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4" r:id="rId2"/>
    <p:sldMasterId id="2147483682" r:id="rId3"/>
    <p:sldMasterId id="2147483661" r:id="rId4"/>
    <p:sldMasterId id="2147483668" r:id="rId5"/>
    <p:sldMasterId id="2147483675" r:id="rId6"/>
  </p:sldMasterIdLst>
  <p:notesMasterIdLst>
    <p:notesMasterId r:id="rId41"/>
  </p:notesMasterIdLst>
  <p:sldIdLst>
    <p:sldId id="256" r:id="rId7"/>
    <p:sldId id="262" r:id="rId8"/>
    <p:sldId id="268" r:id="rId9"/>
    <p:sldId id="258" r:id="rId10"/>
    <p:sldId id="269" r:id="rId11"/>
    <p:sldId id="270" r:id="rId12"/>
    <p:sldId id="271" r:id="rId13"/>
    <p:sldId id="272" r:id="rId14"/>
    <p:sldId id="263" r:id="rId15"/>
    <p:sldId id="286" r:id="rId16"/>
    <p:sldId id="264" r:id="rId17"/>
    <p:sldId id="265" r:id="rId18"/>
    <p:sldId id="273" r:id="rId19"/>
    <p:sldId id="287" r:id="rId20"/>
    <p:sldId id="266" r:id="rId21"/>
    <p:sldId id="288" r:id="rId22"/>
    <p:sldId id="274" r:id="rId23"/>
    <p:sldId id="267" r:id="rId24"/>
    <p:sldId id="289" r:id="rId25"/>
    <p:sldId id="290" r:id="rId26"/>
    <p:sldId id="275" r:id="rId27"/>
    <p:sldId id="259" r:id="rId28"/>
    <p:sldId id="276" r:id="rId29"/>
    <p:sldId id="277" r:id="rId30"/>
    <p:sldId id="278" r:id="rId31"/>
    <p:sldId id="279" r:id="rId32"/>
    <p:sldId id="280" r:id="rId33"/>
    <p:sldId id="281" r:id="rId34"/>
    <p:sldId id="282" r:id="rId35"/>
    <p:sldId id="283" r:id="rId36"/>
    <p:sldId id="284" r:id="rId37"/>
    <p:sldId id="285" r:id="rId38"/>
    <p:sldId id="261" r:id="rId39"/>
    <p:sldId id="292" r:id="rId40"/>
  </p:sldIdLst>
  <p:sldSz cx="24385588" cy="13717588"/>
  <p:notesSz cx="6797675" cy="9928225"/>
  <p:embeddedFontLst>
    <p:embeddedFont>
      <p:font typeface="Cambria Math" panose="02040503050406030204" pitchFamily="18" charset="0"/>
      <p:regular r:id="rId42"/>
    </p:embeddedFont>
    <p:embeddedFont>
      <p:font typeface="Comfortaa"/>
      <p:regular r:id="rId43"/>
      <p:bold r:id="rId44"/>
    </p:embeddedFont>
    <p:embeddedFont>
      <p:font typeface="Comfortaa Light"/>
      <p:regular r:id="rId45"/>
      <p:bold r:id="rId46"/>
    </p:embeddedFont>
    <p:embeddedFont>
      <p:font typeface="Comfortaa Medium"/>
      <p:regular r:id="rId47"/>
      <p:bold r:id="rId48"/>
    </p:embeddedFont>
    <p:embeddedFont>
      <p:font typeface="Comfortaa SemiBold"/>
      <p:regular r:id="rId49"/>
      <p:bold r:id="rId50"/>
    </p:embeddedFont>
    <p:embeddedFont>
      <p:font typeface="Mali Medium"/>
      <p:regular r:id="rId51"/>
      <p:bold r:id="rId52"/>
      <p:italic r:id="rId53"/>
      <p:boldItalic r:id="rId54"/>
    </p:embeddedFont>
    <p:embeddedFont>
      <p:font typeface="Questrial" pitchFamily="2" charset="0"/>
      <p:regular r:id="rId55"/>
    </p:embeddedFont>
    <p:embeddedFont>
      <p:font typeface="Tahoma" panose="020B0604030504040204" pitchFamily="34" charset="0"/>
      <p:regular r:id="rId56"/>
      <p:bold r:id="rId57"/>
    </p:embeddedFont>
    <p:embeddedFont>
      <p:font typeface="VNI-Times"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p15:clr>
            <a:srgbClr val="A4A3A4"/>
          </p15:clr>
        </p15:guide>
        <p15:guide id="2" pos="768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108" y="72"/>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9" Type="http://customschemas.google.com/relationships/presentationmetadata" Target="metadata"/><Relationship Id="rId8" Type="http://schemas.openxmlformats.org/officeDocument/2006/relationships/slide" Target="slides/slide2.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07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0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18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573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86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8"/>
            <a:ext cx="14631353" cy="1133606"/>
          </a:xfrm>
          <a:prstGeom prst="rect">
            <a:avLst/>
          </a:prstGeom>
          <a:noFill/>
          <a:ln>
            <a:noFill/>
          </a:ln>
        </p:spPr>
        <p:txBody>
          <a:bodyPr spcFirstLastPara="1" wrap="square" lIns="91327" tIns="45648" rIns="91327" bIns="45648"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72" name="Google Shape;72;p25"/>
          <p:cNvSpPr>
            <a:spLocks noGrp="1"/>
          </p:cNvSpPr>
          <p:nvPr>
            <p:ph type="pic" idx="2"/>
          </p:nvPr>
        </p:nvSpPr>
        <p:spPr>
          <a:xfrm>
            <a:off x="4779746" y="1225694"/>
            <a:ext cx="14631353" cy="8230553"/>
          </a:xfrm>
          <a:prstGeom prst="rect">
            <a:avLst/>
          </a:prstGeom>
          <a:noFill/>
          <a:ln>
            <a:noFill/>
          </a:ln>
        </p:spPr>
        <p:txBody>
          <a:bodyPr spcFirstLastPara="1" wrap="square" lIns="91327" tIns="45648" rIns="91327" bIns="45648" anchor="t" anchorCtr="0">
            <a:noAutofit/>
          </a:bodyPr>
          <a:lstStyle>
            <a:lvl1pPr marR="0" lvl="0" algn="l" rtl="0">
              <a:spcBef>
                <a:spcPts val="1520"/>
              </a:spcBef>
              <a:spcAft>
                <a:spcPts val="0"/>
              </a:spcAft>
              <a:buClr>
                <a:schemeClr val="dk1"/>
              </a:buClr>
              <a:buSzPts val="7600"/>
              <a:buFont typeface="Arial"/>
              <a:buNone/>
              <a:defRPr sz="7500" b="0" i="0" u="none" strike="noStrike" cap="none">
                <a:solidFill>
                  <a:schemeClr val="dk1"/>
                </a:solidFill>
                <a:latin typeface="Calibri"/>
                <a:ea typeface="Calibri"/>
                <a:cs typeface="Calibri"/>
                <a:sym typeface="Calibri"/>
              </a:defRPr>
            </a:lvl1pPr>
            <a:lvl2pPr marR="0" lvl="1" algn="l" rtl="0">
              <a:spcBef>
                <a:spcPts val="1339"/>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39"/>
              </a:spcBef>
              <a:spcAft>
                <a:spcPts val="0"/>
              </a:spcAft>
              <a:buClr>
                <a:schemeClr val="dk1"/>
              </a:buClr>
              <a:buSzPts val="5700"/>
              <a:buFont typeface="Arial"/>
              <a:buNone/>
              <a:defRPr sz="56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20"/>
            <a:ext cx="14631353" cy="1609909"/>
          </a:xfrm>
          <a:prstGeom prst="rect">
            <a:avLst/>
          </a:prstGeom>
          <a:noFill/>
          <a:ln>
            <a:noFill/>
          </a:ln>
        </p:spPr>
        <p:txBody>
          <a:bodyPr spcFirstLastPara="1" wrap="square" lIns="91327" tIns="45648" rIns="91327" bIns="45648" anchor="t" anchorCtr="0">
            <a:noAutofit/>
          </a:bodyPr>
          <a:lstStyle>
            <a:lvl1pPr marL="456706" marR="0" lvl="0" indent="-228353" algn="l" rtl="0">
              <a:spcBef>
                <a:spcPts val="659"/>
              </a:spcBef>
              <a:spcAft>
                <a:spcPts val="0"/>
              </a:spcAft>
              <a:buClr>
                <a:schemeClr val="dk1"/>
              </a:buClr>
              <a:buSzPts val="3300"/>
              <a:buFont typeface="Arial"/>
              <a:buNone/>
              <a:defRPr sz="3200" b="0" i="0" u="none" strike="noStrike" cap="none">
                <a:solidFill>
                  <a:schemeClr val="dk1"/>
                </a:solidFill>
                <a:latin typeface="Calibri"/>
                <a:ea typeface="Calibri"/>
                <a:cs typeface="Calibri"/>
                <a:sym typeface="Calibri"/>
              </a:defRPr>
            </a:lvl1pPr>
            <a:lvl2pPr marL="913414" marR="0" lvl="1" indent="-228353" algn="l" rtl="0">
              <a:spcBef>
                <a:spcPts val="579"/>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0117" marR="0" lvl="2" indent="-22835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6819" marR="0" lvl="3"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3522" marR="0" lvl="4"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0228" marR="0" lvl="5"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196933" marR="0" lvl="6"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3639" marR="0" lvl="7"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0347" marR="0" lvl="8"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79" name="Google Shape;79;p26"/>
          <p:cNvSpPr txBox="1">
            <a:spLocks noGrp="1"/>
          </p:cNvSpPr>
          <p:nvPr>
            <p:ph type="body" idx="1"/>
          </p:nvPr>
        </p:nvSpPr>
        <p:spPr>
          <a:xfrm rot="5400000">
            <a:off x="7666308" y="-3246255"/>
            <a:ext cx="9052973" cy="21947029"/>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6" y="5488992"/>
            <a:ext cx="23411985" cy="14631353"/>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85" name="Google Shape;85;p27"/>
          <p:cNvSpPr txBox="1">
            <a:spLocks noGrp="1"/>
          </p:cNvSpPr>
          <p:nvPr>
            <p:ph type="body" idx="1"/>
          </p:nvPr>
        </p:nvSpPr>
        <p:spPr>
          <a:xfrm rot="5400000">
            <a:off x="13291353" y="-8941265"/>
            <a:ext cx="23411985" cy="43491867"/>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6586CC-C5EE-CA46-546C-737441528618}"/>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0223BA0-B7B4-015A-5EFF-5F74B72330EC}"/>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C72D34-CCC6-D63E-4D18-617D83A55470}"/>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5" name="Chỗ dành sẵn cho Chân trang 4">
            <a:extLst>
              <a:ext uri="{FF2B5EF4-FFF2-40B4-BE49-F238E27FC236}">
                <a16:creationId xmlns:a16="http://schemas.microsoft.com/office/drawing/2014/main" id="{7798C287-CDDC-A3AD-2507-15F71BD0BF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85D9D2C-009D-9C6A-8DFB-8A262865BC1D}"/>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945300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7C3A09-C0A1-3FE2-6322-30B5601CD70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EAD7830-DE99-EC7D-B5F7-97627534FC9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9DA5E0-A3DA-EBC4-6ACB-58AB507A93EE}"/>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5" name="Chỗ dành sẵn cho Chân trang 4">
            <a:extLst>
              <a:ext uri="{FF2B5EF4-FFF2-40B4-BE49-F238E27FC236}">
                <a16:creationId xmlns:a16="http://schemas.microsoft.com/office/drawing/2014/main" id="{F8AD3F80-4416-E9BB-6E75-55FE485E92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327C1B-D174-C211-7C26-530C9395F43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39681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FA733C-6CED-2F65-CC37-036E52431DF6}"/>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BC750E4-4FFE-0B70-C24F-D9177863AAC0}"/>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68ACA1E-90C1-91C1-81C8-B76B7A9275A2}"/>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5" name="Chỗ dành sẵn cho Chân trang 4">
            <a:extLst>
              <a:ext uri="{FF2B5EF4-FFF2-40B4-BE49-F238E27FC236}">
                <a16:creationId xmlns:a16="http://schemas.microsoft.com/office/drawing/2014/main" id="{52567228-9C54-6AD3-3DE6-2CFC70D278D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D8020C-9189-C541-B696-F97CFD4A46B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240492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373F8F-734A-B83C-0880-AD686DFCCF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EA33236-1AB6-ED36-DED8-F0C5053C9BBE}"/>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0612BCD-8CFE-6528-ACE5-F603067BD373}"/>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1197F30-970A-3610-4342-7BEB3DF6A66B}"/>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6" name="Chỗ dành sẵn cho Chân trang 5">
            <a:extLst>
              <a:ext uri="{FF2B5EF4-FFF2-40B4-BE49-F238E27FC236}">
                <a16:creationId xmlns:a16="http://schemas.microsoft.com/office/drawing/2014/main" id="{31CF57D2-F8BD-FFA5-9FCC-7CEBE50D613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CF37EB9-2291-CEF4-5D22-7BF7026F9A03}"/>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93258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4D0321-760D-35E4-391E-EF60D1083B20}"/>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62B28D6-9AA4-0E58-D82B-354F36E86D88}"/>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A92ACFC-E3CF-C4A5-920B-CA39B5C5CCAF}"/>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C68369A-166D-55F9-9173-A0280C3B1C70}"/>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D4B6532-E578-44F0-E9DD-477D383271AF}"/>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3B021F-DA4B-BE9B-4FE9-F0B4FF8EF0B8}"/>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8" name="Chỗ dành sẵn cho Chân trang 7">
            <a:extLst>
              <a:ext uri="{FF2B5EF4-FFF2-40B4-BE49-F238E27FC236}">
                <a16:creationId xmlns:a16="http://schemas.microsoft.com/office/drawing/2014/main" id="{69C3841C-B01E-D051-3EC8-0795CAFA483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F396E1E-159B-6EF1-A0CB-5B65AE25423A}"/>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772757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82533-1062-1FB0-63AA-5AE60210772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72E55EF-094C-8959-EB03-FA376994F8C2}"/>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4" name="Chỗ dành sẵn cho Chân trang 3">
            <a:extLst>
              <a:ext uri="{FF2B5EF4-FFF2-40B4-BE49-F238E27FC236}">
                <a16:creationId xmlns:a16="http://schemas.microsoft.com/office/drawing/2014/main" id="{C7EC8A61-B1EA-DE52-5CF0-72F7F804BAF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E02AEA2-3BD7-3D66-DBBE-9DBF2DB71884}"/>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638258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521823A-99A5-8445-685B-8D0BD2BA396D}"/>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3" name="Chỗ dành sẵn cho Chân trang 2">
            <a:extLst>
              <a:ext uri="{FF2B5EF4-FFF2-40B4-BE49-F238E27FC236}">
                <a16:creationId xmlns:a16="http://schemas.microsoft.com/office/drawing/2014/main" id="{264674EB-8FFF-3C17-E0ED-EC38C3738C2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823A4D8-045C-F3E1-C785-A6A8490A78C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5246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D523D0-72BE-9FCE-06C7-1A376F02074D}"/>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44D5E1-4252-D93D-D350-46EC5085E245}"/>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FFE6FD3-8E96-9EE0-93BB-5A551CEF76F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956C4EA-280A-B9EB-72F7-4B216E83775E}"/>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6" name="Chỗ dành sẵn cho Chân trang 5">
            <a:extLst>
              <a:ext uri="{FF2B5EF4-FFF2-40B4-BE49-F238E27FC236}">
                <a16:creationId xmlns:a16="http://schemas.microsoft.com/office/drawing/2014/main" id="{4CB58177-B627-5695-FAB5-012441FD319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EC143F3-713C-0854-19ED-F627C0D1DC06}"/>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48030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2A8BF-377F-F293-19F1-3E7A5597727F}"/>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B5BC0F-0F66-8CAD-21D6-312273841567}"/>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36B9F45-8C3A-65AA-C417-6A78D1BC36A2}"/>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5839A4-0A52-BD8C-D754-6B947738274C}"/>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6" name="Chỗ dành sẵn cho Chân trang 5">
            <a:extLst>
              <a:ext uri="{FF2B5EF4-FFF2-40B4-BE49-F238E27FC236}">
                <a16:creationId xmlns:a16="http://schemas.microsoft.com/office/drawing/2014/main" id="{FDC4782B-38DB-6A20-4101-8ADE83CD9B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B283021-A0C4-1A32-11F5-FCCE62968310}"/>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46972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04F1B8-F04D-8C31-B11F-794F9D4BF3F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0A70639-5126-BA0C-E536-9B879669A20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B9C705D-AD2C-24DE-708F-267C45A61E47}"/>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5" name="Chỗ dành sẵn cho Chân trang 4">
            <a:extLst>
              <a:ext uri="{FF2B5EF4-FFF2-40B4-BE49-F238E27FC236}">
                <a16:creationId xmlns:a16="http://schemas.microsoft.com/office/drawing/2014/main" id="{B0C56819-47A0-C586-53A8-4B066538FC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C784F3-3AFC-3787-9565-AD7BE57AF5A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960231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C321F9D-0635-24AF-2139-8DAFA7E691CD}"/>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9A29BBD-96AC-A779-B6C0-F85AB5B55341}"/>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3FAD39-2CEA-97D4-C839-6981876CBB53}"/>
              </a:ext>
            </a:extLst>
          </p:cNvPr>
          <p:cNvSpPr>
            <a:spLocks noGrp="1"/>
          </p:cNvSpPr>
          <p:nvPr>
            <p:ph type="dt" sz="half" idx="10"/>
          </p:nvPr>
        </p:nvSpPr>
        <p:spPr/>
        <p:txBody>
          <a:bodyPr/>
          <a:lstStyle/>
          <a:p>
            <a:fld id="{8E08C293-21B5-4233-9B0B-006C9B1D9738}" type="datetimeFigureOut">
              <a:rPr lang="en-US" smtClean="0"/>
              <a:t>11/7/2024</a:t>
            </a:fld>
            <a:endParaRPr lang="en-US"/>
          </a:p>
        </p:txBody>
      </p:sp>
      <p:sp>
        <p:nvSpPr>
          <p:cNvPr id="5" name="Chỗ dành sẵn cho Chân trang 4">
            <a:extLst>
              <a:ext uri="{FF2B5EF4-FFF2-40B4-BE49-F238E27FC236}">
                <a16:creationId xmlns:a16="http://schemas.microsoft.com/office/drawing/2014/main" id="{A5B59E90-DB04-8112-A17F-9FD5F97D9F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3826B68-D771-4CBF-F2FB-4C1AB470E28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405686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804B76-CBDA-88C6-44A2-9894C9F76B1D}"/>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AD9DDD7-B491-BF86-A354-F1B7C8C0B82A}"/>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2513E5E-E902-1E61-A62C-E5568A34DB7A}"/>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5" name="Chỗ dành sẵn cho Chân trang 4">
            <a:extLst>
              <a:ext uri="{FF2B5EF4-FFF2-40B4-BE49-F238E27FC236}">
                <a16:creationId xmlns:a16="http://schemas.microsoft.com/office/drawing/2014/main" id="{D5EFB128-4220-FC78-2155-D0D4E76355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BB1930F-63DA-16B5-86F9-C64757DB5850}"/>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75035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AB86E3C-A66E-0E6A-A6FA-B5D4F3B8F19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884B5E2-5B65-75BB-C3B8-B5FBD93CD0B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0E16903-7384-D708-1696-1829B8FC46B1}"/>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5" name="Chỗ dành sẵn cho Chân trang 4">
            <a:extLst>
              <a:ext uri="{FF2B5EF4-FFF2-40B4-BE49-F238E27FC236}">
                <a16:creationId xmlns:a16="http://schemas.microsoft.com/office/drawing/2014/main" id="{AE972D9C-699B-C2E9-6ED5-01DB7F533B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764020-3773-7D61-78C8-678CA9BB36B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65999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049901-5970-8419-1D6F-96BC2503E26B}"/>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2BB4C5-5E49-EE92-82C3-8217B568E9C5}"/>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27A86EE-5689-4DEC-0719-434D1AD78A25}"/>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5" name="Chỗ dành sẵn cho Chân trang 4">
            <a:extLst>
              <a:ext uri="{FF2B5EF4-FFF2-40B4-BE49-F238E27FC236}">
                <a16:creationId xmlns:a16="http://schemas.microsoft.com/office/drawing/2014/main" id="{9F92C45B-0BE3-4B31-5C8A-D7F8574F2C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8B7DC5-33F7-DD19-987F-67A65F6A598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0949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166B11-36EE-115B-8938-918BD89B256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18D2AEB-4E7F-9C13-8930-6660DE32A69D}"/>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9E9AEA4-E6EF-7F35-840B-5F97B3C12C8D}"/>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D2D1606-3ECC-FA9F-C23D-4A71FACD381F}"/>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6" name="Chỗ dành sẵn cho Chân trang 5">
            <a:extLst>
              <a:ext uri="{FF2B5EF4-FFF2-40B4-BE49-F238E27FC236}">
                <a16:creationId xmlns:a16="http://schemas.microsoft.com/office/drawing/2014/main" id="{939DA2AC-FD24-9832-739A-497BB49FF1A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6EC41A5-4BFB-048D-B681-D86AB3A59A18}"/>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190440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554F8C-5DA1-AEA6-273C-BEF1D5A7847C}"/>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CB12F39-E0A2-A039-FF55-7F43A2FEC331}"/>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AE8F4F8-DDFF-7B9C-ABA5-D04F6CA03EF5}"/>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28A9CD7-5CB0-703D-6E33-F0F4641B9421}"/>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CEA26E3-A1AF-AEFE-C213-BC39E75F89C9}"/>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3967757-2252-1B6A-79C0-328C314C0131}"/>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8" name="Chỗ dành sẵn cho Chân trang 7">
            <a:extLst>
              <a:ext uri="{FF2B5EF4-FFF2-40B4-BE49-F238E27FC236}">
                <a16:creationId xmlns:a16="http://schemas.microsoft.com/office/drawing/2014/main" id="{EF65D712-A1C2-6F28-4790-DE7ADAF3347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7B60EA50-6AAF-0062-7BC2-66129DEB96E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273957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BEBF1A-8A6C-218D-BD4A-0081247BD14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FD3AF0-EB60-CF60-A9C9-6CD12CDC36CF}"/>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4" name="Chỗ dành sẵn cho Chân trang 3">
            <a:extLst>
              <a:ext uri="{FF2B5EF4-FFF2-40B4-BE49-F238E27FC236}">
                <a16:creationId xmlns:a16="http://schemas.microsoft.com/office/drawing/2014/main" id="{B56B907D-88EC-2F43-0FF4-7CD86E71E54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2C714C1-8AC4-FA55-844E-E2DE150E8C87}"/>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569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8919" y="4261356"/>
            <a:ext cx="20727750" cy="2940391"/>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26" name="Google Shape;26;p18"/>
          <p:cNvSpPr txBox="1">
            <a:spLocks noGrp="1"/>
          </p:cNvSpPr>
          <p:nvPr>
            <p:ph type="subTitle" idx="1"/>
          </p:nvPr>
        </p:nvSpPr>
        <p:spPr>
          <a:xfrm>
            <a:off x="3657838" y="7773300"/>
            <a:ext cx="17069912" cy="3505606"/>
          </a:xfrm>
          <a:prstGeom prst="rect">
            <a:avLst/>
          </a:prstGeom>
          <a:noFill/>
          <a:ln>
            <a:noFill/>
          </a:ln>
        </p:spPr>
        <p:txBody>
          <a:bodyPr spcFirstLastPara="1" wrap="square" lIns="91327" tIns="45648" rIns="91327" bIns="45648" anchor="t" anchorCtr="0">
            <a:noAutofit/>
          </a:bodyPr>
          <a:lstStyle>
            <a:lvl1pPr marR="0" lvl="0" algn="ctr" rtl="0">
              <a:spcBef>
                <a:spcPts val="1520"/>
              </a:spcBef>
              <a:spcAft>
                <a:spcPts val="0"/>
              </a:spcAft>
              <a:buClr>
                <a:srgbClr val="888888"/>
              </a:buClr>
              <a:buSzPts val="7600"/>
              <a:buFont typeface="Arial"/>
              <a:buNone/>
              <a:defRPr sz="7500" b="0" i="0" u="none" strike="noStrike" cap="none">
                <a:solidFill>
                  <a:srgbClr val="888888"/>
                </a:solidFill>
                <a:latin typeface="Calibri"/>
                <a:ea typeface="Calibri"/>
                <a:cs typeface="Calibri"/>
                <a:sym typeface="Calibri"/>
              </a:defRPr>
            </a:lvl1pPr>
            <a:lvl2pPr marR="0" lvl="1" algn="ctr" rtl="0">
              <a:spcBef>
                <a:spcPts val="1339"/>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2pPr>
            <a:lvl3pPr marR="0" lvl="2" algn="ctr" rtl="0">
              <a:spcBef>
                <a:spcPts val="1139"/>
              </a:spcBef>
              <a:spcAft>
                <a:spcPts val="0"/>
              </a:spcAft>
              <a:buClr>
                <a:srgbClr val="888888"/>
              </a:buClr>
              <a:buSzPts val="5700"/>
              <a:buFont typeface="Arial"/>
              <a:buNone/>
              <a:defRPr sz="5600"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43CA81-D762-9E6A-289F-EC356E8360F7}"/>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3" name="Chỗ dành sẵn cho Chân trang 2">
            <a:extLst>
              <a:ext uri="{FF2B5EF4-FFF2-40B4-BE49-F238E27FC236}">
                <a16:creationId xmlns:a16="http://schemas.microsoft.com/office/drawing/2014/main" id="{BC332315-3BF1-0853-4473-DCCFD2D1E46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3F1684F-E241-03F6-376C-EB88B676C1C6}"/>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917364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4DC29F-F99B-B86A-9430-80350D0E2D14}"/>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C2CA485-5411-6B55-081E-52344EB2101E}"/>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886A021-CDF7-59D1-5EDD-7200610C035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F4D1E6D-52B4-88D4-696C-AA56C09FFE41}"/>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6" name="Chỗ dành sẵn cho Chân trang 5">
            <a:extLst>
              <a:ext uri="{FF2B5EF4-FFF2-40B4-BE49-F238E27FC236}">
                <a16:creationId xmlns:a16="http://schemas.microsoft.com/office/drawing/2014/main" id="{ECBC3D33-1984-6131-C24B-B660DB5ABE7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EEEAD09-9D98-738F-C2BB-32FEA15F20BE}"/>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151847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EBF749-EC56-6CD7-21E3-85A9E56FCD9E}"/>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688C2C1-7E58-6F31-0F04-CD2847F81ECD}"/>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6333088-A3EF-2F27-1FB7-894293D3D688}"/>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8707E82-CD99-4818-196A-056311D739B4}"/>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6" name="Chỗ dành sẵn cho Chân trang 5">
            <a:extLst>
              <a:ext uri="{FF2B5EF4-FFF2-40B4-BE49-F238E27FC236}">
                <a16:creationId xmlns:a16="http://schemas.microsoft.com/office/drawing/2014/main" id="{23256B6F-E2A5-D9D1-5A85-89C3B843AC2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2319811-FDD2-B87D-7D0B-87E0ED737865}"/>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60663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A6DCDB-E3DC-5CC1-F881-5EE18CA1C2D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7DEE1F6-643B-4370-EBFE-DFA8BFB3C7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390E96-BDA7-5C19-AE46-0496696770BD}"/>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5" name="Chỗ dành sẵn cho Chân trang 4">
            <a:extLst>
              <a:ext uri="{FF2B5EF4-FFF2-40B4-BE49-F238E27FC236}">
                <a16:creationId xmlns:a16="http://schemas.microsoft.com/office/drawing/2014/main" id="{BEB1C6AB-D6E8-BDC5-0E59-968DAE3E76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BD179B8-C928-1D2D-2F6A-FF91047D5CC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084819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F6E4C48-D4E2-0C7C-E5F7-94D9625D53D2}"/>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E403934-E0F8-26EB-77FC-A91BE7A46B68}"/>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71DD48-9F06-6F94-8876-B741182867AD}"/>
              </a:ext>
            </a:extLst>
          </p:cNvPr>
          <p:cNvSpPr>
            <a:spLocks noGrp="1"/>
          </p:cNvSpPr>
          <p:nvPr>
            <p:ph type="dt" sz="half" idx="10"/>
          </p:nvPr>
        </p:nvSpPr>
        <p:spPr/>
        <p:txBody>
          <a:bodyPr/>
          <a:lstStyle/>
          <a:p>
            <a:fld id="{5DDBAD5D-7387-4F3C-9931-8CEEF0B0E48C}" type="datetimeFigureOut">
              <a:rPr lang="en-US" smtClean="0"/>
              <a:t>11/7/2024</a:t>
            </a:fld>
            <a:endParaRPr lang="en-US"/>
          </a:p>
        </p:txBody>
      </p:sp>
      <p:sp>
        <p:nvSpPr>
          <p:cNvPr id="5" name="Chỗ dành sẵn cho Chân trang 4">
            <a:extLst>
              <a:ext uri="{FF2B5EF4-FFF2-40B4-BE49-F238E27FC236}">
                <a16:creationId xmlns:a16="http://schemas.microsoft.com/office/drawing/2014/main" id="{03D2F6FA-66E7-6D2E-1F39-C3CBDB4E13C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834B54-B866-C54B-98EC-34063AA481E9}"/>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05617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0" name="Google Shape;10;p2"/>
          <p:cNvSpPr/>
          <p:nvPr/>
        </p:nvSpPr>
        <p:spPr>
          <a:xfrm rot="10800000">
            <a:off x="-89206" y="8385217"/>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11" name="Google Shape;11;p2"/>
          <p:cNvSpPr/>
          <p:nvPr/>
        </p:nvSpPr>
        <p:spPr>
          <a:xfrm rot="10800000">
            <a:off x="10930078" y="10502953"/>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
        <p:nvSpPr>
          <p:cNvPr id="12" name="Google Shape;12;p2"/>
          <p:cNvSpPr/>
          <p:nvPr/>
        </p:nvSpPr>
        <p:spPr>
          <a:xfrm>
            <a:off x="15818897" y="20"/>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4" name="Google Shape;14;p2"/>
          <p:cNvSpPr/>
          <p:nvPr/>
        </p:nvSpPr>
        <p:spPr>
          <a:xfrm>
            <a:off x="3243811" y="1285572"/>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482" tIns="243482" rIns="243482" bIns="243482"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482" tIns="243482" rIns="243482" bIns="243482"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482" tIns="243482" rIns="243482" bIns="243482"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87891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482" tIns="243482" rIns="243482" bIns="243482" anchor="ctr" anchorCtr="0">
            <a:noAutofit/>
          </a:bodyPr>
          <a:lstStyle/>
          <a:p>
            <a:endParaRPr sz="3700"/>
          </a:p>
        </p:txBody>
      </p:sp>
      <p:sp>
        <p:nvSpPr>
          <p:cNvPr id="66" name="Google Shape;66;p8"/>
          <p:cNvSpPr/>
          <p:nvPr/>
        </p:nvSpPr>
        <p:spPr>
          <a:xfrm rot="10800000">
            <a:off x="22593307"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67" name="Google Shape;67;p8"/>
          <p:cNvSpPr/>
          <p:nvPr/>
        </p:nvSpPr>
        <p:spPr>
          <a:xfrm rot="5400000">
            <a:off x="15091215" y="-2813674"/>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68" name="Google Shape;68;p8"/>
          <p:cNvSpPr/>
          <p:nvPr/>
        </p:nvSpPr>
        <p:spPr>
          <a:xfrm>
            <a:off x="2404449"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482" tIns="243482" rIns="243482" bIns="243482"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482" tIns="243482" rIns="243482" bIns="243482"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2113307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0496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151" name="Google Shape;151;p15"/>
          <p:cNvSpPr/>
          <p:nvPr/>
        </p:nvSpPr>
        <p:spPr>
          <a:xfrm>
            <a:off x="13876035"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482" tIns="243482" rIns="243482" bIns="243482"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482" tIns="243482" rIns="243482" bIns="243482"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482" tIns="243482" rIns="243482" bIns="243482"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9"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Tree>
    <p:extLst>
      <p:ext uri="{BB962C8B-B14F-4D97-AF65-F5344CB8AC3E}">
        <p14:creationId xmlns:p14="http://schemas.microsoft.com/office/powerpoint/2010/main" val="3488475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67" name="Google Shape;167;p17"/>
          <p:cNvSpPr/>
          <p:nvPr/>
        </p:nvSpPr>
        <p:spPr>
          <a:xfrm>
            <a:off x="13666099"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68" name="Google Shape;168;p17"/>
          <p:cNvSpPr/>
          <p:nvPr/>
        </p:nvSpPr>
        <p:spPr>
          <a:xfrm>
            <a:off x="100"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482" tIns="243482" rIns="243482" bIns="243482"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482" tIns="243482" rIns="243482" bIns="243482"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47049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32" name="Google Shape;32;p19"/>
          <p:cNvSpPr txBox="1">
            <a:spLocks noGrp="1"/>
          </p:cNvSpPr>
          <p:nvPr>
            <p:ph type="body" idx="1"/>
          </p:nvPr>
        </p:nvSpPr>
        <p:spPr>
          <a:xfrm>
            <a:off x="1219280" y="3200773"/>
            <a:ext cx="21947029" cy="9052973"/>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482" tIns="243482" rIns="243482" bIns="243482"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482" tIns="243482" rIns="243482" bIns="243482" anchor="ctr" anchorCtr="0">
            <a:noAutofit/>
          </a:bodyPr>
          <a:lstStyle/>
          <a:p>
            <a:endParaRPr sz="3700"/>
          </a:p>
        </p:txBody>
      </p:sp>
    </p:spTree>
    <p:extLst>
      <p:ext uri="{BB962C8B-B14F-4D97-AF65-F5344CB8AC3E}">
        <p14:creationId xmlns:p14="http://schemas.microsoft.com/office/powerpoint/2010/main" val="1936496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0" name="Google Shape;10;p2"/>
          <p:cNvSpPr/>
          <p:nvPr/>
        </p:nvSpPr>
        <p:spPr>
          <a:xfrm rot="10800000">
            <a:off x="-89206" y="8385212"/>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11" name="Google Shape;11;p2"/>
          <p:cNvSpPr/>
          <p:nvPr/>
        </p:nvSpPr>
        <p:spPr>
          <a:xfrm rot="10800000">
            <a:off x="10930078" y="10502953"/>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
        <p:nvSpPr>
          <p:cNvPr id="12" name="Google Shape;12;p2"/>
          <p:cNvSpPr/>
          <p:nvPr/>
        </p:nvSpPr>
        <p:spPr>
          <a:xfrm>
            <a:off x="15818897" y="15"/>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4" name="Google Shape;14;p2"/>
          <p:cNvSpPr/>
          <p:nvPr/>
        </p:nvSpPr>
        <p:spPr>
          <a:xfrm>
            <a:off x="3243811" y="1285566"/>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588" tIns="243588" rIns="243588" bIns="243588"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588" tIns="243588" rIns="243588" bIns="243588"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588" tIns="243588" rIns="243588" bIns="243588"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59580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588" tIns="243588" rIns="243588" bIns="243588" anchor="ctr" anchorCtr="0">
            <a:noAutofit/>
          </a:bodyPr>
          <a:lstStyle/>
          <a:p>
            <a:endParaRPr sz="3700"/>
          </a:p>
        </p:txBody>
      </p:sp>
      <p:sp>
        <p:nvSpPr>
          <p:cNvPr id="66" name="Google Shape;66;p8"/>
          <p:cNvSpPr/>
          <p:nvPr/>
        </p:nvSpPr>
        <p:spPr>
          <a:xfrm rot="10800000">
            <a:off x="22593302"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67" name="Google Shape;67;p8"/>
          <p:cNvSpPr/>
          <p:nvPr/>
        </p:nvSpPr>
        <p:spPr>
          <a:xfrm rot="5400000">
            <a:off x="15091215" y="-2813674"/>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68" name="Google Shape;68;p8"/>
          <p:cNvSpPr/>
          <p:nvPr/>
        </p:nvSpPr>
        <p:spPr>
          <a:xfrm>
            <a:off x="2404443"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588" tIns="243588" rIns="243588" bIns="243588"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588" tIns="243588" rIns="243588" bIns="243588"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1866374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1011591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151" name="Google Shape;151;p15"/>
          <p:cNvSpPr/>
          <p:nvPr/>
        </p:nvSpPr>
        <p:spPr>
          <a:xfrm>
            <a:off x="13876035"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588" tIns="243588" rIns="243588" bIns="243588"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588" tIns="243588" rIns="243588" bIns="243588"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588" tIns="243588" rIns="243588" bIns="243588"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9"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Tree>
    <p:extLst>
      <p:ext uri="{BB962C8B-B14F-4D97-AF65-F5344CB8AC3E}">
        <p14:creationId xmlns:p14="http://schemas.microsoft.com/office/powerpoint/2010/main" val="199383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67" name="Google Shape;167;p17"/>
          <p:cNvSpPr/>
          <p:nvPr/>
        </p:nvSpPr>
        <p:spPr>
          <a:xfrm>
            <a:off x="13666099"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68" name="Google Shape;168;p17"/>
          <p:cNvSpPr/>
          <p:nvPr/>
        </p:nvSpPr>
        <p:spPr>
          <a:xfrm>
            <a:off x="95"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588" tIns="243588" rIns="243588" bIns="243588"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588" tIns="243588" rIns="243588" bIns="243588"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889440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588" tIns="243588" rIns="243588" bIns="243588"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588" tIns="243588" rIns="243588" bIns="243588" anchor="ctr" anchorCtr="0">
            <a:noAutofit/>
          </a:bodyPr>
          <a:lstStyle/>
          <a:p>
            <a:endParaRPr sz="3700"/>
          </a:p>
        </p:txBody>
      </p:sp>
    </p:spTree>
    <p:extLst>
      <p:ext uri="{BB962C8B-B14F-4D97-AF65-F5344CB8AC3E}">
        <p14:creationId xmlns:p14="http://schemas.microsoft.com/office/powerpoint/2010/main" val="3591944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0" name="Google Shape;10;p2"/>
          <p:cNvSpPr/>
          <p:nvPr/>
        </p:nvSpPr>
        <p:spPr>
          <a:xfrm rot="10800000">
            <a:off x="-89206" y="8385204"/>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11" name="Google Shape;11;p2"/>
          <p:cNvSpPr/>
          <p:nvPr/>
        </p:nvSpPr>
        <p:spPr>
          <a:xfrm rot="10800000">
            <a:off x="10930078" y="10502951"/>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
        <p:nvSpPr>
          <p:cNvPr id="12" name="Google Shape;12;p2"/>
          <p:cNvSpPr/>
          <p:nvPr/>
        </p:nvSpPr>
        <p:spPr>
          <a:xfrm>
            <a:off x="15818897" y="7"/>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4" name="Google Shape;14;p2"/>
          <p:cNvSpPr/>
          <p:nvPr/>
        </p:nvSpPr>
        <p:spPr>
          <a:xfrm>
            <a:off x="3243811" y="1285558"/>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748" tIns="243748" rIns="243748" bIns="243748"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748" tIns="243748" rIns="243748" bIns="243748"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748" tIns="243748" rIns="243748" bIns="243748"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005590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748" tIns="243748" rIns="243748" bIns="243748" anchor="ctr" anchorCtr="0">
            <a:noAutofit/>
          </a:bodyPr>
          <a:lstStyle/>
          <a:p>
            <a:endParaRPr sz="3700"/>
          </a:p>
        </p:txBody>
      </p:sp>
      <p:sp>
        <p:nvSpPr>
          <p:cNvPr id="66" name="Google Shape;66;p8"/>
          <p:cNvSpPr/>
          <p:nvPr/>
        </p:nvSpPr>
        <p:spPr>
          <a:xfrm rot="10800000">
            <a:off x="22593294"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67" name="Google Shape;67;p8"/>
          <p:cNvSpPr/>
          <p:nvPr/>
        </p:nvSpPr>
        <p:spPr>
          <a:xfrm rot="5400000">
            <a:off x="15091215" y="-2813676"/>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68" name="Google Shape;68;p8"/>
          <p:cNvSpPr/>
          <p:nvPr/>
        </p:nvSpPr>
        <p:spPr>
          <a:xfrm>
            <a:off x="2404435"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748" tIns="243748" rIns="243748" bIns="243748"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748" tIns="243748" rIns="243748" bIns="243748"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4250486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76115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3"/>
            <a:ext cx="20727750" cy="272446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Clr>
                <a:schemeClr val="dk1"/>
              </a:buClr>
              <a:buSzPts val="9500"/>
              <a:buFont typeface="Calibri"/>
              <a:buNone/>
              <a:defRPr sz="9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38" name="Google Shape;38;p20"/>
          <p:cNvSpPr txBox="1">
            <a:spLocks noGrp="1"/>
          </p:cNvSpPr>
          <p:nvPr>
            <p:ph type="body" idx="1"/>
          </p:nvPr>
        </p:nvSpPr>
        <p:spPr>
          <a:xfrm>
            <a:off x="1926293" y="5814100"/>
            <a:ext cx="20727750" cy="300072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3414" marR="0" lvl="1" indent="-228353" algn="l" rtl="0">
              <a:spcBef>
                <a:spcPts val="859"/>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0117" marR="0" lvl="2" indent="-228353" algn="l" rtl="0">
              <a:spcBef>
                <a:spcPts val="760"/>
              </a:spcBef>
              <a:spcAft>
                <a:spcPts val="0"/>
              </a:spcAft>
              <a:buClr>
                <a:srgbClr val="888888"/>
              </a:buClr>
              <a:buSzPts val="3800"/>
              <a:buFont typeface="Arial"/>
              <a:buNone/>
              <a:defRPr sz="3700" b="0" i="0" u="none" strike="noStrike" cap="none">
                <a:solidFill>
                  <a:srgbClr val="888888"/>
                </a:solidFill>
                <a:latin typeface="Calibri"/>
                <a:ea typeface="Calibri"/>
                <a:cs typeface="Calibri"/>
                <a:sym typeface="Calibri"/>
              </a:defRPr>
            </a:lvl3pPr>
            <a:lvl4pPr marL="1826819" marR="0" lvl="3"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4pPr>
            <a:lvl5pPr marL="2283522" marR="0" lvl="4"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5pPr>
            <a:lvl6pPr marL="2740228" marR="0" lvl="5"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6pPr>
            <a:lvl7pPr marL="3196933" marR="0" lvl="6"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7pPr>
            <a:lvl8pPr marL="3653639" marR="0" lvl="7"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8pPr>
            <a:lvl9pPr marL="4110347" marR="0" lvl="8"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151" name="Google Shape;151;p15"/>
          <p:cNvSpPr/>
          <p:nvPr/>
        </p:nvSpPr>
        <p:spPr>
          <a:xfrm>
            <a:off x="13876033"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748" tIns="243748" rIns="243748" bIns="243748"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748" tIns="243748" rIns="243748" bIns="243748"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748" tIns="243748" rIns="243748" bIns="243748"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4"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Tree>
    <p:extLst>
      <p:ext uri="{BB962C8B-B14F-4D97-AF65-F5344CB8AC3E}">
        <p14:creationId xmlns:p14="http://schemas.microsoft.com/office/powerpoint/2010/main" val="2922458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67" name="Google Shape;167;p17"/>
          <p:cNvSpPr/>
          <p:nvPr/>
        </p:nvSpPr>
        <p:spPr>
          <a:xfrm>
            <a:off x="13666097"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68" name="Google Shape;168;p17"/>
          <p:cNvSpPr/>
          <p:nvPr/>
        </p:nvSpPr>
        <p:spPr>
          <a:xfrm>
            <a:off x="87"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748" tIns="243748" rIns="243748" bIns="243748"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748" tIns="243748" rIns="243748" bIns="243748"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884558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748" tIns="243748" rIns="243748" bIns="243748"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748" tIns="243748" rIns="243748" bIns="243748" anchor="ctr" anchorCtr="0">
            <a:noAutofit/>
          </a:bodyPr>
          <a:lstStyle/>
          <a:p>
            <a:endParaRPr sz="3700"/>
          </a:p>
        </p:txBody>
      </p:sp>
    </p:spTree>
    <p:extLst>
      <p:ext uri="{BB962C8B-B14F-4D97-AF65-F5344CB8AC3E}">
        <p14:creationId xmlns:p14="http://schemas.microsoft.com/office/powerpoint/2010/main" val="228941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44" name="Google Shape;44;p21"/>
          <p:cNvSpPr txBox="1">
            <a:spLocks noGrp="1"/>
          </p:cNvSpPr>
          <p:nvPr>
            <p:ph type="body" idx="1"/>
          </p:nvPr>
        </p:nvSpPr>
        <p:spPr>
          <a:xfrm>
            <a:off x="3251412" y="6401553"/>
            <a:ext cx="29059492" cy="18109123"/>
          </a:xfrm>
          <a:prstGeom prst="rect">
            <a:avLst/>
          </a:prstGeom>
          <a:noFill/>
          <a:ln>
            <a:noFill/>
          </a:ln>
        </p:spPr>
        <p:txBody>
          <a:bodyPr spcFirstLastPara="1" wrap="square" lIns="91327" tIns="45648" rIns="91327" bIns="45648" anchor="t" anchorCtr="0">
            <a:noAutofit/>
          </a:bodyPr>
          <a:lstStyle>
            <a:lvl1pPr marL="456706" marR="0" lvl="0"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3414" marR="0" lvl="1"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2pPr>
            <a:lvl3pPr marL="1370117" marR="0" lvl="2"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6819" marR="0" lvl="3"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3522" marR="0" lvl="4"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0228" marR="0" lvl="5"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196933" marR="0" lvl="6"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3639" marR="0" lvl="7"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0347" marR="0" lvl="8"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53"/>
            <a:ext cx="29063727" cy="18109123"/>
          </a:xfrm>
          <a:prstGeom prst="rect">
            <a:avLst/>
          </a:prstGeom>
          <a:noFill/>
          <a:ln>
            <a:noFill/>
          </a:ln>
        </p:spPr>
        <p:txBody>
          <a:bodyPr spcFirstLastPara="1" wrap="square" lIns="91327" tIns="45648" rIns="91327" bIns="45648" anchor="t" anchorCtr="0">
            <a:noAutofit/>
          </a:bodyPr>
          <a:lstStyle>
            <a:lvl1pPr marL="456706" marR="0" lvl="0"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3414" marR="0" lvl="1"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2pPr>
            <a:lvl3pPr marL="1370117" marR="0" lvl="2"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6819" marR="0" lvl="3"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3522" marR="0" lvl="4"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0228" marR="0" lvl="5"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196933" marR="0" lvl="6"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3639" marR="0" lvl="7"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0347" marR="0" lvl="8"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51" name="Google Shape;51;p22"/>
          <p:cNvSpPr txBox="1">
            <a:spLocks noGrp="1"/>
          </p:cNvSpPr>
          <p:nvPr>
            <p:ph type="body" idx="1"/>
          </p:nvPr>
        </p:nvSpPr>
        <p:spPr>
          <a:xfrm>
            <a:off x="1219280" y="3070594"/>
            <a:ext cx="10774536" cy="127967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1139"/>
              </a:spcBef>
              <a:spcAft>
                <a:spcPts val="0"/>
              </a:spcAft>
              <a:buClr>
                <a:schemeClr val="dk1"/>
              </a:buClr>
              <a:buSzPts val="5700"/>
              <a:buFont typeface="Arial"/>
              <a:buNone/>
              <a:defRPr sz="5600" b="1" i="0" u="none" strike="noStrike" cap="none">
                <a:solidFill>
                  <a:schemeClr val="dk1"/>
                </a:solidFill>
                <a:latin typeface="Calibri"/>
                <a:ea typeface="Calibri"/>
                <a:cs typeface="Calibri"/>
                <a:sym typeface="Calibri"/>
              </a:defRPr>
            </a:lvl1pPr>
            <a:lvl2pPr marL="913414" marR="0" lvl="1" indent="-22835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0117" marR="0" lvl="2" indent="-228353" algn="l" rtl="0">
              <a:spcBef>
                <a:spcPts val="859"/>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6819" marR="0" lvl="3"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4pPr>
            <a:lvl5pPr marL="2283522" marR="0" lvl="4"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5pPr>
            <a:lvl6pPr marL="2740228" marR="0" lvl="5"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6pPr>
            <a:lvl7pPr marL="3196933" marR="0" lvl="6"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7pPr>
            <a:lvl8pPr marL="3653639" marR="0" lvl="7"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8pPr>
            <a:lvl9pPr marL="4110347" marR="0" lvl="8"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6"/>
            <a:ext cx="10774536" cy="7903491"/>
          </a:xfrm>
          <a:prstGeom prst="rect">
            <a:avLst/>
          </a:prstGeom>
          <a:noFill/>
          <a:ln>
            <a:noFill/>
          </a:ln>
        </p:spPr>
        <p:txBody>
          <a:bodyPr spcFirstLastPara="1" wrap="square" lIns="91327" tIns="45648" rIns="91327" bIns="45648" anchor="t" anchorCtr="0">
            <a:noAutofit/>
          </a:bodyPr>
          <a:lstStyle>
            <a:lvl1pPr marL="456706" marR="0" lvl="0"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1pPr>
            <a:lvl2pPr marL="913414" marR="0" lvl="1"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0117" marR="0" lvl="2"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6819" marR="0" lvl="3"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4pPr>
            <a:lvl5pPr marL="2283522" marR="0" lvl="4"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5pPr>
            <a:lvl6pPr marL="2740228" marR="0" lvl="5"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6pPr>
            <a:lvl7pPr marL="3196933" marR="0" lvl="6"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7pPr>
            <a:lvl8pPr marL="3653639" marR="0" lvl="7"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8pPr>
            <a:lvl9pPr marL="4110347" marR="0" lvl="8"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54" y="3070594"/>
            <a:ext cx="10778769" cy="127967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1139"/>
              </a:spcBef>
              <a:spcAft>
                <a:spcPts val="0"/>
              </a:spcAft>
              <a:buClr>
                <a:schemeClr val="dk1"/>
              </a:buClr>
              <a:buSzPts val="5700"/>
              <a:buFont typeface="Arial"/>
              <a:buNone/>
              <a:defRPr sz="5600" b="1" i="0" u="none" strike="noStrike" cap="none">
                <a:solidFill>
                  <a:schemeClr val="dk1"/>
                </a:solidFill>
                <a:latin typeface="Calibri"/>
                <a:ea typeface="Calibri"/>
                <a:cs typeface="Calibri"/>
                <a:sym typeface="Calibri"/>
              </a:defRPr>
            </a:lvl1pPr>
            <a:lvl2pPr marL="913414" marR="0" lvl="1" indent="-22835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0117" marR="0" lvl="2" indent="-228353" algn="l" rtl="0">
              <a:spcBef>
                <a:spcPts val="859"/>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6819" marR="0" lvl="3"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4pPr>
            <a:lvl5pPr marL="2283522" marR="0" lvl="4"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5pPr>
            <a:lvl6pPr marL="2740228" marR="0" lvl="5"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6pPr>
            <a:lvl7pPr marL="3196933" marR="0" lvl="6"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7pPr>
            <a:lvl8pPr marL="3653639" marR="0" lvl="7"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8pPr>
            <a:lvl9pPr marL="4110347" marR="0" lvl="8"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54" y="4350256"/>
            <a:ext cx="10778769" cy="7903491"/>
          </a:xfrm>
          <a:prstGeom prst="rect">
            <a:avLst/>
          </a:prstGeom>
          <a:noFill/>
          <a:ln>
            <a:noFill/>
          </a:ln>
        </p:spPr>
        <p:txBody>
          <a:bodyPr spcFirstLastPara="1" wrap="square" lIns="91327" tIns="45648" rIns="91327" bIns="45648" anchor="t" anchorCtr="0">
            <a:noAutofit/>
          </a:bodyPr>
          <a:lstStyle>
            <a:lvl1pPr marL="456706" marR="0" lvl="0"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1pPr>
            <a:lvl2pPr marL="913414" marR="0" lvl="1"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0117" marR="0" lvl="2"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6819" marR="0" lvl="3"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4pPr>
            <a:lvl5pPr marL="2283522" marR="0" lvl="4"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5pPr>
            <a:lvl6pPr marL="2740228" marR="0" lvl="5"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6pPr>
            <a:lvl7pPr marL="3196933" marR="0" lvl="6"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7pPr>
            <a:lvl8pPr marL="3653639" marR="0" lvl="7"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8pPr>
            <a:lvl9pPr marL="4110347" marR="0" lvl="8"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6" y="546168"/>
            <a:ext cx="8022690" cy="2324368"/>
          </a:xfrm>
          <a:prstGeom prst="rect">
            <a:avLst/>
          </a:prstGeom>
          <a:noFill/>
          <a:ln>
            <a:noFill/>
          </a:ln>
        </p:spPr>
        <p:txBody>
          <a:bodyPr spcFirstLastPara="1" wrap="square" lIns="91327" tIns="45648" rIns="91327" bIns="45648"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65" name="Google Shape;65;p24"/>
          <p:cNvSpPr txBox="1">
            <a:spLocks noGrp="1"/>
          </p:cNvSpPr>
          <p:nvPr>
            <p:ph type="body" idx="1"/>
          </p:nvPr>
        </p:nvSpPr>
        <p:spPr>
          <a:xfrm>
            <a:off x="9534088" y="546171"/>
            <a:ext cx="13632221" cy="11707582"/>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6" y="2870533"/>
            <a:ext cx="8022690" cy="9383212"/>
          </a:xfrm>
          <a:prstGeom prst="rect">
            <a:avLst/>
          </a:prstGeom>
          <a:noFill/>
          <a:ln>
            <a:noFill/>
          </a:ln>
        </p:spPr>
        <p:txBody>
          <a:bodyPr spcFirstLastPara="1" wrap="square" lIns="91327" tIns="45648" rIns="91327" bIns="45648" anchor="t" anchorCtr="0">
            <a:noAutofit/>
          </a:bodyPr>
          <a:lstStyle>
            <a:lvl1pPr marL="456706" marR="0" lvl="0" indent="-228353" algn="l" rtl="0">
              <a:spcBef>
                <a:spcPts val="659"/>
              </a:spcBef>
              <a:spcAft>
                <a:spcPts val="0"/>
              </a:spcAft>
              <a:buClr>
                <a:schemeClr val="dk1"/>
              </a:buClr>
              <a:buSzPts val="3300"/>
              <a:buFont typeface="Arial"/>
              <a:buNone/>
              <a:defRPr sz="3200" b="0" i="0" u="none" strike="noStrike" cap="none">
                <a:solidFill>
                  <a:schemeClr val="dk1"/>
                </a:solidFill>
                <a:latin typeface="Calibri"/>
                <a:ea typeface="Calibri"/>
                <a:cs typeface="Calibri"/>
                <a:sym typeface="Calibri"/>
              </a:defRPr>
            </a:lvl1pPr>
            <a:lvl2pPr marL="913414" marR="0" lvl="1" indent="-228353" algn="l" rtl="0">
              <a:spcBef>
                <a:spcPts val="579"/>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0117" marR="0" lvl="2" indent="-22835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6819" marR="0" lvl="3"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3522" marR="0" lvl="4"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0228" marR="0" lvl="5"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196933" marR="0" lvl="6"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3639" marR="0" lvl="7"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0347" marR="0" lvl="8"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5">
            <a:alphaModFix/>
            <a:extLst>
              <a:ext uri="{BEBA8EAE-BF5A-486C-A8C5-ECC9F3942E4B}">
                <a14:imgProps xmlns:a14="http://schemas.microsoft.com/office/drawing/2010/main">
                  <a14:imgLayer r:embed="rId16">
                    <a14:imgEffect>
                      <a14:colorTemperature colorTemp="4700"/>
                    </a14:imgEffect>
                  </a14:imgLayer>
                </a14:imgProps>
              </a:ext>
            </a:extLst>
          </a:blip>
          <a:srcRect l="7943" b="-4419"/>
          <a:stretch/>
        </p:blipFill>
        <p:spPr>
          <a:xfrm>
            <a:off x="1909482" y="46608"/>
            <a:ext cx="22449942" cy="1492066"/>
          </a:xfrm>
          <a:prstGeom prst="rect">
            <a:avLst/>
          </a:prstGeom>
          <a:noFill/>
          <a:ln>
            <a:noFill/>
          </a:ln>
        </p:spPr>
      </p:pic>
      <p:sp>
        <p:nvSpPr>
          <p:cNvPr id="11" name="Google Shape;11;p15"/>
          <p:cNvSpPr txBox="1"/>
          <p:nvPr/>
        </p:nvSpPr>
        <p:spPr>
          <a:xfrm>
            <a:off x="7306629" y="403453"/>
            <a:ext cx="17078971" cy="923331"/>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5300" b="1" i="0" u="none" strike="noStrike" cap="none" dirty="0">
                <a:solidFill>
                  <a:schemeClr val="lt1"/>
                </a:solidFill>
                <a:latin typeface="Questrial"/>
                <a:ea typeface="Questrial"/>
                <a:cs typeface="Questrial"/>
                <a:sym typeface="Questrial"/>
              </a:rPr>
              <a:t>SULFUR</a:t>
            </a:r>
            <a:r>
              <a:rPr lang="en-US" sz="5300" b="1" i="0" u="none" strike="noStrike" cap="none" baseline="0" dirty="0">
                <a:solidFill>
                  <a:schemeClr val="lt1"/>
                </a:solidFill>
                <a:latin typeface="Questrial"/>
                <a:ea typeface="Questrial"/>
                <a:cs typeface="Questrial"/>
                <a:sym typeface="Questrial"/>
              </a:rPr>
              <a:t>  VÀ  SULFUR  DIOXIDE </a:t>
            </a:r>
            <a:endParaRPr sz="53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3407079" y="338386"/>
            <a:ext cx="1791351" cy="1169406"/>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3500" b="1" i="0" u="none" strike="noStrike" cap="none" dirty="0" err="1">
                <a:solidFill>
                  <a:schemeClr val="lt1"/>
                </a:solidFill>
                <a:latin typeface="Questrial"/>
                <a:ea typeface="Questrial"/>
                <a:cs typeface="Questrial"/>
                <a:sym typeface="Questrial"/>
              </a:rPr>
              <a:t>Chủ</a:t>
            </a:r>
            <a:r>
              <a:rPr lang="en-US" sz="3500" b="1" i="0" u="none" strike="noStrike" cap="none" dirty="0">
                <a:solidFill>
                  <a:schemeClr val="lt1"/>
                </a:solidFill>
                <a:latin typeface="Questrial"/>
                <a:ea typeface="Questrial"/>
                <a:cs typeface="Questrial"/>
                <a:sym typeface="Questrial"/>
              </a:rPr>
              <a:t> </a:t>
            </a:r>
            <a:r>
              <a:rPr lang="en-US" sz="3500" b="1" i="0" u="none" strike="noStrike" cap="none" dirty="0" err="1">
                <a:solidFill>
                  <a:schemeClr val="lt1"/>
                </a:solidFill>
                <a:latin typeface="Questrial"/>
                <a:ea typeface="Questrial"/>
                <a:cs typeface="Questrial"/>
                <a:sym typeface="Questrial"/>
              </a:rPr>
              <a:t>đề</a:t>
            </a:r>
            <a:r>
              <a:rPr lang="en-US" sz="3500" b="1" i="0" u="none" strike="noStrike" cap="none" dirty="0">
                <a:solidFill>
                  <a:schemeClr val="lt1"/>
                </a:solidFill>
                <a:latin typeface="Questrial"/>
                <a:ea typeface="Questrial"/>
                <a:cs typeface="Questrial"/>
                <a:sym typeface="Questrial"/>
              </a:rPr>
              <a:t> 2</a:t>
            </a:r>
            <a:endParaRPr sz="3500" b="1" dirty="0"/>
          </a:p>
        </p:txBody>
      </p:sp>
      <p:sp>
        <p:nvSpPr>
          <p:cNvPr id="13" name="Google Shape;13;p15"/>
          <p:cNvSpPr txBox="1"/>
          <p:nvPr/>
        </p:nvSpPr>
        <p:spPr>
          <a:xfrm>
            <a:off x="2132324" y="121458"/>
            <a:ext cx="873958" cy="1480366"/>
          </a:xfrm>
          <a:prstGeom prst="rect">
            <a:avLst/>
          </a:prstGeom>
          <a:noFill/>
          <a:ln>
            <a:noFill/>
          </a:ln>
        </p:spPr>
        <p:txBody>
          <a:bodyPr spcFirstLastPara="1" wrap="square" lIns="91327" tIns="45648" rIns="91327" bIns="45648" anchor="t" anchorCtr="0">
            <a:spAutoFit/>
          </a:bodyPr>
          <a:lstStyle/>
          <a:p>
            <a:pPr marL="0" marR="0" lvl="0" indent="0" algn="ctr" rtl="0">
              <a:lnSpc>
                <a:spcPct val="160714"/>
              </a:lnSpc>
              <a:spcBef>
                <a:spcPts val="0"/>
              </a:spcBef>
              <a:spcAft>
                <a:spcPts val="0"/>
              </a:spcAft>
              <a:buNone/>
            </a:pPr>
            <a:r>
              <a:rPr lang="en-US" sz="2700" b="1" i="0" u="none" strike="noStrike" cap="none" dirty="0">
                <a:solidFill>
                  <a:schemeClr val="lt1"/>
                </a:solidFill>
                <a:latin typeface="Questrial"/>
                <a:ea typeface="Questrial"/>
                <a:cs typeface="Questrial"/>
                <a:sym typeface="Questrial"/>
              </a:rPr>
              <a:t>LỚP</a:t>
            </a:r>
            <a:endParaRPr b="1" dirty="0"/>
          </a:p>
          <a:p>
            <a:pPr marL="0" marR="0" lvl="0" indent="0" algn="ctr" rtl="0">
              <a:lnSpc>
                <a:spcPct val="93750"/>
              </a:lnSpc>
              <a:spcBef>
                <a:spcPts val="0"/>
              </a:spcBef>
              <a:spcAft>
                <a:spcPts val="0"/>
              </a:spcAft>
              <a:buNone/>
            </a:pPr>
            <a:r>
              <a:rPr lang="en-US" sz="4800" b="1" i="0" u="none" strike="noStrike" cap="none" dirty="0">
                <a:solidFill>
                  <a:schemeClr val="lt1"/>
                </a:solidFill>
                <a:latin typeface="Questrial"/>
                <a:ea typeface="Questrial"/>
                <a:cs typeface="Questrial"/>
                <a:sym typeface="Questrial"/>
              </a:rPr>
              <a:t>11</a:t>
            </a:r>
            <a:endParaRPr sz="4800" b="1" i="0" u="none" strike="noStrike" cap="none" dirty="0">
              <a:solidFill>
                <a:schemeClr val="lt1"/>
              </a:solidFill>
              <a:latin typeface="Questrial"/>
              <a:ea typeface="Questrial"/>
              <a:cs typeface="Questrial"/>
              <a:sym typeface="Questrial"/>
            </a:endParaRPr>
          </a:p>
        </p:txBody>
      </p:sp>
      <p:sp>
        <p:nvSpPr>
          <p:cNvPr id="14" name="Google Shape;14;p15"/>
          <p:cNvSpPr txBox="1"/>
          <p:nvPr/>
        </p:nvSpPr>
        <p:spPr>
          <a:xfrm>
            <a:off x="5247275" y="626610"/>
            <a:ext cx="2010488" cy="646291"/>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3500" b="1" i="0" u="none" strike="noStrike" cap="none" dirty="0">
                <a:solidFill>
                  <a:schemeClr val="lt1"/>
                </a:solidFill>
                <a:latin typeface="Questrial"/>
                <a:ea typeface="Questrial"/>
                <a:cs typeface="Questrial"/>
                <a:sym typeface="Questrial"/>
              </a:rPr>
              <a:t>BÀI 6</a:t>
            </a:r>
            <a:endParaRPr sz="35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7">
            <a:alphaModFix/>
          </a:blip>
          <a:srcRect/>
          <a:stretch/>
        </p:blipFill>
        <p:spPr>
          <a:xfrm>
            <a:off x="33363161" y="0"/>
            <a:ext cx="24387047" cy="13717881"/>
          </a:xfrm>
          <a:prstGeom prst="rect">
            <a:avLst/>
          </a:prstGeom>
          <a:noFill/>
          <a:ln>
            <a:noFill/>
          </a:ln>
        </p:spPr>
      </p:pic>
      <p:pic>
        <p:nvPicPr>
          <p:cNvPr id="1026" name="Picture 2" descr="Nhà">
            <a:extLst>
              <a:ext uri="{FF2B5EF4-FFF2-40B4-BE49-F238E27FC236}">
                <a16:creationId xmlns:a16="http://schemas.microsoft.com/office/drawing/2014/main" id="{258E3CC1-FC5B-F1EC-77BA-8C025B5E8141}"/>
              </a:ext>
            </a:extLst>
          </p:cNvPr>
          <p:cNvPicPr>
            <a:picLocks noChangeAspect="1" noChangeArrowheads="1"/>
          </p:cNvPicPr>
          <p:nvPr userDrawn="1"/>
        </p:nvPicPr>
        <p:blipFill>
          <a:blip r:embed="rId18">
            <a:alphaModFix amt="35000"/>
            <a:extLst>
              <a:ext uri="{28A0092B-C50C-407E-A947-70E740481C1C}">
                <a14:useLocalDpi xmlns:a14="http://schemas.microsoft.com/office/drawing/2010/main" val="0"/>
              </a:ext>
            </a:extLst>
          </a:blip>
          <a:srcRect/>
          <a:stretch>
            <a:fillRect/>
          </a:stretch>
        </p:blipFill>
        <p:spPr bwMode="auto">
          <a:xfrm>
            <a:off x="372016" y="13066327"/>
            <a:ext cx="3520608" cy="625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Logo&#10;&#10;Description automatically generated">
            <a:extLst>
              <a:ext uri="{FF2B5EF4-FFF2-40B4-BE49-F238E27FC236}">
                <a16:creationId xmlns:a16="http://schemas.microsoft.com/office/drawing/2014/main" id="{D60BF880-6170-93F2-243F-A009CDA6DD62}"/>
              </a:ext>
            </a:extLst>
          </p:cNvPr>
          <p:cNvPicPr>
            <a:picLocks noChangeAspect="1"/>
          </p:cNvPicPr>
          <p:nvPr userDrawn="1"/>
        </p:nvPicPr>
        <p:blipFill>
          <a:blip r:embed="rId19"/>
          <a:stretch>
            <a:fillRect/>
          </a:stretch>
        </p:blipFill>
        <p:spPr>
          <a:xfrm>
            <a:off x="593047" y="25511"/>
            <a:ext cx="1138480" cy="1447413"/>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6DE2809-3381-03E2-DAE2-2E7460E2348F}"/>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04EDB2-0788-4B15-A122-7D929CB6422F}"/>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154CA60-25CE-CAA4-740F-61F440E55BCB}"/>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E08C293-21B5-4233-9B0B-006C9B1D9738}" type="datetimeFigureOut">
              <a:rPr lang="en-US" smtClean="0"/>
              <a:t>11/7/2024</a:t>
            </a:fld>
            <a:endParaRPr lang="en-US"/>
          </a:p>
        </p:txBody>
      </p:sp>
      <p:sp>
        <p:nvSpPr>
          <p:cNvPr id="5" name="Chỗ dành sẵn cho Chân trang 4">
            <a:extLst>
              <a:ext uri="{FF2B5EF4-FFF2-40B4-BE49-F238E27FC236}">
                <a16:creationId xmlns:a16="http://schemas.microsoft.com/office/drawing/2014/main" id="{04BF3356-A20E-1C32-FC29-D2302324B8C6}"/>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105F472-9983-0B63-B47C-03EAD6350025}"/>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36EBFC9C-1A13-475B-9CE1-C7F076EF98FE}" type="slidenum">
              <a:rPr lang="en-US" smtClean="0"/>
              <a:t>‹#›</a:t>
            </a:fld>
            <a:endParaRPr lang="en-US"/>
          </a:p>
        </p:txBody>
      </p:sp>
    </p:spTree>
    <p:extLst>
      <p:ext uri="{BB962C8B-B14F-4D97-AF65-F5344CB8AC3E}">
        <p14:creationId xmlns:p14="http://schemas.microsoft.com/office/powerpoint/2010/main" val="277908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C4FE669-130A-4A95-1C49-2465F3C2C141}"/>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B5FC870-65F0-1A55-38A9-0E5050690004}"/>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ACCF2A-F582-94ED-D5D2-D953A19F1896}"/>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5DDBAD5D-7387-4F3C-9931-8CEEF0B0E48C}" type="datetimeFigureOut">
              <a:rPr lang="en-US" smtClean="0"/>
              <a:t>11/7/2024</a:t>
            </a:fld>
            <a:endParaRPr lang="en-US"/>
          </a:p>
        </p:txBody>
      </p:sp>
      <p:sp>
        <p:nvSpPr>
          <p:cNvPr id="5" name="Chỗ dành sẵn cho Chân trang 4">
            <a:extLst>
              <a:ext uri="{FF2B5EF4-FFF2-40B4-BE49-F238E27FC236}">
                <a16:creationId xmlns:a16="http://schemas.microsoft.com/office/drawing/2014/main" id="{DEE8189C-965B-582A-F85D-B5203781C29D}"/>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9AE1A351-CD0F-4DD4-D56A-98543985E0DE}"/>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F151229-A735-4D1F-B959-8F29DEE1F6B8}" type="slidenum">
              <a:rPr lang="en-US" smtClean="0"/>
              <a:t>‹#›</a:t>
            </a:fld>
            <a:endParaRPr lang="en-US"/>
          </a:p>
        </p:txBody>
      </p:sp>
    </p:spTree>
    <p:extLst>
      <p:ext uri="{BB962C8B-B14F-4D97-AF65-F5344CB8AC3E}">
        <p14:creationId xmlns:p14="http://schemas.microsoft.com/office/powerpoint/2010/main" val="35587088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482" tIns="243482" rIns="243482" bIns="243482"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482" tIns="243482" rIns="243482" bIns="243482"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322464700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588" tIns="243588" rIns="243588" bIns="243588"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588" tIns="243588" rIns="243588" bIns="243588"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419346166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748" tIns="243748" rIns="243748" bIns="243748"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748" tIns="243748" rIns="243748" bIns="243748"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3933106724"/>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 Id="rId9" Type="http://schemas.openxmlformats.org/officeDocument/2006/relationships/image" Target="../media/image19.w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4.png"/><Relationship Id="rId7"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17.wmf"/><Relationship Id="rId4" Type="http://schemas.openxmlformats.org/officeDocument/2006/relationships/oleObject" Target="../embeddings/oleObject6.bin"/><Relationship Id="rId9"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FelMjTwoqEg?feature=oembed"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7.png"/><Relationship Id="rId7" Type="http://schemas.openxmlformats.org/officeDocument/2006/relationships/image" Target="../media/image27.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26.wmf"/><Relationship Id="rId4" Type="http://schemas.openxmlformats.org/officeDocument/2006/relationships/oleObject" Target="../embeddings/oleObject12.bin"/><Relationship Id="rId9" Type="http://schemas.openxmlformats.org/officeDocument/2006/relationships/image" Target="../media/image28.w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0.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embeddings/oleObject16.bin"/><Relationship Id="rId5" Type="http://schemas.openxmlformats.org/officeDocument/2006/relationships/image" Target="../media/image29.w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vXjD1Lk3Roo?feature=oembed"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oleObject" Target="../embeddings/oleObject19.bin"/><Relationship Id="rId4" Type="http://schemas.openxmlformats.org/officeDocument/2006/relationships/image" Target="../media/image32.wmf"/></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34" Type="http://schemas.openxmlformats.org/officeDocument/2006/relationships/image" Target="../media/image7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82" y="4186712"/>
            <a:ext cx="22393797" cy="9355216"/>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303" tIns="45648" rIns="91303" bIns="45648" anchor="ctr" anchorCtr="0">
            <a:noAutofit/>
          </a:bodyPr>
          <a:lstStyle/>
          <a:p>
            <a:pPr algn="ctr"/>
            <a:endParaRPr sz="4300">
              <a:solidFill>
                <a:schemeClr val="lt1"/>
              </a:solidFill>
              <a:latin typeface="Calibri"/>
              <a:ea typeface="Calibri"/>
              <a:cs typeface="Calibri"/>
              <a:sym typeface="Calibri"/>
            </a:endParaRPr>
          </a:p>
        </p:txBody>
      </p:sp>
      <p:sp>
        <p:nvSpPr>
          <p:cNvPr id="172" name="Google Shape;172;p1"/>
          <p:cNvSpPr txBox="1"/>
          <p:nvPr/>
        </p:nvSpPr>
        <p:spPr>
          <a:xfrm>
            <a:off x="10894" y="2080172"/>
            <a:ext cx="24398906" cy="786651"/>
          </a:xfrm>
          <a:prstGeom prst="rect">
            <a:avLst/>
          </a:prstGeom>
          <a:noFill/>
          <a:ln>
            <a:noFill/>
          </a:ln>
        </p:spPr>
        <p:txBody>
          <a:bodyPr spcFirstLastPara="1" wrap="square" lIns="91303" tIns="45648" rIns="91303" bIns="45648" anchor="t" anchorCtr="0">
            <a:spAutoFit/>
          </a:bodyPr>
          <a:lstStyle/>
          <a:p>
            <a:pPr algn="ctr">
              <a:lnSpc>
                <a:spcPct val="93750"/>
              </a:lnSpc>
            </a:pPr>
            <a:r>
              <a:rPr lang="en-US" sz="4800" b="1" dirty="0" err="1">
                <a:solidFill>
                  <a:srgbClr val="776249"/>
                </a:solidFill>
                <a:latin typeface="Tahoma"/>
                <a:ea typeface="Tahoma"/>
                <a:cs typeface="Tahoma"/>
                <a:sym typeface="Tahoma"/>
              </a:rPr>
              <a:t>Chủ</a:t>
            </a:r>
            <a:r>
              <a:rPr lang="en-US" sz="4800" b="1" dirty="0">
                <a:solidFill>
                  <a:srgbClr val="776249"/>
                </a:solidFill>
                <a:latin typeface="Tahoma"/>
                <a:ea typeface="Tahoma"/>
                <a:cs typeface="Tahoma"/>
                <a:sym typeface="Tahoma"/>
              </a:rPr>
              <a:t> </a:t>
            </a:r>
            <a:r>
              <a:rPr lang="en-US" sz="4800" b="1" dirty="0" err="1">
                <a:solidFill>
                  <a:srgbClr val="776249"/>
                </a:solidFill>
                <a:latin typeface="Tahoma"/>
                <a:ea typeface="Tahoma"/>
                <a:cs typeface="Tahoma"/>
                <a:sym typeface="Tahoma"/>
              </a:rPr>
              <a:t>đề</a:t>
            </a:r>
            <a:r>
              <a:rPr lang="en-US" sz="4800" b="1" dirty="0">
                <a:solidFill>
                  <a:srgbClr val="776249"/>
                </a:solidFill>
                <a:latin typeface="Tahoma"/>
                <a:ea typeface="Tahoma"/>
                <a:cs typeface="Tahoma"/>
                <a:sym typeface="Tahoma"/>
              </a:rPr>
              <a:t> 2: NITROGEN VÀ SULFUR</a:t>
            </a:r>
            <a:endParaRPr dirty="0"/>
          </a:p>
        </p:txBody>
      </p:sp>
      <p:grpSp>
        <p:nvGrpSpPr>
          <p:cNvPr id="173" name="Google Shape;173;p1"/>
          <p:cNvGrpSpPr/>
          <p:nvPr/>
        </p:nvGrpSpPr>
        <p:grpSpPr>
          <a:xfrm>
            <a:off x="2749152" y="3216341"/>
            <a:ext cx="18975065" cy="1968832"/>
            <a:chOff x="3024409" y="2727940"/>
            <a:chExt cx="18976301" cy="2083302"/>
          </a:xfrm>
        </p:grpSpPr>
        <p:sp>
          <p:nvSpPr>
            <p:cNvPr id="174" name="Google Shape;174;p1"/>
            <p:cNvSpPr/>
            <p:nvPr/>
          </p:nvSpPr>
          <p:spPr>
            <a:xfrm>
              <a:off x="3266837" y="3154810"/>
              <a:ext cx="18438768" cy="833229"/>
            </a:xfrm>
            <a:prstGeom prst="rect">
              <a:avLst/>
            </a:prstGeom>
            <a:solidFill>
              <a:schemeClr val="lt1"/>
            </a:solidFill>
            <a:ln>
              <a:noFill/>
            </a:ln>
          </p:spPr>
          <p:txBody>
            <a:bodyPr spcFirstLastPara="1" wrap="square" lIns="91400" tIns="45700" rIns="91400" bIns="45700" anchor="ctr" anchorCtr="0">
              <a:noAutofit/>
            </a:bodyPr>
            <a:lstStyle/>
            <a:p>
              <a:pPr algn="ctr"/>
              <a:endParaRPr sz="4300">
                <a:solidFill>
                  <a:schemeClr val="lt1"/>
                </a:solidFill>
                <a:latin typeface="Calibri"/>
                <a:ea typeface="Calibri"/>
                <a:cs typeface="Calibri"/>
                <a:sym typeface="Calibri"/>
              </a:endParaRPr>
            </a:p>
          </p:txBody>
        </p:sp>
        <p:sp>
          <p:nvSpPr>
            <p:cNvPr id="175" name="Google Shape;175;p1"/>
            <p:cNvSpPr txBox="1"/>
            <p:nvPr/>
          </p:nvSpPr>
          <p:spPr>
            <a:xfrm>
              <a:off x="3024409" y="2727940"/>
              <a:ext cx="18976301" cy="2083302"/>
            </a:xfrm>
            <a:prstGeom prst="rect">
              <a:avLst/>
            </a:prstGeom>
            <a:noFill/>
            <a:ln>
              <a:noFill/>
            </a:ln>
          </p:spPr>
          <p:txBody>
            <a:bodyPr spcFirstLastPara="1" wrap="square" lIns="91400" tIns="45700" rIns="91400" bIns="45700" anchor="t" anchorCtr="0">
              <a:spAutoFit/>
            </a:bodyPr>
            <a:lstStyle/>
            <a:p>
              <a:pPr algn="ctr">
                <a:lnSpc>
                  <a:spcPct val="90909"/>
                </a:lnSpc>
              </a:pPr>
              <a:r>
                <a:rPr lang="en-US" sz="6700" b="1" dirty="0" err="1">
                  <a:solidFill>
                    <a:srgbClr val="135F82"/>
                  </a:solidFill>
                  <a:latin typeface="Questrial"/>
                  <a:ea typeface="Questrial"/>
                  <a:cs typeface="Questrial"/>
                  <a:sym typeface="Questrial"/>
                </a:rPr>
                <a:t>Bài</a:t>
              </a:r>
              <a:r>
                <a:rPr lang="en-US" sz="6700" b="1" dirty="0">
                  <a:solidFill>
                    <a:srgbClr val="135F82"/>
                  </a:solidFill>
                  <a:latin typeface="Questrial"/>
                  <a:ea typeface="Questrial"/>
                  <a:cs typeface="Questrial"/>
                  <a:sym typeface="Questrial"/>
                </a:rPr>
                <a:t> 6: </a:t>
              </a:r>
            </a:p>
            <a:p>
              <a:pPr algn="ctr">
                <a:lnSpc>
                  <a:spcPct val="90909"/>
                </a:lnSpc>
              </a:pPr>
              <a:r>
                <a:rPr lang="en-US" sz="6700" b="1" dirty="0">
                  <a:solidFill>
                    <a:srgbClr val="135F82"/>
                  </a:solidFill>
                  <a:latin typeface="Questrial"/>
                  <a:ea typeface="Questrial"/>
                  <a:cs typeface="Questrial"/>
                  <a:sym typeface="Questrial"/>
                </a:rPr>
                <a:t>SULFUR  VÀ  SULFUR  DIOXIDE</a:t>
              </a:r>
              <a:endParaRPr sz="67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1104824" y="5269826"/>
            <a:ext cx="20008034" cy="922526"/>
            <a:chOff x="7459669" y="7086600"/>
            <a:chExt cx="20011655" cy="922691"/>
          </a:xfrm>
        </p:grpSpPr>
        <p:sp>
          <p:nvSpPr>
            <p:cNvPr id="186" name="Google Shape;186;p1">
              <a:hlinkClick r:id="" action="ppaction://noaction"/>
            </p:cNvPr>
            <p:cNvSpPr/>
            <p:nvPr/>
          </p:nvSpPr>
          <p:spPr>
            <a:xfrm>
              <a:off x="9092455" y="7178187"/>
              <a:ext cx="18378869" cy="83110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Đơn</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sulfur</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69" y="7086600"/>
              <a:ext cx="1392615" cy="872846"/>
              <a:chOff x="7459669" y="7543800"/>
              <a:chExt cx="1381118"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191" name="Google Shape;191;p1"/>
                <p:cNvSpPr txBox="1"/>
                <p:nvPr/>
              </p:nvSpPr>
              <p:spPr>
                <a:xfrm>
                  <a:off x="7997787" y="7688759"/>
                  <a:ext cx="429555"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a:t>
                  </a:r>
                  <a:endParaRPr/>
                </a:p>
              </p:txBody>
            </p:sp>
          </p:grpSp>
        </p:grpSp>
      </p:grpSp>
      <p:grpSp>
        <p:nvGrpSpPr>
          <p:cNvPr id="199" name="Google Shape;199;p1"/>
          <p:cNvGrpSpPr/>
          <p:nvPr/>
        </p:nvGrpSpPr>
        <p:grpSpPr>
          <a:xfrm>
            <a:off x="2609893" y="7545544"/>
            <a:ext cx="22563800" cy="855674"/>
            <a:chOff x="8837908" y="10054043"/>
            <a:chExt cx="22567880" cy="855827"/>
          </a:xfrm>
        </p:grpSpPr>
        <p:sp>
          <p:nvSpPr>
            <p:cNvPr id="20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Cấu</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tạo</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vật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lí</a:t>
              </a:r>
              <a:endParaRPr sz="4800" b="1" dirty="0">
                <a:solidFill>
                  <a:srgbClr val="135F82"/>
                </a:solidFill>
                <a:latin typeface="Tahoma"/>
                <a:ea typeface="Tahoma"/>
                <a:cs typeface="Tahoma"/>
                <a:sym typeface="Tahoma"/>
              </a:endParaRPr>
            </a:p>
          </p:txBody>
        </p:sp>
        <p:grpSp>
          <p:nvGrpSpPr>
            <p:cNvPr id="203" name="Google Shape;203;p1"/>
            <p:cNvGrpSpPr/>
            <p:nvPr/>
          </p:nvGrpSpPr>
          <p:grpSpPr>
            <a:xfrm>
              <a:off x="8837908" y="10054043"/>
              <a:ext cx="1383017" cy="756242"/>
              <a:chOff x="8826535" y="7615643"/>
              <a:chExt cx="1371600" cy="756242"/>
            </a:xfrm>
          </p:grpSpPr>
          <p:sp>
            <p:nvSpPr>
              <p:cNvPr id="204"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05"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dirty="0"/>
              </a:p>
            </p:txBody>
          </p:sp>
        </p:grpSp>
      </p:grpSp>
      <p:grpSp>
        <p:nvGrpSpPr>
          <p:cNvPr id="206" name="Google Shape;206;p1"/>
          <p:cNvGrpSpPr/>
          <p:nvPr/>
        </p:nvGrpSpPr>
        <p:grpSpPr>
          <a:xfrm>
            <a:off x="2591298" y="8669075"/>
            <a:ext cx="21330101" cy="830956"/>
            <a:chOff x="7469267" y="10108716"/>
            <a:chExt cx="21333956" cy="831110"/>
          </a:xfrm>
        </p:grpSpPr>
        <p:sp>
          <p:nvSpPr>
            <p:cNvPr id="207"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hóa</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nvGrpSpPr>
            <p:cNvPr id="210" name="Google Shape;210;p1"/>
            <p:cNvGrpSpPr/>
            <p:nvPr/>
          </p:nvGrpSpPr>
          <p:grpSpPr>
            <a:xfrm>
              <a:off x="7469267" y="10123526"/>
              <a:ext cx="1383018"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2"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3</a:t>
                </a:r>
                <a:endParaRPr sz="4000" b="1" dirty="0">
                  <a:solidFill>
                    <a:srgbClr val="FFFFFF"/>
                  </a:solidFill>
                  <a:latin typeface="Tahoma"/>
                  <a:ea typeface="Tahoma"/>
                  <a:cs typeface="Tahoma"/>
                  <a:sym typeface="Tahoma"/>
                </a:endParaRPr>
              </a:p>
            </p:txBody>
          </p:sp>
        </p:grpSp>
      </p:grpSp>
      <p:grpSp>
        <p:nvGrpSpPr>
          <p:cNvPr id="213" name="Google Shape;213;p1"/>
          <p:cNvGrpSpPr/>
          <p:nvPr/>
        </p:nvGrpSpPr>
        <p:grpSpPr>
          <a:xfrm>
            <a:off x="1116666" y="10769857"/>
            <a:ext cx="21339696" cy="957448"/>
            <a:chOff x="7459669" y="9982200"/>
            <a:chExt cx="21343554" cy="957622"/>
          </a:xfrm>
        </p:grpSpPr>
        <p:sp>
          <p:nvSpPr>
            <p:cNvPr id="214" name="Google Shape;214;p1"/>
            <p:cNvSpPr/>
            <p:nvPr/>
          </p:nvSpPr>
          <p:spPr>
            <a:xfrm>
              <a:off x="9092457" y="10108715"/>
              <a:ext cx="19710766" cy="83110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a:solidFill>
                    <a:srgbClr val="135F82"/>
                  </a:solidFill>
                  <a:latin typeface="Tahoma"/>
                  <a:ea typeface="Tahoma"/>
                  <a:cs typeface="Tahoma"/>
                  <a:sym typeface="Tahoma"/>
                </a:rPr>
                <a:t>Sulfur dioxide</a:t>
              </a:r>
              <a:endParaRPr sz="4800" b="1" dirty="0">
                <a:solidFill>
                  <a:srgbClr val="135F82"/>
                </a:solidFill>
                <a:latin typeface="Tahoma"/>
                <a:ea typeface="Tahoma"/>
                <a:cs typeface="Tahoma"/>
                <a:sym typeface="Tahoma"/>
              </a:endParaRPr>
            </a:p>
          </p:txBody>
        </p:sp>
        <p:grpSp>
          <p:nvGrpSpPr>
            <p:cNvPr id="215" name="Google Shape;215;p1"/>
            <p:cNvGrpSpPr/>
            <p:nvPr/>
          </p:nvGrpSpPr>
          <p:grpSpPr>
            <a:xfrm>
              <a:off x="7459669" y="9982200"/>
              <a:ext cx="1392615" cy="872846"/>
              <a:chOff x="7459669" y="7543800"/>
              <a:chExt cx="1381118"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9" name="Google Shape;219;p1"/>
                <p:cNvSpPr txBox="1"/>
                <p:nvPr/>
              </p:nvSpPr>
              <p:spPr>
                <a:xfrm>
                  <a:off x="7761004" y="7688759"/>
                  <a:ext cx="879796" cy="707975"/>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II</a:t>
                  </a:r>
                  <a:endParaRPr sz="4000" b="1" dirty="0">
                    <a:solidFill>
                      <a:srgbClr val="FFFFFF"/>
                    </a:solidFill>
                    <a:latin typeface="Tahoma"/>
                    <a:ea typeface="Tahoma"/>
                    <a:cs typeface="Tahoma"/>
                    <a:sym typeface="Tahoma"/>
                  </a:endParaRPr>
                </a:p>
              </p:txBody>
            </p:sp>
          </p:grpSp>
        </p:grpSp>
      </p:grpSp>
      <p:grpSp>
        <p:nvGrpSpPr>
          <p:cNvPr id="44" name="Google Shape;206;p1"/>
          <p:cNvGrpSpPr/>
          <p:nvPr/>
        </p:nvGrpSpPr>
        <p:grpSpPr>
          <a:xfrm>
            <a:off x="2574046" y="9770381"/>
            <a:ext cx="21330101" cy="830956"/>
            <a:chOff x="7469267" y="10108716"/>
            <a:chExt cx="21333956" cy="831110"/>
          </a:xfrm>
        </p:grpSpPr>
        <p:sp>
          <p:nvSpPr>
            <p:cNvPr id="4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46" name="Google Shape;210;p1"/>
            <p:cNvGrpSpPr/>
            <p:nvPr/>
          </p:nvGrpSpPr>
          <p:grpSpPr>
            <a:xfrm>
              <a:off x="7469267" y="10123526"/>
              <a:ext cx="1383018" cy="731520"/>
              <a:chOff x="7469187" y="7685126"/>
              <a:chExt cx="1371600" cy="731520"/>
            </a:xfrm>
          </p:grpSpPr>
          <p:sp>
            <p:nvSpPr>
              <p:cNvPr id="4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4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4</a:t>
                </a:r>
                <a:endParaRPr sz="4000" b="1" dirty="0">
                  <a:solidFill>
                    <a:srgbClr val="FFFFFF"/>
                  </a:solidFill>
                  <a:latin typeface="Tahoma"/>
                  <a:ea typeface="Tahoma"/>
                  <a:cs typeface="Tahoma"/>
                  <a:sym typeface="Tahoma"/>
                </a:endParaRPr>
              </a:p>
            </p:txBody>
          </p:sp>
        </p:grpSp>
      </p:grpSp>
      <p:grpSp>
        <p:nvGrpSpPr>
          <p:cNvPr id="49" name="Google Shape;199;p1"/>
          <p:cNvGrpSpPr/>
          <p:nvPr/>
        </p:nvGrpSpPr>
        <p:grpSpPr>
          <a:xfrm>
            <a:off x="2615970" y="6438493"/>
            <a:ext cx="22563800" cy="855674"/>
            <a:chOff x="8837908" y="10054043"/>
            <a:chExt cx="22567880" cy="855827"/>
          </a:xfrm>
        </p:grpSpPr>
        <p:sp>
          <p:nvSpPr>
            <p:cNvPr id="5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Trạng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thái</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tự</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nhiên</a:t>
              </a:r>
              <a:endParaRPr sz="4800" b="1" dirty="0">
                <a:solidFill>
                  <a:srgbClr val="135F82"/>
                </a:solidFill>
                <a:latin typeface="Tahoma"/>
                <a:ea typeface="Tahoma"/>
                <a:cs typeface="Tahoma"/>
                <a:sym typeface="Tahoma"/>
              </a:endParaRPr>
            </a:p>
          </p:txBody>
        </p:sp>
        <p:grpSp>
          <p:nvGrpSpPr>
            <p:cNvPr id="51" name="Google Shape;203;p1"/>
            <p:cNvGrpSpPr/>
            <p:nvPr/>
          </p:nvGrpSpPr>
          <p:grpSpPr>
            <a:xfrm>
              <a:off x="8837908" y="10054043"/>
              <a:ext cx="1383017" cy="756242"/>
              <a:chOff x="8826535" y="7615643"/>
              <a:chExt cx="1371600" cy="756242"/>
            </a:xfrm>
          </p:grpSpPr>
          <p:sp>
            <p:nvSpPr>
              <p:cNvPr id="52"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3"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dirty="0"/>
              </a:p>
            </p:txBody>
          </p:sp>
        </p:grpSp>
      </p:grpSp>
      <p:grpSp>
        <p:nvGrpSpPr>
          <p:cNvPr id="54" name="Google Shape;206;p1"/>
          <p:cNvGrpSpPr/>
          <p:nvPr/>
        </p:nvGrpSpPr>
        <p:grpSpPr>
          <a:xfrm>
            <a:off x="2497201" y="11730128"/>
            <a:ext cx="21330101" cy="830956"/>
            <a:chOff x="7469267" y="10108716"/>
            <a:chExt cx="21333956" cy="831110"/>
          </a:xfrm>
        </p:grpSpPr>
        <p:sp>
          <p:nvSpPr>
            <p:cNvPr id="5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hóa</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và</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56" name="Google Shape;210;p1"/>
            <p:cNvGrpSpPr/>
            <p:nvPr/>
          </p:nvGrpSpPr>
          <p:grpSpPr>
            <a:xfrm>
              <a:off x="7469267" y="10123526"/>
              <a:ext cx="1383018" cy="731520"/>
              <a:chOff x="7469187" y="7685126"/>
              <a:chExt cx="1371600" cy="731520"/>
            </a:xfrm>
          </p:grpSpPr>
          <p:sp>
            <p:nvSpPr>
              <p:cNvPr id="5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sz="4000" b="1" dirty="0">
                  <a:solidFill>
                    <a:srgbClr val="FFFFFF"/>
                  </a:solidFill>
                  <a:latin typeface="Tahoma"/>
                  <a:ea typeface="Tahoma"/>
                  <a:cs typeface="Tahoma"/>
                  <a:sym typeface="Tahoma"/>
                </a:endParaRPr>
              </a:p>
            </p:txBody>
          </p:sp>
        </p:grpSp>
      </p:grpSp>
      <p:grpSp>
        <p:nvGrpSpPr>
          <p:cNvPr id="59" name="Google Shape;206;p1"/>
          <p:cNvGrpSpPr/>
          <p:nvPr/>
        </p:nvGrpSpPr>
        <p:grpSpPr>
          <a:xfrm>
            <a:off x="2497201" y="12710940"/>
            <a:ext cx="21330101" cy="830956"/>
            <a:chOff x="7469267" y="10108716"/>
            <a:chExt cx="21333956" cy="831110"/>
          </a:xfrm>
        </p:grpSpPr>
        <p:sp>
          <p:nvSpPr>
            <p:cNvPr id="60"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endParaRPr sz="4800" b="1" dirty="0">
                <a:solidFill>
                  <a:srgbClr val="135F82"/>
                </a:solidFill>
                <a:latin typeface="Tahoma"/>
                <a:ea typeface="Tahoma"/>
                <a:cs typeface="Tahoma"/>
                <a:sym typeface="Tahoma"/>
              </a:endParaRPr>
            </a:p>
          </p:txBody>
        </p:sp>
        <p:grpSp>
          <p:nvGrpSpPr>
            <p:cNvPr id="61" name="Google Shape;210;p1"/>
            <p:cNvGrpSpPr/>
            <p:nvPr/>
          </p:nvGrpSpPr>
          <p:grpSpPr>
            <a:xfrm>
              <a:off x="7469267" y="10123526"/>
              <a:ext cx="1383018" cy="731520"/>
              <a:chOff x="7469187" y="7685126"/>
              <a:chExt cx="1371600" cy="731520"/>
            </a:xfrm>
          </p:grpSpPr>
          <p:sp>
            <p:nvSpPr>
              <p:cNvPr id="62"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63"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sz="4000" b="1" dirty="0">
                  <a:solidFill>
                    <a:srgbClr val="FFFFFF"/>
                  </a:solidFill>
                  <a:latin typeface="Tahoma"/>
                  <a:ea typeface="Tahoma"/>
                  <a:cs typeface="Tahoma"/>
                  <a:sym typeface="Tahoma"/>
                </a:endParaRPr>
              </a:p>
            </p:txBody>
          </p:sp>
        </p:grpSp>
      </p:grpSp>
      <p:sp>
        <p:nvSpPr>
          <p:cNvPr id="3" name="Rectangle 2"/>
          <p:cNvSpPr/>
          <p:nvPr/>
        </p:nvSpPr>
        <p:spPr>
          <a:xfrm>
            <a:off x="4238953" y="12821703"/>
            <a:ext cx="18552035" cy="830998"/>
          </a:xfrm>
          <a:prstGeom prst="rect">
            <a:avLst/>
          </a:prstGeom>
        </p:spPr>
        <p:txBody>
          <a:bodyPr wrap="square" lIns="91343" tIns="45666" rIns="91343" bIns="45666">
            <a:spAutoFit/>
          </a:bodyPr>
          <a:lstStyle/>
          <a:p>
            <a:r>
              <a:rPr lang="en-US" sz="4800" b="1" dirty="0" err="1">
                <a:solidFill>
                  <a:srgbClr val="135F82"/>
                </a:solidFill>
                <a:latin typeface="Tahoma"/>
                <a:ea typeface="Tahoma"/>
                <a:cs typeface="Tahoma"/>
              </a:rPr>
              <a:t>Sự</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hình</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thành</a:t>
            </a:r>
            <a:r>
              <a:rPr lang="en-US" sz="4800" b="1" dirty="0">
                <a:solidFill>
                  <a:srgbClr val="135F82"/>
                </a:solidFill>
                <a:latin typeface="Tahoma"/>
                <a:ea typeface="Tahoma"/>
                <a:cs typeface="Tahoma"/>
              </a:rPr>
              <a:t> sulfur dioxide, </a:t>
            </a:r>
            <a:r>
              <a:rPr lang="en-US" sz="4800" b="1" dirty="0" err="1">
                <a:solidFill>
                  <a:srgbClr val="135F82"/>
                </a:solidFill>
                <a:latin typeface="Tahoma"/>
                <a:ea typeface="Tahoma"/>
                <a:cs typeface="Tahoma"/>
              </a:rPr>
              <a:t>tác</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hại</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và</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một</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số</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biện</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pháp</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3"/>
                                        </p:tgtEl>
                                        <p:attrNameLst>
                                          <p:attrName>style.visibility</p:attrName>
                                        </p:attrNameLst>
                                      </p:cBhvr>
                                      <p:to>
                                        <p:strVal val="visible"/>
                                      </p:to>
                                    </p:set>
                                    <p:animEffect transition="in" filter="fade">
                                      <p:cBhvr>
                                        <p:cTn id="46" dur="500"/>
                                        <p:tgtEl>
                                          <p:spTgt spid="2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r>
                <a:rPr lang="en-US" sz="4500" b="1" err="1">
                  <a:solidFill>
                    <a:srgbClr val="FFFFFF"/>
                  </a:solidFill>
                  <a:latin typeface="Tahoma"/>
                  <a:ea typeface="Tahoma"/>
                  <a:cs typeface="Tahoma"/>
                  <a:sym typeface="Tahoma"/>
                </a:rPr>
                <a:t>Cấu</a:t>
              </a:r>
              <a:r>
                <a:rPr lang="en-US" sz="4500" b="1">
                  <a:solidFill>
                    <a:srgbClr val="FFFFFF"/>
                  </a:solidFill>
                  <a:latin typeface="Tahoma"/>
                  <a:ea typeface="Tahoma"/>
                  <a:cs typeface="Tahoma"/>
                  <a:sym typeface="Tahoma"/>
                </a:rPr>
                <a:t> tạo</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213"/>
          </a:xfrm>
          <a:prstGeom prst="rect">
            <a:avLst/>
          </a:prstGeom>
        </p:spPr>
        <p:txBody>
          <a:bodyPr wrap="square" lIns="91343" tIns="45666" rIns="91343" bIns="45666">
            <a:spAutoFit/>
          </a:bodyPr>
          <a:lstStyle/>
          <a:p>
            <a:r>
              <a:rPr lang="nl-NL" sz="6000" dirty="0"/>
              <a:t>Ở điều kiện thường, phân tử đơn chất sulfur gồm 8 nguyên tử S, có cấu tạo mạch vòng. Để đơn giản trong các phản ứng hoá học người ta dùng kí hiệu S</a:t>
            </a:r>
            <a:endParaRPr lang="vi-VN" sz="6000" dirty="0"/>
          </a:p>
        </p:txBody>
      </p:sp>
    </p:spTree>
    <p:extLst>
      <p:ext uri="{BB962C8B-B14F-4D97-AF65-F5344CB8AC3E}">
        <p14:creationId xmlns:p14="http://schemas.microsoft.com/office/powerpoint/2010/main" val="69474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461121"/>
            <a:ext cx="21732479" cy="3785543"/>
          </a:xfrm>
          <a:prstGeom prst="rect">
            <a:avLst/>
          </a:prstGeom>
        </p:spPr>
        <p:txBody>
          <a:bodyPr wrap="square" lIns="91343" tIns="45666" rIns="91343" bIns="45666">
            <a:spAutoFit/>
          </a:bodyPr>
          <a:lstStyle/>
          <a:p>
            <a:r>
              <a:rPr lang="nl-NL" sz="6000" b="1" i="1" dirty="0">
                <a:latin typeface="Times New Roman" panose="02020603050405020304" pitchFamily="18" charset="0"/>
                <a:cs typeface="Times New Roman" panose="02020603050405020304" pitchFamily="18" charset="0"/>
              </a:rPr>
              <a:t>Tính chất hóa học của sulfur đơn chất</a:t>
            </a:r>
            <a:r>
              <a:rPr lang="nl-NL" sz="6000" i="1" dirty="0">
                <a:latin typeface="Times New Roman" panose="02020603050405020304" pitchFamily="18" charset="0"/>
                <a:cs typeface="Times New Roman" panose="02020603050405020304" pitchFamily="18" charset="0"/>
              </a:rPr>
              <a:t>:</a:t>
            </a:r>
          </a:p>
          <a:p>
            <a:r>
              <a:rPr lang="nl-NL" sz="6000" i="1" dirty="0">
                <a:latin typeface="Times New Roman" panose="02020603050405020304" pitchFamily="18" charset="0"/>
                <a:cs typeface="Times New Roman" panose="02020603050405020304" pitchFamily="18" charset="0"/>
              </a:rPr>
              <a:t>vừa có tính oxi hóa, vừa có tính khử:</a:t>
            </a:r>
            <a:endParaRPr lang="vi-VN" sz="60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C.K    C.OXH                                      </a:t>
            </a:r>
            <a:r>
              <a:rPr lang="nl-NL" sz="4000" dirty="0">
                <a:latin typeface="Times New Roman" panose="02020603050405020304" pitchFamily="18" charset="0"/>
                <a:cs typeface="Times New Roman" panose="02020603050405020304" pitchFamily="18" charset="0"/>
              </a:rPr>
              <a:t>C.K  C.OXH</a:t>
            </a:r>
            <a:endParaRPr lang="vi-VN" sz="4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21510194"/>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1526843"/>
              </p:ext>
            </p:extLst>
          </p:nvPr>
        </p:nvGraphicFramePr>
        <p:xfrm>
          <a:off x="2260251" y="7081289"/>
          <a:ext cx="5404085" cy="1225667"/>
        </p:xfrm>
        <a:graphic>
          <a:graphicData uri="http://schemas.openxmlformats.org/presentationml/2006/ole">
            <mc:AlternateContent xmlns:mc="http://schemas.openxmlformats.org/markup-compatibility/2006">
              <mc:Choice xmlns:v="urn:schemas-microsoft-com:vml" Requires="v">
                <p:oleObj name="Equation" r:id="rId6" imgW="1231560" imgH="279360" progId="Equation.DSMT4">
                  <p:embed/>
                </p:oleObj>
              </mc:Choice>
              <mc:Fallback>
                <p:oleObj name="Equation" r:id="rId6" imgW="1231560" imgH="279360" progId="Equation.DSMT4">
                  <p:embed/>
                  <p:pic>
                    <p:nvPicPr>
                      <p:cNvPr id="0" name=""/>
                      <p:cNvPicPr/>
                      <p:nvPr/>
                    </p:nvPicPr>
                    <p:blipFill>
                      <a:blip r:embed="rId7"/>
                      <a:stretch>
                        <a:fillRect/>
                      </a:stretch>
                    </p:blipFill>
                    <p:spPr>
                      <a:xfrm>
                        <a:off x="2260251" y="7081289"/>
                        <a:ext cx="5404085" cy="122566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04940964"/>
              </p:ext>
            </p:extLst>
          </p:nvPr>
        </p:nvGraphicFramePr>
        <p:xfrm>
          <a:off x="10204223" y="7061314"/>
          <a:ext cx="4808566" cy="1215959"/>
        </p:xfrm>
        <a:graphic>
          <a:graphicData uri="http://schemas.openxmlformats.org/presentationml/2006/ole">
            <mc:AlternateContent xmlns:mc="http://schemas.openxmlformats.org/markup-compatibility/2006">
              <mc:Choice xmlns:v="urn:schemas-microsoft-com:vml" Requires="v">
                <p:oleObj name="Equation" r:id="rId8" imgW="1104840" imgH="279360" progId="Equation.DSMT4">
                  <p:embed/>
                </p:oleObj>
              </mc:Choice>
              <mc:Fallback>
                <p:oleObj name="Equation" r:id="rId8" imgW="1104840" imgH="279360" progId="Equation.DSMT4">
                  <p:embed/>
                  <p:pic>
                    <p:nvPicPr>
                      <p:cNvPr id="0" name=""/>
                      <p:cNvPicPr/>
                      <p:nvPr/>
                    </p:nvPicPr>
                    <p:blipFill>
                      <a:blip r:embed="rId9"/>
                      <a:stretch>
                        <a:fillRect/>
                      </a:stretch>
                    </p:blipFill>
                    <p:spPr>
                      <a:xfrm>
                        <a:off x="10204223" y="7061314"/>
                        <a:ext cx="4808566" cy="1215959"/>
                      </a:xfrm>
                      <a:prstGeom prst="rect">
                        <a:avLst/>
                      </a:prstGeom>
                    </p:spPr>
                  </p:pic>
                </p:oleObj>
              </mc:Fallback>
            </mc:AlternateContent>
          </a:graphicData>
        </a:graphic>
      </p:graphicFrame>
    </p:spTree>
    <p:extLst>
      <p:ext uri="{BB962C8B-B14F-4D97-AF65-F5344CB8AC3E}">
        <p14:creationId xmlns:p14="http://schemas.microsoft.com/office/powerpoint/2010/main" val="20676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a:t>
              </a:r>
              <a:r>
                <a:rPr lang="en-US" sz="4500" b="1">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1"/>
            <a:ext cx="21732479" cy="3785543"/>
          </a:xfrm>
          <a:prstGeom prst="rect">
            <a:avLst/>
          </a:prstGeom>
        </p:spPr>
        <p:txBody>
          <a:bodyPr wrap="square" lIns="91343" tIns="45666" rIns="91343" bIns="45666">
            <a:spAutoFit/>
          </a:bodyPr>
          <a:lstStyle/>
          <a:p>
            <a:r>
              <a:rPr lang="nl-NL" sz="6000" dirty="0">
                <a:latin typeface="Times New Roman" panose="02020603050405020304" pitchFamily="18" charset="0"/>
                <a:cs typeface="Times New Roman" panose="02020603050405020304" pitchFamily="18" charset="0"/>
              </a:rPr>
              <a:t>+ Là nguyên liệu sản xuất H</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SO</a:t>
            </a:r>
            <a:r>
              <a:rPr lang="nl-NL" sz="6000" baseline="-25000" dirty="0">
                <a:latin typeface="Times New Roman" panose="02020603050405020304" pitchFamily="18" charset="0"/>
                <a:cs typeface="Times New Roman" panose="02020603050405020304" pitchFamily="18" charset="0"/>
              </a:rPr>
              <a:t>4</a:t>
            </a:r>
            <a:r>
              <a:rPr lang="nl-NL" sz="6000" dirty="0">
                <a:latin typeface="Times New Roman" panose="02020603050405020304" pitchFamily="18" charset="0"/>
                <a:cs typeface="Times New Roman" panose="02020603050405020304" pitchFamily="18" charset="0"/>
              </a:rPr>
              <a:t>, dược phẩm, phẩm nhuộm, thuốc trừ sâu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Lưu hoá cao su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Tạo ra SO</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 có tác dụng diệt khuẩn, nấm mốc.</a:t>
            </a:r>
            <a:endParaRPr lang="vi-VN" sz="6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38098143"/>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538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01076527"/>
              </p:ext>
            </p:extLst>
          </p:nvPr>
        </p:nvGraphicFramePr>
        <p:xfrm>
          <a:off x="2257453" y="4426341"/>
          <a:ext cx="20104195" cy="6035040"/>
        </p:xfrm>
        <a:graphic>
          <a:graphicData uri="http://schemas.openxmlformats.org/drawingml/2006/table">
            <a:tbl>
              <a:tblPr firstRow="1" firstCol="1" bandRow="1"/>
              <a:tblGrid>
                <a:gridCol w="20104195">
                  <a:extLst>
                    <a:ext uri="{9D8B030D-6E8A-4147-A177-3AD203B41FA5}">
                      <a16:colId xmlns:a16="http://schemas.microsoft.com/office/drawing/2014/main" val="20000"/>
                    </a:ext>
                  </a:extLst>
                </a:gridCol>
              </a:tblGrid>
              <a:tr h="5705856">
                <a:tc>
                  <a:txBody>
                    <a:bodyPr/>
                    <a:lstStyle/>
                    <a:p>
                      <a:pPr marL="0" indent="0" algn="ctr"/>
                      <a:r>
                        <a:rPr lang="en-US" sz="6600" u="sng" dirty="0" err="1">
                          <a:latin typeface="Times New Roman" panose="02020603050405020304" pitchFamily="18" charset="0"/>
                          <a:cs typeface="Times New Roman" panose="02020603050405020304" pitchFamily="18" charset="0"/>
                        </a:rPr>
                        <a:t>Cuộc</a:t>
                      </a:r>
                      <a:r>
                        <a:rPr lang="en-US" sz="6600" u="sng" dirty="0">
                          <a:latin typeface="Times New Roman" panose="02020603050405020304" pitchFamily="18" charset="0"/>
                          <a:cs typeface="Times New Roman" panose="02020603050405020304" pitchFamily="18" charset="0"/>
                        </a:rPr>
                        <a:t> </a:t>
                      </a:r>
                      <a:r>
                        <a:rPr lang="en-US" sz="6600" u="sng" dirty="0" err="1">
                          <a:latin typeface="Times New Roman" panose="02020603050405020304" pitchFamily="18" charset="0"/>
                          <a:cs typeface="Times New Roman" panose="02020603050405020304" pitchFamily="18" charset="0"/>
                        </a:rPr>
                        <a:t>thi</a:t>
                      </a:r>
                      <a:r>
                        <a:rPr lang="en-US" sz="6600" u="sng" dirty="0">
                          <a:latin typeface="Times New Roman" panose="02020603050405020304" pitchFamily="18" charset="0"/>
                          <a:cs typeface="Times New Roman" panose="02020603050405020304" pitchFamily="18" charset="0"/>
                        </a:rPr>
                        <a:t>:</a:t>
                      </a:r>
                    </a:p>
                    <a:p>
                      <a:pPr marL="0" indent="0" algn="ctr"/>
                      <a:r>
                        <a:rPr lang="en-US" sz="6600" b="1" i="1" dirty="0">
                          <a:latin typeface="Times New Roman" panose="02020603050405020304" pitchFamily="18" charset="0"/>
                          <a:cs typeface="Times New Roman" panose="02020603050405020304" pitchFamily="18" charset="0"/>
                        </a:rPr>
                        <a:t>AI NHANH HƠN</a:t>
                      </a:r>
                    </a:p>
                    <a:p>
                      <a:pPr marL="0" indent="0" algn="ctr"/>
                      <a:r>
                        <a:rPr lang="en-US" sz="6600" b="1" u="sng" dirty="0" err="1">
                          <a:latin typeface="Times New Roman" panose="02020603050405020304" pitchFamily="18" charset="0"/>
                          <a:cs typeface="Times New Roman" panose="02020603050405020304" pitchFamily="18" charset="0"/>
                        </a:rPr>
                        <a:t>Thể</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lệ</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cuộc</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thi</a:t>
                      </a:r>
                      <a:r>
                        <a:rPr lang="en-US" sz="6600" b="1" u="sng" dirty="0">
                          <a:latin typeface="Times New Roman" panose="02020603050405020304" pitchFamily="18" charset="0"/>
                          <a:cs typeface="Times New Roman" panose="02020603050405020304" pitchFamily="18" charset="0"/>
                        </a:rPr>
                        <a:t>: </a:t>
                      </a:r>
                      <a:r>
                        <a:rPr lang="en-US" sz="6600" dirty="0">
                          <a:latin typeface="Times New Roman" panose="02020603050405020304" pitchFamily="18" charset="0"/>
                          <a:cs typeface="Times New Roman" panose="02020603050405020304" pitchFamily="18" charset="0"/>
                        </a:rPr>
                        <a:t>Trong </a:t>
                      </a:r>
                      <a:r>
                        <a:rPr lang="en-US" sz="6600" dirty="0" err="1">
                          <a:latin typeface="Times New Roman" panose="02020603050405020304" pitchFamily="18" charset="0"/>
                          <a:cs typeface="Times New Roman" panose="02020603050405020304" pitchFamily="18" charset="0"/>
                        </a:rPr>
                        <a:t>thời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gian</a:t>
                      </a:r>
                      <a:r>
                        <a:rPr lang="en-US" sz="6600" dirty="0">
                          <a:latin typeface="Times New Roman" panose="02020603050405020304" pitchFamily="18" charset="0"/>
                          <a:cs typeface="Times New Roman" panose="02020603050405020304" pitchFamily="18" charset="0"/>
                        </a:rPr>
                        <a:t> 5 </a:t>
                      </a:r>
                      <a:r>
                        <a:rPr lang="en-US" sz="6600" dirty="0" err="1">
                          <a:latin typeface="Times New Roman" panose="02020603050405020304" pitchFamily="18" charset="0"/>
                          <a:cs typeface="Times New Roman" panose="02020603050405020304" pitchFamily="18" charset="0"/>
                        </a:rPr>
                        <a:t>phút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luân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mỗi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thành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sẽ</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ở PHT </a:t>
                      </a:r>
                      <a:r>
                        <a:rPr lang="en-US" sz="6600" dirty="0" err="1">
                          <a:latin typeface="Times New Roman" panose="02020603050405020304" pitchFamily="18" charset="0"/>
                          <a:cs typeface="Times New Roman" panose="02020603050405020304" pitchFamily="18" charset="0"/>
                        </a:rPr>
                        <a:t>số</a:t>
                      </a:r>
                      <a:r>
                        <a:rPr lang="en-US" sz="6600" dirty="0">
                          <a:latin typeface="Times New Roman" panose="02020603050405020304" pitchFamily="18" charset="0"/>
                          <a:cs typeface="Times New Roman" panose="02020603050405020304" pitchFamily="18" charset="0"/>
                        </a:rPr>
                        <a:t> 2.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nhiều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chính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xác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đội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cuộc</a:t>
                      </a:r>
                      <a:r>
                        <a:rPr lang="en-US" sz="6600" dirty="0">
                          <a:latin typeface="Times New Roman" panose="02020603050405020304" pitchFamily="18" charset="0"/>
                          <a:cs typeface="Times New Roman" panose="02020603050405020304" pitchFamily="18" charset="0"/>
                        </a:rPr>
                        <a:t>.</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5" name="Nhóm 36">
            <a:extLst>
              <a:ext uri="{FF2B5EF4-FFF2-40B4-BE49-F238E27FC236}">
                <a16:creationId xmlns:a16="http://schemas.microsoft.com/office/drawing/2014/main"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8202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2080634225"/>
              </p:ext>
            </p:extLst>
          </p:nvPr>
        </p:nvGraphicFramePr>
        <p:xfrm>
          <a:off x="2257453" y="4426340"/>
          <a:ext cx="20260161" cy="6105025"/>
        </p:xfrm>
        <a:graphic>
          <a:graphicData uri="http://schemas.openxmlformats.org/drawingml/2006/table">
            <a:tbl>
              <a:tblPr firstRow="1" firstCol="1" bandRow="1"/>
              <a:tblGrid>
                <a:gridCol w="20260161">
                  <a:extLst>
                    <a:ext uri="{9D8B030D-6E8A-4147-A177-3AD203B41FA5}">
                      <a16:colId xmlns:a16="http://schemas.microsoft.com/office/drawing/2014/main" val="20000"/>
                    </a:ext>
                  </a:extLst>
                </a:gridCol>
              </a:tblGrid>
              <a:tr h="6105025">
                <a:tc>
                  <a:txBody>
                    <a:bodyPr/>
                    <a:lstStyle/>
                    <a:p>
                      <a:pPr algn="ctr">
                        <a:lnSpc>
                          <a:spcPct val="115000"/>
                        </a:lnSpc>
                        <a:spcAft>
                          <a:spcPts val="0"/>
                        </a:spcAft>
                        <a:tabLst>
                          <a:tab pos="180340" algn="l"/>
                        </a:tabLst>
                      </a:pPr>
                      <a:r>
                        <a:rPr lang="vi-VN" sz="6000" b="1" dirty="0">
                          <a:effectLst/>
                          <a:latin typeface="Times New Roman" panose="02020603050405020304" pitchFamily="18" charset="0"/>
                          <a:ea typeface="Calibri"/>
                          <a:cs typeface="Times New Roman" panose="02020603050405020304" pitchFamily="18" charset="0"/>
                        </a:rPr>
                        <a:t>PHIẾU HỌC TẬP SỐ 2</a:t>
                      </a:r>
                      <a:endParaRPr lang="vi-VN" sz="6000" dirty="0">
                        <a:effectLst/>
                        <a:latin typeface="Times New Roman" panose="02020603050405020304" pitchFamily="18" charset="0"/>
                        <a:ea typeface="Calibri"/>
                        <a:cs typeface="Times New Roman" panose="02020603050405020304" pitchFamily="18" charset="0"/>
                      </a:endParaRPr>
                    </a:p>
                    <a:p>
                      <a:r>
                        <a:rPr lang="en-US" sz="6000" b="1"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Câu</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1: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thái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màu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mùi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vị</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khả</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năng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tan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nước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ở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điều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kiện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thường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r>
                        <a:rPr lang="vi-VN"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3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tính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chất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học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Viết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phương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trình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minh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và</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vai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trò</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các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ứng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pt-BR"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3: </a:t>
                      </a:r>
                      <a:r>
                        <a:rPr lang="pt-BR"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Em hãy nêu một vài ứng dụng của sulfur dioxide?</a:t>
                      </a:r>
                      <a:endPar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5" name="Nhóm 36">
            <a:extLst>
              <a:ext uri="{FF2B5EF4-FFF2-40B4-BE49-F238E27FC236}">
                <a16:creationId xmlns:a16="http://schemas.microsoft.com/office/drawing/2014/main"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30114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và</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r>
                <a:rPr lang="en-US" sz="4500" b="1" dirty="0">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2696335"/>
          </a:xfrm>
          <a:prstGeom prst="rect">
            <a:avLst/>
          </a:prstGeom>
        </p:spPr>
        <p:txBody>
          <a:bodyPr wrap="square" lIns="91343" tIns="45666" rIns="91343" bIns="45666">
            <a:spAutoFit/>
          </a:bodyPr>
          <a:lstStyle/>
          <a:p>
            <a:pPr algn="just">
              <a:lnSpc>
                <a:spcPct val="150000"/>
              </a:lnSpc>
            </a:pPr>
            <a:r>
              <a:rPr lang="nl-NL" sz="6000" dirty="0">
                <a:latin typeface="Times New Roman" panose="02020603050405020304" pitchFamily="18" charset="0"/>
                <a:ea typeface="Calibri" panose="020F0502020204030204" pitchFamily="34" charset="0"/>
                <a:cs typeface="Times New Roman" panose="02020603050405020304" pitchFamily="18" charset="0"/>
              </a:rPr>
              <a:t>- Điều kiện thường, SO</a:t>
            </a:r>
            <a:r>
              <a:rPr lang="nl-NL"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nl-NL" sz="6000" dirty="0">
                <a:latin typeface="Times New Roman" panose="02020603050405020304" pitchFamily="18" charset="0"/>
                <a:ea typeface="Calibri" panose="020F0502020204030204" pitchFamily="34" charset="0"/>
                <a:cs typeface="Times New Roman" panose="02020603050405020304" pitchFamily="18" charset="0"/>
              </a:rPr>
              <a:t> là chất khí không màu, có mùi hắc, độc, tan nhiều trong nước.</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và</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r>
                <a:rPr lang="en-US" sz="4500" b="1" dirty="0">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6555642"/>
          </a:xfrm>
          <a:prstGeom prst="rect">
            <a:avLst/>
          </a:prstGeom>
        </p:spPr>
        <p:txBody>
          <a:bodyPr wrap="square" lIns="91343" tIns="45666" rIns="91343" bIns="45666">
            <a:spAutoFit/>
          </a:bodyPr>
          <a:lstStyle/>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Trong phản ứng hóa học, sulfur dioxide có thể đóng vai trò là chất oxi hóa hoặc chất khử.</a:t>
            </a:r>
            <a:endParaRPr lang="vi-VN" sz="5900" b="1" dirty="0">
              <a:latin typeface="Times New Roman" panose="02020603050405020304" pitchFamily="18" charset="0"/>
              <a:cs typeface="Times New Roman" panose="02020603050405020304" pitchFamily="18" charset="0"/>
            </a:endParaRPr>
          </a:p>
          <a:p>
            <a:r>
              <a:rPr lang="nl-NL" sz="5900" dirty="0">
                <a:latin typeface="Times New Roman" panose="02020603050405020304" pitchFamily="18" charset="0"/>
                <a:cs typeface="Times New Roman" panose="02020603050405020304" pitchFamily="18" charset="0"/>
              </a:rPr>
              <a:t>        </a:t>
            </a:r>
            <a:r>
              <a:rPr lang="en-US" sz="5900" dirty="0">
                <a:latin typeface="Times New Roman" panose="02020603050405020304" pitchFamily="18" charset="0"/>
                <a:cs typeface="Times New Roman" panose="02020603050405020304" pitchFamily="18" charset="0"/>
              </a:rPr>
              <a:t> </a:t>
            </a:r>
            <a:endParaRPr lang="vi-VN" sz="5900" dirty="0">
              <a:latin typeface="Times New Roman" panose="02020603050405020304" pitchFamily="18" charset="0"/>
              <a:cs typeface="Times New Roman" panose="02020603050405020304" pitchFamily="18" charset="0"/>
            </a:endParaRPr>
          </a:p>
          <a:p>
            <a:r>
              <a:rPr lang="nl-NL" sz="4300" dirty="0">
                <a:latin typeface="Times New Roman" panose="02020603050405020304" pitchFamily="18" charset="0"/>
                <a:cs typeface="Times New Roman" panose="02020603050405020304" pitchFamily="18" charset="0"/>
              </a:rPr>
              <a:t>C.OXH    C.K</a:t>
            </a:r>
            <a:r>
              <a:rPr lang="en-US" sz="5900" dirty="0">
                <a:latin typeface="Times New Roman" panose="02020603050405020304" pitchFamily="18" charset="0"/>
                <a:cs typeface="Times New Roman" panose="02020603050405020304" pitchFamily="18" charset="0"/>
              </a:rPr>
              <a:t>                                         </a:t>
            </a:r>
            <a:r>
              <a:rPr lang="nl-NL" sz="4800" dirty="0">
                <a:latin typeface="Times New Roman" panose="02020603050405020304" pitchFamily="18" charset="0"/>
                <a:cs typeface="Times New Roman" panose="02020603050405020304" pitchFamily="18" charset="0"/>
              </a:rPr>
              <a:t>C.K    C.OXH</a:t>
            </a:r>
            <a:endParaRPr lang="vi-VN" sz="5900" dirty="0">
              <a:latin typeface="Times New Roman" panose="02020603050405020304" pitchFamily="18" charset="0"/>
              <a:cs typeface="Times New Roman" panose="02020603050405020304" pitchFamily="18" charset="0"/>
            </a:endParaRPr>
          </a:p>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 Sulfur dioxide có nhiều ứng dụng trong đời sống và sản xuất: dùng để sản xuất sulfuric acid, tẩy trắng giấy, bột giấy, chống nấm mốc cho lương thực, thực phẩm…</a:t>
            </a:r>
            <a:endParaRPr lang="vi-VN" sz="4300" b="1"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515627" y="7764461"/>
          <a:ext cx="6836357" cy="1335227"/>
        </p:xfrm>
        <a:graphic>
          <a:graphicData uri="http://schemas.openxmlformats.org/presentationml/2006/ole">
            <mc:AlternateContent xmlns:mc="http://schemas.openxmlformats.org/markup-compatibility/2006">
              <mc:Choice xmlns:v="urn:schemas-microsoft-com:vml" Requires="v">
                <p:oleObj name="Equation" r:id="rId6" imgW="1625400" imgH="317160" progId="Equation.DSMT4">
                  <p:embed/>
                </p:oleObj>
              </mc:Choice>
              <mc:Fallback>
                <p:oleObj name="Equation" r:id="rId6" imgW="1625400" imgH="317160" progId="Equation.DSMT4">
                  <p:embed/>
                  <p:pic>
                    <p:nvPicPr>
                      <p:cNvPr id="5" name="Object 4"/>
                      <p:cNvPicPr/>
                      <p:nvPr/>
                    </p:nvPicPr>
                    <p:blipFill>
                      <a:blip r:embed="rId7"/>
                      <a:stretch>
                        <a:fillRect/>
                      </a:stretch>
                    </p:blipFill>
                    <p:spPr>
                      <a:xfrm>
                        <a:off x="2515627" y="7764461"/>
                        <a:ext cx="6836357" cy="133522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81272850"/>
              </p:ext>
            </p:extLst>
          </p:nvPr>
        </p:nvGraphicFramePr>
        <p:xfrm>
          <a:off x="12235690" y="7644184"/>
          <a:ext cx="7477278" cy="1335227"/>
        </p:xfrm>
        <a:graphic>
          <a:graphicData uri="http://schemas.openxmlformats.org/presentationml/2006/ole">
            <mc:AlternateContent xmlns:mc="http://schemas.openxmlformats.org/markup-compatibility/2006">
              <mc:Choice xmlns:v="urn:schemas-microsoft-com:vml" Requires="v">
                <p:oleObj name="Equation" r:id="rId8" imgW="1777680" imgH="317160" progId="Equation.DSMT4">
                  <p:embed/>
                </p:oleObj>
              </mc:Choice>
              <mc:Fallback>
                <p:oleObj name="Equation" r:id="rId8" imgW="1777680" imgH="317160" progId="Equation.DSMT4">
                  <p:embed/>
                  <p:pic>
                    <p:nvPicPr>
                      <p:cNvPr id="9" name="Object 8"/>
                      <p:cNvPicPr/>
                      <p:nvPr/>
                    </p:nvPicPr>
                    <p:blipFill>
                      <a:blip r:embed="rId9"/>
                      <a:stretch>
                        <a:fillRect/>
                      </a:stretch>
                    </p:blipFill>
                    <p:spPr>
                      <a:xfrm>
                        <a:off x="12235690" y="7644184"/>
                        <a:ext cx="7477278" cy="1335227"/>
                      </a:xfrm>
                      <a:prstGeom prst="rect">
                        <a:avLst/>
                      </a:prstGeom>
                    </p:spPr>
                  </p:pic>
                </p:oleObj>
              </mc:Fallback>
            </mc:AlternateContent>
          </a:graphicData>
        </a:graphic>
      </p:graphicFrame>
    </p:spTree>
    <p:extLst>
      <p:ext uri="{BB962C8B-B14F-4D97-AF65-F5344CB8AC3E}">
        <p14:creationId xmlns:p14="http://schemas.microsoft.com/office/powerpoint/2010/main" val="7061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455" y="1734724"/>
            <a:ext cx="10335910" cy="923221"/>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CÁ NHÂN</a:t>
            </a:r>
          </a:p>
        </p:txBody>
      </p:sp>
      <p:graphicFrame>
        <p:nvGraphicFramePr>
          <p:cNvPr id="3" name="Table 2"/>
          <p:cNvGraphicFramePr>
            <a:graphicFrameLocks noGrp="1"/>
          </p:cNvGraphicFramePr>
          <p:nvPr>
            <p:extLst>
              <p:ext uri="{D42A27DB-BD31-4B8C-83A1-F6EECF244321}">
                <p14:modId xmlns:p14="http://schemas.microsoft.com/office/powerpoint/2010/main" val="1928912977"/>
              </p:ext>
            </p:extLst>
          </p:nvPr>
        </p:nvGraphicFramePr>
        <p:xfrm>
          <a:off x="3054096" y="2834640"/>
          <a:ext cx="19074383" cy="10698480"/>
        </p:xfrm>
        <a:graphic>
          <a:graphicData uri="http://schemas.openxmlformats.org/drawingml/2006/table">
            <a:tbl>
              <a:tblPr firstRow="1" firstCol="1" bandRow="1"/>
              <a:tblGrid>
                <a:gridCol w="19074383">
                  <a:extLst>
                    <a:ext uri="{9D8B030D-6E8A-4147-A177-3AD203B41FA5}">
                      <a16:colId xmlns:a16="http://schemas.microsoft.com/office/drawing/2014/main" val="20000"/>
                    </a:ext>
                  </a:extLst>
                </a:gridCol>
              </a:tblGrid>
              <a:tr h="10698480">
                <a:tc>
                  <a:txBody>
                    <a:bodyPr/>
                    <a:lstStyle/>
                    <a:p>
                      <a:pPr algn="ctr">
                        <a:lnSpc>
                          <a:spcPct val="115000"/>
                        </a:lnSpc>
                        <a:spcAft>
                          <a:spcPts val="0"/>
                        </a:spcAft>
                        <a:tabLst>
                          <a:tab pos="180340" algn="l"/>
                        </a:tabLst>
                      </a:pPr>
                      <a:r>
                        <a:rPr lang="en-US" sz="5400" b="1" dirty="0">
                          <a:effectLst/>
                          <a:latin typeface="Times New Roman"/>
                          <a:ea typeface="Calibri"/>
                          <a:cs typeface="Times New Roman"/>
                        </a:rPr>
                        <a:t>PHIẾU HỌC TẬP SỐ 3</a:t>
                      </a:r>
                      <a:endParaRPr lang="vi-VN" sz="34400" dirty="0">
                        <a:effectLst/>
                        <a:latin typeface="Times New Roman"/>
                        <a:ea typeface="Calibri"/>
                        <a:cs typeface="Times New Roman"/>
                      </a:endParaRPr>
                    </a:p>
                    <a:p>
                      <a:pPr>
                        <a:lnSpc>
                          <a:spcPct val="115000"/>
                        </a:lnSpc>
                        <a:spcAft>
                          <a:spcPts val="0"/>
                        </a:spcAft>
                      </a:pPr>
                      <a:r>
                        <a:rPr lang="en-US" sz="6000" dirty="0">
                          <a:effectLst/>
                          <a:latin typeface="Times New Roman"/>
                          <a:ea typeface="Times New Roman"/>
                          <a:cs typeface="Times New Roman"/>
                        </a:rPr>
                        <a:t>Quan </a:t>
                      </a:r>
                      <a:r>
                        <a:rPr lang="en-US" sz="6000" dirty="0" err="1">
                          <a:effectLst/>
                          <a:latin typeface="Times New Roman"/>
                          <a:ea typeface="Times New Roman"/>
                          <a:cs typeface="Times New Roman"/>
                        </a:rPr>
                        <a:t>sát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hình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ảnh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sau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tham</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khảo</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sgk</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và</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nêu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một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số</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nguồn</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phát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thải</a:t>
                      </a:r>
                      <a:r>
                        <a:rPr lang="en-US" sz="6000" dirty="0">
                          <a:effectLst/>
                          <a:latin typeface="Times New Roman"/>
                          <a:ea typeface="Times New Roman"/>
                          <a:cs typeface="Times New Roman"/>
                        </a:rPr>
                        <a:t> sulfur dioxide, </a:t>
                      </a:r>
                      <a:r>
                        <a:rPr lang="en-US" sz="6000" dirty="0" err="1">
                          <a:effectLst/>
                          <a:latin typeface="Times New Roman"/>
                          <a:ea typeface="Times New Roman"/>
                          <a:cs typeface="Times New Roman"/>
                        </a:rPr>
                        <a:t>tác</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của</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loại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khí</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này</a:t>
                      </a:r>
                      <a:r>
                        <a:rPr lang="en-US" sz="6000" dirty="0">
                          <a:effectLst/>
                          <a:latin typeface="Times New Roman"/>
                          <a:ea typeface="Times New Roman"/>
                          <a:cs typeface="Times New Roman"/>
                        </a:rPr>
                        <a:t>?</a:t>
                      </a:r>
                      <a:endParaRPr lang="vi-VN" sz="6000" dirty="0">
                        <a:effectLst/>
                        <a:latin typeface="Times New Roman"/>
                        <a:ea typeface="Calibri"/>
                        <a:cs typeface="Times New Roman"/>
                      </a:endParaRPr>
                    </a:p>
                    <a:p>
                      <a:pPr>
                        <a:lnSpc>
                          <a:spcPct val="115000"/>
                        </a:lnSpc>
                        <a:spcAft>
                          <a:spcPts val="0"/>
                        </a:spcAft>
                      </a:pPr>
                      <a:r>
                        <a:rPr lang="en-US" sz="6600" dirty="0">
                          <a:effectLst/>
                          <a:latin typeface="Times New Roman"/>
                          <a:ea typeface="Times New Roman"/>
                          <a:cs typeface="Times New Roman"/>
                        </a:rPr>
                        <a:t> </a:t>
                      </a:r>
                      <a:endParaRPr lang="vi-VN" sz="66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7307263"/>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grpSp>
        <p:nvGrpSpPr>
          <p:cNvPr id="6" name="Google Shape;243;p3"/>
          <p:cNvGrpSpPr/>
          <p:nvPr/>
        </p:nvGrpSpPr>
        <p:grpSpPr>
          <a:xfrm>
            <a:off x="0" y="1563302"/>
            <a:ext cx="19202736" cy="907900"/>
            <a:chOff x="166690" y="1892299"/>
            <a:chExt cx="19203984" cy="907794"/>
          </a:xfrm>
        </p:grpSpPr>
        <p:sp>
          <p:nvSpPr>
            <p:cNvPr id="7" name="Google Shape;244;p3"/>
            <p:cNvSpPr/>
            <p:nvPr/>
          </p:nvSpPr>
          <p:spPr>
            <a:xfrm>
              <a:off x="166690" y="1905000"/>
              <a:ext cx="1906586"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8"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9"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pic>
        <p:nvPicPr>
          <p:cNvPr id="5" name="Picture 4" descr="Phát hiện nguồn ô nhiễm mới bằng vệ tinh NASA | Tạp chí Giao thông vận tải">
            <a:extLst>
              <a:ext uri="{FF2B5EF4-FFF2-40B4-BE49-F238E27FC236}">
                <a16:creationId xmlns:a16="http://schemas.microsoft.com/office/drawing/2014/main" id="{A1878E38-112D-D6BE-E42C-5CDA560559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428" y="6060824"/>
            <a:ext cx="9523592" cy="7472295"/>
          </a:xfrm>
          <a:prstGeom prst="rect">
            <a:avLst/>
          </a:prstGeom>
          <a:noFill/>
          <a:ln>
            <a:noFill/>
          </a:ln>
        </p:spPr>
      </p:pic>
      <p:pic>
        <p:nvPicPr>
          <p:cNvPr id="10" name="Picture 9" descr="Núi lửa Chaparrastique phun trào, chính quyền El Salvador ra cảnh báo |  VTV.VN">
            <a:extLst>
              <a:ext uri="{FF2B5EF4-FFF2-40B4-BE49-F238E27FC236}">
                <a16:creationId xmlns:a16="http://schemas.microsoft.com/office/drawing/2014/main" id="{D00E53AC-34D2-254A-D510-688A56581A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4351" y="6060825"/>
            <a:ext cx="9159709" cy="7441437"/>
          </a:xfrm>
          <a:prstGeom prst="rect">
            <a:avLst/>
          </a:prstGeom>
          <a:noFill/>
          <a:ln>
            <a:noFill/>
          </a:ln>
        </p:spPr>
      </p:pic>
    </p:spTree>
    <p:extLst>
      <p:ext uri="{BB962C8B-B14F-4D97-AF65-F5344CB8AC3E}">
        <p14:creationId xmlns:p14="http://schemas.microsoft.com/office/powerpoint/2010/main" val="42105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3"/>
            <a:ext cx="21732479" cy="4631928"/>
          </a:xfrm>
          <a:prstGeom prst="rect">
            <a:avLst/>
          </a:prstGeom>
        </p:spPr>
        <p:txBody>
          <a:bodyPr wrap="square" lIns="91343" tIns="45666" rIns="91343" bIns="45666">
            <a:spAutoFit/>
          </a:bodyPr>
          <a:lstStyle/>
          <a:p>
            <a:r>
              <a:rPr lang="vi-VN" sz="5900" i="1" dirty="0">
                <a:latin typeface="Times New Roman" panose="02020603050405020304" pitchFamily="18" charset="0"/>
                <a:cs typeface="Times New Roman" panose="02020603050405020304" pitchFamily="18" charset="0"/>
              </a:rPr>
              <a:t>- </a:t>
            </a:r>
            <a:r>
              <a:rPr lang="vi-VN" sz="5900" b="1" i="1" dirty="0">
                <a:latin typeface="Times New Roman" panose="02020603050405020304" pitchFamily="18" charset="0"/>
                <a:cs typeface="Times New Roman" panose="02020603050405020304" pitchFamily="18" charset="0"/>
              </a:rPr>
              <a:t>Một số nguồn phát thải sulfur dioxide</a:t>
            </a:r>
          </a:p>
          <a:p>
            <a:pPr lvl="0"/>
            <a:r>
              <a:rPr lang="vi-VN" sz="5900" i="1" dirty="0">
                <a:latin typeface="Times New Roman" panose="02020603050405020304" pitchFamily="18" charset="0"/>
                <a:cs typeface="Times New Roman" panose="02020603050405020304" pitchFamily="18" charset="0"/>
              </a:rPr>
              <a:t>Trong tự nhiên: Núi lửa phun trào,</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phân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hủy</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thối</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rữa</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xác</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động</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vật</a:t>
            </a:r>
            <a:r>
              <a:rPr lang="vi-VN" sz="5900" i="1" dirty="0">
                <a:latin typeface="Times New Roman" panose="02020603050405020304" pitchFamily="18" charset="0"/>
                <a:cs typeface="Times New Roman" panose="02020603050405020304" pitchFamily="18" charset="0"/>
              </a:rPr>
              <a:t> …. </a:t>
            </a:r>
          </a:p>
          <a:p>
            <a:pPr lvl="0"/>
            <a:r>
              <a:rPr lang="vi-VN" sz="5900" i="1" dirty="0">
                <a:latin typeface="Times New Roman" panose="02020603050405020304" pitchFamily="18" charset="0"/>
                <a:cs typeface="Times New Roman" panose="02020603050405020304" pitchFamily="18" charset="0"/>
              </a:rPr>
              <a:t>Tác động của con người: </a:t>
            </a:r>
            <a:r>
              <a:rPr lang="en-US" sz="5900" i="1" dirty="0" err="1">
                <a:latin typeface="Times New Roman" panose="02020603050405020304" pitchFamily="18" charset="0"/>
                <a:cs typeface="Times New Roman" panose="02020603050405020304" pitchFamily="18" charset="0"/>
              </a:rPr>
              <a:t>đốt</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nhiên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liệu</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sản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xuất</a:t>
            </a:r>
            <a:r>
              <a:rPr lang="en-US" sz="5900" i="1" dirty="0">
                <a:latin typeface="Times New Roman" panose="02020603050405020304" pitchFamily="18" charset="0"/>
                <a:cs typeface="Times New Roman" panose="02020603050405020304" pitchFamily="18" charset="0"/>
              </a:rPr>
              <a:t> sulfuric acid</a:t>
            </a:r>
            <a:r>
              <a:rPr lang="vi-VN" sz="5900" i="1" dirty="0">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261885"/>
          </a:xfrm>
          <a:prstGeom prst="rect">
            <a:avLst/>
          </a:prstGeom>
        </p:spPr>
        <p:txBody>
          <a:bodyPr wrap="square" lIns="91343" tIns="45666" rIns="91343" bIns="45666">
            <a:spAutoFit/>
          </a:bodyPr>
          <a:lstStyle/>
          <a:p>
            <a:r>
              <a:rPr lang="en-US" sz="3700" b="1" dirty="0" err="1">
                <a:solidFill>
                  <a:schemeClr val="bg1"/>
                </a:solidFill>
                <a:latin typeface="Tahoma" pitchFamily="34" charset="0"/>
                <a:ea typeface="Tahoma" pitchFamily="34" charset="0"/>
                <a:cs typeface="Tahoma" pitchFamily="34" charset="0"/>
              </a:rPr>
              <a:t>Sự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hình</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thành</a:t>
            </a:r>
            <a:r>
              <a:rPr lang="en-US" sz="3700" b="1" dirty="0">
                <a:solidFill>
                  <a:schemeClr val="bg1"/>
                </a:solidFill>
                <a:latin typeface="Tahoma" pitchFamily="34" charset="0"/>
                <a:ea typeface="Tahoma" pitchFamily="34" charset="0"/>
                <a:cs typeface="Tahoma" pitchFamily="34" charset="0"/>
              </a:rPr>
              <a:t> sulfur dioxide do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động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con </a:t>
            </a:r>
            <a:r>
              <a:rPr lang="en-US" sz="3700" b="1" dirty="0" err="1">
                <a:solidFill>
                  <a:schemeClr val="bg1"/>
                </a:solidFill>
                <a:latin typeface="Tahoma" pitchFamily="34" charset="0"/>
                <a:ea typeface="Tahoma" pitchFamily="34" charset="0"/>
                <a:cs typeface="Tahoma" pitchFamily="34" charset="0"/>
              </a:rPr>
              <a:t>người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nhiên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hại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và</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một</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số</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biện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pháp</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làm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giảm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thiểu</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lượng</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thải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vào</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không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khí</a:t>
            </a:r>
            <a:r>
              <a:rPr lang="en-US" sz="3700" b="1" dirty="0">
                <a:solidFill>
                  <a:schemeClr val="bg1"/>
                </a:solidFill>
                <a:latin typeface="Tahoma" pitchFamily="34" charset="0"/>
                <a:ea typeface="Tahoma" pitchFamily="34" charset="0"/>
                <a:cs typeface="Tahoma" pitchFamily="34" charset="0"/>
              </a:rPr>
              <a:t>.</a:t>
            </a:r>
            <a:endParaRPr lang="vi-VN" sz="37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3"/>
            <a:ext cx="21732479" cy="7186474"/>
          </a:xfrm>
          <a:prstGeom prst="rect">
            <a:avLst/>
          </a:prstGeom>
        </p:spPr>
        <p:txBody>
          <a:bodyPr wrap="square" lIns="91343" tIns="45666" rIns="91343" bIns="45666">
            <a:spAutoFit/>
          </a:bodyPr>
          <a:lstStyle/>
          <a:p>
            <a:pPr marL="857250" lvl="0" indent="-857250">
              <a:buFontTx/>
              <a:buChar char="-"/>
            </a:pPr>
            <a:r>
              <a:rPr lang="en-US" sz="5900" b="1" i="1" dirty="0">
                <a:latin typeface="Times New Roman" panose="02020603050405020304" pitchFamily="18" charset="0"/>
                <a:cs typeface="Times New Roman" panose="02020603050405020304" pitchFamily="18" charset="0"/>
              </a:rPr>
              <a:t>Sulfur dioxide </a:t>
            </a:r>
            <a:r>
              <a:rPr lang="en-US" sz="5900" b="1" i="1" dirty="0" err="1">
                <a:latin typeface="Times New Roman" panose="02020603050405020304" pitchFamily="18" charset="0"/>
                <a:cs typeface="Times New Roman" panose="02020603050405020304" pitchFamily="18" charset="0"/>
              </a:rPr>
              <a:t>là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một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trong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các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chất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chủ</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yếu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gây</a:t>
            </a:r>
            <a:r>
              <a:rPr lang="en-US" sz="5900" b="1" i="1" dirty="0">
                <a:latin typeface="Times New Roman" panose="02020603050405020304" pitchFamily="18" charset="0"/>
                <a:cs typeface="Times New Roman" panose="02020603050405020304" pitchFamily="18" charset="0"/>
              </a:rPr>
              <a:t> ô </a:t>
            </a:r>
            <a:r>
              <a:rPr lang="en-US" sz="5900" b="1" i="1" dirty="0" err="1">
                <a:latin typeface="Times New Roman" panose="02020603050405020304" pitchFamily="18" charset="0"/>
                <a:cs typeface="Times New Roman" panose="02020603050405020304" pitchFamily="18" charset="0"/>
              </a:rPr>
              <a:t>nhiễm</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môi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trường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không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khí</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và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có</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hại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cho</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sức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khỏe</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của</a:t>
            </a:r>
            <a:r>
              <a:rPr lang="en-US" sz="5900" b="1" i="1" dirty="0">
                <a:latin typeface="Times New Roman" panose="02020603050405020304" pitchFamily="18" charset="0"/>
                <a:cs typeface="Times New Roman" panose="02020603050405020304" pitchFamily="18" charset="0"/>
              </a:rPr>
              <a:t> con </a:t>
            </a:r>
            <a:r>
              <a:rPr lang="en-US" sz="5900" b="1" i="1" dirty="0" err="1">
                <a:latin typeface="Times New Roman" panose="02020603050405020304" pitchFamily="18" charset="0"/>
                <a:cs typeface="Times New Roman" panose="02020603050405020304" pitchFamily="18" charset="0"/>
              </a:rPr>
              <a:t>người</a:t>
            </a:r>
            <a:r>
              <a:rPr lang="en-US" sz="5900" b="1" i="1"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ea typeface="Times New Roman" panose="02020603050405020304" pitchFamily="18" charset="0"/>
                <a:cs typeface="Times New Roman" panose="02020603050405020304" pitchFamily="18" charset="0"/>
              </a:rPr>
              <a:t>Tác hại đối với </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thở</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viêm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loạn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Tác hại đối với môi trường: là một trong những nguyên nhân chính gây mưa </a:t>
            </a:r>
            <a:r>
              <a:rPr lang="vi-VN" sz="6000" dirty="0" err="1">
                <a:latin typeface="Times New Roman" panose="02020603050405020304" pitchFamily="18" charset="0"/>
                <a:cs typeface="Times New Roman" panose="02020603050405020304" pitchFamily="18" charset="0"/>
              </a:rPr>
              <a:t>acid</a:t>
            </a:r>
            <a:r>
              <a:rPr lang="vi-VN" sz="6000"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a:p>
            <a:pPr marL="571500" lvl="0" indent="-571500">
              <a:buFontTx/>
              <a:buChar char="-"/>
            </a:pPr>
            <a:endParaRPr lang="vi-VN" sz="43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261885"/>
          </a:xfrm>
          <a:prstGeom prst="rect">
            <a:avLst/>
          </a:prstGeom>
        </p:spPr>
        <p:txBody>
          <a:bodyPr wrap="square" lIns="91343" tIns="45666" rIns="91343" bIns="45666">
            <a:spAutoFit/>
          </a:bodyPr>
          <a:lstStyle/>
          <a:p>
            <a:r>
              <a:rPr lang="en-US" sz="3700" b="1" dirty="0" err="1">
                <a:solidFill>
                  <a:schemeClr val="bg1"/>
                </a:solidFill>
                <a:latin typeface="Tahoma" pitchFamily="34" charset="0"/>
                <a:ea typeface="Tahoma" pitchFamily="34" charset="0"/>
                <a:cs typeface="Tahoma" pitchFamily="34" charset="0"/>
              </a:rPr>
              <a:t>Sự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hình</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thành</a:t>
            </a:r>
            <a:r>
              <a:rPr lang="en-US" sz="3700" b="1" dirty="0">
                <a:solidFill>
                  <a:schemeClr val="bg1"/>
                </a:solidFill>
                <a:latin typeface="Tahoma" pitchFamily="34" charset="0"/>
                <a:ea typeface="Tahoma" pitchFamily="34" charset="0"/>
                <a:cs typeface="Tahoma" pitchFamily="34" charset="0"/>
              </a:rPr>
              <a:t> sulfur dioxide do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động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con </a:t>
            </a:r>
            <a:r>
              <a:rPr lang="en-US" sz="3700" b="1" dirty="0" err="1">
                <a:solidFill>
                  <a:schemeClr val="bg1"/>
                </a:solidFill>
                <a:latin typeface="Tahoma" pitchFamily="34" charset="0"/>
                <a:ea typeface="Tahoma" pitchFamily="34" charset="0"/>
                <a:cs typeface="Tahoma" pitchFamily="34" charset="0"/>
              </a:rPr>
              <a:t>người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nhiên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hại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và</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một</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số</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biện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pháp</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làm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giảm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thiểu</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lượng</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thải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vào</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không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khí</a:t>
            </a:r>
            <a:r>
              <a:rPr lang="en-US" sz="3700" b="1" dirty="0">
                <a:solidFill>
                  <a:schemeClr val="bg1"/>
                </a:solidFill>
                <a:latin typeface="Tahoma" pitchFamily="34" charset="0"/>
                <a:ea typeface="Tahoma" pitchFamily="34" charset="0"/>
                <a:cs typeface="Tahoma" pitchFamily="34" charset="0"/>
              </a:rPr>
              <a:t>.</a:t>
            </a:r>
            <a:endParaRPr lang="vi-VN" sz="37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68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1662" y="1643285"/>
            <a:ext cx="5588388"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KHỞI ĐỘNG</a:t>
            </a:r>
          </a:p>
        </p:txBody>
      </p:sp>
      <p:sp>
        <p:nvSpPr>
          <p:cNvPr id="3" name="Rectangle 2"/>
          <p:cNvSpPr/>
          <p:nvPr/>
        </p:nvSpPr>
        <p:spPr>
          <a:xfrm>
            <a:off x="549861" y="3008216"/>
            <a:ext cx="23384928" cy="769441"/>
          </a:xfrm>
          <a:prstGeom prst="rect">
            <a:avLst/>
          </a:prstGeom>
        </p:spPr>
        <p:txBody>
          <a:bodyPr wrap="none" lIns="91343" tIns="45666" rIns="91343" bIns="45666">
            <a:spAutoFit/>
          </a:bodyPr>
          <a:lstStyle/>
          <a:p>
            <a:r>
              <a:rPr lang="vi-VN" sz="4300" dirty="0">
                <a:latin typeface="+mj-lt"/>
                <a:ea typeface="Questrial" charset="-93"/>
                <a:cs typeface="Questrial" charset="-93"/>
              </a:rPr>
              <a:t>Các em hãy quan sát một đoạn </a:t>
            </a:r>
            <a:r>
              <a:rPr lang="vi-VN" sz="4300" dirty="0">
                <a:latin typeface="Times New Roman" pitchFamily="18" charset="0"/>
                <a:ea typeface="Questrial" charset="-93"/>
                <a:cs typeface="Times New Roman" pitchFamily="18" charset="0"/>
              </a:rPr>
              <a:t>ph</a:t>
            </a:r>
            <a:r>
              <a:rPr lang="en-US" sz="4300" dirty="0" err="1">
                <a:latin typeface="Times New Roman" pitchFamily="18" charset="0"/>
                <a:ea typeface="Questrial" charset="-93"/>
                <a:cs typeface="Times New Roman" pitchFamily="18" charset="0"/>
              </a:rPr>
              <a:t>óng</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sự</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về</a:t>
            </a:r>
            <a:r>
              <a:rPr lang="en-US" sz="4300" dirty="0">
                <a:latin typeface="Times New Roman" pitchFamily="18" charset="0"/>
                <a:ea typeface="Questrial" charset="-93"/>
                <a:cs typeface="Times New Roman" pitchFamily="18" charset="0"/>
              </a:rPr>
              <a:t> “ </a:t>
            </a:r>
            <a:r>
              <a:rPr lang="en-US" sz="4300" dirty="0" err="1">
                <a:latin typeface="Times New Roman" pitchFamily="18" charset="0"/>
                <a:ea typeface="Questrial" charset="-93"/>
                <a:cs typeface="Times New Roman" pitchFamily="18" charset="0"/>
              </a:rPr>
              <a:t>Quy</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trình</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sản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xuất</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đũa</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dùng</a:t>
            </a:r>
            <a:r>
              <a:rPr lang="en-US" sz="4300" dirty="0">
                <a:latin typeface="Times New Roman" pitchFamily="18" charset="0"/>
                <a:ea typeface="Questrial" charset="-93"/>
                <a:cs typeface="Times New Roman" pitchFamily="18" charset="0"/>
              </a:rPr>
              <a:t> 1 </a:t>
            </a:r>
            <a:r>
              <a:rPr lang="en-US" sz="4300" dirty="0" err="1">
                <a:latin typeface="Times New Roman" pitchFamily="18" charset="0"/>
                <a:ea typeface="Questrial" charset="-93"/>
                <a:cs typeface="Times New Roman" pitchFamily="18" charset="0"/>
              </a:rPr>
              <a:t>lần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và</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trả</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lời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câu</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hỏi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sau</a:t>
            </a:r>
            <a:r>
              <a:rPr lang="en-US" sz="3200" dirty="0">
                <a:latin typeface="Times New Roman" pitchFamily="18" charset="0"/>
                <a:ea typeface="Calibri"/>
                <a:cs typeface="Times New Roman" pitchFamily="18" charset="0"/>
              </a:rPr>
              <a:t>:</a:t>
            </a:r>
            <a:endParaRPr lang="vi-VN" sz="3200" dirty="0">
              <a:latin typeface="Times New Roman" pitchFamily="18" charset="0"/>
              <a:cs typeface="Times New Roman" pitchFamily="18" charset="0"/>
            </a:endParaRPr>
          </a:p>
        </p:txBody>
      </p:sp>
      <p:pic>
        <p:nvPicPr>
          <p:cNvPr id="11" name="Picture 10" descr="56-removebg-preview"/>
          <p:cNvPicPr>
            <a:picLocks noChangeAspect="1"/>
          </p:cNvPicPr>
          <p:nvPr/>
        </p:nvPicPr>
        <p:blipFill>
          <a:blip r:embed="rId3"/>
          <a:stretch>
            <a:fillRect/>
          </a:stretch>
        </p:blipFill>
        <p:spPr>
          <a:xfrm>
            <a:off x="-518538" y="3134143"/>
            <a:ext cx="5128515" cy="5302499"/>
          </a:xfrm>
          <a:prstGeom prst="rect">
            <a:avLst/>
          </a:prstGeom>
        </p:spPr>
      </p:pic>
      <p:sp>
        <p:nvSpPr>
          <p:cNvPr id="12" name="TextBox 11"/>
          <p:cNvSpPr txBox="1"/>
          <p:nvPr/>
        </p:nvSpPr>
        <p:spPr>
          <a:xfrm>
            <a:off x="1362978" y="4347715"/>
            <a:ext cx="2358684" cy="297504"/>
          </a:xfrm>
          <a:prstGeom prst="rect">
            <a:avLst/>
          </a:prstGeom>
          <a:noFill/>
        </p:spPr>
        <p:txBody>
          <a:bodyPr wrap="square" lIns="91343" tIns="45666" rIns="91343" bIns="45666" rtlCol="0">
            <a:spAutoFit/>
          </a:bodyPr>
          <a:lstStyle/>
          <a:p>
            <a:endParaRPr lang="vi-VN" dirty="0"/>
          </a:p>
        </p:txBody>
      </p:sp>
      <p:sp>
        <p:nvSpPr>
          <p:cNvPr id="13" name="TextBox 12"/>
          <p:cNvSpPr txBox="1"/>
          <p:nvPr/>
        </p:nvSpPr>
        <p:spPr>
          <a:xfrm>
            <a:off x="1282859" y="4019920"/>
            <a:ext cx="2438799" cy="3170439"/>
          </a:xfrm>
          <a:prstGeom prst="rect">
            <a:avLst/>
          </a:prstGeom>
          <a:noFill/>
        </p:spPr>
        <p:txBody>
          <a:bodyPr wrap="square" lIns="91343" tIns="45666" rIns="91343" bIns="45666" rtlCol="0">
            <a:spAutoFit/>
          </a:bodyPr>
          <a:lstStyle/>
          <a:p>
            <a:pPr algn="ctr"/>
            <a:r>
              <a:rPr lang="vi-VN" sz="2700" b="1" dirty="0"/>
              <a:t>Câu 1: </a:t>
            </a:r>
            <a:endParaRPr lang="en-US" sz="2700" b="1" dirty="0"/>
          </a:p>
          <a:p>
            <a:r>
              <a:rPr lang="de-DE" sz="2700" b="1" dirty="0"/>
              <a:t>Để chống nấm mốc cho đũa tre dùng 1 lần người ta dùng hóa chất nào?</a:t>
            </a:r>
            <a:endParaRPr lang="vi-VN" sz="2700" b="1" dirty="0"/>
          </a:p>
          <a:p>
            <a:endParaRPr lang="vi-VN" dirty="0"/>
          </a:p>
        </p:txBody>
      </p:sp>
      <p:pic>
        <p:nvPicPr>
          <p:cNvPr id="14" name="Picture 13" descr="depositphotos_103203418-stock-photo-ant-cartoon-character-with-exam-removebg-preview"/>
          <p:cNvPicPr>
            <a:picLocks noChangeAspect="1"/>
          </p:cNvPicPr>
          <p:nvPr/>
        </p:nvPicPr>
        <p:blipFill>
          <a:blip r:embed="rId4"/>
          <a:stretch>
            <a:fillRect/>
          </a:stretch>
        </p:blipFill>
        <p:spPr>
          <a:xfrm flipH="1">
            <a:off x="-1067242" y="7568805"/>
            <a:ext cx="4983634" cy="5377180"/>
          </a:xfrm>
          <a:prstGeom prst="rect">
            <a:avLst/>
          </a:prstGeom>
        </p:spPr>
      </p:pic>
      <p:sp>
        <p:nvSpPr>
          <p:cNvPr id="15" name="TextBox 14"/>
          <p:cNvSpPr txBox="1"/>
          <p:nvPr/>
        </p:nvSpPr>
        <p:spPr>
          <a:xfrm>
            <a:off x="1426310" y="8436645"/>
            <a:ext cx="2145028" cy="4462759"/>
          </a:xfrm>
          <a:prstGeom prst="rect">
            <a:avLst/>
          </a:prstGeom>
          <a:noFill/>
        </p:spPr>
        <p:txBody>
          <a:bodyPr wrap="square" lIns="91343" tIns="45666" rIns="91343" bIns="45666" rtlCol="0">
            <a:spAutoFit/>
          </a:bodyPr>
          <a:lstStyle/>
          <a:p>
            <a:r>
              <a:rPr lang="de-DE" sz="3200" b="1" dirty="0"/>
              <a:t>Câu 2: Chất khí dùng để tẩy trắng và chống nấm mốc cho đũa tre là gì?</a:t>
            </a:r>
            <a:endParaRPr lang="vi-VN" sz="3200" b="1" dirty="0"/>
          </a:p>
          <a:p>
            <a:endParaRPr lang="vi-VN" sz="2700" dirty="0"/>
          </a:p>
        </p:txBody>
      </p:sp>
      <p:grpSp>
        <p:nvGrpSpPr>
          <p:cNvPr id="16" name="Nhóm 48">
            <a:extLst>
              <a:ext uri="{FF2B5EF4-FFF2-40B4-BE49-F238E27FC236}">
                <a16:creationId xmlns:a16="http://schemas.microsoft.com/office/drawing/2014/main" id="{C878598D-6F49-9674-C9C5-21E1F97DE222}"/>
              </a:ext>
            </a:extLst>
          </p:cNvPr>
          <p:cNvGrpSpPr/>
          <p:nvPr/>
        </p:nvGrpSpPr>
        <p:grpSpPr>
          <a:xfrm>
            <a:off x="2420376" y="1722378"/>
            <a:ext cx="1150960" cy="1121234"/>
            <a:chOff x="7061416" y="323529"/>
            <a:chExt cx="1208304" cy="1208304"/>
          </a:xfrm>
        </p:grpSpPr>
        <p:sp>
          <p:nvSpPr>
            <p:cNvPr id="17" name="Hình Bầu dục 49">
              <a:extLst>
                <a:ext uri="{FF2B5EF4-FFF2-40B4-BE49-F238E27FC236}">
                  <a16:creationId xmlns:a16="http://schemas.microsoft.com/office/drawing/2014/main" id="{6ABA77B9-8182-660A-0B42-6F20318592FF}"/>
                </a:ext>
              </a:extLst>
            </p:cNvPr>
            <p:cNvSpPr/>
            <p:nvPr/>
          </p:nvSpPr>
          <p:spPr>
            <a:xfrm>
              <a:off x="7061416" y="323529"/>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18" name="Đồ họa 50" descr="Power with solid fill">
              <a:extLst>
                <a:ext uri="{FF2B5EF4-FFF2-40B4-BE49-F238E27FC236}">
                  <a16:creationId xmlns:a16="http://schemas.microsoft.com/office/drawing/2014/main" id="{19BC2115-DEA2-591A-A3F6-7CC87CFC88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0075" y="341145"/>
              <a:ext cx="1112790" cy="1112790"/>
            </a:xfrm>
            <a:prstGeom prst="rect">
              <a:avLst/>
            </a:prstGeom>
          </p:spPr>
        </p:pic>
      </p:grpSp>
      <p:pic>
        <p:nvPicPr>
          <p:cNvPr id="5" name="Phương tiện Trực tuyến 4" title="Rúng động đũa tre ngâm, tẩm hóa chất mua từ… Văn Điển">
            <a:hlinkClick r:id="" action="ppaction://media"/>
            <a:extLst>
              <a:ext uri="{FF2B5EF4-FFF2-40B4-BE49-F238E27FC236}">
                <a16:creationId xmlns:a16="http://schemas.microsoft.com/office/drawing/2014/main" id="{B3D5DA5C-9103-DA7B-267D-9BE778D9DA30}"/>
              </a:ext>
            </a:extLst>
          </p:cNvPr>
          <p:cNvPicPr>
            <a:picLocks noRot="1" noChangeAspect="1"/>
          </p:cNvPicPr>
          <p:nvPr>
            <a:videoFile r:link="rId1"/>
          </p:nvPr>
        </p:nvPicPr>
        <p:blipFill>
          <a:blip r:embed="rId7"/>
          <a:stretch>
            <a:fillRect/>
          </a:stretch>
        </p:blipFill>
        <p:spPr>
          <a:xfrm>
            <a:off x="5516186" y="4122682"/>
            <a:ext cx="17443092" cy="9151884"/>
          </a:xfrm>
          <a:prstGeom prst="rect">
            <a:avLst/>
          </a:prstGeom>
        </p:spPr>
      </p:pic>
    </p:spTree>
    <p:extLst>
      <p:ext uri="{BB962C8B-B14F-4D97-AF65-F5344CB8AC3E}">
        <p14:creationId xmlns:p14="http://schemas.microsoft.com/office/powerpoint/2010/main" val="19307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cTn>
                              </p:par>
                              <p:par>
                                <p:cTn id="8" presetID="8" presetClass="entr" presetSubtype="16" fill="hold"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281881" y="5200234"/>
            <a:ext cx="20992975" cy="7940526"/>
          </a:xfrm>
          <a:prstGeom prst="rect">
            <a:avLst/>
          </a:prstGeom>
        </p:spPr>
        <p:txBody>
          <a:bodyPr wrap="square" lIns="91343" tIns="45666" rIns="91343" bIns="45666">
            <a:spAutoFit/>
          </a:bodyPr>
          <a:lstStyle/>
          <a:p>
            <a:r>
              <a:rPr lang="en-US" sz="6000"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pháp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làm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giảm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thải</a:t>
            </a:r>
            <a:r>
              <a:rPr lang="en-US" sz="6000" b="1" dirty="0">
                <a:latin typeface="Times New Roman" panose="02020603050405020304" pitchFamily="18" charset="0"/>
                <a:cs typeface="Times New Roman" panose="02020603050405020304" pitchFamily="18" charset="0"/>
              </a:rPr>
              <a:t> SO</a:t>
            </a:r>
            <a:r>
              <a:rPr lang="en-US" sz="6000" b="1" baseline="-25000" dirty="0">
                <a:latin typeface="Times New Roman" panose="02020603050405020304" pitchFamily="18" charset="0"/>
                <a:cs typeface="Times New Roman" panose="02020603050405020304" pitchFamily="18" charset="0"/>
              </a:rPr>
              <a:t>2</a:t>
            </a:r>
            <a:r>
              <a:rPr lang="en-US" sz="6000" b="1"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Thay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thế</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err="1">
                <a:latin typeface="Times New Roman" panose="02020603050405020304" pitchFamily="18" charset="0"/>
                <a:cs typeface="Times New Roman" panose="02020603050405020304" pitchFamily="18" charset="0"/>
              </a:rPr>
              <a:t>thân</a:t>
            </a:r>
            <a:r>
              <a:rPr lang="en-US" sz="6000">
                <a:latin typeface="Times New Roman" panose="02020603050405020304" pitchFamily="18" charset="0"/>
                <a:cs typeface="Times New Roman" panose="02020603050405020304" pitchFamily="18" charset="0"/>
              </a:rPr>
              <a:t> </a:t>
            </a:r>
            <a:r>
              <a:rPr lang="vi-VN" sz="6000">
                <a:latin typeface="Times New Roman" panose="02020603050405020304" pitchFamily="18" charset="0"/>
                <a:cs typeface="Times New Roman" panose="02020603050405020304" pitchFamily="18" charset="0"/>
              </a:rPr>
              <a:t>thiện</a:t>
            </a:r>
            <a:r>
              <a:rPr lang="en-US" sz="600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ethanol, hydrogen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nguồn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mặt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gió</a:t>
            </a:r>
            <a:r>
              <a:rPr lang="en-US" sz="6000" dirty="0">
                <a:latin typeface="Times New Roman" panose="02020603050405020304" pitchFamily="18" charset="0"/>
                <a:cs typeface="Times New Roman" panose="02020603050405020304" pitchFamily="18" charset="0"/>
              </a:rPr>
              <a:t>…</a:t>
            </a:r>
          </a:p>
          <a:p>
            <a:pPr algn="just">
              <a:lnSpc>
                <a:spcPct val="150000"/>
              </a:lnSpc>
            </a:pP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lý</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ra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trường</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Chuyển</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SO</a:t>
            </a:r>
            <a:r>
              <a:rPr lang="en-US" sz="6000" baseline="-25000" dirty="0">
                <a:latin typeface="Times New Roman" panose="02020603050405020304" pitchFamily="18" charset="0"/>
                <a:ea typeface="Calibri" panose="020F0502020204030204" pitchFamily="34" charset="0"/>
              </a:rPr>
              <a:t>2</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thành</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ít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gây</a:t>
            </a:r>
            <a:r>
              <a:rPr lang="en-US" sz="6000" dirty="0">
                <a:latin typeface="Times New Roman" panose="02020603050405020304" pitchFamily="18" charset="0"/>
                <a:ea typeface="Calibri" panose="020F0502020204030204" pitchFamily="34" charset="0"/>
              </a:rPr>
              <a:t> ô </a:t>
            </a:r>
            <a:r>
              <a:rPr lang="en-US" sz="6000" dirty="0" err="1">
                <a:latin typeface="Times New Roman" panose="02020603050405020304" pitchFamily="18" charset="0"/>
                <a:ea typeface="Calibri" panose="020F0502020204030204" pitchFamily="34" charset="0"/>
              </a:rPr>
              <a:t>nhiễm</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bằng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như</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sống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tôi</a:t>
            </a:r>
            <a:r>
              <a:rPr lang="en-US" sz="6000" dirty="0">
                <a:latin typeface="Times New Roman" panose="02020603050405020304" pitchFamily="18" charset="0"/>
                <a:ea typeface="Calibri" panose="020F0502020204030204" pitchFamily="34"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marL="571500" lvl="0" indent="-571500">
              <a:buFontTx/>
              <a:buChar char="-"/>
            </a:pPr>
            <a:endParaRPr lang="vi-VN" sz="60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323330"/>
          </a:xfrm>
          <a:prstGeom prst="rect">
            <a:avLst/>
          </a:prstGeom>
        </p:spPr>
        <p:txBody>
          <a:bodyPr wrap="square" lIns="91343" tIns="45666" rIns="91343" bIns="45666">
            <a:spAutoFit/>
          </a:bodyPr>
          <a:lstStyle/>
          <a:p>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Sự</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hình</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thành</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do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động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con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người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tự</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nhiên</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hại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và</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một</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số</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biện</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pháp</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làm</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giảm</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thiểu</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lượng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thải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không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khí</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a:t>
            </a:r>
            <a:endParaRPr lang="vi-VN" sz="4000" dirty="0">
              <a:solidFill>
                <a:schemeClr val="bg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47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0">
            <a:extLst>
              <a:ext uri="{FF2B5EF4-FFF2-40B4-BE49-F238E27FC236}">
                <a16:creationId xmlns:a16="http://schemas.microsoft.com/office/drawing/2014/main" id="{587E9248-7D2C-27B0-BF24-F96BE11E050C}"/>
              </a:ext>
            </a:extLst>
          </p:cNvPr>
          <p:cNvGrpSpPr/>
          <p:nvPr/>
        </p:nvGrpSpPr>
        <p:grpSpPr>
          <a:xfrm>
            <a:off x="4303586" y="5338261"/>
            <a:ext cx="988550" cy="960471"/>
            <a:chOff x="3067627" y="696041"/>
            <a:chExt cx="988551" cy="960472"/>
          </a:xfrm>
        </p:grpSpPr>
        <p:sp>
          <p:nvSpPr>
            <p:cNvPr id="3" name="Bong bóng Lời nói: Hình bầu dục 31">
              <a:extLst>
                <a:ext uri="{FF2B5EF4-FFF2-40B4-BE49-F238E27FC236}">
                  <a16:creationId xmlns:a16="http://schemas.microsoft.com/office/drawing/2014/main" id="{E01C93D2-156C-0B90-4C48-44498CCDFE5D}"/>
                </a:ext>
              </a:extLst>
            </p:cNvPr>
            <p:cNvSpPr/>
            <p:nvPr/>
          </p:nvSpPr>
          <p:spPr>
            <a:xfrm>
              <a:off x="3067627" y="696041"/>
              <a:ext cx="988551" cy="960472"/>
            </a:xfrm>
            <a:prstGeom prst="wedgeEllipseCallout">
              <a:avLst>
                <a:gd name="adj1" fmla="val -564"/>
                <a:gd name="adj2" fmla="val 64317"/>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4" name="Đồ họa 32" descr="Repeat with solid fill">
              <a:extLst>
                <a:ext uri="{FF2B5EF4-FFF2-40B4-BE49-F238E27FC236}">
                  <a16:creationId xmlns:a16="http://schemas.microsoft.com/office/drawing/2014/main" id="{21E1B1FF-C6A5-47B3-A3D5-E8DEBD448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47719" flipV="1">
              <a:off x="3104703" y="719077"/>
              <a:ext cx="914400" cy="914400"/>
            </a:xfrm>
            <a:prstGeom prst="rect">
              <a:avLst/>
            </a:prstGeom>
          </p:spPr>
        </p:pic>
      </p:grpSp>
      <p:sp>
        <p:nvSpPr>
          <p:cNvPr id="5" name="Rectangle 4"/>
          <p:cNvSpPr/>
          <p:nvPr/>
        </p:nvSpPr>
        <p:spPr>
          <a:xfrm>
            <a:off x="5968940" y="4495113"/>
            <a:ext cx="12666531" cy="2646769"/>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LuyệN</a:t>
            </a:r>
            <a:r>
              <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endPar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75467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cs typeface="+mn-cs"/>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cs typeface="+mn-cs"/>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cs typeface="+mn-cs"/>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CO</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cs typeface="+mn-cs"/>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cs typeface="+mn-cs"/>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070387"/>
            <a:ext cx="23825349" cy="3186602"/>
            <a:chOff x="226013" y="1923182"/>
            <a:chExt cx="23825350" cy="3186602"/>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cs typeface="+mn-cs"/>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cs typeface="+mn-cs"/>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00144" y="1923182"/>
                  <a:ext cx="20152623" cy="318660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vi-VN" sz="6000" dirty="0">
                            <a:latin typeface="+mj-lt"/>
                            <a:ea typeface="Tahoma" pitchFamily="34" charset="0"/>
                            <a:cs typeface="Tahoma" pitchFamily="34" charset="0"/>
                          </a:rPr>
                          <m:t>Cho</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á</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kh</m:t>
                        </m:r>
                        <m:r>
                          <m:rPr>
                            <m:nor/>
                          </m:rPr>
                          <a:rPr lang="vi-VN" sz="6000" dirty="0">
                            <a:latin typeface="+mj-lt"/>
                            <a:ea typeface="Tahoma" pitchFamily="34" charset="0"/>
                            <a:cs typeface="Tahoma" pitchFamily="34" charset="0"/>
                          </a:rPr>
                          <m:t>í </m:t>
                        </m:r>
                        <m:r>
                          <m:rPr>
                            <m:nor/>
                          </m:rPr>
                          <a:rPr lang="vi-VN" sz="6000" dirty="0">
                            <a:latin typeface="+mj-lt"/>
                            <a:ea typeface="Tahoma" pitchFamily="34" charset="0"/>
                            <a:cs typeface="Tahoma" pitchFamily="34" charset="0"/>
                          </a:rPr>
                          <m:t>sau</m:t>
                        </m:r>
                        <m:r>
                          <m:rPr>
                            <m:nor/>
                          </m:rPr>
                          <a:rPr lang="vi-VN" sz="6000" dirty="0">
                            <a:latin typeface="+mj-lt"/>
                            <a:ea typeface="Tahoma" pitchFamily="34" charset="0"/>
                            <a:cs typeface="Tahoma" pitchFamily="34" charset="0"/>
                          </a:rPr>
                          <m:t> đâ</m:t>
                        </m:r>
                        <m:r>
                          <m:rPr>
                            <m:nor/>
                          </m:rPr>
                          <a:rPr lang="vi-VN" sz="6000" dirty="0">
                            <a:latin typeface="+mj-lt"/>
                            <a:ea typeface="Tahoma" pitchFamily="34" charset="0"/>
                            <a:cs typeface="Tahoma" pitchFamily="34" charset="0"/>
                          </a:rPr>
                          <m:t>y</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Cl</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CO</m:t>
                        </m:r>
                        <m:r>
                          <m:rPr>
                            <m:nor/>
                          </m:rPr>
                          <a:rPr lang="vi-VN" sz="6000" baseline="-25000" dirty="0">
                            <a:latin typeface="+mj-lt"/>
                            <a:ea typeface="Tahoma" pitchFamily="34" charset="0"/>
                            <a:cs typeface="Tahoma" pitchFamily="34" charset="0"/>
                          </a:rPr>
                          <m:t>2</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en-US" sz="6000" b="0" i="0" baseline="-25000" dirty="0" smtClean="0">
                            <a:latin typeface="+mj-lt"/>
                            <a:ea typeface="Tahoma" pitchFamily="34" charset="0"/>
                            <a:cs typeface="Tahoma" pitchFamily="34" charset="0"/>
                          </a:rPr>
                          <m:t>3</m:t>
                        </m:r>
                        <m:r>
                          <m:rPr>
                            <m:nor/>
                          </m:rPr>
                          <a:rPr lang="en-US" sz="6000" b="0" i="0" dirty="0" smtClean="0">
                            <a:latin typeface="+mj-lt"/>
                            <a:ea typeface="Tahoma" pitchFamily="34" charset="0"/>
                            <a:cs typeface="Tahoma" pitchFamily="34" charset="0"/>
                          </a:rPr>
                          <m:t>. </m:t>
                        </m:r>
                        <m:r>
                          <m:rPr>
                            <m:nor/>
                          </m:rPr>
                          <a:rPr lang="en-US" sz="6000" b="0" i="0" dirty="0" smtClean="0">
                            <a:latin typeface="+mj-lt"/>
                            <a:ea typeface="Tahoma" pitchFamily="34" charset="0"/>
                            <a:cs typeface="Tahoma" pitchFamily="34" charset="0"/>
                          </a:rPr>
                          <m:t>C</m:t>
                        </m:r>
                        <m:r>
                          <m:rPr>
                            <m:nor/>
                          </m:rPr>
                          <a:rPr lang="vi-VN" sz="6000" dirty="0">
                            <a:latin typeface="+mj-lt"/>
                            <a:ea typeface="Tahoma" pitchFamily="34" charset="0"/>
                            <a:cs typeface="Tahoma" pitchFamily="34" charset="0"/>
                          </a:rPr>
                          <m:t>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u</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dung</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m:t>
                        </m:r>
                        <m:r>
                          <m:rPr>
                            <m:nor/>
                          </m:rPr>
                          <a:rPr lang="vi-VN" sz="6000" dirty="0">
                            <a:latin typeface="+mj-lt"/>
                            <a:ea typeface="Tahoma" pitchFamily="34" charset="0"/>
                            <a:cs typeface="Tahoma" pitchFamily="34" charset="0"/>
                          </a:rPr>
                          <m:t>ị</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 </m:t>
                        </m:r>
                        <m:r>
                          <m:rPr>
                            <m:nor/>
                          </m:rPr>
                          <a:rPr lang="vi-VN" sz="6000" dirty="0" smtClean="0">
                            <a:latin typeface="+mj-lt"/>
                            <a:ea typeface="Tahoma" pitchFamily="34" charset="0"/>
                            <a:cs typeface="Tahoma" pitchFamily="34" charset="0"/>
                          </a:rPr>
                          <m:t>brom</m:t>
                        </m:r>
                        <m:r>
                          <m:rPr>
                            <m:nor/>
                          </m:rPr>
                          <a:rPr lang="en-US" sz="6000" b="0" i="0" dirty="0" smtClean="0">
                            <a:latin typeface="Times New Roman" panose="02020603050405020304" pitchFamily="18" charset="0"/>
                            <a:ea typeface="Tahoma" pitchFamily="34" charset="0"/>
                            <a:cs typeface="Times New Roman" panose="02020603050405020304" pitchFamily="18" charset="0"/>
                          </a:rPr>
                          <m:t>ine</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oMath>
                    </m:oMathPara>
                  </a14:m>
                  <a:endParaRPr lang="vi-VN" sz="6000" dirty="0">
                    <a:latin typeface="+mj-lt"/>
                    <a:ea typeface="Tahoma" pitchFamily="34" charset="0"/>
                    <a:cs typeface="Tahoma" pitchFamily="34" charset="0"/>
                  </a:endParaRPr>
                </a:p>
                <a:p>
                  <a:pPr algn="l" defTabSz="2174919">
                    <a:spcBef>
                      <a:spcPct val="50000"/>
                    </a:spcBef>
                    <a:buClrTx/>
                    <a:buNone/>
                    <a:defRPr/>
                  </a:pPr>
                  <a:endParaRPr lang="en-US" altLang="vi-VN" sz="4800" b="1" kern="1200" dirty="0">
                    <a:solidFill>
                      <a:prstClr val="black"/>
                    </a:solidFill>
                    <a:latin typeface="VNI-Times" pitchFamily="2" charset="0"/>
                    <a:ea typeface="+mn-ea"/>
                    <a:cs typeface="+mn-cs"/>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00144" y="1923182"/>
                  <a:ext cx="20152623" cy="318660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9078867"/>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SO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dịch</a:t>
            </a:r>
            <a:r>
              <a:rPr lang="en-US" sz="5400" dirty="0">
                <a:latin typeface="Times New Roman" panose="02020603050405020304" pitchFamily="18" charset="0"/>
                <a:cs typeface="Times New Roman" panose="02020603050405020304" pitchFamily="18" charset="0"/>
              </a:rPr>
              <a:t> bromine: </a:t>
            </a:r>
            <a:r>
              <a:rPr lang="pt-BR" sz="5400" dirty="0">
                <a:latin typeface="Times New Roman" panose="02020603050405020304" pitchFamily="18" charset="0"/>
                <a:cs typeface="Times New Roman" panose="02020603050405020304" pitchFamily="18" charset="0"/>
              </a:rPr>
              <a:t>Br</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+ 2H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O +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SO</a:t>
            </a:r>
            <a:r>
              <a:rPr lang="pt-BR" sz="5400" baseline="-25000" dirty="0">
                <a:latin typeface="Times New Roman" panose="02020603050405020304" pitchFamily="18" charset="0"/>
                <a:cs typeface="Times New Roman" panose="02020603050405020304" pitchFamily="18" charset="0"/>
              </a:rPr>
              <a:t>4</a:t>
            </a:r>
            <a:r>
              <a:rPr lang="pt-BR" sz="5400" dirty="0">
                <a:latin typeface="Times New Roman" panose="02020603050405020304" pitchFamily="18" charset="0"/>
                <a:cs typeface="Times New Roman" panose="02020603050405020304" pitchFamily="18" charset="0"/>
              </a:rPr>
              <a:t> + </a:t>
            </a:r>
            <a:r>
              <a:rPr lang="pt-BR" sz="5400" b="1"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HBr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4957" y="9773089"/>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36309" y="6304282"/>
            <a:ext cx="15237902" cy="3256078"/>
            <a:chOff x="184450" y="2207014"/>
            <a:chExt cx="8063429" cy="1723239"/>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3" y="2237392"/>
              <a:ext cx="2458690" cy="801887"/>
              <a:chOff x="5537206" y="1704231"/>
              <a:chExt cx="2450354"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215981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642110"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0, 2, 4, 6</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5493087" y="2207014"/>
              <a:ext cx="2754792" cy="801888"/>
              <a:chOff x="7859292" y="1675986"/>
              <a:chExt cx="2745452"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216031" y="1675986"/>
                <a:ext cx="238828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7859292" y="1797046"/>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8216031" y="1844295"/>
                <a:ext cx="238871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-2,0,+4,+6</a:t>
                </a: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5460843" y="3078267"/>
              <a:ext cx="2787036" cy="801889"/>
              <a:chOff x="4921124" y="2485937"/>
              <a:chExt cx="2777588" cy="745468"/>
            </a:xfrm>
          </p:grpSpPr>
          <p:sp>
            <p:nvSpPr>
              <p:cNvPr id="61" name="Rectangle 45">
                <a:extLst>
                  <a:ext uri="{FF2B5EF4-FFF2-40B4-BE49-F238E27FC236}">
                    <a16:creationId xmlns:a16="http://schemas.microsoft.com/office/drawing/2014/main" id="{0C377D84-C468-2881-D511-7FFA9904A78A}"/>
                  </a:ext>
                </a:extLst>
              </p:cNvPr>
              <p:cNvSpPr/>
              <p:nvPr/>
            </p:nvSpPr>
            <p:spPr>
              <a:xfrm>
                <a:off x="5309998" y="2485937"/>
                <a:ext cx="238871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921124" y="2570681"/>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5716628" y="2661718"/>
                <a:ext cx="189704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 +4, +6</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84450" y="3128364"/>
              <a:ext cx="2521423" cy="801889"/>
              <a:chOff x="-3243416" y="2532508"/>
              <a:chExt cx="2512875" cy="745468"/>
            </a:xfrm>
          </p:grpSpPr>
          <p:sp>
            <p:nvSpPr>
              <p:cNvPr id="58" name="Rectangle 59">
                <a:extLst>
                  <a:ext uri="{FF2B5EF4-FFF2-40B4-BE49-F238E27FC236}">
                    <a16:creationId xmlns:a16="http://schemas.microsoft.com/office/drawing/2014/main" id="{858BB183-9700-382C-438C-460288C678C2}"/>
                  </a:ext>
                </a:extLst>
              </p:cNvPr>
              <p:cNvSpPr/>
              <p:nvPr/>
            </p:nvSpPr>
            <p:spPr>
              <a:xfrm>
                <a:off x="-2890352" y="2532508"/>
                <a:ext cx="21598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43416" y="265510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578907" y="2700816"/>
                <a:ext cx="184836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1, 3, 5, 7</a:t>
                </a: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1607398" y="812984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2</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2946"/>
                  <a:ext cx="20152623" cy="115527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nl-NL" sz="6000" dirty="0">
                            <a:latin typeface="Times New Roman" panose="02020603050405020304" pitchFamily="18" charset="0"/>
                            <a:ea typeface="Tahoma" pitchFamily="34" charset="0"/>
                            <a:cs typeface="Times New Roman" panose="02020603050405020304" pitchFamily="18" charset="0"/>
                          </a:rPr>
                          <m:t>S</m:t>
                        </m:r>
                        <m:r>
                          <m:rPr>
                            <m:nor/>
                          </m:rPr>
                          <a:rPr lang="nl-NL" sz="6000" dirty="0">
                            <a:latin typeface="Times New Roman" panose="02020603050405020304" pitchFamily="18" charset="0"/>
                            <a:ea typeface="Tahoma" pitchFamily="34" charset="0"/>
                            <a:cs typeface="Times New Roman" panose="02020603050405020304" pitchFamily="18" charset="0"/>
                          </a:rPr>
                          <m:t>ố </m:t>
                        </m:r>
                        <m:r>
                          <m:rPr>
                            <m:nor/>
                          </m:rPr>
                          <a:rPr lang="nl-NL" sz="6000" dirty="0">
                            <a:latin typeface="Times New Roman" panose="02020603050405020304" pitchFamily="18" charset="0"/>
                            <a:ea typeface="Tahoma" pitchFamily="34" charset="0"/>
                            <a:cs typeface="Times New Roman" panose="02020603050405020304" pitchFamily="18" charset="0"/>
                          </a:rPr>
                          <m:t>oxi</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ó</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th</m:t>
                        </m:r>
                        <m:r>
                          <m:rPr>
                            <m:nor/>
                          </m:rPr>
                          <a:rPr lang="nl-NL" sz="6000" dirty="0">
                            <a:latin typeface="Times New Roman" panose="02020603050405020304" pitchFamily="18" charset="0"/>
                            <a:ea typeface="Tahoma" pitchFamily="34" charset="0"/>
                            <a:cs typeface="Times New Roman" panose="02020603050405020304" pitchFamily="18" charset="0"/>
                          </a:rPr>
                          <m:t>ể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ủ</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en-US" sz="6000" b="0" i="0" dirty="0" smtClean="0">
                            <a:latin typeface="Times New Roman" panose="02020603050405020304" pitchFamily="18" charset="0"/>
                            <a:ea typeface="Tahoma" pitchFamily="34" charset="0"/>
                            <a:cs typeface="Times New Roman" panose="02020603050405020304" pitchFamily="18" charset="0"/>
                          </a:rPr>
                          <m:t>sulfur</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trong</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ợ</m:t>
                        </m:r>
                        <m:r>
                          <m:rPr>
                            <m:nor/>
                          </m:rPr>
                          <a:rPr lang="nl-NL" sz="6000" dirty="0">
                            <a:latin typeface="Times New Roman" panose="02020603050405020304" pitchFamily="18" charset="0"/>
                            <a:ea typeface="Tahoma" pitchFamily="34" charset="0"/>
                            <a:cs typeface="Times New Roman" panose="02020603050405020304" pitchFamily="18" charset="0"/>
                          </a:rPr>
                          <m:t>p</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ch</m:t>
                        </m:r>
                        <m:r>
                          <m:rPr>
                            <m:nor/>
                          </m:rPr>
                          <a:rPr lang="nl-NL" sz="6000" dirty="0">
                            <a:latin typeface="Times New Roman" panose="02020603050405020304" pitchFamily="18" charset="0"/>
                            <a:ea typeface="Tahoma" pitchFamily="34" charset="0"/>
                            <a:cs typeface="Times New Roman" panose="02020603050405020304" pitchFamily="18" charset="0"/>
                          </a:rPr>
                          <m:t>ấ</m:t>
                        </m:r>
                        <m:r>
                          <m:rPr>
                            <m:nor/>
                          </m:rPr>
                          <a:rPr lang="nl-NL" sz="6000" dirty="0">
                            <a:latin typeface="Times New Roman" panose="02020603050405020304" pitchFamily="18" charset="0"/>
                            <a:ea typeface="Tahoma" pitchFamily="34" charset="0"/>
                            <a:cs typeface="Times New Roman" panose="02020603050405020304" pitchFamily="18" charset="0"/>
                          </a:rPr>
                          <m:t>t</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l</m:t>
                        </m:r>
                        <m:r>
                          <m:rPr>
                            <m:nor/>
                          </m:rPr>
                          <a:rPr lang="nl-NL" sz="6000" dirty="0">
                            <a:latin typeface="Times New Roman" panose="02020603050405020304" pitchFamily="18" charset="0"/>
                            <a:ea typeface="Tahoma" pitchFamily="34" charset="0"/>
                            <a:cs typeface="Times New Roman" panose="02020603050405020304" pitchFamily="18" charset="0"/>
                          </a:rPr>
                          <m:t>à</m:t>
                        </m:r>
                      </m:oMath>
                    </m:oMathPara>
                  </a14:m>
                  <a:endParaRPr lang="vi-VN" sz="60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172946"/>
                  <a:ext cx="20152623" cy="115527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graphicFrame>
        <p:nvGraphicFramePr>
          <p:cNvPr id="11" name="Object 10"/>
          <p:cNvGraphicFramePr>
            <a:graphicFrameLocks noChangeAspect="1"/>
          </p:cNvGraphicFramePr>
          <p:nvPr>
            <p:extLst>
              <p:ext uri="{D42A27DB-BD31-4B8C-83A1-F6EECF244321}">
                <p14:modId xmlns:p14="http://schemas.microsoft.com/office/powerpoint/2010/main" val="2505333378"/>
              </p:ext>
            </p:extLst>
          </p:nvPr>
        </p:nvGraphicFramePr>
        <p:xfrm>
          <a:off x="7034022" y="10474142"/>
          <a:ext cx="1744218" cy="1650802"/>
        </p:xfrm>
        <a:graphic>
          <a:graphicData uri="http://schemas.openxmlformats.org/presentationml/2006/ole">
            <mc:AlternateContent xmlns:mc="http://schemas.openxmlformats.org/markup-compatibility/2006">
              <mc:Choice xmlns:v="urn:schemas-microsoft-com:vml" Requires="v">
                <p:oleObj name="Equation" r:id="rId4" imgW="342720" imgH="317160" progId="Equation.DSMT4">
                  <p:embed/>
                </p:oleObj>
              </mc:Choice>
              <mc:Fallback>
                <p:oleObj name="Equation" r:id="rId4" imgW="342720" imgH="317160" progId="Equation.DSMT4">
                  <p:embed/>
                  <p:pic>
                    <p:nvPicPr>
                      <p:cNvPr id="0" name=""/>
                      <p:cNvPicPr/>
                      <p:nvPr/>
                    </p:nvPicPr>
                    <p:blipFill>
                      <a:blip r:embed="rId5"/>
                      <a:stretch>
                        <a:fillRect/>
                      </a:stretch>
                    </p:blipFill>
                    <p:spPr>
                      <a:xfrm>
                        <a:off x="7034022" y="10474142"/>
                        <a:ext cx="1744218" cy="165080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44894718"/>
              </p:ext>
            </p:extLst>
          </p:nvPr>
        </p:nvGraphicFramePr>
        <p:xfrm>
          <a:off x="9936226" y="10474142"/>
          <a:ext cx="1402334" cy="1504498"/>
        </p:xfrm>
        <a:graphic>
          <a:graphicData uri="http://schemas.openxmlformats.org/presentationml/2006/ole">
            <mc:AlternateContent xmlns:mc="http://schemas.openxmlformats.org/markup-compatibility/2006">
              <mc:Choice xmlns:v="urn:schemas-microsoft-com:vml" Requires="v">
                <p:oleObj name="Equation" r:id="rId6" imgW="317160" imgH="317160" progId="Equation.DSMT4">
                  <p:embed/>
                </p:oleObj>
              </mc:Choice>
              <mc:Fallback>
                <p:oleObj name="Equation" r:id="rId6" imgW="317160" imgH="317160" progId="Equation.DSMT4">
                  <p:embed/>
                  <p:pic>
                    <p:nvPicPr>
                      <p:cNvPr id="0" name=""/>
                      <p:cNvPicPr/>
                      <p:nvPr/>
                    </p:nvPicPr>
                    <p:blipFill>
                      <a:blip r:embed="rId7"/>
                      <a:stretch>
                        <a:fillRect/>
                      </a:stretch>
                    </p:blipFill>
                    <p:spPr>
                      <a:xfrm>
                        <a:off x="9936226" y="10474142"/>
                        <a:ext cx="1402334" cy="150449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53703780"/>
              </p:ext>
            </p:extLst>
          </p:nvPr>
        </p:nvGraphicFramePr>
        <p:xfrm>
          <a:off x="12632246" y="10512921"/>
          <a:ext cx="1475867" cy="1475867"/>
        </p:xfrm>
        <a:graphic>
          <a:graphicData uri="http://schemas.openxmlformats.org/presentationml/2006/ole">
            <mc:AlternateContent xmlns:mc="http://schemas.openxmlformats.org/markup-compatibility/2006">
              <mc:Choice xmlns:v="urn:schemas-microsoft-com:vml" Requires="v">
                <p:oleObj name="Equation" r:id="rId8" imgW="317160" imgH="317160" progId="Equation.DSMT4">
                  <p:embed/>
                </p:oleObj>
              </mc:Choice>
              <mc:Fallback>
                <p:oleObj name="Equation" r:id="rId8" imgW="317160" imgH="317160" progId="Equation.DSMT4">
                  <p:embed/>
                  <p:pic>
                    <p:nvPicPr>
                      <p:cNvPr id="0" name=""/>
                      <p:cNvPicPr/>
                      <p:nvPr/>
                    </p:nvPicPr>
                    <p:blipFill>
                      <a:blip r:embed="rId9"/>
                      <a:stretch>
                        <a:fillRect/>
                      </a:stretch>
                    </p:blipFill>
                    <p:spPr>
                      <a:xfrm>
                        <a:off x="12632246" y="10512921"/>
                        <a:ext cx="1475867" cy="1475867"/>
                      </a:xfrm>
                      <a:prstGeom prst="rect">
                        <a:avLst/>
                      </a:prstGeom>
                    </p:spPr>
                  </p:pic>
                </p:oleObj>
              </mc:Fallback>
            </mc:AlternateContent>
          </a:graphicData>
        </a:graphic>
      </p:graphicFrame>
    </p:spTree>
    <p:extLst>
      <p:ext uri="{BB962C8B-B14F-4D97-AF65-F5344CB8AC3E}">
        <p14:creationId xmlns:p14="http://schemas.microsoft.com/office/powerpoint/2010/main" val="1700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2"/>
                                        </p:tgtEl>
                                        <p:attrNameLst>
                                          <p:attrName>style.visibility</p:attrName>
                                        </p:attrNameLst>
                                      </p:cBhvr>
                                      <p:to>
                                        <p:strVal val="visible"/>
                                      </p:to>
                                    </p:set>
                                    <p:animEffect transition="in" filter="wipe(left)">
                                      <p:cBhvr>
                                        <p:cTn id="31"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3</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nb-NO" sz="5400" dirty="0">
                            <a:latin typeface="Times New Roman" panose="02020603050405020304" pitchFamily="18" charset="0"/>
                            <a:ea typeface="Tahoma" pitchFamily="34" charset="0"/>
                            <a:cs typeface="Times New Roman" panose="02020603050405020304" pitchFamily="18" charset="0"/>
                          </a:rPr>
                          <m:t>Đơ</m:t>
                        </m:r>
                        <m:r>
                          <m:rPr>
                            <m:nor/>
                          </m:rPr>
                          <a:rPr lang="nb-NO" sz="5400" dirty="0">
                            <a:latin typeface="Times New Roman" panose="02020603050405020304" pitchFamily="18" charset="0"/>
                            <a:ea typeface="Tahoma" pitchFamily="34" charset="0"/>
                            <a:cs typeface="Times New Roman" panose="02020603050405020304" pitchFamily="18" charset="0"/>
                          </a:rPr>
                          <m:t>n</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ch</m:t>
                        </m:r>
                        <m:r>
                          <m:rPr>
                            <m:nor/>
                          </m:rPr>
                          <a:rPr lang="nb-NO" sz="5400" dirty="0">
                            <a:latin typeface="Times New Roman" panose="02020603050405020304" pitchFamily="18" charset="0"/>
                            <a:ea typeface="Tahoma" pitchFamily="34" charset="0"/>
                            <a:cs typeface="Times New Roman" panose="02020603050405020304" pitchFamily="18" charset="0"/>
                          </a:rPr>
                          <m:t>ấ</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oxi</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h</m:t>
                        </m:r>
                        <m:r>
                          <m:rPr>
                            <m:nor/>
                          </m:rPr>
                          <a:rPr lang="nb-NO" sz="5400" dirty="0">
                            <a:latin typeface="Times New Roman" panose="02020603050405020304" pitchFamily="18" charset="0"/>
                            <a:ea typeface="Tahoma" pitchFamily="34" charset="0"/>
                            <a:cs typeface="Times New Roman" panose="02020603050405020304" pitchFamily="18" charset="0"/>
                          </a:rPr>
                          <m:t>ó</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kh</m:t>
                        </m:r>
                        <m:r>
                          <m:rPr>
                            <m:nor/>
                          </m:rPr>
                          <a:rPr lang="nb-NO" sz="5400" dirty="0">
                            <a:latin typeface="Times New Roman" panose="02020603050405020304" pitchFamily="18" charset="0"/>
                            <a:ea typeface="Tahoma" pitchFamily="34" charset="0"/>
                            <a:cs typeface="Times New Roman" panose="02020603050405020304" pitchFamily="18" charset="0"/>
                          </a:rPr>
                          <m:t>ử </m:t>
                        </m:r>
                        <m:r>
                          <m:rPr>
                            <m:nor/>
                          </m:rPr>
                          <a:rPr lang="nb-NO" sz="5400" dirty="0">
                            <a:latin typeface="Times New Roman" panose="02020603050405020304" pitchFamily="18" charset="0"/>
                            <a:ea typeface="Tahoma" pitchFamily="34" charset="0"/>
                            <a:cs typeface="Times New Roman" panose="02020603050405020304" pitchFamily="18" charset="0"/>
                          </a:rPr>
                          <m:t>l</m:t>
                        </m:r>
                        <m:r>
                          <m:rPr>
                            <m:nor/>
                          </m:rPr>
                          <a:rPr lang="nb-NO" sz="5400" dirty="0">
                            <a:latin typeface="Times New Roman" panose="02020603050405020304" pitchFamily="18" charset="0"/>
                            <a:ea typeface="Tahoma" pitchFamily="34" charset="0"/>
                            <a:cs typeface="Times New Roman" panose="02020603050405020304" pitchFamily="18" charset="0"/>
                          </a:rPr>
                          <m:t>à</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5" y="9491472"/>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F</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3.</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mạnh</a:t>
            </a:r>
            <a:endParaRPr lang="en-US" sz="5400" dirty="0">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S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khử</a:t>
            </a:r>
            <a:endParaRPr lang="pt-BR"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97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14591" y="2792645"/>
            <a:ext cx="20522656" cy="5109815"/>
            <a:chOff x="173157" y="368007"/>
            <a:chExt cx="10859958" cy="2704306"/>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5573857" y="368007"/>
              <a:ext cx="2606685" cy="2704306"/>
              <a:chOff x="10845824" y="-33628"/>
              <a:chExt cx="2597848" cy="2514037"/>
            </a:xfrm>
          </p:grpSpPr>
          <p:sp>
            <p:nvSpPr>
              <p:cNvPr id="259" name="Rectangle 51">
                <a:extLst>
                  <a:ext uri="{FF2B5EF4-FFF2-40B4-BE49-F238E27FC236}">
                    <a16:creationId xmlns:a16="http://schemas.microsoft.com/office/drawing/2014/main" id="{0142A39C-F31B-4525-DBEE-473992CB42DF}"/>
                  </a:ext>
                </a:extLst>
              </p:cNvPr>
              <p:cNvSpPr/>
              <p:nvPr/>
            </p:nvSpPr>
            <p:spPr>
              <a:xfrm>
                <a:off x="11702954" y="173494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5" y="2237397"/>
              <a:ext cx="2163984" cy="801888"/>
              <a:chOff x="5537206" y="1704231"/>
              <a:chExt cx="2156645"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952700"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Na</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73157" y="2251480"/>
              <a:ext cx="7881808" cy="801889"/>
              <a:chOff x="-348636" y="1717323"/>
              <a:chExt cx="7855086" cy="745468"/>
            </a:xfrm>
          </p:grpSpPr>
          <p:sp>
            <p:nvSpPr>
              <p:cNvPr id="61" name="Rectangle 45">
                <a:extLst>
                  <a:ext uri="{FF2B5EF4-FFF2-40B4-BE49-F238E27FC236}">
                    <a16:creationId xmlns:a16="http://schemas.microsoft.com/office/drawing/2014/main" id="{0C377D84-C468-2881-D511-7FFA9904A78A}"/>
                  </a:ext>
                </a:extLst>
              </p:cNvPr>
              <p:cNvSpPr/>
              <p:nvPr/>
            </p:nvSpPr>
            <p:spPr>
              <a:xfrm>
                <a:off x="-50641" y="1717323"/>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614591" y="654228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4</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Sulfur</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ch</m:t>
                        </m:r>
                        <m:r>
                          <m:rPr>
                            <m:nor/>
                          </m:rPr>
                          <a:rPr lang="pt-BR" sz="5400" dirty="0">
                            <a:latin typeface="Times New Roman" panose="02020603050405020304" pitchFamily="18" charset="0"/>
                            <a:ea typeface="Tahoma" pitchFamily="34" charset="0"/>
                            <a:cs typeface="Times New Roman" panose="02020603050405020304" pitchFamily="18" charset="0"/>
                          </a:rPr>
                          <m:t>ấ</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à</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sau</m:t>
                        </m:r>
                        <m:r>
                          <m:rPr>
                            <m:nor/>
                          </m:rPr>
                          <a:rPr lang="pt-BR" sz="5400" dirty="0">
                            <a:latin typeface="Times New Roman" panose="02020603050405020304" pitchFamily="18" charset="0"/>
                            <a:ea typeface="Tahoma" pitchFamily="34" charset="0"/>
                            <a:cs typeface="Times New Roman" panose="02020603050405020304" pitchFamily="18" charset="0"/>
                          </a:rPr>
                          <m:t> đâ</m:t>
                        </m:r>
                        <m:r>
                          <m:rPr>
                            <m:nor/>
                          </m:rPr>
                          <a:rPr lang="pt-BR" sz="5400" dirty="0">
                            <a:latin typeface="Times New Roman" panose="02020603050405020304" pitchFamily="18" charset="0"/>
                            <a:ea typeface="Tahoma" pitchFamily="34" charset="0"/>
                            <a:cs typeface="Times New Roman" panose="02020603050405020304" pitchFamily="18" charset="0"/>
                          </a:rPr>
                          <m:t>y</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oxi</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dirty="0">
                            <a:latin typeface="Times New Roman" panose="02020603050405020304" pitchFamily="18" charset="0"/>
                            <a:ea typeface="Tahoma" pitchFamily="34" charset="0"/>
                            <a:cs typeface="Times New Roman" panose="02020603050405020304" pitchFamily="18" charset="0"/>
                          </a:rPr>
                          <m:t>ó</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8682564"/>
            <a:ext cx="17802991"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là số oxi hóa trung gian có thể nhường hoặc nhận e khi tham gia phản ứng hóa học, nên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id="{0E04AD19-1B8B-EBF9-EE45-9867FCC8B7F7}"/>
              </a:ext>
            </a:extLst>
          </p:cNvPr>
          <p:cNvSpPr txBox="1"/>
          <p:nvPr/>
        </p:nvSpPr>
        <p:spPr>
          <a:xfrm>
            <a:off x="2639439" y="6729378"/>
            <a:ext cx="3301542" cy="830996"/>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77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14591" y="2792645"/>
            <a:ext cx="21739184" cy="5109815"/>
            <a:chOff x="173157" y="368007"/>
            <a:chExt cx="11503707" cy="2704306"/>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5573857" y="368007"/>
              <a:ext cx="3180420" cy="2704306"/>
              <a:chOff x="10845824" y="-33628"/>
              <a:chExt cx="3169638" cy="2514037"/>
            </a:xfrm>
          </p:grpSpPr>
          <p:sp>
            <p:nvSpPr>
              <p:cNvPr id="259" name="Rectangle 51">
                <a:extLst>
                  <a:ext uri="{FF2B5EF4-FFF2-40B4-BE49-F238E27FC236}">
                    <a16:creationId xmlns:a16="http://schemas.microsoft.com/office/drawing/2014/main" id="{0142A39C-F31B-4525-DBEE-473992CB42DF}"/>
                  </a:ext>
                </a:extLst>
              </p:cNvPr>
              <p:cNvSpPr/>
              <p:nvPr/>
            </p:nvSpPr>
            <p:spPr>
              <a:xfrm>
                <a:off x="11702954" y="1734941"/>
                <a:ext cx="231250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5" y="2237397"/>
              <a:ext cx="2309148" cy="801888"/>
              <a:chOff x="5537206" y="1704231"/>
              <a:chExt cx="2301316"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963912"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6097371"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73157" y="2251480"/>
              <a:ext cx="8581120" cy="801889"/>
              <a:chOff x="-348636" y="1717323"/>
              <a:chExt cx="8552027" cy="745468"/>
            </a:xfrm>
          </p:grpSpPr>
          <p:sp>
            <p:nvSpPr>
              <p:cNvPr id="61" name="Rectangle 45">
                <a:extLst>
                  <a:ext uri="{FF2B5EF4-FFF2-40B4-BE49-F238E27FC236}">
                    <a16:creationId xmlns:a16="http://schemas.microsoft.com/office/drawing/2014/main" id="{0C377D84-C468-2881-D511-7FFA9904A78A}"/>
                  </a:ext>
                </a:extLst>
              </p:cNvPr>
              <p:cNvSpPr/>
              <p:nvPr/>
            </p:nvSpPr>
            <p:spPr>
              <a:xfrm>
                <a:off x="-50642" y="1717323"/>
                <a:ext cx="198363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218735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3" y="2237398"/>
              <a:ext cx="2681921" cy="801889"/>
              <a:chOff x="5537206" y="1704231"/>
              <a:chExt cx="2672828"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238228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2234348"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7285498" y="655109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5</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D</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ã</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sau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đâ</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đề</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c</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ó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t</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í</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oxi</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ho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á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v</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kh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ử?</m:t>
                        </m:r>
                      </m:oMath>
                    </m:oMathPara>
                  </a14:m>
                  <a:endParaRPr lang="vi-VN" sz="54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082130" y="8682564"/>
            <a:ext cx="19648572"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có số oxi hóa là 0, 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a:t>
            </a:r>
          </a:p>
          <a:p>
            <a:pPr algn="ctr"/>
            <a:r>
              <a:rPr lang="pt-BR" sz="5400" dirty="0">
                <a:latin typeface="Times New Roman" panose="02020603050405020304" pitchFamily="18" charset="0"/>
                <a:cs typeface="Times New Roman" panose="02020603050405020304" pitchFamily="18" charset="0"/>
              </a:rPr>
              <a:t>là số oxi hóa trung gian có thể nhường hoặc nhận e khi tham gia phản ứng hóa học, nên 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id="{0E04AD19-1B8B-EBF9-EE45-9867FCC8B7F7}"/>
              </a:ext>
            </a:extLst>
          </p:cNvPr>
          <p:cNvSpPr txBox="1"/>
          <p:nvPr/>
        </p:nvSpPr>
        <p:spPr>
          <a:xfrm>
            <a:off x="2639439" y="6729378"/>
            <a:ext cx="3301542"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15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5066" y="2767837"/>
            <a:ext cx="22190409" cy="6107009"/>
            <a:chOff x="182554" y="368007"/>
            <a:chExt cx="11742481" cy="3232058"/>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6172928" y="1429435"/>
              <a:ext cx="5752106" cy="801888"/>
              <a:chOff x="8536817" y="953116"/>
              <a:chExt cx="5732593"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907864" y="95311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8536817" y="103547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9229383" y="1131108"/>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82554" y="1435508"/>
              <a:ext cx="5255161" cy="1970206"/>
              <a:chOff x="-339271" y="958763"/>
              <a:chExt cx="5237344" cy="1831583"/>
            </a:xfrm>
          </p:grpSpPr>
          <p:sp>
            <p:nvSpPr>
              <p:cNvPr id="61" name="Rectangle 45">
                <a:extLst>
                  <a:ext uri="{FF2B5EF4-FFF2-40B4-BE49-F238E27FC236}">
                    <a16:creationId xmlns:a16="http://schemas.microsoft.com/office/drawing/2014/main" id="{0C377D84-C468-2881-D511-7FFA9904A78A}"/>
                  </a:ext>
                </a:extLst>
              </p:cNvPr>
              <p:cNvSpPr/>
              <p:nvPr/>
            </p:nvSpPr>
            <p:spPr>
              <a:xfrm>
                <a:off x="22167" y="958763"/>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39271" y="108136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latin typeface="Tahoma" pitchFamily="34" charset="0"/>
                    <a:ea typeface="Tahoma" pitchFamily="34" charset="0"/>
                    <a:cs typeface="Tahoma" pitchFamily="34" charset="0"/>
                  </a:rPr>
                  <a:t>S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 (đ)</a:t>
                </a:r>
                <a:r>
                  <a:rPr lang="pt-BR" sz="4800" i="0" dirty="0">
                    <a:latin typeface="Tahoma" pitchFamily="34" charset="0"/>
                    <a:ea typeface="Tahoma" pitchFamily="34" charset="0"/>
                    <a:cs typeface="Tahoma" pitchFamily="34" charset="0"/>
                  </a:rPr>
                  <a:t>  →3SO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6212055" y="2798177"/>
              <a:ext cx="5712980" cy="801888"/>
              <a:chOff x="2763753" y="2225553"/>
              <a:chExt cx="5693609" cy="745467"/>
            </a:xfrm>
          </p:grpSpPr>
          <p:sp>
            <p:nvSpPr>
              <p:cNvPr id="58" name="Rectangle 59">
                <a:extLst>
                  <a:ext uri="{FF2B5EF4-FFF2-40B4-BE49-F238E27FC236}">
                    <a16:creationId xmlns:a16="http://schemas.microsoft.com/office/drawing/2014/main"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3327305" y="2228057"/>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+ 6HNO</a:t>
                </a:r>
                <a:r>
                  <a:rPr lang="pt-BR" sz="4800" i="0" baseline="-25000" dirty="0">
                    <a:latin typeface="Tahoma" pitchFamily="34" charset="0"/>
                    <a:ea typeface="Tahoma" pitchFamily="34" charset="0"/>
                    <a:cs typeface="Tahoma" pitchFamily="34" charset="0"/>
                  </a:rPr>
                  <a:t>3 (đ)</a:t>
                </a:r>
                <a:r>
                  <a:rPr lang="pt-BR" sz="4800" i="0" dirty="0">
                    <a:latin typeface="Tahoma" pitchFamily="34" charset="0"/>
                    <a:ea typeface="Tahoma" pitchFamily="34" charset="0"/>
                    <a:cs typeface="Tahoma" pitchFamily="34" charset="0"/>
                  </a:rPr>
                  <a:t>  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a:t>
                </a:r>
                <a:r>
                  <a:rPr lang="pt-BR" sz="4800" i="0" dirty="0">
                    <a:latin typeface="Tahoma" pitchFamily="34" charset="0"/>
                    <a:ea typeface="Tahoma" pitchFamily="34" charset="0"/>
                    <a:cs typeface="Tahoma" pitchFamily="34" charset="0"/>
                  </a:rPr>
                  <a:t>+6NO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3075406" y="4956460"/>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75223" y="2325019"/>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6</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à</m:t>
                        </m:r>
                        <m:r>
                          <m:rPr>
                            <m:nor/>
                          </m:rPr>
                          <a:rPr lang="de-DE" sz="5400" dirty="0">
                            <a:latin typeface="Times New Roman" panose="02020603050405020304" pitchFamily="18" charset="0"/>
                            <a:ea typeface="Tahoma" pitchFamily="34" charset="0"/>
                            <a:cs typeface="Times New Roman" panose="02020603050405020304" pitchFamily="18" charset="0"/>
                          </a:rPr>
                          <m:t>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đâ</m:t>
                        </m:r>
                        <m:r>
                          <m:rPr>
                            <m:nor/>
                          </m:rPr>
                          <a:rPr lang="de-DE" sz="5400" dirty="0">
                            <a:latin typeface="Times New Roman" panose="02020603050405020304" pitchFamily="18" charset="0"/>
                            <a:ea typeface="Tahoma" pitchFamily="34" charset="0"/>
                            <a:cs typeface="Times New Roman" panose="02020603050405020304" pitchFamily="18" charset="0"/>
                          </a:rPr>
                          <m:t>y</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sulfur</m:t>
                        </m:r>
                        <m:r>
                          <m:rPr>
                            <m:nor/>
                          </m:rPr>
                          <a:rPr lang="de-DE" sz="5400" dirty="0">
                            <a:latin typeface="Times New Roman" panose="02020603050405020304" pitchFamily="18" charset="0"/>
                            <a:ea typeface="Tahoma" pitchFamily="34" charset="0"/>
                            <a:cs typeface="Times New Roman" panose="02020603050405020304" pitchFamily="18" charset="0"/>
                          </a:rPr>
                          <m:t> đó</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vai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tr</m:t>
                        </m:r>
                        <m:r>
                          <m:rPr>
                            <m:nor/>
                          </m:rPr>
                          <a:rPr lang="de-DE" sz="5400" dirty="0">
                            <a:latin typeface="Times New Roman" panose="02020603050405020304" pitchFamily="18" charset="0"/>
                            <a:ea typeface="Tahoma" pitchFamily="34" charset="0"/>
                            <a:cs typeface="Times New Roman" panose="02020603050405020304" pitchFamily="18" charset="0"/>
                          </a:rPr>
                          <m:t>ò </m:t>
                        </m:r>
                        <m:r>
                          <m:rPr>
                            <m:nor/>
                          </m:rPr>
                          <a:rPr lang="de-DE" sz="5400" dirty="0">
                            <a:latin typeface="Times New Roman" panose="02020603050405020304" pitchFamily="18" charset="0"/>
                            <a:ea typeface="Tahoma" pitchFamily="34" charset="0"/>
                            <a:cs typeface="Times New Roman" panose="02020603050405020304" pitchFamily="18" charset="0"/>
                          </a:rPr>
                          <m:t>l</m:t>
                        </m:r>
                        <m:r>
                          <m:rPr>
                            <m:nor/>
                          </m:rPr>
                          <a:rPr lang="de-DE" sz="5400" dirty="0">
                            <a:latin typeface="Times New Roman" panose="02020603050405020304" pitchFamily="18" charset="0"/>
                            <a:ea typeface="Tahoma" pitchFamily="34" charset="0"/>
                            <a:cs typeface="Times New Roman" panose="02020603050405020304" pitchFamily="18" charset="0"/>
                          </a:rPr>
                          <m:t>à </m:t>
                        </m:r>
                        <m:r>
                          <m:rPr>
                            <m:nor/>
                          </m:rPr>
                          <a:rPr lang="de-DE" sz="5400" dirty="0">
                            <a:latin typeface="Times New Roman" panose="02020603050405020304" pitchFamily="18" charset="0"/>
                            <a:ea typeface="Tahoma" pitchFamily="34" charset="0"/>
                            <a:cs typeface="Times New Roman" panose="02020603050405020304" pitchFamily="18" charset="0"/>
                          </a:rPr>
                          <m:t>ch</m:t>
                        </m:r>
                        <m:r>
                          <m:rPr>
                            <m:nor/>
                          </m:rPr>
                          <a:rPr lang="de-DE" sz="5400" dirty="0">
                            <a:latin typeface="Times New Roman" panose="02020603050405020304" pitchFamily="18" charset="0"/>
                            <a:ea typeface="Tahoma" pitchFamily="34" charset="0"/>
                            <a:cs typeface="Times New Roman" panose="02020603050405020304" pitchFamily="18" charset="0"/>
                          </a:rPr>
                          <m:t>ấ</m:t>
                        </m:r>
                        <m:r>
                          <m:rPr>
                            <m:nor/>
                          </m:rPr>
                          <a:rPr lang="de-DE" sz="5400" dirty="0">
                            <a:latin typeface="Times New Roman" panose="02020603050405020304" pitchFamily="18" charset="0"/>
                            <a:ea typeface="Tahoma" pitchFamily="34" charset="0"/>
                            <a:cs typeface="Times New Roman" panose="02020603050405020304" pitchFamily="18" charset="0"/>
                          </a:rPr>
                          <m:t>t</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oxi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id="{0E04AD19-1B8B-EBF9-EE45-9867FCC8B7F7}"/>
              </a:ext>
            </a:extLst>
          </p:cNvPr>
          <p:cNvSpPr txBox="1"/>
          <p:nvPr/>
        </p:nvSpPr>
        <p:spPr>
          <a:xfrm>
            <a:off x="2667813" y="5151789"/>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pt-BR" sz="4800" i="0" dirty="0">
                <a:latin typeface="Tahoma" pitchFamily="34" charset="0"/>
                <a:ea typeface="Tahoma" pitchFamily="34" charset="0"/>
                <a:cs typeface="Tahoma" pitchFamily="34" charset="0"/>
              </a:rPr>
              <a:t>S + 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813039"/>
              </p:ext>
            </p:extLst>
          </p:nvPr>
        </p:nvGraphicFramePr>
        <p:xfrm>
          <a:off x="5461844" y="10221615"/>
          <a:ext cx="5693836" cy="1482770"/>
        </p:xfrm>
        <a:graphic>
          <a:graphicData uri="http://schemas.openxmlformats.org/presentationml/2006/ole">
            <mc:AlternateContent xmlns:mc="http://schemas.openxmlformats.org/markup-compatibility/2006">
              <mc:Choice xmlns:v="urn:schemas-microsoft-com:vml" Requires="v">
                <p:oleObj name="Equation" r:id="rId4" imgW="1218960" imgH="317160" progId="Equation.DSMT4">
                  <p:embed/>
                </p:oleObj>
              </mc:Choice>
              <mc:Fallback>
                <p:oleObj name="Equation" r:id="rId4" imgW="1218960" imgH="317160" progId="Equation.DSMT4">
                  <p:embed/>
                  <p:pic>
                    <p:nvPicPr>
                      <p:cNvPr id="0" name=""/>
                      <p:cNvPicPr/>
                      <p:nvPr/>
                    </p:nvPicPr>
                    <p:blipFill>
                      <a:blip r:embed="rId5"/>
                      <a:stretch>
                        <a:fillRect/>
                      </a:stretch>
                    </p:blipFill>
                    <p:spPr>
                      <a:xfrm>
                        <a:off x="5461844" y="10221615"/>
                        <a:ext cx="5693836" cy="148277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89249901"/>
              </p:ext>
            </p:extLst>
          </p:nvPr>
        </p:nvGraphicFramePr>
        <p:xfrm>
          <a:off x="5472683" y="11484864"/>
          <a:ext cx="3835909" cy="1184774"/>
        </p:xfrm>
        <a:graphic>
          <a:graphicData uri="http://schemas.openxmlformats.org/presentationml/2006/ole">
            <mc:AlternateContent xmlns:mc="http://schemas.openxmlformats.org/markup-compatibility/2006">
              <mc:Choice xmlns:v="urn:schemas-microsoft-com:vml" Requires="v">
                <p:oleObj name="Equation" r:id="rId6" imgW="685800" imgH="279360" progId="Equation.DSMT4">
                  <p:embed/>
                </p:oleObj>
              </mc:Choice>
              <mc:Fallback>
                <p:oleObj name="Equation" r:id="rId6" imgW="685800" imgH="279360" progId="Equation.DSMT4">
                  <p:embed/>
                  <p:pic>
                    <p:nvPicPr>
                      <p:cNvPr id="0" name=""/>
                      <p:cNvPicPr/>
                      <p:nvPr/>
                    </p:nvPicPr>
                    <p:blipFill>
                      <a:blip r:embed="rId7"/>
                      <a:stretch>
                        <a:fillRect/>
                      </a:stretch>
                    </p:blipFill>
                    <p:spPr>
                      <a:xfrm>
                        <a:off x="5472683" y="11484864"/>
                        <a:ext cx="3835909" cy="1184774"/>
                      </a:xfrm>
                      <a:prstGeom prst="rect">
                        <a:avLst/>
                      </a:prstGeom>
                    </p:spPr>
                  </p:pic>
                </p:oleObj>
              </mc:Fallback>
            </mc:AlternateContent>
          </a:graphicData>
        </a:graphic>
      </p:graphicFrame>
      <p:sp>
        <p:nvSpPr>
          <p:cNvPr id="16" name="TextBox 15"/>
          <p:cNvSpPr txBox="1"/>
          <p:nvPr/>
        </p:nvSpPr>
        <p:spPr>
          <a:xfrm>
            <a:off x="11155679" y="11839744"/>
            <a:ext cx="7769317" cy="923330"/>
          </a:xfrm>
          <a:prstGeom prst="rect">
            <a:avLst/>
          </a:prstGeom>
          <a:noFill/>
        </p:spPr>
        <p:txBody>
          <a:bodyPr wrap="square" rtlCol="0">
            <a:spAutoFit/>
          </a:bodyPr>
          <a:lstStyle/>
          <a:p>
            <a:r>
              <a:rPr lang="en-US" sz="5400" dirty="0">
                <a:latin typeface="Times New Roman" panose="02020603050405020304" pitchFamily="18" charset="0"/>
                <a:ea typeface="Tahoma" pitchFamily="34" charset="0"/>
                <a:cs typeface="Times New Roman" panose="02020603050405020304" pitchFamily="18" charset="0"/>
              </a:rPr>
              <a:t>S </a:t>
            </a:r>
            <a:r>
              <a:rPr lang="en-US" sz="5400" dirty="0" err="1">
                <a:latin typeface="Times New Roman" panose="02020603050405020304" pitchFamily="18" charset="0"/>
                <a:ea typeface="Tahoma" pitchFamily="34" charset="0"/>
                <a:cs typeface="Times New Roman" panose="02020603050405020304" pitchFamily="18" charset="0"/>
              </a:rPr>
              <a:t>là</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chất</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oxi</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hóa</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6588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2"/>
                                        </p:tgtEl>
                                        <p:attrNameLst>
                                          <p:attrName>style.visibility</p:attrName>
                                        </p:attrNameLst>
                                      </p:cBhvr>
                                      <p:to>
                                        <p:strVal val="visible"/>
                                      </p:to>
                                    </p:set>
                                    <p:animEffect transition="in" filter="wipe(left)">
                                      <p:cBhvr>
                                        <p:cTn id="3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562633" y="3354717"/>
            <a:ext cx="22253081" cy="6107009"/>
            <a:chOff x="182554" y="368007"/>
            <a:chExt cx="11775645" cy="3232058"/>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6172928" y="1879770"/>
              <a:ext cx="5752106" cy="801888"/>
              <a:chOff x="8536817" y="1371766"/>
              <a:chExt cx="5732593"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907864" y="137176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8536817" y="149436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9172414" y="1534157"/>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3.</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82554" y="1900100"/>
              <a:ext cx="5255161" cy="1505614"/>
              <a:chOff x="-339271" y="1390667"/>
              <a:chExt cx="5237344" cy="1399679"/>
            </a:xfrm>
          </p:grpSpPr>
          <p:sp>
            <p:nvSpPr>
              <p:cNvPr id="61" name="Rectangle 45">
                <a:extLst>
                  <a:ext uri="{FF2B5EF4-FFF2-40B4-BE49-F238E27FC236}">
                    <a16:creationId xmlns:a16="http://schemas.microsoft.com/office/drawing/2014/main" id="{0C377D84-C468-2881-D511-7FFA9904A78A}"/>
                  </a:ext>
                </a:extLst>
              </p:cNvPr>
              <p:cNvSpPr/>
              <p:nvPr/>
            </p:nvSpPr>
            <p:spPr>
              <a:xfrm>
                <a:off x="22167" y="1390667"/>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39271" y="151326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solidFill>
                      <a:srgbClr val="FFFFFF"/>
                    </a:solidFill>
                    <a:latin typeface="Tahoma" pitchFamily="34" charset="0"/>
                    <a:ea typeface="Tahoma" pitchFamily="34" charset="0"/>
                    <a:cs typeface="Tahoma" pitchFamily="34" charset="0"/>
                  </a:rPr>
                  <a:t>1.</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6212055" y="2798177"/>
              <a:ext cx="5746144" cy="801888"/>
              <a:chOff x="2763753" y="2225553"/>
              <a:chExt cx="5726661" cy="745467"/>
            </a:xfrm>
          </p:grpSpPr>
          <p:sp>
            <p:nvSpPr>
              <p:cNvPr id="58" name="Rectangle 59">
                <a:extLst>
                  <a:ext uri="{FF2B5EF4-FFF2-40B4-BE49-F238E27FC236}">
                    <a16:creationId xmlns:a16="http://schemas.microsoft.com/office/drawing/2014/main"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3360357" y="2402859"/>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4.</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882971" y="649881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37172" y="1769455"/>
            <a:ext cx="23888027" cy="3827226"/>
            <a:chOff x="226013" y="1478694"/>
            <a:chExt cx="23888028" cy="382722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1488680"/>
              <a:ext cx="23888028" cy="3638786"/>
              <a:chOff x="534987" y="1190319"/>
              <a:chExt cx="23078503" cy="3051653"/>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16204" y="1190319"/>
                <a:ext cx="22797286" cy="305165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7</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1478694"/>
                  <a:ext cx="20152623" cy="382722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left"/>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Cho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á</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ọ</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	</m:t>
                        </m:r>
                        <m:r>
                          <m:rPr>
                            <m:nor/>
                          </m:rPr>
                          <a:rPr lang="en-US" sz="5400" b="0" i="0" baseline="-2500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b</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	</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+ 2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en-US" sz="5400" b="0" i="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d</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Hg</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HgS</m:t>
                        </m:r>
                        <m:r>
                          <m:rPr>
                            <m:nor/>
                          </m:rPr>
                          <a:rPr lang="pt-BR"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lgn="l">
                    <a:buNone/>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ố </m:t>
                      </m:r>
                      <m:r>
                        <m:rPr>
                          <m:nor/>
                        </m:rPr>
                        <a:rPr lang="pt-BR" sz="5400" dirty="0">
                          <a:latin typeface="Times New Roman" panose="02020603050405020304" pitchFamily="18" charset="0"/>
                          <a:ea typeface="Tahoma" pitchFamily="34" charset="0"/>
                          <a:cs typeface="Times New Roman" panose="02020603050405020304" pitchFamily="18" charset="0"/>
                        </a:rPr>
                        <m:t>ph</m:t>
                      </m:r>
                      <m:r>
                        <m:rPr>
                          <m:nor/>
                        </m:rPr>
                        <a:rPr lang="pt-BR" sz="5400" dirty="0">
                          <a:latin typeface="Times New Roman" panose="02020603050405020304" pitchFamily="18" charset="0"/>
                          <a:ea typeface="Tahoma" pitchFamily="34" charset="0"/>
                          <a:cs typeface="Times New Roman" panose="02020603050405020304" pitchFamily="18" charset="0"/>
                        </a:rPr>
                        <m:t>ả</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ứ</m:t>
                      </m:r>
                      <m:r>
                        <m:rPr>
                          <m:nor/>
                        </m:rPr>
                        <a:rPr lang="pt-BR" sz="5400" dirty="0">
                          <a:latin typeface="Times New Roman" panose="02020603050405020304" pitchFamily="18" charset="0"/>
                          <a:ea typeface="Tahoma" pitchFamily="34" charset="0"/>
                          <a:cs typeface="Times New Roman" panose="02020603050405020304" pitchFamily="18" charset="0"/>
                        </a:rPr>
                        <m:t>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đó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th</m:t>
                      </m:r>
                      <m:r>
                        <m:rPr>
                          <m:nor/>
                        </m:rPr>
                        <a:rPr lang="pt-BR" sz="5400" dirty="0">
                          <a:latin typeface="Times New Roman" panose="02020603050405020304" pitchFamily="18" charset="0"/>
                          <a:ea typeface="Tahoma" pitchFamily="34" charset="0"/>
                          <a:cs typeface="Times New Roman" panose="02020603050405020304" pitchFamily="18" charset="0"/>
                        </a:rPr>
                        <m:t>ể </m:t>
                      </m:r>
                      <m:r>
                        <m:rPr>
                          <m:nor/>
                        </m:rPr>
                        <a:rPr lang="pt-BR" sz="5400" dirty="0">
                          <a:latin typeface="Times New Roman" panose="02020603050405020304" pitchFamily="18" charset="0"/>
                          <a:ea typeface="Tahoma" pitchFamily="34" charset="0"/>
                          <a:cs typeface="Times New Roman" panose="02020603050405020304" pitchFamily="18" charset="0"/>
                        </a:rPr>
                        <m:t>hi</m:t>
                      </m:r>
                      <m:r>
                        <m:rPr>
                          <m:nor/>
                        </m:rPr>
                        <a:rPr lang="pt-BR" sz="5400" dirty="0">
                          <a:latin typeface="Times New Roman" panose="02020603050405020304" pitchFamily="18" charset="0"/>
                          <a:ea typeface="Tahoma" pitchFamily="34" charset="0"/>
                          <a:cs typeface="Times New Roman" panose="02020603050405020304" pitchFamily="18" charset="0"/>
                        </a:rPr>
                        <m:t>ệ</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 </m:t>
                      </m:r>
                      <m:r>
                        <m:rPr>
                          <m:nor/>
                        </m:rPr>
                        <a:rPr lang="pt-BR" sz="5400" dirty="0">
                          <a:latin typeface="Times New Roman" panose="02020603050405020304" pitchFamily="18" charset="0"/>
                          <a:ea typeface="Tahoma" pitchFamily="34" charset="0"/>
                          <a:cs typeface="Times New Roman" panose="02020603050405020304" pitchFamily="18" charset="0"/>
                        </a:rPr>
                        <m:t>l</m:t>
                      </m:r>
                      <m:r>
                        <m:rPr>
                          <m:nor/>
                        </m:rPr>
                        <a:rPr lang="pt-BR" sz="5400" dirty="0">
                          <a:latin typeface="Times New Roman" panose="02020603050405020304" pitchFamily="18" charset="0"/>
                          <a:ea typeface="Tahoma" pitchFamily="34" charset="0"/>
                          <a:cs typeface="Times New Roman" panose="02020603050405020304" pitchFamily="18" charset="0"/>
                        </a:rPr>
                        <m:t>à</m:t>
                      </m:r>
                    </m:oMath>
                  </a14:m>
                  <a:r>
                    <a:rPr lang="en-US" sz="5400" dirty="0">
                      <a:latin typeface="Times New Roman" panose="02020603050405020304" pitchFamily="18" charset="0"/>
                      <a:ea typeface="Tahoma" pitchFamily="34" charset="0"/>
                      <a:cs typeface="Times New Roman" panose="02020603050405020304" pitchFamily="18" charset="0"/>
                    </a:rPr>
                    <a:t>:</a:t>
                  </a:r>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1478694"/>
                  <a:ext cx="20152623" cy="3827226"/>
                </a:xfrm>
                <a:prstGeom prst="rect">
                  <a:avLst/>
                </a:prstGeom>
                <a:blipFill>
                  <a:blip r:embed="rId3"/>
                  <a:stretch>
                    <a:fillRect b="-74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id="{0E04AD19-1B8B-EBF9-EE45-9867FCC8B7F7}"/>
              </a:ext>
            </a:extLst>
          </p:cNvPr>
          <p:cNvSpPr txBox="1"/>
          <p:nvPr/>
        </p:nvSpPr>
        <p:spPr>
          <a:xfrm>
            <a:off x="2667813" y="6553301"/>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solidFill>
                  <a:srgbClr val="FFFFFF"/>
                </a:solidFill>
                <a:latin typeface="Tahoma" pitchFamily="34" charset="0"/>
                <a:ea typeface="Tahoma" pitchFamily="34" charset="0"/>
                <a:cs typeface="Tahoma"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4596384" y="10308733"/>
                <a:ext cx="12192000" cy="2566215"/>
              </a:xfrm>
              <a:prstGeom prst="rect">
                <a:avLst/>
              </a:prstGeom>
            </p:spPr>
            <p:txBody>
              <a:bodyPr>
                <a:spAutoFit/>
              </a:bodyPr>
              <a:lstStyle/>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	</m:t>
                    </m:r>
                    <m:r>
                      <m:rPr>
                        <m:nor/>
                      </m:rPr>
                      <a:rPr lang="en-US" sz="5400" baseline="-25000" dirty="0">
                        <a:latin typeface="Times New Roman" panose="02020603050405020304" pitchFamily="18" charset="0"/>
                        <a:ea typeface="Tahoma" pitchFamily="34" charset="0"/>
                        <a:cs typeface="Times New Roman" panose="02020603050405020304" pitchFamily="18" charset="0"/>
                      </a:rPr>
                      <m:t>                                                </m:t>
                    </m:r>
                  </m:oMath>
                </a14:m>
                <a:endParaRPr lang="en-US" sz="5400" baseline="-25000" dirty="0">
                  <a:latin typeface="Times New Roman" panose="02020603050405020304" pitchFamily="18" charset="0"/>
                  <a:ea typeface="Tahoma" pitchFamily="34" charset="0"/>
                  <a:cs typeface="Times New Roman" panose="02020603050405020304" pitchFamily="18" charset="0"/>
                </a:endParaRPr>
              </a:p>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	</m:t>
                    </m:r>
                  </m:oMath>
                </a14:m>
                <a:endParaRPr lang="vi-VN" sz="5400" dirty="0">
                  <a:latin typeface="Times New Roman" panose="02020603050405020304" pitchFamily="18" charset="0"/>
                  <a:ea typeface="Tahoma" pitchFamily="34"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+ 2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oMath>
                  </m:oMathPara>
                </a14:m>
                <a:endParaRPr lang="vi-VN" sz="5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6384" y="10308733"/>
                <a:ext cx="12192000" cy="256621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97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8501532"/>
            <a:chOff x="91789" y="368007"/>
            <a:chExt cx="6979783" cy="4499327"/>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620821"/>
              <a:chOff x="-420057" y="907993"/>
              <a:chExt cx="6898223" cy="2436420"/>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772273"/>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dirty="0"/>
                  <a:t>S + 6HNO</a:t>
                </a:r>
                <a:r>
                  <a:rPr lang="pt-BR" sz="4800" baseline="-25000" dirty="0"/>
                  <a:t>3 đặc </a:t>
                </a:r>
                <a:r>
                  <a:rPr lang="pt-BR" sz="4800" dirty="0"/>
                  <a:t> → H</a:t>
                </a:r>
                <a:r>
                  <a:rPr lang="pt-BR" sz="4800" baseline="-25000" dirty="0"/>
                  <a:t>2</a:t>
                </a:r>
                <a:r>
                  <a:rPr lang="pt-BR" sz="4800" dirty="0"/>
                  <a:t>SO</a:t>
                </a:r>
                <a:r>
                  <a:rPr lang="pt-BR" sz="4800" baseline="-25000" dirty="0"/>
                  <a:t>4</a:t>
                </a:r>
                <a:r>
                  <a:rPr lang="pt-BR" sz="4800" dirty="0"/>
                  <a:t> + 6NO</a:t>
                </a:r>
                <a:r>
                  <a:rPr lang="pt-BR" sz="4800" baseline="-25000" dirty="0"/>
                  <a:t>2</a:t>
                </a:r>
                <a:r>
                  <a:rPr lang="pt-BR" sz="4800" dirty="0"/>
                  <a:t> + 4H</a:t>
                </a:r>
                <a:r>
                  <a:rPr lang="pt-BR" sz="4800" baseline="-25000" dirty="0"/>
                  <a:t>2</a:t>
                </a:r>
                <a:r>
                  <a:rPr lang="pt-BR" sz="4800" dirty="0"/>
                  <a:t>O.</a:t>
                </a:r>
                <a:endParaRPr lang="vi-VN" sz="4800" dirty="0"/>
              </a:p>
              <a:p>
                <a:pPr defTabSz="2174701">
                  <a:buClrTx/>
                  <a:defRPr/>
                </a:pP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9"/>
              <a:ext cx="6884434" cy="945455"/>
              <a:chOff x="-3288962" y="3270190"/>
              <a:chExt cx="6861092" cy="878932"/>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772273"/>
              </a:xfrm>
              <a:prstGeom prst="rect">
                <a:avLst/>
              </a:prstGeom>
              <a:noFill/>
            </p:spPr>
            <p:txBody>
              <a:bodyPr wrap="square" rtlCol="0">
                <a:spAutoFit/>
              </a:bodyPr>
              <a:lstStyle>
                <a:defPPr>
                  <a:defRPr lang="vi-VN"/>
                </a:defPPr>
                <a:lvl1pPr>
                  <a:defRPr sz="3200" i="1">
                    <a:solidFill>
                      <a:schemeClr val="bg1"/>
                    </a:solidFill>
                  </a:defRPr>
                </a:lvl1pPr>
              </a:lstStyle>
              <a:p>
                <a:r>
                  <a:rPr lang="pt-BR" sz="4800" dirty="0"/>
                  <a:t>S + 3F</a:t>
                </a:r>
                <a:r>
                  <a:rPr lang="pt-BR" sz="4800" baseline="-25000" dirty="0"/>
                  <a:t>2</a:t>
                </a:r>
                <a:r>
                  <a:rPr lang="pt-BR" sz="4800" dirty="0"/>
                  <a:t>  → SF</a:t>
                </a:r>
                <a:r>
                  <a:rPr lang="pt-BR" sz="4800" baseline="-25000" dirty="0"/>
                  <a:t>6</a:t>
                </a:r>
                <a:r>
                  <a:rPr lang="pt-BR" sz="4800" dirty="0"/>
                  <a:t>.</a:t>
                </a:r>
                <a:endParaRPr lang="vi-VN" sz="4800" dirty="0"/>
              </a:p>
              <a:p>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010147" y="457196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8</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3638"/>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de-DE" sz="5400" dirty="0">
                  <a:latin typeface="Times New Roman" panose="02020603050405020304" pitchFamily="18" charset="0"/>
                  <a:ea typeface="Tahoma" pitchFamily="34" charset="0"/>
                  <a:cs typeface="Times New Roman" panose="02020603050405020304" pitchFamily="18" charset="0"/>
                </a:rPr>
                <a:t>Nguyên tử S đóng vai trò vừa là chất khử, vừa là chất oxi hoá trong phản ứng nào sau đây?</a:t>
              </a:r>
              <a:endParaRPr lang="vi-VN" sz="5400" dirty="0">
                <a:latin typeface="Times New Roman" panose="02020603050405020304" pitchFamily="18" charset="0"/>
                <a:ea typeface="Tahoma" pitchFamily="34" charset="0"/>
                <a:cs typeface="Times New Roman" panose="02020603050405020304" pitchFamily="18" charset="0"/>
              </a:endParaRP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latin typeface="Tahoma" pitchFamily="34" charset="0"/>
                <a:ea typeface="Tahoma" pitchFamily="34" charset="0"/>
                <a:cs typeface="Tahoma" pitchFamily="34" charset="0"/>
              </a:rPr>
              <a:t>4S + 6NaOH</a:t>
            </a:r>
            <a:r>
              <a:rPr lang="en-US" sz="4800" i="0" dirty="0">
                <a:latin typeface="Tahoma" pitchFamily="34" charset="0"/>
                <a:ea typeface="Tahoma" pitchFamily="34" charset="0"/>
                <a:cs typeface="Tahoma" pitchFamily="34" charset="0"/>
              </a:rPr>
              <a:t> →</a:t>
            </a:r>
            <a:r>
              <a:rPr lang="pt-BR" sz="4800" i="0" dirty="0">
                <a:latin typeface="Tahoma" pitchFamily="34" charset="0"/>
                <a:ea typeface="Tahoma" pitchFamily="34" charset="0"/>
                <a:cs typeface="Tahoma" pitchFamily="34" charset="0"/>
              </a:rPr>
              <a:t> 2Na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r>
              <a:rPr lang="pt-BR" sz="4800" i="0" baseline="-25000" dirty="0">
                <a:latin typeface="Tahoma" pitchFamily="34" charset="0"/>
                <a:ea typeface="Tahoma" pitchFamily="34" charset="0"/>
                <a:cs typeface="Tahoma" pitchFamily="34" charset="0"/>
              </a:rPr>
              <a:t>3</a:t>
            </a:r>
            <a:r>
              <a:rPr lang="pt-BR" sz="4800" i="0" dirty="0">
                <a:latin typeface="Tahoma" pitchFamily="34" charset="0"/>
                <a:ea typeface="Tahoma" pitchFamily="34" charset="0"/>
                <a:cs typeface="Tahoma" pitchFamily="34" charset="0"/>
              </a:rPr>
              <a:t> + 3H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05078789"/>
              </p:ext>
            </p:extLst>
          </p:nvPr>
        </p:nvGraphicFramePr>
        <p:xfrm>
          <a:off x="4709482" y="11552763"/>
          <a:ext cx="12350822" cy="1291927"/>
        </p:xfrm>
        <a:graphic>
          <a:graphicData uri="http://schemas.openxmlformats.org/presentationml/2006/ole">
            <mc:AlternateContent xmlns:mc="http://schemas.openxmlformats.org/markup-compatibility/2006">
              <mc:Choice xmlns:v="urn:schemas-microsoft-com:vml" Requires="v">
                <p:oleObj name="Equation" r:id="rId3" imgW="3035160" imgH="317160" progId="Equation.DSMT4">
                  <p:embed/>
                </p:oleObj>
              </mc:Choice>
              <mc:Fallback>
                <p:oleObj name="Equation" r:id="rId3" imgW="3035160" imgH="317160" progId="Equation.DSMT4">
                  <p:embed/>
                  <p:pic>
                    <p:nvPicPr>
                      <p:cNvPr id="0" name=""/>
                      <p:cNvPicPr/>
                      <p:nvPr/>
                    </p:nvPicPr>
                    <p:blipFill>
                      <a:blip r:embed="rId4"/>
                      <a:stretch>
                        <a:fillRect/>
                      </a:stretch>
                    </p:blipFill>
                    <p:spPr>
                      <a:xfrm>
                        <a:off x="4709482" y="11552763"/>
                        <a:ext cx="12350822" cy="1291927"/>
                      </a:xfrm>
                      <a:prstGeom prst="rect">
                        <a:avLst/>
                      </a:prstGeom>
                    </p:spPr>
                  </p:pic>
                </p:oleObj>
              </mc:Fallback>
            </mc:AlternateContent>
          </a:graphicData>
        </a:graphic>
      </p:graphicFrame>
    </p:spTree>
    <p:extLst>
      <p:ext uri="{BB962C8B-B14F-4D97-AF65-F5344CB8AC3E}">
        <p14:creationId xmlns:p14="http://schemas.microsoft.com/office/powerpoint/2010/main" val="14770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1370" y="1378235"/>
            <a:ext cx="8905004"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78565059"/>
              </p:ext>
            </p:extLst>
          </p:nvPr>
        </p:nvGraphicFramePr>
        <p:xfrm>
          <a:off x="146305" y="3171107"/>
          <a:ext cx="10822049" cy="3547491"/>
        </p:xfrm>
        <a:graphic>
          <a:graphicData uri="http://schemas.openxmlformats.org/drawingml/2006/table">
            <a:tbl>
              <a:tblPr firstRow="1" firstCol="1" bandRow="1"/>
              <a:tblGrid>
                <a:gridCol w="10822049">
                  <a:extLst>
                    <a:ext uri="{9D8B030D-6E8A-4147-A177-3AD203B41FA5}">
                      <a16:colId xmlns:a16="http://schemas.microsoft.com/office/drawing/2014/main" val="20000"/>
                    </a:ext>
                  </a:extLst>
                </a:gridCol>
              </a:tblGrid>
              <a:tr h="3547491">
                <a:tc>
                  <a:txBody>
                    <a:bodyPr/>
                    <a:lstStyle/>
                    <a:p>
                      <a:pPr algn="ctr">
                        <a:lnSpc>
                          <a:spcPct val="115000"/>
                        </a:lnSpc>
                        <a:spcAft>
                          <a:spcPts val="0"/>
                        </a:spcAft>
                        <a:tabLst>
                          <a:tab pos="180340" algn="l"/>
                        </a:tabLst>
                      </a:pPr>
                      <a:r>
                        <a:rPr lang="en-US" sz="4800" b="1" dirty="0">
                          <a:effectLst/>
                          <a:latin typeface="Times New Roman"/>
                          <a:ea typeface="Calibri"/>
                          <a:cs typeface="Times New Roman"/>
                        </a:rPr>
                        <a:t>PHIẾU HỌC TẬP SỐ 1</a:t>
                      </a:r>
                      <a:endParaRPr lang="vi-VN" sz="4800" dirty="0">
                        <a:effectLst/>
                        <a:latin typeface="Times New Roman"/>
                        <a:ea typeface="Calibri"/>
                        <a:cs typeface="Times New Roman"/>
                      </a:endParaRPr>
                    </a:p>
                    <a:p>
                      <a:pPr algn="just">
                        <a:lnSpc>
                          <a:spcPct val="115000"/>
                        </a:lnSpc>
                        <a:spcAft>
                          <a:spcPts val="0"/>
                        </a:spcAft>
                        <a:tabLst>
                          <a:tab pos="180340" algn="l"/>
                        </a:tabLst>
                      </a:pPr>
                      <a:r>
                        <a:rPr lang="en-US" sz="4800" dirty="0" err="1">
                          <a:solidFill>
                            <a:srgbClr val="000000"/>
                          </a:solidFill>
                          <a:effectLst/>
                          <a:latin typeface="Times New Roman"/>
                          <a:ea typeface="Calibri"/>
                          <a:cs typeface="Times New Roman"/>
                        </a:rPr>
                        <a:t>Quan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sát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đoạn</a:t>
                      </a:r>
                      <a:r>
                        <a:rPr lang="en-US" sz="4800" dirty="0">
                          <a:solidFill>
                            <a:srgbClr val="000000"/>
                          </a:solidFill>
                          <a:effectLst/>
                          <a:latin typeface="Times New Roman"/>
                          <a:ea typeface="Calibri"/>
                          <a:cs typeface="Times New Roman"/>
                        </a:rPr>
                        <a:t> video </a:t>
                      </a:r>
                      <a:r>
                        <a:rPr lang="en-US" sz="4800" dirty="0" err="1">
                          <a:solidFill>
                            <a:srgbClr val="000000"/>
                          </a:solidFill>
                          <a:effectLst/>
                          <a:latin typeface="Times New Roman"/>
                          <a:ea typeface="Calibri"/>
                          <a:cs typeface="Times New Roman"/>
                        </a:rPr>
                        <a:t>về</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khai</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thác</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và</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hình</a:t>
                      </a:r>
                      <a:r>
                        <a:rPr lang="en-US" sz="4800" dirty="0">
                          <a:solidFill>
                            <a:srgbClr val="000000"/>
                          </a:solidFill>
                          <a:effectLst/>
                          <a:latin typeface="Times New Roman"/>
                          <a:ea typeface="Calibri"/>
                          <a:cs typeface="Times New Roman"/>
                        </a:rPr>
                        <a:t> 6.1; 6.2, </a:t>
                      </a:r>
                      <a:r>
                        <a:rPr lang="en-US" sz="4800" dirty="0" err="1">
                          <a:solidFill>
                            <a:srgbClr val="000000"/>
                          </a:solidFill>
                          <a:effectLst/>
                          <a:latin typeface="Times New Roman"/>
                          <a:ea typeface="Calibri"/>
                          <a:cs typeface="Times New Roman"/>
                        </a:rPr>
                        <a:t>hãy</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cho</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biết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trong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tự</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nhiên</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tồn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tại</a:t>
                      </a:r>
                      <a:r>
                        <a:rPr lang="en-US" sz="4800" dirty="0">
                          <a:solidFill>
                            <a:srgbClr val="000000"/>
                          </a:solidFill>
                          <a:effectLst/>
                          <a:latin typeface="Times New Roman"/>
                          <a:ea typeface="Calibri"/>
                          <a:cs typeface="Times New Roman"/>
                        </a:rPr>
                        <a:t> ở </a:t>
                      </a:r>
                      <a:r>
                        <a:rPr lang="en-US" sz="4800" dirty="0" err="1">
                          <a:solidFill>
                            <a:srgbClr val="000000"/>
                          </a:solidFill>
                          <a:effectLst/>
                          <a:latin typeface="Times New Roman"/>
                          <a:ea typeface="Calibri"/>
                          <a:cs typeface="Times New Roman"/>
                        </a:rPr>
                        <a:t>những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dạng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chất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nào</a:t>
                      </a:r>
                      <a:r>
                        <a:rPr lang="en-US" sz="4800" dirty="0">
                          <a:solidFill>
                            <a:srgbClr val="000000"/>
                          </a:solidFill>
                          <a:effectLst/>
                          <a:latin typeface="Times New Roman"/>
                          <a:ea typeface="Calibri"/>
                          <a:cs typeface="Times New Roman"/>
                        </a:rPr>
                        <a:t>?</a:t>
                      </a:r>
                      <a:endParaRPr lang="vi-VN" sz="4800" dirty="0">
                        <a:effectLst/>
                        <a:latin typeface="Times New Roman"/>
                        <a:ea typeface="Calibri"/>
                        <a:cs typeface="Times New Roman"/>
                      </a:endParaRPr>
                    </a:p>
                    <a:p>
                      <a:pPr algn="ctr">
                        <a:lnSpc>
                          <a:spcPct val="107000"/>
                        </a:lnSpc>
                        <a:spcAft>
                          <a:spcPts val="800"/>
                        </a:spcAft>
                      </a:pPr>
                      <a:endParaRPr lang="vi-VN" sz="11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7194295"/>
            <a:ext cx="184692" cy="38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43" tIns="45666" rIns="91343" bIns="45666" numCol="1" anchor="ctr" anchorCtr="0" compatLnSpc="1">
            <a:prstTxWarp prst="textNoShape">
              <a:avLst/>
            </a:prstTxWarp>
            <a:spAutoFit/>
          </a:bodyPr>
          <a:lstStyle/>
          <a:p>
            <a:pPr defTabSz="913414" fontAlgn="base">
              <a:spcBef>
                <a:spcPct val="0"/>
              </a:spcBef>
              <a:spcAft>
                <a:spcPct val="0"/>
              </a:spcAft>
              <a:buClrTx/>
              <a:tabLst>
                <a:tab pos="180777" algn="l"/>
              </a:tabLst>
            </a:pPr>
            <a:endParaRPr lang="vi-VN" sz="1900">
              <a:solidFill>
                <a:schemeClr val="tx1"/>
              </a:solidFill>
              <a:latin typeface="Arial" pitchFamily="34" charset="0"/>
              <a:cs typeface="Arial" pitchFamily="34" charset="0"/>
            </a:endParaRPr>
          </a:p>
        </p:txBody>
      </p:sp>
      <p:grpSp>
        <p:nvGrpSpPr>
          <p:cNvPr id="7" name="Nhóm 36">
            <a:extLst>
              <a:ext uri="{FF2B5EF4-FFF2-40B4-BE49-F238E27FC236}">
                <a16:creationId xmlns:a16="http://schemas.microsoft.com/office/drawing/2014/main" id="{7F20A8E0-F4E1-8B93-0121-39454FCCECB1}"/>
              </a:ext>
            </a:extLst>
          </p:cNvPr>
          <p:cNvGrpSpPr/>
          <p:nvPr/>
        </p:nvGrpSpPr>
        <p:grpSpPr>
          <a:xfrm>
            <a:off x="12355021" y="1510743"/>
            <a:ext cx="988550" cy="960471"/>
            <a:chOff x="3173728" y="396007"/>
            <a:chExt cx="988551" cy="960472"/>
          </a:xfrm>
        </p:grpSpPr>
        <p:grpSp>
          <p:nvGrpSpPr>
            <p:cNvPr id="8"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10"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9"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7" name="Google Shape;243;p3"/>
          <p:cNvGrpSpPr/>
          <p:nvPr/>
        </p:nvGrpSpPr>
        <p:grpSpPr>
          <a:xfrm>
            <a:off x="1" y="1563314"/>
            <a:ext cx="19202736" cy="907900"/>
            <a:chOff x="166688" y="1892299"/>
            <a:chExt cx="19203986" cy="907794"/>
          </a:xfrm>
        </p:grpSpPr>
        <p:sp>
          <p:nvSpPr>
            <p:cNvPr id="18"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19"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0"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pic>
        <p:nvPicPr>
          <p:cNvPr id="6" name="Phương tiện Trực tuyến 5" title="Những người bán mình cho tử thần khi làm Nghề lấy lưu huỳnh ở Indonexia">
            <a:hlinkClick r:id="" action="ppaction://media"/>
            <a:extLst>
              <a:ext uri="{FF2B5EF4-FFF2-40B4-BE49-F238E27FC236}">
                <a16:creationId xmlns:a16="http://schemas.microsoft.com/office/drawing/2014/main" id="{1A45621B-6CC1-6799-511C-B59E02B6E3C7}"/>
              </a:ext>
            </a:extLst>
          </p:cNvPr>
          <p:cNvPicPr>
            <a:picLocks noRot="1" noChangeAspect="1"/>
          </p:cNvPicPr>
          <p:nvPr>
            <a:videoFile r:link="rId1"/>
          </p:nvPr>
        </p:nvPicPr>
        <p:blipFill>
          <a:blip r:embed="rId3"/>
          <a:stretch>
            <a:fillRect/>
          </a:stretch>
        </p:blipFill>
        <p:spPr>
          <a:xfrm>
            <a:off x="11338054" y="3234169"/>
            <a:ext cx="12890240" cy="9567431"/>
          </a:xfrm>
          <a:prstGeom prst="rect">
            <a:avLst/>
          </a:prstGeom>
        </p:spPr>
      </p:pic>
      <p:pic>
        <p:nvPicPr>
          <p:cNvPr id="5" name="Picture 4">
            <a:extLst>
              <a:ext uri="{FF2B5EF4-FFF2-40B4-BE49-F238E27FC236}">
                <a16:creationId xmlns:a16="http://schemas.microsoft.com/office/drawing/2014/main" id="{883E4BF3-2467-E105-6CE7-4F011B4365EB}"/>
              </a:ext>
            </a:extLst>
          </p:cNvPr>
          <p:cNvPicPr>
            <a:picLocks noChangeAspect="1"/>
          </p:cNvPicPr>
          <p:nvPr/>
        </p:nvPicPr>
        <p:blipFill>
          <a:blip r:embed="rId4"/>
          <a:stretch>
            <a:fillRect/>
          </a:stretch>
        </p:blipFill>
        <p:spPr>
          <a:xfrm>
            <a:off x="157294" y="6946321"/>
            <a:ext cx="10822048" cy="6771267"/>
          </a:xfrm>
          <a:prstGeom prst="rect">
            <a:avLst/>
          </a:prstGeom>
        </p:spPr>
      </p:pic>
    </p:spTree>
    <p:extLst>
      <p:ext uri="{BB962C8B-B14F-4D97-AF65-F5344CB8AC3E}">
        <p14:creationId xmlns:p14="http://schemas.microsoft.com/office/powerpoint/2010/main" val="13547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Làm chất lưu hóa cao su</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latin typeface="Tahoma" pitchFamily="34" charset="0"/>
                    <a:ea typeface="Tahoma" pitchFamily="34" charset="0"/>
                    <a:cs typeface="Tahoma" pitchFamily="34" charset="0"/>
                  </a:rPr>
                  <a:t>Khử chua đất.</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Điều chế thuốc súng đen</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084139" y="771830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9</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3638"/>
              <a:ext cx="20152623" cy="109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a:buNone/>
              </a:pPr>
              <a:r>
                <a:rPr lang="vi-VN" sz="5400" dirty="0">
                  <a:latin typeface="+mj-lt"/>
                </a:rPr>
                <a:t>Ứng dụng nào sau đây không phải </a:t>
              </a:r>
              <a:r>
                <a:rPr lang="vi-VN" sz="5400">
                  <a:latin typeface="+mj-lt"/>
                </a:rPr>
                <a:t>của Sulfur?</a:t>
              </a:r>
              <a:endParaRPr lang="vi-VN" sz="5400" dirty="0">
                <a:latin typeface="+mj-lt"/>
              </a:endParaRP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latin typeface="Tahoma" pitchFamily="34" charset="0"/>
                <a:ea typeface="Tahoma" pitchFamily="34" charset="0"/>
                <a:cs typeface="Tahoma" pitchFamily="34" charset="0"/>
              </a:rPr>
              <a:t>Làm nguyên liệu sản xuất axit sunfuric</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16" name="Rectangle 15"/>
          <p:cNvSpPr/>
          <p:nvPr/>
        </p:nvSpPr>
        <p:spPr>
          <a:xfrm>
            <a:off x="1639954" y="11622891"/>
            <a:ext cx="21448500" cy="1754326"/>
          </a:xfrm>
          <a:prstGeom prst="rect">
            <a:avLst/>
          </a:prstGeom>
        </p:spPr>
        <p:txBody>
          <a:bodyPr wrap="none">
            <a:spAutoFit/>
          </a:bodyPr>
          <a:lstStyle/>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Ứng dụng của sulfur đơn chất: Sulfur có nhiều ứng dụng trong công nghiệp, </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dược phẩm, phẩm nhuộm,nông nghiệp....</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250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Cát</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solidFill>
                      <a:srgbClr val="FFFFFF"/>
                    </a:solidFill>
                    <a:latin typeface="Tahoma" pitchFamily="34" charset="0"/>
                    <a:ea typeface="Tahoma" pitchFamily="34" charset="0"/>
                    <a:cs typeface="Tahoma" pitchFamily="34" charset="0"/>
                  </a:rPr>
                  <a:t>Muối ăn.</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Sulfur</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114541" y="9383156"/>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318311" y="1763894"/>
                  <a:ext cx="2245896"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10</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76628" y="2291614"/>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vi-VN" sz="5400" dirty="0">
                  <a:latin typeface="+mj-lt"/>
                  <a:ea typeface="Tahoma" pitchFamily="34" charset="0"/>
                  <a:cs typeface="Tahoma" pitchFamily="34" charset="0"/>
                </a:rPr>
                <a:t>Hơi thủy ngân</a:t>
              </a:r>
              <a:r>
                <a:rPr lang="en-US" sz="5400" dirty="0">
                  <a:latin typeface="+mj-lt"/>
                  <a:ea typeface="Tahoma" pitchFamily="34" charset="0"/>
                  <a:cs typeface="Tahoma" pitchFamily="34" charset="0"/>
                </a:rPr>
                <a:t> </a:t>
              </a:r>
              <a:r>
                <a:rPr lang="en-US" sz="5400" dirty="0">
                  <a:latin typeface="Times New Roman" panose="02020603050405020304" pitchFamily="18" charset="0"/>
                  <a:ea typeface="Tahoma" pitchFamily="34" charset="0"/>
                  <a:cs typeface="Times New Roman" panose="02020603050405020304" pitchFamily="18" charset="0"/>
                </a:rPr>
                <a:t>(</a:t>
              </a:r>
              <a:r>
                <a:rPr lang="en-US" sz="5400" dirty="0" err="1">
                  <a:latin typeface="Times New Roman" panose="02020603050405020304" pitchFamily="18" charset="0"/>
                  <a:ea typeface="Tahoma" pitchFamily="34" charset="0"/>
                  <a:cs typeface="Times New Roman" panose="02020603050405020304" pitchFamily="18" charset="0"/>
                </a:rPr>
                <a:t>mecury</a:t>
              </a:r>
              <a:r>
                <a:rPr lang="en-US" sz="5400" dirty="0">
                  <a:latin typeface="Times New Roman" panose="02020603050405020304" pitchFamily="18" charset="0"/>
                  <a:ea typeface="Tahoma" pitchFamily="34" charset="0"/>
                  <a:cs typeface="Times New Roman" panose="02020603050405020304" pitchFamily="18" charset="0"/>
                </a:rPr>
                <a:t>)</a:t>
              </a:r>
              <a:r>
                <a:rPr lang="vi-VN" sz="5400" dirty="0">
                  <a:latin typeface="Times New Roman" panose="02020603050405020304" pitchFamily="18" charset="0"/>
                  <a:ea typeface="Tahoma" pitchFamily="34" charset="0"/>
                  <a:cs typeface="Times New Roman" panose="02020603050405020304" pitchFamily="18" charset="0"/>
                </a:rPr>
                <a:t> </a:t>
              </a:r>
              <a:r>
                <a:rPr lang="vi-VN" sz="5400" dirty="0">
                  <a:latin typeface="+mj-lt"/>
                  <a:ea typeface="Tahoma" pitchFamily="34" charset="0"/>
                  <a:cs typeface="Tahoma" pitchFamily="34" charset="0"/>
                </a:rPr>
                <a:t>rất dộc, bởi vậy khi làm vỡ nhiệt kế thủy ngân thì chất bột được dùng để rắc lên thủy ngân rồi gom lại là</a:t>
              </a: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solidFill>
                  <a:srgbClr val="FFFFFF"/>
                </a:solidFill>
                <a:latin typeface="Tahoma" pitchFamily="34" charset="0"/>
                <a:ea typeface="Tahoma" pitchFamily="34" charset="0"/>
                <a:cs typeface="Tahoma" pitchFamily="34" charset="0"/>
              </a:rPr>
              <a:t> Vôi sống</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4" name="Rectangle 2"/>
          <p:cNvSpPr>
            <a:spLocks noChangeArrowheads="1"/>
          </p:cNvSpPr>
          <p:nvPr/>
        </p:nvSpPr>
        <p:spPr bwMode="auto">
          <a:xfrm>
            <a:off x="0" y="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nvGraphicFramePr>
        <p:xfrm>
          <a:off x="0" y="0"/>
          <a:ext cx="190500" cy="146050"/>
        </p:xfrm>
        <a:graphic>
          <a:graphicData uri="http://schemas.openxmlformats.org/presentationml/2006/ole">
            <mc:AlternateContent xmlns:mc="http://schemas.openxmlformats.org/markup-compatibility/2006">
              <mc:Choice xmlns:v="urn:schemas-microsoft-com:vml" Requires="v">
                <p:oleObj name="Equation" r:id="rId3" imgW="192117" imgH="140881" progId="Equation.DSMT4">
                  <p:embed/>
                </p:oleObj>
              </mc:Choice>
              <mc:Fallback>
                <p:oleObj name="Equation" r:id="rId3" imgW="192117" imgH="14088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 cy="146050"/>
                      </a:xfrm>
                      <a:prstGeom prst="rect">
                        <a:avLst/>
                      </a:prstGeom>
                      <a:solidFill>
                        <a:srgbClr val="FFFFFF"/>
                      </a:solidFill>
                    </p:spPr>
                  </p:pic>
                </p:oleObj>
              </mc:Fallback>
            </mc:AlternateContent>
          </a:graphicData>
        </a:graphic>
      </p:graphicFrame>
      <p:sp>
        <p:nvSpPr>
          <p:cNvPr id="6" name="Rectangle 3"/>
          <p:cNvSpPr>
            <a:spLocks noChangeArrowheads="1"/>
          </p:cNvSpPr>
          <p:nvPr/>
        </p:nvSpPr>
        <p:spPr bwMode="auto">
          <a:xfrm>
            <a:off x="0" y="1460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52400" y="15240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152400" y="152400"/>
          <a:ext cx="190500" cy="146050"/>
        </p:xfrm>
        <a:graphic>
          <a:graphicData uri="http://schemas.openxmlformats.org/presentationml/2006/ole">
            <mc:AlternateContent xmlns:mc="http://schemas.openxmlformats.org/markup-compatibility/2006">
              <mc:Choice xmlns:v="urn:schemas-microsoft-com:vml" Requires="v">
                <p:oleObj name="Equation" r:id="rId5" imgW="192117" imgH="140881" progId="Equation.DSMT4">
                  <p:embed/>
                </p:oleObj>
              </mc:Choice>
              <mc:Fallback>
                <p:oleObj name="Equation" r:id="rId5" imgW="192117" imgH="140881"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90500" cy="146050"/>
                      </a:xfrm>
                      <a:prstGeom prst="rect">
                        <a:avLst/>
                      </a:prstGeom>
                      <a:solidFill>
                        <a:srgbClr val="FFFFFF"/>
                      </a:solidFill>
                    </p:spPr>
                  </p:pic>
                </p:oleObj>
              </mc:Fallback>
            </mc:AlternateContent>
          </a:graphicData>
        </a:graphic>
      </p:graphicFrame>
      <p:sp>
        <p:nvSpPr>
          <p:cNvPr id="9" name="Rectangle 6"/>
          <p:cNvSpPr>
            <a:spLocks noChangeArrowheads="1"/>
          </p:cNvSpPr>
          <p:nvPr/>
        </p:nvSpPr>
        <p:spPr bwMode="auto">
          <a:xfrm>
            <a:off x="152400" y="2984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4596563" y="11430000"/>
            <a:ext cx="12493881" cy="1754326"/>
          </a:xfrm>
          <a:prstGeom prst="rect">
            <a:avLst/>
          </a:prstGeom>
          <a:noFill/>
        </p:spPr>
        <p:txBody>
          <a:bodyPr wrap="square" rtlCol="0">
            <a:spAutoFit/>
          </a:bodyPr>
          <a:lstStyle/>
          <a:p>
            <a:r>
              <a:rPr lang="pt-BR" sz="5400" dirty="0">
                <a:latin typeface="Times New Roman" panose="02020603050405020304" pitchFamily="18" charset="0"/>
                <a:ea typeface="Tahoma" pitchFamily="34" charset="0"/>
                <a:cs typeface="Times New Roman" panose="02020603050405020304" pitchFamily="18" charset="0"/>
              </a:rPr>
              <a:t>S tác dụng với Hg ngay ở nhiệt độ thường:</a:t>
            </a:r>
          </a:p>
          <a:p>
            <a:r>
              <a:rPr lang="pt-BR" sz="5400" dirty="0">
                <a:latin typeface="Times New Roman" panose="02020603050405020304" pitchFamily="18" charset="0"/>
                <a:ea typeface="Tahoma" pitchFamily="34" charset="0"/>
                <a:cs typeface="Times New Roman" panose="02020603050405020304" pitchFamily="18" charset="0"/>
              </a:rPr>
              <a:t>S + Hg → HgS 	</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9978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762" y="1711730"/>
            <a:ext cx="12433212"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VẬN DỤNG, MỞ RỘNG</a:t>
            </a:r>
          </a:p>
        </p:txBody>
      </p:sp>
      <p:graphicFrame>
        <p:nvGraphicFramePr>
          <p:cNvPr id="3" name="Table 2"/>
          <p:cNvGraphicFramePr>
            <a:graphicFrameLocks noGrp="1"/>
          </p:cNvGraphicFramePr>
          <p:nvPr>
            <p:extLst>
              <p:ext uri="{D42A27DB-BD31-4B8C-83A1-F6EECF244321}">
                <p14:modId xmlns:p14="http://schemas.microsoft.com/office/powerpoint/2010/main" val="1848063926"/>
              </p:ext>
            </p:extLst>
          </p:nvPr>
        </p:nvGraphicFramePr>
        <p:xfrm>
          <a:off x="206693" y="3346705"/>
          <a:ext cx="17422939" cy="10867835"/>
        </p:xfrm>
        <a:graphic>
          <a:graphicData uri="http://schemas.openxmlformats.org/drawingml/2006/table">
            <a:tbl>
              <a:tblPr firstRow="1" firstCol="1" bandRow="1"/>
              <a:tblGrid>
                <a:gridCol w="17422939">
                  <a:extLst>
                    <a:ext uri="{9D8B030D-6E8A-4147-A177-3AD203B41FA5}">
                      <a16:colId xmlns:a16="http://schemas.microsoft.com/office/drawing/2014/main" val="20000"/>
                    </a:ext>
                  </a:extLst>
                </a:gridCol>
              </a:tblGrid>
              <a:tr h="9765791">
                <a:tc>
                  <a:txBody>
                    <a:bodyPr/>
                    <a:lstStyle/>
                    <a:p>
                      <a:pPr algn="ctr">
                        <a:lnSpc>
                          <a:spcPct val="115000"/>
                        </a:lnSpc>
                        <a:spcAft>
                          <a:spcPts val="0"/>
                        </a:spcAft>
                        <a:tabLst>
                          <a:tab pos="180340" algn="l"/>
                        </a:tabLst>
                      </a:pPr>
                      <a:r>
                        <a:rPr lang="vi-VN" sz="4000" b="1" dirty="0">
                          <a:effectLst/>
                          <a:latin typeface="Times New Roman"/>
                          <a:ea typeface="Calibri"/>
                          <a:cs typeface="Times New Roman"/>
                        </a:rPr>
                        <a:t>PHIẾU HỌC TẬP SỐ 5</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1:</a:t>
                      </a:r>
                      <a:r>
                        <a:rPr lang="vi-VN" sz="4000" dirty="0">
                          <a:solidFill>
                            <a:srgbClr val="000000"/>
                          </a:solidFill>
                          <a:effectLst/>
                          <a:latin typeface="Times New Roman"/>
                          <a:ea typeface="Calibri"/>
                          <a:cs typeface="Times New Roman"/>
                        </a:rPr>
                        <a:t> Hàm lượng cho phép của Sulfur trong xăng và dầu diezel là bao nhiêu?</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2:</a:t>
                      </a:r>
                      <a:r>
                        <a:rPr lang="vi-VN" sz="4000" dirty="0">
                          <a:solidFill>
                            <a:srgbClr val="000000"/>
                          </a:solidFill>
                          <a:effectLst/>
                          <a:latin typeface="Times New Roman"/>
                          <a:ea typeface="Calibri"/>
                          <a:cs typeface="Times New Roman"/>
                        </a:rPr>
                        <a:t> Vì sao sử dụng nhiên liệu hóa thạch có hàm lượng sulfur càng cao càng gây ô nhiễm môi trường không khí? Đề xuất cách để giảm thiểu ô nhiễm không khí do nhiên liệu hóa thạch có chứa sulfur gây ra.</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3:</a:t>
                      </a:r>
                      <a:r>
                        <a:rPr lang="vi-VN" sz="4000" dirty="0">
                          <a:solidFill>
                            <a:srgbClr val="000000"/>
                          </a:solidFill>
                          <a:effectLst/>
                          <a:latin typeface="Times New Roman"/>
                          <a:ea typeface="Calibri"/>
                          <a:cs typeface="Times New Roman"/>
                        </a:rPr>
                        <a:t> Tìm hiểu về tác dụng của sulfur trong y học có thể dùng để chữa một số bệnh và có thể làm vết thương nhanh lành. </a:t>
                      </a:r>
                      <a:endParaRPr lang="vi-VN" sz="4000" dirty="0">
                        <a:effectLst/>
                        <a:latin typeface="Times New Roman"/>
                        <a:ea typeface="Calibri"/>
                        <a:cs typeface="Times New Roman"/>
                      </a:endParaRPr>
                    </a:p>
                    <a:p>
                      <a:pPr>
                        <a:lnSpc>
                          <a:spcPct val="115000"/>
                        </a:lnSpc>
                        <a:spcAft>
                          <a:spcPts val="0"/>
                        </a:spcAft>
                      </a:pPr>
                      <a:r>
                        <a:rPr lang="vi-VN" sz="4000" b="1" dirty="0">
                          <a:effectLst/>
                          <a:latin typeface="Times New Roman"/>
                          <a:ea typeface="Calibri"/>
                          <a:cs typeface="Times New Roman"/>
                        </a:rPr>
                        <a:t>Câu 4:</a:t>
                      </a:r>
                      <a:r>
                        <a:rPr lang="vi-VN" sz="4000" dirty="0">
                          <a:solidFill>
                            <a:srgbClr val="000000"/>
                          </a:solidFill>
                          <a:effectLst/>
                          <a:latin typeface="Times New Roman"/>
                          <a:ea typeface="Calibri"/>
                          <a:cs typeface="Times New Roman"/>
                        </a:rPr>
                        <a:t> </a:t>
                      </a:r>
                      <a:r>
                        <a:rPr lang="vi-VN" sz="4000" dirty="0">
                          <a:effectLst/>
                          <a:latin typeface="Times New Roman"/>
                          <a:ea typeface="Times New Roman"/>
                          <a:cs typeface="Times New Roman"/>
                        </a:rPr>
                        <a:t> Mưa acid là một thuật ngữ chung chỉ sự tích lũy của các chất gây ô nhiễm, có khả năng chuyển hóa trong nước mưa tạo nên môi trường acid. Các chất gây ô nhiễm chủ yếu là khí SO</a:t>
                      </a:r>
                      <a:r>
                        <a:rPr lang="vi-VN" sz="4000" baseline="-25000" dirty="0">
                          <a:effectLst/>
                          <a:latin typeface="Times New Roman"/>
                          <a:ea typeface="Times New Roman"/>
                          <a:cs typeface="Times New Roman"/>
                        </a:rPr>
                        <a:t>2</a:t>
                      </a:r>
                      <a:r>
                        <a:rPr lang="vi-VN" sz="4000" dirty="0">
                          <a:effectLst/>
                          <a:latin typeface="Times New Roman"/>
                          <a:ea typeface="Times New Roman"/>
                          <a:cs typeface="Times New Roman"/>
                        </a:rPr>
                        <a:t>  và NO</a:t>
                      </a:r>
                      <a:r>
                        <a:rPr lang="vi-VN" sz="4000" baseline="-25000" dirty="0">
                          <a:effectLst/>
                          <a:latin typeface="Times New Roman"/>
                          <a:ea typeface="Times New Roman"/>
                          <a:cs typeface="Times New Roman"/>
                        </a:rPr>
                        <a:t>x</a:t>
                      </a:r>
                      <a:r>
                        <a:rPr lang="vi-VN" sz="4000" dirty="0">
                          <a:effectLst/>
                          <a:latin typeface="Times New Roman"/>
                          <a:ea typeface="Times New Roman"/>
                          <a:cs typeface="Times New Roman"/>
                        </a:rPr>
                        <a:t> thải ra từ các quá trình sản xuất trong đời sống, đặc biệt là quá trình đốt cháy than đá, dầu mỏ và các nhien tự nhiên khác. Hiện tượng này gây ảnh hưởng trực tiếp đén đời sống con người, động thực vật và có thể làm thay đổi thành phần của nước các sông ,hồ, giết chết các loại cá và những sinh vật khác, đồng thời hủy hại các công trình kiến trúc. Theo em cần có những giải pháp nào nhằm giảm thiểu tác hại của mưa acid ?</a:t>
                      </a:r>
                      <a:r>
                        <a:rPr lang="vi-VN" sz="4000" dirty="0">
                          <a:effectLst/>
                          <a:latin typeface="Times New Roman"/>
                          <a:ea typeface="Calibri"/>
                          <a:cs typeface="Times New Roman"/>
                        </a:rPr>
                        <a:t> </a:t>
                      </a:r>
                    </a:p>
                    <a:p>
                      <a:pPr>
                        <a:lnSpc>
                          <a:spcPct val="115000"/>
                        </a:lnSpc>
                        <a:spcAft>
                          <a:spcPts val="0"/>
                        </a:spcAft>
                      </a:pPr>
                      <a:r>
                        <a:rPr lang="vi-VN" sz="4000" dirty="0">
                          <a:effectLst/>
                          <a:latin typeface="Times New Roman"/>
                          <a:ea typeface="Times New Roman"/>
                          <a:cs typeface="Times New Roman"/>
                        </a:rPr>
                        <a:t> </a:t>
                      </a:r>
                      <a:endParaRPr lang="vi-VN" sz="40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6192838"/>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pic>
        <p:nvPicPr>
          <p:cNvPr id="20481" name="Picture 27" descr="Description: Mưa acid là một thuật ngữ chung chỉ sự tích lũy của các chất gây ô nhiễm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346" y="8219408"/>
            <a:ext cx="6499542" cy="533199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Kem Mỡ Lưu Huỳnh trị Mụn và Ghẻ ngứa 30g - 100% Hàng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346" y="4480560"/>
            <a:ext cx="6499542" cy="3724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145758" y="4773326"/>
            <a:ext cx="1005403" cy="156966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vi-VN"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t>
            </a:r>
            <a:endParaRPr lang="en-US"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9499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a:extLst>
              <a:ext uri="{FF2B5EF4-FFF2-40B4-BE49-F238E27FC236}">
                <a16:creationId xmlns:a16="http://schemas.microsoft.com/office/drawing/2014/main" id="{A36AF45F-657B-520C-AC9F-3CD00FA49572}"/>
              </a:ext>
            </a:extLst>
          </p:cNvPr>
          <p:cNvGrpSpPr/>
          <p:nvPr/>
        </p:nvGrpSpPr>
        <p:grpSpPr>
          <a:xfrm>
            <a:off x="429793" y="2154737"/>
            <a:ext cx="6962320" cy="960549"/>
            <a:chOff x="13477876" y="4114800"/>
            <a:chExt cx="6962774" cy="960438"/>
          </a:xfrm>
        </p:grpSpPr>
        <p:sp>
          <p:nvSpPr>
            <p:cNvPr id="3" name="Freeform 71">
              <a:extLst>
                <a:ext uri="{FF2B5EF4-FFF2-40B4-BE49-F238E27FC236}">
                  <a16:creationId xmlns:a16="http://schemas.microsoft.com/office/drawing/2014/main" id="{4F48B44A-F72F-C723-F5CD-489A93AB5CBF}"/>
                </a:ext>
              </a:extLst>
            </p:cNvPr>
            <p:cNvSpPr>
              <a:spLocks/>
            </p:cNvSpPr>
            <p:nvPr/>
          </p:nvSpPr>
          <p:spPr bwMode="auto">
            <a:xfrm>
              <a:off x="13477876" y="4657725"/>
              <a:ext cx="6962774" cy="417513"/>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4" name="Oval 72">
              <a:extLst>
                <a:ext uri="{FF2B5EF4-FFF2-40B4-BE49-F238E27FC236}">
                  <a16:creationId xmlns:a16="http://schemas.microsoft.com/office/drawing/2014/main" id="{C8D962B4-847E-C9E8-B800-DC679A254D01}"/>
                </a:ext>
              </a:extLst>
            </p:cNvPr>
            <p:cNvSpPr>
              <a:spLocks noChangeArrowheads="1"/>
            </p:cNvSpPr>
            <p:nvPr/>
          </p:nvSpPr>
          <p:spPr bwMode="auto">
            <a:xfrm>
              <a:off x="14111288" y="4114800"/>
              <a:ext cx="285750" cy="2809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5" name="Freeform 73">
              <a:extLst>
                <a:ext uri="{FF2B5EF4-FFF2-40B4-BE49-F238E27FC236}">
                  <a16:creationId xmlns:a16="http://schemas.microsoft.com/office/drawing/2014/main" id="{9E86D8CD-41EB-41EB-B2D2-2B52994A2F05}"/>
                </a:ext>
              </a:extLst>
            </p:cNvPr>
            <p:cNvSpPr>
              <a:spLocks/>
            </p:cNvSpPr>
            <p:nvPr/>
          </p:nvSpPr>
          <p:spPr bwMode="auto">
            <a:xfrm>
              <a:off x="14039850" y="4373563"/>
              <a:ext cx="209550" cy="190500"/>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6" name="Freeform 74">
              <a:extLst>
                <a:ext uri="{FF2B5EF4-FFF2-40B4-BE49-F238E27FC236}">
                  <a16:creationId xmlns:a16="http://schemas.microsoft.com/office/drawing/2014/main" id="{3B852398-B731-6997-A341-BF62977BAACF}"/>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7" name="Freeform 75">
              <a:extLst>
                <a:ext uri="{FF2B5EF4-FFF2-40B4-BE49-F238E27FC236}">
                  <a16:creationId xmlns:a16="http://schemas.microsoft.com/office/drawing/2014/main" id="{608F6234-1C85-0F35-95A2-5D51E004F429}"/>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8" name="Freeform 76">
              <a:extLst>
                <a:ext uri="{FF2B5EF4-FFF2-40B4-BE49-F238E27FC236}">
                  <a16:creationId xmlns:a16="http://schemas.microsoft.com/office/drawing/2014/main" id="{3DFA2D1F-500F-2BFD-5F96-C207C32ECF12}"/>
                </a:ext>
              </a:extLst>
            </p:cNvPr>
            <p:cNvSpPr>
              <a:spLocks/>
            </p:cNvSpPr>
            <p:nvPr/>
          </p:nvSpPr>
          <p:spPr bwMode="auto">
            <a:xfrm>
              <a:off x="14039850" y="4373563"/>
              <a:ext cx="415925" cy="190500"/>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9" name="Freeform 77">
              <a:extLst>
                <a:ext uri="{FF2B5EF4-FFF2-40B4-BE49-F238E27FC236}">
                  <a16:creationId xmlns:a16="http://schemas.microsoft.com/office/drawing/2014/main" id="{759496E5-C025-3D65-B138-924B3CDF5FFB}"/>
                </a:ext>
              </a:extLst>
            </p:cNvPr>
            <p:cNvSpPr>
              <a:spLocks/>
            </p:cNvSpPr>
            <p:nvPr/>
          </p:nvSpPr>
          <p:spPr bwMode="auto">
            <a:xfrm>
              <a:off x="13965238" y="4452938"/>
              <a:ext cx="566737" cy="17621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0" name="Freeform 78">
              <a:extLst>
                <a:ext uri="{FF2B5EF4-FFF2-40B4-BE49-F238E27FC236}">
                  <a16:creationId xmlns:a16="http://schemas.microsoft.com/office/drawing/2014/main" id="{876924D3-27A0-5248-3743-D97B6AEF8B42}"/>
                </a:ext>
              </a:extLst>
            </p:cNvPr>
            <p:cNvSpPr>
              <a:spLocks/>
            </p:cNvSpPr>
            <p:nvPr/>
          </p:nvSpPr>
          <p:spPr bwMode="auto">
            <a:xfrm>
              <a:off x="14254163" y="4508500"/>
              <a:ext cx="306387" cy="473075"/>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1" name="Freeform 79">
              <a:extLst>
                <a:ext uri="{FF2B5EF4-FFF2-40B4-BE49-F238E27FC236}">
                  <a16:creationId xmlns:a16="http://schemas.microsoft.com/office/drawing/2014/main" id="{EFC5AF66-EAFF-D6BB-04C6-239BB51AFED1}"/>
                </a:ext>
              </a:extLst>
            </p:cNvPr>
            <p:cNvSpPr>
              <a:spLocks/>
            </p:cNvSpPr>
            <p:nvPr/>
          </p:nvSpPr>
          <p:spPr bwMode="auto">
            <a:xfrm>
              <a:off x="13943013" y="4508500"/>
              <a:ext cx="617537" cy="473075"/>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2" name="Freeform 80">
              <a:extLst>
                <a:ext uri="{FF2B5EF4-FFF2-40B4-BE49-F238E27FC236}">
                  <a16:creationId xmlns:a16="http://schemas.microsoft.com/office/drawing/2014/main" id="{52297E73-1A0F-C19D-5C6D-E0711A88C8F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3" name="Freeform 81">
              <a:extLst>
                <a:ext uri="{FF2B5EF4-FFF2-40B4-BE49-F238E27FC236}">
                  <a16:creationId xmlns:a16="http://schemas.microsoft.com/office/drawing/2014/main" id="{92D5AD2E-089F-FC09-11CA-3E1F23CCD66C}"/>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4" name="Freeform 82">
              <a:extLst>
                <a:ext uri="{FF2B5EF4-FFF2-40B4-BE49-F238E27FC236}">
                  <a16:creationId xmlns:a16="http://schemas.microsoft.com/office/drawing/2014/main" id="{2B7A8A5F-57CD-634D-AF77-5A2673474CA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5" name="Freeform 83">
              <a:extLst>
                <a:ext uri="{FF2B5EF4-FFF2-40B4-BE49-F238E27FC236}">
                  <a16:creationId xmlns:a16="http://schemas.microsoft.com/office/drawing/2014/main" id="{0F246B4C-00D2-B622-03F6-0D626A7F3C2E}"/>
                </a:ext>
              </a:extLst>
            </p:cNvPr>
            <p:cNvSpPr>
              <a:spLocks/>
            </p:cNvSpPr>
            <p:nvPr/>
          </p:nvSpPr>
          <p:spPr bwMode="auto">
            <a:xfrm>
              <a:off x="16762413" y="4433888"/>
              <a:ext cx="161925" cy="63500"/>
            </a:xfrm>
            <a:custGeom>
              <a:avLst/>
              <a:gdLst>
                <a:gd name="T0" fmla="*/ 0 w 43"/>
                <a:gd name="T1" fmla="*/ 0 h 17"/>
                <a:gd name="T2" fmla="*/ 13 w 43"/>
                <a:gd name="T3" fmla="*/ 0 h 17"/>
                <a:gd name="T4" fmla="*/ 16 w 43"/>
                <a:gd name="T5" fmla="*/ 4 h 17"/>
                <a:gd name="T6" fmla="*/ 21 w 43"/>
                <a:gd name="T7" fmla="*/ 5 h 17"/>
                <a:gd name="T8" fmla="*/ 26 w 43"/>
                <a:gd name="T9" fmla="*/ 4 h 17"/>
                <a:gd name="T10" fmla="*/ 30 w 43"/>
                <a:gd name="T11" fmla="*/ 0 h 17"/>
                <a:gd name="T12" fmla="*/ 43 w 43"/>
                <a:gd name="T13" fmla="*/ 0 h 17"/>
                <a:gd name="T14" fmla="*/ 36 w 43"/>
                <a:gd name="T15" fmla="*/ 13 h 17"/>
                <a:gd name="T16" fmla="*/ 21 w 43"/>
                <a:gd name="T17" fmla="*/ 17 h 17"/>
                <a:gd name="T18" fmla="*/ 7 w 43"/>
                <a:gd name="T19" fmla="*/ 13 h 17"/>
                <a:gd name="T20" fmla="*/ 0 w 43"/>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7">
                  <a:moveTo>
                    <a:pt x="0" y="0"/>
                  </a:moveTo>
                  <a:cubicBezTo>
                    <a:pt x="13" y="0"/>
                    <a:pt x="13" y="0"/>
                    <a:pt x="13" y="0"/>
                  </a:cubicBezTo>
                  <a:cubicBezTo>
                    <a:pt x="13" y="1"/>
                    <a:pt x="15" y="3"/>
                    <a:pt x="16" y="4"/>
                  </a:cubicBezTo>
                  <a:cubicBezTo>
                    <a:pt x="18" y="4"/>
                    <a:pt x="19" y="5"/>
                    <a:pt x="21" y="5"/>
                  </a:cubicBezTo>
                  <a:cubicBezTo>
                    <a:pt x="23" y="5"/>
                    <a:pt x="25" y="4"/>
                    <a:pt x="26" y="4"/>
                  </a:cubicBezTo>
                  <a:cubicBezTo>
                    <a:pt x="28" y="3"/>
                    <a:pt x="29" y="1"/>
                    <a:pt x="30" y="0"/>
                  </a:cubicBezTo>
                  <a:cubicBezTo>
                    <a:pt x="43" y="0"/>
                    <a:pt x="43" y="0"/>
                    <a:pt x="43" y="0"/>
                  </a:cubicBezTo>
                  <a:cubicBezTo>
                    <a:pt x="42" y="6"/>
                    <a:pt x="40" y="10"/>
                    <a:pt x="36" y="13"/>
                  </a:cubicBezTo>
                  <a:cubicBezTo>
                    <a:pt x="32" y="16"/>
                    <a:pt x="27" y="17"/>
                    <a:pt x="21" y="17"/>
                  </a:cubicBezTo>
                  <a:cubicBezTo>
                    <a:pt x="15" y="17"/>
                    <a:pt x="11" y="16"/>
                    <a:pt x="7" y="13"/>
                  </a:cubicBezTo>
                  <a:cubicBezTo>
                    <a:pt x="3" y="10"/>
                    <a:pt x="1" y="6"/>
                    <a:pt x="0"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6" name="Oval 84">
              <a:extLst>
                <a:ext uri="{FF2B5EF4-FFF2-40B4-BE49-F238E27FC236}">
                  <a16:creationId xmlns:a16="http://schemas.microsoft.com/office/drawing/2014/main" id="{93EFCFE7-3B75-DBE3-1971-AB0E539AAB34}"/>
                </a:ext>
              </a:extLst>
            </p:cNvPr>
            <p:cNvSpPr>
              <a:spLocks noChangeArrowheads="1"/>
            </p:cNvSpPr>
            <p:nvPr/>
          </p:nvSpPr>
          <p:spPr bwMode="auto">
            <a:xfrm>
              <a:off x="19281775" y="4957763"/>
              <a:ext cx="90487" cy="904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7" name="Freeform 85">
              <a:extLst>
                <a:ext uri="{FF2B5EF4-FFF2-40B4-BE49-F238E27FC236}">
                  <a16:creationId xmlns:a16="http://schemas.microsoft.com/office/drawing/2014/main" id="{B8EB2E36-135F-6714-959C-EAEB36D00089}"/>
                </a:ext>
              </a:extLst>
            </p:cNvPr>
            <p:cNvSpPr>
              <a:spLocks/>
            </p:cNvSpPr>
            <p:nvPr/>
          </p:nvSpPr>
          <p:spPr bwMode="auto">
            <a:xfrm>
              <a:off x="14846300" y="4511675"/>
              <a:ext cx="280987" cy="417513"/>
            </a:xfrm>
            <a:custGeom>
              <a:avLst/>
              <a:gdLst>
                <a:gd name="T0" fmla="*/ 0 w 177"/>
                <a:gd name="T1" fmla="*/ 0 h 263"/>
                <a:gd name="T2" fmla="*/ 177 w 177"/>
                <a:gd name="T3" fmla="*/ 0 h 263"/>
                <a:gd name="T4" fmla="*/ 177 w 177"/>
                <a:gd name="T5" fmla="*/ 57 h 263"/>
                <a:gd name="T6" fmla="*/ 116 w 177"/>
                <a:gd name="T7" fmla="*/ 57 h 263"/>
                <a:gd name="T8" fmla="*/ 116 w 177"/>
                <a:gd name="T9" fmla="*/ 263 h 263"/>
                <a:gd name="T10" fmla="*/ 61 w 177"/>
                <a:gd name="T11" fmla="*/ 263 h 263"/>
                <a:gd name="T12" fmla="*/ 61 w 177"/>
                <a:gd name="T13" fmla="*/ 57 h 263"/>
                <a:gd name="T14" fmla="*/ 0 w 177"/>
                <a:gd name="T15" fmla="*/ 57 h 263"/>
                <a:gd name="T16" fmla="*/ 0 w 177"/>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63">
                  <a:moveTo>
                    <a:pt x="0" y="0"/>
                  </a:moveTo>
                  <a:lnTo>
                    <a:pt x="177" y="0"/>
                  </a:lnTo>
                  <a:lnTo>
                    <a:pt x="177" y="57"/>
                  </a:lnTo>
                  <a:lnTo>
                    <a:pt x="116" y="57"/>
                  </a:lnTo>
                  <a:lnTo>
                    <a:pt x="116" y="263"/>
                  </a:lnTo>
                  <a:lnTo>
                    <a:pt x="61" y="263"/>
                  </a:lnTo>
                  <a:lnTo>
                    <a:pt x="61"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8" name="Freeform 86">
              <a:extLst>
                <a:ext uri="{FF2B5EF4-FFF2-40B4-BE49-F238E27FC236}">
                  <a16:creationId xmlns:a16="http://schemas.microsoft.com/office/drawing/2014/main" id="{6DA05E09-7951-5D28-8BCB-BD8CBC9AC937}"/>
                </a:ext>
              </a:extLst>
            </p:cNvPr>
            <p:cNvSpPr>
              <a:spLocks noEditPoints="1"/>
            </p:cNvSpPr>
            <p:nvPr/>
          </p:nvSpPr>
          <p:spPr bwMode="auto">
            <a:xfrm>
              <a:off x="15171738" y="4392613"/>
              <a:ext cx="420687" cy="542925"/>
            </a:xfrm>
            <a:custGeom>
              <a:avLst/>
              <a:gdLst>
                <a:gd name="T0" fmla="*/ 0 w 112"/>
                <a:gd name="T1" fmla="*/ 88 h 145"/>
                <a:gd name="T2" fmla="*/ 16 w 112"/>
                <a:gd name="T3" fmla="*/ 47 h 145"/>
                <a:gd name="T4" fmla="*/ 55 w 112"/>
                <a:gd name="T5" fmla="*/ 31 h 145"/>
                <a:gd name="T6" fmla="*/ 96 w 112"/>
                <a:gd name="T7" fmla="*/ 47 h 145"/>
                <a:gd name="T8" fmla="*/ 112 w 112"/>
                <a:gd name="T9" fmla="*/ 88 h 145"/>
                <a:gd name="T10" fmla="*/ 96 w 112"/>
                <a:gd name="T11" fmla="*/ 128 h 145"/>
                <a:gd name="T12" fmla="*/ 56 w 112"/>
                <a:gd name="T13" fmla="*/ 145 h 145"/>
                <a:gd name="T14" fmla="*/ 16 w 112"/>
                <a:gd name="T15" fmla="*/ 129 h 145"/>
                <a:gd name="T16" fmla="*/ 0 w 112"/>
                <a:gd name="T17" fmla="*/ 88 h 145"/>
                <a:gd name="T18" fmla="*/ 56 w 112"/>
                <a:gd name="T19" fmla="*/ 53 h 145"/>
                <a:gd name="T20" fmla="*/ 33 w 112"/>
                <a:gd name="T21" fmla="*/ 63 h 145"/>
                <a:gd name="T22" fmla="*/ 25 w 112"/>
                <a:gd name="T23" fmla="*/ 88 h 145"/>
                <a:gd name="T24" fmla="*/ 34 w 112"/>
                <a:gd name="T25" fmla="*/ 113 h 145"/>
                <a:gd name="T26" fmla="*/ 56 w 112"/>
                <a:gd name="T27" fmla="*/ 123 h 145"/>
                <a:gd name="T28" fmla="*/ 78 w 112"/>
                <a:gd name="T29" fmla="*/ 113 h 145"/>
                <a:gd name="T30" fmla="*/ 87 w 112"/>
                <a:gd name="T31" fmla="*/ 88 h 145"/>
                <a:gd name="T32" fmla="*/ 78 w 112"/>
                <a:gd name="T33" fmla="*/ 63 h 145"/>
                <a:gd name="T34" fmla="*/ 56 w 112"/>
                <a:gd name="T35" fmla="*/ 53 h 145"/>
                <a:gd name="T36" fmla="*/ 43 w 112"/>
                <a:gd name="T37" fmla="*/ 25 h 145"/>
                <a:gd name="T38" fmla="*/ 55 w 112"/>
                <a:gd name="T39" fmla="*/ 0 h 145"/>
                <a:gd name="T40" fmla="*/ 82 w 112"/>
                <a:gd name="T41" fmla="*/ 0 h 145"/>
                <a:gd name="T42" fmla="*/ 58 w 112"/>
                <a:gd name="T43" fmla="*/ 25 h 145"/>
                <a:gd name="T44" fmla="*/ 43 w 112"/>
                <a:gd name="T45"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45">
                  <a:moveTo>
                    <a:pt x="0" y="88"/>
                  </a:moveTo>
                  <a:cubicBezTo>
                    <a:pt x="0" y="71"/>
                    <a:pt x="5" y="58"/>
                    <a:pt x="16" y="47"/>
                  </a:cubicBezTo>
                  <a:cubicBezTo>
                    <a:pt x="27" y="37"/>
                    <a:pt x="40" y="31"/>
                    <a:pt x="55" y="31"/>
                  </a:cubicBezTo>
                  <a:cubicBezTo>
                    <a:pt x="71" y="31"/>
                    <a:pt x="85" y="37"/>
                    <a:pt x="96" y="47"/>
                  </a:cubicBezTo>
                  <a:cubicBezTo>
                    <a:pt x="106" y="58"/>
                    <a:pt x="112" y="72"/>
                    <a:pt x="112" y="88"/>
                  </a:cubicBezTo>
                  <a:cubicBezTo>
                    <a:pt x="112" y="104"/>
                    <a:pt x="106" y="118"/>
                    <a:pt x="96" y="128"/>
                  </a:cubicBezTo>
                  <a:cubicBezTo>
                    <a:pt x="85" y="139"/>
                    <a:pt x="72" y="145"/>
                    <a:pt x="56" y="145"/>
                  </a:cubicBezTo>
                  <a:cubicBezTo>
                    <a:pt x="39" y="145"/>
                    <a:pt x="26" y="139"/>
                    <a:pt x="16" y="129"/>
                  </a:cubicBezTo>
                  <a:cubicBezTo>
                    <a:pt x="5" y="118"/>
                    <a:pt x="0" y="104"/>
                    <a:pt x="0" y="88"/>
                  </a:cubicBezTo>
                  <a:close/>
                  <a:moveTo>
                    <a:pt x="56" y="53"/>
                  </a:moveTo>
                  <a:cubicBezTo>
                    <a:pt x="47" y="53"/>
                    <a:pt x="39" y="56"/>
                    <a:pt x="33" y="63"/>
                  </a:cubicBezTo>
                  <a:cubicBezTo>
                    <a:pt x="28" y="70"/>
                    <a:pt x="25" y="78"/>
                    <a:pt x="25" y="88"/>
                  </a:cubicBezTo>
                  <a:cubicBezTo>
                    <a:pt x="25" y="98"/>
                    <a:pt x="28" y="106"/>
                    <a:pt x="34" y="113"/>
                  </a:cubicBezTo>
                  <a:cubicBezTo>
                    <a:pt x="39" y="119"/>
                    <a:pt x="47" y="123"/>
                    <a:pt x="56" y="123"/>
                  </a:cubicBezTo>
                  <a:cubicBezTo>
                    <a:pt x="65" y="123"/>
                    <a:pt x="72" y="119"/>
                    <a:pt x="78" y="113"/>
                  </a:cubicBezTo>
                  <a:cubicBezTo>
                    <a:pt x="84" y="107"/>
                    <a:pt x="87" y="98"/>
                    <a:pt x="87" y="88"/>
                  </a:cubicBezTo>
                  <a:cubicBezTo>
                    <a:pt x="87" y="78"/>
                    <a:pt x="84" y="69"/>
                    <a:pt x="78" y="63"/>
                  </a:cubicBezTo>
                  <a:cubicBezTo>
                    <a:pt x="73" y="57"/>
                    <a:pt x="65" y="54"/>
                    <a:pt x="56" y="53"/>
                  </a:cubicBezTo>
                  <a:close/>
                  <a:moveTo>
                    <a:pt x="43" y="25"/>
                  </a:moveTo>
                  <a:cubicBezTo>
                    <a:pt x="55" y="0"/>
                    <a:pt x="55" y="0"/>
                    <a:pt x="55" y="0"/>
                  </a:cubicBezTo>
                  <a:cubicBezTo>
                    <a:pt x="82" y="0"/>
                    <a:pt x="82" y="0"/>
                    <a:pt x="82" y="0"/>
                  </a:cubicBezTo>
                  <a:cubicBezTo>
                    <a:pt x="58" y="25"/>
                    <a:pt x="58" y="25"/>
                    <a:pt x="58" y="25"/>
                  </a:cubicBezTo>
                  <a:lnTo>
                    <a:pt x="43" y="25"/>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9" name="Freeform 87">
              <a:extLst>
                <a:ext uri="{FF2B5EF4-FFF2-40B4-BE49-F238E27FC236}">
                  <a16:creationId xmlns:a16="http://schemas.microsoft.com/office/drawing/2014/main" id="{5D03FE13-8C24-4FDC-3C8F-DE52549A4BD5}"/>
                </a:ext>
              </a:extLst>
            </p:cNvPr>
            <p:cNvSpPr>
              <a:spLocks/>
            </p:cNvSpPr>
            <p:nvPr/>
          </p:nvSpPr>
          <p:spPr bwMode="auto">
            <a:xfrm>
              <a:off x="16825913" y="4324350"/>
              <a:ext cx="142875" cy="93663"/>
            </a:xfrm>
            <a:custGeom>
              <a:avLst/>
              <a:gdLst>
                <a:gd name="T0" fmla="*/ 0 w 90"/>
                <a:gd name="T1" fmla="*/ 59 h 59"/>
                <a:gd name="T2" fmla="*/ 26 w 90"/>
                <a:gd name="T3" fmla="*/ 0 h 59"/>
                <a:gd name="T4" fmla="*/ 90 w 90"/>
                <a:gd name="T5" fmla="*/ 0 h 59"/>
                <a:gd name="T6" fmla="*/ 36 w 90"/>
                <a:gd name="T7" fmla="*/ 59 h 59"/>
                <a:gd name="T8" fmla="*/ 0 w 90"/>
                <a:gd name="T9" fmla="*/ 59 h 59"/>
              </a:gdLst>
              <a:ahLst/>
              <a:cxnLst>
                <a:cxn ang="0">
                  <a:pos x="T0" y="T1"/>
                </a:cxn>
                <a:cxn ang="0">
                  <a:pos x="T2" y="T3"/>
                </a:cxn>
                <a:cxn ang="0">
                  <a:pos x="T4" y="T5"/>
                </a:cxn>
                <a:cxn ang="0">
                  <a:pos x="T6" y="T7"/>
                </a:cxn>
                <a:cxn ang="0">
                  <a:pos x="T8" y="T9"/>
                </a:cxn>
              </a:cxnLst>
              <a:rect l="0" t="0" r="r" b="b"/>
              <a:pathLst>
                <a:path w="90" h="59">
                  <a:moveTo>
                    <a:pt x="0" y="59"/>
                  </a:moveTo>
                  <a:lnTo>
                    <a:pt x="26" y="0"/>
                  </a:lnTo>
                  <a:lnTo>
                    <a:pt x="90" y="0"/>
                  </a:lnTo>
                  <a:lnTo>
                    <a:pt x="36" y="59"/>
                  </a:lnTo>
                  <a:lnTo>
                    <a:pt x="0" y="59"/>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0" name="Freeform 88">
              <a:extLst>
                <a:ext uri="{FF2B5EF4-FFF2-40B4-BE49-F238E27FC236}">
                  <a16:creationId xmlns:a16="http://schemas.microsoft.com/office/drawing/2014/main" id="{5D439D97-E95D-BF6C-9261-FCA201AE7790}"/>
                </a:ext>
              </a:extLst>
            </p:cNvPr>
            <p:cNvSpPr>
              <a:spLocks/>
            </p:cNvSpPr>
            <p:nvPr/>
          </p:nvSpPr>
          <p:spPr bwMode="auto">
            <a:xfrm>
              <a:off x="17984788" y="4373563"/>
              <a:ext cx="142875" cy="96838"/>
            </a:xfrm>
            <a:custGeom>
              <a:avLst/>
              <a:gdLst>
                <a:gd name="T0" fmla="*/ 54 w 90"/>
                <a:gd name="T1" fmla="*/ 61 h 61"/>
                <a:gd name="T2" fmla="*/ 0 w 90"/>
                <a:gd name="T3" fmla="*/ 0 h 61"/>
                <a:gd name="T4" fmla="*/ 61 w 90"/>
                <a:gd name="T5" fmla="*/ 0 h 61"/>
                <a:gd name="T6" fmla="*/ 90 w 90"/>
                <a:gd name="T7" fmla="*/ 61 h 61"/>
                <a:gd name="T8" fmla="*/ 54 w 90"/>
                <a:gd name="T9" fmla="*/ 61 h 61"/>
              </a:gdLst>
              <a:ahLst/>
              <a:cxnLst>
                <a:cxn ang="0">
                  <a:pos x="T0" y="T1"/>
                </a:cxn>
                <a:cxn ang="0">
                  <a:pos x="T2" y="T3"/>
                </a:cxn>
                <a:cxn ang="0">
                  <a:pos x="T4" y="T5"/>
                </a:cxn>
                <a:cxn ang="0">
                  <a:pos x="T6" y="T7"/>
                </a:cxn>
                <a:cxn ang="0">
                  <a:pos x="T8" y="T9"/>
                </a:cxn>
              </a:cxnLst>
              <a:rect l="0" t="0" r="r" b="b"/>
              <a:pathLst>
                <a:path w="90" h="61">
                  <a:moveTo>
                    <a:pt x="54" y="61"/>
                  </a:moveTo>
                  <a:lnTo>
                    <a:pt x="0" y="0"/>
                  </a:lnTo>
                  <a:lnTo>
                    <a:pt x="61" y="0"/>
                  </a:lnTo>
                  <a:lnTo>
                    <a:pt x="90" y="61"/>
                  </a:lnTo>
                  <a:lnTo>
                    <a:pt x="54" y="61"/>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1" name="Freeform 89">
              <a:extLst>
                <a:ext uri="{FF2B5EF4-FFF2-40B4-BE49-F238E27FC236}">
                  <a16:creationId xmlns:a16="http://schemas.microsoft.com/office/drawing/2014/main" id="{6E1D7098-7B13-B7B2-8EC6-483920356E6A}"/>
                </a:ext>
              </a:extLst>
            </p:cNvPr>
            <p:cNvSpPr>
              <a:spLocks/>
            </p:cNvSpPr>
            <p:nvPr/>
          </p:nvSpPr>
          <p:spPr bwMode="auto">
            <a:xfrm>
              <a:off x="15644813" y="4511675"/>
              <a:ext cx="468312" cy="417513"/>
            </a:xfrm>
            <a:custGeom>
              <a:avLst/>
              <a:gdLst>
                <a:gd name="T0" fmla="*/ 33 w 295"/>
                <a:gd name="T1" fmla="*/ 0 h 263"/>
                <a:gd name="T2" fmla="*/ 99 w 295"/>
                <a:gd name="T3" fmla="*/ 0 h 263"/>
                <a:gd name="T4" fmla="*/ 149 w 295"/>
                <a:gd name="T5" fmla="*/ 159 h 263"/>
                <a:gd name="T6" fmla="*/ 196 w 295"/>
                <a:gd name="T7" fmla="*/ 0 h 263"/>
                <a:gd name="T8" fmla="*/ 262 w 295"/>
                <a:gd name="T9" fmla="*/ 0 h 263"/>
                <a:gd name="T10" fmla="*/ 295 w 295"/>
                <a:gd name="T11" fmla="*/ 263 h 263"/>
                <a:gd name="T12" fmla="*/ 241 w 295"/>
                <a:gd name="T13" fmla="*/ 263 h 263"/>
                <a:gd name="T14" fmla="*/ 217 w 295"/>
                <a:gd name="T15" fmla="*/ 78 h 263"/>
                <a:gd name="T16" fmla="*/ 161 w 295"/>
                <a:gd name="T17" fmla="*/ 263 h 263"/>
                <a:gd name="T18" fmla="*/ 135 w 295"/>
                <a:gd name="T19" fmla="*/ 263 h 263"/>
                <a:gd name="T20" fmla="*/ 76 w 295"/>
                <a:gd name="T21" fmla="*/ 78 h 263"/>
                <a:gd name="T22" fmla="*/ 54 w 295"/>
                <a:gd name="T23" fmla="*/ 263 h 263"/>
                <a:gd name="T24" fmla="*/ 0 w 295"/>
                <a:gd name="T25" fmla="*/ 263 h 263"/>
                <a:gd name="T26" fmla="*/ 33 w 295"/>
                <a:gd name="T2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263">
                  <a:moveTo>
                    <a:pt x="33" y="0"/>
                  </a:moveTo>
                  <a:lnTo>
                    <a:pt x="99" y="0"/>
                  </a:lnTo>
                  <a:lnTo>
                    <a:pt x="149" y="159"/>
                  </a:lnTo>
                  <a:lnTo>
                    <a:pt x="196" y="0"/>
                  </a:lnTo>
                  <a:lnTo>
                    <a:pt x="262" y="0"/>
                  </a:lnTo>
                  <a:lnTo>
                    <a:pt x="295" y="263"/>
                  </a:lnTo>
                  <a:lnTo>
                    <a:pt x="241" y="263"/>
                  </a:lnTo>
                  <a:lnTo>
                    <a:pt x="217" y="78"/>
                  </a:lnTo>
                  <a:lnTo>
                    <a:pt x="161" y="263"/>
                  </a:lnTo>
                  <a:lnTo>
                    <a:pt x="135" y="263"/>
                  </a:lnTo>
                  <a:lnTo>
                    <a:pt x="76" y="78"/>
                  </a:lnTo>
                  <a:lnTo>
                    <a:pt x="54" y="263"/>
                  </a:lnTo>
                  <a:lnTo>
                    <a:pt x="0" y="263"/>
                  </a:lnTo>
                  <a:lnTo>
                    <a:pt x="33"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2" name="Freeform 90">
              <a:extLst>
                <a:ext uri="{FF2B5EF4-FFF2-40B4-BE49-F238E27FC236}">
                  <a16:creationId xmlns:a16="http://schemas.microsoft.com/office/drawing/2014/main" id="{581505AB-958E-04A8-71E1-A4C43457AA60}"/>
                </a:ext>
              </a:extLst>
            </p:cNvPr>
            <p:cNvSpPr>
              <a:spLocks/>
            </p:cNvSpPr>
            <p:nvPr/>
          </p:nvSpPr>
          <p:spPr bwMode="auto">
            <a:xfrm>
              <a:off x="16324263" y="4511675"/>
              <a:ext cx="276225" cy="417513"/>
            </a:xfrm>
            <a:custGeom>
              <a:avLst/>
              <a:gdLst>
                <a:gd name="T0" fmla="*/ 0 w 174"/>
                <a:gd name="T1" fmla="*/ 0 h 263"/>
                <a:gd name="T2" fmla="*/ 174 w 174"/>
                <a:gd name="T3" fmla="*/ 0 h 263"/>
                <a:gd name="T4" fmla="*/ 174 w 174"/>
                <a:gd name="T5" fmla="*/ 57 h 263"/>
                <a:gd name="T6" fmla="*/ 115 w 174"/>
                <a:gd name="T7" fmla="*/ 57 h 263"/>
                <a:gd name="T8" fmla="*/ 115 w 174"/>
                <a:gd name="T9" fmla="*/ 263 h 263"/>
                <a:gd name="T10" fmla="*/ 59 w 174"/>
                <a:gd name="T11" fmla="*/ 263 h 263"/>
                <a:gd name="T12" fmla="*/ 59 w 174"/>
                <a:gd name="T13" fmla="*/ 57 h 263"/>
                <a:gd name="T14" fmla="*/ 0 w 174"/>
                <a:gd name="T15" fmla="*/ 57 h 263"/>
                <a:gd name="T16" fmla="*/ 0 w 174"/>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63">
                  <a:moveTo>
                    <a:pt x="0" y="0"/>
                  </a:moveTo>
                  <a:lnTo>
                    <a:pt x="174" y="0"/>
                  </a:lnTo>
                  <a:lnTo>
                    <a:pt x="174" y="57"/>
                  </a:lnTo>
                  <a:lnTo>
                    <a:pt x="115" y="57"/>
                  </a:lnTo>
                  <a:lnTo>
                    <a:pt x="115" y="263"/>
                  </a:lnTo>
                  <a:lnTo>
                    <a:pt x="59" y="263"/>
                  </a:lnTo>
                  <a:lnTo>
                    <a:pt x="59"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3" name="Freeform 91">
              <a:extLst>
                <a:ext uri="{FF2B5EF4-FFF2-40B4-BE49-F238E27FC236}">
                  <a16:creationId xmlns:a16="http://schemas.microsoft.com/office/drawing/2014/main" id="{8388345B-6CCC-2535-7E0C-173503267322}"/>
                </a:ext>
              </a:extLst>
            </p:cNvPr>
            <p:cNvSpPr>
              <a:spLocks noEditPoints="1"/>
            </p:cNvSpPr>
            <p:nvPr/>
          </p:nvSpPr>
          <p:spPr bwMode="auto">
            <a:xfrm>
              <a:off x="16638588"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7 w 255"/>
                <a:gd name="T9" fmla="*/ 211 h 263"/>
                <a:gd name="T10" fmla="*/ 78 w 255"/>
                <a:gd name="T11" fmla="*/ 211 h 263"/>
                <a:gd name="T12" fmla="*/ 57 w 255"/>
                <a:gd name="T13" fmla="*/ 263 h 263"/>
                <a:gd name="T14" fmla="*/ 0 w 255"/>
                <a:gd name="T15" fmla="*/ 263 h 263"/>
                <a:gd name="T16" fmla="*/ 106 w 255"/>
                <a:gd name="T17" fmla="*/ 0 h 263"/>
                <a:gd name="T18" fmla="*/ 128 w 255"/>
                <a:gd name="T19" fmla="*/ 88 h 263"/>
                <a:gd name="T20" fmla="*/ 97 w 255"/>
                <a:gd name="T21" fmla="*/ 163 h 263"/>
                <a:gd name="T22" fmla="*/ 158 w 255"/>
                <a:gd name="T23" fmla="*/ 163 h 263"/>
                <a:gd name="T24" fmla="*/ 128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7" y="211"/>
                  </a:lnTo>
                  <a:lnTo>
                    <a:pt x="78" y="211"/>
                  </a:lnTo>
                  <a:lnTo>
                    <a:pt x="57" y="263"/>
                  </a:lnTo>
                  <a:lnTo>
                    <a:pt x="0" y="263"/>
                  </a:lnTo>
                  <a:lnTo>
                    <a:pt x="106" y="0"/>
                  </a:lnTo>
                  <a:close/>
                  <a:moveTo>
                    <a:pt x="128" y="88"/>
                  </a:moveTo>
                  <a:lnTo>
                    <a:pt x="97" y="163"/>
                  </a:lnTo>
                  <a:lnTo>
                    <a:pt x="158" y="163"/>
                  </a:lnTo>
                  <a:lnTo>
                    <a:pt x="128"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4" name="Freeform 92">
              <a:extLst>
                <a:ext uri="{FF2B5EF4-FFF2-40B4-BE49-F238E27FC236}">
                  <a16:creationId xmlns:a16="http://schemas.microsoft.com/office/drawing/2014/main" id="{1CDC418A-C873-F50E-244F-0BB16455F60B}"/>
                </a:ext>
              </a:extLst>
            </p:cNvPr>
            <p:cNvSpPr>
              <a:spLocks/>
            </p:cNvSpPr>
            <p:nvPr/>
          </p:nvSpPr>
          <p:spPr bwMode="auto">
            <a:xfrm>
              <a:off x="17076738" y="4511675"/>
              <a:ext cx="282575" cy="417513"/>
            </a:xfrm>
            <a:custGeom>
              <a:avLst/>
              <a:gdLst>
                <a:gd name="T0" fmla="*/ 0 w 178"/>
                <a:gd name="T1" fmla="*/ 0 h 263"/>
                <a:gd name="T2" fmla="*/ 178 w 178"/>
                <a:gd name="T3" fmla="*/ 0 h 263"/>
                <a:gd name="T4" fmla="*/ 178 w 178"/>
                <a:gd name="T5" fmla="*/ 57 h 263"/>
                <a:gd name="T6" fmla="*/ 118 w 178"/>
                <a:gd name="T7" fmla="*/ 57 h 263"/>
                <a:gd name="T8" fmla="*/ 118 w 178"/>
                <a:gd name="T9" fmla="*/ 263 h 263"/>
                <a:gd name="T10" fmla="*/ 62 w 178"/>
                <a:gd name="T11" fmla="*/ 263 h 263"/>
                <a:gd name="T12" fmla="*/ 62 w 178"/>
                <a:gd name="T13" fmla="*/ 57 h 263"/>
                <a:gd name="T14" fmla="*/ 0 w 178"/>
                <a:gd name="T15" fmla="*/ 57 h 263"/>
                <a:gd name="T16" fmla="*/ 0 w 178"/>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63">
                  <a:moveTo>
                    <a:pt x="0" y="0"/>
                  </a:moveTo>
                  <a:lnTo>
                    <a:pt x="178" y="0"/>
                  </a:lnTo>
                  <a:lnTo>
                    <a:pt x="178" y="57"/>
                  </a:lnTo>
                  <a:lnTo>
                    <a:pt x="118" y="57"/>
                  </a:lnTo>
                  <a:lnTo>
                    <a:pt x="118" y="263"/>
                  </a:lnTo>
                  <a:lnTo>
                    <a:pt x="62" y="263"/>
                  </a:lnTo>
                  <a:lnTo>
                    <a:pt x="62"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5" name="Freeform 93">
              <a:extLst>
                <a:ext uri="{FF2B5EF4-FFF2-40B4-BE49-F238E27FC236}">
                  <a16:creationId xmlns:a16="http://schemas.microsoft.com/office/drawing/2014/main" id="{8D39EB34-923C-2EC6-15D0-2A618F90CCBC}"/>
                </a:ext>
              </a:extLst>
            </p:cNvPr>
            <p:cNvSpPr>
              <a:spLocks noEditPoints="1"/>
            </p:cNvSpPr>
            <p:nvPr/>
          </p:nvSpPr>
          <p:spPr bwMode="auto">
            <a:xfrm>
              <a:off x="17591088" y="4511675"/>
              <a:ext cx="288925" cy="417513"/>
            </a:xfrm>
            <a:custGeom>
              <a:avLst/>
              <a:gdLst>
                <a:gd name="T0" fmla="*/ 0 w 77"/>
                <a:gd name="T1" fmla="*/ 0 h 111"/>
                <a:gd name="T2" fmla="*/ 32 w 77"/>
                <a:gd name="T3" fmla="*/ 0 h 111"/>
                <a:gd name="T4" fmla="*/ 59 w 77"/>
                <a:gd name="T5" fmla="*/ 9 h 111"/>
                <a:gd name="T6" fmla="*/ 67 w 77"/>
                <a:gd name="T7" fmla="*/ 29 h 111"/>
                <a:gd name="T8" fmla="*/ 64 w 77"/>
                <a:gd name="T9" fmla="*/ 41 h 111"/>
                <a:gd name="T10" fmla="*/ 55 w 77"/>
                <a:gd name="T11" fmla="*/ 51 h 111"/>
                <a:gd name="T12" fmla="*/ 72 w 77"/>
                <a:gd name="T13" fmla="*/ 62 h 111"/>
                <a:gd name="T14" fmla="*/ 77 w 77"/>
                <a:gd name="T15" fmla="*/ 79 h 111"/>
                <a:gd name="T16" fmla="*/ 66 w 77"/>
                <a:gd name="T17" fmla="*/ 103 h 111"/>
                <a:gd name="T18" fmla="*/ 37 w 77"/>
                <a:gd name="T19" fmla="*/ 111 h 111"/>
                <a:gd name="T20" fmla="*/ 0 w 77"/>
                <a:gd name="T21" fmla="*/ 111 h 111"/>
                <a:gd name="T22" fmla="*/ 0 w 77"/>
                <a:gd name="T23" fmla="*/ 0 h 111"/>
                <a:gd name="T24" fmla="*/ 23 w 77"/>
                <a:gd name="T25" fmla="*/ 19 h 111"/>
                <a:gd name="T26" fmla="*/ 23 w 77"/>
                <a:gd name="T27" fmla="*/ 43 h 111"/>
                <a:gd name="T28" fmla="*/ 29 w 77"/>
                <a:gd name="T29" fmla="*/ 43 h 111"/>
                <a:gd name="T30" fmla="*/ 39 w 77"/>
                <a:gd name="T31" fmla="*/ 39 h 111"/>
                <a:gd name="T32" fmla="*/ 43 w 77"/>
                <a:gd name="T33" fmla="*/ 30 h 111"/>
                <a:gd name="T34" fmla="*/ 39 w 77"/>
                <a:gd name="T35" fmla="*/ 22 h 111"/>
                <a:gd name="T36" fmla="*/ 29 w 77"/>
                <a:gd name="T37" fmla="*/ 19 h 111"/>
                <a:gd name="T38" fmla="*/ 23 w 77"/>
                <a:gd name="T39" fmla="*/ 19 h 111"/>
                <a:gd name="T40" fmla="*/ 23 w 77"/>
                <a:gd name="T41" fmla="*/ 62 h 111"/>
                <a:gd name="T42" fmla="*/ 23 w 77"/>
                <a:gd name="T43" fmla="*/ 93 h 111"/>
                <a:gd name="T44" fmla="*/ 32 w 77"/>
                <a:gd name="T45" fmla="*/ 93 h 111"/>
                <a:gd name="T46" fmla="*/ 52 w 77"/>
                <a:gd name="T47" fmla="*/ 78 h 111"/>
                <a:gd name="T48" fmla="*/ 47 w 77"/>
                <a:gd name="T49" fmla="*/ 66 h 111"/>
                <a:gd name="T50" fmla="*/ 33 w 77"/>
                <a:gd name="T51" fmla="*/ 62 h 111"/>
                <a:gd name="T52" fmla="*/ 23 w 77"/>
                <a:gd name="T5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1">
                  <a:moveTo>
                    <a:pt x="0" y="0"/>
                  </a:moveTo>
                  <a:cubicBezTo>
                    <a:pt x="32" y="0"/>
                    <a:pt x="32" y="0"/>
                    <a:pt x="32" y="0"/>
                  </a:cubicBezTo>
                  <a:cubicBezTo>
                    <a:pt x="45" y="0"/>
                    <a:pt x="55" y="3"/>
                    <a:pt x="59" y="9"/>
                  </a:cubicBezTo>
                  <a:cubicBezTo>
                    <a:pt x="64" y="15"/>
                    <a:pt x="67" y="21"/>
                    <a:pt x="67" y="29"/>
                  </a:cubicBezTo>
                  <a:cubicBezTo>
                    <a:pt x="67" y="33"/>
                    <a:pt x="66" y="37"/>
                    <a:pt x="64" y="41"/>
                  </a:cubicBezTo>
                  <a:cubicBezTo>
                    <a:pt x="62" y="44"/>
                    <a:pt x="59" y="47"/>
                    <a:pt x="55" y="51"/>
                  </a:cubicBezTo>
                  <a:cubicBezTo>
                    <a:pt x="63" y="53"/>
                    <a:pt x="69" y="57"/>
                    <a:pt x="72" y="62"/>
                  </a:cubicBezTo>
                  <a:cubicBezTo>
                    <a:pt x="75" y="68"/>
                    <a:pt x="77" y="73"/>
                    <a:pt x="77" y="79"/>
                  </a:cubicBezTo>
                  <a:cubicBezTo>
                    <a:pt x="77" y="89"/>
                    <a:pt x="73" y="97"/>
                    <a:pt x="66" y="103"/>
                  </a:cubicBezTo>
                  <a:cubicBezTo>
                    <a:pt x="59" y="108"/>
                    <a:pt x="49" y="111"/>
                    <a:pt x="37" y="111"/>
                  </a:cubicBezTo>
                  <a:cubicBezTo>
                    <a:pt x="0" y="111"/>
                    <a:pt x="0" y="111"/>
                    <a:pt x="0" y="111"/>
                  </a:cubicBezTo>
                  <a:lnTo>
                    <a:pt x="0" y="0"/>
                  </a:lnTo>
                  <a:close/>
                  <a:moveTo>
                    <a:pt x="23" y="19"/>
                  </a:moveTo>
                  <a:cubicBezTo>
                    <a:pt x="23" y="43"/>
                    <a:pt x="23" y="43"/>
                    <a:pt x="23" y="43"/>
                  </a:cubicBezTo>
                  <a:cubicBezTo>
                    <a:pt x="29" y="43"/>
                    <a:pt x="29" y="43"/>
                    <a:pt x="29" y="43"/>
                  </a:cubicBezTo>
                  <a:cubicBezTo>
                    <a:pt x="33" y="43"/>
                    <a:pt x="36" y="42"/>
                    <a:pt x="39" y="39"/>
                  </a:cubicBezTo>
                  <a:cubicBezTo>
                    <a:pt x="42" y="37"/>
                    <a:pt x="43" y="34"/>
                    <a:pt x="43" y="30"/>
                  </a:cubicBezTo>
                  <a:cubicBezTo>
                    <a:pt x="43" y="27"/>
                    <a:pt x="42" y="24"/>
                    <a:pt x="39" y="22"/>
                  </a:cubicBezTo>
                  <a:cubicBezTo>
                    <a:pt x="36" y="20"/>
                    <a:pt x="33" y="19"/>
                    <a:pt x="29" y="19"/>
                  </a:cubicBezTo>
                  <a:lnTo>
                    <a:pt x="23" y="19"/>
                  </a:lnTo>
                  <a:close/>
                  <a:moveTo>
                    <a:pt x="23" y="62"/>
                  </a:moveTo>
                  <a:cubicBezTo>
                    <a:pt x="23" y="93"/>
                    <a:pt x="23" y="93"/>
                    <a:pt x="23" y="93"/>
                  </a:cubicBezTo>
                  <a:cubicBezTo>
                    <a:pt x="32" y="93"/>
                    <a:pt x="32" y="93"/>
                    <a:pt x="32" y="93"/>
                  </a:cubicBezTo>
                  <a:cubicBezTo>
                    <a:pt x="45" y="93"/>
                    <a:pt x="52" y="88"/>
                    <a:pt x="52" y="78"/>
                  </a:cubicBezTo>
                  <a:cubicBezTo>
                    <a:pt x="52" y="73"/>
                    <a:pt x="50" y="69"/>
                    <a:pt x="47" y="66"/>
                  </a:cubicBezTo>
                  <a:cubicBezTo>
                    <a:pt x="44" y="64"/>
                    <a:pt x="39" y="62"/>
                    <a:pt x="33" y="62"/>
                  </a:cubicBezTo>
                  <a:lnTo>
                    <a:pt x="23" y="62"/>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6" name="Freeform 94">
              <a:extLst>
                <a:ext uri="{FF2B5EF4-FFF2-40B4-BE49-F238E27FC236}">
                  <a16:creationId xmlns:a16="http://schemas.microsoft.com/office/drawing/2014/main" id="{A72E8760-6F23-6145-C646-EDD1E59218D5}"/>
                </a:ext>
              </a:extLst>
            </p:cNvPr>
            <p:cNvSpPr>
              <a:spLocks noEditPoints="1"/>
            </p:cNvSpPr>
            <p:nvPr/>
          </p:nvSpPr>
          <p:spPr bwMode="auto">
            <a:xfrm>
              <a:off x="17910175"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9 w 255"/>
                <a:gd name="T9" fmla="*/ 211 h 263"/>
                <a:gd name="T10" fmla="*/ 78 w 255"/>
                <a:gd name="T11" fmla="*/ 211 h 263"/>
                <a:gd name="T12" fmla="*/ 56 w 255"/>
                <a:gd name="T13" fmla="*/ 263 h 263"/>
                <a:gd name="T14" fmla="*/ 0 w 255"/>
                <a:gd name="T15" fmla="*/ 263 h 263"/>
                <a:gd name="T16" fmla="*/ 106 w 255"/>
                <a:gd name="T17" fmla="*/ 0 h 263"/>
                <a:gd name="T18" fmla="*/ 127 w 255"/>
                <a:gd name="T19" fmla="*/ 88 h 263"/>
                <a:gd name="T20" fmla="*/ 97 w 255"/>
                <a:gd name="T21" fmla="*/ 163 h 263"/>
                <a:gd name="T22" fmla="*/ 158 w 255"/>
                <a:gd name="T23" fmla="*/ 163 h 263"/>
                <a:gd name="T24" fmla="*/ 127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9" y="211"/>
                  </a:lnTo>
                  <a:lnTo>
                    <a:pt x="78" y="211"/>
                  </a:lnTo>
                  <a:lnTo>
                    <a:pt x="56" y="263"/>
                  </a:lnTo>
                  <a:lnTo>
                    <a:pt x="0" y="263"/>
                  </a:lnTo>
                  <a:lnTo>
                    <a:pt x="106" y="0"/>
                  </a:lnTo>
                  <a:close/>
                  <a:moveTo>
                    <a:pt x="127" y="88"/>
                  </a:moveTo>
                  <a:lnTo>
                    <a:pt x="97" y="163"/>
                  </a:lnTo>
                  <a:lnTo>
                    <a:pt x="158" y="163"/>
                  </a:lnTo>
                  <a:lnTo>
                    <a:pt x="127"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7" name="Rectangle 95">
              <a:extLst>
                <a:ext uri="{FF2B5EF4-FFF2-40B4-BE49-F238E27FC236}">
                  <a16:creationId xmlns:a16="http://schemas.microsoft.com/office/drawing/2014/main" id="{E71CC138-F24A-052F-3BCF-BB77B9C95D8D}"/>
                </a:ext>
              </a:extLst>
            </p:cNvPr>
            <p:cNvSpPr>
              <a:spLocks noChangeArrowheads="1"/>
            </p:cNvSpPr>
            <p:nvPr/>
          </p:nvSpPr>
          <p:spPr bwMode="auto">
            <a:xfrm>
              <a:off x="18375313" y="4511675"/>
              <a:ext cx="88900" cy="417513"/>
            </a:xfrm>
            <a:prstGeom prst="rect">
              <a:avLst/>
            </a:prstGeom>
            <a:solidFill>
              <a:srgbClr val="257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8" name="Freeform 96">
              <a:extLst>
                <a:ext uri="{FF2B5EF4-FFF2-40B4-BE49-F238E27FC236}">
                  <a16:creationId xmlns:a16="http://schemas.microsoft.com/office/drawing/2014/main" id="{BBE38FBA-098C-600B-EFEF-61287000A3B9}"/>
                </a:ext>
              </a:extLst>
            </p:cNvPr>
            <p:cNvSpPr>
              <a:spLocks/>
            </p:cNvSpPr>
            <p:nvPr/>
          </p:nvSpPr>
          <p:spPr bwMode="auto">
            <a:xfrm>
              <a:off x="18719800" y="4511675"/>
              <a:ext cx="325437" cy="417513"/>
            </a:xfrm>
            <a:custGeom>
              <a:avLst/>
              <a:gdLst>
                <a:gd name="T0" fmla="*/ 0 w 205"/>
                <a:gd name="T1" fmla="*/ 0 h 263"/>
                <a:gd name="T2" fmla="*/ 57 w 205"/>
                <a:gd name="T3" fmla="*/ 0 h 263"/>
                <a:gd name="T4" fmla="*/ 57 w 205"/>
                <a:gd name="T5" fmla="*/ 102 h 263"/>
                <a:gd name="T6" fmla="*/ 149 w 205"/>
                <a:gd name="T7" fmla="*/ 102 h 263"/>
                <a:gd name="T8" fmla="*/ 149 w 205"/>
                <a:gd name="T9" fmla="*/ 0 h 263"/>
                <a:gd name="T10" fmla="*/ 205 w 205"/>
                <a:gd name="T11" fmla="*/ 0 h 263"/>
                <a:gd name="T12" fmla="*/ 205 w 205"/>
                <a:gd name="T13" fmla="*/ 263 h 263"/>
                <a:gd name="T14" fmla="*/ 149 w 205"/>
                <a:gd name="T15" fmla="*/ 263 h 263"/>
                <a:gd name="T16" fmla="*/ 149 w 205"/>
                <a:gd name="T17" fmla="*/ 159 h 263"/>
                <a:gd name="T18" fmla="*/ 57 w 205"/>
                <a:gd name="T19" fmla="*/ 159 h 263"/>
                <a:gd name="T20" fmla="*/ 57 w 205"/>
                <a:gd name="T21" fmla="*/ 263 h 263"/>
                <a:gd name="T22" fmla="*/ 0 w 205"/>
                <a:gd name="T23" fmla="*/ 263 h 263"/>
                <a:gd name="T24" fmla="*/ 0 w 205"/>
                <a:gd name="T2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3">
                  <a:moveTo>
                    <a:pt x="0" y="0"/>
                  </a:moveTo>
                  <a:lnTo>
                    <a:pt x="57" y="0"/>
                  </a:lnTo>
                  <a:lnTo>
                    <a:pt x="57" y="102"/>
                  </a:lnTo>
                  <a:lnTo>
                    <a:pt x="149" y="102"/>
                  </a:lnTo>
                  <a:lnTo>
                    <a:pt x="149" y="0"/>
                  </a:lnTo>
                  <a:lnTo>
                    <a:pt x="205" y="0"/>
                  </a:lnTo>
                  <a:lnTo>
                    <a:pt x="205" y="263"/>
                  </a:lnTo>
                  <a:lnTo>
                    <a:pt x="149" y="263"/>
                  </a:lnTo>
                  <a:lnTo>
                    <a:pt x="149" y="159"/>
                  </a:lnTo>
                  <a:lnTo>
                    <a:pt x="57" y="159"/>
                  </a:lnTo>
                  <a:lnTo>
                    <a:pt x="57" y="263"/>
                  </a:lnTo>
                  <a:lnTo>
                    <a:pt x="0" y="263"/>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9" name="Freeform 97">
              <a:extLst>
                <a:ext uri="{FF2B5EF4-FFF2-40B4-BE49-F238E27FC236}">
                  <a16:creationId xmlns:a16="http://schemas.microsoft.com/office/drawing/2014/main" id="{E8E75633-58C1-A929-5BEE-C4E3B3A4057A}"/>
                </a:ext>
              </a:extLst>
            </p:cNvPr>
            <p:cNvSpPr>
              <a:spLocks noEditPoints="1"/>
            </p:cNvSpPr>
            <p:nvPr/>
          </p:nvSpPr>
          <p:spPr bwMode="auto">
            <a:xfrm>
              <a:off x="19116675" y="4508500"/>
              <a:ext cx="420687" cy="427038"/>
            </a:xfrm>
            <a:custGeom>
              <a:avLst/>
              <a:gdLst>
                <a:gd name="T0" fmla="*/ 0 w 112"/>
                <a:gd name="T1" fmla="*/ 57 h 114"/>
                <a:gd name="T2" fmla="*/ 16 w 112"/>
                <a:gd name="T3" fmla="*/ 16 h 114"/>
                <a:gd name="T4" fmla="*/ 55 w 112"/>
                <a:gd name="T5" fmla="*/ 0 h 114"/>
                <a:gd name="T6" fmla="*/ 96 w 112"/>
                <a:gd name="T7" fmla="*/ 16 h 114"/>
                <a:gd name="T8" fmla="*/ 112 w 112"/>
                <a:gd name="T9" fmla="*/ 57 h 114"/>
                <a:gd name="T10" fmla="*/ 96 w 112"/>
                <a:gd name="T11" fmla="*/ 97 h 114"/>
                <a:gd name="T12" fmla="*/ 56 w 112"/>
                <a:gd name="T13" fmla="*/ 114 h 114"/>
                <a:gd name="T14" fmla="*/ 16 w 112"/>
                <a:gd name="T15" fmla="*/ 98 h 114"/>
                <a:gd name="T16" fmla="*/ 0 w 112"/>
                <a:gd name="T17" fmla="*/ 57 h 114"/>
                <a:gd name="T18" fmla="*/ 56 w 112"/>
                <a:gd name="T19" fmla="*/ 22 h 114"/>
                <a:gd name="T20" fmla="*/ 34 w 112"/>
                <a:gd name="T21" fmla="*/ 32 h 114"/>
                <a:gd name="T22" fmla="*/ 25 w 112"/>
                <a:gd name="T23" fmla="*/ 57 h 114"/>
                <a:gd name="T24" fmla="*/ 34 w 112"/>
                <a:gd name="T25" fmla="*/ 82 h 114"/>
                <a:gd name="T26" fmla="*/ 56 w 112"/>
                <a:gd name="T27" fmla="*/ 92 h 114"/>
                <a:gd name="T28" fmla="*/ 78 w 112"/>
                <a:gd name="T29" fmla="*/ 82 h 114"/>
                <a:gd name="T30" fmla="*/ 87 w 112"/>
                <a:gd name="T31" fmla="*/ 57 h 114"/>
                <a:gd name="T32" fmla="*/ 78 w 112"/>
                <a:gd name="T33" fmla="*/ 32 h 114"/>
                <a:gd name="T34" fmla="*/ 56 w 112"/>
                <a:gd name="T35" fmla="*/ 2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4">
                  <a:moveTo>
                    <a:pt x="0" y="57"/>
                  </a:moveTo>
                  <a:cubicBezTo>
                    <a:pt x="0" y="40"/>
                    <a:pt x="6" y="27"/>
                    <a:pt x="16" y="16"/>
                  </a:cubicBezTo>
                  <a:cubicBezTo>
                    <a:pt x="27" y="6"/>
                    <a:pt x="40" y="0"/>
                    <a:pt x="55" y="0"/>
                  </a:cubicBezTo>
                  <a:cubicBezTo>
                    <a:pt x="71" y="0"/>
                    <a:pt x="85" y="6"/>
                    <a:pt x="96" y="16"/>
                  </a:cubicBezTo>
                  <a:cubicBezTo>
                    <a:pt x="106" y="27"/>
                    <a:pt x="112" y="41"/>
                    <a:pt x="112" y="57"/>
                  </a:cubicBezTo>
                  <a:cubicBezTo>
                    <a:pt x="112" y="73"/>
                    <a:pt x="106" y="87"/>
                    <a:pt x="96" y="97"/>
                  </a:cubicBezTo>
                  <a:cubicBezTo>
                    <a:pt x="85" y="108"/>
                    <a:pt x="72" y="114"/>
                    <a:pt x="56" y="114"/>
                  </a:cubicBezTo>
                  <a:cubicBezTo>
                    <a:pt x="40" y="114"/>
                    <a:pt x="26" y="108"/>
                    <a:pt x="16" y="98"/>
                  </a:cubicBezTo>
                  <a:cubicBezTo>
                    <a:pt x="5" y="87"/>
                    <a:pt x="0" y="73"/>
                    <a:pt x="0" y="57"/>
                  </a:cubicBezTo>
                  <a:close/>
                  <a:moveTo>
                    <a:pt x="56" y="22"/>
                  </a:moveTo>
                  <a:cubicBezTo>
                    <a:pt x="47" y="22"/>
                    <a:pt x="39" y="25"/>
                    <a:pt x="34" y="32"/>
                  </a:cubicBezTo>
                  <a:cubicBezTo>
                    <a:pt x="28" y="39"/>
                    <a:pt x="25" y="47"/>
                    <a:pt x="25" y="57"/>
                  </a:cubicBezTo>
                  <a:cubicBezTo>
                    <a:pt x="25" y="67"/>
                    <a:pt x="28" y="75"/>
                    <a:pt x="34" y="82"/>
                  </a:cubicBezTo>
                  <a:cubicBezTo>
                    <a:pt x="40" y="88"/>
                    <a:pt x="47" y="92"/>
                    <a:pt x="56" y="92"/>
                  </a:cubicBezTo>
                  <a:cubicBezTo>
                    <a:pt x="65" y="92"/>
                    <a:pt x="72" y="88"/>
                    <a:pt x="78" y="82"/>
                  </a:cubicBezTo>
                  <a:cubicBezTo>
                    <a:pt x="84" y="76"/>
                    <a:pt x="87" y="67"/>
                    <a:pt x="87" y="57"/>
                  </a:cubicBezTo>
                  <a:cubicBezTo>
                    <a:pt x="87" y="47"/>
                    <a:pt x="84" y="38"/>
                    <a:pt x="78" y="32"/>
                  </a:cubicBezTo>
                  <a:cubicBezTo>
                    <a:pt x="73" y="26"/>
                    <a:pt x="65" y="23"/>
                    <a:pt x="56" y="22"/>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30" name="Freeform 98">
              <a:extLst>
                <a:ext uri="{FF2B5EF4-FFF2-40B4-BE49-F238E27FC236}">
                  <a16:creationId xmlns:a16="http://schemas.microsoft.com/office/drawing/2014/main" id="{83BE001C-A8B2-C396-C536-EF7CA974AB74}"/>
                </a:ext>
              </a:extLst>
            </p:cNvPr>
            <p:cNvSpPr>
              <a:spLocks/>
            </p:cNvSpPr>
            <p:nvPr/>
          </p:nvSpPr>
          <p:spPr bwMode="auto">
            <a:xfrm>
              <a:off x="19597688" y="4508500"/>
              <a:ext cx="322262" cy="427038"/>
            </a:xfrm>
            <a:custGeom>
              <a:avLst/>
              <a:gdLst>
                <a:gd name="T0" fmla="*/ 86 w 86"/>
                <a:gd name="T1" fmla="*/ 7 h 114"/>
                <a:gd name="T2" fmla="*/ 86 w 86"/>
                <a:gd name="T3" fmla="*/ 34 h 114"/>
                <a:gd name="T4" fmla="*/ 55 w 86"/>
                <a:gd name="T5" fmla="*/ 24 h 114"/>
                <a:gd name="T6" fmla="*/ 33 w 86"/>
                <a:gd name="T7" fmla="*/ 33 h 114"/>
                <a:gd name="T8" fmla="*/ 25 w 86"/>
                <a:gd name="T9" fmla="*/ 58 h 114"/>
                <a:gd name="T10" fmla="*/ 34 w 86"/>
                <a:gd name="T11" fmla="*/ 82 h 114"/>
                <a:gd name="T12" fmla="*/ 57 w 86"/>
                <a:gd name="T13" fmla="*/ 90 h 114"/>
                <a:gd name="T14" fmla="*/ 86 w 86"/>
                <a:gd name="T15" fmla="*/ 80 h 114"/>
                <a:gd name="T16" fmla="*/ 86 w 86"/>
                <a:gd name="T17" fmla="*/ 107 h 114"/>
                <a:gd name="T18" fmla="*/ 54 w 86"/>
                <a:gd name="T19" fmla="*/ 114 h 114"/>
                <a:gd name="T20" fmla="*/ 16 w 86"/>
                <a:gd name="T21" fmla="*/ 97 h 114"/>
                <a:gd name="T22" fmla="*/ 0 w 86"/>
                <a:gd name="T23" fmla="*/ 57 h 114"/>
                <a:gd name="T24" fmla="*/ 16 w 86"/>
                <a:gd name="T25" fmla="*/ 17 h 114"/>
                <a:gd name="T26" fmla="*/ 55 w 86"/>
                <a:gd name="T27" fmla="*/ 0 h 114"/>
                <a:gd name="T28" fmla="*/ 86 w 86"/>
                <a:gd name="T2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7"/>
                  </a:moveTo>
                  <a:cubicBezTo>
                    <a:pt x="86" y="34"/>
                    <a:pt x="86" y="34"/>
                    <a:pt x="86" y="34"/>
                  </a:cubicBezTo>
                  <a:cubicBezTo>
                    <a:pt x="74" y="27"/>
                    <a:pt x="64" y="24"/>
                    <a:pt x="55" y="24"/>
                  </a:cubicBezTo>
                  <a:cubicBezTo>
                    <a:pt x="46" y="24"/>
                    <a:pt x="39" y="27"/>
                    <a:pt x="33" y="33"/>
                  </a:cubicBezTo>
                  <a:cubicBezTo>
                    <a:pt x="28" y="39"/>
                    <a:pt x="25" y="47"/>
                    <a:pt x="25" y="58"/>
                  </a:cubicBezTo>
                  <a:cubicBezTo>
                    <a:pt x="25" y="68"/>
                    <a:pt x="28" y="76"/>
                    <a:pt x="34" y="82"/>
                  </a:cubicBezTo>
                  <a:cubicBezTo>
                    <a:pt x="40" y="88"/>
                    <a:pt x="47" y="90"/>
                    <a:pt x="57" y="90"/>
                  </a:cubicBezTo>
                  <a:cubicBezTo>
                    <a:pt x="65" y="90"/>
                    <a:pt x="75" y="87"/>
                    <a:pt x="86" y="80"/>
                  </a:cubicBezTo>
                  <a:cubicBezTo>
                    <a:pt x="86" y="107"/>
                    <a:pt x="86" y="107"/>
                    <a:pt x="86" y="107"/>
                  </a:cubicBezTo>
                  <a:cubicBezTo>
                    <a:pt x="73" y="112"/>
                    <a:pt x="63" y="114"/>
                    <a:pt x="54" y="114"/>
                  </a:cubicBezTo>
                  <a:cubicBezTo>
                    <a:pt x="39" y="114"/>
                    <a:pt x="26" y="108"/>
                    <a:pt x="16" y="97"/>
                  </a:cubicBezTo>
                  <a:cubicBezTo>
                    <a:pt x="6" y="86"/>
                    <a:pt x="0" y="73"/>
                    <a:pt x="0" y="57"/>
                  </a:cubicBezTo>
                  <a:cubicBezTo>
                    <a:pt x="0" y="41"/>
                    <a:pt x="6" y="28"/>
                    <a:pt x="16" y="17"/>
                  </a:cubicBezTo>
                  <a:cubicBezTo>
                    <a:pt x="27" y="6"/>
                    <a:pt x="40" y="0"/>
                    <a:pt x="55" y="0"/>
                  </a:cubicBezTo>
                  <a:cubicBezTo>
                    <a:pt x="65" y="0"/>
                    <a:pt x="75" y="2"/>
                    <a:pt x="86" y="7"/>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grpSp>
      <p:pic>
        <p:nvPicPr>
          <p:cNvPr id="14338" name="Picture 2" descr="C:\Users\CHIÊU SA\Downloads\BÀI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14" y="1463040"/>
            <a:ext cx="16993474" cy="1225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2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4" name="Picture 40">
            <a:extLst>
              <a:ext uri="{FF2B5EF4-FFF2-40B4-BE49-F238E27FC236}">
                <a16:creationId xmlns:a16="http://schemas.microsoft.com/office/drawing/2014/main" id="{E2101EEA-F5B8-E60B-0CA5-902E1AF5F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880" y="7560552"/>
            <a:ext cx="6230071" cy="2927689"/>
          </a:xfrm>
          <a:prstGeom prst="rect">
            <a:avLst/>
          </a:prstGeom>
          <a:noFill/>
          <a:extLst>
            <a:ext uri="{909E8E84-426E-40DD-AFC4-6F175D3DCCD1}">
              <a14:hiddenFill xmlns:a14="http://schemas.microsoft.com/office/drawing/2010/main">
                <a:solidFill>
                  <a:srgbClr val="FFFFFF"/>
                </a:solidFill>
              </a14:hiddenFill>
            </a:ext>
          </a:extLst>
        </p:spPr>
      </p:pic>
      <p:pic>
        <p:nvPicPr>
          <p:cNvPr id="21543" name="Picture 39">
            <a:extLst>
              <a:ext uri="{FF2B5EF4-FFF2-40B4-BE49-F238E27FC236}">
                <a16:creationId xmlns:a16="http://schemas.microsoft.com/office/drawing/2014/main" id="{E2440E84-2C61-6890-9E90-F3902F09F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669" y="7649462"/>
            <a:ext cx="7830456" cy="4274045"/>
          </a:xfrm>
          <a:prstGeom prst="rect">
            <a:avLst/>
          </a:prstGeom>
          <a:noFill/>
          <a:extLst>
            <a:ext uri="{909E8E84-426E-40DD-AFC4-6F175D3DCCD1}">
              <a14:hiddenFill xmlns:a14="http://schemas.microsoft.com/office/drawing/2010/main">
                <a:solidFill>
                  <a:srgbClr val="FFFFFF"/>
                </a:solidFill>
              </a14:hiddenFill>
            </a:ext>
          </a:extLst>
        </p:spPr>
      </p:pic>
      <p:pic>
        <p:nvPicPr>
          <p:cNvPr id="21542" name="Picture 38">
            <a:extLst>
              <a:ext uri="{FF2B5EF4-FFF2-40B4-BE49-F238E27FC236}">
                <a16:creationId xmlns:a16="http://schemas.microsoft.com/office/drawing/2014/main" id="{F907FE03-BE75-C003-58DA-3D32C3D2B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1724" y="9961130"/>
            <a:ext cx="4359779" cy="1552754"/>
          </a:xfrm>
          <a:prstGeom prst="rect">
            <a:avLst/>
          </a:prstGeom>
          <a:noFill/>
          <a:extLst>
            <a:ext uri="{909E8E84-426E-40DD-AFC4-6F175D3DCCD1}">
              <a14:hiddenFill xmlns:a14="http://schemas.microsoft.com/office/drawing/2010/main">
                <a:solidFill>
                  <a:srgbClr val="FFFFFF"/>
                </a:solidFill>
              </a14:hiddenFill>
            </a:ext>
          </a:extLst>
        </p:spPr>
      </p:pic>
      <p:pic>
        <p:nvPicPr>
          <p:cNvPr id="21541" name="Picture 37">
            <a:extLst>
              <a:ext uri="{FF2B5EF4-FFF2-40B4-BE49-F238E27FC236}">
                <a16:creationId xmlns:a16="http://schemas.microsoft.com/office/drawing/2014/main" id="{62C7B1EB-1CDB-3945-B398-561F3106B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5603" y="7655813"/>
            <a:ext cx="1863942" cy="2962617"/>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a:extLst>
              <a:ext uri="{FF2B5EF4-FFF2-40B4-BE49-F238E27FC236}">
                <a16:creationId xmlns:a16="http://schemas.microsoft.com/office/drawing/2014/main" id="{33005386-6927-5FE2-36AF-1E6967B28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89114" y="7728846"/>
            <a:ext cx="4077172" cy="873227"/>
          </a:xfrm>
          <a:prstGeom prst="rect">
            <a:avLst/>
          </a:prstGeom>
          <a:noFill/>
          <a:extLst>
            <a:ext uri="{909E8E84-426E-40DD-AFC4-6F175D3DCCD1}">
              <a14:hiddenFill xmlns:a14="http://schemas.microsoft.com/office/drawing/2010/main">
                <a:solidFill>
                  <a:srgbClr val="FFFFFF"/>
                </a:solidFill>
              </a14:hiddenFill>
            </a:ext>
          </a:extLst>
        </p:spPr>
      </p:pic>
      <p:pic>
        <p:nvPicPr>
          <p:cNvPr id="21539" name="Picture 35">
            <a:extLst>
              <a:ext uri="{FF2B5EF4-FFF2-40B4-BE49-F238E27FC236}">
                <a16:creationId xmlns:a16="http://schemas.microsoft.com/office/drawing/2014/main" id="{94D50FA4-EF82-461B-38CC-F78303E830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9114" y="8351218"/>
            <a:ext cx="4597932" cy="1200289"/>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a:extLst>
              <a:ext uri="{FF2B5EF4-FFF2-40B4-BE49-F238E27FC236}">
                <a16:creationId xmlns:a16="http://schemas.microsoft.com/office/drawing/2014/main" id="{86140C9B-34AF-6CA6-B045-0632478BF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9114" y="8370269"/>
            <a:ext cx="1794084" cy="1524176"/>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a:extLst>
              <a:ext uri="{FF2B5EF4-FFF2-40B4-BE49-F238E27FC236}">
                <a16:creationId xmlns:a16="http://schemas.microsoft.com/office/drawing/2014/main" id="{CD731D5D-72D3-E211-BB07-B97492B2AE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5603" y="7633584"/>
            <a:ext cx="1584509" cy="939909"/>
          </a:xfrm>
          <a:prstGeom prst="rect">
            <a:avLst/>
          </a:prstGeom>
          <a:noFill/>
          <a:extLst>
            <a:ext uri="{909E8E84-426E-40DD-AFC4-6F175D3DCCD1}">
              <a14:hiddenFill xmlns:a14="http://schemas.microsoft.com/office/drawing/2010/main">
                <a:solidFill>
                  <a:srgbClr val="FFFFFF"/>
                </a:solidFill>
              </a14:hiddenFill>
            </a:ext>
          </a:extLst>
        </p:spPr>
      </p:pic>
      <p:pic>
        <p:nvPicPr>
          <p:cNvPr id="21536" name="Picture 32">
            <a:extLst>
              <a:ext uri="{FF2B5EF4-FFF2-40B4-BE49-F238E27FC236}">
                <a16:creationId xmlns:a16="http://schemas.microsoft.com/office/drawing/2014/main" id="{08C2EF0E-EAC5-B4E9-2A55-DAE1ADF5AD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03381" y="6499979"/>
            <a:ext cx="3873948" cy="1409863"/>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a:extLst>
              <a:ext uri="{FF2B5EF4-FFF2-40B4-BE49-F238E27FC236}">
                <a16:creationId xmlns:a16="http://schemas.microsoft.com/office/drawing/2014/main" id="{A8BE387D-947A-0345-5E48-2E6FF0FB98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0674" y="6969933"/>
            <a:ext cx="1584507" cy="873225"/>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a:extLst>
              <a:ext uri="{FF2B5EF4-FFF2-40B4-BE49-F238E27FC236}">
                <a16:creationId xmlns:a16="http://schemas.microsoft.com/office/drawing/2014/main" id="{3A528DDD-779A-3145-674A-C40196C5E1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7806" y="5956991"/>
            <a:ext cx="6261825" cy="243550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a:extLst>
              <a:ext uri="{FF2B5EF4-FFF2-40B4-BE49-F238E27FC236}">
                <a16:creationId xmlns:a16="http://schemas.microsoft.com/office/drawing/2014/main" id="{B4A6A651-7729-1349-2E6E-4D9A536478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3905" y="9037097"/>
            <a:ext cx="2168777" cy="2905462"/>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id="{0EADE01D-22DE-713E-36BF-83071F2E7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3427" y="9030745"/>
            <a:ext cx="3499255" cy="2645082"/>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a:extLst>
              <a:ext uri="{FF2B5EF4-FFF2-40B4-BE49-F238E27FC236}">
                <a16:creationId xmlns:a16="http://schemas.microsoft.com/office/drawing/2014/main" id="{337A5F20-E1E5-D5C8-D702-D61E57BF08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695" y="9021220"/>
            <a:ext cx="3772337" cy="1676594"/>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id="{3E9AC2A7-4D51-ABD7-B01E-9957F312FD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7737" y="8986291"/>
            <a:ext cx="4070821"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id="{C0223A74-7686-51FE-1297-E50C03125C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2382" y="8059083"/>
            <a:ext cx="3896175" cy="117171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id="{1B4D3491-D6E7-65C9-3106-6EC8969740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3722" y="6014147"/>
            <a:ext cx="2870532" cy="3324611"/>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8D5EB584-A58C-679F-6FEF-865374CE982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54497" y="5610877"/>
            <a:ext cx="3788214"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97D9999C-C7FF-1833-0DFA-C477D0B01B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0043" y="4280395"/>
            <a:ext cx="3946983" cy="1552756"/>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52D608B4-CC6B-0F32-D254-ED6D6638459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77807" y="5385424"/>
            <a:ext cx="2372001" cy="103517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A8075F20-73FA-F65F-6685-788DF642625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74969" y="3340487"/>
            <a:ext cx="3232524" cy="1041521"/>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C9772FD1-92E1-924B-2DA7-B2EE5174E77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74968" y="3238876"/>
            <a:ext cx="3902528" cy="62872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6AC8FE90-D09F-E174-8ABA-DBE222CA81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68617" y="2813377"/>
            <a:ext cx="2632381" cy="73033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3DA5A2A6-8DA2-D053-8F54-406F1C4A8DE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40040" y="2248160"/>
            <a:ext cx="2870532" cy="12860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E453C7BB-F989-8141-339F-D15BCE6EBD4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24163" y="1714700"/>
            <a:ext cx="2248160" cy="1822661"/>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60539CE4-973C-ABC8-92A4-027AB5CA38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30178" y="3232524"/>
            <a:ext cx="1733751" cy="318806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981DA232-E2DB-8453-1E76-F18709D6B20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79972" y="5979219"/>
            <a:ext cx="2905462" cy="230531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B29643F6-0749-3221-023F-2E3123B541E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93996" y="5668033"/>
            <a:ext cx="2283090" cy="165436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205691AE-D80C-9D00-298F-1A09B5DBC16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99265" y="5550543"/>
            <a:ext cx="1546403" cy="75256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AC4422E-3F2D-7B49-B765-6C2CF710FAC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30634" y="4553478"/>
            <a:ext cx="3153139" cy="121299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5B2BD16C-2EFA-2E79-4E9F-17648060143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50361" y="5321917"/>
            <a:ext cx="2327543" cy="109867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52C93786-83C4-C506-2A6B-9D2E94390D5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07372" y="3245227"/>
            <a:ext cx="1800434" cy="138128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E147FD2E-A08F-A6FA-8CB4-7BF7AD53DBA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0073" y="4382009"/>
            <a:ext cx="1733751" cy="50488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6617485D-E502-572E-2E24-77BB1162260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439028" y="3940632"/>
            <a:ext cx="2133847" cy="68587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9E25886-6A39-F7F7-8672-D59FF590AF2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42302" y="2622855"/>
            <a:ext cx="1771855" cy="200365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59D3ED51-B5A9-9612-B181-FF967A80759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68041" y="4331202"/>
            <a:ext cx="1454318" cy="208939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83950C0-D4AB-20BC-3B22-3E95715534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483965" y="5515614"/>
            <a:ext cx="1981429" cy="1381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righ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lef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8"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lef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left)">
                                      <p:cBhvr>
                                        <p:cTn id="147" dur="500"/>
                                        <p:tgtEl>
                                          <p:spTgt spid="21536"/>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8"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left)">
                                      <p:cBhvr>
                                        <p:cTn id="152" dur="500"/>
                                        <p:tgtEl>
                                          <p:spTgt spid="21537"/>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2" presetClass="entr" presetSubtype="8" fill="hold" nodeType="clickEffect">
                                  <p:stCondLst>
                                    <p:cond delay="0"/>
                                  </p:stCondLst>
                                  <p:childTnLst>
                                    <p:set>
                                      <p:cBhvr>
                                        <p:cTn id="156" dur="1" fill="hold">
                                          <p:stCondLst>
                                            <p:cond delay="0"/>
                                          </p:stCondLst>
                                        </p:cTn>
                                        <p:tgtEl>
                                          <p:spTgt spid="21538"/>
                                        </p:tgtEl>
                                        <p:attrNameLst>
                                          <p:attrName>style.visibility</p:attrName>
                                        </p:attrNameLst>
                                      </p:cBhvr>
                                      <p:to>
                                        <p:strVal val="visible"/>
                                      </p:to>
                                    </p:set>
                                    <p:animEffect transition="in" filter="wipe(left)">
                                      <p:cBhvr>
                                        <p:cTn id="157" dur="500"/>
                                        <p:tgtEl>
                                          <p:spTgt spid="21538"/>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2" presetClass="entr" presetSubtype="8" fill="hold" nodeType="clickEffect">
                                  <p:stCondLst>
                                    <p:cond delay="0"/>
                                  </p:stCondLst>
                                  <p:childTnLst>
                                    <p:set>
                                      <p:cBhvr>
                                        <p:cTn id="161" dur="1" fill="hold">
                                          <p:stCondLst>
                                            <p:cond delay="0"/>
                                          </p:stCondLst>
                                        </p:cTn>
                                        <p:tgtEl>
                                          <p:spTgt spid="21539"/>
                                        </p:tgtEl>
                                        <p:attrNameLst>
                                          <p:attrName>style.visibility</p:attrName>
                                        </p:attrNameLst>
                                      </p:cBhvr>
                                      <p:to>
                                        <p:strVal val="visible"/>
                                      </p:to>
                                    </p:set>
                                    <p:animEffect transition="in" filter="wipe(left)">
                                      <p:cBhvr>
                                        <p:cTn id="162" dur="500"/>
                                        <p:tgtEl>
                                          <p:spTgt spid="21539"/>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8" fill="hold" nodeType="clickEffect">
                                  <p:stCondLst>
                                    <p:cond delay="0"/>
                                  </p:stCondLst>
                                  <p:childTnLst>
                                    <p:set>
                                      <p:cBhvr>
                                        <p:cTn id="166" dur="1" fill="hold">
                                          <p:stCondLst>
                                            <p:cond delay="0"/>
                                          </p:stCondLst>
                                        </p:cTn>
                                        <p:tgtEl>
                                          <p:spTgt spid="21540"/>
                                        </p:tgtEl>
                                        <p:attrNameLst>
                                          <p:attrName>style.visibility</p:attrName>
                                        </p:attrNameLst>
                                      </p:cBhvr>
                                      <p:to>
                                        <p:strVal val="visible"/>
                                      </p:to>
                                    </p:set>
                                    <p:animEffect transition="in" filter="wipe(left)">
                                      <p:cBhvr>
                                        <p:cTn id="167" dur="500"/>
                                        <p:tgtEl>
                                          <p:spTgt spid="21540"/>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8" fill="hold" nodeType="clickEffect">
                                  <p:stCondLst>
                                    <p:cond delay="0"/>
                                  </p:stCondLst>
                                  <p:childTnLst>
                                    <p:set>
                                      <p:cBhvr>
                                        <p:cTn id="171" dur="1" fill="hold">
                                          <p:stCondLst>
                                            <p:cond delay="0"/>
                                          </p:stCondLst>
                                        </p:cTn>
                                        <p:tgtEl>
                                          <p:spTgt spid="21541"/>
                                        </p:tgtEl>
                                        <p:attrNameLst>
                                          <p:attrName>style.visibility</p:attrName>
                                        </p:attrNameLst>
                                      </p:cBhvr>
                                      <p:to>
                                        <p:strVal val="visible"/>
                                      </p:to>
                                    </p:set>
                                    <p:animEffect transition="in" filter="wipe(left)">
                                      <p:cBhvr>
                                        <p:cTn id="172" dur="500"/>
                                        <p:tgtEl>
                                          <p:spTgt spid="2154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2" presetClass="entr" presetSubtype="8" fill="hold" nodeType="clickEffect">
                                  <p:stCondLst>
                                    <p:cond delay="0"/>
                                  </p:stCondLst>
                                  <p:childTnLst>
                                    <p:set>
                                      <p:cBhvr>
                                        <p:cTn id="176" dur="1" fill="hold">
                                          <p:stCondLst>
                                            <p:cond delay="0"/>
                                          </p:stCondLst>
                                        </p:cTn>
                                        <p:tgtEl>
                                          <p:spTgt spid="21542"/>
                                        </p:tgtEl>
                                        <p:attrNameLst>
                                          <p:attrName>style.visibility</p:attrName>
                                        </p:attrNameLst>
                                      </p:cBhvr>
                                      <p:to>
                                        <p:strVal val="visible"/>
                                      </p:to>
                                    </p:set>
                                    <p:animEffect transition="in" filter="wipe(left)">
                                      <p:cBhvr>
                                        <p:cTn id="177" dur="500"/>
                                        <p:tgtEl>
                                          <p:spTgt spid="2154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2" presetClass="entr" presetSubtype="2" fill="hold" nodeType="clickEffect">
                                  <p:stCondLst>
                                    <p:cond delay="0"/>
                                  </p:stCondLst>
                                  <p:childTnLst>
                                    <p:set>
                                      <p:cBhvr>
                                        <p:cTn id="181" dur="1" fill="hold">
                                          <p:stCondLst>
                                            <p:cond delay="0"/>
                                          </p:stCondLst>
                                        </p:cTn>
                                        <p:tgtEl>
                                          <p:spTgt spid="21543"/>
                                        </p:tgtEl>
                                        <p:attrNameLst>
                                          <p:attrName>style.visibility</p:attrName>
                                        </p:attrNameLst>
                                      </p:cBhvr>
                                      <p:to>
                                        <p:strVal val="visible"/>
                                      </p:to>
                                    </p:set>
                                    <p:animEffect transition="in" filter="wipe(right)">
                                      <p:cBhvr>
                                        <p:cTn id="182" dur="500"/>
                                        <p:tgtEl>
                                          <p:spTgt spid="21543"/>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2" presetClass="entr" presetSubtype="2" fill="hold" nodeType="clickEffect">
                                  <p:stCondLst>
                                    <p:cond delay="0"/>
                                  </p:stCondLst>
                                  <p:childTnLst>
                                    <p:set>
                                      <p:cBhvr>
                                        <p:cTn id="186" dur="1" fill="hold">
                                          <p:stCondLst>
                                            <p:cond delay="0"/>
                                          </p:stCondLst>
                                        </p:cTn>
                                        <p:tgtEl>
                                          <p:spTgt spid="21544"/>
                                        </p:tgtEl>
                                        <p:attrNameLst>
                                          <p:attrName>style.visibility</p:attrName>
                                        </p:attrNameLst>
                                      </p:cBhvr>
                                      <p:to>
                                        <p:strVal val="visible"/>
                                      </p:to>
                                    </p:set>
                                    <p:animEffect transition="in" filter="wipe(right)">
                                      <p:cBhvr>
                                        <p:cTn id="187" dur="500"/>
                                        <p:tgtEl>
                                          <p:spTgt spid="2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1" y="1563314"/>
            <a:ext cx="19202736" cy="907900"/>
            <a:chOff x="166688" y="1892299"/>
            <a:chExt cx="19203986" cy="907794"/>
          </a:xfrm>
        </p:grpSpPr>
        <p:sp>
          <p:nvSpPr>
            <p:cNvPr id="244"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4" y="2784546"/>
            <a:ext cx="7799465"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solidFill>
                  <a:schemeClr val="dk1"/>
                </a:solidFill>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chemeClr val="lt1"/>
                  </a:solidFill>
                  <a:latin typeface="Tahoma"/>
                  <a:ea typeface="Tahoma"/>
                  <a:cs typeface="Tahoma"/>
                  <a:sym typeface="Tahoma"/>
                </a:rPr>
                <a:t>1. </a:t>
              </a:r>
              <a:r>
                <a:rPr lang="en-US" sz="4500" b="1" dirty="0" err="1">
                  <a:solidFill>
                    <a:schemeClr val="lt1"/>
                  </a:solidFill>
                  <a:latin typeface="Tahoma"/>
                  <a:ea typeface="Tahoma"/>
                  <a:cs typeface="Tahoma"/>
                  <a:sym typeface="Tahoma"/>
                </a:rPr>
                <a:t>Trạng</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thái</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tự</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nhiên</a:t>
              </a:r>
              <a:endParaRPr sz="4500" b="1" dirty="0">
                <a:solidFill>
                  <a:schemeClr val="lt1"/>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18112" y="3662606"/>
            <a:ext cx="23549363" cy="9706553"/>
            <a:chOff x="4221718" y="3423084"/>
            <a:chExt cx="15942152" cy="15849430"/>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5839735"/>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cs typeface="+mn-cs"/>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5539869"/>
          </a:xfrm>
          <a:prstGeom prst="rect">
            <a:avLst/>
          </a:prstGeom>
        </p:spPr>
        <p:txBody>
          <a:bodyPr wrap="square" lIns="91343" tIns="45666" rIns="91343" bIns="45666">
            <a:spAutoFit/>
          </a:bodyPr>
          <a:lstStyle/>
          <a:p>
            <a:r>
              <a:rPr lang="vi-VN" sz="5900" b="1" i="1" dirty="0">
                <a:latin typeface="Times New Roman" panose="02020603050405020304" pitchFamily="18" charset="0"/>
                <a:cs typeface="Times New Roman" panose="02020603050405020304" pitchFamily="18" charset="0"/>
              </a:rPr>
              <a:t>Trong tự nhiên, </a:t>
            </a:r>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huỳnh</a:t>
            </a:r>
            <a:r>
              <a:rPr lang="en-US" sz="5900" b="1" i="1" dirty="0">
                <a:latin typeface="Times New Roman" panose="02020603050405020304" pitchFamily="18" charset="0"/>
                <a:cs typeface="Times New Roman" panose="02020603050405020304" pitchFamily="18" charset="0"/>
              </a:rPr>
              <a:t>)</a:t>
            </a:r>
            <a:r>
              <a:rPr lang="vi-VN" sz="5900" b="1" i="1" dirty="0">
                <a:latin typeface="Times New Roman" panose="02020603050405020304" pitchFamily="18" charset="0"/>
                <a:cs typeface="Times New Roman" panose="02020603050405020304" pitchFamily="18" charset="0"/>
              </a:rPr>
              <a:t> lắng </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đọng thành những mỏ lớn, nằm giữa lớp</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 đá sâu hàng trăm mét trong lòng đất. </a:t>
            </a:r>
            <a:endParaRPr lang="en-US" sz="5900" b="1" i="1" dirty="0">
              <a:latin typeface="Times New Roman" panose="02020603050405020304" pitchFamily="18" charset="0"/>
              <a:cs typeface="Times New Roman" panose="02020603050405020304" pitchFamily="18" charset="0"/>
            </a:endParaRPr>
          </a:p>
          <a:p>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huỳnh</a:t>
            </a:r>
            <a:r>
              <a:rPr lang="en-US" sz="5900" b="1" i="1" dirty="0">
                <a:latin typeface="Times New Roman" panose="02020603050405020304" pitchFamily="18" charset="0"/>
                <a:cs typeface="Times New Roman" panose="02020603050405020304" pitchFamily="18" charset="0"/>
              </a:rPr>
              <a:t>)</a:t>
            </a:r>
            <a:r>
              <a:rPr lang="vi-VN" sz="5900" b="1" i="1" dirty="0">
                <a:latin typeface="Times New Roman" panose="02020603050405020304" pitchFamily="18" charset="0"/>
                <a:cs typeface="Times New Roman" panose="02020603050405020304" pitchFamily="18" charset="0"/>
              </a:rPr>
              <a:t> ở dạng hợp chất </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cũng được tìm thấy trong nhiều khoáng</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 vật trong tự nhiên</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quặng</a:t>
            </a:r>
            <a:r>
              <a:rPr lang="en-US" sz="5900" b="1" i="1" dirty="0">
                <a:latin typeface="Times New Roman" panose="02020603050405020304" pitchFamily="18" charset="0"/>
                <a:cs typeface="Times New Roman" panose="02020603050405020304" pitchFamily="18" charset="0"/>
              </a:rPr>
              <a:t> pyrite FeS</a:t>
            </a:r>
            <a:r>
              <a:rPr lang="en-US" sz="5900" b="1" i="1" baseline="-25000" dirty="0">
                <a:latin typeface="Times New Roman" panose="02020603050405020304" pitchFamily="18" charset="0"/>
                <a:cs typeface="Times New Roman" panose="02020603050405020304" pitchFamily="18" charset="0"/>
              </a:rPr>
              <a:t>2</a:t>
            </a:r>
            <a:r>
              <a:rPr lang="en-US" sz="5900" b="1" i="1" dirty="0">
                <a:latin typeface="Times New Roman" panose="02020603050405020304" pitchFamily="18" charset="0"/>
                <a:cs typeface="Times New Roman" panose="02020603050405020304" pitchFamily="18" charset="0"/>
              </a:rPr>
              <a:t> …)</a:t>
            </a:r>
            <a:endParaRPr lang="vi-VN" sz="5900" b="1" dirty="0">
              <a:latin typeface="Times New Roman" panose="02020603050405020304" pitchFamily="18" charset="0"/>
              <a:cs typeface="Times New Roman" panose="02020603050405020304" pitchFamily="18" charset="0"/>
            </a:endParaRPr>
          </a:p>
        </p:txBody>
      </p:sp>
      <p:pic>
        <p:nvPicPr>
          <p:cNvPr id="5" name="Hình ảnh 4" descr="Ảnh có chứa văn bản, Khoáng chất&#10;&#10;Mô tả được tạo tự động">
            <a:extLst>
              <a:ext uri="{FF2B5EF4-FFF2-40B4-BE49-F238E27FC236}">
                <a16:creationId xmlns:a16="http://schemas.microsoft.com/office/drawing/2014/main" id="{2DE69F0C-E27B-929C-5A53-44566DCB105C}"/>
              </a:ext>
            </a:extLst>
          </p:cNvPr>
          <p:cNvPicPr>
            <a:picLocks noChangeAspect="1"/>
          </p:cNvPicPr>
          <p:nvPr/>
        </p:nvPicPr>
        <p:blipFill>
          <a:blip r:embed="rId4"/>
          <a:stretch>
            <a:fillRect/>
          </a:stretch>
        </p:blipFill>
        <p:spPr>
          <a:xfrm>
            <a:off x="15235226" y="5158058"/>
            <a:ext cx="7435588" cy="633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8426" y="2265076"/>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sp>
        <p:nvSpPr>
          <p:cNvPr id="3" name="TextBox 2"/>
          <p:cNvSpPr txBox="1"/>
          <p:nvPr/>
        </p:nvSpPr>
        <p:spPr>
          <a:xfrm>
            <a:off x="2706624" y="3493008"/>
            <a:ext cx="17775936" cy="923330"/>
          </a:xfrm>
          <a:prstGeom prst="rect">
            <a:avLst/>
          </a:prstGeom>
          <a:noFill/>
        </p:spPr>
        <p:txBody>
          <a:bodyPr wrap="square" rtlCol="0">
            <a:spAutoFit/>
          </a:bodyPr>
          <a:lstStyle/>
          <a:p>
            <a:r>
              <a:rPr lang="en-US" sz="5400" dirty="0"/>
              <a:t>CÁC NHÓM HOẠT ĐỘNG GÓC THEO SƠ ĐỒ SAU:</a:t>
            </a:r>
            <a:endParaRPr lang="vi-VN" sz="5400" dirty="0"/>
          </a:p>
        </p:txBody>
      </p:sp>
      <p:sp>
        <p:nvSpPr>
          <p:cNvPr id="4" name="Google Shape;633;p48"/>
          <p:cNvSpPr/>
          <p:nvPr/>
        </p:nvSpPr>
        <p:spPr>
          <a:xfrm>
            <a:off x="9736498" y="4942798"/>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r>
              <a:rPr lang="vi-VN" sz="6000" b="1" dirty="0">
                <a:solidFill>
                  <a:srgbClr val="263E68"/>
                </a:solidFill>
                <a:latin typeface="Times New Roman" panose="02020603050405020304" pitchFamily="18" charset="0"/>
                <a:cs typeface="Mali Medium"/>
                <a:sym typeface="Mali Medium"/>
              </a:rPr>
              <a:t>GÓC QUAN SÁT</a:t>
            </a:r>
            <a:endParaRPr sz="2000" b="1" dirty="0">
              <a:solidFill>
                <a:srgbClr val="FFFFFF"/>
              </a:solidFill>
              <a:latin typeface="Comfortaa"/>
              <a:ea typeface="Comfortaa"/>
              <a:cs typeface="Comfortaa"/>
              <a:sym typeface="Comfortaa"/>
            </a:endParaRPr>
          </a:p>
        </p:txBody>
      </p:sp>
      <p:sp>
        <p:nvSpPr>
          <p:cNvPr id="5" name="Google Shape;633;p48"/>
          <p:cNvSpPr/>
          <p:nvPr/>
        </p:nvSpPr>
        <p:spPr>
          <a:xfrm>
            <a:off x="17218312" y="9742834"/>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4800" b="1" dirty="0">
                <a:solidFill>
                  <a:srgbClr val="FFFFFF"/>
                </a:solidFill>
                <a:latin typeface="Times New Roman" panose="02020603050405020304" pitchFamily="18" charset="0"/>
              </a:rPr>
              <a:t>GÓC </a:t>
            </a:r>
          </a:p>
          <a:p>
            <a:pPr lvl="0" algn="ctr">
              <a:buClr>
                <a:srgbClr val="263E68"/>
              </a:buClr>
            </a:pPr>
            <a:r>
              <a:rPr lang="vi-VN" sz="4800" b="1" dirty="0">
                <a:solidFill>
                  <a:srgbClr val="FFFFFF"/>
                </a:solidFill>
                <a:latin typeface="Times New Roman" panose="02020603050405020304" pitchFamily="18" charset="0"/>
              </a:rPr>
              <a:t>NGHIÊN CỨU</a:t>
            </a:r>
          </a:p>
        </p:txBody>
      </p:sp>
      <p:sp>
        <p:nvSpPr>
          <p:cNvPr id="6" name="Google Shape;633;p48"/>
          <p:cNvSpPr/>
          <p:nvPr/>
        </p:nvSpPr>
        <p:spPr>
          <a:xfrm>
            <a:off x="1199336" y="9742834"/>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ED6A3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5400" b="1" dirty="0">
                <a:solidFill>
                  <a:srgbClr val="FFFFFF"/>
                </a:solidFill>
                <a:latin typeface="Times New Roman" panose="02020603050405020304" pitchFamily="18" charset="0"/>
              </a:rPr>
              <a:t>GÓC </a:t>
            </a:r>
          </a:p>
          <a:p>
            <a:pPr lvl="0" algn="ctr">
              <a:buClr>
                <a:srgbClr val="263E68"/>
              </a:buClr>
            </a:pPr>
            <a:r>
              <a:rPr lang="vi-VN" sz="5400" b="1" dirty="0">
                <a:solidFill>
                  <a:srgbClr val="FFFFFF"/>
                </a:solidFill>
                <a:latin typeface="Times New Roman" panose="02020603050405020304" pitchFamily="18" charset="0"/>
              </a:rPr>
              <a:t>THỰC HÀNH</a:t>
            </a:r>
          </a:p>
        </p:txBody>
      </p:sp>
      <p:sp>
        <p:nvSpPr>
          <p:cNvPr id="7" name="Right Arrow 6"/>
          <p:cNvSpPr/>
          <p:nvPr/>
        </p:nvSpPr>
        <p:spPr>
          <a:xfrm rot="19635292">
            <a:off x="6784846" y="8028432"/>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ight Arrow 7"/>
          <p:cNvSpPr/>
          <p:nvPr/>
        </p:nvSpPr>
        <p:spPr>
          <a:xfrm rot="10800000">
            <a:off x="9754786" y="10947426"/>
            <a:ext cx="3915866"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ight Arrow 8"/>
          <p:cNvSpPr/>
          <p:nvPr/>
        </p:nvSpPr>
        <p:spPr>
          <a:xfrm rot="2484083">
            <a:off x="15188184" y="7964060"/>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Nhóm 36">
            <a:extLst>
              <a:ext uri="{FF2B5EF4-FFF2-40B4-BE49-F238E27FC236}">
                <a16:creationId xmlns:a16="http://schemas.microsoft.com/office/drawing/2014/main" id="{7F20A8E0-F4E1-8B93-0121-39454FCCECB1}"/>
              </a:ext>
            </a:extLst>
          </p:cNvPr>
          <p:cNvGrpSpPr/>
          <p:nvPr/>
        </p:nvGrpSpPr>
        <p:grpSpPr>
          <a:xfrm>
            <a:off x="5556558" y="2421526"/>
            <a:ext cx="988550" cy="960471"/>
            <a:chOff x="3173728" y="396007"/>
            <a:chExt cx="988551" cy="960472"/>
          </a:xfrm>
        </p:grpSpPr>
        <p:grpSp>
          <p:nvGrpSpPr>
            <p:cNvPr id="11"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13"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6"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7"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8"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12"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9" name="Google Shape;243;p3"/>
          <p:cNvGrpSpPr/>
          <p:nvPr/>
        </p:nvGrpSpPr>
        <p:grpSpPr>
          <a:xfrm>
            <a:off x="1" y="1563314"/>
            <a:ext cx="19202736" cy="907900"/>
            <a:chOff x="166688" y="1892299"/>
            <a:chExt cx="19203986" cy="907794"/>
          </a:xfrm>
        </p:grpSpPr>
        <p:sp>
          <p:nvSpPr>
            <p:cNvPr id="20"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1"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chemeClr val="lt1"/>
                  </a:solidFill>
                  <a:latin typeface="Tahoma"/>
                  <a:ea typeface="Tahoma"/>
                  <a:cs typeface="Tahoma"/>
                  <a:sym typeface="Tahoma"/>
                </a:rPr>
                <a:t>I</a:t>
              </a:r>
              <a:endParaRPr sz="4300" b="1" dirty="0">
                <a:solidFill>
                  <a:schemeClr val="lt1"/>
                </a:solidFill>
                <a:latin typeface="Tahoma"/>
                <a:ea typeface="Tahoma"/>
                <a:cs typeface="Tahoma"/>
                <a:sym typeface="Tahoma"/>
              </a:endParaRPr>
            </a:p>
          </p:txBody>
        </p:sp>
        <p:sp>
          <p:nvSpPr>
            <p:cNvPr id="22"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7891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428" tIns="243428" rIns="243428" bIns="243428"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 </a:t>
            </a:r>
            <a:r>
              <a:rPr lang="vi-VN" sz="16000" b="1" dirty="0">
                <a:solidFill>
                  <a:schemeClr val="tx1"/>
                </a:solidFill>
                <a:latin typeface="Times New Roman" panose="02020603050405020304" pitchFamily="18" charset="0"/>
              </a:rPr>
              <a:t>01</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428" tIns="243428" rIns="243428" bIns="243428"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8" name="Google Shape;635;p48"/>
          <p:cNvSpPr txBox="1">
            <a:spLocks/>
          </p:cNvSpPr>
          <p:nvPr/>
        </p:nvSpPr>
        <p:spPr>
          <a:xfrm>
            <a:off x="609641" y="4649447"/>
            <a:ext cx="4950378"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4300" b="1" dirty="0">
                <a:solidFill>
                  <a:srgbClr val="263E68"/>
                </a:solidFill>
                <a:latin typeface="Times New Roman" panose="02020603050405020304" pitchFamily="18" charset="0"/>
              </a:rPr>
              <a:t> </a:t>
            </a:r>
            <a:r>
              <a:rPr lang="vi-VN" sz="16000" b="1" dirty="0">
                <a:solidFill>
                  <a:srgbClr val="FFFFFF"/>
                </a:solidFill>
                <a:latin typeface="Times New Roman" panose="02020603050405020304" pitchFamily="18" charset="0"/>
              </a:rPr>
              <a:t>02</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 </a:t>
            </a:r>
            <a:r>
              <a:rPr lang="vi-VN" sz="15700" b="1" dirty="0">
                <a:solidFill>
                  <a:srgbClr val="FFFFFF"/>
                </a:solidFill>
                <a:latin typeface="Times New Roman" panose="02020603050405020304" pitchFamily="18" charset="0"/>
              </a:rPr>
              <a:t>03</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8"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2" name="Google Shape;637;p48"/>
          <p:cNvSpPr txBox="1">
            <a:spLocks/>
          </p:cNvSpPr>
          <p:nvPr/>
        </p:nvSpPr>
        <p:spPr>
          <a:xfrm>
            <a:off x="5874087" y="4915426"/>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2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9"/>
            <a:ext cx="3901694" cy="1231249"/>
          </a:xfrm>
          <a:prstGeom prst="rect">
            <a:avLst/>
          </a:prstGeom>
          <a:noFill/>
        </p:spPr>
        <p:txBody>
          <a:bodyPr wrap="square" lIns="243532" tIns="121766" rIns="243532" bIns="121766" rtlCol="0">
            <a:spAutoFit/>
          </a:bodyPr>
          <a:lstStyle/>
          <a:p>
            <a:r>
              <a:rPr lang="vi-VN" sz="6400" b="1" dirty="0"/>
              <a:t>LƯỢT 1</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22770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535" tIns="243535" rIns="243535" bIns="24353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03</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535" tIns="243535" rIns="243535" bIns="24353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01</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02</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2"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3"/>
            <a:ext cx="3901694" cy="1231249"/>
          </a:xfrm>
          <a:prstGeom prst="rect">
            <a:avLst/>
          </a:prstGeom>
          <a:noFill/>
        </p:spPr>
        <p:txBody>
          <a:bodyPr wrap="square" lIns="243639" tIns="121819" rIns="243639" bIns="121819" rtlCol="0">
            <a:spAutoFit/>
          </a:bodyPr>
          <a:lstStyle/>
          <a:p>
            <a:r>
              <a:rPr lang="vi-VN" sz="6400" b="1" dirty="0"/>
              <a:t>LƯỢT 2</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3858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695" tIns="243695" rIns="243695" bIns="24369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02</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695" tIns="243695" rIns="243695" bIns="24369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28"/>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03</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01</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24"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7030A0"/>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05"/>
            <a:ext cx="3901694" cy="1231249"/>
          </a:xfrm>
          <a:prstGeom prst="rect">
            <a:avLst/>
          </a:prstGeom>
          <a:noFill/>
        </p:spPr>
        <p:txBody>
          <a:bodyPr wrap="square" lIns="243799" tIns="121899" rIns="243799" bIns="121899" rtlCol="0">
            <a:spAutoFit/>
          </a:bodyPr>
          <a:lstStyle/>
          <a:p>
            <a:r>
              <a:rPr lang="vi-VN" sz="6400" b="1" dirty="0"/>
              <a:t>LƯỢT 3</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7082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r>
                <a:rPr lang="en-US" sz="4500" b="1" err="1">
                  <a:solidFill>
                    <a:srgbClr val="FFFFFF"/>
                  </a:solidFill>
                  <a:latin typeface="Tahoma"/>
                  <a:ea typeface="Tahoma"/>
                  <a:cs typeface="Tahoma"/>
                  <a:sym typeface="Tahoma"/>
                </a:rPr>
                <a:t>Cấu</a:t>
              </a:r>
              <a:r>
                <a:rPr lang="en-US" sz="4500" b="1">
                  <a:solidFill>
                    <a:srgbClr val="FFFFFF"/>
                  </a:solidFill>
                  <a:latin typeface="Tahoma"/>
                  <a:ea typeface="Tahoma"/>
                  <a:cs typeface="Tahoma"/>
                  <a:sym typeface="Tahoma"/>
                </a:rPr>
                <a:t> tạo,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321"/>
          </a:xfrm>
          <a:prstGeom prst="rect">
            <a:avLst/>
          </a:prstGeom>
        </p:spPr>
        <p:txBody>
          <a:bodyPr wrap="square" lIns="91343" tIns="45666" rIns="91343" bIns="45666">
            <a:spAutoFit/>
          </a:bodyPr>
          <a:lstStyle/>
          <a:p>
            <a:r>
              <a:rPr lang="nl-NL" sz="5900" i="1" dirty="0"/>
              <a:t>Ở điều kiện thường sulfur là chất rắn, màu vàng, không tan trong nước, tan nhiều trong các dung môi hữu cơ như benzen,</a:t>
            </a:r>
            <a:r>
              <a:rPr lang="nl-NL" sz="5900" dirty="0"/>
              <a:t> </a:t>
            </a:r>
            <a:r>
              <a:rPr lang="nl-NL" sz="5900" i="1" dirty="0"/>
              <a:t>carbon disulfide CS</a:t>
            </a:r>
            <a:r>
              <a:rPr lang="nl-NL" sz="5900" i="1" baseline="-25000" dirty="0"/>
              <a:t>2</a:t>
            </a:r>
            <a:r>
              <a:rPr lang="nl-NL" sz="5900" i="1" dirty="0"/>
              <a:t>,...</a:t>
            </a:r>
            <a:endParaRPr lang="vi-VN" sz="5900" dirty="0"/>
          </a:p>
        </p:txBody>
      </p:sp>
    </p:spTree>
    <p:extLst>
      <p:ext uri="{BB962C8B-B14F-4D97-AF65-F5344CB8AC3E}">
        <p14:creationId xmlns:p14="http://schemas.microsoft.com/office/powerpoint/2010/main" val="318118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2189</Words>
  <Application>Microsoft Office PowerPoint</Application>
  <PresentationFormat>Custom</PresentationFormat>
  <Paragraphs>307</Paragraphs>
  <Slides>34</Slides>
  <Notes>24</Notes>
  <HiddenSlides>0</HiddenSlides>
  <MMClips>5</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34</vt:i4>
      </vt:variant>
    </vt:vector>
  </HeadingPairs>
  <TitlesOfParts>
    <vt:vector size="54" baseType="lpstr">
      <vt:lpstr>Arial</vt:lpstr>
      <vt:lpstr>Comfortaa SemiBold</vt:lpstr>
      <vt:lpstr>Times New Roman</vt:lpstr>
      <vt:lpstr>Cambria Math</vt:lpstr>
      <vt:lpstr>Calibri Light</vt:lpstr>
      <vt:lpstr>VNI-Times</vt:lpstr>
      <vt:lpstr>Tahoma</vt:lpstr>
      <vt:lpstr>Comfortaa Light</vt:lpstr>
      <vt:lpstr>Calibri</vt:lpstr>
      <vt:lpstr>Questrial</vt:lpstr>
      <vt:lpstr>Mali Medium</vt:lpstr>
      <vt:lpstr>Comfortaa</vt:lpstr>
      <vt:lpstr>Comfortaa Medium</vt:lpstr>
      <vt:lpstr>Office Theme</vt:lpstr>
      <vt:lpstr>1_Thiết kế Tùy chỉnh</vt:lpstr>
      <vt:lpstr>Thiết kế Tùy chỉnh</vt:lpstr>
      <vt:lpstr>Basic Chemistry for Pre-K by Slidesgo</vt:lpstr>
      <vt:lpstr>1_Basic Chemistry for Pre-K by Slidesgo</vt:lpstr>
      <vt:lpstr>2_Basic Chemistry for Pre-K by Slidesgo</vt:lpstr>
      <vt:lpstr>Equation</vt:lpstr>
      <vt:lpstr>PowerPoint Presentation</vt:lpstr>
      <vt:lpstr>PowerPoint Presentation</vt:lpstr>
      <vt:lpstr>PowerPoint Presentation</vt:lpstr>
      <vt:lpstr>PowerPoint Presentation</vt:lpstr>
      <vt:lpstr>PowerPoint Presentation</vt:lpstr>
      <vt:lpstr>GÓC QUAN SÁT NHÓM 01</vt:lpstr>
      <vt:lpstr>GÓC QUAN SÁT NHÓM 03</vt:lpstr>
      <vt:lpstr>GÓC QUAN SÁT NHÓM 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subject>VnTeach.Com</dc:subject>
  <dc:creator>Vnteach.com</dc:creator>
  <cp:keywords>VnTeach.Com</cp:keywords>
  <dc:description>VnTeach.Com</dc:description>
  <cp:lastModifiedBy>Administrator</cp:lastModifiedBy>
  <cp:revision>59</cp:revision>
  <dcterms:created xsi:type="dcterms:W3CDTF">2013-08-07T06:38:09Z</dcterms:created>
  <dcterms:modified xsi:type="dcterms:W3CDTF">2024-11-07T01:23:06Z</dcterms:modified>
  <cp:category>VnTeach.Com</cp:category>
</cp:coreProperties>
</file>