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87" r:id="rId2"/>
    <p:sldId id="256" r:id="rId3"/>
    <p:sldId id="285" r:id="rId4"/>
    <p:sldId id="288" r:id="rId5"/>
    <p:sldId id="289" r:id="rId6"/>
    <p:sldId id="276" r:id="rId7"/>
    <p:sldId id="279" r:id="rId8"/>
    <p:sldId id="290" r:id="rId9"/>
    <p:sldId id="291" r:id="rId10"/>
    <p:sldId id="292" r:id="rId11"/>
    <p:sldId id="293" r:id="rId12"/>
    <p:sldId id="294" r:id="rId13"/>
    <p:sldId id="296" r:id="rId14"/>
    <p:sldId id="297" r:id="rId15"/>
    <p:sldId id="295" r:id="rId16"/>
    <p:sldId id="298" r:id="rId17"/>
    <p:sldId id="299" r:id="rId18"/>
    <p:sldId id="300" r:id="rId19"/>
    <p:sldId id="301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3 Sofia Pro Soft Bold" panose="020B0604020202020204" charset="0"/>
      <p:bold r:id="rId39"/>
    </p:embeddedFont>
    <p:embeddedFont>
      <p:font typeface="Questrial" panose="020B0604020202020204" charset="0"/>
      <p:regular r:id="rId4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C24"/>
    <a:srgbClr val="0F3041"/>
    <a:srgbClr val="FFFFFF"/>
    <a:srgbClr val="F6921E"/>
    <a:srgbClr val="00A69C"/>
    <a:srgbClr val="0AA06E"/>
    <a:srgbClr val="2B8F66"/>
    <a:srgbClr val="FFE699"/>
    <a:srgbClr val="C5E0B4"/>
    <a:srgbClr val="39A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6" y="108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E3C44-3A7A-45F7-943A-32DE04500D81}" type="doc">
      <dgm:prSet loTypeId="urn:microsoft.com/office/officeart/2005/8/layout/cycle3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338ABD-2692-4325-9F25-1E6DA458F002}">
      <dgm:prSet phldrT="[Text]" custT="1"/>
      <dgm:spPr/>
      <dgm:t>
        <a:bodyPr/>
        <a:lstStyle/>
        <a:p>
          <a:r>
            <a:rPr lang="en-US" sz="24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A56D1C-0A6E-4F98-B3B2-E1E4616C6BD6}" type="parTrans" cxnId="{92F1C14A-9587-4F02-956D-8B314DD7C9A9}">
      <dgm:prSet/>
      <dgm:spPr/>
      <dgm:t>
        <a:bodyPr/>
        <a:lstStyle/>
        <a:p>
          <a:endParaRPr lang="en-US"/>
        </a:p>
      </dgm:t>
    </dgm:pt>
    <dgm:pt modelId="{568B172E-9219-4EF1-9272-0EE0D26072D2}" type="sibTrans" cxnId="{92F1C14A-9587-4F02-956D-8B314DD7C9A9}">
      <dgm:prSet/>
      <dgm:spPr/>
      <dgm:t>
        <a:bodyPr/>
        <a:lstStyle/>
        <a:p>
          <a:endParaRPr lang="en-US" sz="2000"/>
        </a:p>
      </dgm:t>
    </dgm:pt>
    <dgm:pt modelId="{7F9D0862-1176-417B-9A4E-D2F558993152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935CC-D2F0-4207-AB9C-34E3582A855A}" type="parTrans" cxnId="{AA29A3A5-986C-4F64-B805-71C154275ED9}">
      <dgm:prSet/>
      <dgm:spPr/>
      <dgm:t>
        <a:bodyPr/>
        <a:lstStyle/>
        <a:p>
          <a:endParaRPr lang="en-US"/>
        </a:p>
      </dgm:t>
    </dgm:pt>
    <dgm:pt modelId="{04B1BA92-47F6-434F-9D48-B5D4FD4B95F7}" type="sibTrans" cxnId="{AA29A3A5-986C-4F64-B805-71C154275ED9}">
      <dgm:prSet/>
      <dgm:spPr/>
      <dgm:t>
        <a:bodyPr/>
        <a:lstStyle/>
        <a:p>
          <a:endParaRPr lang="en-US"/>
        </a:p>
      </dgm:t>
    </dgm:pt>
    <dgm:pt modelId="{9D8178B1-DCB4-46B8-A09C-DDB8776FC9C3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0E17BAF-D159-4C68-BBAC-8C57BD6CE2FF}" type="parTrans" cxnId="{42CFBD1D-9278-4FAD-923F-3146B9746C8A}">
      <dgm:prSet/>
      <dgm:spPr/>
      <dgm:t>
        <a:bodyPr/>
        <a:lstStyle/>
        <a:p>
          <a:endParaRPr lang="en-US"/>
        </a:p>
      </dgm:t>
    </dgm:pt>
    <dgm:pt modelId="{B74E691D-7A73-4F2B-9C8F-756FF0E27BFF}" type="sibTrans" cxnId="{42CFBD1D-9278-4FAD-923F-3146B9746C8A}">
      <dgm:prSet/>
      <dgm:spPr/>
      <dgm:t>
        <a:bodyPr/>
        <a:lstStyle/>
        <a:p>
          <a:endParaRPr lang="en-US"/>
        </a:p>
      </dgm:t>
    </dgm:pt>
    <dgm:pt modelId="{B563A5F6-1FE0-4E9E-9E05-778355DC57C9}">
      <dgm:prSet phldrT="[Text]"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</a:t>
          </a:r>
          <a:r>
            <a:rPr lang="en-US" sz="24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pH </a:t>
          </a:r>
          <a:r>
            <a:rPr lang="en-US" sz="24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53EB1C-4BBA-4AB6-96FC-8F12332B270B}" type="parTrans" cxnId="{A6C830F4-BBA2-46A8-ABA3-EE84933DFBBA}">
      <dgm:prSet/>
      <dgm:spPr/>
      <dgm:t>
        <a:bodyPr/>
        <a:lstStyle/>
        <a:p>
          <a:endParaRPr lang="en-US"/>
        </a:p>
      </dgm:t>
    </dgm:pt>
    <dgm:pt modelId="{C4775E70-48D9-4D58-98D3-3A6EBB7FA41F}" type="sibTrans" cxnId="{A6C830F4-BBA2-46A8-ABA3-EE84933DFBBA}">
      <dgm:prSet/>
      <dgm:spPr/>
      <dgm:t>
        <a:bodyPr/>
        <a:lstStyle/>
        <a:p>
          <a:endParaRPr lang="en-US"/>
        </a:p>
      </dgm:t>
    </dgm:pt>
    <dgm:pt modelId="{5D8C569F-7D83-4733-9501-F6EA4194E44D}">
      <dgm:prSet phldrT="[Text]" custT="1"/>
      <dgm:spPr/>
      <dgm:t>
        <a:bodyPr/>
        <a:lstStyle/>
        <a:p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2400" b="0" i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endParaRPr lang="en-US" sz="2400" dirty="0">
            <a:solidFill>
              <a:srgbClr val="FFFF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8D7A71-719F-40FD-B9D9-9A46856EB181}" type="parTrans" cxnId="{3F3222F3-6265-4CDE-A18C-969B00AF98CA}">
      <dgm:prSet/>
      <dgm:spPr/>
      <dgm:t>
        <a:bodyPr/>
        <a:lstStyle/>
        <a:p>
          <a:endParaRPr lang="en-US"/>
        </a:p>
      </dgm:t>
    </dgm:pt>
    <dgm:pt modelId="{E45B498E-72B9-41D7-9266-3C60E26B51D2}" type="sibTrans" cxnId="{3F3222F3-6265-4CDE-A18C-969B00AF98CA}">
      <dgm:prSet/>
      <dgm:spPr/>
      <dgm:t>
        <a:bodyPr/>
        <a:lstStyle/>
        <a:p>
          <a:endParaRPr lang="en-US"/>
        </a:p>
      </dgm:t>
    </dgm:pt>
    <dgm:pt modelId="{DC75E3E0-CA6D-4EC9-82AD-7898EB3DB785}">
      <dgm:prSet custT="1"/>
      <dgm:spPr/>
      <dgm:t>
        <a:bodyPr/>
        <a:lstStyle/>
        <a:p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protein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enzyme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hoá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26EDC3-B576-4F1B-8E71-83151F4C8BCE}" type="parTrans" cxnId="{562A3513-738D-4C43-96EB-5A16C4A146D6}">
      <dgm:prSet/>
      <dgm:spPr/>
      <dgm:t>
        <a:bodyPr/>
        <a:lstStyle/>
        <a:p>
          <a:endParaRPr lang="en-US"/>
        </a:p>
      </dgm:t>
    </dgm:pt>
    <dgm:pt modelId="{4CA8FDFD-2929-4B5F-BE40-ECD51A826F7B}" type="sibTrans" cxnId="{562A3513-738D-4C43-96EB-5A16C4A146D6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61B80FFA-92B3-4F79-8742-2544A096C54D}" type="pres">
      <dgm:prSet presAssocID="{C9EE3C44-3A7A-45F7-943A-32DE04500D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C515CE-B254-4E2B-A775-917307D03CCB}" type="pres">
      <dgm:prSet presAssocID="{C9EE3C44-3A7A-45F7-943A-32DE04500D81}" presName="cycle" presStyleCnt="0"/>
      <dgm:spPr/>
      <dgm:t>
        <a:bodyPr/>
        <a:lstStyle/>
        <a:p>
          <a:endParaRPr lang="en-US"/>
        </a:p>
      </dgm:t>
    </dgm:pt>
    <dgm:pt modelId="{D83ED138-0710-4729-B6D0-FE6D8F502BF4}" type="pres">
      <dgm:prSet presAssocID="{DC75E3E0-CA6D-4EC9-82AD-7898EB3DB785}" presName="nodeFirstNode" presStyleLbl="node1" presStyleIdx="0" presStyleCnt="6" custScaleX="1485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1044B5-B849-4293-9E54-EAE6A0BAA187}" type="pres">
      <dgm:prSet presAssocID="{4CA8FDFD-2929-4B5F-BE40-ECD51A826F7B}" presName="sibTransFirstNode" presStyleLbl="bgShp" presStyleIdx="0" presStyleCnt="1" custLinFactNeighborX="1036"/>
      <dgm:spPr/>
      <dgm:t>
        <a:bodyPr/>
        <a:lstStyle/>
        <a:p>
          <a:endParaRPr lang="en-US"/>
        </a:p>
      </dgm:t>
    </dgm:pt>
    <dgm:pt modelId="{8454E392-69ED-4F6D-9B4E-BA54B1936761}" type="pres">
      <dgm:prSet presAssocID="{00338ABD-2692-4325-9F25-1E6DA458F002}" presName="nodeFollowingNodes" presStyleLbl="node1" presStyleIdx="1" presStyleCnt="6" custScaleX="136336" custRadScaleRad="131972" custRadScaleInc="139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DB6D20-2A67-4B02-9F5B-58F01028609F}" type="pres">
      <dgm:prSet presAssocID="{7F9D0862-1176-417B-9A4E-D2F558993152}" presName="nodeFollowingNodes" presStyleLbl="node1" presStyleIdx="2" presStyleCnt="6" custScaleX="156224" custScaleY="143452" custRadScaleRad="112467" custRadScaleInc="-165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61CD21-F5AF-47EA-960E-91E269F58345}" type="pres">
      <dgm:prSet presAssocID="{9D8178B1-DCB4-46B8-A09C-DDB8776FC9C3}" presName="nodeFollowingNodes" presStyleLbl="node1" presStyleIdx="3" presStyleCnt="6" custScaleX="161694" custScaleY="133542" custRadScaleRad="106837" custRadScaleInc="-17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F7F193-F198-4376-8E6C-32109933E35A}" type="pres">
      <dgm:prSet presAssocID="{B563A5F6-1FE0-4E9E-9E05-778355DC57C9}" presName="nodeFollowingNodes" presStyleLbl="node1" presStyleIdx="4" presStyleCnt="6" custScaleX="111607" custScaleY="127316" custRadScaleRad="102684" custRadScaleInc="120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05646-7BD5-480A-B32D-CC18AA840DE4}" type="pres">
      <dgm:prSet presAssocID="{5D8C569F-7D83-4733-9501-F6EA4194E44D}" presName="nodeFollowingNodes" presStyleLbl="node1" presStyleIdx="5" presStyleCnt="6" custScaleX="171824" custScaleY="142272" custRadScaleRad="122338" custRadScaleInc="-152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F3222F3-6265-4CDE-A18C-969B00AF98CA}" srcId="{C9EE3C44-3A7A-45F7-943A-32DE04500D81}" destId="{5D8C569F-7D83-4733-9501-F6EA4194E44D}" srcOrd="5" destOrd="0" parTransId="{748D7A71-719F-40FD-B9D9-9A46856EB181}" sibTransId="{E45B498E-72B9-41D7-9266-3C60E26B51D2}"/>
    <dgm:cxn modelId="{92F1C14A-9587-4F02-956D-8B314DD7C9A9}" srcId="{C9EE3C44-3A7A-45F7-943A-32DE04500D81}" destId="{00338ABD-2692-4325-9F25-1E6DA458F002}" srcOrd="1" destOrd="0" parTransId="{AEA56D1C-0A6E-4F98-B3B2-E1E4616C6BD6}" sibTransId="{568B172E-9219-4EF1-9272-0EE0D26072D2}"/>
    <dgm:cxn modelId="{302211F0-17A9-4028-84D5-AD9D050A17B6}" type="presOf" srcId="{4CA8FDFD-2929-4B5F-BE40-ECD51A826F7B}" destId="{ED1044B5-B849-4293-9E54-EAE6A0BAA187}" srcOrd="0" destOrd="0" presId="urn:microsoft.com/office/officeart/2005/8/layout/cycle3"/>
    <dgm:cxn modelId="{85E3C073-46C9-4C61-906A-DB1FFF234411}" type="presOf" srcId="{C9EE3C44-3A7A-45F7-943A-32DE04500D81}" destId="{61B80FFA-92B3-4F79-8742-2544A096C54D}" srcOrd="0" destOrd="0" presId="urn:microsoft.com/office/officeart/2005/8/layout/cycle3"/>
    <dgm:cxn modelId="{A6C830F4-BBA2-46A8-ABA3-EE84933DFBBA}" srcId="{C9EE3C44-3A7A-45F7-943A-32DE04500D81}" destId="{B563A5F6-1FE0-4E9E-9E05-778355DC57C9}" srcOrd="4" destOrd="0" parTransId="{4153EB1C-4BBA-4AB6-96FC-8F12332B270B}" sibTransId="{C4775E70-48D9-4D58-98D3-3A6EBB7FA41F}"/>
    <dgm:cxn modelId="{0E2C2AF4-9F24-4087-B7D9-77C3856E0EB5}" type="presOf" srcId="{9D8178B1-DCB4-46B8-A09C-DDB8776FC9C3}" destId="{F361CD21-F5AF-47EA-960E-91E269F58345}" srcOrd="0" destOrd="0" presId="urn:microsoft.com/office/officeart/2005/8/layout/cycle3"/>
    <dgm:cxn modelId="{57E24CAA-8367-4A4A-BEE5-15D4CD5C5BC1}" type="presOf" srcId="{00338ABD-2692-4325-9F25-1E6DA458F002}" destId="{8454E392-69ED-4F6D-9B4E-BA54B1936761}" srcOrd="0" destOrd="0" presId="urn:microsoft.com/office/officeart/2005/8/layout/cycle3"/>
    <dgm:cxn modelId="{D55FB749-BEF5-4580-BE42-D0B6AA10AD10}" type="presOf" srcId="{B563A5F6-1FE0-4E9E-9E05-778355DC57C9}" destId="{5AF7F193-F198-4376-8E6C-32109933E35A}" srcOrd="0" destOrd="0" presId="urn:microsoft.com/office/officeart/2005/8/layout/cycle3"/>
    <dgm:cxn modelId="{AA29A3A5-986C-4F64-B805-71C154275ED9}" srcId="{C9EE3C44-3A7A-45F7-943A-32DE04500D81}" destId="{7F9D0862-1176-417B-9A4E-D2F558993152}" srcOrd="2" destOrd="0" parTransId="{F41935CC-D2F0-4207-AB9C-34E3582A855A}" sibTransId="{04B1BA92-47F6-434F-9D48-B5D4FD4B95F7}"/>
    <dgm:cxn modelId="{131D364F-5820-4B24-A211-356F32279135}" type="presOf" srcId="{DC75E3E0-CA6D-4EC9-82AD-7898EB3DB785}" destId="{D83ED138-0710-4729-B6D0-FE6D8F502BF4}" srcOrd="0" destOrd="0" presId="urn:microsoft.com/office/officeart/2005/8/layout/cycle3"/>
    <dgm:cxn modelId="{5291C7C7-2817-4DBA-BB41-7C6572A5EF9C}" type="presOf" srcId="{5D8C569F-7D83-4733-9501-F6EA4194E44D}" destId="{70305646-7BD5-480A-B32D-CC18AA840DE4}" srcOrd="0" destOrd="0" presId="urn:microsoft.com/office/officeart/2005/8/layout/cycle3"/>
    <dgm:cxn modelId="{42CFBD1D-9278-4FAD-923F-3146B9746C8A}" srcId="{C9EE3C44-3A7A-45F7-943A-32DE04500D81}" destId="{9D8178B1-DCB4-46B8-A09C-DDB8776FC9C3}" srcOrd="3" destOrd="0" parTransId="{F0E17BAF-D159-4C68-BBAC-8C57BD6CE2FF}" sibTransId="{B74E691D-7A73-4F2B-9C8F-756FF0E27BFF}"/>
    <dgm:cxn modelId="{562A3513-738D-4C43-96EB-5A16C4A146D6}" srcId="{C9EE3C44-3A7A-45F7-943A-32DE04500D81}" destId="{DC75E3E0-CA6D-4EC9-82AD-7898EB3DB785}" srcOrd="0" destOrd="0" parTransId="{4C26EDC3-B576-4F1B-8E71-83151F4C8BCE}" sibTransId="{4CA8FDFD-2929-4B5F-BE40-ECD51A826F7B}"/>
    <dgm:cxn modelId="{807C3CD5-A7D2-4F6A-BEB6-16D092448937}" type="presOf" srcId="{7F9D0862-1176-417B-9A4E-D2F558993152}" destId="{9FDB6D20-2A67-4B02-9F5B-58F01028609F}" srcOrd="0" destOrd="0" presId="urn:microsoft.com/office/officeart/2005/8/layout/cycle3"/>
    <dgm:cxn modelId="{E4ABEEE9-458E-4236-9EA6-F790135AAB3C}" type="presParOf" srcId="{61B80FFA-92B3-4F79-8742-2544A096C54D}" destId="{42C515CE-B254-4E2B-A775-917307D03CCB}" srcOrd="0" destOrd="0" presId="urn:microsoft.com/office/officeart/2005/8/layout/cycle3"/>
    <dgm:cxn modelId="{50A3C3F0-0E58-477B-8786-53B9DCA0C038}" type="presParOf" srcId="{42C515CE-B254-4E2B-A775-917307D03CCB}" destId="{D83ED138-0710-4729-B6D0-FE6D8F502BF4}" srcOrd="0" destOrd="0" presId="urn:microsoft.com/office/officeart/2005/8/layout/cycle3"/>
    <dgm:cxn modelId="{5014923F-7873-4AD2-ABAE-B270C616E98A}" type="presParOf" srcId="{42C515CE-B254-4E2B-A775-917307D03CCB}" destId="{ED1044B5-B849-4293-9E54-EAE6A0BAA187}" srcOrd="1" destOrd="0" presId="urn:microsoft.com/office/officeart/2005/8/layout/cycle3"/>
    <dgm:cxn modelId="{1EF79404-B9EF-48E3-BCB4-F4F64A78F2AF}" type="presParOf" srcId="{42C515CE-B254-4E2B-A775-917307D03CCB}" destId="{8454E392-69ED-4F6D-9B4E-BA54B1936761}" srcOrd="2" destOrd="0" presId="urn:microsoft.com/office/officeart/2005/8/layout/cycle3"/>
    <dgm:cxn modelId="{C5CF32C2-C68D-48B5-89D4-0D8685BF2935}" type="presParOf" srcId="{42C515CE-B254-4E2B-A775-917307D03CCB}" destId="{9FDB6D20-2A67-4B02-9F5B-58F01028609F}" srcOrd="3" destOrd="0" presId="urn:microsoft.com/office/officeart/2005/8/layout/cycle3"/>
    <dgm:cxn modelId="{76BFF903-0982-4881-BBB3-6995B7CA7850}" type="presParOf" srcId="{42C515CE-B254-4E2B-A775-917307D03CCB}" destId="{F361CD21-F5AF-47EA-960E-91E269F58345}" srcOrd="4" destOrd="0" presId="urn:microsoft.com/office/officeart/2005/8/layout/cycle3"/>
    <dgm:cxn modelId="{68AA0EC0-4783-46B0-B0DF-828E18C477BF}" type="presParOf" srcId="{42C515CE-B254-4E2B-A775-917307D03CCB}" destId="{5AF7F193-F198-4376-8E6C-32109933E35A}" srcOrd="5" destOrd="0" presId="urn:microsoft.com/office/officeart/2005/8/layout/cycle3"/>
    <dgm:cxn modelId="{922C586D-7528-493E-B471-74070ACFD7FA}" type="presParOf" srcId="{42C515CE-B254-4E2B-A775-917307D03CCB}" destId="{70305646-7BD5-480A-B32D-CC18AA840DE4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1044B5-B849-4293-9E54-EAE6A0BAA187}">
      <dsp:nvSpPr>
        <dsp:cNvPr id="0" name=""/>
        <dsp:cNvSpPr/>
      </dsp:nvSpPr>
      <dsp:spPr>
        <a:xfrm>
          <a:off x="2956534" y="-426127"/>
          <a:ext cx="5494246" cy="5494246"/>
        </a:xfrm>
        <a:prstGeom prst="circularArrow">
          <a:avLst>
            <a:gd name="adj1" fmla="val 5274"/>
            <a:gd name="adj2" fmla="val 312630"/>
            <a:gd name="adj3" fmla="val 13262907"/>
            <a:gd name="adj4" fmla="val 17718352"/>
            <a:gd name="adj5" fmla="val 5477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3ED138-0710-4729-B6D0-FE6D8F502BF4}">
      <dsp:nvSpPr>
        <dsp:cNvPr id="0" name=""/>
        <dsp:cNvSpPr/>
      </dsp:nvSpPr>
      <dsp:spPr>
        <a:xfrm>
          <a:off x="4068984" y="-86822"/>
          <a:ext cx="3155505" cy="106224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Nhiều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protein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enzyme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xúc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ứng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hoá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0839" y="-34967"/>
        <a:ext cx="3051795" cy="958535"/>
      </dsp:txXfrm>
    </dsp:sp>
    <dsp:sp modelId="{8454E392-69ED-4F6D-9B4E-BA54B1936761}">
      <dsp:nvSpPr>
        <dsp:cNvPr id="0" name=""/>
        <dsp:cNvSpPr/>
      </dsp:nvSpPr>
      <dsp:spPr>
        <a:xfrm>
          <a:off x="6909515" y="1000562"/>
          <a:ext cx="2896444" cy="1062245"/>
        </a:xfrm>
        <a:prstGeom prst="roundRect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Cấu</a:t>
          </a:r>
          <a:r>
            <a:rPr lang="en-US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nên</a:t>
          </a:r>
          <a:r>
            <a:rPr lang="en-US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61370" y="1052417"/>
        <a:ext cx="2792734" cy="958535"/>
      </dsp:txXfrm>
    </dsp:sp>
    <dsp:sp modelId="{9FDB6D20-2A67-4B02-9F5B-58F01028609F}">
      <dsp:nvSpPr>
        <dsp:cNvPr id="0" name=""/>
        <dsp:cNvSpPr/>
      </dsp:nvSpPr>
      <dsp:spPr>
        <a:xfrm>
          <a:off x="6319634" y="2829968"/>
          <a:ext cx="3318963" cy="1523811"/>
        </a:xfrm>
        <a:prstGeom prst="roundRect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cung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cấp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lượng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94020" y="2904354"/>
        <a:ext cx="3170191" cy="1375039"/>
      </dsp:txXfrm>
    </dsp:sp>
    <dsp:sp modelId="{F361CD21-F5AF-47EA-960E-91E269F58345}">
      <dsp:nvSpPr>
        <dsp:cNvPr id="0" name=""/>
        <dsp:cNvSpPr/>
      </dsp:nvSpPr>
      <dsp:spPr>
        <a:xfrm>
          <a:off x="4307176" y="4192835"/>
          <a:ext cx="3435173" cy="1418543"/>
        </a:xfrm>
        <a:prstGeom prst="roundRect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chuyển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dinh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lưu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chất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cần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tế</a:t>
          </a:r>
          <a:r>
            <a:rPr lang="en-US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bào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76424" y="4262083"/>
        <a:ext cx="3296677" cy="1280047"/>
      </dsp:txXfrm>
    </dsp:sp>
    <dsp:sp modelId="{5AF7F193-F198-4376-8E6C-32109933E35A}">
      <dsp:nvSpPr>
        <dsp:cNvPr id="0" name=""/>
        <dsp:cNvSpPr/>
      </dsp:nvSpPr>
      <dsp:spPr>
        <a:xfrm>
          <a:off x="2366951" y="2920257"/>
          <a:ext cx="2371079" cy="1352407"/>
        </a:xfrm>
        <a:prstGeom prst="roundRect">
          <a:avLst/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US" sz="2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trì</a:t>
          </a:r>
          <a:r>
            <a:rPr lang="en-US" sz="24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pH </a:t>
          </a:r>
          <a:r>
            <a:rPr lang="en-US" sz="2400" kern="1200" baseline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máu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2970" y="2986276"/>
        <a:ext cx="2239041" cy="1220369"/>
      </dsp:txXfrm>
    </dsp:sp>
    <dsp:sp modelId="{70305646-7BD5-480A-B32D-CC18AA840DE4}">
      <dsp:nvSpPr>
        <dsp:cNvPr id="0" name=""/>
        <dsp:cNvSpPr/>
      </dsp:nvSpPr>
      <dsp:spPr>
        <a:xfrm>
          <a:off x="1295663" y="890269"/>
          <a:ext cx="3650383" cy="1511277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cơ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kháng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2400" b="0" i="0" kern="120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0" i="0" kern="1200" dirty="0" err="1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bệnh</a:t>
          </a:r>
          <a:endParaRPr lang="en-US" sz="2400" kern="1200" dirty="0">
            <a:solidFill>
              <a:srgbClr val="FFFF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69437" y="964043"/>
        <a:ext cx="3502835" cy="1363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#9Slide03 Sofia Pro Soft Bold" panose="020B0000000000000000" pitchFamily="34" charset="0"/>
              </a:rPr>
              <a:t>2024/6/24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#9Slide03 Sofia Pro Soft Bold" panose="020B0000000000000000" pitchFamily="34" charset="0"/>
              </a:rPr>
              <a:t>‹#›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2024/6/24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5EDA92-D833-4E81-AC78-E7CB5226CAF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2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C749F-4DB5-4101-9567-F30872BC983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50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26F586-F2C1-487B-8D2C-D296AB17D2E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36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0922D-C86E-4E17-86BC-E7B6EA866FC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87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9632750-27F7-43F7-9D78-CBEC54136E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3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EC751A6-FA43-458E-9993-06BA14D3066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47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ACB8D-B41B-49A4-A920-46030B9B2D7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0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BA846-BFE6-4A6F-6ACC-424D822D5481}"/>
              </a:ext>
            </a:extLst>
          </p:cNvPr>
          <p:cNvGrpSpPr/>
          <p:nvPr userDrawn="1"/>
        </p:nvGrpSpPr>
        <p:grpSpPr>
          <a:xfrm>
            <a:off x="0" y="-3115"/>
            <a:ext cx="12192000" cy="6861116"/>
            <a:chOff x="0" y="-3115"/>
            <a:chExt cx="12192000" cy="6861116"/>
          </a:xfrm>
        </p:grpSpPr>
        <p:sp>
          <p:nvSpPr>
  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F3B753-0755-07AE-914C-EE42794D84D6}"/>
                </a:ext>
              </a:extLst>
            </p:cNvPr>
            <p:cNvGrpSpPr/>
            <p:nvPr userDrawn="1"/>
          </p:nvGrpSpPr>
          <p:grpSpPr>
            <a:xfrm>
              <a:off x="2610612" y="1337636"/>
              <a:ext cx="6810085" cy="2593647"/>
              <a:chOff x="2667051" y="2493218"/>
              <a:chExt cx="6810085" cy="2593647"/>
            </a:xfrm>
          </p:grpSpPr>
          <p:pic>
            <p:nvPicPr>
              <p:cNvPr id="9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4" t="14646" r="12461" b="75553"/>
              <a:stretch>
                <a:fillRect/>
              </a:stretch>
            </p:blipFill>
            <p:spPr>
              <a:xfrm>
                <a:off x="2667051" y="2699265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90125" y="5487674"/>
            <a:ext cx="9144000" cy="656822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rgbClr val="0F3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 smtClean="0"/>
              <a:t>BÀI 7: PEPTIDE, PROTEIN VÀ ENZYME</a:t>
            </a:r>
            <a:endParaRPr lang="zh-CN" alt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83B455-B473-BB86-ACA8-2EB9AFDB7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0817020" y="4152106"/>
            <a:ext cx="986308" cy="986308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EDE7FAB-DF6F-DE9B-C46A-859690A5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03895" y="3931283"/>
            <a:ext cx="7836289" cy="1325563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 smtClean="0"/>
              <a:t>HỢP CHẤT CHỨA NITROGEN</a:t>
            </a:r>
            <a:endParaRPr lang="en-US" dirty="0"/>
          </a:p>
        </p:txBody>
      </p:sp>
      <p:sp>
        <p:nvSpPr>
          <p:cNvPr id="37" name="日期占位符 3">
            <a:extLst>
              <a:ext uri="{FF2B5EF4-FFF2-40B4-BE49-F238E27FC236}">
                <a16:creationId xmlns:a16="http://schemas.microsoft.com/office/drawing/2014/main" id="{81D632CC-86DF-7FCC-57F4-83C86D44E19D}"/>
              </a:ext>
            </a:extLst>
          </p:cNvPr>
          <p:cNvSpPr txBox="1">
            <a:spLocks/>
          </p:cNvSpPr>
          <p:nvPr userDrawn="1"/>
        </p:nvSpPr>
        <p:spPr>
          <a:xfrm>
            <a:off x="1179815" y="6423208"/>
            <a:ext cx="3106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7C6A2A0-4F75-0881-107A-D35F8C4A9A27}"/>
              </a:ext>
            </a:extLst>
          </p:cNvPr>
          <p:cNvSpPr/>
          <p:nvPr userDrawn="1"/>
        </p:nvSpPr>
        <p:spPr>
          <a:xfrm rot="8074440">
            <a:off x="1471429" y="2768302"/>
            <a:ext cx="290438" cy="4897918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76450 w 621718"/>
              <a:gd name="connsiteY3" fmla="*/ 5111263 h 6477856"/>
              <a:gd name="connsiteX4" fmla="*/ 0 w 621718"/>
              <a:gd name="connsiteY4" fmla="*/ 6477856 h 6477856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54436 w 599704"/>
              <a:gd name="connsiteY3" fmla="*/ 5111263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73303 w 599704"/>
              <a:gd name="connsiteY3" fmla="*/ 4935802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92210 w 599704"/>
              <a:gd name="connsiteY3" fmla="*/ 4971938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21490 w 599704"/>
              <a:gd name="connsiteY3" fmla="*/ 4986851 h 5493430"/>
              <a:gd name="connsiteX4" fmla="*/ 0 w 599704"/>
              <a:gd name="connsiteY4" fmla="*/ 5493430 h 5493430"/>
              <a:gd name="connsiteX0" fmla="*/ 0 w 647147"/>
              <a:gd name="connsiteY0" fmla="*/ 5493430 h 5493430"/>
              <a:gd name="connsiteX1" fmla="*/ 133416 w 647147"/>
              <a:gd name="connsiteY1" fmla="*/ 0 h 5493430"/>
              <a:gd name="connsiteX2" fmla="*/ 647147 w 647147"/>
              <a:gd name="connsiteY2" fmla="*/ 536734 h 5493430"/>
              <a:gd name="connsiteX3" fmla="*/ 521490 w 647147"/>
              <a:gd name="connsiteY3" fmla="*/ 4986851 h 5493430"/>
              <a:gd name="connsiteX4" fmla="*/ 0 w 647147"/>
              <a:gd name="connsiteY4" fmla="*/ 5493430 h 5493430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516419 w 642076"/>
              <a:gd name="connsiteY3" fmla="*/ 4986851 h 5184845"/>
              <a:gd name="connsiteX4" fmla="*/ 1 w 642076"/>
              <a:gd name="connsiteY4" fmla="*/ 5184845 h 5184845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452173 w 642076"/>
              <a:gd name="connsiteY3" fmla="*/ 4942549 h 5184845"/>
              <a:gd name="connsiteX4" fmla="*/ 1 w 642076"/>
              <a:gd name="connsiteY4" fmla="*/ 5184845 h 5184845"/>
              <a:gd name="connsiteX0" fmla="*/ 1 w 642076"/>
              <a:gd name="connsiteY0" fmla="*/ 4942767 h 4942767"/>
              <a:gd name="connsiteX1" fmla="*/ 10663 w 642076"/>
              <a:gd name="connsiteY1" fmla="*/ 0 h 4942767"/>
              <a:gd name="connsiteX2" fmla="*/ 642076 w 642076"/>
              <a:gd name="connsiteY2" fmla="*/ 294656 h 4942767"/>
              <a:gd name="connsiteX3" fmla="*/ 452173 w 642076"/>
              <a:gd name="connsiteY3" fmla="*/ 4700471 h 4942767"/>
              <a:gd name="connsiteX4" fmla="*/ 1 w 642076"/>
              <a:gd name="connsiteY4" fmla="*/ 4942767 h 4942767"/>
              <a:gd name="connsiteX0" fmla="*/ 1 w 642076"/>
              <a:gd name="connsiteY0" fmla="*/ 4934927 h 4934927"/>
              <a:gd name="connsiteX1" fmla="*/ 156727 w 642076"/>
              <a:gd name="connsiteY1" fmla="*/ 0 h 4934927"/>
              <a:gd name="connsiteX2" fmla="*/ 642076 w 642076"/>
              <a:gd name="connsiteY2" fmla="*/ 286816 h 4934927"/>
              <a:gd name="connsiteX3" fmla="*/ 452173 w 642076"/>
              <a:gd name="connsiteY3" fmla="*/ 4692631 h 4934927"/>
              <a:gd name="connsiteX4" fmla="*/ 1 w 642076"/>
              <a:gd name="connsiteY4" fmla="*/ 4934927 h 4934927"/>
              <a:gd name="connsiteX0" fmla="*/ 1 w 642076"/>
              <a:gd name="connsiteY0" fmla="*/ 4897918 h 4897918"/>
              <a:gd name="connsiteX1" fmla="*/ 237335 w 642076"/>
              <a:gd name="connsiteY1" fmla="*/ 0 h 4897918"/>
              <a:gd name="connsiteX2" fmla="*/ 642076 w 642076"/>
              <a:gd name="connsiteY2" fmla="*/ 249807 h 4897918"/>
              <a:gd name="connsiteX3" fmla="*/ 452173 w 642076"/>
              <a:gd name="connsiteY3" fmla="*/ 4655622 h 4897918"/>
              <a:gd name="connsiteX4" fmla="*/ 1 w 642076"/>
              <a:gd name="connsiteY4" fmla="*/ 4897918 h 48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589D5EF-030F-8769-1C50-91274FB2E506}"/>
              </a:ext>
            </a:extLst>
          </p:cNvPr>
          <p:cNvSpPr/>
          <p:nvPr userDrawn="1"/>
        </p:nvSpPr>
        <p:spPr>
          <a:xfrm rot="10800000">
            <a:off x="10387446" y="0"/>
            <a:ext cx="1804554" cy="1600200"/>
          </a:xfrm>
          <a:prstGeom prst="rtTriangle">
            <a:avLst/>
          </a:pr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C6B19EB-00A6-024A-AE5E-A768B734BCD4}"/>
              </a:ext>
            </a:extLst>
          </p:cNvPr>
          <p:cNvSpPr/>
          <p:nvPr userDrawn="1"/>
        </p:nvSpPr>
        <p:spPr>
          <a:xfrm>
            <a:off x="0" y="3906982"/>
            <a:ext cx="2867891" cy="2951018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584" y="1868486"/>
            <a:ext cx="10515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CE909BE-5639-888B-4B69-D28E0C8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7254" y="289153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3A084-5693-AD05-A610-B1A7F100A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4566" y="654278"/>
            <a:ext cx="403895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52CEC-C8CF-9CE5-3B24-56FB847E4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" y="5634432"/>
            <a:ext cx="956989" cy="95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AE32C-2F30-350B-3B6C-F202C50057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89723" y="115896"/>
            <a:ext cx="658065" cy="65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FF70F6A-CAE4-535C-BF5B-2778D6D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3E02AE-512E-32FD-FF19-25183AC9E500}"/>
              </a:ext>
            </a:extLst>
          </p:cNvPr>
          <p:cNvSpPr/>
          <p:nvPr userDrawn="1"/>
        </p:nvSpPr>
        <p:spPr>
          <a:xfrm>
            <a:off x="1" y="6365432"/>
            <a:ext cx="12192000" cy="667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sp>
        <p:nvSpPr>
          <p:cNvPr id="1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4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85707DC-ABC0-B892-85C0-F3CCC6310A65}"/>
              </a:ext>
            </a:extLst>
          </p:cNvPr>
          <p:cNvSpPr txBox="1">
            <a:spLocks/>
          </p:cNvSpPr>
          <p:nvPr userDrawn="1"/>
        </p:nvSpPr>
        <p:spPr>
          <a:xfrm>
            <a:off x="2495508" y="13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2B1E8-675E-9769-AB1C-C747A8444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692276"/>
            <a:ext cx="628414" cy="628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65AD7-171E-60E4-84B5-342AC925C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86" y="1747363"/>
            <a:ext cx="628414" cy="6284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7052236C-E6A5-6066-0C3E-A62C807E2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6070089" y="-683473"/>
            <a:ext cx="4214454" cy="196289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16197A58-DEBE-6791-219D-FB0662D2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2712306" y="-526209"/>
            <a:ext cx="3876797" cy="1805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E67157-5B93-BB35-4452-AEF6039DCA05}"/>
              </a:ext>
            </a:extLst>
          </p:cNvPr>
          <p:cNvSpPr txBox="1"/>
          <p:nvPr userDrawn="1"/>
        </p:nvSpPr>
        <p:spPr>
          <a:xfrm>
            <a:off x="2539830" y="333096"/>
            <a:ext cx="650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NỘI DUNG BÀI HỌC</a:t>
            </a:r>
            <a:endParaRPr lang="zh-CN" altLang="en-US" sz="36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A87EA374-0413-9B9D-92EF-6FE52E127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9644670" y="-526209"/>
            <a:ext cx="4214454" cy="196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67A8-1A68-EAF8-409A-2AFBF773F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3810" y="61008"/>
            <a:ext cx="1248406" cy="12484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5F7E4-98ED-40EB-9BD7-65B11D76C656}"/>
              </a:ext>
            </a:extLst>
          </p:cNvPr>
          <p:cNvSpPr/>
          <p:nvPr userDrawn="1"/>
        </p:nvSpPr>
        <p:spPr>
          <a:xfrm>
            <a:off x="402771" y="6399215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>
        <p:tmplLst>
          <p:tmpl lvl="1">
            <p:tnLst>
              <p:par>
                <p:cTn presetID="47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A2A41DB-4420-A75C-6B3C-107D8BD86DBB}"/>
              </a:ext>
            </a:extLst>
          </p:cNvPr>
          <p:cNvGrpSpPr/>
          <p:nvPr userDrawn="1"/>
        </p:nvGrpSpPr>
        <p:grpSpPr>
          <a:xfrm flipH="1">
            <a:off x="0" y="0"/>
            <a:ext cx="13024311" cy="6858000"/>
            <a:chOff x="-832311" y="0"/>
            <a:chExt cx="13024311" cy="68580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9A8F63F-E63B-E5EC-7A89-CB47D99CCB5F}"/>
                </a:ext>
              </a:extLst>
            </p:cNvPr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F4D73A-43CB-9D3F-D0FF-2329D2088C42}"/>
                </a:ext>
              </a:extLst>
            </p:cNvPr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3" name="Parallelogram 12">
                <a:extLst>
                  <a:ext uri="{FF2B5EF4-FFF2-40B4-BE49-F238E27FC236}">
                    <a16:creationId xmlns:a16="http://schemas.microsoft.com/office/drawing/2014/main" id="{259C567D-2E7A-3FB2-1BBD-145B861C527E}"/>
                  </a:ext>
                </a:extLst>
              </p:cNvPr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76450 w 621718"/>
                  <a:gd name="connsiteY3" fmla="*/ 5111263 h 6477856"/>
                  <a:gd name="connsiteX4" fmla="*/ 0 w 621718"/>
                  <a:gd name="connsiteY4" fmla="*/ 6477856 h 6477856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54436 w 599704"/>
                  <a:gd name="connsiteY3" fmla="*/ 5111263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73303 w 599704"/>
                  <a:gd name="connsiteY3" fmla="*/ 4935802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92210 w 599704"/>
                  <a:gd name="connsiteY3" fmla="*/ 4971938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21490 w 599704"/>
                  <a:gd name="connsiteY3" fmla="*/ 4986851 h 5493430"/>
                  <a:gd name="connsiteX4" fmla="*/ 0 w 599704"/>
                  <a:gd name="connsiteY4" fmla="*/ 5493430 h 5493430"/>
                  <a:gd name="connsiteX0" fmla="*/ 0 w 647147"/>
                  <a:gd name="connsiteY0" fmla="*/ 5493430 h 5493430"/>
                  <a:gd name="connsiteX1" fmla="*/ 133416 w 647147"/>
                  <a:gd name="connsiteY1" fmla="*/ 0 h 5493430"/>
                  <a:gd name="connsiteX2" fmla="*/ 647147 w 647147"/>
                  <a:gd name="connsiteY2" fmla="*/ 536734 h 5493430"/>
                  <a:gd name="connsiteX3" fmla="*/ 521490 w 647147"/>
                  <a:gd name="connsiteY3" fmla="*/ 4986851 h 5493430"/>
                  <a:gd name="connsiteX4" fmla="*/ 0 w 647147"/>
                  <a:gd name="connsiteY4" fmla="*/ 5493430 h 5493430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516419 w 642076"/>
                  <a:gd name="connsiteY3" fmla="*/ 4986851 h 5184845"/>
                  <a:gd name="connsiteX4" fmla="*/ 1 w 642076"/>
                  <a:gd name="connsiteY4" fmla="*/ 5184845 h 5184845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452173 w 642076"/>
                  <a:gd name="connsiteY3" fmla="*/ 4942549 h 5184845"/>
                  <a:gd name="connsiteX4" fmla="*/ 1 w 642076"/>
                  <a:gd name="connsiteY4" fmla="*/ 5184845 h 5184845"/>
                  <a:gd name="connsiteX0" fmla="*/ 1 w 642076"/>
                  <a:gd name="connsiteY0" fmla="*/ 4942767 h 4942767"/>
                  <a:gd name="connsiteX1" fmla="*/ 10663 w 642076"/>
                  <a:gd name="connsiteY1" fmla="*/ 0 h 4942767"/>
                  <a:gd name="connsiteX2" fmla="*/ 642076 w 642076"/>
                  <a:gd name="connsiteY2" fmla="*/ 294656 h 4942767"/>
                  <a:gd name="connsiteX3" fmla="*/ 452173 w 642076"/>
                  <a:gd name="connsiteY3" fmla="*/ 4700471 h 4942767"/>
                  <a:gd name="connsiteX4" fmla="*/ 1 w 642076"/>
                  <a:gd name="connsiteY4" fmla="*/ 4942767 h 4942767"/>
                  <a:gd name="connsiteX0" fmla="*/ 1 w 642076"/>
                  <a:gd name="connsiteY0" fmla="*/ 4934927 h 4934927"/>
                  <a:gd name="connsiteX1" fmla="*/ 156727 w 642076"/>
                  <a:gd name="connsiteY1" fmla="*/ 0 h 4934927"/>
                  <a:gd name="connsiteX2" fmla="*/ 642076 w 642076"/>
                  <a:gd name="connsiteY2" fmla="*/ 286816 h 4934927"/>
                  <a:gd name="connsiteX3" fmla="*/ 452173 w 642076"/>
                  <a:gd name="connsiteY3" fmla="*/ 4692631 h 4934927"/>
                  <a:gd name="connsiteX4" fmla="*/ 1 w 642076"/>
                  <a:gd name="connsiteY4" fmla="*/ 4934927 h 4934927"/>
                  <a:gd name="connsiteX0" fmla="*/ 1 w 642076"/>
                  <a:gd name="connsiteY0" fmla="*/ 4897918 h 4897918"/>
                  <a:gd name="connsiteX1" fmla="*/ 237335 w 642076"/>
                  <a:gd name="connsiteY1" fmla="*/ 0 h 4897918"/>
                  <a:gd name="connsiteX2" fmla="*/ 642076 w 642076"/>
                  <a:gd name="connsiteY2" fmla="*/ 249807 h 4897918"/>
                  <a:gd name="connsiteX3" fmla="*/ 452173 w 642076"/>
                  <a:gd name="connsiteY3" fmla="*/ 4655622 h 4897918"/>
                  <a:gd name="connsiteX4" fmla="*/ 1 w 642076"/>
                  <a:gd name="connsiteY4" fmla="*/ 4897918 h 489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9FA990B2-6E0D-202A-9471-D3175F6528A5}"/>
                  </a:ext>
                </a:extLst>
              </p:cNvPr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73052F-4B08-5D2E-6FFB-78E5497A7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50973C-2772-4F59-1DB9-72A27CC7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319809" y="542993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33B23E-01E3-256C-BF31-ED48C070A26E}"/>
              </a:ext>
            </a:extLst>
          </p:cNvPr>
          <p:cNvSpPr/>
          <p:nvPr userDrawn="1"/>
        </p:nvSpPr>
        <p:spPr>
          <a:xfrm>
            <a:off x="326571" y="6226629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6ECE6A3D-C27E-A88E-A8BA-D00B87C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2787DC0-AE3B-C909-93EE-27B39CDF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060ED3D-F3C4-E8A9-FD13-5F48F76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0DCD5-2216-A9B6-E3AB-B3DFE8E5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970A3818-53E5-C23F-3BC9-1E6CAE67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4F58648-C7D2-F78B-F66C-841F766B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CDC35-8C85-4D2B-95E4-B4F847E50655}" type="datetime1">
              <a:rPr lang="en-US" smtClean="0"/>
              <a:t>24-06-2024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Lê Thụy Ngọc Trâm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D0D8AD-3665-4EC0-94DA-4E2F89A12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7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6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7BF248A-8300-D382-C0FD-7F2F2C7A5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077114" y="1017191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pPr/>
              <a:t>2024/6/24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Google Shape;10;p15">
            <a:extLst>
              <a:ext uri="{FF2B5EF4-FFF2-40B4-BE49-F238E27FC236}">
                <a16:creationId xmlns:a16="http://schemas.microsoft.com/office/drawing/2014/main" id="{6921CDAB-DFFB-859D-D802-691E0FA918C0}"/>
              </a:ext>
            </a:extLst>
          </p:cNvPr>
          <p:cNvPicPr preferRelativeResize="0"/>
          <p:nvPr userDrawn="1"/>
        </p:nvPicPr>
        <p:blipFill rotWithShape="1"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>
            <a:fillRect/>
          </a:stretch>
        </p:blipFill>
        <p:spPr>
          <a:xfrm>
            <a:off x="0" y="-76512"/>
            <a:ext cx="12192000" cy="484326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15" name="Google Shape;12;p15">
            <a:extLst>
              <a:ext uri="{FF2B5EF4-FFF2-40B4-BE49-F238E27FC236}">
                <a16:creationId xmlns:a16="http://schemas.microsoft.com/office/drawing/2014/main" id="{96A0F8C4-F8D7-0459-A427-7C5A11B22A1C}"/>
              </a:ext>
            </a:extLst>
          </p:cNvPr>
          <p:cNvSpPr txBox="1"/>
          <p:nvPr userDrawn="1"/>
        </p:nvSpPr>
        <p:spPr>
          <a:xfrm>
            <a:off x="684524" y="-69158"/>
            <a:ext cx="119367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Chủ</a:t>
            </a:r>
            <a:r>
              <a:rPr lang="en-US" sz="2000" b="1" i="0" u="none" strike="noStrike" cap="none" baseline="0" dirty="0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2000" b="1" i="0" u="none" strike="noStrike" cap="none" baseline="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đề</a:t>
            </a:r>
            <a:r>
              <a:rPr lang="en-US" sz="2000" b="1" i="0" u="none" strike="noStrike" cap="none" baseline="0" dirty="0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3</a:t>
            </a:r>
            <a:endParaRPr lang="en-US" sz="2000" b="1" i="0" u="none" strike="noStrike" cap="none" dirty="0">
              <a:solidFill>
                <a:srgbClr val="0070C0"/>
              </a:solidFill>
              <a:latin typeface="Times New Roman" panose="02020603050405020304" pitchFamily="18" charset="0"/>
              <a:ea typeface="Questrial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16" name="Google Shape;13;p15">
            <a:extLst>
              <a:ext uri="{FF2B5EF4-FFF2-40B4-BE49-F238E27FC236}">
                <a16:creationId xmlns:a16="http://schemas.microsoft.com/office/drawing/2014/main" id="{89A15E66-DA8A-FE5A-ACA4-636B266E65E5}"/>
              </a:ext>
            </a:extLst>
          </p:cNvPr>
          <p:cNvSpPr txBox="1"/>
          <p:nvPr userDrawn="1"/>
        </p:nvSpPr>
        <p:spPr>
          <a:xfrm>
            <a:off x="-200896" y="-51408"/>
            <a:ext cx="107384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CD</a:t>
            </a:r>
            <a:endParaRPr lang="en-US" sz="1800" b="1" i="0" u="none" strike="noStrike" cap="none" dirty="0">
              <a:solidFill>
                <a:srgbClr val="0070C0"/>
              </a:solidFill>
              <a:latin typeface="Times New Roman" panose="02020603050405020304" pitchFamily="18" charset="0"/>
              <a:ea typeface="Questrial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17" name="Google Shape;14;p15">
            <a:extLst>
              <a:ext uri="{FF2B5EF4-FFF2-40B4-BE49-F238E27FC236}">
                <a16:creationId xmlns:a16="http://schemas.microsoft.com/office/drawing/2014/main" id="{F1D5915A-C034-98D8-6ED7-F2A120264595}"/>
              </a:ext>
            </a:extLst>
          </p:cNvPr>
          <p:cNvSpPr txBox="1"/>
          <p:nvPr userDrawn="1"/>
        </p:nvSpPr>
        <p:spPr>
          <a:xfrm>
            <a:off x="1292992" y="-38380"/>
            <a:ext cx="201048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BÀI</a:t>
            </a:r>
            <a:r>
              <a:rPr lang="en-US" sz="1800" b="1" i="0" u="none" strike="noStrike" cap="none" baseline="0" dirty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</a:t>
            </a:r>
            <a:r>
              <a:rPr lang="en-US" sz="1800" b="1" i="0" u="none" strike="noStrike" cap="none" baseline="0" dirty="0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7</a:t>
            </a:r>
            <a:endParaRPr lang="en-US" sz="1800" b="1" i="0" u="none" strike="noStrike" cap="none" dirty="0">
              <a:solidFill>
                <a:srgbClr val="0070C0"/>
              </a:solidFill>
              <a:latin typeface="Times New Roman" panose="02020603050405020304" pitchFamily="18" charset="0"/>
              <a:ea typeface="Questrial"/>
              <a:cs typeface="Times New Roman" panose="02020603050405020304" pitchFamily="18" charset="0"/>
              <a:sym typeface="Questrial"/>
            </a:endParaRPr>
          </a:p>
        </p:txBody>
      </p:sp>
      <p:sp>
        <p:nvSpPr>
          <p:cNvPr id="18" name="Google Shape;14;p15">
            <a:extLst>
              <a:ext uri="{FF2B5EF4-FFF2-40B4-BE49-F238E27FC236}">
                <a16:creationId xmlns:a16="http://schemas.microsoft.com/office/drawing/2014/main" id="{F1D5915A-C034-98D8-6ED7-F2A120264595}"/>
              </a:ext>
            </a:extLst>
          </p:cNvPr>
          <p:cNvSpPr txBox="1"/>
          <p:nvPr userDrawn="1"/>
        </p:nvSpPr>
        <p:spPr>
          <a:xfrm>
            <a:off x="2298235" y="-18994"/>
            <a:ext cx="5056722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PEPTIDE,</a:t>
            </a:r>
            <a:r>
              <a:rPr lang="en-US" sz="1800" b="1" i="0" u="none" strike="noStrike" cap="none" baseline="0" dirty="0" smtClean="0">
                <a:solidFill>
                  <a:srgbClr val="0070C0"/>
                </a:solidFill>
                <a:latin typeface="Times New Roman" panose="02020603050405020304" pitchFamily="18" charset="0"/>
                <a:ea typeface="Questrial"/>
                <a:cs typeface="Times New Roman" panose="02020603050405020304" pitchFamily="18" charset="0"/>
                <a:sym typeface="Questrial"/>
              </a:rPr>
              <a:t> PROTEIN VÀ ENZYME</a:t>
            </a:r>
            <a:endParaRPr lang="en-US" sz="1800" b="1" i="0" u="none" strike="noStrike" cap="none" dirty="0">
              <a:solidFill>
                <a:srgbClr val="0070C0"/>
              </a:solidFill>
              <a:latin typeface="Times New Roman" panose="02020603050405020304" pitchFamily="18" charset="0"/>
              <a:ea typeface="Questrial"/>
              <a:cs typeface="Times New Roman" panose="02020603050405020304" pitchFamily="18" charset="0"/>
              <a:sym typeface="Quest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7" r:id="rId6"/>
    <p:sldLayoutId id="2147483655" r:id="rId7"/>
    <p:sldLayoutId id="2147483656" r:id="rId8"/>
    <p:sldLayoutId id="2147483658" r:id="rId9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25.xml"/><Relationship Id="rId7" Type="http://schemas.openxmlformats.org/officeDocument/2006/relationships/slide" Target="slide29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8.xml"/><Relationship Id="rId5" Type="http://schemas.openxmlformats.org/officeDocument/2006/relationships/slide" Target="slide27.xml"/><Relationship Id="rId10" Type="http://schemas.openxmlformats.org/officeDocument/2006/relationships/image" Target="../media/image29.jpeg"/><Relationship Id="rId4" Type="http://schemas.openxmlformats.org/officeDocument/2006/relationships/slide" Target="slide26.xml"/><Relationship Id="rId9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slide" Target="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slide" Target="slide23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slide" Target="slide23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slide" Target="slide23.xml"/><Relationship Id="rId4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slide" Target="slide23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slide" Target="slide23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8424"/>
          <a:stretch/>
        </p:blipFill>
        <p:spPr>
          <a:xfrm>
            <a:off x="764274" y="1221122"/>
            <a:ext cx="9900355" cy="239778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764274" y="4448833"/>
            <a:ext cx="10345003" cy="1869743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protein, peptide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l-GR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-amino acid?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9512" y="3618906"/>
            <a:ext cx="250613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-amino acid</a:t>
            </a:r>
            <a:endParaRPr lang="vi-VN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184929" y="3602926"/>
            <a:ext cx="1676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peptide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30612" y="3602926"/>
            <a:ext cx="167639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protein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342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228600" y="1271674"/>
            <a:ext cx="10515600" cy="1046109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PEPTIT</a:t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biuret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VD:</a:t>
            </a:r>
          </a:p>
          <a:p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1378426" y="2715859"/>
            <a:ext cx="5486400" cy="822325"/>
            <a:chOff x="0" y="1104"/>
            <a:chExt cx="3471" cy="518"/>
          </a:xfrm>
        </p:grpSpPr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0" y="1104"/>
              <a:ext cx="3471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dirty="0">
                  <a:latin typeface="Times New Roman" panose="02020603050405020304" pitchFamily="18" charset="0"/>
                </a:rPr>
                <a:t>H</a:t>
              </a:r>
              <a:r>
                <a:rPr lang="en-US" altLang="vi-VN" sz="2400" baseline="-25000" dirty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>
                  <a:latin typeface="Times New Roman" panose="02020603050405020304" pitchFamily="18" charset="0"/>
                </a:rPr>
                <a:t>N-CH</a:t>
              </a:r>
              <a:r>
                <a:rPr lang="en-US" altLang="vi-VN" sz="2400" baseline="-25000" dirty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>
                  <a:latin typeface="Times New Roman" panose="02020603050405020304" pitchFamily="18" charset="0"/>
                </a:rPr>
                <a:t>-CO-NH-CH-COOH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dirty="0">
                  <a:latin typeface="Times New Roman" panose="02020603050405020304" pitchFamily="18" charset="0"/>
                </a:rPr>
                <a:t>                               CH</a:t>
              </a:r>
              <a:r>
                <a:rPr lang="en-US" altLang="vi-VN" sz="2400" baseline="-25000" dirty="0">
                  <a:latin typeface="Times New Roman" panose="02020603050405020304" pitchFamily="18" charset="0"/>
                </a:rPr>
                <a:t>3</a:t>
              </a:r>
              <a:r>
                <a:rPr lang="en-US" altLang="vi-VN" sz="2400" dirty="0">
                  <a:latin typeface="Times New Roman" panose="02020603050405020304" pitchFamily="18" charset="0"/>
                </a:rPr>
                <a:t>                                </a:t>
              </a: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1584" y="1312"/>
              <a:ext cx="0" cy="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248751" y="2741259"/>
            <a:ext cx="12065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 dirty="0">
                <a:latin typeface="Times New Roman" panose="02020603050405020304" pitchFamily="18" charset="0"/>
              </a:rPr>
              <a:t>+ </a:t>
            </a:r>
            <a:r>
              <a:rPr lang="en-US" altLang="vi-VN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H-OH</a:t>
            </a:r>
          </a:p>
        </p:txBody>
      </p:sp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6407626" y="3004784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AutoShape 22"/>
          <p:cNvSpPr>
            <a:spLocks/>
          </p:cNvSpPr>
          <p:nvPr/>
        </p:nvSpPr>
        <p:spPr bwMode="auto">
          <a:xfrm>
            <a:off x="7169626" y="2395184"/>
            <a:ext cx="76200" cy="1219200"/>
          </a:xfrm>
          <a:prstGeom prst="leftBrace">
            <a:avLst>
              <a:gd name="adj1" fmla="val 1333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6264322" y="2668234"/>
            <a:ext cx="1124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600" dirty="0">
                <a:latin typeface="Times New Roman" panose="02020603050405020304" pitchFamily="18" charset="0"/>
              </a:rPr>
              <a:t>H</a:t>
            </a:r>
            <a:r>
              <a:rPr lang="en-US" altLang="vi-VN" sz="1600" baseline="30000" dirty="0">
                <a:latin typeface="Times New Roman" panose="02020603050405020304" pitchFamily="18" charset="0"/>
              </a:rPr>
              <a:t>+</a:t>
            </a:r>
            <a:r>
              <a:rPr lang="en-US" altLang="vi-VN" sz="1600" dirty="0">
                <a:latin typeface="Times New Roman" panose="02020603050405020304" pitchFamily="18" charset="0"/>
              </a:rPr>
              <a:t>/</a:t>
            </a:r>
            <a:r>
              <a:rPr lang="en-US" altLang="vi-VN" sz="1600" dirty="0" smtClean="0">
                <a:latin typeface="Times New Roman" panose="02020603050405020304" pitchFamily="18" charset="0"/>
              </a:rPr>
              <a:t>OH</a:t>
            </a:r>
            <a:r>
              <a:rPr lang="en-US" altLang="vi-VN" sz="1600" baseline="30000" dirty="0" smtClean="0">
                <a:latin typeface="Times New Roman" panose="02020603050405020304" pitchFamily="18" charset="0"/>
              </a:rPr>
              <a:t>-</a:t>
            </a:r>
            <a:r>
              <a:rPr lang="en-US" altLang="vi-VN" sz="1600" baseline="-25000" dirty="0" smtClean="0">
                <a:latin typeface="Times New Roman" panose="02020603050405020304" pitchFamily="18" charset="0"/>
              </a:rPr>
              <a:t>,t</a:t>
            </a:r>
            <a:r>
              <a:rPr lang="en-US" altLang="vi-VN" sz="1600" baseline="30000" dirty="0" smtClean="0">
                <a:latin typeface="Times New Roman" panose="02020603050405020304" pitchFamily="18" charset="0"/>
              </a:rPr>
              <a:t>0</a:t>
            </a:r>
            <a:endParaRPr lang="en-US" altLang="vi-VN" sz="1600" dirty="0">
              <a:latin typeface="Times New Roman" panose="02020603050405020304" pitchFamily="18" charset="0"/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7306151" y="2207859"/>
            <a:ext cx="2989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400">
                <a:latin typeface="Times New Roman" panose="02020603050405020304" pitchFamily="18" charset="0"/>
              </a:rPr>
              <a:t>H</a:t>
            </a:r>
            <a:r>
              <a:rPr lang="en-US" altLang="vi-VN" sz="2400" baseline="-25000">
                <a:latin typeface="Times New Roman" panose="02020603050405020304" pitchFamily="18" charset="0"/>
              </a:rPr>
              <a:t>2</a:t>
            </a:r>
            <a:r>
              <a:rPr lang="en-US" altLang="vi-VN" sz="2400">
                <a:latin typeface="Times New Roman" panose="02020603050405020304" pitchFamily="18" charset="0"/>
              </a:rPr>
              <a:t>N-CH</a:t>
            </a:r>
            <a:r>
              <a:rPr lang="en-US" altLang="vi-VN" sz="2400" baseline="-25000">
                <a:latin typeface="Times New Roman" panose="02020603050405020304" pitchFamily="18" charset="0"/>
              </a:rPr>
              <a:t>2</a:t>
            </a:r>
            <a:r>
              <a:rPr lang="en-US" altLang="vi-VN" sz="2400">
                <a:latin typeface="Times New Roman" panose="02020603050405020304" pitchFamily="18" charset="0"/>
              </a:rPr>
              <a:t>-CO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OH</a:t>
            </a:r>
            <a:r>
              <a:rPr lang="en-US" altLang="vi-VN" sz="2400">
                <a:latin typeface="Times New Roman" panose="02020603050405020304" pitchFamily="18" charset="0"/>
              </a:rPr>
              <a:t> (gly)</a:t>
            </a:r>
          </a:p>
        </p:txBody>
      </p:sp>
      <p:grpSp>
        <p:nvGrpSpPr>
          <p:cNvPr id="15" name="Group 122"/>
          <p:cNvGrpSpPr>
            <a:grpSpLocks/>
          </p:cNvGrpSpPr>
          <p:nvPr/>
        </p:nvGrpSpPr>
        <p:grpSpPr bwMode="auto">
          <a:xfrm>
            <a:off x="7398226" y="3233384"/>
            <a:ext cx="3124200" cy="914400"/>
            <a:chOff x="3792" y="1392"/>
            <a:chExt cx="1968" cy="576"/>
          </a:xfrm>
        </p:grpSpPr>
        <p:sp>
          <p:nvSpPr>
            <p:cNvPr id="16" name="Text Box 25"/>
            <p:cNvSpPr txBox="1">
              <a:spLocks noChangeArrowheads="1"/>
            </p:cNvSpPr>
            <p:nvPr/>
          </p:nvSpPr>
          <p:spPr bwMode="auto">
            <a:xfrm>
              <a:off x="3792" y="1392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sz="240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en-US" altLang="vi-VN" sz="2400">
                  <a:latin typeface="Times New Roman" panose="02020603050405020304" pitchFamily="18" charset="0"/>
                </a:rPr>
                <a:t>-HN-CH-COOH (ala)</a:t>
              </a:r>
            </a:p>
          </p:txBody>
        </p:sp>
        <p:sp>
          <p:nvSpPr>
            <p:cNvPr id="17" name="Line 26"/>
            <p:cNvSpPr>
              <a:spLocks noChangeShapeType="1"/>
            </p:cNvSpPr>
            <p:nvPr/>
          </p:nvSpPr>
          <p:spPr bwMode="auto">
            <a:xfrm>
              <a:off x="4464" y="1584"/>
              <a:ext cx="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8" name="Text Box 27"/>
            <p:cNvSpPr txBox="1">
              <a:spLocks noChangeArrowheads="1"/>
            </p:cNvSpPr>
            <p:nvPr/>
          </p:nvSpPr>
          <p:spPr bwMode="auto">
            <a:xfrm>
              <a:off x="4368" y="1680"/>
              <a:ext cx="44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>
                  <a:latin typeface="Times New Roman" panose="02020603050405020304" pitchFamily="18" charset="0"/>
                </a:rPr>
                <a:t>CH</a:t>
              </a:r>
              <a:r>
                <a:rPr lang="en-US" altLang="vi-VN" sz="2400" baseline="-25000">
                  <a:latin typeface="Times New Roman" panose="02020603050405020304" pitchFamily="18" charset="0"/>
                </a:rPr>
                <a:t>3</a:t>
              </a:r>
              <a:endParaRPr lang="en-US" altLang="vi-VN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9" name="Line 121"/>
          <p:cNvSpPr>
            <a:spLocks noChangeShapeType="1"/>
          </p:cNvSpPr>
          <p:nvPr/>
        </p:nvSpPr>
        <p:spPr bwMode="auto">
          <a:xfrm>
            <a:off x="3207226" y="2699984"/>
            <a:ext cx="0" cy="685800"/>
          </a:xfrm>
          <a:prstGeom prst="line">
            <a:avLst/>
          </a:prstGeom>
          <a:noFill/>
          <a:ln w="28575">
            <a:solidFill>
              <a:srgbClr val="FF006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20" name="组合 24"/>
          <p:cNvGrpSpPr/>
          <p:nvPr/>
        </p:nvGrpSpPr>
        <p:grpSpPr>
          <a:xfrm>
            <a:off x="723476" y="4200836"/>
            <a:ext cx="10140141" cy="1461927"/>
            <a:chOff x="1083323" y="2172281"/>
            <a:chExt cx="3757786" cy="1300373"/>
          </a:xfrm>
        </p:grpSpPr>
        <p:sp>
          <p:nvSpPr>
            <p:cNvPr id="21" name="文本框 30"/>
            <p:cNvSpPr txBox="1"/>
            <p:nvPr/>
          </p:nvSpPr>
          <p:spPr>
            <a:xfrm>
              <a:off x="1083323" y="2172281"/>
              <a:ext cx="3547218" cy="5201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Kết</a:t>
              </a:r>
              <a:r>
                <a:rPr lang="en-US" altLang="zh-CN" sz="32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32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luận</a:t>
              </a:r>
              <a:r>
                <a:rPr lang="en-US" altLang="zh-CN" sz="32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endParaRPr lang="zh-CN" altLang="en-US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sp>
          <p:nvSpPr>
            <p:cNvPr id="22" name="文本框 31"/>
            <p:cNvSpPr txBox="1"/>
            <p:nvPr/>
          </p:nvSpPr>
          <p:spPr>
            <a:xfrm>
              <a:off x="1280203" y="2641550"/>
              <a:ext cx="3560906" cy="8311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-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Khi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đun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nóng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peptide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với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dung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dịch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acid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hoặc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kiềm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sẽ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xảy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ra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phản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ứng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thuỷ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phân</a:t>
              </a:r>
              <a:endPara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文本框 31"/>
          <p:cNvSpPr txBox="1"/>
          <p:nvPr/>
        </p:nvSpPr>
        <p:spPr>
          <a:xfrm>
            <a:off x="1254744" y="5620940"/>
            <a:ext cx="9608874" cy="9343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Tuỳ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pH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phản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ứng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phẩm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cuối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cùng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phân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tử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l-GR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amino acid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cation, anion (</a:t>
            </a:r>
            <a:r>
              <a:rPr lang="en-US" altLang="zh-CN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dirty="0">
              <a:solidFill>
                <a:srgbClr val="00206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2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2681" y="3983888"/>
            <a:ext cx="10515600" cy="287411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Trả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endParaRPr lang="en-US" dirty="0" smtClean="0"/>
          </a:p>
          <a:p>
            <a:pPr marL="514350" indent="-514350">
              <a:buAutoNum type="alphaLcParenR"/>
            </a:pPr>
            <a:r>
              <a:rPr lang="en-US" dirty="0" smtClean="0"/>
              <a:t>A </a:t>
            </a:r>
            <a:r>
              <a:rPr lang="en-US" dirty="0" err="1" smtClean="0"/>
              <a:t>là</a:t>
            </a:r>
            <a:r>
              <a:rPr lang="en-US" dirty="0" smtClean="0"/>
              <a:t> tripeptide, </a:t>
            </a:r>
            <a:r>
              <a:rPr lang="en-US" dirty="0" err="1" smtClean="0"/>
              <a:t>có</a:t>
            </a:r>
            <a:r>
              <a:rPr lang="en-US" dirty="0" smtClean="0"/>
              <a:t> 2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peptide</a:t>
            </a:r>
          </a:p>
          <a:p>
            <a:pPr marL="0" indent="0">
              <a:buNone/>
            </a:pPr>
            <a:r>
              <a:rPr lang="en-US" dirty="0" smtClean="0"/>
              <a:t>b)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c) Dung </a:t>
            </a:r>
            <a:r>
              <a:rPr lang="en-US" dirty="0" err="1" smtClean="0"/>
              <a:t>dịch</a:t>
            </a:r>
            <a:r>
              <a:rPr lang="en-US" dirty="0" smtClean="0"/>
              <a:t> </a:t>
            </a:r>
            <a:r>
              <a:rPr lang="en-US" dirty="0" err="1" smtClean="0"/>
              <a:t>thu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phản</a:t>
            </a:r>
            <a:r>
              <a:rPr lang="en-US" dirty="0" smtClean="0"/>
              <a:t> </a:t>
            </a:r>
            <a:r>
              <a:rPr lang="en-US" dirty="0" err="1" smtClean="0"/>
              <a:t>ứng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biuret </a:t>
            </a:r>
            <a:r>
              <a:rPr lang="en-US" dirty="0" err="1" smtClean="0"/>
              <a:t>vì</a:t>
            </a:r>
            <a:r>
              <a:rPr lang="en-US" dirty="0" smtClean="0"/>
              <a:t> </a:t>
            </a:r>
            <a:r>
              <a:rPr lang="en-US" dirty="0" err="1" smtClean="0"/>
              <a:t>thuỷ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hoàn</a:t>
            </a:r>
            <a:r>
              <a:rPr lang="en-US" dirty="0" smtClean="0"/>
              <a:t> </a:t>
            </a:r>
            <a:r>
              <a:rPr lang="en-US" dirty="0" err="1" smtClean="0"/>
              <a:t>toàn</a:t>
            </a:r>
            <a:r>
              <a:rPr lang="en-US" dirty="0" smtClean="0"/>
              <a:t> </a:t>
            </a:r>
            <a:r>
              <a:rPr lang="en-US" dirty="0" err="1" smtClean="0"/>
              <a:t>không</a:t>
            </a:r>
            <a:r>
              <a:rPr lang="en-US" dirty="0" smtClean="0"/>
              <a:t> </a:t>
            </a:r>
            <a:r>
              <a:rPr lang="en-US" dirty="0" err="1" smtClean="0"/>
              <a:t>còn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 peptide</a:t>
            </a:r>
            <a:endParaRPr lang="vi-VN" dirty="0"/>
          </a:p>
        </p:txBody>
      </p:sp>
      <p:grpSp>
        <p:nvGrpSpPr>
          <p:cNvPr id="3" name="组合 24"/>
          <p:cNvGrpSpPr/>
          <p:nvPr/>
        </p:nvGrpSpPr>
        <p:grpSpPr>
          <a:xfrm>
            <a:off x="724494" y="589073"/>
            <a:ext cx="9931973" cy="3171963"/>
            <a:chOff x="1280203" y="2149168"/>
            <a:chExt cx="3680642" cy="2821438"/>
          </a:xfrm>
        </p:grpSpPr>
        <p:sp>
          <p:nvSpPr>
            <p:cNvPr id="4" name="文本框 30"/>
            <p:cNvSpPr txBox="1"/>
            <p:nvPr/>
          </p:nvSpPr>
          <p:spPr>
            <a:xfrm>
              <a:off x="1413627" y="2149168"/>
              <a:ext cx="3547218" cy="5201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 err="1" smtClean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Vận</a:t>
              </a:r>
              <a:r>
                <a:rPr lang="en-US" altLang="zh-CN" sz="3200" b="1" dirty="0" smtClean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3200" b="1" dirty="0" err="1" smtClean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dụng</a:t>
              </a:r>
              <a:endParaRPr lang="zh-CN" altLang="en-US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sp>
          <p:nvSpPr>
            <p:cNvPr id="5" name="文本框 31"/>
            <p:cNvSpPr txBox="1"/>
            <p:nvPr/>
          </p:nvSpPr>
          <p:spPr>
            <a:xfrm>
              <a:off x="1280203" y="2641550"/>
              <a:ext cx="3350338" cy="232905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Cho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phân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tử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peptide A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có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công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thức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cấu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tạo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Gly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– Ala –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Gly</a:t>
              </a:r>
              <a:endPara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14000"/>
                </a:lnSpc>
                <a:buAutoNum type="alphaLcParenR"/>
              </a:pP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A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thuộc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loại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peptide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nào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?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Chứa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bao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nhiêu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liên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kết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peptide?</a:t>
              </a:r>
            </a:p>
            <a:p>
              <a:pPr marL="457200" indent="-457200" algn="just">
                <a:lnSpc>
                  <a:spcPct val="114000"/>
                </a:lnSpc>
                <a:buAutoNum type="alphaLcParenR"/>
              </a:pP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Viết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phương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trình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hoá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học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khi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thuỷ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phân</a:t>
              </a:r>
              <a:r>
                <a:rPr lang="en-US" altLang="zh-CN" sz="2400" dirty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hoàn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toàn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A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bằng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dung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dịch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NaOH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dư</a:t>
              </a:r>
              <a:endParaRPr lang="en-US" altLang="zh-CN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457200" indent="-457200" algn="just">
                <a:lnSpc>
                  <a:spcPct val="114000"/>
                </a:lnSpc>
                <a:buAutoNum type="alphaLcParenR"/>
              </a:pP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Dung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dịch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thuỷ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phân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hoàn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toàn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A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có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phản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ứng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màu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biuret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không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?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Vì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sao</a:t>
              </a:r>
              <a:r>
                <a:rPr lang="en-US" altLang="zh-CN" sz="24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?</a:t>
              </a:r>
              <a:endParaRPr lang="en-US" altLang="zh-CN" sz="24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81" y="689785"/>
            <a:ext cx="720075" cy="531484"/>
          </a:xfrm>
          <a:prstGeom prst="rect">
            <a:avLst/>
          </a:prstGeom>
        </p:spPr>
      </p:pic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832513" y="4913195"/>
            <a:ext cx="11359487" cy="1200206"/>
            <a:chOff x="0" y="1104"/>
            <a:chExt cx="7028" cy="672"/>
          </a:xfrm>
        </p:grpSpPr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0" y="1104"/>
              <a:ext cx="7028" cy="6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vi-VN" sz="2400" dirty="0" smtClean="0">
                  <a:latin typeface="Times New Roman" panose="02020603050405020304" pitchFamily="18" charset="0"/>
                </a:rPr>
                <a:t>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N-CH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-CO-NH-CH-CO-HN-CH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-COOH +3NaOH   </a:t>
              </a:r>
            </a:p>
            <a:p>
              <a:pPr>
                <a:spcBef>
                  <a:spcPct val="0"/>
                </a:spcBef>
                <a:buNone/>
              </a:pPr>
              <a:r>
                <a:rPr lang="en-US" altLang="vi-VN" sz="2400" dirty="0" smtClean="0">
                  <a:latin typeface="Times New Roman" panose="02020603050405020304" pitchFamily="18" charset="0"/>
                </a:rPr>
                <a:t>                               </a:t>
              </a:r>
              <a:r>
                <a:rPr lang="en-US" altLang="vi-VN" sz="2400" dirty="0">
                  <a:latin typeface="Times New Roman" panose="02020603050405020304" pitchFamily="18" charset="0"/>
                </a:rPr>
                <a:t>CH</a:t>
              </a:r>
              <a:r>
                <a:rPr lang="en-US" altLang="vi-VN" sz="2400" baseline="-25000" dirty="0">
                  <a:latin typeface="Times New Roman" panose="02020603050405020304" pitchFamily="18" charset="0"/>
                </a:rPr>
                <a:t>3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                    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N-CH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-COONa+ 2H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N-CH(CH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3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)-</a:t>
              </a:r>
              <a:r>
                <a:rPr lang="en-US" altLang="vi-VN" sz="2400" dirty="0" err="1" smtClean="0">
                  <a:latin typeface="Times New Roman" panose="02020603050405020304" pitchFamily="18" charset="0"/>
                </a:rPr>
                <a:t>COONa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 +H</a:t>
              </a:r>
              <a:r>
                <a:rPr lang="en-US" altLang="vi-VN" sz="2400" baseline="-25000" dirty="0" smtClean="0">
                  <a:latin typeface="Times New Roman" panose="02020603050405020304" pitchFamily="18" charset="0"/>
                </a:rPr>
                <a:t>2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O</a:t>
              </a:r>
              <a:endParaRPr lang="en-US" altLang="vi-VN" sz="2400" dirty="0">
                <a:latin typeface="Times New Roman" panose="02020603050405020304" pitchFamily="18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400" dirty="0">
                  <a:latin typeface="Times New Roman" panose="02020603050405020304" pitchFamily="18" charset="0"/>
                </a:rPr>
                <a:t>                               </a:t>
              </a:r>
              <a:r>
                <a:rPr lang="en-US" altLang="vi-VN" sz="2400" dirty="0" smtClean="0">
                  <a:latin typeface="Times New Roman" panose="02020603050405020304" pitchFamily="18" charset="0"/>
                </a:rPr>
                <a:t>                                </a:t>
              </a:r>
              <a:endParaRPr lang="en-US" altLang="vi-VN" sz="2400" dirty="0">
                <a:latin typeface="Times New Roman" panose="02020603050405020304" pitchFamily="18" charset="0"/>
              </a:endParaRP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1584" y="1312"/>
              <a:ext cx="0" cy="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Line 21"/>
          <p:cNvSpPr>
            <a:spLocks noChangeShapeType="1"/>
          </p:cNvSpPr>
          <p:nvPr/>
        </p:nvSpPr>
        <p:spPr bwMode="auto">
          <a:xfrm>
            <a:off x="4482828" y="5582142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4301659" y="5266397"/>
            <a:ext cx="1124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1600" baseline="-25000" dirty="0" smtClean="0">
                <a:latin typeface="Times New Roman" panose="02020603050405020304" pitchFamily="18" charset="0"/>
              </a:rPr>
              <a:t>             </a:t>
            </a:r>
            <a:r>
              <a:rPr lang="en-US" altLang="vi-VN" sz="1600" dirty="0" smtClean="0">
                <a:latin typeface="Times New Roman" panose="02020603050405020304" pitchFamily="18" charset="0"/>
              </a:rPr>
              <a:t>t</a:t>
            </a:r>
            <a:r>
              <a:rPr lang="en-US" altLang="vi-VN" sz="1600" baseline="30000" dirty="0" smtClean="0">
                <a:latin typeface="Times New Roman" panose="02020603050405020304" pitchFamily="18" charset="0"/>
              </a:rPr>
              <a:t>0</a:t>
            </a:r>
            <a:endParaRPr lang="en-US" altLang="vi-VN" sz="1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43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3050" y="4517409"/>
            <a:ext cx="10515600" cy="1228298"/>
          </a:xfrm>
        </p:spPr>
        <p:txBody>
          <a:bodyPr/>
          <a:lstStyle/>
          <a:p>
            <a:r>
              <a:rPr lang="en-US" dirty="0" smtClean="0"/>
              <a:t>Protein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chất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tử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1 hay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chuỗi</a:t>
            </a:r>
            <a:r>
              <a:rPr lang="en-US" dirty="0" smtClean="0"/>
              <a:t> polypeptide.</a:t>
            </a:r>
            <a:endParaRPr lang="vi-VN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545911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26" t="2096" r="2207"/>
          <a:stretch/>
        </p:blipFill>
        <p:spPr>
          <a:xfrm>
            <a:off x="2456597" y="1487605"/>
            <a:ext cx="5868538" cy="244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5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8728212" y="4116305"/>
            <a:ext cx="139877" cy="105595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805687"/>
                </a:lnTo>
                <a:lnTo>
                  <a:pt x="139877" y="805687"/>
                </a:lnTo>
                <a:lnTo>
                  <a:pt x="139877" y="1055959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4"/>
          <p:cNvSpPr/>
          <p:nvPr/>
        </p:nvSpPr>
        <p:spPr>
          <a:xfrm>
            <a:off x="6167884" y="2585158"/>
            <a:ext cx="2560327" cy="45855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8279"/>
                </a:lnTo>
                <a:lnTo>
                  <a:pt x="2560327" y="208279"/>
                </a:lnTo>
                <a:lnTo>
                  <a:pt x="2560327" y="458552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3620244" y="4116305"/>
            <a:ext cx="91440" cy="106213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062134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3665964" y="2585158"/>
            <a:ext cx="2501920" cy="458552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501920" y="0"/>
                </a:moveTo>
                <a:lnTo>
                  <a:pt x="2501920" y="208279"/>
                </a:lnTo>
                <a:lnTo>
                  <a:pt x="0" y="208279"/>
                </a:lnTo>
                <a:lnTo>
                  <a:pt x="0" y="458552"/>
                </a:lnTo>
              </a:path>
            </a:pathLst>
          </a:custGeom>
          <a:noFill/>
          <a:scene3d>
            <a:camera prst="orthographicFront"/>
            <a:lightRig rig="flat" dir="t"/>
          </a:scene3d>
          <a:sp3d prstMaterial="matte"/>
        </p:spPr>
        <p:style>
          <a:lnRef idx="2">
            <a:schemeClr val="accent2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5132073" y="1512563"/>
            <a:ext cx="2071623" cy="1072594"/>
          </a:xfrm>
          <a:custGeom>
            <a:avLst/>
            <a:gdLst>
              <a:gd name="connsiteX0" fmla="*/ 0 w 2071623"/>
              <a:gd name="connsiteY0" fmla="*/ 0 h 1072594"/>
              <a:gd name="connsiteX1" fmla="*/ 2071623 w 2071623"/>
              <a:gd name="connsiteY1" fmla="*/ 0 h 1072594"/>
              <a:gd name="connsiteX2" fmla="*/ 2071623 w 2071623"/>
              <a:gd name="connsiteY2" fmla="*/ 1072594 h 1072594"/>
              <a:gd name="connsiteX3" fmla="*/ 0 w 2071623"/>
              <a:gd name="connsiteY3" fmla="*/ 1072594 h 1072594"/>
              <a:gd name="connsiteX4" fmla="*/ 0 w 2071623"/>
              <a:gd name="connsiteY4" fmla="*/ 0 h 107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623" h="1072594">
                <a:moveTo>
                  <a:pt x="0" y="0"/>
                </a:moveTo>
                <a:lnTo>
                  <a:pt x="2071623" y="0"/>
                </a:lnTo>
                <a:lnTo>
                  <a:pt x="2071623" y="1072594"/>
                </a:lnTo>
                <a:lnTo>
                  <a:pt x="0" y="1072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00" tIns="25400" rIns="25400" bIns="15135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Protein</a:t>
            </a:r>
            <a:endParaRPr lang="en-US" sz="4000" b="1" kern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347600" y="3043710"/>
            <a:ext cx="4636727" cy="1072594"/>
          </a:xfrm>
          <a:custGeom>
            <a:avLst/>
            <a:gdLst>
              <a:gd name="connsiteX0" fmla="*/ 0 w 4636727"/>
              <a:gd name="connsiteY0" fmla="*/ 0 h 1072594"/>
              <a:gd name="connsiteX1" fmla="*/ 4636727 w 4636727"/>
              <a:gd name="connsiteY1" fmla="*/ 0 h 1072594"/>
              <a:gd name="connsiteX2" fmla="*/ 4636727 w 4636727"/>
              <a:gd name="connsiteY2" fmla="*/ 1072594 h 1072594"/>
              <a:gd name="connsiteX3" fmla="*/ 0 w 4636727"/>
              <a:gd name="connsiteY3" fmla="*/ 1072594 h 1072594"/>
              <a:gd name="connsiteX4" fmla="*/ 0 w 4636727"/>
              <a:gd name="connsiteY4" fmla="*/ 0 h 107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6727" h="1072594">
                <a:moveTo>
                  <a:pt x="0" y="0"/>
                </a:moveTo>
                <a:lnTo>
                  <a:pt x="4636727" y="0"/>
                </a:lnTo>
                <a:lnTo>
                  <a:pt x="4636727" y="1072594"/>
                </a:lnTo>
                <a:lnTo>
                  <a:pt x="0" y="1072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51355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0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endParaRPr lang="en-US" sz="3000" b="1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0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379657" y="3480786"/>
            <a:ext cx="3061948" cy="1242357"/>
          </a:xfrm>
          <a:custGeom>
            <a:avLst/>
            <a:gdLst>
              <a:gd name="connsiteX0" fmla="*/ 0 w 3061948"/>
              <a:gd name="connsiteY0" fmla="*/ 0 h 1242357"/>
              <a:gd name="connsiteX1" fmla="*/ 3061948 w 3061948"/>
              <a:gd name="connsiteY1" fmla="*/ 0 h 1242357"/>
              <a:gd name="connsiteX2" fmla="*/ 3061948 w 3061948"/>
              <a:gd name="connsiteY2" fmla="*/ 1242357 h 1242357"/>
              <a:gd name="connsiteX3" fmla="*/ 0 w 3061948"/>
              <a:gd name="connsiteY3" fmla="*/ 1242357 h 1242357"/>
              <a:gd name="connsiteX4" fmla="*/ 0 w 3061948"/>
              <a:gd name="connsiteY4" fmla="*/ 0 h 1242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1948" h="1242357">
                <a:moveTo>
                  <a:pt x="0" y="0"/>
                </a:moveTo>
                <a:lnTo>
                  <a:pt x="3061948" y="0"/>
                </a:lnTo>
                <a:lnTo>
                  <a:pt x="3061948" y="1242357"/>
                </a:lnTo>
                <a:lnTo>
                  <a:pt x="0" y="1242357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15240" rIns="60960" bIns="152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polypeptide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-amino acid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831860" y="5172265"/>
            <a:ext cx="3634310" cy="1072594"/>
          </a:xfrm>
          <a:custGeom>
            <a:avLst/>
            <a:gdLst>
              <a:gd name="connsiteX0" fmla="*/ 0 w 3634310"/>
              <a:gd name="connsiteY0" fmla="*/ 0 h 1072594"/>
              <a:gd name="connsiteX1" fmla="*/ 3634310 w 3634310"/>
              <a:gd name="connsiteY1" fmla="*/ 0 h 1072594"/>
              <a:gd name="connsiteX2" fmla="*/ 3634310 w 3634310"/>
              <a:gd name="connsiteY2" fmla="*/ 1072594 h 1072594"/>
              <a:gd name="connsiteX3" fmla="*/ 0 w 3634310"/>
              <a:gd name="connsiteY3" fmla="*/ 1072594 h 1072594"/>
              <a:gd name="connsiteX4" fmla="*/ 0 w 3634310"/>
              <a:gd name="connsiteY4" fmla="*/ 0 h 107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4310" h="1072594">
                <a:moveTo>
                  <a:pt x="0" y="0"/>
                </a:moveTo>
                <a:lnTo>
                  <a:pt x="3634310" y="0"/>
                </a:lnTo>
                <a:lnTo>
                  <a:pt x="3634310" y="1072594"/>
                </a:lnTo>
                <a:lnTo>
                  <a:pt x="0" y="1072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18415" rIns="18415" bIns="151355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900" kern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900" kern="1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Anbumin</a:t>
            </a:r>
            <a:r>
              <a:rPr lang="en-US" sz="2900" kern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fibroin</a:t>
            </a:r>
            <a:endParaRPr lang="en-US" sz="2900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484872" y="3043710"/>
            <a:ext cx="4486679" cy="1072594"/>
          </a:xfrm>
          <a:custGeom>
            <a:avLst/>
            <a:gdLst>
              <a:gd name="connsiteX0" fmla="*/ 0 w 4486679"/>
              <a:gd name="connsiteY0" fmla="*/ 0 h 1072594"/>
              <a:gd name="connsiteX1" fmla="*/ 4486679 w 4486679"/>
              <a:gd name="connsiteY1" fmla="*/ 0 h 1072594"/>
              <a:gd name="connsiteX2" fmla="*/ 4486679 w 4486679"/>
              <a:gd name="connsiteY2" fmla="*/ 1072594 h 1072594"/>
              <a:gd name="connsiteX3" fmla="*/ 0 w 4486679"/>
              <a:gd name="connsiteY3" fmla="*/ 1072594 h 1072594"/>
              <a:gd name="connsiteX4" fmla="*/ 0 w 4486679"/>
              <a:gd name="connsiteY4" fmla="*/ 0 h 107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679" h="1072594">
                <a:moveTo>
                  <a:pt x="0" y="0"/>
                </a:moveTo>
                <a:lnTo>
                  <a:pt x="4486679" y="0"/>
                </a:lnTo>
                <a:lnTo>
                  <a:pt x="4486679" y="1072594"/>
                </a:lnTo>
                <a:lnTo>
                  <a:pt x="0" y="1072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51355" numCol="1" spcCol="1270" anchor="t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000" b="1" kern="1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kern="12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tạp</a:t>
            </a:r>
            <a:endParaRPr lang="en-US" sz="30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801658" y="3562486"/>
            <a:ext cx="4424701" cy="1230008"/>
          </a:xfrm>
          <a:custGeom>
            <a:avLst/>
            <a:gdLst>
              <a:gd name="connsiteX0" fmla="*/ 0 w 4424701"/>
              <a:gd name="connsiteY0" fmla="*/ 0 h 1230008"/>
              <a:gd name="connsiteX1" fmla="*/ 4424701 w 4424701"/>
              <a:gd name="connsiteY1" fmla="*/ 0 h 1230008"/>
              <a:gd name="connsiteX2" fmla="*/ 4424701 w 4424701"/>
              <a:gd name="connsiteY2" fmla="*/ 1230008 h 1230008"/>
              <a:gd name="connsiteX3" fmla="*/ 0 w 4424701"/>
              <a:gd name="connsiteY3" fmla="*/ 1230008 h 1230008"/>
              <a:gd name="connsiteX4" fmla="*/ 0 w 4424701"/>
              <a:gd name="connsiteY4" fmla="*/ 0 h 123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4701" h="1230008">
                <a:moveTo>
                  <a:pt x="0" y="0"/>
                </a:moveTo>
                <a:lnTo>
                  <a:pt x="4424701" y="0"/>
                </a:lnTo>
                <a:lnTo>
                  <a:pt x="4424701" y="1230008"/>
                </a:lnTo>
                <a:lnTo>
                  <a:pt x="0" y="1230008"/>
                </a:lnTo>
                <a:lnTo>
                  <a:pt x="0" y="0"/>
                </a:lnTo>
                <a:close/>
              </a:path>
            </a:pathLst>
          </a:custGeom>
          <a:scene3d>
            <a:camera prst="orthographicFront"/>
            <a:lightRig rig="flat" dir="t"/>
          </a:scene3d>
          <a:sp3d z="190500" extrusionH="12700" prstMaterial="plastic">
            <a:bevelT w="50800" h="50800"/>
          </a:sp3d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15240" rIns="60960" bIns="152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peptide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 protein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phosphoric acid,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carbohydrat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218341" y="5172265"/>
            <a:ext cx="3299494" cy="1072594"/>
          </a:xfrm>
          <a:custGeom>
            <a:avLst/>
            <a:gdLst>
              <a:gd name="connsiteX0" fmla="*/ 0 w 3299494"/>
              <a:gd name="connsiteY0" fmla="*/ 0 h 1072594"/>
              <a:gd name="connsiteX1" fmla="*/ 3299494 w 3299494"/>
              <a:gd name="connsiteY1" fmla="*/ 0 h 1072594"/>
              <a:gd name="connsiteX2" fmla="*/ 3299494 w 3299494"/>
              <a:gd name="connsiteY2" fmla="*/ 1072594 h 1072594"/>
              <a:gd name="connsiteX3" fmla="*/ 0 w 3299494"/>
              <a:gd name="connsiteY3" fmla="*/ 1072594 h 1072594"/>
              <a:gd name="connsiteX4" fmla="*/ 0 w 3299494"/>
              <a:gd name="connsiteY4" fmla="*/ 0 h 107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9494" h="1072594">
                <a:moveTo>
                  <a:pt x="0" y="0"/>
                </a:moveTo>
                <a:lnTo>
                  <a:pt x="3299494" y="0"/>
                </a:lnTo>
                <a:lnTo>
                  <a:pt x="3299494" y="1072594"/>
                </a:lnTo>
                <a:lnTo>
                  <a:pt x="0" y="10725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45" tIns="17145" rIns="17145" bIns="151355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700" kern="1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Nucleoprotein, lipoprotein</a:t>
            </a:r>
            <a:endParaRPr lang="en-US" sz="2700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382135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899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8581" y="1710382"/>
            <a:ext cx="471241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US" sz="3733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733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endParaRPr lang="en-US" sz="3733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3211" y="1799630"/>
            <a:ext cx="491490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US" sz="3733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733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sz="3733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1" y="2689696"/>
            <a:ext cx="2726267" cy="308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E:\TANDIEN\TULIEUHOAHOC\12\PROTEIN\M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49" y="2689696"/>
            <a:ext cx="2187313" cy="3081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841" y="2616200"/>
            <a:ext cx="2187313" cy="315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r="38901"/>
          <a:stretch>
            <a:fillRect/>
          </a:stretch>
        </p:blipFill>
        <p:spPr bwMode="auto">
          <a:xfrm>
            <a:off x="6757811" y="2616201"/>
            <a:ext cx="2843507" cy="315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934691" y="5969000"/>
            <a:ext cx="4821932" cy="8890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57810" y="5900885"/>
            <a:ext cx="5179343" cy="957115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keo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382135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178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545911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</a:p>
        </p:txBody>
      </p:sp>
      <p:pic>
        <p:nvPicPr>
          <p:cNvPr id="5" name="Bai08 - Đông tụ protein do nhiệt - Hoá học 12 (Chân trời sáng tạ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00" y="2045672"/>
            <a:ext cx="7301552" cy="481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714" y="1580803"/>
            <a:ext cx="7154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</a:t>
            </a:r>
            <a:endParaRPr lang="vi-VN" sz="2800" dirty="0">
              <a:solidFill>
                <a:srgbClr val="EC1C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01552" y="2104023"/>
            <a:ext cx="4890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acid, base,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Hg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Pb</a:t>
            </a:r>
            <a:r>
              <a:rPr lang="en-US" sz="28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5108065"/>
              </p:ext>
            </p:extLst>
          </p:nvPr>
        </p:nvGraphicFramePr>
        <p:xfrm>
          <a:off x="1376242" y="624267"/>
          <a:ext cx="10515600" cy="6185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0150763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4732143"/>
                    </a:ext>
                  </a:extLst>
                </a:gridCol>
              </a:tblGrid>
              <a:tr h="54716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48576"/>
                  </a:ext>
                </a:extLst>
              </a:tr>
              <a:tr h="5404514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Casein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protein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casein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protein tan hay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thợ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uống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ngộ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ngân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Protein </a:t>
                      </a:r>
                      <a:r>
                        <a:rPr lang="en-US" sz="2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bởi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ethanol.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xoa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vi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marL="342900" indent="-342900">
                        <a:buAutoNum type="alphaLcParenR"/>
                      </a:pP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</a:t>
                      </a:r>
                      <a:r>
                        <a:rPr lang="en-US" sz="2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cồn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</a:t>
                      </a:r>
                      <a:r>
                        <a:rPr lang="en-US" sz="28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2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1720031"/>
                  </a:ext>
                </a:extLst>
              </a:tr>
            </a:tbl>
          </a:graphicData>
        </a:graphic>
      </p:graphicFrame>
      <p:grpSp>
        <p:nvGrpSpPr>
          <p:cNvPr id="3" name="Nhóm 36">
            <a:extLst>
              <a:ext uri="{FF2B5EF4-FFF2-40B4-BE49-F238E27FC236}">
                <a16:creationId xmlns:a16="http://schemas.microsoft.com/office/drawing/2014/main" id="{93B7CCF3-D401-3B59-3199-5C073E20F5D6}"/>
              </a:ext>
            </a:extLst>
          </p:cNvPr>
          <p:cNvGrpSpPr/>
          <p:nvPr/>
        </p:nvGrpSpPr>
        <p:grpSpPr>
          <a:xfrm>
            <a:off x="140091" y="687253"/>
            <a:ext cx="988551" cy="960472"/>
            <a:chOff x="3173728" y="396007"/>
            <a:chExt cx="988551" cy="960472"/>
          </a:xfrm>
        </p:grpSpPr>
        <p:grpSp>
          <p:nvGrpSpPr>
            <p:cNvPr id="4" name="Nhóm 37">
              <a:extLst>
                <a:ext uri="{FF2B5EF4-FFF2-40B4-BE49-F238E27FC236}">
                  <a16:creationId xmlns:a16="http://schemas.microsoft.com/office/drawing/2014/main" id="{88D93E03-C039-F7DB-107A-6F4E890FDBC7}"/>
                </a:ext>
              </a:extLst>
            </p:cNvPr>
            <p:cNvGrpSpPr/>
            <p:nvPr/>
          </p:nvGrpSpPr>
          <p:grpSpPr>
            <a:xfrm>
              <a:off x="3318388" y="678425"/>
              <a:ext cx="693174" cy="452719"/>
              <a:chOff x="5753100" y="3407568"/>
              <a:chExt cx="691715" cy="373856"/>
            </a:xfrm>
            <a:solidFill>
              <a:srgbClr val="006600"/>
            </a:solidFill>
          </p:grpSpPr>
          <p:sp>
            <p:nvSpPr>
              <p:cNvPr id="6" name="Hình tự do: Hình 39">
                <a:extLst>
                  <a:ext uri="{FF2B5EF4-FFF2-40B4-BE49-F238E27FC236}">
                    <a16:creationId xmlns:a16="http://schemas.microsoft.com/office/drawing/2014/main" id="{69C68FF4-74D4-C428-0056-517F562E1DF1}"/>
                  </a:ext>
                </a:extLst>
              </p:cNvPr>
              <p:cNvSpPr/>
              <p:nvPr/>
            </p:nvSpPr>
            <p:spPr>
              <a:xfrm>
                <a:off x="6222492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Hình tự do: Hình 40">
                <a:extLst>
                  <a:ext uri="{FF2B5EF4-FFF2-40B4-BE49-F238E27FC236}">
                    <a16:creationId xmlns:a16="http://schemas.microsoft.com/office/drawing/2014/main" id="{84498F27-1C83-7D3A-770A-F396D6941718}"/>
                  </a:ext>
                </a:extLst>
              </p:cNvPr>
              <p:cNvSpPr/>
              <p:nvPr/>
            </p:nvSpPr>
            <p:spPr>
              <a:xfrm>
                <a:off x="5827204" y="3407568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4 h 148209"/>
                  <a:gd name="connsiteX1" fmla="*/ 74104 w 148209"/>
                  <a:gd name="connsiteY1" fmla="*/ 148209 h 148209"/>
                  <a:gd name="connsiteX2" fmla="*/ 0 w 148209"/>
                  <a:gd name="connsiteY2" fmla="*/ 74104 h 148209"/>
                  <a:gd name="connsiteX3" fmla="*/ 74104 w 148209"/>
                  <a:gd name="connsiteY3" fmla="*/ 0 h 148209"/>
                  <a:gd name="connsiteX4" fmla="*/ 148209 w 148209"/>
                  <a:gd name="connsiteY4" fmla="*/ 74104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4"/>
                    </a:moveTo>
                    <a:cubicBezTo>
                      <a:pt x="148209" y="115031"/>
                      <a:pt x="115031" y="148209"/>
                      <a:pt x="74104" y="148209"/>
                    </a:cubicBezTo>
                    <a:cubicBezTo>
                      <a:pt x="33178" y="148209"/>
                      <a:pt x="0" y="115031"/>
                      <a:pt x="0" y="74104"/>
                    </a:cubicBezTo>
                    <a:cubicBezTo>
                      <a:pt x="0" y="33178"/>
                      <a:pt x="33178" y="0"/>
                      <a:pt x="74104" y="0"/>
                    </a:cubicBezTo>
                    <a:cubicBezTo>
                      <a:pt x="115031" y="0"/>
                      <a:pt x="148209" y="33178"/>
                      <a:pt x="148209" y="74104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Hình tự do: Hình 41">
                <a:extLst>
                  <a:ext uri="{FF2B5EF4-FFF2-40B4-BE49-F238E27FC236}">
                    <a16:creationId xmlns:a16="http://schemas.microsoft.com/office/drawing/2014/main" id="{88F808AF-B271-E020-09D8-E06144480ABA}"/>
                  </a:ext>
                </a:extLst>
              </p:cNvPr>
              <p:cNvSpPr/>
              <p:nvPr/>
            </p:nvSpPr>
            <p:spPr>
              <a:xfrm>
                <a:off x="6176200" y="3575875"/>
                <a:ext cx="268615" cy="148399"/>
              </a:xfrm>
              <a:custGeom>
                <a:avLst/>
                <a:gdLst>
                  <a:gd name="connsiteX0" fmla="*/ 253746 w 268615"/>
                  <a:gd name="connsiteY0" fmla="*/ 44101 h 148399"/>
                  <a:gd name="connsiteX1" fmla="*/ 181356 w 268615"/>
                  <a:gd name="connsiteY1" fmla="*/ 9525 h 148399"/>
                  <a:gd name="connsiteX2" fmla="*/ 120396 w 268615"/>
                  <a:gd name="connsiteY2" fmla="*/ 0 h 148399"/>
                  <a:gd name="connsiteX3" fmla="*/ 59436 w 268615"/>
                  <a:gd name="connsiteY3" fmla="*/ 9525 h 148399"/>
                  <a:gd name="connsiteX4" fmla="*/ 3429 w 268615"/>
                  <a:gd name="connsiteY4" fmla="*/ 33529 h 148399"/>
                  <a:gd name="connsiteX5" fmla="*/ 0 w 268615"/>
                  <a:gd name="connsiteY5" fmla="*/ 37434 h 148399"/>
                  <a:gd name="connsiteX6" fmla="*/ 76200 w 268615"/>
                  <a:gd name="connsiteY6" fmla="*/ 75534 h 148399"/>
                  <a:gd name="connsiteX7" fmla="*/ 104108 w 268615"/>
                  <a:gd name="connsiteY7" fmla="*/ 131446 h 148399"/>
                  <a:gd name="connsiteX8" fmla="*/ 104108 w 268615"/>
                  <a:gd name="connsiteY8" fmla="*/ 148400 h 148399"/>
                  <a:gd name="connsiteX9" fmla="*/ 268605 w 268615"/>
                  <a:gd name="connsiteY9" fmla="*/ 148400 h 148399"/>
                  <a:gd name="connsiteX10" fmla="*/ 268605 w 268615"/>
                  <a:gd name="connsiteY10" fmla="*/ 73819 h 148399"/>
                  <a:gd name="connsiteX11" fmla="*/ 253746 w 268615"/>
                  <a:gd name="connsiteY11" fmla="*/ 44101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68615" h="148399">
                    <a:moveTo>
                      <a:pt x="253746" y="44101"/>
                    </a:moveTo>
                    <a:cubicBezTo>
                      <a:pt x="232401" y="27476"/>
                      <a:pt x="207702" y="15681"/>
                      <a:pt x="181356" y="9525"/>
                    </a:cubicBezTo>
                    <a:cubicBezTo>
                      <a:pt x="161530" y="3742"/>
                      <a:pt x="141041" y="541"/>
                      <a:pt x="120396" y="0"/>
                    </a:cubicBezTo>
                    <a:cubicBezTo>
                      <a:pt x="99702" y="-45"/>
                      <a:pt x="79130" y="3169"/>
                      <a:pt x="59436" y="9525"/>
                    </a:cubicBezTo>
                    <a:cubicBezTo>
                      <a:pt x="39707" y="14783"/>
                      <a:pt x="20843" y="22868"/>
                      <a:pt x="3429" y="33529"/>
                    </a:cubicBezTo>
                    <a:cubicBezTo>
                      <a:pt x="2286" y="34862"/>
                      <a:pt x="1238" y="36196"/>
                      <a:pt x="0" y="37434"/>
                    </a:cubicBezTo>
                    <a:cubicBezTo>
                      <a:pt x="27701" y="44889"/>
                      <a:pt x="53615" y="57847"/>
                      <a:pt x="76200" y="75534"/>
                    </a:cubicBezTo>
                    <a:cubicBezTo>
                      <a:pt x="94021" y="88541"/>
                      <a:pt x="104425" y="109385"/>
                      <a:pt x="104108" y="131446"/>
                    </a:cubicBezTo>
                    <a:lnTo>
                      <a:pt x="104108" y="148400"/>
                    </a:lnTo>
                    <a:lnTo>
                      <a:pt x="268605" y="148400"/>
                    </a:lnTo>
                    <a:lnTo>
                      <a:pt x="268605" y="73819"/>
                    </a:lnTo>
                    <a:cubicBezTo>
                      <a:pt x="268892" y="62061"/>
                      <a:pt x="263324" y="50927"/>
                      <a:pt x="253746" y="44101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Hình tự do: Hình 42">
                <a:extLst>
                  <a:ext uri="{FF2B5EF4-FFF2-40B4-BE49-F238E27FC236}">
                    <a16:creationId xmlns:a16="http://schemas.microsoft.com/office/drawing/2014/main" id="{CDC23391-0A31-851D-2EC6-F6E20AB6D131}"/>
                  </a:ext>
                </a:extLst>
              </p:cNvPr>
              <p:cNvSpPr/>
              <p:nvPr/>
            </p:nvSpPr>
            <p:spPr>
              <a:xfrm>
                <a:off x="5753100" y="3575875"/>
                <a:ext cx="268605" cy="148399"/>
              </a:xfrm>
              <a:custGeom>
                <a:avLst/>
                <a:gdLst>
                  <a:gd name="connsiteX0" fmla="*/ 164687 w 268605"/>
                  <a:gd name="connsiteY0" fmla="*/ 131445 h 148399"/>
                  <a:gd name="connsiteX1" fmla="*/ 191357 w 268605"/>
                  <a:gd name="connsiteY1" fmla="*/ 76486 h 148399"/>
                  <a:gd name="connsiteX2" fmla="*/ 192500 w 268605"/>
                  <a:gd name="connsiteY2" fmla="*/ 75534 h 148399"/>
                  <a:gd name="connsiteX3" fmla="*/ 193739 w 268605"/>
                  <a:gd name="connsiteY3" fmla="*/ 74676 h 148399"/>
                  <a:gd name="connsiteX4" fmla="*/ 268605 w 268605"/>
                  <a:gd name="connsiteY4" fmla="*/ 37529 h 148399"/>
                  <a:gd name="connsiteX5" fmla="*/ 263176 w 268605"/>
                  <a:gd name="connsiteY5" fmla="*/ 31338 h 148399"/>
                  <a:gd name="connsiteX6" fmla="*/ 209550 w 268605"/>
                  <a:gd name="connsiteY6" fmla="*/ 9525 h 148399"/>
                  <a:gd name="connsiteX7" fmla="*/ 148590 w 268605"/>
                  <a:gd name="connsiteY7" fmla="*/ 0 h 148399"/>
                  <a:gd name="connsiteX8" fmla="*/ 87630 w 268605"/>
                  <a:gd name="connsiteY8" fmla="*/ 9525 h 148399"/>
                  <a:gd name="connsiteX9" fmla="*/ 15240 w 268605"/>
                  <a:gd name="connsiteY9" fmla="*/ 44101 h 148399"/>
                  <a:gd name="connsiteX10" fmla="*/ 0 w 268605"/>
                  <a:gd name="connsiteY10" fmla="*/ 73819 h 148399"/>
                  <a:gd name="connsiteX11" fmla="*/ 0 w 268605"/>
                  <a:gd name="connsiteY11" fmla="*/ 148400 h 148399"/>
                  <a:gd name="connsiteX12" fmla="*/ 164687 w 268605"/>
                  <a:gd name="connsiteY12" fmla="*/ 148400 h 148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8605" h="148399">
                    <a:moveTo>
                      <a:pt x="164687" y="131445"/>
                    </a:moveTo>
                    <a:cubicBezTo>
                      <a:pt x="164708" y="110012"/>
                      <a:pt x="174533" y="89766"/>
                      <a:pt x="191357" y="76486"/>
                    </a:cubicBezTo>
                    <a:lnTo>
                      <a:pt x="192500" y="75534"/>
                    </a:lnTo>
                    <a:lnTo>
                      <a:pt x="193739" y="74676"/>
                    </a:lnTo>
                    <a:cubicBezTo>
                      <a:pt x="216581" y="58427"/>
                      <a:pt x="241848" y="45890"/>
                      <a:pt x="268605" y="37529"/>
                    </a:cubicBezTo>
                    <a:cubicBezTo>
                      <a:pt x="266700" y="35529"/>
                      <a:pt x="264986" y="33433"/>
                      <a:pt x="263176" y="31338"/>
                    </a:cubicBezTo>
                    <a:cubicBezTo>
                      <a:pt x="246437" y="21538"/>
                      <a:pt x="228377" y="14193"/>
                      <a:pt x="209550" y="9525"/>
                    </a:cubicBezTo>
                    <a:cubicBezTo>
                      <a:pt x="189726" y="3734"/>
                      <a:pt x="169235" y="532"/>
                      <a:pt x="148590" y="0"/>
                    </a:cubicBezTo>
                    <a:cubicBezTo>
                      <a:pt x="127896" y="-39"/>
                      <a:pt x="107326" y="3176"/>
                      <a:pt x="87630" y="9525"/>
                    </a:cubicBezTo>
                    <a:cubicBezTo>
                      <a:pt x="61651" y="16693"/>
                      <a:pt x="37144" y="28399"/>
                      <a:pt x="15240" y="44101"/>
                    </a:cubicBezTo>
                    <a:cubicBezTo>
                      <a:pt x="5858" y="51134"/>
                      <a:pt x="236" y="62096"/>
                      <a:pt x="0" y="73819"/>
                    </a:cubicBezTo>
                    <a:lnTo>
                      <a:pt x="0" y="148400"/>
                    </a:lnTo>
                    <a:lnTo>
                      <a:pt x="164687" y="14840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Hình tự do: Hình 43">
                <a:extLst>
                  <a:ext uri="{FF2B5EF4-FFF2-40B4-BE49-F238E27FC236}">
                    <a16:creationId xmlns:a16="http://schemas.microsoft.com/office/drawing/2014/main" id="{6F28A997-2512-6FA3-885F-BF6DFE0BD02A}"/>
                  </a:ext>
                </a:extLst>
              </p:cNvPr>
              <p:cNvSpPr/>
              <p:nvPr/>
            </p:nvSpPr>
            <p:spPr>
              <a:xfrm>
                <a:off x="5950743" y="3633595"/>
                <a:ext cx="296430" cy="147829"/>
              </a:xfrm>
              <a:custGeom>
                <a:avLst/>
                <a:gdLst>
                  <a:gd name="connsiteX0" fmla="*/ 0 w 296430"/>
                  <a:gd name="connsiteY0" fmla="*/ 147830 h 147829"/>
                  <a:gd name="connsiteX1" fmla="*/ 0 w 296430"/>
                  <a:gd name="connsiteY1" fmla="*/ 73725 h 147829"/>
                  <a:gd name="connsiteX2" fmla="*/ 14859 w 296430"/>
                  <a:gd name="connsiteY2" fmla="*/ 44102 h 147829"/>
                  <a:gd name="connsiteX3" fmla="*/ 87249 w 296430"/>
                  <a:gd name="connsiteY3" fmla="*/ 9527 h 147829"/>
                  <a:gd name="connsiteX4" fmla="*/ 148209 w 296430"/>
                  <a:gd name="connsiteY4" fmla="*/ 2 h 147829"/>
                  <a:gd name="connsiteX5" fmla="*/ 209169 w 296430"/>
                  <a:gd name="connsiteY5" fmla="*/ 9527 h 147829"/>
                  <a:gd name="connsiteX6" fmla="*/ 281654 w 296430"/>
                  <a:gd name="connsiteY6" fmla="*/ 44102 h 147829"/>
                  <a:gd name="connsiteX7" fmla="*/ 296418 w 296430"/>
                  <a:gd name="connsiteY7" fmla="*/ 73725 h 147829"/>
                  <a:gd name="connsiteX8" fmla="*/ 296418 w 296430"/>
                  <a:gd name="connsiteY8" fmla="*/ 147830 h 147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6430" h="147829">
                    <a:moveTo>
                      <a:pt x="0" y="147830"/>
                    </a:moveTo>
                    <a:lnTo>
                      <a:pt x="0" y="73725"/>
                    </a:lnTo>
                    <a:cubicBezTo>
                      <a:pt x="45" y="62069"/>
                      <a:pt x="5544" y="51107"/>
                      <a:pt x="14859" y="44102"/>
                    </a:cubicBezTo>
                    <a:cubicBezTo>
                      <a:pt x="36723" y="28334"/>
                      <a:pt x="61243" y="16622"/>
                      <a:pt x="87249" y="9527"/>
                    </a:cubicBezTo>
                    <a:cubicBezTo>
                      <a:pt x="106934" y="3133"/>
                      <a:pt x="127512" y="-82"/>
                      <a:pt x="148209" y="2"/>
                    </a:cubicBezTo>
                    <a:cubicBezTo>
                      <a:pt x="168859" y="486"/>
                      <a:pt x="189355" y="3690"/>
                      <a:pt x="209169" y="9527"/>
                    </a:cubicBezTo>
                    <a:cubicBezTo>
                      <a:pt x="235567" y="15619"/>
                      <a:pt x="260308" y="27421"/>
                      <a:pt x="281654" y="44102"/>
                    </a:cubicBezTo>
                    <a:cubicBezTo>
                      <a:pt x="291195" y="50908"/>
                      <a:pt x="296728" y="62010"/>
                      <a:pt x="296418" y="73725"/>
                    </a:cubicBezTo>
                    <a:lnTo>
                      <a:pt x="296418" y="147830"/>
                    </a:ln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Hình tự do: Hình 44">
                <a:extLst>
                  <a:ext uri="{FF2B5EF4-FFF2-40B4-BE49-F238E27FC236}">
                    <a16:creationId xmlns:a16="http://schemas.microsoft.com/office/drawing/2014/main" id="{CB2B8783-11EC-8264-AFBC-76E54166E652}"/>
                  </a:ext>
                </a:extLst>
              </p:cNvPr>
              <p:cNvSpPr/>
              <p:nvPr/>
            </p:nvSpPr>
            <p:spPr>
              <a:xfrm>
                <a:off x="6024848" y="3465195"/>
                <a:ext cx="148209" cy="148209"/>
              </a:xfrm>
              <a:custGeom>
                <a:avLst/>
                <a:gdLst>
                  <a:gd name="connsiteX0" fmla="*/ 148209 w 148209"/>
                  <a:gd name="connsiteY0" fmla="*/ 74105 h 148209"/>
                  <a:gd name="connsiteX1" fmla="*/ 74105 w 148209"/>
                  <a:gd name="connsiteY1" fmla="*/ 148209 h 148209"/>
                  <a:gd name="connsiteX2" fmla="*/ 0 w 148209"/>
                  <a:gd name="connsiteY2" fmla="*/ 74105 h 148209"/>
                  <a:gd name="connsiteX3" fmla="*/ 74105 w 148209"/>
                  <a:gd name="connsiteY3" fmla="*/ 0 h 148209"/>
                  <a:gd name="connsiteX4" fmla="*/ 148209 w 148209"/>
                  <a:gd name="connsiteY4" fmla="*/ 74105 h 148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209" h="148209">
                    <a:moveTo>
                      <a:pt x="148209" y="74105"/>
                    </a:moveTo>
                    <a:cubicBezTo>
                      <a:pt x="148209" y="115031"/>
                      <a:pt x="115031" y="148209"/>
                      <a:pt x="74105" y="148209"/>
                    </a:cubicBezTo>
                    <a:cubicBezTo>
                      <a:pt x="33178" y="148209"/>
                      <a:pt x="0" y="115031"/>
                      <a:pt x="0" y="74105"/>
                    </a:cubicBezTo>
                    <a:cubicBezTo>
                      <a:pt x="0" y="33178"/>
                      <a:pt x="33178" y="0"/>
                      <a:pt x="74105" y="0"/>
                    </a:cubicBezTo>
                    <a:cubicBezTo>
                      <a:pt x="115031" y="0"/>
                      <a:pt x="148209" y="33178"/>
                      <a:pt x="148209" y="74105"/>
                    </a:cubicBezTo>
                    <a:close/>
                  </a:path>
                </a:pathLst>
              </a:custGeom>
              <a:grpFill/>
              <a:ln w="9525" cap="flat">
                <a:solidFill>
                  <a:srgbClr val="0066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" name="Bong bóng Lời nói: Hình bầu dục 38">
              <a:extLst>
                <a:ext uri="{FF2B5EF4-FFF2-40B4-BE49-F238E27FC236}">
                  <a16:creationId xmlns:a16="http://schemas.microsoft.com/office/drawing/2014/main" id="{25A567D4-251C-7AE9-FFD8-D4DD7FAF5F4C}"/>
                </a:ext>
              </a:extLst>
            </p:cNvPr>
            <p:cNvSpPr/>
            <p:nvPr/>
          </p:nvSpPr>
          <p:spPr>
            <a:xfrm>
              <a:off x="3173728" y="396007"/>
              <a:ext cx="988551" cy="960472"/>
            </a:xfrm>
            <a:prstGeom prst="wedgeEllipseCallout">
              <a:avLst>
                <a:gd name="adj1" fmla="val -564"/>
                <a:gd name="adj2" fmla="val 64317"/>
              </a:avLst>
            </a:prstGeom>
            <a:noFill/>
            <a:ln w="101600" cap="flat" cmpd="sng" algn="ctr">
              <a:solidFill>
                <a:srgbClr val="0066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1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055893" y="1868486"/>
            <a:ext cx="4278291" cy="3877221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acid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base hay peptidase,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peptide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peptide,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-amino acid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545911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94" y="1868485"/>
            <a:ext cx="5909248" cy="38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5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545911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714" y="1674002"/>
            <a:ext cx="353818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sz="2800" baseline="-250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 smtClean="0">
              <a:solidFill>
                <a:srgbClr val="EC1C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2800" dirty="0" smtClean="0">
              <a:solidFill>
                <a:srgbClr val="EC1C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 smtClean="0">
                <a:solidFill>
                  <a:srgbClr val="EC1C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amino acid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benenze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i08 - Lòng trắng trứng phản ứng với HNO3 - Hoá học 12 (Chân trời sáng tạ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4896" y="1676339"/>
            <a:ext cx="8507104" cy="50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9307" y="1787857"/>
            <a:ext cx="11074877" cy="4431967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HNO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Cu(OH)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biuret)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545911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036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910" y="3739487"/>
            <a:ext cx="10522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HỢP CHẤT CHỨA NITROGEN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91643" y="4447373"/>
            <a:ext cx="7981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7: PEPTIDE, PROTEIN VÀ ENZYME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683169" y="2511706"/>
            <a:ext cx="3749261" cy="2857444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78843751"/>
              </p:ext>
            </p:extLst>
          </p:nvPr>
        </p:nvGraphicFramePr>
        <p:xfrm>
          <a:off x="1838151" y="1333444"/>
          <a:ext cx="11127764" cy="5524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409431"/>
            <a:ext cx="5285095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90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46714" y="545911"/>
            <a:ext cx="10515600" cy="1130428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PROTEIN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Enzyme</a:t>
            </a:r>
          </a:p>
        </p:txBody>
      </p:sp>
      <p:sp>
        <p:nvSpPr>
          <p:cNvPr id="4" name="Freeform 3"/>
          <p:cNvSpPr/>
          <p:nvPr/>
        </p:nvSpPr>
        <p:spPr>
          <a:xfrm>
            <a:off x="322307" y="2775522"/>
            <a:ext cx="1205954" cy="971415"/>
          </a:xfrm>
          <a:custGeom>
            <a:avLst/>
            <a:gdLst>
              <a:gd name="connsiteX0" fmla="*/ 0 w 1205954"/>
              <a:gd name="connsiteY0" fmla="*/ 97142 h 971415"/>
              <a:gd name="connsiteX1" fmla="*/ 97142 w 1205954"/>
              <a:gd name="connsiteY1" fmla="*/ 0 h 971415"/>
              <a:gd name="connsiteX2" fmla="*/ 1108813 w 1205954"/>
              <a:gd name="connsiteY2" fmla="*/ 0 h 971415"/>
              <a:gd name="connsiteX3" fmla="*/ 1205955 w 1205954"/>
              <a:gd name="connsiteY3" fmla="*/ 97142 h 971415"/>
              <a:gd name="connsiteX4" fmla="*/ 1205954 w 1205954"/>
              <a:gd name="connsiteY4" fmla="*/ 874274 h 971415"/>
              <a:gd name="connsiteX5" fmla="*/ 1108812 w 1205954"/>
              <a:gd name="connsiteY5" fmla="*/ 971416 h 971415"/>
              <a:gd name="connsiteX6" fmla="*/ 97142 w 1205954"/>
              <a:gd name="connsiteY6" fmla="*/ 971415 h 971415"/>
              <a:gd name="connsiteX7" fmla="*/ 0 w 1205954"/>
              <a:gd name="connsiteY7" fmla="*/ 874273 h 971415"/>
              <a:gd name="connsiteX8" fmla="*/ 0 w 1205954"/>
              <a:gd name="connsiteY8" fmla="*/ 97142 h 9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5954" h="971415">
                <a:moveTo>
                  <a:pt x="0" y="97142"/>
                </a:moveTo>
                <a:cubicBezTo>
                  <a:pt x="0" y="43492"/>
                  <a:pt x="43492" y="0"/>
                  <a:pt x="97142" y="0"/>
                </a:cubicBezTo>
                <a:lnTo>
                  <a:pt x="1108813" y="0"/>
                </a:lnTo>
                <a:cubicBezTo>
                  <a:pt x="1162463" y="0"/>
                  <a:pt x="1205955" y="43492"/>
                  <a:pt x="1205955" y="97142"/>
                </a:cubicBezTo>
                <a:cubicBezTo>
                  <a:pt x="1205955" y="356186"/>
                  <a:pt x="1205954" y="615230"/>
                  <a:pt x="1205954" y="874274"/>
                </a:cubicBezTo>
                <a:cubicBezTo>
                  <a:pt x="1205954" y="927924"/>
                  <a:pt x="1162462" y="971416"/>
                  <a:pt x="1108812" y="971416"/>
                </a:cubicBezTo>
                <a:lnTo>
                  <a:pt x="97142" y="971415"/>
                </a:lnTo>
                <a:cubicBezTo>
                  <a:pt x="43492" y="971415"/>
                  <a:pt x="0" y="927923"/>
                  <a:pt x="0" y="874273"/>
                </a:cubicBezTo>
                <a:lnTo>
                  <a:pt x="0" y="9714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692" tIns="43692" rIns="43692" bIns="4369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Enzyme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 rot="18289469">
            <a:off x="1236403" y="2684139"/>
            <a:ext cx="1360848" cy="37053"/>
          </a:xfrm>
          <a:custGeom>
            <a:avLst/>
            <a:gdLst>
              <a:gd name="connsiteX0" fmla="*/ 0 w 1360848"/>
              <a:gd name="connsiteY0" fmla="*/ 18526 h 37053"/>
              <a:gd name="connsiteX1" fmla="*/ 1360848 w 1360848"/>
              <a:gd name="connsiteY1" fmla="*/ 18526 h 3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0848" h="37053">
                <a:moveTo>
                  <a:pt x="0" y="18526"/>
                </a:moveTo>
                <a:lnTo>
                  <a:pt x="1360848" y="1852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103" tIns="-15496" rIns="659103" bIns="-1549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305393" y="1658394"/>
            <a:ext cx="1088840" cy="971415"/>
          </a:xfrm>
          <a:custGeom>
            <a:avLst/>
            <a:gdLst>
              <a:gd name="connsiteX0" fmla="*/ 0 w 1088840"/>
              <a:gd name="connsiteY0" fmla="*/ 97142 h 971415"/>
              <a:gd name="connsiteX1" fmla="*/ 97142 w 1088840"/>
              <a:gd name="connsiteY1" fmla="*/ 0 h 971415"/>
              <a:gd name="connsiteX2" fmla="*/ 991699 w 1088840"/>
              <a:gd name="connsiteY2" fmla="*/ 0 h 971415"/>
              <a:gd name="connsiteX3" fmla="*/ 1088841 w 1088840"/>
              <a:gd name="connsiteY3" fmla="*/ 97142 h 971415"/>
              <a:gd name="connsiteX4" fmla="*/ 1088840 w 1088840"/>
              <a:gd name="connsiteY4" fmla="*/ 874274 h 971415"/>
              <a:gd name="connsiteX5" fmla="*/ 991698 w 1088840"/>
              <a:gd name="connsiteY5" fmla="*/ 971416 h 971415"/>
              <a:gd name="connsiteX6" fmla="*/ 97142 w 1088840"/>
              <a:gd name="connsiteY6" fmla="*/ 971415 h 971415"/>
              <a:gd name="connsiteX7" fmla="*/ 0 w 1088840"/>
              <a:gd name="connsiteY7" fmla="*/ 874273 h 971415"/>
              <a:gd name="connsiteX8" fmla="*/ 0 w 1088840"/>
              <a:gd name="connsiteY8" fmla="*/ 97142 h 9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840" h="971415">
                <a:moveTo>
                  <a:pt x="0" y="97142"/>
                </a:moveTo>
                <a:cubicBezTo>
                  <a:pt x="0" y="43492"/>
                  <a:pt x="43492" y="0"/>
                  <a:pt x="97142" y="0"/>
                </a:cubicBezTo>
                <a:lnTo>
                  <a:pt x="991699" y="0"/>
                </a:lnTo>
                <a:cubicBezTo>
                  <a:pt x="1045349" y="0"/>
                  <a:pt x="1088841" y="43492"/>
                  <a:pt x="1088841" y="97142"/>
                </a:cubicBezTo>
                <a:cubicBezTo>
                  <a:pt x="1088841" y="356186"/>
                  <a:pt x="1088840" y="615230"/>
                  <a:pt x="1088840" y="874274"/>
                </a:cubicBezTo>
                <a:cubicBezTo>
                  <a:pt x="1088840" y="927924"/>
                  <a:pt x="1045348" y="971416"/>
                  <a:pt x="991698" y="971416"/>
                </a:cubicBezTo>
                <a:lnTo>
                  <a:pt x="97142" y="971415"/>
                </a:lnTo>
                <a:cubicBezTo>
                  <a:pt x="43492" y="971415"/>
                  <a:pt x="0" y="927923"/>
                  <a:pt x="0" y="874273"/>
                </a:cubicBezTo>
                <a:lnTo>
                  <a:pt x="0" y="9714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692" tIns="43692" rIns="43692" bIns="4369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394234" y="2125575"/>
            <a:ext cx="777132" cy="37053"/>
          </a:xfrm>
          <a:custGeom>
            <a:avLst/>
            <a:gdLst>
              <a:gd name="connsiteX0" fmla="*/ 0 w 777132"/>
              <a:gd name="connsiteY0" fmla="*/ 18526 h 37053"/>
              <a:gd name="connsiteX1" fmla="*/ 777132 w 777132"/>
              <a:gd name="connsiteY1" fmla="*/ 18526 h 3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132" h="37053">
                <a:moveTo>
                  <a:pt x="0" y="18526"/>
                </a:moveTo>
                <a:lnTo>
                  <a:pt x="777132" y="18526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838" tIns="-902" rIns="381838" bIns="-90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4171366" y="1658394"/>
            <a:ext cx="6600437" cy="971415"/>
          </a:xfrm>
          <a:custGeom>
            <a:avLst/>
            <a:gdLst>
              <a:gd name="connsiteX0" fmla="*/ 0 w 6600437"/>
              <a:gd name="connsiteY0" fmla="*/ 97142 h 971415"/>
              <a:gd name="connsiteX1" fmla="*/ 97142 w 6600437"/>
              <a:gd name="connsiteY1" fmla="*/ 0 h 971415"/>
              <a:gd name="connsiteX2" fmla="*/ 6503296 w 6600437"/>
              <a:gd name="connsiteY2" fmla="*/ 0 h 971415"/>
              <a:gd name="connsiteX3" fmla="*/ 6600438 w 6600437"/>
              <a:gd name="connsiteY3" fmla="*/ 97142 h 971415"/>
              <a:gd name="connsiteX4" fmla="*/ 6600437 w 6600437"/>
              <a:gd name="connsiteY4" fmla="*/ 874274 h 971415"/>
              <a:gd name="connsiteX5" fmla="*/ 6503295 w 6600437"/>
              <a:gd name="connsiteY5" fmla="*/ 971416 h 971415"/>
              <a:gd name="connsiteX6" fmla="*/ 97142 w 6600437"/>
              <a:gd name="connsiteY6" fmla="*/ 971415 h 971415"/>
              <a:gd name="connsiteX7" fmla="*/ 0 w 6600437"/>
              <a:gd name="connsiteY7" fmla="*/ 874273 h 971415"/>
              <a:gd name="connsiteX8" fmla="*/ 0 w 6600437"/>
              <a:gd name="connsiteY8" fmla="*/ 97142 h 9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0437" h="971415">
                <a:moveTo>
                  <a:pt x="0" y="97142"/>
                </a:moveTo>
                <a:cubicBezTo>
                  <a:pt x="0" y="43492"/>
                  <a:pt x="43492" y="0"/>
                  <a:pt x="97142" y="0"/>
                </a:cubicBezTo>
                <a:lnTo>
                  <a:pt x="6503296" y="0"/>
                </a:lnTo>
                <a:cubicBezTo>
                  <a:pt x="6556946" y="0"/>
                  <a:pt x="6600438" y="43492"/>
                  <a:pt x="6600438" y="97142"/>
                </a:cubicBezTo>
                <a:cubicBezTo>
                  <a:pt x="6600438" y="356186"/>
                  <a:pt x="6600437" y="615230"/>
                  <a:pt x="6600437" y="874274"/>
                </a:cubicBezTo>
                <a:cubicBezTo>
                  <a:pt x="6600437" y="927924"/>
                  <a:pt x="6556945" y="971416"/>
                  <a:pt x="6503295" y="971416"/>
                </a:cubicBezTo>
                <a:lnTo>
                  <a:pt x="97142" y="971415"/>
                </a:lnTo>
                <a:cubicBezTo>
                  <a:pt x="43492" y="971415"/>
                  <a:pt x="0" y="927923"/>
                  <a:pt x="0" y="874273"/>
                </a:cubicBezTo>
                <a:lnTo>
                  <a:pt x="0" y="9714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692" tIns="43692" rIns="43692" bIns="4369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protein,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 rot="3310531">
            <a:off x="1236403" y="3801267"/>
            <a:ext cx="1360848" cy="37053"/>
          </a:xfrm>
          <a:custGeom>
            <a:avLst/>
            <a:gdLst>
              <a:gd name="connsiteX0" fmla="*/ 0 w 1360848"/>
              <a:gd name="connsiteY0" fmla="*/ 18526 h 37053"/>
              <a:gd name="connsiteX1" fmla="*/ 1360848 w 1360848"/>
              <a:gd name="connsiteY1" fmla="*/ 18526 h 3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0848" h="37053">
                <a:moveTo>
                  <a:pt x="0" y="18526"/>
                </a:moveTo>
                <a:lnTo>
                  <a:pt x="1360848" y="18526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102" tIns="-15495" rIns="659103" bIns="-15495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305393" y="3892650"/>
            <a:ext cx="1138926" cy="971415"/>
          </a:xfrm>
          <a:custGeom>
            <a:avLst/>
            <a:gdLst>
              <a:gd name="connsiteX0" fmla="*/ 0 w 1138926"/>
              <a:gd name="connsiteY0" fmla="*/ 97142 h 971415"/>
              <a:gd name="connsiteX1" fmla="*/ 97142 w 1138926"/>
              <a:gd name="connsiteY1" fmla="*/ 0 h 971415"/>
              <a:gd name="connsiteX2" fmla="*/ 1041785 w 1138926"/>
              <a:gd name="connsiteY2" fmla="*/ 0 h 971415"/>
              <a:gd name="connsiteX3" fmla="*/ 1138927 w 1138926"/>
              <a:gd name="connsiteY3" fmla="*/ 97142 h 971415"/>
              <a:gd name="connsiteX4" fmla="*/ 1138926 w 1138926"/>
              <a:gd name="connsiteY4" fmla="*/ 874274 h 971415"/>
              <a:gd name="connsiteX5" fmla="*/ 1041784 w 1138926"/>
              <a:gd name="connsiteY5" fmla="*/ 971416 h 971415"/>
              <a:gd name="connsiteX6" fmla="*/ 97142 w 1138926"/>
              <a:gd name="connsiteY6" fmla="*/ 971415 h 971415"/>
              <a:gd name="connsiteX7" fmla="*/ 0 w 1138926"/>
              <a:gd name="connsiteY7" fmla="*/ 874273 h 971415"/>
              <a:gd name="connsiteX8" fmla="*/ 0 w 1138926"/>
              <a:gd name="connsiteY8" fmla="*/ 97142 h 9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926" h="971415">
                <a:moveTo>
                  <a:pt x="0" y="97142"/>
                </a:moveTo>
                <a:cubicBezTo>
                  <a:pt x="0" y="43492"/>
                  <a:pt x="43492" y="0"/>
                  <a:pt x="97142" y="0"/>
                </a:cubicBezTo>
                <a:lnTo>
                  <a:pt x="1041785" y="0"/>
                </a:lnTo>
                <a:cubicBezTo>
                  <a:pt x="1095435" y="0"/>
                  <a:pt x="1138927" y="43492"/>
                  <a:pt x="1138927" y="97142"/>
                </a:cubicBezTo>
                <a:cubicBezTo>
                  <a:pt x="1138927" y="356186"/>
                  <a:pt x="1138926" y="615230"/>
                  <a:pt x="1138926" y="874274"/>
                </a:cubicBezTo>
                <a:cubicBezTo>
                  <a:pt x="1138926" y="927924"/>
                  <a:pt x="1095434" y="971416"/>
                  <a:pt x="1041784" y="971416"/>
                </a:cubicBezTo>
                <a:lnTo>
                  <a:pt x="97142" y="971415"/>
                </a:lnTo>
                <a:cubicBezTo>
                  <a:pt x="43492" y="971415"/>
                  <a:pt x="0" y="927923"/>
                  <a:pt x="0" y="874273"/>
                </a:cubicBezTo>
                <a:lnTo>
                  <a:pt x="0" y="971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692" tIns="43692" rIns="43692" bIns="4369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1"/>
          <p:cNvSpPr/>
          <p:nvPr/>
        </p:nvSpPr>
        <p:spPr>
          <a:xfrm rot="18289469">
            <a:off x="3152462" y="3801267"/>
            <a:ext cx="1360848" cy="37053"/>
          </a:xfrm>
          <a:custGeom>
            <a:avLst/>
            <a:gdLst>
              <a:gd name="connsiteX0" fmla="*/ 0 w 1360848"/>
              <a:gd name="connsiteY0" fmla="*/ 18526 h 37053"/>
              <a:gd name="connsiteX1" fmla="*/ 1360848 w 1360848"/>
              <a:gd name="connsiteY1" fmla="*/ 18526 h 3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0848" h="37053">
                <a:moveTo>
                  <a:pt x="0" y="18526"/>
                </a:moveTo>
                <a:lnTo>
                  <a:pt x="1360848" y="18526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103" tIns="-15495" rIns="659102" bIns="-1549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221452" y="2775522"/>
            <a:ext cx="6525269" cy="971415"/>
          </a:xfrm>
          <a:custGeom>
            <a:avLst/>
            <a:gdLst>
              <a:gd name="connsiteX0" fmla="*/ 0 w 6525269"/>
              <a:gd name="connsiteY0" fmla="*/ 97142 h 971415"/>
              <a:gd name="connsiteX1" fmla="*/ 97142 w 6525269"/>
              <a:gd name="connsiteY1" fmla="*/ 0 h 971415"/>
              <a:gd name="connsiteX2" fmla="*/ 6428128 w 6525269"/>
              <a:gd name="connsiteY2" fmla="*/ 0 h 971415"/>
              <a:gd name="connsiteX3" fmla="*/ 6525270 w 6525269"/>
              <a:gd name="connsiteY3" fmla="*/ 97142 h 971415"/>
              <a:gd name="connsiteX4" fmla="*/ 6525269 w 6525269"/>
              <a:gd name="connsiteY4" fmla="*/ 874274 h 971415"/>
              <a:gd name="connsiteX5" fmla="*/ 6428127 w 6525269"/>
              <a:gd name="connsiteY5" fmla="*/ 971416 h 971415"/>
              <a:gd name="connsiteX6" fmla="*/ 97142 w 6525269"/>
              <a:gd name="connsiteY6" fmla="*/ 971415 h 971415"/>
              <a:gd name="connsiteX7" fmla="*/ 0 w 6525269"/>
              <a:gd name="connsiteY7" fmla="*/ 874273 h 971415"/>
              <a:gd name="connsiteX8" fmla="*/ 0 w 6525269"/>
              <a:gd name="connsiteY8" fmla="*/ 97142 h 9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5269" h="971415">
                <a:moveTo>
                  <a:pt x="0" y="97142"/>
                </a:moveTo>
                <a:cubicBezTo>
                  <a:pt x="0" y="43492"/>
                  <a:pt x="43492" y="0"/>
                  <a:pt x="97142" y="0"/>
                </a:cubicBezTo>
                <a:lnTo>
                  <a:pt x="6428128" y="0"/>
                </a:lnTo>
                <a:cubicBezTo>
                  <a:pt x="6481778" y="0"/>
                  <a:pt x="6525270" y="43492"/>
                  <a:pt x="6525270" y="97142"/>
                </a:cubicBezTo>
                <a:cubicBezTo>
                  <a:pt x="6525270" y="356186"/>
                  <a:pt x="6525269" y="615230"/>
                  <a:pt x="6525269" y="874274"/>
                </a:cubicBezTo>
                <a:cubicBezTo>
                  <a:pt x="6525269" y="927924"/>
                  <a:pt x="6481777" y="971416"/>
                  <a:pt x="6428127" y="971416"/>
                </a:cubicBezTo>
                <a:lnTo>
                  <a:pt x="97142" y="971415"/>
                </a:lnTo>
                <a:cubicBezTo>
                  <a:pt x="43492" y="971415"/>
                  <a:pt x="0" y="927923"/>
                  <a:pt x="0" y="874273"/>
                </a:cubicBezTo>
                <a:lnTo>
                  <a:pt x="0" y="971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692" tIns="43692" rIns="43692" bIns="4369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444320" y="4359831"/>
            <a:ext cx="777132" cy="37053"/>
          </a:xfrm>
          <a:custGeom>
            <a:avLst/>
            <a:gdLst>
              <a:gd name="connsiteX0" fmla="*/ 0 w 777132"/>
              <a:gd name="connsiteY0" fmla="*/ 18526 h 37053"/>
              <a:gd name="connsiteX1" fmla="*/ 777132 w 777132"/>
              <a:gd name="connsiteY1" fmla="*/ 18526 h 3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7132" h="37053">
                <a:moveTo>
                  <a:pt x="0" y="18526"/>
                </a:moveTo>
                <a:lnTo>
                  <a:pt x="777132" y="18526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838" tIns="-902" rIns="381838" bIns="-90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221452" y="3892650"/>
            <a:ext cx="6513904" cy="971415"/>
          </a:xfrm>
          <a:custGeom>
            <a:avLst/>
            <a:gdLst>
              <a:gd name="connsiteX0" fmla="*/ 0 w 6513904"/>
              <a:gd name="connsiteY0" fmla="*/ 97142 h 971415"/>
              <a:gd name="connsiteX1" fmla="*/ 97142 w 6513904"/>
              <a:gd name="connsiteY1" fmla="*/ 0 h 971415"/>
              <a:gd name="connsiteX2" fmla="*/ 6416763 w 6513904"/>
              <a:gd name="connsiteY2" fmla="*/ 0 h 971415"/>
              <a:gd name="connsiteX3" fmla="*/ 6513905 w 6513904"/>
              <a:gd name="connsiteY3" fmla="*/ 97142 h 971415"/>
              <a:gd name="connsiteX4" fmla="*/ 6513904 w 6513904"/>
              <a:gd name="connsiteY4" fmla="*/ 874274 h 971415"/>
              <a:gd name="connsiteX5" fmla="*/ 6416762 w 6513904"/>
              <a:gd name="connsiteY5" fmla="*/ 971416 h 971415"/>
              <a:gd name="connsiteX6" fmla="*/ 97142 w 6513904"/>
              <a:gd name="connsiteY6" fmla="*/ 971415 h 971415"/>
              <a:gd name="connsiteX7" fmla="*/ 0 w 6513904"/>
              <a:gd name="connsiteY7" fmla="*/ 874273 h 971415"/>
              <a:gd name="connsiteX8" fmla="*/ 0 w 6513904"/>
              <a:gd name="connsiteY8" fmla="*/ 97142 h 9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13904" h="971415">
                <a:moveTo>
                  <a:pt x="0" y="97142"/>
                </a:moveTo>
                <a:cubicBezTo>
                  <a:pt x="0" y="43492"/>
                  <a:pt x="43492" y="0"/>
                  <a:pt x="97142" y="0"/>
                </a:cubicBezTo>
                <a:lnTo>
                  <a:pt x="6416763" y="0"/>
                </a:lnTo>
                <a:cubicBezTo>
                  <a:pt x="6470413" y="0"/>
                  <a:pt x="6513905" y="43492"/>
                  <a:pt x="6513905" y="97142"/>
                </a:cubicBezTo>
                <a:cubicBezTo>
                  <a:pt x="6513905" y="356186"/>
                  <a:pt x="6513904" y="615230"/>
                  <a:pt x="6513904" y="874274"/>
                </a:cubicBezTo>
                <a:cubicBezTo>
                  <a:pt x="6513904" y="927924"/>
                  <a:pt x="6470412" y="971416"/>
                  <a:pt x="6416762" y="971416"/>
                </a:cubicBezTo>
                <a:lnTo>
                  <a:pt x="97142" y="971415"/>
                </a:lnTo>
                <a:cubicBezTo>
                  <a:pt x="43492" y="971415"/>
                  <a:pt x="0" y="927923"/>
                  <a:pt x="0" y="874273"/>
                </a:cubicBezTo>
                <a:lnTo>
                  <a:pt x="0" y="971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692" tIns="43692" rIns="43692" bIns="4369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mem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ethanol, acetic acid…)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 rot="3310531">
            <a:off x="3152462" y="4918395"/>
            <a:ext cx="1360848" cy="37053"/>
          </a:xfrm>
          <a:custGeom>
            <a:avLst/>
            <a:gdLst>
              <a:gd name="connsiteX0" fmla="*/ 0 w 1360848"/>
              <a:gd name="connsiteY0" fmla="*/ 18526 h 37053"/>
              <a:gd name="connsiteX1" fmla="*/ 1360848 w 1360848"/>
              <a:gd name="connsiteY1" fmla="*/ 18526 h 3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60848" h="37053">
                <a:moveTo>
                  <a:pt x="0" y="18526"/>
                </a:moveTo>
                <a:lnTo>
                  <a:pt x="1360848" y="18526"/>
                </a:lnTo>
              </a:path>
            </a:pathLst>
          </a:custGeom>
          <a:noFill/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59103" tIns="-15496" rIns="659103" bIns="-1549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400" kern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221452" y="5009777"/>
            <a:ext cx="6526124" cy="971415"/>
          </a:xfrm>
          <a:custGeom>
            <a:avLst/>
            <a:gdLst>
              <a:gd name="connsiteX0" fmla="*/ 0 w 6526124"/>
              <a:gd name="connsiteY0" fmla="*/ 97142 h 971415"/>
              <a:gd name="connsiteX1" fmla="*/ 97142 w 6526124"/>
              <a:gd name="connsiteY1" fmla="*/ 0 h 971415"/>
              <a:gd name="connsiteX2" fmla="*/ 6428983 w 6526124"/>
              <a:gd name="connsiteY2" fmla="*/ 0 h 971415"/>
              <a:gd name="connsiteX3" fmla="*/ 6526125 w 6526124"/>
              <a:gd name="connsiteY3" fmla="*/ 97142 h 971415"/>
              <a:gd name="connsiteX4" fmla="*/ 6526124 w 6526124"/>
              <a:gd name="connsiteY4" fmla="*/ 874274 h 971415"/>
              <a:gd name="connsiteX5" fmla="*/ 6428982 w 6526124"/>
              <a:gd name="connsiteY5" fmla="*/ 971416 h 971415"/>
              <a:gd name="connsiteX6" fmla="*/ 97142 w 6526124"/>
              <a:gd name="connsiteY6" fmla="*/ 971415 h 971415"/>
              <a:gd name="connsiteX7" fmla="*/ 0 w 6526124"/>
              <a:gd name="connsiteY7" fmla="*/ 874273 h 971415"/>
              <a:gd name="connsiteX8" fmla="*/ 0 w 6526124"/>
              <a:gd name="connsiteY8" fmla="*/ 97142 h 97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6124" h="971415">
                <a:moveTo>
                  <a:pt x="0" y="97142"/>
                </a:moveTo>
                <a:cubicBezTo>
                  <a:pt x="0" y="43492"/>
                  <a:pt x="43492" y="0"/>
                  <a:pt x="97142" y="0"/>
                </a:cubicBezTo>
                <a:lnTo>
                  <a:pt x="6428983" y="0"/>
                </a:lnTo>
                <a:cubicBezTo>
                  <a:pt x="6482633" y="0"/>
                  <a:pt x="6526125" y="43492"/>
                  <a:pt x="6526125" y="97142"/>
                </a:cubicBezTo>
                <a:cubicBezTo>
                  <a:pt x="6526125" y="356186"/>
                  <a:pt x="6526124" y="615230"/>
                  <a:pt x="6526124" y="874274"/>
                </a:cubicBezTo>
                <a:cubicBezTo>
                  <a:pt x="6526124" y="927924"/>
                  <a:pt x="6482632" y="971416"/>
                  <a:pt x="6428982" y="971416"/>
                </a:cubicBezTo>
                <a:lnTo>
                  <a:pt x="97142" y="971415"/>
                </a:lnTo>
                <a:cubicBezTo>
                  <a:pt x="43492" y="971415"/>
                  <a:pt x="0" y="927923"/>
                  <a:pt x="0" y="874273"/>
                </a:cubicBezTo>
                <a:lnTo>
                  <a:pt x="0" y="9714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692" tIns="43692" rIns="43692" bIns="4369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15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853"/>
            <a:ext cx="12192000" cy="689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72534">
            <a:off x="1634740" y="356358"/>
            <a:ext cx="10040119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isometricOffAxis1Right"/>
              <a:lightRig rig="threePt" dir="t"/>
            </a:scene3d>
          </a:bodyPr>
          <a:lstStyle/>
          <a:p>
            <a:pPr algn="ctr">
              <a:defRPr/>
            </a:pPr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  <a:reflection blurRad="6350" stA="50000" endA="300" endPos="50000" dist="29997" dir="5400000" sy="-100000" algn="bl" rotWithShape="0"/>
                </a:effectLst>
                <a:latin typeface="Arial" pitchFamily="34" charset="0"/>
                <a:cs typeface="Arial" pitchFamily="34" charset="0"/>
              </a:rPr>
              <a:t>TRÒ CHƠI Ô CHỮ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99200" y="3291840"/>
            <a:ext cx="711200" cy="5334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99200" y="3825240"/>
            <a:ext cx="711200" cy="5334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6299200" y="4358640"/>
            <a:ext cx="711200" cy="5334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01"/>
          <p:cNvGrpSpPr>
            <a:grpSpLocks/>
          </p:cNvGrpSpPr>
          <p:nvPr/>
        </p:nvGrpSpPr>
        <p:grpSpPr bwMode="auto">
          <a:xfrm>
            <a:off x="2743200" y="2225040"/>
            <a:ext cx="5689600" cy="533400"/>
            <a:chOff x="2133600" y="5791200"/>
            <a:chExt cx="4267200" cy="533400"/>
          </a:xfrm>
        </p:grpSpPr>
        <p:sp>
          <p:nvSpPr>
            <p:cNvPr id="83" name="Rectangle 82"/>
            <p:cNvSpPr/>
            <p:nvPr/>
          </p:nvSpPr>
          <p:spPr>
            <a:xfrm>
              <a:off x="21336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6670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32004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7338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42672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8006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3340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867400" y="57912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202"/>
          <p:cNvGrpSpPr>
            <a:grpSpLocks/>
          </p:cNvGrpSpPr>
          <p:nvPr/>
        </p:nvGrpSpPr>
        <p:grpSpPr bwMode="auto">
          <a:xfrm>
            <a:off x="6299200" y="2758440"/>
            <a:ext cx="4267200" cy="533400"/>
            <a:chOff x="4800600" y="5715000"/>
            <a:chExt cx="3200400" cy="533400"/>
          </a:xfrm>
        </p:grpSpPr>
        <p:sp>
          <p:nvSpPr>
            <p:cNvPr id="91" name="Rectangle 90"/>
            <p:cNvSpPr/>
            <p:nvPr/>
          </p:nvSpPr>
          <p:spPr>
            <a:xfrm>
              <a:off x="4800600" y="571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5334000" y="571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5867400" y="571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400800" y="571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6934200" y="571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7467600" y="57150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203"/>
          <p:cNvGrpSpPr>
            <a:grpSpLocks/>
          </p:cNvGrpSpPr>
          <p:nvPr/>
        </p:nvGrpSpPr>
        <p:grpSpPr bwMode="auto">
          <a:xfrm>
            <a:off x="3454400" y="3291840"/>
            <a:ext cx="7112000" cy="533400"/>
            <a:chOff x="2667000" y="5943600"/>
            <a:chExt cx="5334000" cy="533400"/>
          </a:xfrm>
        </p:grpSpPr>
        <p:sp>
          <p:nvSpPr>
            <p:cNvPr id="97" name="Rectangle 96"/>
            <p:cNvSpPr/>
            <p:nvPr/>
          </p:nvSpPr>
          <p:spPr>
            <a:xfrm>
              <a:off x="26670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2004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7338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2672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8006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3340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8674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64008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9342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7467600" y="59436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204"/>
          <p:cNvGrpSpPr>
            <a:grpSpLocks/>
          </p:cNvGrpSpPr>
          <p:nvPr/>
        </p:nvGrpSpPr>
        <p:grpSpPr bwMode="auto">
          <a:xfrm>
            <a:off x="1320800" y="3825240"/>
            <a:ext cx="8534400" cy="533400"/>
            <a:chOff x="1066800" y="5867400"/>
            <a:chExt cx="6400800" cy="533400"/>
          </a:xfrm>
        </p:grpSpPr>
        <p:sp>
          <p:nvSpPr>
            <p:cNvPr id="107" name="Rectangle 106"/>
            <p:cNvSpPr/>
            <p:nvPr/>
          </p:nvSpPr>
          <p:spPr>
            <a:xfrm>
              <a:off x="10668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002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21336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6670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2004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7338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2672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8006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3340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8674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4008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934200" y="58674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06"/>
          <p:cNvGrpSpPr>
            <a:grpSpLocks/>
          </p:cNvGrpSpPr>
          <p:nvPr/>
        </p:nvGrpSpPr>
        <p:grpSpPr bwMode="auto">
          <a:xfrm>
            <a:off x="4165600" y="4358640"/>
            <a:ext cx="6400800" cy="533400"/>
            <a:chOff x="3200400" y="5638800"/>
            <a:chExt cx="4800600" cy="533400"/>
          </a:xfrm>
        </p:grpSpPr>
        <p:sp>
          <p:nvSpPr>
            <p:cNvPr id="119" name="Rectangle 118"/>
            <p:cNvSpPr/>
            <p:nvPr/>
          </p:nvSpPr>
          <p:spPr>
            <a:xfrm>
              <a:off x="32004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37338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2672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48006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3340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58674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64008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69342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74676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207"/>
          <p:cNvGrpSpPr>
            <a:grpSpLocks/>
          </p:cNvGrpSpPr>
          <p:nvPr/>
        </p:nvGrpSpPr>
        <p:grpSpPr bwMode="auto">
          <a:xfrm>
            <a:off x="4876800" y="4892040"/>
            <a:ext cx="4267200" cy="533400"/>
            <a:chOff x="3733800" y="5638800"/>
            <a:chExt cx="3200400" cy="533400"/>
          </a:xfrm>
        </p:grpSpPr>
        <p:sp>
          <p:nvSpPr>
            <p:cNvPr id="128" name="Rectangle 127"/>
            <p:cNvSpPr/>
            <p:nvPr/>
          </p:nvSpPr>
          <p:spPr>
            <a:xfrm>
              <a:off x="37338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42672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48006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53340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58674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400800" y="56388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4" name="Oval 133">
            <a:hlinkClick r:id="rId2" action="ppaction://hlinksldjump"/>
          </p:cNvPr>
          <p:cNvSpPr/>
          <p:nvPr/>
        </p:nvSpPr>
        <p:spPr>
          <a:xfrm>
            <a:off x="508000" y="169164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6" name="Oval 185">
            <a:hlinkClick r:id="rId3" action="ppaction://hlinksldjump"/>
          </p:cNvPr>
          <p:cNvSpPr/>
          <p:nvPr/>
        </p:nvSpPr>
        <p:spPr>
          <a:xfrm>
            <a:off x="508000" y="222504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7" name="Oval 186">
            <a:hlinkClick r:id="rId4" action="ppaction://hlinksldjump"/>
          </p:cNvPr>
          <p:cNvSpPr/>
          <p:nvPr/>
        </p:nvSpPr>
        <p:spPr>
          <a:xfrm>
            <a:off x="508000" y="275844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8" name="Oval 187">
            <a:hlinkClick r:id="rId5" action="ppaction://hlinksldjump"/>
          </p:cNvPr>
          <p:cNvSpPr/>
          <p:nvPr/>
        </p:nvSpPr>
        <p:spPr>
          <a:xfrm>
            <a:off x="508000" y="329184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89" name="Oval 188">
            <a:hlinkClick r:id="rId6" action="ppaction://hlinksldjump"/>
          </p:cNvPr>
          <p:cNvSpPr/>
          <p:nvPr/>
        </p:nvSpPr>
        <p:spPr>
          <a:xfrm>
            <a:off x="508000" y="382524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0" name="Oval 189">
            <a:hlinkClick r:id="rId7" action="ppaction://hlinksldjump"/>
          </p:cNvPr>
          <p:cNvSpPr/>
          <p:nvPr/>
        </p:nvSpPr>
        <p:spPr>
          <a:xfrm>
            <a:off x="508000" y="435864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1" name="Oval 190">
            <a:hlinkClick r:id="rId8" action="ppaction://hlinksldjump"/>
          </p:cNvPr>
          <p:cNvSpPr/>
          <p:nvPr/>
        </p:nvSpPr>
        <p:spPr>
          <a:xfrm>
            <a:off x="508000" y="4892040"/>
            <a:ext cx="609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193" name="Picture 192" descr="photo-gold-key-in-puzzle-doo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6877" y="76200"/>
            <a:ext cx="1530351" cy="1147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" name="Picture 193" descr="ke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10133" y="1676400"/>
            <a:ext cx="948267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5" name="Picture 194" descr="ke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17333" y="2232660"/>
            <a:ext cx="948267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6" name="Picture 195" descr="ke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176000" y="2743200"/>
            <a:ext cx="948267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7" name="Picture 196" descr="ke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17333" y="3291840"/>
            <a:ext cx="948267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8" name="Picture 197" descr="ke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98933" y="3825240"/>
            <a:ext cx="948267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9" name="Picture 198" descr="ke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58267" y="4358640"/>
            <a:ext cx="948267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0" name="Picture 199" descr="ke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10400" y="4876800"/>
            <a:ext cx="948267" cy="53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8" name="Group 137"/>
          <p:cNvGrpSpPr/>
          <p:nvPr/>
        </p:nvGrpSpPr>
        <p:grpSpPr>
          <a:xfrm>
            <a:off x="4165600" y="2225040"/>
            <a:ext cx="3556000" cy="533400"/>
            <a:chOff x="3124200" y="2225040"/>
            <a:chExt cx="2667000" cy="533400"/>
          </a:xfrm>
        </p:grpSpPr>
        <p:sp>
          <p:nvSpPr>
            <p:cNvPr id="24" name="Rectangle 23"/>
            <p:cNvSpPr/>
            <p:nvPr/>
          </p:nvSpPr>
          <p:spPr>
            <a:xfrm>
              <a:off x="4724400" y="22250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242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6576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1910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2578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165600" y="2225040"/>
            <a:ext cx="3556000" cy="533400"/>
            <a:chOff x="3124200" y="2225040"/>
            <a:chExt cx="2667000" cy="533400"/>
          </a:xfrm>
        </p:grpSpPr>
        <p:sp>
          <p:nvSpPr>
            <p:cNvPr id="208" name="Rectangle 207"/>
            <p:cNvSpPr/>
            <p:nvPr/>
          </p:nvSpPr>
          <p:spPr>
            <a:xfrm>
              <a:off x="31242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36576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41910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257800" y="2225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19" name="Rectangle 218"/>
            <p:cNvSpPr/>
            <p:nvPr/>
          </p:nvSpPr>
          <p:spPr bwMode="auto">
            <a:xfrm>
              <a:off x="4724400" y="22250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320800" y="3825240"/>
            <a:ext cx="7112000" cy="533400"/>
            <a:chOff x="990600" y="3825240"/>
            <a:chExt cx="5334000" cy="533400"/>
          </a:xfrm>
        </p:grpSpPr>
        <p:sp>
          <p:nvSpPr>
            <p:cNvPr id="43" name="Rectangle 42"/>
            <p:cNvSpPr/>
            <p:nvPr/>
          </p:nvSpPr>
          <p:spPr>
            <a:xfrm>
              <a:off x="9906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5240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0574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908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1242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6576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1910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2578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7912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588000" y="4358640"/>
            <a:ext cx="4267200" cy="533400"/>
            <a:chOff x="4191000" y="4358640"/>
            <a:chExt cx="3200400" cy="533400"/>
          </a:xfrm>
        </p:grpSpPr>
        <p:sp>
          <p:nvSpPr>
            <p:cNvPr id="57" name="Rectangle 56"/>
            <p:cNvSpPr/>
            <p:nvPr/>
          </p:nvSpPr>
          <p:spPr>
            <a:xfrm>
              <a:off x="41910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2578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7912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3246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580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5588000" y="4892040"/>
            <a:ext cx="2133600" cy="548640"/>
            <a:chOff x="4191000" y="4892040"/>
            <a:chExt cx="1600200" cy="548640"/>
          </a:xfrm>
        </p:grpSpPr>
        <p:sp>
          <p:nvSpPr>
            <p:cNvPr id="66" name="Rectangle 65"/>
            <p:cNvSpPr/>
            <p:nvPr/>
          </p:nvSpPr>
          <p:spPr>
            <a:xfrm>
              <a:off x="4724400" y="48920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257800" y="490728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4191000" y="4892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5588000" y="4892040"/>
            <a:ext cx="2133600" cy="548640"/>
            <a:chOff x="4191000" y="4892040"/>
            <a:chExt cx="1600200" cy="548640"/>
          </a:xfrm>
        </p:grpSpPr>
        <p:sp>
          <p:nvSpPr>
            <p:cNvPr id="271" name="Rectangle 270"/>
            <p:cNvSpPr/>
            <p:nvPr/>
          </p:nvSpPr>
          <p:spPr>
            <a:xfrm>
              <a:off x="5257800" y="490728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4191000" y="48920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273" name="Rectangle 272"/>
            <p:cNvSpPr/>
            <p:nvPr/>
          </p:nvSpPr>
          <p:spPr bwMode="auto">
            <a:xfrm>
              <a:off x="4724400" y="48920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77" name="Rectangle 76"/>
          <p:cNvSpPr/>
          <p:nvPr/>
        </p:nvSpPr>
        <p:spPr bwMode="auto">
          <a:xfrm>
            <a:off x="4165600" y="1691640"/>
            <a:ext cx="71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4876800" y="1691640"/>
            <a:ext cx="71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5588000" y="1691640"/>
            <a:ext cx="71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6299200" y="1691640"/>
            <a:ext cx="71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7010400" y="1691640"/>
            <a:ext cx="71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7721600" y="1691640"/>
            <a:ext cx="71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3454400" y="1691640"/>
            <a:ext cx="7112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3444240" y="1691640"/>
            <a:ext cx="5699760" cy="533400"/>
            <a:chOff x="2583180" y="1691640"/>
            <a:chExt cx="4274820" cy="533400"/>
          </a:xfrm>
        </p:grpSpPr>
        <p:sp>
          <p:nvSpPr>
            <p:cNvPr id="12" name="Rectangle 11"/>
            <p:cNvSpPr/>
            <p:nvPr/>
          </p:nvSpPr>
          <p:spPr>
            <a:xfrm>
              <a:off x="2583180" y="1691640"/>
              <a:ext cx="533400" cy="533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724400" y="16916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4200" y="1691640"/>
              <a:ext cx="533400" cy="533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1910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7912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63246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36576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52578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4165600" y="2758440"/>
            <a:ext cx="7112000" cy="533400"/>
            <a:chOff x="3124200" y="2758440"/>
            <a:chExt cx="5334000" cy="533400"/>
          </a:xfrm>
        </p:grpSpPr>
        <p:sp>
          <p:nvSpPr>
            <p:cNvPr id="27" name="Rectangle 26"/>
            <p:cNvSpPr/>
            <p:nvPr/>
          </p:nvSpPr>
          <p:spPr>
            <a:xfrm>
              <a:off x="4724400" y="27584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2578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7912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246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8580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3914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31242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36576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41910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79248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165600" y="2758440"/>
            <a:ext cx="7112000" cy="533400"/>
            <a:chOff x="3124200" y="2758440"/>
            <a:chExt cx="5334000" cy="533400"/>
          </a:xfrm>
        </p:grpSpPr>
        <p:sp>
          <p:nvSpPr>
            <p:cNvPr id="220" name="Rectangle 219"/>
            <p:cNvSpPr/>
            <p:nvPr/>
          </p:nvSpPr>
          <p:spPr>
            <a:xfrm>
              <a:off x="52578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7912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63246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68580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3914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25" name="Rectangle 224"/>
            <p:cNvSpPr/>
            <p:nvPr/>
          </p:nvSpPr>
          <p:spPr bwMode="auto">
            <a:xfrm>
              <a:off x="4724400" y="27584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31242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36576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1910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7924800" y="27584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165600" y="3291840"/>
            <a:ext cx="4267200" cy="533400"/>
            <a:chOff x="3124200" y="3291840"/>
            <a:chExt cx="3200400" cy="533400"/>
          </a:xfrm>
        </p:grpSpPr>
        <p:sp>
          <p:nvSpPr>
            <p:cNvPr id="34" name="Rectangle 33"/>
            <p:cNvSpPr/>
            <p:nvPr/>
          </p:nvSpPr>
          <p:spPr>
            <a:xfrm>
              <a:off x="31242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6576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1910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2578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912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3444240" y="1691640"/>
            <a:ext cx="5699760" cy="533400"/>
            <a:chOff x="2583180" y="1691640"/>
            <a:chExt cx="4274820" cy="533400"/>
          </a:xfrm>
        </p:grpSpPr>
        <p:sp>
          <p:nvSpPr>
            <p:cNvPr id="14" name="Rectangle 13"/>
            <p:cNvSpPr/>
            <p:nvPr/>
          </p:nvSpPr>
          <p:spPr>
            <a:xfrm>
              <a:off x="36576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578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09" name="Rectangle 208"/>
            <p:cNvSpPr/>
            <p:nvPr/>
          </p:nvSpPr>
          <p:spPr bwMode="auto">
            <a:xfrm>
              <a:off x="4724400" y="1691640"/>
              <a:ext cx="533400" cy="533400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3124200" y="1691640"/>
              <a:ext cx="533400" cy="533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41910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57912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24600" y="1691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2583180" y="1691640"/>
              <a:ext cx="533400" cy="533400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4165600" y="3291840"/>
            <a:ext cx="4267200" cy="533400"/>
            <a:chOff x="3124200" y="3291840"/>
            <a:chExt cx="3200400" cy="533400"/>
          </a:xfrm>
        </p:grpSpPr>
        <p:sp>
          <p:nvSpPr>
            <p:cNvPr id="232" name="Rectangle 231"/>
            <p:cNvSpPr/>
            <p:nvPr/>
          </p:nvSpPr>
          <p:spPr>
            <a:xfrm>
              <a:off x="31242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36576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41910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52578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5791200" y="32918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/>
            <p:cNvSpPr/>
            <p:nvPr/>
          </p:nvSpPr>
          <p:spPr bwMode="auto">
            <a:xfrm>
              <a:off x="4724400" y="32918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1320800" y="3825240"/>
            <a:ext cx="7112000" cy="533400"/>
            <a:chOff x="990600" y="3825240"/>
            <a:chExt cx="5334000" cy="533400"/>
          </a:xfrm>
        </p:grpSpPr>
        <p:sp>
          <p:nvSpPr>
            <p:cNvPr id="244" name="Rectangle 243"/>
            <p:cNvSpPr/>
            <p:nvPr/>
          </p:nvSpPr>
          <p:spPr>
            <a:xfrm>
              <a:off x="9906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5240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20574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25908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31242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36576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41910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52578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5791200" y="38252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53" name="Rectangle 252"/>
            <p:cNvSpPr/>
            <p:nvPr/>
          </p:nvSpPr>
          <p:spPr bwMode="auto">
            <a:xfrm>
              <a:off x="4724400" y="38252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5588000" y="4358640"/>
            <a:ext cx="4267200" cy="533400"/>
            <a:chOff x="4191000" y="4358640"/>
            <a:chExt cx="3200400" cy="533400"/>
          </a:xfrm>
        </p:grpSpPr>
        <p:sp>
          <p:nvSpPr>
            <p:cNvPr id="265" name="Rectangle 264"/>
            <p:cNvSpPr/>
            <p:nvPr/>
          </p:nvSpPr>
          <p:spPr>
            <a:xfrm>
              <a:off x="41910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2578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7912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3246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858000" y="4358640"/>
              <a:ext cx="5334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70" name="Rectangle 269"/>
            <p:cNvSpPr/>
            <p:nvPr/>
          </p:nvSpPr>
          <p:spPr bwMode="auto">
            <a:xfrm>
              <a:off x="4724400" y="43586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299200" y="1699261"/>
            <a:ext cx="711200" cy="3726180"/>
            <a:chOff x="9829800" y="1882140"/>
            <a:chExt cx="533400" cy="3726180"/>
          </a:xfrm>
        </p:grpSpPr>
        <p:sp>
          <p:nvSpPr>
            <p:cNvPr id="275" name="Rectangle 274"/>
            <p:cNvSpPr/>
            <p:nvPr/>
          </p:nvSpPr>
          <p:spPr bwMode="auto">
            <a:xfrm>
              <a:off x="9829800" y="242316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280" name="Rectangle 279"/>
            <p:cNvSpPr/>
            <p:nvPr/>
          </p:nvSpPr>
          <p:spPr bwMode="auto">
            <a:xfrm>
              <a:off x="9829800" y="507492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276" name="Rectangle 275"/>
            <p:cNvSpPr/>
            <p:nvPr/>
          </p:nvSpPr>
          <p:spPr bwMode="auto">
            <a:xfrm>
              <a:off x="9829800" y="294894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74" name="Rectangle 273"/>
            <p:cNvSpPr/>
            <p:nvPr/>
          </p:nvSpPr>
          <p:spPr bwMode="auto">
            <a:xfrm>
              <a:off x="9829800" y="1882140"/>
              <a:ext cx="533400" cy="533400"/>
            </a:xfrm>
            <a:prstGeom prst="rect">
              <a:avLst/>
            </a:prstGeom>
            <a:solidFill>
              <a:schemeClr val="accent6"/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277" name="Rectangle 276"/>
            <p:cNvSpPr/>
            <p:nvPr/>
          </p:nvSpPr>
          <p:spPr bwMode="auto">
            <a:xfrm>
              <a:off x="9829800" y="347472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278" name="Rectangle 277"/>
            <p:cNvSpPr/>
            <p:nvPr/>
          </p:nvSpPr>
          <p:spPr bwMode="auto">
            <a:xfrm>
              <a:off x="9829800" y="400812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279" name="Rectangle 278"/>
            <p:cNvSpPr/>
            <p:nvPr/>
          </p:nvSpPr>
          <p:spPr bwMode="auto">
            <a:xfrm>
              <a:off x="9829800" y="4541520"/>
              <a:ext cx="533400" cy="53340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</p:grpSp>
      <p:sp>
        <p:nvSpPr>
          <p:cNvPr id="211" name="文本框 17"/>
          <p:cNvSpPr txBox="1"/>
          <p:nvPr/>
        </p:nvSpPr>
        <p:spPr>
          <a:xfrm>
            <a:off x="-969606" y="559507"/>
            <a:ext cx="512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solidFill>
                  <a:srgbClr val="002060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LUYỆN TẬP</a:t>
            </a:r>
            <a:endParaRPr lang="zh-CN" altLang="en-US" sz="4800" b="1" dirty="0">
              <a:solidFill>
                <a:srgbClr val="002060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1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413822" y="4876800"/>
            <a:ext cx="1819287" cy="1371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eart 3"/>
          <p:cNvSpPr/>
          <p:nvPr/>
        </p:nvSpPr>
        <p:spPr>
          <a:xfrm>
            <a:off x="2032000" y="396241"/>
            <a:ext cx="1151677" cy="895471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1200" y="215206"/>
            <a:ext cx="7721600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Peptide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base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-amino 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acid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ion</a:t>
            </a:r>
            <a:endParaRPr lang="en-US" sz="3733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0859911" y="99031"/>
            <a:ext cx="1016000" cy="762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822" y="4876800"/>
            <a:ext cx="1819287" cy="1371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04801" y="5352493"/>
            <a:ext cx="2158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38400" y="5242561"/>
            <a:ext cx="6586162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333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333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333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33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 PHÂN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147071"/>
            <a:ext cx="5168901" cy="2904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658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0" grpId="0" animBg="1"/>
      <p:bldP spid="33" grpId="0"/>
      <p:bldP spid="33" grpId="1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2336800" y="226992"/>
            <a:ext cx="1320800" cy="914400"/>
          </a:xfrm>
          <a:prstGeom prst="hear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759200" y="5311914"/>
            <a:ext cx="4705134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333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333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333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33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59200" y="188893"/>
            <a:ext cx="73152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protein</a:t>
            </a:r>
          </a:p>
        </p:txBody>
      </p:sp>
      <p:sp>
        <p:nvSpPr>
          <p:cNvPr id="12" name="Oval 11"/>
          <p:cNvSpPr/>
          <p:nvPr/>
        </p:nvSpPr>
        <p:spPr>
          <a:xfrm>
            <a:off x="1506961" y="4953000"/>
            <a:ext cx="1819287" cy="1371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06961" y="4953000"/>
            <a:ext cx="1819287" cy="1371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397942" y="5428693"/>
            <a:ext cx="2158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963" y="1803400"/>
            <a:ext cx="6970888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Action Button: Home 15">
            <a:hlinkClick r:id="rId5" action="ppaction://hlinksldjump" highlightClick="1"/>
          </p:cNvPr>
          <p:cNvSpPr/>
          <p:nvPr/>
        </p:nvSpPr>
        <p:spPr>
          <a:xfrm>
            <a:off x="10668000" y="304800"/>
            <a:ext cx="1016000" cy="762000"/>
          </a:xfrm>
          <a:prstGeom prst="actionButtonHom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7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35" grpId="0"/>
      <p:bldP spid="11" grpId="0"/>
      <p:bldP spid="14" grpId="0" animBg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2641600" y="265093"/>
            <a:ext cx="1219200" cy="877907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54573" y="5257801"/>
            <a:ext cx="6949338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333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333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333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HEMOGLOBIN</a:t>
            </a:r>
          </a:p>
        </p:txBody>
      </p:sp>
      <p:sp>
        <p:nvSpPr>
          <p:cNvPr id="11" name="Oval 10"/>
          <p:cNvSpPr/>
          <p:nvPr/>
        </p:nvSpPr>
        <p:spPr>
          <a:xfrm>
            <a:off x="280342" y="4953000"/>
            <a:ext cx="1819287" cy="1371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0342" y="4953000"/>
            <a:ext cx="1819287" cy="1371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78742" y="5428693"/>
            <a:ext cx="2158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064000" y="265093"/>
            <a:ext cx="6807200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protein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933" y="1752601"/>
            <a:ext cx="5278268" cy="2956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10668000" y="304800"/>
            <a:ext cx="1016000" cy="762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5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35" grpId="0"/>
      <p:bldP spid="12" grpId="0" animBg="1"/>
      <p:bldP spid="14" grpId="0"/>
      <p:bldP spid="14" grpId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2071548" y="1340302"/>
            <a:ext cx="1264920" cy="86868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3581400" y="1301137"/>
            <a:ext cx="7086600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enzyme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733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032001" y="5525870"/>
            <a:ext cx="507555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XÚC TÁC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88255" y="4953000"/>
            <a:ext cx="1819287" cy="1371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8255" y="4953000"/>
            <a:ext cx="1819287" cy="1371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6821" y="5443933"/>
            <a:ext cx="2158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10668000" y="304800"/>
            <a:ext cx="1016000" cy="762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10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5" grpId="0"/>
      <p:bldP spid="15" grpId="0" animBg="1"/>
      <p:bldP spid="16" grpId="0"/>
      <p:bldP spid="1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2668907" y="457200"/>
            <a:ext cx="1445893" cy="83820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5440" y="228602"/>
            <a:ext cx="6553200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Protein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protein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41602" y="5373469"/>
            <a:ext cx="68071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 PROTEIN</a:t>
            </a:r>
          </a:p>
        </p:txBody>
      </p:sp>
      <p:sp>
        <p:nvSpPr>
          <p:cNvPr id="11" name="Oval 10"/>
          <p:cNvSpPr/>
          <p:nvPr/>
        </p:nvSpPr>
        <p:spPr>
          <a:xfrm>
            <a:off x="508002" y="4953000"/>
            <a:ext cx="1819287" cy="1371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08002" y="4953000"/>
            <a:ext cx="1819287" cy="1371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06402" y="5428693"/>
            <a:ext cx="2158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1" y="2221523"/>
            <a:ext cx="5892801" cy="2757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10668000" y="304800"/>
            <a:ext cx="1016000" cy="762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0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35" grpId="0"/>
      <p:bldP spid="12" grpId="0" animBg="1"/>
      <p:bldP spid="14" grpId="0"/>
      <p:bldP spid="1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2404747" y="304800"/>
            <a:ext cx="1329264" cy="91440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4011" y="152401"/>
            <a:ext cx="6730789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protein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96352" y="5486402"/>
            <a:ext cx="493436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800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48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FIBROIN</a:t>
            </a:r>
          </a:p>
        </p:txBody>
      </p:sp>
      <p:sp>
        <p:nvSpPr>
          <p:cNvPr id="11" name="Oval 10"/>
          <p:cNvSpPr/>
          <p:nvPr/>
        </p:nvSpPr>
        <p:spPr>
          <a:xfrm>
            <a:off x="788341" y="4953000"/>
            <a:ext cx="1819287" cy="1371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788341" y="4953000"/>
            <a:ext cx="1819287" cy="1371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6741" y="5428693"/>
            <a:ext cx="2158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5" name="Picture 9" descr="writing%20spi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315507"/>
            <a:ext cx="4754880" cy="2789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10668000" y="304800"/>
            <a:ext cx="1016000" cy="762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9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35" grpId="0"/>
      <p:bldP spid="12" grpId="0" animBg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0951" y="299392"/>
            <a:ext cx="9131225" cy="8002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F304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F304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1198880" y="1072513"/>
            <a:ext cx="3086517" cy="56894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PEPTIDE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2707640" y="3092652"/>
            <a:ext cx="3188193" cy="570215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0400" y="1645947"/>
            <a:ext cx="3965433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0400" y="2339490"/>
            <a:ext cx="4784299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3704308"/>
            <a:ext cx="4673600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2200" y="4156186"/>
            <a:ext cx="2905760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0304" y="4701230"/>
            <a:ext cx="4597400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2199" y="5206491"/>
            <a:ext cx="5443561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4470" y="5741027"/>
            <a:ext cx="8034365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protein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76936" y="6238801"/>
            <a:ext cx="5443561" cy="66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Enzyme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/>
          <p:cNvSpPr/>
          <p:nvPr/>
        </p:nvSpPr>
        <p:spPr>
          <a:xfrm>
            <a:off x="2486027" y="298101"/>
            <a:ext cx="1252853" cy="1066800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72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8" name="Rectangle 7"/>
          <p:cNvSpPr/>
          <p:nvPr/>
        </p:nvSpPr>
        <p:spPr>
          <a:xfrm>
            <a:off x="3759200" y="139006"/>
            <a:ext cx="7010400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nucleic acid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733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57602" y="5540514"/>
            <a:ext cx="3982180" cy="9130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5333" u="sng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333" u="sng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33" u="sng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333" u="sng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33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DNA</a:t>
            </a:r>
            <a:endParaRPr lang="en-US" sz="5333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17602" y="4953000"/>
            <a:ext cx="1819287" cy="1371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17602" y="4953000"/>
            <a:ext cx="1819287" cy="13716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016002" y="5428693"/>
            <a:ext cx="2158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2189096"/>
            <a:ext cx="4714240" cy="3068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Action Button: Home 9">
            <a:hlinkClick r:id="rId5" action="ppaction://hlinksldjump" highlightClick="1"/>
          </p:cNvPr>
          <p:cNvSpPr/>
          <p:nvPr/>
        </p:nvSpPr>
        <p:spPr>
          <a:xfrm>
            <a:off x="10789920" y="298101"/>
            <a:ext cx="1016000" cy="762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67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35" grpId="0"/>
      <p:bldP spid="12" grpId="0" animBg="1"/>
      <p:bldP spid="14" grpId="0"/>
      <p:bldP spid="1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09800"/>
            <a:ext cx="10464800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AutoNum type="arabicPeriod"/>
            </a:pP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nhừ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189" indent="-457189">
              <a:buAutoNum type="arabicPeriod"/>
            </a:pP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kiềm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tơ</a:t>
            </a:r>
            <a:r>
              <a:rPr lang="en-US" sz="3733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189" indent="-457189">
              <a:buAutoNum type="arabicPeriod"/>
            </a:pP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ướp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ép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đu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733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7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751006"/>
            <a:ext cx="944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Liên</a:t>
            </a:r>
            <a:r>
              <a:rPr lang="en-US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72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hệ</a:t>
            </a:r>
            <a:r>
              <a:rPr lang="en-US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72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72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tiễn</a:t>
            </a:r>
            <a:endParaRPr lang="en-US" sz="7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5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03810"/>
            <a:ext cx="2731625" cy="795337"/>
          </a:xfrm>
          <a:prstGeom prst="roundRect">
            <a:avLst/>
          </a:prstGeo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PEPTIDE</a:t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2">
            <a:extLst>
              <a:ext uri="{FF2B5EF4-FFF2-40B4-BE49-F238E27FC236}">
                <a16:creationId xmlns:a16="http://schemas.microsoft.com/office/drawing/2014/main" id="{E422876E-C2B2-4C32-DD9B-A026D11F29A8}"/>
              </a:ext>
            </a:extLst>
          </p:cNvPr>
          <p:cNvSpPr txBox="1"/>
          <p:nvPr/>
        </p:nvSpPr>
        <p:spPr>
          <a:xfrm>
            <a:off x="1127756" y="5324415"/>
            <a:ext cx="11064243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–COOH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–NH</a:t>
            </a:r>
            <a:r>
              <a:rPr lang="en-US" altLang="zh-CN" sz="28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peptide. </a:t>
            </a:r>
            <a:endParaRPr lang="en-US" altLang="zh-CN" sz="28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–NH</a:t>
            </a:r>
            <a:r>
              <a:rPr lang="en-US" altLang="zh-CN" sz="2800" b="1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-COOH</a:t>
            </a:r>
            <a:endParaRPr lang="zh-CN" alt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A56859-5624-115F-58FC-411319F0C6EF}"/>
              </a:ext>
            </a:extLst>
          </p:cNvPr>
          <p:cNvGrpSpPr/>
          <p:nvPr/>
        </p:nvGrpSpPr>
        <p:grpSpPr>
          <a:xfrm>
            <a:off x="221875" y="2777874"/>
            <a:ext cx="11538003" cy="2509089"/>
            <a:chOff x="593108" y="899483"/>
            <a:chExt cx="9891715" cy="2509089"/>
          </a:xfrm>
        </p:grpSpPr>
        <p:sp>
          <p:nvSpPr>
            <p:cNvPr id="23" name="文本框 22"/>
            <p:cNvSpPr txBox="1"/>
            <p:nvPr/>
          </p:nvSpPr>
          <p:spPr>
            <a:xfrm>
              <a:off x="1498990" y="1161803"/>
              <a:ext cx="898583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altLang="zh-CN" sz="2800" b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tripeptide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zh-C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hóm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l-GR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-amino acid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altLang="zh-C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endParaRPr lang="en-US" altLang="zh-CN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bên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peptide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zh-CN" sz="2800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zh-CN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8CA99A-95B9-3AA7-2419-9B57DE1B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08" y="899483"/>
              <a:ext cx="914400" cy="9144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317" y="1417168"/>
            <a:ext cx="6145555" cy="158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7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1107613" y="1299147"/>
            <a:ext cx="10582817" cy="6512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err="1">
                <a:solidFill>
                  <a:srgbClr val="00A6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200" b="1" dirty="0">
                <a:solidFill>
                  <a:srgbClr val="00A6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A6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>
                <a:solidFill>
                  <a:srgbClr val="00A6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200" b="1" dirty="0">
              <a:solidFill>
                <a:srgbClr val="00A6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694987" y="1886714"/>
            <a:ext cx="9995443" cy="10747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Peptide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đơn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vị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l-GR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α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amino acid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nhau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qua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peptide (-CO-NH-)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" name="文本框 31">
            <a:extLst>
              <a:ext uri="{FF2B5EF4-FFF2-40B4-BE49-F238E27FC236}">
                <a16:creationId xmlns:a16="http://schemas.microsoft.com/office/drawing/2014/main" id="{FC6F4C62-9290-8241-19B5-035D38F8087E}"/>
              </a:ext>
            </a:extLst>
          </p:cNvPr>
          <p:cNvSpPr txBox="1"/>
          <p:nvPr/>
        </p:nvSpPr>
        <p:spPr>
          <a:xfrm>
            <a:off x="1694987" y="4686346"/>
            <a:ext cx="9995443" cy="5448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amino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bên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trái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carboxyl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bên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phải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文本框 31">
            <a:extLst>
              <a:ext uri="{FF2B5EF4-FFF2-40B4-BE49-F238E27FC236}">
                <a16:creationId xmlns:a16="http://schemas.microsoft.com/office/drawing/2014/main" id="{E36958A1-0D4D-301C-34ED-3AF9EBFB1F89}"/>
              </a:ext>
            </a:extLst>
          </p:cNvPr>
          <p:cNvSpPr txBox="1"/>
          <p:nvPr/>
        </p:nvSpPr>
        <p:spPr>
          <a:xfrm>
            <a:off x="1694987" y="3037937"/>
            <a:ext cx="9995443" cy="15660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 algn="just">
              <a:lnSpc>
                <a:spcPct val="114000"/>
              </a:lnSpc>
              <a:buFontTx/>
              <a:buChar char="-"/>
            </a:pP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Sự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2, 3, 4,…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đơn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vị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l-GR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dipeptide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tripeptide,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tetrapeptide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amino acid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polypeptide 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38" y="1108075"/>
            <a:ext cx="711775" cy="711775"/>
          </a:xfrm>
          <a:prstGeom prst="rect">
            <a:avLst/>
          </a:prstGeom>
        </p:spPr>
      </p:pic>
      <p:sp>
        <p:nvSpPr>
          <p:cNvPr id="13" name="文本框 31">
            <a:extLst>
              <a:ext uri="{FF2B5EF4-FFF2-40B4-BE49-F238E27FC236}">
                <a16:creationId xmlns:a16="http://schemas.microsoft.com/office/drawing/2014/main" id="{FC6F4C62-9290-8241-19B5-035D38F8087E}"/>
              </a:ext>
            </a:extLst>
          </p:cNvPr>
          <p:cNvSpPr txBox="1"/>
          <p:nvPr/>
        </p:nvSpPr>
        <p:spPr>
          <a:xfrm>
            <a:off x="1720855" y="5426958"/>
            <a:ext cx="9969575" cy="1074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>
              <a:lnSpc>
                <a:spcPct val="114000"/>
              </a:lnSpc>
            </a:pP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en-US" altLang="zh-CN" sz="28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ác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phân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tử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peptide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biểu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diễn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cách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ghép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tắt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đơn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vị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amino acid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theo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đúng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trật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tự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en-US" altLang="zh-CN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0" y="503810"/>
            <a:ext cx="10515600" cy="795337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PEPTIDE</a:t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604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2">
            <a:extLst>
              <a:ext uri="{FF2B5EF4-FFF2-40B4-BE49-F238E27FC236}">
                <a16:creationId xmlns:a16="http://schemas.microsoft.com/office/drawing/2014/main" id="{E422876E-C2B2-4C32-DD9B-A026D11F29A8}"/>
              </a:ext>
            </a:extLst>
          </p:cNvPr>
          <p:cNvSpPr txBox="1"/>
          <p:nvPr/>
        </p:nvSpPr>
        <p:spPr>
          <a:xfrm>
            <a:off x="1402603" y="3613944"/>
            <a:ext cx="961114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Đáp</a:t>
            </a:r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án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: Ala – Ala</a:t>
            </a:r>
          </a:p>
          <a:p>
            <a:r>
              <a:rPr lang="en-US" altLang="zh-CN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              Ala – </a:t>
            </a:r>
            <a:r>
              <a:rPr lang="en-US" altLang="zh-CN" sz="2800" b="1" dirty="0" err="1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Gly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– </a:t>
            </a:r>
            <a:r>
              <a:rPr lang="en-US" altLang="zh-CN" sz="2800" b="1" dirty="0" err="1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Gly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dirty="0" err="1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Gly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– Ala – </a:t>
            </a:r>
            <a:r>
              <a:rPr lang="en-US" altLang="zh-CN" sz="2800" b="1" dirty="0" err="1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Gly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, </a:t>
            </a:r>
            <a:r>
              <a:rPr lang="en-US" altLang="zh-CN" sz="2800" b="1" dirty="0" err="1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Gly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– </a:t>
            </a:r>
            <a:r>
              <a:rPr lang="en-US" altLang="zh-CN" sz="2800" b="1" dirty="0" err="1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Gly</a:t>
            </a:r>
            <a:r>
              <a:rPr lang="en-US" altLang="zh-CN" sz="2800" b="1" dirty="0" smtClean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- Ala</a:t>
            </a:r>
            <a:endParaRPr lang="zh-CN" altLang="en-US" sz="28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02604" y="1367175"/>
            <a:ext cx="8985833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peptide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altLang="zh-CN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alanine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alanine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glycine.</a:t>
            </a:r>
          </a:p>
          <a:p>
            <a:r>
              <a:rPr lang="en-US" altLang="zh-C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0" y="1367175"/>
            <a:ext cx="720075" cy="531484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0" y="503810"/>
            <a:ext cx="10515600" cy="795337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PEPTIDE</a:t>
            </a:r>
            <a:b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192" y="625753"/>
            <a:ext cx="10515600" cy="1046109"/>
          </a:xfrm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PEPTIT</a:t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biuret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93" y="1700203"/>
            <a:ext cx="711775" cy="7117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6767" y="1700203"/>
            <a:ext cx="8142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biuret </a:t>
            </a:r>
            <a:r>
              <a:rPr lang="en-US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peptide</a:t>
            </a:r>
            <a:endParaRPr lang="vi-VN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679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07 - Phan ung mau Biuret - Hoá học 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94" y="709684"/>
            <a:ext cx="11315630" cy="4844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7A3095-6473-A15C-19F1-C7E77880ADA2}"/>
              </a:ext>
            </a:extLst>
          </p:cNvPr>
          <p:cNvGrpSpPr/>
          <p:nvPr/>
        </p:nvGrpSpPr>
        <p:grpSpPr>
          <a:xfrm>
            <a:off x="1396123" y="5566752"/>
            <a:ext cx="8657520" cy="1127475"/>
            <a:chOff x="1650280" y="1088378"/>
            <a:chExt cx="15076351" cy="48682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C5A92D-C71C-7774-69CE-D690F17EF46E}"/>
                </a:ext>
              </a:extLst>
            </p:cNvPr>
            <p:cNvGrpSpPr/>
            <p:nvPr/>
          </p:nvGrpSpPr>
          <p:grpSpPr>
            <a:xfrm>
              <a:off x="2332450" y="1088378"/>
              <a:ext cx="14394181" cy="4868201"/>
              <a:chOff x="2332450" y="1088378"/>
              <a:chExt cx="14394181" cy="4868201"/>
            </a:xfrm>
          </p:grpSpPr>
          <p:sp>
            <p:nvSpPr>
              <p:cNvPr id="7" name="Rounded Rectangle 148">
                <a:extLst>
                  <a:ext uri="{FF2B5EF4-FFF2-40B4-BE49-F238E27FC236}">
                    <a16:creationId xmlns:a16="http://schemas.microsoft.com/office/drawing/2014/main" id="{97421280-CD8D-6C7E-B731-35CFBF61D2AE}"/>
                  </a:ext>
                </a:extLst>
              </p:cNvPr>
              <p:cNvSpPr/>
              <p:nvPr/>
            </p:nvSpPr>
            <p:spPr>
              <a:xfrm>
                <a:off x="2332450" y="3203094"/>
                <a:ext cx="14394181" cy="2753485"/>
              </a:xfrm>
              <a:prstGeom prst="roundRect">
                <a:avLst>
                  <a:gd name="adj" fmla="val 12069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 cap="flat" cmpd="sng" algn="ctr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ctr" defTabSz="217741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- Dung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dịch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thu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có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màu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tím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ectangle: Rounded Corners 5">
                <a:extLst>
                  <a:ext uri="{FF2B5EF4-FFF2-40B4-BE49-F238E27FC236}">
                    <a16:creationId xmlns:a16="http://schemas.microsoft.com/office/drawing/2014/main" id="{2CCDDFCD-FCD8-2150-D3A9-714BFC1614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32450" y="1088378"/>
                <a:ext cx="3981196" cy="256862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 smtClean="0">
                    <a:solidFill>
                      <a:srgbClr val="0AA06E"/>
                    </a:solidFill>
                    <a:latin typeface="#9Slide03 Sofia Pro Soft Bold" panose="020B0000000000000000" pitchFamily="34" charset="0"/>
                  </a:rPr>
                  <a:t>Hiện</a:t>
                </a:r>
                <a:r>
                  <a:rPr lang="en-US" sz="2800" dirty="0" smtClean="0">
                    <a:solidFill>
                      <a:srgbClr val="0AA06E"/>
                    </a:solidFill>
                    <a:latin typeface="#9Slide03 Sofia Pro Soft Bold" panose="020B0000000000000000" pitchFamily="34" charset="0"/>
                  </a:rPr>
                  <a:t> </a:t>
                </a:r>
                <a:r>
                  <a:rPr lang="en-US" sz="2800" dirty="0" err="1" smtClean="0">
                    <a:solidFill>
                      <a:srgbClr val="0AA06E"/>
                    </a:solidFill>
                    <a:latin typeface="#9Slide03 Sofia Pro Soft Bold" panose="020B0000000000000000" pitchFamily="34" charset="0"/>
                  </a:rPr>
                  <a:t>tượng</a:t>
                </a:r>
                <a:r>
                  <a:rPr lang="en-US" sz="2800" dirty="0" smtClean="0">
                    <a:solidFill>
                      <a:srgbClr val="0AA06E"/>
                    </a:solidFill>
                    <a:latin typeface="#9Slide03 Sofia Pro Soft Bold" panose="020B0000000000000000" pitchFamily="34" charset="0"/>
                  </a:rPr>
                  <a:t> </a:t>
                </a:r>
                <a:endParaRPr lang="en-US" sz="2800" dirty="0">
                  <a:solidFill>
                    <a:srgbClr val="0AA06E"/>
                  </a:solidFill>
                  <a:latin typeface="#9Slide03 Sofia Pro Soft Bold" panose="020B0000000000000000" pitchFamily="34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B3B318-0660-A020-BA46-D7E115548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0280" y="1663711"/>
              <a:ext cx="682170" cy="104430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5595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259484" y="889537"/>
            <a:ext cx="10515600" cy="1046109"/>
          </a:xfrm>
          <a:prstGeom prst="round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pPr marL="571500" indent="-571500">
              <a:buAutoNum type="romanUcPeriod"/>
            </a:pP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PEPTIT</a:t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biuret</a:t>
            </a:r>
          </a:p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grpSp>
        <p:nvGrpSpPr>
          <p:cNvPr id="9" name="组合 24"/>
          <p:cNvGrpSpPr/>
          <p:nvPr/>
        </p:nvGrpSpPr>
        <p:grpSpPr>
          <a:xfrm>
            <a:off x="1039374" y="1935646"/>
            <a:ext cx="9571937" cy="2093576"/>
            <a:chOff x="1083323" y="2172281"/>
            <a:chExt cx="3547218" cy="1862220"/>
          </a:xfrm>
        </p:grpSpPr>
        <p:sp>
          <p:nvSpPr>
            <p:cNvPr id="10" name="文本框 30"/>
            <p:cNvSpPr txBox="1"/>
            <p:nvPr/>
          </p:nvSpPr>
          <p:spPr>
            <a:xfrm>
              <a:off x="1083323" y="2172281"/>
              <a:ext cx="3547218" cy="5201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32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Kết</a:t>
              </a:r>
              <a:r>
                <a:rPr lang="en-US" altLang="zh-CN" sz="32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32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luận</a:t>
              </a:r>
              <a:r>
                <a:rPr lang="en-US" altLang="zh-CN" sz="32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endParaRPr lang="zh-CN" altLang="en-US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sp>
          <p:nvSpPr>
            <p:cNvPr id="11" name="文本框 31"/>
            <p:cNvSpPr txBox="1"/>
            <p:nvPr/>
          </p:nvSpPr>
          <p:spPr>
            <a:xfrm>
              <a:off x="1280203" y="2641550"/>
              <a:ext cx="3350338" cy="139295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-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Trừ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dipeptide,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các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peptide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còn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lại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khả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năng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hoà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tan Cu(OH)</a:t>
              </a:r>
              <a:r>
                <a:rPr lang="en-US" altLang="zh-CN" sz="2800" baseline="-250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trong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môi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trường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kiềm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tạo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phức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chất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tan,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có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màu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tím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đặc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trưng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.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Được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gọi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là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phản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ứng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màu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rPr>
                <a:t> biuret</a:t>
              </a:r>
              <a:endParaRPr lang="en-US" altLang="zh-CN" sz="280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237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1724</TotalTime>
  <Words>1528</Words>
  <Application>Microsoft Office PowerPoint</Application>
  <PresentationFormat>Widescreen</PresentationFormat>
  <Paragraphs>244</Paragraphs>
  <Slides>31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Wingdings</vt:lpstr>
      <vt:lpstr>Times New Roman</vt:lpstr>
      <vt:lpstr>Calibri</vt:lpstr>
      <vt:lpstr>#9Slide03 Sofia Pro Soft Bold</vt:lpstr>
      <vt:lpstr>Arial</vt:lpstr>
      <vt:lpstr>Questrial</vt:lpstr>
      <vt:lpstr>Office Theme</vt:lpstr>
      <vt:lpstr>PowerPoint Presentation</vt:lpstr>
      <vt:lpstr>PowerPoint Presentation</vt:lpstr>
      <vt:lpstr>PowerPoint Presentation</vt:lpstr>
      <vt:lpstr>I. PEPTIDE 1. Khái niệm </vt:lpstr>
      <vt:lpstr>PowerPoint Presentation</vt:lpstr>
      <vt:lpstr>PowerPoint Presentation</vt:lpstr>
      <vt:lpstr>I. PEPTIT 2. Tính chất hoá học a) Phản ứng màu biuret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TGDD</dc:creator>
  <dc:description>9Slide.vn</dc:description>
  <cp:lastModifiedBy>Admin</cp:lastModifiedBy>
  <cp:revision>107</cp:revision>
  <dcterms:created xsi:type="dcterms:W3CDTF">2018-03-12T09:20:00Z</dcterms:created>
  <dcterms:modified xsi:type="dcterms:W3CDTF">2024-06-24T09:20:31Z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1033-12.2.0.13489</vt:lpwstr>
  </property>
  <property fmtid="{D5CDD505-2E9C-101B-9397-08002B2CF9AE}" pid="3" name="ICV">
    <vt:lpwstr>188AE3FB7FFC4403850F92F3FBF5FDCA_13</vt:lpwstr>
  </property>
</Properties>
</file>