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9"/>
  </p:notesMasterIdLst>
  <p:sldIdLst>
    <p:sldId id="320" r:id="rId2"/>
    <p:sldId id="321" r:id="rId3"/>
    <p:sldId id="300" r:id="rId4"/>
    <p:sldId id="256" r:id="rId5"/>
    <p:sldId id="291" r:id="rId6"/>
    <p:sldId id="292" r:id="rId7"/>
    <p:sldId id="293" r:id="rId8"/>
    <p:sldId id="294" r:id="rId9"/>
    <p:sldId id="295" r:id="rId10"/>
    <p:sldId id="302" r:id="rId11"/>
    <p:sldId id="301" r:id="rId12"/>
    <p:sldId id="303" r:id="rId13"/>
    <p:sldId id="304" r:id="rId14"/>
    <p:sldId id="305" r:id="rId15"/>
    <p:sldId id="306" r:id="rId16"/>
    <p:sldId id="307" r:id="rId17"/>
    <p:sldId id="308" r:id="rId18"/>
    <p:sldId id="309" r:id="rId19"/>
    <p:sldId id="313" r:id="rId20"/>
    <p:sldId id="311" r:id="rId21"/>
    <p:sldId id="310" r:id="rId22"/>
    <p:sldId id="315" r:id="rId23"/>
    <p:sldId id="317" r:id="rId24"/>
    <p:sldId id="318" r:id="rId25"/>
    <p:sldId id="316" r:id="rId26"/>
    <p:sldId id="319" r:id="rId27"/>
    <p:sldId id="314" r:id="rId28"/>
    <p:sldId id="322" r:id="rId29"/>
    <p:sldId id="323" r:id="rId30"/>
    <p:sldId id="324" r:id="rId31"/>
    <p:sldId id="325" r:id="rId32"/>
    <p:sldId id="326" r:id="rId33"/>
    <p:sldId id="327" r:id="rId34"/>
    <p:sldId id="328" r:id="rId35"/>
    <p:sldId id="329" r:id="rId36"/>
    <p:sldId id="330" r:id="rId37"/>
    <p:sldId id="331" r:id="rId38"/>
  </p:sldIdLst>
  <p:sldSz cx="9144000" cy="5143500" type="screen16x9"/>
  <p:notesSz cx="6858000" cy="9144000"/>
  <p:embeddedFontLst>
    <p:embeddedFont>
      <p:font typeface="Single Day" panose="020B0604020202020204" charset="-127"/>
      <p:regular r:id="rId40"/>
    </p:embeddedFont>
    <p:embeddedFont>
      <p:font typeface="Comfortaa" panose="020B0604020202020204" charset="0"/>
      <p:regular r:id="rId41"/>
      <p:bold r:id="rId42"/>
    </p:embeddedFont>
    <p:embeddedFont>
      <p:font typeface="Comfortaa Light" panose="020B0604020202020204" charset="0"/>
      <p:regular r:id="rId43"/>
      <p:bold r:id="rId44"/>
    </p:embeddedFont>
    <p:embeddedFont>
      <p:font typeface="Comfortaa Medium" panose="020B0604020202020204" charset="0"/>
      <p:regular r:id="rId45"/>
      <p:bold r:id="rId46"/>
    </p:embeddedFont>
    <p:embeddedFont>
      <p:font typeface="Comfortaa SemiBold" panose="020B0604020202020204" charset="0"/>
      <p:regular r:id="rId47"/>
      <p:bold r:id="rId48"/>
    </p:embeddedFont>
    <p:embeddedFont>
      <p:font typeface="Mali" panose="020B0604020202020204" charset="-34"/>
      <p:regular r:id="rId49"/>
      <p:bold r:id="rId50"/>
      <p:italic r:id="rId51"/>
      <p:boldItalic r:id="rId52"/>
    </p:embeddedFont>
    <p:embeddedFont>
      <p:font typeface="Mali Medium" panose="020B0604020202020204" charset="-34"/>
      <p:regular r:id="rId53"/>
      <p:bold r:id="rId54"/>
      <p:italic r:id="rId55"/>
      <p:boldItalic r:id="rId56"/>
    </p:embeddedFont>
    <p:embeddedFont>
      <p:font typeface="Mali SemiBold" panose="020B0604020202020204" charset="-34"/>
      <p:regular r:id="rId57"/>
      <p:bold r:id="rId58"/>
      <p:italic r:id="rId59"/>
      <p:boldItalic r:id="rId60"/>
    </p:embeddedFont>
    <p:embeddedFont>
      <p:font typeface="Open Sans" panose="020B0606030504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3F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5C2493-8F50-4DF4-B006-215D3E185A09}">
  <a:tblStyle styleId="{DA5C2493-8F50-4DF4-B006-215D3E185A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EA8AAD-4839-4A54-86C7-E432529313C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76"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0007894fd6_0_2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0007894fd6_0_2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22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57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007894f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007894f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023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44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0007894fd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0007894fd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87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4a9a5d69d8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4a9a5d69d8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623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 name="Google Shape;18;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2" name="Google Shape;22;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5"/>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 y="0"/>
            <a:ext cx="9143997" cy="5143499"/>
          </a:xfrm>
          <a:prstGeom prst="rect">
            <a:avLst/>
          </a:prstGeom>
          <a:noFill/>
          <a:ln>
            <a:noFill/>
          </a:ln>
        </p:spPr>
      </p:pic>
      <p:sp>
        <p:nvSpPr>
          <p:cNvPr id="10" name="Google Shape;10;p2"/>
          <p:cNvSpPr/>
          <p:nvPr/>
        </p:nvSpPr>
        <p:spPr>
          <a:xfrm flipH="1">
            <a:off x="-66675" y="2894251"/>
            <a:ext cx="9280650" cy="247789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905538"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36680"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94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subTitle" idx="1"/>
          </p:nvPr>
        </p:nvSpPr>
        <p:spPr>
          <a:xfrm rot="-655">
            <a:off x="1133600" y="3691026"/>
            <a:ext cx="4726200" cy="4263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 name="Google Shape;15;p2"/>
          <p:cNvSpPr txBox="1">
            <a:spLocks noGrp="1"/>
          </p:cNvSpPr>
          <p:nvPr>
            <p:ph type="ctrTitle"/>
          </p:nvPr>
        </p:nvSpPr>
        <p:spPr>
          <a:xfrm>
            <a:off x="1133600" y="776375"/>
            <a:ext cx="5883000" cy="29142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29329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4" name="Google Shape;124;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27" name="Google Shape;127;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9" name="Google Shape;129;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30" name="Google Shape;130;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127531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4" name="Google Shape;34;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8" name="Google Shape;38;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39" name="Google Shape;39;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1" name="Google Shape;41;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4" name="Google Shape;44;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8" name="Google Shape;48;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pic>
        <p:nvPicPr>
          <p:cNvPr id="51" name="Google Shape;51;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2" name="Google Shape;52;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5" name="Google Shape;55;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pic>
        <p:nvPicPr>
          <p:cNvPr id="60" name="Google Shape;60;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1" name="Google Shape;61;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pic>
        <p:nvPicPr>
          <p:cNvPr id="67" name="Google Shape;67;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8" name="Google Shape;68;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1" name="Google Shape;71;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5"/>
        </a:solidFill>
        <a:effectLst/>
      </p:bgPr>
    </p:bg>
    <p:spTree>
      <p:nvGrpSpPr>
        <p:cNvPr id="1" name="Shape 72"/>
        <p:cNvGrpSpPr/>
        <p:nvPr/>
      </p:nvGrpSpPr>
      <p:grpSpPr>
        <a:xfrm>
          <a:off x="0" y="0"/>
          <a:ext cx="0" cy="0"/>
          <a:chOff x="0" y="0"/>
          <a:chExt cx="0" cy="0"/>
        </a:xfrm>
      </p:grpSpPr>
      <p:pic>
        <p:nvPicPr>
          <p:cNvPr id="73" name="Google Shape;73;p10"/>
          <p:cNvPicPr preferRelativeResize="0"/>
          <p:nvPr/>
        </p:nvPicPr>
        <p:blipFill>
          <a:blip r:embed="rId2">
            <a:alphaModFix amt="50000"/>
          </a:blip>
          <a:stretch>
            <a:fillRect/>
          </a:stretch>
        </p:blipFill>
        <p:spPr>
          <a:xfrm>
            <a:off x="0" y="0"/>
            <a:ext cx="9143997" cy="5143499"/>
          </a:xfrm>
          <a:prstGeom prst="rect">
            <a:avLst/>
          </a:prstGeom>
          <a:noFill/>
          <a:ln>
            <a:noFill/>
          </a:ln>
        </p:spPr>
      </p:pic>
      <p:sp>
        <p:nvSpPr>
          <p:cNvPr id="74" name="Google Shape;74;p10"/>
          <p:cNvSpPr txBox="1">
            <a:spLocks noGrp="1"/>
          </p:cNvSpPr>
          <p:nvPr>
            <p:ph type="title"/>
          </p:nvPr>
        </p:nvSpPr>
        <p:spPr>
          <a:xfrm>
            <a:off x="4276775" y="504825"/>
            <a:ext cx="4147500" cy="86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2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 name="Google Shape;75;p10"/>
          <p:cNvSpPr/>
          <p:nvPr/>
        </p:nvSpPr>
        <p:spPr>
          <a:xfrm>
            <a:off x="-209550" y="3581833"/>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209550" y="-908350"/>
            <a:ext cx="5200629"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p:nvPr/>
        </p:nvSpPr>
        <p:spPr>
          <a:xfrm>
            <a:off x="7078575" y="2295325"/>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10"/>
          <p:cNvGrpSpPr/>
          <p:nvPr/>
        </p:nvGrpSpPr>
        <p:grpSpPr>
          <a:xfrm>
            <a:off x="1090164" y="539988"/>
            <a:ext cx="320453" cy="409255"/>
            <a:chOff x="5905475" y="2032050"/>
            <a:chExt cx="454350" cy="580175"/>
          </a:xfrm>
        </p:grpSpPr>
        <p:sp>
          <p:nvSpPr>
            <p:cNvPr id="79" name="Google Shape;79;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10"/>
          <p:cNvGrpSpPr/>
          <p:nvPr/>
        </p:nvGrpSpPr>
        <p:grpSpPr>
          <a:xfrm>
            <a:off x="597846" y="1402669"/>
            <a:ext cx="244304" cy="306056"/>
            <a:chOff x="7249250" y="2312150"/>
            <a:chExt cx="433317" cy="542846"/>
          </a:xfrm>
        </p:grpSpPr>
        <p:sp>
          <p:nvSpPr>
            <p:cNvPr id="86" name="Google Shape;86;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10"/>
          <p:cNvGrpSpPr/>
          <p:nvPr/>
        </p:nvGrpSpPr>
        <p:grpSpPr>
          <a:xfrm rot="195562">
            <a:off x="288233" y="3959317"/>
            <a:ext cx="1094072" cy="1028706"/>
            <a:chOff x="5047850" y="2794950"/>
            <a:chExt cx="1095150" cy="1047150"/>
          </a:xfrm>
        </p:grpSpPr>
        <p:sp>
          <p:nvSpPr>
            <p:cNvPr id="90" name="Google Shape;90;p10"/>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0"/>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0"/>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0"/>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0"/>
          <p:cNvGrpSpPr/>
          <p:nvPr/>
        </p:nvGrpSpPr>
        <p:grpSpPr>
          <a:xfrm>
            <a:off x="8293876" y="4065630"/>
            <a:ext cx="207946" cy="313554"/>
            <a:chOff x="7509313" y="3231788"/>
            <a:chExt cx="249575" cy="365575"/>
          </a:xfrm>
        </p:grpSpPr>
        <p:sp>
          <p:nvSpPr>
            <p:cNvPr id="106" name="Google Shape;106;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pic>
        <p:nvPicPr>
          <p:cNvPr id="110" name="Google Shape;110;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1" name="Google Shape;111;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4" name="Google Shape;114;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2" r:id="rId10"/>
    <p:sldLayoutId id="21474836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6.png"/><Relationship Id="rId7" Type="http://schemas.openxmlformats.org/officeDocument/2006/relationships/image" Target="../media/image26.jp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15.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video" Target="https://www.youtube.com/embed/0vYtwrAQlW0?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23F0EB1D-0C57-DE79-52CE-5B4A12E23AA2}"/>
              </a:ext>
            </a:extLst>
          </p:cNvPr>
          <p:cNvSpPr/>
          <p:nvPr/>
        </p:nvSpPr>
        <p:spPr>
          <a:xfrm>
            <a:off x="66259" y="1339722"/>
            <a:ext cx="4141305" cy="375864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0EEC44-55DB-9ED8-8C38-5990A69349E5}"/>
              </a:ext>
            </a:extLst>
          </p:cNvPr>
          <p:cNvSpPr txBox="1"/>
          <p:nvPr/>
        </p:nvSpPr>
        <p:spPr>
          <a:xfrm>
            <a:off x="525152" y="2146852"/>
            <a:ext cx="3223518" cy="1882760"/>
          </a:xfrm>
          <a:prstGeom prst="rect">
            <a:avLst/>
          </a:prstGeom>
          <a:noFill/>
        </p:spPr>
        <p:txBody>
          <a:bodyPr wrap="square" rtlCol="0">
            <a:spAutoFit/>
          </a:bodyPr>
          <a:lstStyle/>
          <a:p>
            <a:pPr algn="just">
              <a:lnSpc>
                <a:spcPct val="150000"/>
              </a:lnSpc>
            </a:pPr>
            <a:r>
              <a:rPr lang="en-US" sz="2000" dirty="0" err="1">
                <a:solidFill>
                  <a:schemeClr val="accent3">
                    <a:lumMod val="75000"/>
                  </a:schemeClr>
                </a:solidFill>
                <a:latin typeface="Mali Medium" panose="020B0604020202020204" charset="-34"/>
                <a:cs typeface="Mali Medium" panose="020B0604020202020204" charset="-34"/>
              </a:rPr>
              <a:t>Chúng</a:t>
            </a:r>
            <a:r>
              <a:rPr lang="en-US" sz="2000" dirty="0">
                <a:solidFill>
                  <a:schemeClr val="accent3">
                    <a:lumMod val="75000"/>
                  </a:schemeClr>
                </a:solidFill>
                <a:latin typeface="Mali Medium" panose="020B0604020202020204" charset="-34"/>
                <a:cs typeface="Mali Medium" panose="020B0604020202020204" charset="-34"/>
              </a:rPr>
              <a:t> ta </a:t>
            </a:r>
            <a:r>
              <a:rPr lang="en-US" sz="2000" dirty="0" err="1">
                <a:solidFill>
                  <a:schemeClr val="accent3">
                    <a:lumMod val="75000"/>
                  </a:schemeClr>
                </a:solidFill>
                <a:latin typeface="Mali Medium" panose="020B0604020202020204" charset="-34"/>
                <a:cs typeface="Mali Medium" panose="020B0604020202020204" charset="-34"/>
              </a:rPr>
              <a:t>có</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thể</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thấy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tượng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này</a:t>
            </a:r>
            <a:r>
              <a:rPr lang="en-US" sz="2000" dirty="0">
                <a:solidFill>
                  <a:schemeClr val="accent3">
                    <a:lumMod val="75000"/>
                  </a:schemeClr>
                </a:solidFill>
                <a:latin typeface="Mali Medium" panose="020B0604020202020204" charset="-34"/>
                <a:cs typeface="Mali Medium" panose="020B0604020202020204" charset="-34"/>
              </a:rPr>
              <a:t> ở </a:t>
            </a:r>
            <a:r>
              <a:rPr lang="en-US" sz="2000" dirty="0" err="1">
                <a:solidFill>
                  <a:schemeClr val="accent3">
                    <a:lumMod val="75000"/>
                  </a:schemeClr>
                </a:solidFill>
                <a:latin typeface="Mali Medium" panose="020B0604020202020204" charset="-34"/>
                <a:cs typeface="Mali Medium" panose="020B0604020202020204" charset="-34"/>
              </a:rPr>
              <a:t>đâu</a:t>
            </a:r>
            <a:r>
              <a:rPr lang="en-US" sz="2000" dirty="0">
                <a:solidFill>
                  <a:schemeClr val="accent3">
                    <a:lumMod val="75000"/>
                  </a:schemeClr>
                </a:solidFill>
                <a:latin typeface="Mali Medium" panose="020B0604020202020204" charset="-34"/>
                <a:cs typeface="Mali Medium" panose="020B0604020202020204" charset="-34"/>
              </a:rPr>
              <a:t>?</a:t>
            </a:r>
          </a:p>
          <a:p>
            <a:pPr algn="just">
              <a:lnSpc>
                <a:spcPct val="150000"/>
              </a:lnSpc>
            </a:pPr>
            <a:r>
              <a:rPr lang="en-US" sz="2000" dirty="0">
                <a:solidFill>
                  <a:schemeClr val="accent3">
                    <a:lumMod val="75000"/>
                  </a:schemeClr>
                </a:solidFill>
                <a:latin typeface="Mali Medium" panose="020B0604020202020204" charset="-34"/>
                <a:cs typeface="Mali Medium" panose="020B0604020202020204" charset="-34"/>
              </a:rPr>
              <a:t>Ý </a:t>
            </a:r>
            <a:r>
              <a:rPr lang="en-US" sz="2000" dirty="0" err="1">
                <a:solidFill>
                  <a:schemeClr val="accent3">
                    <a:lumMod val="75000"/>
                  </a:schemeClr>
                </a:solidFill>
                <a:latin typeface="Mali Medium" panose="020B0604020202020204" charset="-34"/>
                <a:cs typeface="Mali Medium" panose="020B0604020202020204" charset="-34"/>
              </a:rPr>
              <a:t>nghĩa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của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tượng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này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là</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gì</a:t>
            </a:r>
            <a:r>
              <a:rPr lang="en-US" sz="2000" dirty="0">
                <a:solidFill>
                  <a:schemeClr val="accent3">
                    <a:lumMod val="75000"/>
                  </a:schemeClr>
                </a:solidFill>
                <a:latin typeface="Mali Medium" panose="020B0604020202020204" charset="-34"/>
                <a:cs typeface="Mali Medium" panose="020B0604020202020204" charset="-34"/>
              </a:rPr>
              <a:t>?</a:t>
            </a:r>
          </a:p>
        </p:txBody>
      </p:sp>
      <p:pic>
        <p:nvPicPr>
          <p:cNvPr id="7" name="Picture 6" descr="A question mark in a speech bubble&#10;&#10;Description automatically generated">
            <a:extLst>
              <a:ext uri="{FF2B5EF4-FFF2-40B4-BE49-F238E27FC236}">
                <a16:creationId xmlns:a16="http://schemas.microsoft.com/office/drawing/2014/main" id="{7D65AE16-939F-245D-2412-3E96B77413C1}"/>
              </a:ext>
            </a:extLst>
          </p:cNvPr>
          <p:cNvPicPr>
            <a:picLocks noChangeAspect="1"/>
          </p:cNvPicPr>
          <p:nvPr/>
        </p:nvPicPr>
        <p:blipFill>
          <a:blip r:embed="rId2"/>
          <a:stretch>
            <a:fillRect/>
          </a:stretch>
        </p:blipFill>
        <p:spPr>
          <a:xfrm>
            <a:off x="979833" y="138624"/>
            <a:ext cx="1875706" cy="1875706"/>
          </a:xfrm>
          <a:prstGeom prst="rect">
            <a:avLst/>
          </a:prstGeom>
        </p:spPr>
      </p:pic>
      <p:pic>
        <p:nvPicPr>
          <p:cNvPr id="13" name="Picture 12" descr="A green recycle symbol on a black background&#10;&#10;Description automatically generated">
            <a:extLst>
              <a:ext uri="{FF2B5EF4-FFF2-40B4-BE49-F238E27FC236}">
                <a16:creationId xmlns:a16="http://schemas.microsoft.com/office/drawing/2014/main" id="{2D4189CD-ED4A-DF9E-FDB4-E3589D95BE18}"/>
              </a:ext>
            </a:extLst>
          </p:cNvPr>
          <p:cNvPicPr>
            <a:picLocks noChangeAspect="1"/>
          </p:cNvPicPr>
          <p:nvPr/>
        </p:nvPicPr>
        <p:blipFill>
          <a:blip r:embed="rId3"/>
          <a:stretch>
            <a:fillRect/>
          </a:stretch>
        </p:blipFill>
        <p:spPr>
          <a:xfrm>
            <a:off x="5020033" y="834181"/>
            <a:ext cx="3359467" cy="319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18780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56"/>
          <p:cNvSpPr txBox="1">
            <a:spLocks noGrp="1"/>
          </p:cNvSpPr>
          <p:nvPr>
            <p:ph type="title"/>
          </p:nvPr>
        </p:nvSpPr>
        <p:spPr>
          <a:xfrm>
            <a:off x="819391" y="2581571"/>
            <a:ext cx="49980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QUY TRÌNH TÁI CHẾ KIM LOẠI</a:t>
            </a:r>
            <a:endParaRPr sz="3600" dirty="0"/>
          </a:p>
        </p:txBody>
      </p:sp>
      <p:sp>
        <p:nvSpPr>
          <p:cNvPr id="1090" name="Google Shape;1090;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II.</a:t>
            </a:r>
            <a:endParaRPr dirty="0"/>
          </a:p>
        </p:txBody>
      </p:sp>
      <p:grpSp>
        <p:nvGrpSpPr>
          <p:cNvPr id="1092" name="Google Shape;1092;p56"/>
          <p:cNvGrpSpPr/>
          <p:nvPr/>
        </p:nvGrpSpPr>
        <p:grpSpPr>
          <a:xfrm>
            <a:off x="6128833" y="1014989"/>
            <a:ext cx="1233771" cy="1334873"/>
            <a:chOff x="2968638" y="3728200"/>
            <a:chExt cx="1092800" cy="1182350"/>
          </a:xfrm>
        </p:grpSpPr>
        <p:sp>
          <p:nvSpPr>
            <p:cNvPr id="1093" name="Google Shape;1093;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56"/>
          <p:cNvGrpSpPr/>
          <p:nvPr/>
        </p:nvGrpSpPr>
        <p:grpSpPr>
          <a:xfrm rot="-531170">
            <a:off x="6793660" y="3211145"/>
            <a:ext cx="1233770" cy="1570035"/>
            <a:chOff x="2586363" y="5410988"/>
            <a:chExt cx="1049025" cy="1334938"/>
          </a:xfrm>
        </p:grpSpPr>
        <p:sp>
          <p:nvSpPr>
            <p:cNvPr id="1107" name="Google Shape;1107;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56"/>
          <p:cNvGrpSpPr/>
          <p:nvPr/>
        </p:nvGrpSpPr>
        <p:grpSpPr>
          <a:xfrm>
            <a:off x="7876489" y="872563"/>
            <a:ext cx="320453" cy="409255"/>
            <a:chOff x="5905475" y="2032050"/>
            <a:chExt cx="454350" cy="580175"/>
          </a:xfrm>
        </p:grpSpPr>
        <p:sp>
          <p:nvSpPr>
            <p:cNvPr id="1124" name="Google Shape;1124;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56"/>
          <p:cNvGrpSpPr/>
          <p:nvPr/>
        </p:nvGrpSpPr>
        <p:grpSpPr>
          <a:xfrm>
            <a:off x="6354446" y="3019844"/>
            <a:ext cx="244304" cy="306056"/>
            <a:chOff x="7249250" y="2312150"/>
            <a:chExt cx="433317" cy="542846"/>
          </a:xfrm>
        </p:grpSpPr>
        <p:sp>
          <p:nvSpPr>
            <p:cNvPr id="1131" name="Google Shape;1131;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56"/>
          <p:cNvGrpSpPr/>
          <p:nvPr/>
        </p:nvGrpSpPr>
        <p:grpSpPr>
          <a:xfrm rot="5973186">
            <a:off x="7868600" y="2109378"/>
            <a:ext cx="525721" cy="428640"/>
            <a:chOff x="5426900" y="3064075"/>
            <a:chExt cx="281450" cy="229525"/>
          </a:xfrm>
        </p:grpSpPr>
        <p:sp>
          <p:nvSpPr>
            <p:cNvPr id="1135" name="Google Shape;1135;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BF068B-145D-1240-45FD-115961C1CD9B}"/>
              </a:ext>
            </a:extLst>
          </p:cNvPr>
          <p:cNvPicPr>
            <a:picLocks noChangeAspect="1"/>
          </p:cNvPicPr>
          <p:nvPr/>
        </p:nvPicPr>
        <p:blipFill rotWithShape="1">
          <a:blip r:embed="rId2"/>
          <a:srcRect t="2540"/>
          <a:stretch/>
        </p:blipFill>
        <p:spPr>
          <a:xfrm>
            <a:off x="593782" y="-23154"/>
            <a:ext cx="7956436" cy="5166654"/>
          </a:xfrm>
          <a:prstGeom prst="rect">
            <a:avLst/>
          </a:prstGeom>
          <a:ln>
            <a:noFill/>
          </a:ln>
          <a:effectLst>
            <a:softEdge rad="112500"/>
          </a:effectLst>
        </p:spPr>
      </p:pic>
    </p:spTree>
    <p:extLst>
      <p:ext uri="{BB962C8B-B14F-4D97-AF65-F5344CB8AC3E}">
        <p14:creationId xmlns:p14="http://schemas.microsoft.com/office/powerpoint/2010/main" val="28414339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1. </a:t>
            </a:r>
            <a:r>
              <a:rPr lang="en-US" sz="2000" dirty="0"/>
              <a:t>Quy </a:t>
            </a:r>
            <a:r>
              <a:rPr lang="en-US" sz="2000" dirty="0" err="1"/>
              <a:t>trình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 </a:t>
            </a:r>
            <a:r>
              <a:rPr lang="en-US" sz="2000" dirty="0" err="1"/>
              <a:t>gồm</a:t>
            </a:r>
            <a:r>
              <a:rPr lang="en-US" sz="2000" dirty="0"/>
              <a:t> </a:t>
            </a:r>
            <a:r>
              <a:rPr lang="en-US" sz="2000" dirty="0" err="1"/>
              <a:t>có</a:t>
            </a:r>
            <a:r>
              <a:rPr lang="en-US" sz="2000" dirty="0"/>
              <a:t> </a:t>
            </a:r>
            <a:r>
              <a:rPr lang="en-US" sz="2000" dirty="0" err="1"/>
              <a:t>mấy</a:t>
            </a:r>
            <a:r>
              <a:rPr lang="en-US" sz="2000" dirty="0"/>
              <a:t> </a:t>
            </a:r>
            <a:r>
              <a:rPr lang="en-US" sz="2000" dirty="0" err="1"/>
              <a:t>công</a:t>
            </a:r>
            <a:r>
              <a:rPr lang="en-US" sz="2000" dirty="0"/>
              <a:t> </a:t>
            </a:r>
            <a:r>
              <a:rPr lang="en-US" sz="2000" dirty="0" err="1"/>
              <a:t>đoạn</a:t>
            </a:r>
            <a:r>
              <a:rPr lang="en-US" sz="2000" dirty="0"/>
              <a:t>? </a:t>
            </a:r>
            <a:r>
              <a:rPr lang="en-US" sz="2000" dirty="0" err="1"/>
              <a:t>Đó</a:t>
            </a:r>
            <a:r>
              <a:rPr lang="en-US" sz="2000" dirty="0"/>
              <a:t> </a:t>
            </a:r>
            <a:r>
              <a:rPr lang="en-US" sz="2000" dirty="0" err="1"/>
              <a:t>là</a:t>
            </a:r>
            <a:r>
              <a:rPr lang="en-US" sz="2000" dirty="0"/>
              <a:t> </a:t>
            </a:r>
            <a:r>
              <a:rPr lang="en-US" sz="2000" dirty="0" err="1"/>
              <a:t>những</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a:t>
            </a:r>
          </a:p>
          <a:p>
            <a:pPr algn="just">
              <a:lnSpc>
                <a:spcPct val="150000"/>
              </a:lnSpc>
            </a:pPr>
            <a:r>
              <a:rPr lang="en-US" sz="2000" b="1" dirty="0"/>
              <a:t>2.</a:t>
            </a:r>
            <a:r>
              <a:rPr lang="en-US" sz="2000" dirty="0"/>
              <a:t> Theo </a:t>
            </a:r>
            <a:r>
              <a:rPr lang="en-US" sz="2000" dirty="0" err="1"/>
              <a:t>em</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 </a:t>
            </a:r>
            <a:r>
              <a:rPr lang="en-US" sz="2000" dirty="0" err="1"/>
              <a:t>được</a:t>
            </a:r>
            <a:r>
              <a:rPr lang="en-US" sz="2000" dirty="0"/>
              <a:t> </a:t>
            </a:r>
            <a:r>
              <a:rPr lang="en-US" sz="2000" dirty="0" err="1"/>
              <a:t>mô</a:t>
            </a:r>
            <a:r>
              <a:rPr lang="en-US" sz="2000" dirty="0"/>
              <a:t> </a:t>
            </a:r>
            <a:r>
              <a:rPr lang="en-US" sz="2000" dirty="0" err="1"/>
              <a:t>tả</a:t>
            </a:r>
            <a:r>
              <a:rPr lang="en-US" sz="2000" dirty="0"/>
              <a:t> </a:t>
            </a:r>
            <a:r>
              <a:rPr lang="en-US" sz="2000" dirty="0" err="1"/>
              <a:t>trong</a:t>
            </a:r>
            <a:r>
              <a:rPr lang="en-US" sz="2000" dirty="0"/>
              <a:t> </a:t>
            </a:r>
            <a:r>
              <a:rPr lang="en-US" sz="2000" dirty="0" err="1"/>
              <a:t>Hình</a:t>
            </a:r>
            <a:r>
              <a:rPr lang="en-US" sz="2000" dirty="0"/>
              <a:t> 3.2 </a:t>
            </a:r>
            <a:r>
              <a:rPr lang="en-US" sz="2000" dirty="0" err="1"/>
              <a:t>có</a:t>
            </a:r>
            <a:r>
              <a:rPr lang="en-US" sz="2000" dirty="0"/>
              <a:t> </a:t>
            </a:r>
            <a:r>
              <a:rPr lang="en-US" sz="2000" dirty="0" err="1"/>
              <a:t>nguy</a:t>
            </a:r>
            <a:r>
              <a:rPr lang="en-US" sz="2000" dirty="0"/>
              <a:t> </a:t>
            </a:r>
            <a:r>
              <a:rPr lang="en-US" sz="2000" dirty="0" err="1"/>
              <a:t>cơ</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r>
              <a:rPr lang="en-US" sz="2000" dirty="0"/>
              <a:t> </a:t>
            </a:r>
            <a:r>
              <a:rPr lang="en-US" sz="2000" dirty="0" err="1"/>
              <a:t>đất</a:t>
            </a:r>
            <a:r>
              <a:rPr lang="en-US" sz="2000" dirty="0"/>
              <a:t> </a:t>
            </a:r>
            <a:r>
              <a:rPr lang="en-US" sz="2000" dirty="0" err="1"/>
              <a:t>và</a:t>
            </a:r>
            <a:r>
              <a:rPr lang="en-US" sz="2000" dirty="0"/>
              <a:t> </a:t>
            </a:r>
            <a:r>
              <a:rPr lang="en-US" sz="2000" dirty="0" err="1"/>
              <a:t>nước</a:t>
            </a:r>
            <a:r>
              <a:rPr lang="en-US" sz="2000" dirty="0"/>
              <a:t>? </a:t>
            </a:r>
            <a:r>
              <a:rPr lang="en-US" sz="2000" dirty="0" err="1"/>
              <a:t>Vì</a:t>
            </a:r>
            <a:r>
              <a:rPr lang="en-US" sz="2000" dirty="0"/>
              <a:t> </a:t>
            </a:r>
            <a:r>
              <a:rPr lang="en-US" sz="2000" dirty="0" err="1"/>
              <a:t>sao</a:t>
            </a:r>
            <a:r>
              <a:rPr lang="en-US" sz="2000" dirty="0"/>
              <a:t>?</a:t>
            </a:r>
          </a:p>
          <a:p>
            <a:pPr algn="just">
              <a:lnSpc>
                <a:spcPct val="150000"/>
              </a:lnSpc>
            </a:pPr>
            <a:r>
              <a:rPr lang="en-US" sz="2000" b="1" dirty="0"/>
              <a:t>3. </a:t>
            </a:r>
            <a:r>
              <a:rPr lang="en-US" sz="2000" dirty="0" err="1"/>
              <a:t>Nêu</a:t>
            </a:r>
            <a:r>
              <a:rPr lang="en-US" sz="2000" dirty="0"/>
              <a:t> </a:t>
            </a:r>
            <a:r>
              <a:rPr lang="en-US" sz="2000" dirty="0" err="1"/>
              <a:t>các</a:t>
            </a:r>
            <a:r>
              <a:rPr lang="en-US" sz="2000" dirty="0"/>
              <a:t> </a:t>
            </a:r>
            <a:r>
              <a:rPr lang="en-US" sz="2000" dirty="0" err="1"/>
              <a:t>lợi</a:t>
            </a:r>
            <a:r>
              <a:rPr lang="en-US" sz="2000" dirty="0"/>
              <a:t> </a:t>
            </a:r>
            <a:r>
              <a:rPr lang="en-US" sz="2000" dirty="0" err="1"/>
              <a:t>ích</a:t>
            </a:r>
            <a:r>
              <a:rPr lang="en-US" sz="2000" dirty="0"/>
              <a:t> </a:t>
            </a:r>
            <a:r>
              <a:rPr lang="en-US" sz="2000" dirty="0" err="1"/>
              <a:t>của</a:t>
            </a:r>
            <a:r>
              <a:rPr lang="en-US" sz="2000" dirty="0"/>
              <a:t> </a:t>
            </a:r>
            <a:r>
              <a:rPr lang="en-US" sz="2000" dirty="0" err="1"/>
              <a:t>việc</a:t>
            </a:r>
            <a:r>
              <a:rPr lang="en-US" sz="2000" dirty="0"/>
              <a:t> </a:t>
            </a:r>
            <a:r>
              <a:rPr lang="en-US" sz="2000" dirty="0" err="1"/>
              <a:t>nghiền</a:t>
            </a:r>
            <a:r>
              <a:rPr lang="en-US" sz="2000" dirty="0"/>
              <a:t>, </a:t>
            </a:r>
            <a:r>
              <a:rPr lang="en-US" sz="2000" dirty="0" err="1"/>
              <a:t>ép</a:t>
            </a:r>
            <a:r>
              <a:rPr lang="en-US" sz="2000" dirty="0"/>
              <a:t>, </a:t>
            </a:r>
            <a:r>
              <a:rPr lang="en-US" sz="2000" dirty="0" err="1"/>
              <a:t>băm</a:t>
            </a:r>
            <a:r>
              <a:rPr lang="en-US" sz="2000" dirty="0"/>
              <a:t> </a:t>
            </a:r>
            <a:r>
              <a:rPr lang="en-US" sz="2000" dirty="0" err="1"/>
              <a:t>nhỏ</a:t>
            </a:r>
            <a:r>
              <a:rPr lang="en-US" sz="2000" dirty="0"/>
              <a:t> </a:t>
            </a:r>
            <a:r>
              <a:rPr lang="en-US" sz="2000" dirty="0" err="1"/>
              <a:t>phế</a:t>
            </a:r>
            <a:r>
              <a:rPr lang="en-US" sz="2000" dirty="0"/>
              <a:t> </a:t>
            </a:r>
            <a:r>
              <a:rPr lang="en-US" sz="2000" dirty="0" err="1"/>
              <a:t>liệu</a:t>
            </a:r>
            <a:r>
              <a:rPr lang="en-US" sz="2000" dirty="0"/>
              <a:t> </a:t>
            </a:r>
            <a:r>
              <a:rPr lang="en-US" sz="2000" dirty="0" err="1"/>
              <a:t>trong</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a:p>
            <a:pPr algn="just">
              <a:lnSpc>
                <a:spcPct val="150000"/>
              </a:lnSpc>
            </a:pPr>
            <a:r>
              <a:rPr lang="en-US" sz="2000" b="1" dirty="0"/>
              <a:t>4. </a:t>
            </a:r>
            <a:r>
              <a:rPr lang="en-US" sz="2000" dirty="0" err="1"/>
              <a:t>Nêu</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việc</a:t>
            </a:r>
            <a:r>
              <a:rPr lang="en-US" sz="2000" dirty="0"/>
              <a:t> </a:t>
            </a:r>
            <a:r>
              <a:rPr lang="en-US" sz="2000" dirty="0" err="1"/>
              <a:t>tạo</a:t>
            </a:r>
            <a:r>
              <a:rPr lang="en-US" sz="2000" dirty="0"/>
              <a:t> </a:t>
            </a:r>
            <a:r>
              <a:rPr lang="en-US" sz="2000" dirty="0" err="1"/>
              <a:t>xỉ</a:t>
            </a:r>
            <a:r>
              <a:rPr lang="en-US" sz="2000" dirty="0"/>
              <a:t> </a:t>
            </a:r>
            <a:r>
              <a:rPr lang="en-US" sz="2000" dirty="0" err="1"/>
              <a:t>trong</a:t>
            </a:r>
            <a:r>
              <a:rPr lang="en-US" sz="2000" dirty="0"/>
              <a:t> </a:t>
            </a:r>
            <a:r>
              <a:rPr lang="en-US" sz="2000" dirty="0" err="1"/>
              <a:t>công</a:t>
            </a:r>
            <a:r>
              <a:rPr lang="en-US" sz="2000" dirty="0"/>
              <a:t> </a:t>
            </a:r>
            <a:r>
              <a:rPr lang="en-US" sz="2000" dirty="0" err="1"/>
              <a:t>đoạn</a:t>
            </a:r>
            <a:r>
              <a:rPr lang="en-US" sz="2000" dirty="0"/>
              <a:t> </a:t>
            </a:r>
            <a:r>
              <a:rPr lang="en-US" sz="2000" dirty="0" err="1"/>
              <a:t>luyện</a:t>
            </a:r>
            <a:r>
              <a:rPr lang="en-US" sz="2000" dirty="0"/>
              <a:t> </a:t>
            </a:r>
            <a:r>
              <a:rPr lang="en-US" sz="2000" dirty="0" err="1"/>
              <a:t>kim</a:t>
            </a:r>
            <a:r>
              <a:rPr lang="en-US" sz="2000" dirty="0"/>
              <a:t>. </a:t>
            </a:r>
            <a:endParaRPr lang="en-US" sz="2000" b="1" dirty="0"/>
          </a:p>
        </p:txBody>
      </p:sp>
    </p:spTree>
    <p:extLst>
      <p:ext uri="{BB962C8B-B14F-4D97-AF65-F5344CB8AC3E}">
        <p14:creationId xmlns:p14="http://schemas.microsoft.com/office/powerpoint/2010/main" val="42460949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1. </a:t>
            </a:r>
            <a:r>
              <a:rPr lang="en-US" sz="2000" dirty="0"/>
              <a:t>Quy </a:t>
            </a:r>
            <a:r>
              <a:rPr lang="en-US" sz="2000" dirty="0" err="1"/>
              <a:t>trình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 </a:t>
            </a:r>
            <a:r>
              <a:rPr lang="en-US" sz="2000" dirty="0" err="1"/>
              <a:t>gồm</a:t>
            </a:r>
            <a:r>
              <a:rPr lang="en-US" sz="2000" dirty="0"/>
              <a:t> </a:t>
            </a:r>
            <a:r>
              <a:rPr lang="en-US" sz="2000" dirty="0" err="1"/>
              <a:t>có</a:t>
            </a:r>
            <a:r>
              <a:rPr lang="en-US" sz="2000" dirty="0"/>
              <a:t> </a:t>
            </a:r>
            <a:r>
              <a:rPr lang="en-US" sz="2000" dirty="0" err="1"/>
              <a:t>mấy</a:t>
            </a:r>
            <a:r>
              <a:rPr lang="en-US" sz="2000" dirty="0"/>
              <a:t> </a:t>
            </a:r>
            <a:r>
              <a:rPr lang="en-US" sz="2000" dirty="0" err="1"/>
              <a:t>công</a:t>
            </a:r>
            <a:r>
              <a:rPr lang="en-US" sz="2000" dirty="0"/>
              <a:t> </a:t>
            </a:r>
            <a:r>
              <a:rPr lang="en-US" sz="2000" dirty="0" err="1"/>
              <a:t>đoạn</a:t>
            </a:r>
            <a:r>
              <a:rPr lang="en-US" sz="2000" dirty="0"/>
              <a:t>? </a:t>
            </a:r>
            <a:r>
              <a:rPr lang="en-US" sz="2000" dirty="0" err="1"/>
              <a:t>Đó</a:t>
            </a:r>
            <a:r>
              <a:rPr lang="en-US" sz="2000" dirty="0"/>
              <a:t> </a:t>
            </a:r>
            <a:r>
              <a:rPr lang="en-US" sz="2000" dirty="0" err="1"/>
              <a:t>là</a:t>
            </a:r>
            <a:r>
              <a:rPr lang="en-US" sz="2000" dirty="0"/>
              <a:t> </a:t>
            </a:r>
            <a:r>
              <a:rPr lang="en-US" sz="2000" dirty="0" err="1"/>
              <a:t>những</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a:t>
            </a:r>
          </a:p>
        </p:txBody>
      </p:sp>
      <p:sp>
        <p:nvSpPr>
          <p:cNvPr id="3" name="Title 1">
            <a:extLst>
              <a:ext uri="{FF2B5EF4-FFF2-40B4-BE49-F238E27FC236}">
                <a16:creationId xmlns:a16="http://schemas.microsoft.com/office/drawing/2014/main" id="{6F8167C7-4E81-5D45-5D88-A692255E197B}"/>
              </a:ext>
            </a:extLst>
          </p:cNvPr>
          <p:cNvSpPr txBox="1">
            <a:spLocks/>
          </p:cNvSpPr>
          <p:nvPr/>
        </p:nvSpPr>
        <p:spPr>
          <a:xfrm>
            <a:off x="121623" y="2055463"/>
            <a:ext cx="8900753" cy="630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Quá</a:t>
            </a:r>
            <a:r>
              <a:rPr lang="en-US" sz="2000" dirty="0">
                <a:solidFill>
                  <a:srgbClr val="006600"/>
                </a:solidFill>
              </a:rPr>
              <a:t> </a:t>
            </a:r>
            <a:r>
              <a:rPr lang="en-US" sz="2000" dirty="0" err="1">
                <a:solidFill>
                  <a:srgbClr val="006600"/>
                </a:solidFill>
              </a:rPr>
              <a:t>trình</a:t>
            </a:r>
            <a:r>
              <a:rPr lang="en-US" sz="2000" dirty="0">
                <a:solidFill>
                  <a:srgbClr val="006600"/>
                </a:solidFill>
              </a:rPr>
              <a:t> </a:t>
            </a:r>
            <a:r>
              <a:rPr lang="en-US" sz="2000" dirty="0" err="1">
                <a:solidFill>
                  <a:srgbClr val="006600"/>
                </a:solidFill>
              </a:rPr>
              <a:t>tái</a:t>
            </a:r>
            <a:r>
              <a:rPr lang="en-US" sz="2000" dirty="0">
                <a:solidFill>
                  <a:srgbClr val="006600"/>
                </a:solidFill>
              </a:rPr>
              <a:t> </a:t>
            </a:r>
            <a:r>
              <a:rPr lang="en-US" sz="2000" dirty="0" err="1">
                <a:solidFill>
                  <a:srgbClr val="006600"/>
                </a:solidFill>
              </a:rPr>
              <a:t>chế</a:t>
            </a:r>
            <a:r>
              <a:rPr lang="en-US" sz="2000" dirty="0">
                <a:solidFill>
                  <a:srgbClr val="006600"/>
                </a:solidFill>
              </a:rPr>
              <a:t> </a:t>
            </a:r>
            <a:r>
              <a:rPr lang="en-US" sz="2000" dirty="0" err="1">
                <a:solidFill>
                  <a:srgbClr val="006600"/>
                </a:solidFill>
              </a:rPr>
              <a:t>kim</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gồm</a:t>
            </a:r>
            <a:r>
              <a:rPr lang="en-US" sz="2000" dirty="0">
                <a:solidFill>
                  <a:srgbClr val="006600"/>
                </a:solidFill>
              </a:rPr>
              <a:t> 5 </a:t>
            </a:r>
            <a:r>
              <a:rPr lang="en-US" sz="2000" dirty="0" err="1">
                <a:solidFill>
                  <a:srgbClr val="006600"/>
                </a:solidFill>
              </a:rPr>
              <a:t>công</a:t>
            </a:r>
            <a:r>
              <a:rPr lang="en-US" sz="2000" dirty="0">
                <a:solidFill>
                  <a:srgbClr val="006600"/>
                </a:solidFill>
              </a:rPr>
              <a:t> </a:t>
            </a:r>
            <a:r>
              <a:rPr lang="en-US" sz="2000" dirty="0" err="1">
                <a:solidFill>
                  <a:srgbClr val="006600"/>
                </a:solidFill>
              </a:rPr>
              <a:t>đoạn</a:t>
            </a:r>
            <a:r>
              <a:rPr lang="en-US" sz="2000" dirty="0">
                <a:solidFill>
                  <a:srgbClr val="006600"/>
                </a:solidFill>
              </a:rPr>
              <a:t>: </a:t>
            </a:r>
          </a:p>
        </p:txBody>
      </p:sp>
      <p:pic>
        <p:nvPicPr>
          <p:cNvPr id="7" name="Picture 6">
            <a:extLst>
              <a:ext uri="{FF2B5EF4-FFF2-40B4-BE49-F238E27FC236}">
                <a16:creationId xmlns:a16="http://schemas.microsoft.com/office/drawing/2014/main" id="{6B13C613-BA85-1AB3-D80E-EF9086720891}"/>
              </a:ext>
            </a:extLst>
          </p:cNvPr>
          <p:cNvPicPr>
            <a:picLocks noChangeAspect="1"/>
          </p:cNvPicPr>
          <p:nvPr/>
        </p:nvPicPr>
        <p:blipFill rotWithShape="1">
          <a:blip r:embed="rId3"/>
          <a:srcRect l="9131" t="7890" r="9131" b="6902"/>
          <a:stretch/>
        </p:blipFill>
        <p:spPr>
          <a:xfrm>
            <a:off x="1331016" y="2603159"/>
            <a:ext cx="5992226" cy="2540341"/>
          </a:xfrm>
          <a:prstGeom prst="rect">
            <a:avLst/>
          </a:prstGeom>
        </p:spPr>
      </p:pic>
    </p:spTree>
    <p:extLst>
      <p:ext uri="{BB962C8B-B14F-4D97-AF65-F5344CB8AC3E}">
        <p14:creationId xmlns:p14="http://schemas.microsoft.com/office/powerpoint/2010/main" val="13445589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2. </a:t>
            </a:r>
            <a:r>
              <a:rPr lang="en-US" sz="2000" dirty="0"/>
              <a:t>Theo </a:t>
            </a:r>
            <a:r>
              <a:rPr lang="en-US" sz="2000" dirty="0" err="1"/>
              <a:t>em</a:t>
            </a:r>
            <a:r>
              <a:rPr lang="en-US" sz="2000" dirty="0"/>
              <a:t> </a:t>
            </a:r>
            <a:r>
              <a:rPr lang="en-US" sz="2000" dirty="0" err="1"/>
              <a:t>công</a:t>
            </a:r>
            <a:r>
              <a:rPr lang="en-US" sz="2000" dirty="0"/>
              <a:t> </a:t>
            </a:r>
            <a:r>
              <a:rPr lang="en-US" sz="2000" dirty="0" err="1"/>
              <a:t>đoạn</a:t>
            </a:r>
            <a:r>
              <a:rPr lang="en-US" sz="2000" dirty="0"/>
              <a:t> </a:t>
            </a:r>
            <a:r>
              <a:rPr lang="en-US" sz="2000" dirty="0" err="1"/>
              <a:t>nào</a:t>
            </a:r>
            <a:r>
              <a:rPr lang="en-US" sz="2000" dirty="0"/>
              <a:t> </a:t>
            </a:r>
            <a:r>
              <a:rPr lang="en-US" sz="2000" dirty="0" err="1"/>
              <a:t>được</a:t>
            </a:r>
            <a:r>
              <a:rPr lang="en-US" sz="2000" dirty="0"/>
              <a:t> </a:t>
            </a:r>
            <a:r>
              <a:rPr lang="en-US" sz="2000" dirty="0" err="1"/>
              <a:t>mô</a:t>
            </a:r>
            <a:r>
              <a:rPr lang="en-US" sz="2000" dirty="0"/>
              <a:t> </a:t>
            </a:r>
            <a:r>
              <a:rPr lang="en-US" sz="2000" dirty="0" err="1"/>
              <a:t>tả</a:t>
            </a:r>
            <a:r>
              <a:rPr lang="en-US" sz="2000" dirty="0"/>
              <a:t> </a:t>
            </a:r>
            <a:r>
              <a:rPr lang="en-US" sz="2000" dirty="0" err="1"/>
              <a:t>trong</a:t>
            </a:r>
            <a:r>
              <a:rPr lang="en-US" sz="2000" dirty="0"/>
              <a:t> </a:t>
            </a:r>
            <a:r>
              <a:rPr lang="en-US" sz="2000" dirty="0" err="1"/>
              <a:t>Hình</a:t>
            </a:r>
            <a:r>
              <a:rPr lang="en-US" sz="2000" dirty="0"/>
              <a:t> 3.2 </a:t>
            </a:r>
            <a:r>
              <a:rPr lang="en-US" sz="2000" dirty="0" err="1"/>
              <a:t>có</a:t>
            </a:r>
            <a:r>
              <a:rPr lang="en-US" sz="2000" dirty="0"/>
              <a:t> </a:t>
            </a:r>
            <a:r>
              <a:rPr lang="en-US" sz="2000" dirty="0" err="1"/>
              <a:t>nguy</a:t>
            </a:r>
            <a:r>
              <a:rPr lang="en-US" sz="2000" dirty="0"/>
              <a:t> </a:t>
            </a:r>
            <a:r>
              <a:rPr lang="en-US" sz="2000" dirty="0" err="1"/>
              <a:t>cơ</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r>
              <a:rPr lang="en-US" sz="2000" dirty="0"/>
              <a:t> </a:t>
            </a:r>
            <a:r>
              <a:rPr lang="en-US" sz="2000" dirty="0" err="1"/>
              <a:t>đất</a:t>
            </a:r>
            <a:r>
              <a:rPr lang="en-US" sz="2000" dirty="0"/>
              <a:t> </a:t>
            </a:r>
            <a:r>
              <a:rPr lang="en-US" sz="2000" dirty="0" err="1"/>
              <a:t>và</a:t>
            </a:r>
            <a:r>
              <a:rPr lang="en-US" sz="2000" dirty="0"/>
              <a:t> </a:t>
            </a:r>
            <a:r>
              <a:rPr lang="en-US" sz="2000" dirty="0" err="1"/>
              <a:t>nước</a:t>
            </a:r>
            <a:r>
              <a:rPr lang="en-US" sz="2000" dirty="0"/>
              <a:t>? </a:t>
            </a:r>
            <a:r>
              <a:rPr lang="en-US" sz="2000" dirty="0" err="1"/>
              <a:t>Vì</a:t>
            </a:r>
            <a:r>
              <a:rPr lang="en-US" sz="2000" dirty="0"/>
              <a:t> </a:t>
            </a:r>
            <a:r>
              <a:rPr lang="en-US" sz="2000" dirty="0" err="1"/>
              <a:t>sao</a:t>
            </a:r>
            <a:r>
              <a:rPr lang="en-US" sz="2000" dirty="0"/>
              <a:t>?</a:t>
            </a:r>
          </a:p>
          <a:p>
            <a:pPr algn="just">
              <a:lnSpc>
                <a:spcPct val="150000"/>
              </a:lnSpc>
            </a:pPr>
            <a:endParaRPr lang="en-US" sz="2000" dirty="0"/>
          </a:p>
        </p:txBody>
      </p:sp>
      <p:sp>
        <p:nvSpPr>
          <p:cNvPr id="3" name="Title 1">
            <a:extLst>
              <a:ext uri="{FF2B5EF4-FFF2-40B4-BE49-F238E27FC236}">
                <a16:creationId xmlns:a16="http://schemas.microsoft.com/office/drawing/2014/main" id="{662332AB-71D1-720C-98A6-726643F7B4DE}"/>
              </a:ext>
            </a:extLst>
          </p:cNvPr>
          <p:cNvSpPr txBox="1">
            <a:spLocks/>
          </p:cNvSpPr>
          <p:nvPr/>
        </p:nvSpPr>
        <p:spPr>
          <a:xfrm>
            <a:off x="181781" y="2126473"/>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Công</a:t>
            </a:r>
            <a:r>
              <a:rPr lang="en-US" sz="2000" dirty="0">
                <a:solidFill>
                  <a:srgbClr val="006600"/>
                </a:solidFill>
              </a:rPr>
              <a:t> </a:t>
            </a:r>
            <a:r>
              <a:rPr lang="en-US" sz="2000" dirty="0" err="1">
                <a:solidFill>
                  <a:srgbClr val="006600"/>
                </a:solidFill>
              </a:rPr>
              <a:t>đoạn</a:t>
            </a:r>
            <a:r>
              <a:rPr lang="en-US" sz="2000" dirty="0">
                <a:solidFill>
                  <a:srgbClr val="006600"/>
                </a:solidFill>
              </a:rPr>
              <a:t> </a:t>
            </a:r>
            <a:r>
              <a:rPr lang="en-US" sz="2000" dirty="0" err="1">
                <a:solidFill>
                  <a:srgbClr val="006600"/>
                </a:solidFill>
              </a:rPr>
              <a:t>luyện</a:t>
            </a:r>
            <a:r>
              <a:rPr lang="en-US" sz="2000" dirty="0">
                <a:solidFill>
                  <a:srgbClr val="006600"/>
                </a:solidFill>
              </a:rPr>
              <a:t> </a:t>
            </a:r>
            <a:r>
              <a:rPr lang="en-US" sz="2000" dirty="0" err="1">
                <a:solidFill>
                  <a:srgbClr val="006600"/>
                </a:solidFill>
              </a:rPr>
              <a:t>kim</a:t>
            </a:r>
            <a:r>
              <a:rPr lang="en-US" sz="2000" dirty="0">
                <a:solidFill>
                  <a:srgbClr val="006600"/>
                </a:solidFill>
              </a:rPr>
              <a:t> (</a:t>
            </a:r>
            <a:r>
              <a:rPr lang="en-US" sz="2000" dirty="0" err="1">
                <a:solidFill>
                  <a:srgbClr val="006600"/>
                </a:solidFill>
              </a:rPr>
              <a:t>nung</a:t>
            </a:r>
            <a:r>
              <a:rPr lang="en-US" sz="2000" dirty="0">
                <a:solidFill>
                  <a:srgbClr val="006600"/>
                </a:solidFill>
              </a:rPr>
              <a:t> </a:t>
            </a:r>
            <a:r>
              <a:rPr lang="en-US" sz="2000" dirty="0" err="1">
                <a:solidFill>
                  <a:srgbClr val="006600"/>
                </a:solidFill>
              </a:rPr>
              <a:t>chảy</a:t>
            </a:r>
            <a:r>
              <a:rPr lang="en-US" sz="2000" dirty="0">
                <a:solidFill>
                  <a:srgbClr val="006600"/>
                </a:solidFill>
              </a:rPr>
              <a:t>, </a:t>
            </a:r>
            <a:r>
              <a:rPr lang="en-US" sz="2000" dirty="0" err="1">
                <a:solidFill>
                  <a:srgbClr val="006600"/>
                </a:solidFill>
              </a:rPr>
              <a:t>tinh</a:t>
            </a:r>
            <a:r>
              <a:rPr lang="en-US" sz="2000" dirty="0">
                <a:solidFill>
                  <a:srgbClr val="006600"/>
                </a:solidFill>
              </a:rPr>
              <a:t> </a:t>
            </a:r>
            <a:r>
              <a:rPr lang="en-US" sz="2000" dirty="0" err="1">
                <a:solidFill>
                  <a:srgbClr val="006600"/>
                </a:solidFill>
              </a:rPr>
              <a:t>luyện</a:t>
            </a:r>
            <a:r>
              <a:rPr lang="en-US" sz="2000" dirty="0">
                <a:solidFill>
                  <a:srgbClr val="006600"/>
                </a:solidFill>
              </a:rPr>
              <a:t>) </a:t>
            </a:r>
            <a:r>
              <a:rPr lang="en-US" sz="2000" dirty="0" err="1">
                <a:solidFill>
                  <a:srgbClr val="006600"/>
                </a:solidFill>
              </a:rPr>
              <a:t>có</a:t>
            </a:r>
            <a:r>
              <a:rPr lang="en-US" sz="2000" dirty="0">
                <a:solidFill>
                  <a:srgbClr val="006600"/>
                </a:solidFill>
              </a:rPr>
              <a:t> </a:t>
            </a:r>
            <a:r>
              <a:rPr lang="en-US" sz="2000" dirty="0" err="1">
                <a:solidFill>
                  <a:srgbClr val="006600"/>
                </a:solidFill>
              </a:rPr>
              <a:t>nguy</a:t>
            </a:r>
            <a:r>
              <a:rPr lang="en-US" sz="2000" dirty="0">
                <a:solidFill>
                  <a:srgbClr val="006600"/>
                </a:solidFill>
              </a:rPr>
              <a:t> </a:t>
            </a:r>
            <a:r>
              <a:rPr lang="en-US" sz="2000" dirty="0" err="1">
                <a:solidFill>
                  <a:srgbClr val="006600"/>
                </a:solidFill>
              </a:rPr>
              <a:t>cơ</a:t>
            </a:r>
            <a:r>
              <a:rPr lang="en-US" sz="2000" dirty="0">
                <a:solidFill>
                  <a:srgbClr val="006600"/>
                </a:solidFill>
              </a:rPr>
              <a:t> </a:t>
            </a:r>
            <a:r>
              <a:rPr lang="en-US" sz="2000" dirty="0" err="1">
                <a:solidFill>
                  <a:srgbClr val="006600"/>
                </a:solidFill>
              </a:rPr>
              <a:t>gây</a:t>
            </a:r>
            <a:r>
              <a:rPr lang="en-US" sz="2000" dirty="0">
                <a:solidFill>
                  <a:srgbClr val="006600"/>
                </a:solidFill>
              </a:rPr>
              <a:t> ô </a:t>
            </a:r>
            <a:r>
              <a:rPr lang="en-US" sz="2000" dirty="0" err="1">
                <a:solidFill>
                  <a:srgbClr val="006600"/>
                </a:solidFill>
              </a:rPr>
              <a:t>nhiễm</a:t>
            </a:r>
            <a:r>
              <a:rPr lang="en-US" sz="2000" dirty="0">
                <a:solidFill>
                  <a:srgbClr val="006600"/>
                </a:solidFill>
              </a:rPr>
              <a:t> </a:t>
            </a:r>
            <a:r>
              <a:rPr lang="en-US" sz="2000" dirty="0" err="1">
                <a:solidFill>
                  <a:srgbClr val="006600"/>
                </a:solidFill>
              </a:rPr>
              <a:t>môi</a:t>
            </a:r>
            <a:r>
              <a:rPr lang="en-US" sz="2000" dirty="0">
                <a:solidFill>
                  <a:srgbClr val="006600"/>
                </a:solidFill>
              </a:rPr>
              <a:t> </a:t>
            </a:r>
            <a:r>
              <a:rPr lang="en-US" sz="2000" dirty="0" err="1">
                <a:solidFill>
                  <a:srgbClr val="006600"/>
                </a:solidFill>
              </a:rPr>
              <a:t>trường</a:t>
            </a:r>
            <a:r>
              <a:rPr lang="en-US" sz="2000" dirty="0">
                <a:solidFill>
                  <a:srgbClr val="006600"/>
                </a:solidFill>
              </a:rPr>
              <a:t> </a:t>
            </a:r>
            <a:r>
              <a:rPr lang="en-US" sz="2000" dirty="0" err="1">
                <a:solidFill>
                  <a:srgbClr val="006600"/>
                </a:solidFill>
              </a:rPr>
              <a:t>đất</a:t>
            </a:r>
            <a:r>
              <a:rPr lang="en-US" sz="2000" dirty="0">
                <a:solidFill>
                  <a:srgbClr val="006600"/>
                </a:solidFill>
              </a:rPr>
              <a:t> </a:t>
            </a:r>
            <a:r>
              <a:rPr lang="en-US" sz="2000" dirty="0" err="1">
                <a:solidFill>
                  <a:srgbClr val="006600"/>
                </a:solidFill>
              </a:rPr>
              <a:t>và</a:t>
            </a:r>
            <a:r>
              <a:rPr lang="en-US" sz="2000" dirty="0">
                <a:solidFill>
                  <a:srgbClr val="006600"/>
                </a:solidFill>
              </a:rPr>
              <a:t> </a:t>
            </a:r>
            <a:r>
              <a:rPr lang="en-US" sz="2000" dirty="0" err="1">
                <a:solidFill>
                  <a:srgbClr val="006600"/>
                </a:solidFill>
              </a:rPr>
              <a:t>nước</a:t>
            </a:r>
            <a:r>
              <a:rPr lang="en-US" sz="2000" dirty="0">
                <a:solidFill>
                  <a:srgbClr val="006600"/>
                </a:solidFill>
              </a:rPr>
              <a:t> </a:t>
            </a:r>
            <a:r>
              <a:rPr lang="en-US" sz="2000" dirty="0" err="1">
                <a:solidFill>
                  <a:srgbClr val="006600"/>
                </a:solidFill>
              </a:rPr>
              <a:t>vì</a:t>
            </a:r>
            <a:r>
              <a:rPr lang="en-US" sz="2000" dirty="0">
                <a:solidFill>
                  <a:srgbClr val="006600"/>
                </a:solidFill>
              </a:rPr>
              <a:t> </a:t>
            </a:r>
            <a:r>
              <a:rPr lang="en-US" sz="2000" dirty="0" err="1">
                <a:solidFill>
                  <a:srgbClr val="006600"/>
                </a:solidFill>
              </a:rPr>
              <a:t>phát</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một</a:t>
            </a:r>
            <a:r>
              <a:rPr lang="en-US" sz="2000" dirty="0">
                <a:solidFill>
                  <a:srgbClr val="006600"/>
                </a:solidFill>
              </a:rPr>
              <a:t> </a:t>
            </a:r>
            <a:r>
              <a:rPr lang="en-US" sz="2000" dirty="0" err="1">
                <a:solidFill>
                  <a:srgbClr val="006600"/>
                </a:solidFill>
              </a:rPr>
              <a:t>lượng</a:t>
            </a:r>
            <a:r>
              <a:rPr lang="en-US" sz="2000" dirty="0">
                <a:solidFill>
                  <a:srgbClr val="006600"/>
                </a:solidFill>
              </a:rPr>
              <a:t> </a:t>
            </a:r>
            <a:r>
              <a:rPr lang="en-US" sz="2000" dirty="0" err="1">
                <a:solidFill>
                  <a:srgbClr val="006600"/>
                </a:solidFill>
              </a:rPr>
              <a:t>lớn</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rắn</a:t>
            </a:r>
            <a:r>
              <a:rPr lang="en-US" sz="2000" dirty="0">
                <a:solidFill>
                  <a:srgbClr val="006600"/>
                </a:solidFill>
              </a:rPr>
              <a:t> </a:t>
            </a:r>
            <a:r>
              <a:rPr lang="en-US" sz="2000" dirty="0" err="1">
                <a:solidFill>
                  <a:srgbClr val="006600"/>
                </a:solidFill>
              </a:rPr>
              <a:t>ra</a:t>
            </a:r>
            <a:r>
              <a:rPr lang="en-US" sz="2000" dirty="0">
                <a:solidFill>
                  <a:srgbClr val="006600"/>
                </a:solidFill>
              </a:rPr>
              <a:t> </a:t>
            </a:r>
            <a:r>
              <a:rPr lang="en-US" sz="2000" dirty="0" err="1">
                <a:solidFill>
                  <a:srgbClr val="006600"/>
                </a:solidFill>
              </a:rPr>
              <a:t>môi</a:t>
            </a:r>
            <a:r>
              <a:rPr lang="en-US" sz="2000" dirty="0">
                <a:solidFill>
                  <a:srgbClr val="006600"/>
                </a:solidFill>
              </a:rPr>
              <a:t> </a:t>
            </a:r>
            <a:r>
              <a:rPr lang="en-US" sz="2000" dirty="0" err="1">
                <a:solidFill>
                  <a:srgbClr val="006600"/>
                </a:solidFill>
              </a:rPr>
              <a:t>trường</a:t>
            </a:r>
            <a:r>
              <a:rPr lang="en-US" sz="2000" dirty="0">
                <a:solidFill>
                  <a:srgbClr val="006600"/>
                </a:solidFill>
              </a:rPr>
              <a:t> </a:t>
            </a:r>
            <a:r>
              <a:rPr lang="en-US" sz="2000" dirty="0" err="1">
                <a:solidFill>
                  <a:srgbClr val="006600"/>
                </a:solidFill>
              </a:rPr>
              <a:t>đất</a:t>
            </a:r>
            <a:r>
              <a:rPr lang="en-US" sz="2000" dirty="0">
                <a:solidFill>
                  <a:srgbClr val="006600"/>
                </a:solidFill>
              </a:rPr>
              <a:t> </a:t>
            </a:r>
            <a:r>
              <a:rPr lang="en-US" sz="2000" dirty="0" err="1">
                <a:solidFill>
                  <a:srgbClr val="006600"/>
                </a:solidFill>
              </a:rPr>
              <a:t>như</a:t>
            </a:r>
            <a:r>
              <a:rPr lang="en-US" sz="2000" dirty="0">
                <a:solidFill>
                  <a:srgbClr val="006600"/>
                </a:solidFill>
              </a:rPr>
              <a:t> </a:t>
            </a:r>
            <a:r>
              <a:rPr lang="en-US" sz="2000" dirty="0" err="1">
                <a:solidFill>
                  <a:srgbClr val="006600"/>
                </a:solidFill>
              </a:rPr>
              <a:t>xỉ</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và</a:t>
            </a:r>
            <a:r>
              <a:rPr lang="en-US" sz="2000" dirty="0">
                <a:solidFill>
                  <a:srgbClr val="006600"/>
                </a:solidFill>
              </a:rPr>
              <a:t> </a:t>
            </a:r>
            <a:r>
              <a:rPr lang="en-US" sz="2000" dirty="0" err="1">
                <a:solidFill>
                  <a:srgbClr val="006600"/>
                </a:solidFill>
              </a:rPr>
              <a:t>nước</a:t>
            </a:r>
            <a:r>
              <a:rPr lang="en-US" sz="2000" dirty="0">
                <a:solidFill>
                  <a:srgbClr val="006600"/>
                </a:solidFill>
              </a:rPr>
              <a:t> </a:t>
            </a:r>
            <a:r>
              <a:rPr lang="en-US" sz="2000" dirty="0" err="1">
                <a:solidFill>
                  <a:srgbClr val="006600"/>
                </a:solidFill>
              </a:rPr>
              <a:t>thải</a:t>
            </a:r>
            <a:r>
              <a:rPr lang="en-US" sz="2000" dirty="0">
                <a:solidFill>
                  <a:srgbClr val="006600"/>
                </a:solidFill>
              </a:rPr>
              <a:t> </a:t>
            </a:r>
            <a:r>
              <a:rPr lang="en-US" sz="2000" dirty="0" err="1">
                <a:solidFill>
                  <a:srgbClr val="006600"/>
                </a:solidFill>
              </a:rPr>
              <a:t>ra</a:t>
            </a:r>
            <a:r>
              <a:rPr lang="en-US" sz="2000" dirty="0">
                <a:solidFill>
                  <a:srgbClr val="006600"/>
                </a:solidFill>
              </a:rPr>
              <a:t> </a:t>
            </a:r>
            <a:r>
              <a:rPr lang="en-US" sz="2000" dirty="0" err="1">
                <a:solidFill>
                  <a:srgbClr val="006600"/>
                </a:solidFill>
              </a:rPr>
              <a:t>chứa</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như</a:t>
            </a:r>
            <a:r>
              <a:rPr lang="en-US" sz="2000" dirty="0">
                <a:solidFill>
                  <a:srgbClr val="006600"/>
                </a:solidFill>
              </a:rPr>
              <a:t> </a:t>
            </a:r>
            <a:r>
              <a:rPr lang="en-US" sz="2000" dirty="0" err="1">
                <a:solidFill>
                  <a:srgbClr val="006600"/>
                </a:solidFill>
              </a:rPr>
              <a:t>hóa</a:t>
            </a:r>
            <a:r>
              <a:rPr lang="en-US" sz="2000" dirty="0">
                <a:solidFill>
                  <a:srgbClr val="006600"/>
                </a:solidFill>
              </a:rPr>
              <a:t> </a:t>
            </a:r>
            <a:r>
              <a:rPr lang="en-US" sz="2000" dirty="0" err="1">
                <a:solidFill>
                  <a:srgbClr val="006600"/>
                </a:solidFill>
              </a:rPr>
              <a:t>chất</a:t>
            </a:r>
            <a:r>
              <a:rPr lang="en-US" sz="2000" dirty="0">
                <a:solidFill>
                  <a:srgbClr val="006600"/>
                </a:solidFill>
              </a:rPr>
              <a:t> </a:t>
            </a:r>
            <a:r>
              <a:rPr lang="en-US" sz="2000" dirty="0" err="1">
                <a:solidFill>
                  <a:srgbClr val="006600"/>
                </a:solidFill>
              </a:rPr>
              <a:t>tẩy</a:t>
            </a:r>
            <a:r>
              <a:rPr lang="en-US" sz="2000" dirty="0">
                <a:solidFill>
                  <a:srgbClr val="006600"/>
                </a:solidFill>
              </a:rPr>
              <a:t> </a:t>
            </a:r>
            <a:r>
              <a:rPr lang="en-US" sz="2000" dirty="0" err="1">
                <a:solidFill>
                  <a:srgbClr val="006600"/>
                </a:solidFill>
              </a:rPr>
              <a:t>rửa</a:t>
            </a:r>
            <a:r>
              <a:rPr lang="en-US" sz="2000" dirty="0">
                <a:solidFill>
                  <a:srgbClr val="006600"/>
                </a:solidFill>
              </a:rPr>
              <a:t>, </a:t>
            </a:r>
            <a:r>
              <a:rPr lang="en-US" sz="2000" dirty="0" err="1">
                <a:solidFill>
                  <a:srgbClr val="006600"/>
                </a:solidFill>
              </a:rPr>
              <a:t>dầu</a:t>
            </a:r>
            <a:r>
              <a:rPr lang="en-US" sz="2000" dirty="0">
                <a:solidFill>
                  <a:srgbClr val="006600"/>
                </a:solidFill>
              </a:rPr>
              <a:t> </a:t>
            </a:r>
            <a:r>
              <a:rPr lang="en-US" sz="2000" dirty="0" err="1">
                <a:solidFill>
                  <a:srgbClr val="006600"/>
                </a:solidFill>
              </a:rPr>
              <a:t>mỡ</a:t>
            </a:r>
            <a:r>
              <a:rPr lang="en-US" sz="2000" dirty="0">
                <a:solidFill>
                  <a:srgbClr val="006600"/>
                </a:solidFill>
              </a:rPr>
              <a:t>, ion </a:t>
            </a:r>
            <a:r>
              <a:rPr lang="en-US" sz="2000" dirty="0" err="1">
                <a:solidFill>
                  <a:srgbClr val="006600"/>
                </a:solidFill>
              </a:rPr>
              <a:t>kim</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nặng</a:t>
            </a:r>
            <a:r>
              <a:rPr lang="en-US" sz="2000" dirty="0">
                <a:solidFill>
                  <a:srgbClr val="006600"/>
                </a:solidFill>
              </a:rPr>
              <a:t>,…</a:t>
            </a:r>
          </a:p>
        </p:txBody>
      </p:sp>
    </p:spTree>
    <p:extLst>
      <p:ext uri="{BB962C8B-B14F-4D97-AF65-F5344CB8AC3E}">
        <p14:creationId xmlns:p14="http://schemas.microsoft.com/office/powerpoint/2010/main" val="26560548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3. </a:t>
            </a:r>
            <a:r>
              <a:rPr lang="en-US" sz="2000" dirty="0" err="1"/>
              <a:t>Nêu</a:t>
            </a:r>
            <a:r>
              <a:rPr lang="en-US" sz="2000" dirty="0"/>
              <a:t> </a:t>
            </a:r>
            <a:r>
              <a:rPr lang="en-US" sz="2000" dirty="0" err="1"/>
              <a:t>các</a:t>
            </a:r>
            <a:r>
              <a:rPr lang="en-US" sz="2000" dirty="0"/>
              <a:t> </a:t>
            </a:r>
            <a:r>
              <a:rPr lang="en-US" sz="2000" dirty="0" err="1"/>
              <a:t>lợi</a:t>
            </a:r>
            <a:r>
              <a:rPr lang="en-US" sz="2000" dirty="0"/>
              <a:t> </a:t>
            </a:r>
            <a:r>
              <a:rPr lang="en-US" sz="2000" dirty="0" err="1"/>
              <a:t>ích</a:t>
            </a:r>
            <a:r>
              <a:rPr lang="en-US" sz="2000" dirty="0"/>
              <a:t> </a:t>
            </a:r>
            <a:r>
              <a:rPr lang="en-US" sz="2000" dirty="0" err="1"/>
              <a:t>của</a:t>
            </a:r>
            <a:r>
              <a:rPr lang="en-US" sz="2000" dirty="0"/>
              <a:t> </a:t>
            </a:r>
            <a:r>
              <a:rPr lang="en-US" sz="2000" dirty="0" err="1"/>
              <a:t>việc</a:t>
            </a:r>
            <a:r>
              <a:rPr lang="en-US" sz="2000" dirty="0"/>
              <a:t> </a:t>
            </a:r>
            <a:r>
              <a:rPr lang="en-US" sz="2000" dirty="0" err="1"/>
              <a:t>nghiền</a:t>
            </a:r>
            <a:r>
              <a:rPr lang="en-US" sz="2000" dirty="0"/>
              <a:t>, </a:t>
            </a:r>
            <a:r>
              <a:rPr lang="en-US" sz="2000" dirty="0" err="1"/>
              <a:t>ép</a:t>
            </a:r>
            <a:r>
              <a:rPr lang="en-US" sz="2000" dirty="0"/>
              <a:t>, </a:t>
            </a:r>
            <a:r>
              <a:rPr lang="en-US" sz="2000" dirty="0" err="1"/>
              <a:t>băm</a:t>
            </a:r>
            <a:r>
              <a:rPr lang="en-US" sz="2000" dirty="0"/>
              <a:t> </a:t>
            </a:r>
            <a:r>
              <a:rPr lang="en-US" sz="2000" dirty="0" err="1"/>
              <a:t>nhỏ</a:t>
            </a:r>
            <a:r>
              <a:rPr lang="en-US" sz="2000" dirty="0"/>
              <a:t> </a:t>
            </a:r>
            <a:r>
              <a:rPr lang="en-US" sz="2000" dirty="0" err="1"/>
              <a:t>phế</a:t>
            </a:r>
            <a:r>
              <a:rPr lang="en-US" sz="2000" dirty="0"/>
              <a:t> </a:t>
            </a:r>
            <a:r>
              <a:rPr lang="en-US" sz="2000" dirty="0" err="1"/>
              <a:t>liệu</a:t>
            </a:r>
            <a:r>
              <a:rPr lang="en-US" sz="2000" dirty="0"/>
              <a:t> </a:t>
            </a:r>
            <a:r>
              <a:rPr lang="en-US" sz="2000" dirty="0" err="1"/>
              <a:t>trong</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p:txBody>
      </p:sp>
      <p:sp>
        <p:nvSpPr>
          <p:cNvPr id="3" name="Title 1">
            <a:extLst>
              <a:ext uri="{FF2B5EF4-FFF2-40B4-BE49-F238E27FC236}">
                <a16:creationId xmlns:a16="http://schemas.microsoft.com/office/drawing/2014/main" id="{FB0F1383-BB1E-B053-17ED-C8E9AD799453}"/>
              </a:ext>
            </a:extLst>
          </p:cNvPr>
          <p:cNvSpPr txBox="1">
            <a:spLocks/>
          </p:cNvSpPr>
          <p:nvPr/>
        </p:nvSpPr>
        <p:spPr>
          <a:xfrm>
            <a:off x="181781" y="2126473"/>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a:solidFill>
                  <a:srgbClr val="006600"/>
                </a:solidFill>
              </a:rPr>
              <a:t>- </a:t>
            </a:r>
            <a:r>
              <a:rPr lang="en-US" sz="2000" dirty="0" err="1">
                <a:solidFill>
                  <a:srgbClr val="006600"/>
                </a:solidFill>
              </a:rPr>
              <a:t>Không</a:t>
            </a:r>
            <a:r>
              <a:rPr lang="en-US" sz="2000" dirty="0">
                <a:solidFill>
                  <a:srgbClr val="006600"/>
                </a:solidFill>
              </a:rPr>
              <a:t> </a:t>
            </a:r>
            <a:r>
              <a:rPr lang="en-US" sz="2000" dirty="0" err="1">
                <a:solidFill>
                  <a:srgbClr val="006600"/>
                </a:solidFill>
              </a:rPr>
              <a:t>chiếm</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thể</a:t>
            </a:r>
            <a:r>
              <a:rPr lang="en-US" sz="2000" dirty="0">
                <a:solidFill>
                  <a:srgbClr val="006600"/>
                </a:solidFill>
              </a:rPr>
              <a:t> </a:t>
            </a:r>
            <a:r>
              <a:rPr lang="en-US" sz="2000" dirty="0" err="1">
                <a:solidFill>
                  <a:srgbClr val="006600"/>
                </a:solidFill>
              </a:rPr>
              <a:t>tích</a:t>
            </a:r>
            <a:r>
              <a:rPr lang="en-US" sz="2000" dirty="0">
                <a:solidFill>
                  <a:srgbClr val="006600"/>
                </a:solidFill>
              </a:rPr>
              <a:t> </a:t>
            </a:r>
            <a:r>
              <a:rPr lang="en-US" sz="2000" dirty="0" err="1">
                <a:solidFill>
                  <a:srgbClr val="006600"/>
                </a:solidFill>
              </a:rPr>
              <a:t>khi</a:t>
            </a:r>
            <a:r>
              <a:rPr lang="en-US" sz="2000" dirty="0">
                <a:solidFill>
                  <a:srgbClr val="006600"/>
                </a:solidFill>
              </a:rPr>
              <a:t> di </a:t>
            </a:r>
            <a:r>
              <a:rPr lang="en-US" sz="2000" dirty="0" err="1">
                <a:solidFill>
                  <a:srgbClr val="006600"/>
                </a:solidFill>
              </a:rPr>
              <a:t>chuyển</a:t>
            </a:r>
            <a:r>
              <a:rPr lang="en-US" sz="2000" dirty="0">
                <a:solidFill>
                  <a:srgbClr val="006600"/>
                </a:solidFill>
              </a:rPr>
              <a:t> </a:t>
            </a:r>
            <a:r>
              <a:rPr lang="en-US" sz="2000" dirty="0" err="1">
                <a:solidFill>
                  <a:srgbClr val="006600"/>
                </a:solidFill>
              </a:rPr>
              <a:t>trong</a:t>
            </a:r>
            <a:r>
              <a:rPr lang="en-US" sz="2000" dirty="0">
                <a:solidFill>
                  <a:srgbClr val="006600"/>
                </a:solidFill>
              </a:rPr>
              <a:t> </a:t>
            </a:r>
            <a:r>
              <a:rPr lang="en-US" sz="2000" dirty="0" err="1">
                <a:solidFill>
                  <a:srgbClr val="006600"/>
                </a:solidFill>
              </a:rPr>
              <a:t>băng</a:t>
            </a:r>
            <a:r>
              <a:rPr lang="en-US" sz="2000" dirty="0">
                <a:solidFill>
                  <a:srgbClr val="006600"/>
                </a:solidFill>
              </a:rPr>
              <a:t> </a:t>
            </a:r>
            <a:r>
              <a:rPr lang="en-US" sz="2000" dirty="0" err="1">
                <a:solidFill>
                  <a:srgbClr val="006600"/>
                </a:solidFill>
              </a:rPr>
              <a:t>chuyền</a:t>
            </a:r>
            <a:r>
              <a:rPr lang="en-US" sz="2000" dirty="0">
                <a:solidFill>
                  <a:srgbClr val="006600"/>
                </a:solidFill>
              </a:rPr>
              <a:t>.</a:t>
            </a:r>
          </a:p>
          <a:p>
            <a:pPr algn="just">
              <a:lnSpc>
                <a:spcPct val="150000"/>
              </a:lnSpc>
            </a:pPr>
            <a:r>
              <a:rPr lang="en-US" sz="2000" dirty="0">
                <a:solidFill>
                  <a:srgbClr val="006600"/>
                </a:solidFill>
              </a:rPr>
              <a:t>- </a:t>
            </a:r>
            <a:r>
              <a:rPr lang="en-US" sz="2000" dirty="0" err="1">
                <a:solidFill>
                  <a:srgbClr val="006600"/>
                </a:solidFill>
              </a:rPr>
              <a:t>Tiết</a:t>
            </a:r>
            <a:r>
              <a:rPr lang="en-US" sz="2000" dirty="0">
                <a:solidFill>
                  <a:srgbClr val="006600"/>
                </a:solidFill>
              </a:rPr>
              <a:t> </a:t>
            </a:r>
            <a:r>
              <a:rPr lang="en-US" sz="2000" dirty="0" err="1">
                <a:solidFill>
                  <a:srgbClr val="006600"/>
                </a:solidFill>
              </a:rPr>
              <a:t>kiệm</a:t>
            </a:r>
            <a:r>
              <a:rPr lang="en-US" sz="2000" dirty="0">
                <a:solidFill>
                  <a:srgbClr val="006600"/>
                </a:solidFill>
              </a:rPr>
              <a:t> </a:t>
            </a:r>
            <a:r>
              <a:rPr lang="en-US" sz="2000" dirty="0" err="1">
                <a:solidFill>
                  <a:srgbClr val="006600"/>
                </a:solidFill>
              </a:rPr>
              <a:t>năng</a:t>
            </a:r>
            <a:r>
              <a:rPr lang="en-US" sz="2000" dirty="0">
                <a:solidFill>
                  <a:srgbClr val="006600"/>
                </a:solidFill>
              </a:rPr>
              <a:t> </a:t>
            </a:r>
            <a:r>
              <a:rPr lang="en-US" sz="2000" dirty="0" err="1">
                <a:solidFill>
                  <a:srgbClr val="006600"/>
                </a:solidFill>
              </a:rPr>
              <a:t>lượng</a:t>
            </a:r>
            <a:r>
              <a:rPr lang="en-US" sz="2000" dirty="0">
                <a:solidFill>
                  <a:srgbClr val="006600"/>
                </a:solidFill>
              </a:rPr>
              <a:t> ở </a:t>
            </a:r>
            <a:r>
              <a:rPr lang="en-US" sz="2000" dirty="0" err="1">
                <a:solidFill>
                  <a:srgbClr val="006600"/>
                </a:solidFill>
              </a:rPr>
              <a:t>giai</a:t>
            </a:r>
            <a:r>
              <a:rPr lang="en-US" sz="2000" dirty="0">
                <a:solidFill>
                  <a:srgbClr val="006600"/>
                </a:solidFill>
              </a:rPr>
              <a:t> </a:t>
            </a:r>
            <a:r>
              <a:rPr lang="en-US" sz="2000" dirty="0" err="1">
                <a:solidFill>
                  <a:srgbClr val="006600"/>
                </a:solidFill>
              </a:rPr>
              <a:t>đoạn</a:t>
            </a:r>
            <a:r>
              <a:rPr lang="en-US" sz="2000" dirty="0">
                <a:solidFill>
                  <a:srgbClr val="006600"/>
                </a:solidFill>
              </a:rPr>
              <a:t> </a:t>
            </a:r>
            <a:r>
              <a:rPr lang="en-US" sz="2000" dirty="0" err="1">
                <a:solidFill>
                  <a:srgbClr val="006600"/>
                </a:solidFill>
              </a:rPr>
              <a:t>nung</a:t>
            </a:r>
            <a:r>
              <a:rPr lang="en-US" sz="2000" dirty="0">
                <a:solidFill>
                  <a:srgbClr val="006600"/>
                </a:solidFill>
              </a:rPr>
              <a:t> </a:t>
            </a:r>
            <a:r>
              <a:rPr lang="en-US" sz="2000" dirty="0" err="1">
                <a:solidFill>
                  <a:srgbClr val="006600"/>
                </a:solidFill>
              </a:rPr>
              <a:t>chảy</a:t>
            </a:r>
            <a:r>
              <a:rPr lang="en-US" sz="2000" dirty="0">
                <a:solidFill>
                  <a:srgbClr val="006600"/>
                </a:solidFill>
              </a:rPr>
              <a:t>.</a:t>
            </a:r>
          </a:p>
        </p:txBody>
      </p:sp>
    </p:spTree>
    <p:extLst>
      <p:ext uri="{BB962C8B-B14F-4D97-AF65-F5344CB8AC3E}">
        <p14:creationId xmlns:p14="http://schemas.microsoft.com/office/powerpoint/2010/main" val="15077146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t>Hoạt</a:t>
            </a:r>
            <a:r>
              <a:rPr lang="en-US" b="1" dirty="0"/>
              <a:t> </a:t>
            </a:r>
            <a:r>
              <a:rPr lang="en-US" b="1" dirty="0" err="1"/>
              <a:t>động</a:t>
            </a:r>
            <a:r>
              <a:rPr lang="en-US" b="1" dirty="0"/>
              <a:t> </a:t>
            </a:r>
            <a:r>
              <a:rPr lang="en-US" b="1" dirty="0" err="1"/>
              <a:t>nhóm</a:t>
            </a:r>
            <a:r>
              <a:rPr lang="en-US" b="1" dirty="0"/>
              <a:t> </a:t>
            </a:r>
            <a:r>
              <a:rPr lang="en-US" b="1" dirty="0" err="1"/>
              <a:t>đôi</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1331016"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153462"/>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b="1" dirty="0"/>
              <a:t>4. </a:t>
            </a:r>
            <a:r>
              <a:rPr lang="en-US" sz="2000" dirty="0" err="1"/>
              <a:t>Nêu</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việc</a:t>
            </a:r>
            <a:r>
              <a:rPr lang="en-US" sz="2000" dirty="0"/>
              <a:t> </a:t>
            </a:r>
            <a:r>
              <a:rPr lang="en-US" sz="2000" dirty="0" err="1"/>
              <a:t>tạo</a:t>
            </a:r>
            <a:r>
              <a:rPr lang="en-US" sz="2000" dirty="0"/>
              <a:t> </a:t>
            </a:r>
            <a:r>
              <a:rPr lang="en-US" sz="2000" dirty="0" err="1"/>
              <a:t>xỉ</a:t>
            </a:r>
            <a:r>
              <a:rPr lang="en-US" sz="2000" dirty="0"/>
              <a:t> </a:t>
            </a:r>
            <a:r>
              <a:rPr lang="en-US" sz="2000" dirty="0" err="1"/>
              <a:t>trong</a:t>
            </a:r>
            <a:r>
              <a:rPr lang="en-US" sz="2000" dirty="0"/>
              <a:t> </a:t>
            </a:r>
            <a:r>
              <a:rPr lang="en-US" sz="2000" dirty="0" err="1"/>
              <a:t>công</a:t>
            </a:r>
            <a:r>
              <a:rPr lang="en-US" sz="2000" dirty="0"/>
              <a:t> </a:t>
            </a:r>
            <a:r>
              <a:rPr lang="en-US" sz="2000" dirty="0" err="1"/>
              <a:t>đoạn</a:t>
            </a:r>
            <a:r>
              <a:rPr lang="en-US" sz="2000" dirty="0"/>
              <a:t> </a:t>
            </a:r>
            <a:r>
              <a:rPr lang="en-US" sz="2000" dirty="0" err="1"/>
              <a:t>luyện</a:t>
            </a:r>
            <a:r>
              <a:rPr lang="en-US" sz="2000" dirty="0"/>
              <a:t> </a:t>
            </a:r>
            <a:r>
              <a:rPr lang="en-US" sz="2000" dirty="0" err="1"/>
              <a:t>kim</a:t>
            </a:r>
            <a:r>
              <a:rPr lang="en-US" sz="2000" dirty="0"/>
              <a:t>. </a:t>
            </a:r>
            <a:endParaRPr lang="en-US" sz="2000" b="1" dirty="0"/>
          </a:p>
        </p:txBody>
      </p:sp>
      <p:sp>
        <p:nvSpPr>
          <p:cNvPr id="3" name="Title 1">
            <a:extLst>
              <a:ext uri="{FF2B5EF4-FFF2-40B4-BE49-F238E27FC236}">
                <a16:creationId xmlns:a16="http://schemas.microsoft.com/office/drawing/2014/main" id="{1B7C4518-C78E-2A9F-B58D-69409A800CC7}"/>
              </a:ext>
            </a:extLst>
          </p:cNvPr>
          <p:cNvSpPr txBox="1">
            <a:spLocks/>
          </p:cNvSpPr>
          <p:nvPr/>
        </p:nvSpPr>
        <p:spPr>
          <a:xfrm>
            <a:off x="121623" y="1901914"/>
            <a:ext cx="8900753" cy="23722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err="1">
                <a:solidFill>
                  <a:srgbClr val="006600"/>
                </a:solidFill>
              </a:rPr>
              <a:t>Giúp</a:t>
            </a:r>
            <a:r>
              <a:rPr lang="en-US" sz="2000" dirty="0">
                <a:solidFill>
                  <a:srgbClr val="006600"/>
                </a:solidFill>
              </a:rPr>
              <a:t> </a:t>
            </a:r>
            <a:r>
              <a:rPr lang="en-US" sz="2000" dirty="0" err="1">
                <a:solidFill>
                  <a:srgbClr val="006600"/>
                </a:solidFill>
              </a:rPr>
              <a:t>loại</a:t>
            </a:r>
            <a:r>
              <a:rPr lang="en-US" sz="2000" dirty="0">
                <a:solidFill>
                  <a:srgbClr val="006600"/>
                </a:solidFill>
              </a:rPr>
              <a:t> </a:t>
            </a:r>
            <a:r>
              <a:rPr lang="en-US" sz="2000" dirty="0" err="1">
                <a:solidFill>
                  <a:srgbClr val="006600"/>
                </a:solidFill>
              </a:rPr>
              <a:t>bỏ</a:t>
            </a:r>
            <a:r>
              <a:rPr lang="en-US" sz="2000" dirty="0">
                <a:solidFill>
                  <a:srgbClr val="006600"/>
                </a:solidFill>
              </a:rPr>
              <a:t> </a:t>
            </a:r>
            <a:r>
              <a:rPr lang="en-US" sz="2000" dirty="0" err="1">
                <a:solidFill>
                  <a:srgbClr val="006600"/>
                </a:solidFill>
              </a:rPr>
              <a:t>bớt</a:t>
            </a:r>
            <a:r>
              <a:rPr lang="en-US" sz="2000" dirty="0">
                <a:solidFill>
                  <a:srgbClr val="006600"/>
                </a:solidFill>
              </a:rPr>
              <a:t> </a:t>
            </a:r>
            <a:r>
              <a:rPr lang="en-US" sz="2000" dirty="0" err="1">
                <a:solidFill>
                  <a:srgbClr val="006600"/>
                </a:solidFill>
              </a:rPr>
              <a:t>tạp</a:t>
            </a:r>
            <a:r>
              <a:rPr lang="en-US" sz="2000" dirty="0">
                <a:solidFill>
                  <a:srgbClr val="006600"/>
                </a:solidFill>
              </a:rPr>
              <a:t> </a:t>
            </a:r>
            <a:r>
              <a:rPr lang="en-US" sz="2000" dirty="0" err="1">
                <a:solidFill>
                  <a:srgbClr val="006600"/>
                </a:solidFill>
              </a:rPr>
              <a:t>chất</a:t>
            </a:r>
            <a:r>
              <a:rPr lang="en-US" sz="2000" dirty="0">
                <a:solidFill>
                  <a:srgbClr val="006600"/>
                </a:solidFill>
              </a:rPr>
              <a:t>. </a:t>
            </a:r>
          </a:p>
        </p:txBody>
      </p:sp>
    </p:spTree>
    <p:extLst>
      <p:ext uri="{BB962C8B-B14F-4D97-AF65-F5344CB8AC3E}">
        <p14:creationId xmlns:p14="http://schemas.microsoft.com/office/powerpoint/2010/main" val="27261811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a:xfrm>
            <a:off x="819390" y="583305"/>
            <a:ext cx="7704000" cy="420600"/>
          </a:xfrm>
        </p:spPr>
        <p:txBody>
          <a:bodyPr/>
          <a:lstStyle/>
          <a:p>
            <a:r>
              <a:rPr lang="en-US" b="1" dirty="0" err="1"/>
              <a:t>Câu</a:t>
            </a:r>
            <a:r>
              <a:rPr lang="en-US" b="1" dirty="0"/>
              <a:t> </a:t>
            </a:r>
            <a:r>
              <a:rPr lang="en-US" b="1" dirty="0" err="1"/>
              <a:t>hỏi</a:t>
            </a:r>
            <a:r>
              <a:rPr lang="en-US" b="1" dirty="0"/>
              <a:t> </a:t>
            </a:r>
            <a:r>
              <a:rPr lang="en-US" b="1" dirty="0" err="1"/>
              <a:t>liên</a:t>
            </a:r>
            <a:r>
              <a:rPr lang="en-US" b="1" dirty="0"/>
              <a:t> </a:t>
            </a:r>
            <a:r>
              <a:rPr lang="en-US" b="1" dirty="0" err="1"/>
              <a:t>hệ</a:t>
            </a:r>
            <a:r>
              <a:rPr lang="en-US" b="1" dirty="0"/>
              <a:t> </a:t>
            </a:r>
            <a:r>
              <a:rPr lang="en-US" b="1" dirty="0" err="1"/>
              <a:t>thực</a:t>
            </a:r>
            <a:r>
              <a:rPr lang="en-US" b="1" dirty="0"/>
              <a:t> </a:t>
            </a:r>
            <a:r>
              <a:rPr lang="en-US" b="1" dirty="0" err="1"/>
              <a:t>tế</a:t>
            </a:r>
            <a:endParaRPr lang="en-US" b="1" dirty="0"/>
          </a:p>
        </p:txBody>
      </p:sp>
      <p:pic>
        <p:nvPicPr>
          <p:cNvPr id="4" name="Picture 3" descr="A question mark in a bubble&#10;&#10;Description automatically generated">
            <a:extLst>
              <a:ext uri="{FF2B5EF4-FFF2-40B4-BE49-F238E27FC236}">
                <a16:creationId xmlns:a16="http://schemas.microsoft.com/office/drawing/2014/main" id="{57D13A0C-B27D-6889-84A3-4F147C477372}"/>
              </a:ext>
            </a:extLst>
          </p:cNvPr>
          <p:cNvPicPr>
            <a:picLocks noChangeAspect="1"/>
          </p:cNvPicPr>
          <p:nvPr/>
        </p:nvPicPr>
        <p:blipFill>
          <a:blip r:embed="rId2"/>
          <a:stretch>
            <a:fillRect/>
          </a:stretch>
        </p:blipFill>
        <p:spPr>
          <a:xfrm>
            <a:off x="935020" y="0"/>
            <a:ext cx="1153462" cy="1153462"/>
          </a:xfrm>
          <a:prstGeom prst="rect">
            <a:avLst/>
          </a:prstGeom>
        </p:spPr>
      </p:pic>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287677"/>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000" dirty="0"/>
              <a:t>Theo </a:t>
            </a:r>
            <a:r>
              <a:rPr lang="en-US" sz="2000" dirty="0" err="1"/>
              <a:t>em</a:t>
            </a:r>
            <a:r>
              <a:rPr lang="en-US" sz="2000" dirty="0"/>
              <a:t>, </a:t>
            </a:r>
            <a:r>
              <a:rPr lang="en-US" sz="2000" dirty="0" err="1"/>
              <a:t>quy</a:t>
            </a:r>
            <a:r>
              <a:rPr lang="en-US" sz="2000" dirty="0"/>
              <a:t> </a:t>
            </a:r>
            <a:r>
              <a:rPr lang="en-US" sz="2000" dirty="0" err="1"/>
              <a:t>định</a:t>
            </a:r>
            <a:r>
              <a:rPr lang="en-US" sz="2000" dirty="0"/>
              <a:t> </a:t>
            </a:r>
            <a:r>
              <a:rPr lang="en-US" sz="2000" dirty="0" err="1"/>
              <a:t>phân</a:t>
            </a:r>
            <a:r>
              <a:rPr lang="en-US" sz="2000" dirty="0"/>
              <a:t> </a:t>
            </a:r>
            <a:r>
              <a:rPr lang="en-US" sz="2000" dirty="0" err="1"/>
              <a:t>loại</a:t>
            </a:r>
            <a:r>
              <a:rPr lang="en-US" sz="2000" dirty="0"/>
              <a:t> </a:t>
            </a:r>
            <a:r>
              <a:rPr lang="en-US" sz="2000" dirty="0" err="1"/>
              <a:t>rác</a:t>
            </a:r>
            <a:r>
              <a:rPr lang="en-US" sz="2000" dirty="0"/>
              <a:t> </a:t>
            </a:r>
            <a:r>
              <a:rPr lang="en-US" sz="2000" dirty="0" err="1"/>
              <a:t>thải</a:t>
            </a:r>
            <a:r>
              <a:rPr lang="en-US" sz="2000" dirty="0"/>
              <a:t> </a:t>
            </a:r>
            <a:r>
              <a:rPr lang="en-US" sz="2000" dirty="0" err="1"/>
              <a:t>trong</a:t>
            </a:r>
            <a:r>
              <a:rPr lang="en-US" sz="2000" dirty="0"/>
              <a:t> </a:t>
            </a:r>
            <a:r>
              <a:rPr lang="en-US" sz="2000" dirty="0" err="1"/>
              <a:t>phạm</a:t>
            </a:r>
            <a:r>
              <a:rPr lang="en-US" sz="2000" dirty="0"/>
              <a:t> vi </a:t>
            </a:r>
            <a:r>
              <a:rPr lang="en-US" sz="2000" dirty="0" err="1"/>
              <a:t>từng</a:t>
            </a:r>
            <a:r>
              <a:rPr lang="en-US" sz="2000" dirty="0"/>
              <a:t> </a:t>
            </a:r>
            <a:r>
              <a:rPr lang="en-US" sz="2000" dirty="0" err="1"/>
              <a:t>hộ</a:t>
            </a:r>
            <a:r>
              <a:rPr lang="en-US" sz="2000" dirty="0"/>
              <a:t> </a:t>
            </a:r>
            <a:r>
              <a:rPr lang="en-US" sz="2000" dirty="0" err="1"/>
              <a:t>gia</a:t>
            </a:r>
            <a:r>
              <a:rPr lang="en-US" sz="2000" dirty="0"/>
              <a:t> </a:t>
            </a:r>
            <a:r>
              <a:rPr lang="en-US" sz="2000" dirty="0" err="1"/>
              <a:t>đình</a:t>
            </a:r>
            <a:r>
              <a:rPr lang="en-US" sz="2000" dirty="0"/>
              <a:t> </a:t>
            </a:r>
            <a:r>
              <a:rPr lang="en-US" sz="2000" dirty="0" err="1"/>
              <a:t>có</a:t>
            </a:r>
            <a:r>
              <a:rPr lang="en-US" sz="2000" dirty="0"/>
              <a:t> </a:t>
            </a:r>
            <a:r>
              <a:rPr lang="en-US" sz="2000" dirty="0" err="1"/>
              <a:t>tác</a:t>
            </a:r>
            <a:r>
              <a:rPr lang="en-US" sz="2000" dirty="0"/>
              <a:t> </a:t>
            </a:r>
            <a:r>
              <a:rPr lang="en-US" sz="2000" dirty="0" err="1"/>
              <a:t>động</a:t>
            </a:r>
            <a:r>
              <a:rPr lang="en-US" sz="2000" dirty="0"/>
              <a:t> </a:t>
            </a:r>
            <a:r>
              <a:rPr lang="en-US" sz="2000" dirty="0" err="1"/>
              <a:t>thế</a:t>
            </a:r>
            <a:r>
              <a:rPr lang="en-US" sz="2000" dirty="0"/>
              <a:t> </a:t>
            </a:r>
            <a:r>
              <a:rPr lang="en-US" sz="2000" dirty="0" err="1"/>
              <a:t>nào</a:t>
            </a:r>
            <a:r>
              <a:rPr lang="en-US" sz="2000" dirty="0"/>
              <a:t> </a:t>
            </a:r>
            <a:r>
              <a:rPr lang="en-US" sz="2000" dirty="0" err="1"/>
              <a:t>đến</a:t>
            </a:r>
            <a:r>
              <a:rPr lang="en-US" sz="2000" dirty="0"/>
              <a:t> </a:t>
            </a:r>
            <a:r>
              <a:rPr lang="en-US" sz="2000" dirty="0" err="1"/>
              <a:t>quá</a:t>
            </a:r>
            <a:r>
              <a:rPr lang="en-US" sz="2000" dirty="0"/>
              <a:t> </a:t>
            </a:r>
            <a:r>
              <a:rPr lang="en-US" sz="2000" dirty="0" err="1"/>
              <a:t>trình</a:t>
            </a:r>
            <a:r>
              <a:rPr lang="en-US" sz="2000" dirty="0"/>
              <a:t> </a:t>
            </a:r>
            <a:r>
              <a:rPr lang="en-US" sz="2000" dirty="0" err="1"/>
              <a:t>thu</a:t>
            </a:r>
            <a:r>
              <a:rPr lang="en-US" sz="2000" dirty="0"/>
              <a:t> </a:t>
            </a:r>
            <a:r>
              <a:rPr lang="en-US" sz="2000" dirty="0" err="1"/>
              <a:t>gom</a:t>
            </a:r>
            <a:r>
              <a:rPr lang="en-US" sz="2000" dirty="0"/>
              <a:t> </a:t>
            </a:r>
            <a:r>
              <a:rPr lang="en-US" sz="2000" dirty="0" err="1"/>
              <a:t>phế</a:t>
            </a:r>
            <a:r>
              <a:rPr lang="en-US" sz="2000" dirty="0"/>
              <a:t> </a:t>
            </a:r>
            <a:r>
              <a:rPr lang="en-US" sz="2000" dirty="0" err="1"/>
              <a:t>liệu</a:t>
            </a:r>
            <a:r>
              <a:rPr lang="en-US" sz="2000" dirty="0"/>
              <a:t> </a:t>
            </a:r>
            <a:r>
              <a:rPr lang="en-US" sz="2000" dirty="0" err="1"/>
              <a:t>khi</a:t>
            </a:r>
            <a:r>
              <a:rPr lang="en-US" sz="2000" dirty="0"/>
              <a:t> </a:t>
            </a:r>
            <a:r>
              <a:rPr lang="en-US" sz="2000" dirty="0" err="1"/>
              <a:t>tiến</a:t>
            </a:r>
            <a:r>
              <a:rPr lang="en-US" sz="2000" dirty="0"/>
              <a:t> </a:t>
            </a:r>
            <a:r>
              <a:rPr lang="en-US" sz="2000" dirty="0" err="1"/>
              <a:t>hành</a:t>
            </a:r>
            <a:r>
              <a:rPr lang="en-US" sz="2000" dirty="0"/>
              <a:t> </a:t>
            </a:r>
            <a:r>
              <a:rPr lang="en-US" sz="2000" dirty="0" err="1"/>
              <a:t>tái</a:t>
            </a:r>
            <a:r>
              <a:rPr lang="en-US" sz="2000" dirty="0"/>
              <a:t> </a:t>
            </a:r>
            <a:r>
              <a:rPr lang="en-US" sz="2000" dirty="0" err="1"/>
              <a:t>chế</a:t>
            </a:r>
            <a:r>
              <a:rPr lang="en-US" sz="2000" dirty="0"/>
              <a:t> </a:t>
            </a:r>
            <a:r>
              <a:rPr lang="en-US" sz="2000" dirty="0" err="1"/>
              <a:t>kim</a:t>
            </a:r>
            <a:r>
              <a:rPr lang="en-US" sz="2000" dirty="0"/>
              <a:t> </a:t>
            </a:r>
            <a:r>
              <a:rPr lang="en-US" sz="2000" dirty="0" err="1"/>
              <a:t>loại</a:t>
            </a:r>
            <a:r>
              <a:rPr lang="en-US" sz="2000" dirty="0"/>
              <a:t>?</a:t>
            </a:r>
          </a:p>
        </p:txBody>
      </p:sp>
      <p:sp>
        <p:nvSpPr>
          <p:cNvPr id="3" name="Title 1">
            <a:extLst>
              <a:ext uri="{FF2B5EF4-FFF2-40B4-BE49-F238E27FC236}">
                <a16:creationId xmlns:a16="http://schemas.microsoft.com/office/drawing/2014/main" id="{1B7C4518-C78E-2A9F-B58D-69409A800CC7}"/>
              </a:ext>
            </a:extLst>
          </p:cNvPr>
          <p:cNvSpPr txBox="1">
            <a:spLocks/>
          </p:cNvSpPr>
          <p:nvPr/>
        </p:nvSpPr>
        <p:spPr>
          <a:xfrm>
            <a:off x="67438" y="2721169"/>
            <a:ext cx="8900753" cy="1069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vi-VN" sz="2000" dirty="0">
                <a:solidFill>
                  <a:srgbClr val="006600"/>
                </a:solidFill>
              </a:rPr>
              <a:t>Quy định phân loại rác thải trong phạm vi từng hộ gia đình giúp cho việc thu gom phế liệu khi tiến hành tái chế kim loại được dễ dàng hơn.</a:t>
            </a:r>
            <a:endParaRPr lang="en-US" sz="2000" dirty="0">
              <a:solidFill>
                <a:srgbClr val="006600"/>
              </a:solidFill>
            </a:endParaRPr>
          </a:p>
        </p:txBody>
      </p:sp>
    </p:spTree>
    <p:extLst>
      <p:ext uri="{BB962C8B-B14F-4D97-AF65-F5344CB8AC3E}">
        <p14:creationId xmlns:p14="http://schemas.microsoft.com/office/powerpoint/2010/main" val="11064777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err="1">
                <a:solidFill>
                  <a:schemeClr val="tx2">
                    <a:lumMod val="50000"/>
                  </a:schemeClr>
                </a:solidFill>
              </a:rPr>
              <a:t>Kết</a:t>
            </a:r>
            <a:r>
              <a:rPr lang="en-US" b="1" dirty="0">
                <a:solidFill>
                  <a:schemeClr val="tx2">
                    <a:lumMod val="50000"/>
                  </a:schemeClr>
                </a:solidFill>
              </a:rPr>
              <a:t> </a:t>
            </a:r>
            <a:r>
              <a:rPr lang="en-US" b="1" dirty="0" err="1">
                <a:solidFill>
                  <a:schemeClr val="tx2">
                    <a:lumMod val="50000"/>
                  </a:schemeClr>
                </a:solidFill>
              </a:rPr>
              <a:t>luận</a:t>
            </a:r>
            <a:endParaRPr lang="en-US" b="1" dirty="0">
              <a:solidFill>
                <a:schemeClr val="tx2">
                  <a:lumMod val="50000"/>
                </a:schemeClr>
              </a:solidFill>
            </a:endParaRPr>
          </a:p>
        </p:txBody>
      </p:sp>
      <p:sp>
        <p:nvSpPr>
          <p:cNvPr id="5" name="Title 1">
            <a:extLst>
              <a:ext uri="{FF2B5EF4-FFF2-40B4-BE49-F238E27FC236}">
                <a16:creationId xmlns:a16="http://schemas.microsoft.com/office/drawing/2014/main" id="{3191ECBE-E39F-8B12-8ED6-65B3615EB530}"/>
              </a:ext>
            </a:extLst>
          </p:cNvPr>
          <p:cNvSpPr txBox="1">
            <a:spLocks/>
          </p:cNvSpPr>
          <p:nvPr/>
        </p:nvSpPr>
        <p:spPr>
          <a:xfrm>
            <a:off x="121623" y="1287677"/>
            <a:ext cx="8900753" cy="9020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marL="0" algn="just">
              <a:lnSpc>
                <a:spcPct val="150000"/>
              </a:lnSpc>
            </a:pPr>
            <a:r>
              <a:rPr lang="en-US" sz="2000" b="1" dirty="0"/>
              <a:t>I. QUY TRÌNH TÁI CHẾ KIM LOẠI</a:t>
            </a:r>
          </a:p>
          <a:p>
            <a:pPr marL="0" algn="just">
              <a:lnSpc>
                <a:spcPct val="150000"/>
              </a:lnSpc>
            </a:pPr>
            <a:r>
              <a:rPr lang="en-US" sz="2000" b="1" dirty="0"/>
              <a:t>1. Quy </a:t>
            </a:r>
            <a:r>
              <a:rPr lang="en-US" sz="2000" b="1" dirty="0" err="1"/>
              <a:t>trình</a:t>
            </a:r>
            <a:r>
              <a:rPr lang="en-US" sz="2000" b="1" dirty="0"/>
              <a:t> </a:t>
            </a:r>
            <a:r>
              <a:rPr lang="en-US" sz="2000" b="1" dirty="0" err="1"/>
              <a:t>tái</a:t>
            </a:r>
            <a:r>
              <a:rPr lang="en-US" sz="2000" b="1" dirty="0"/>
              <a:t> </a:t>
            </a:r>
            <a:r>
              <a:rPr lang="en-US" sz="2000" b="1" dirty="0" err="1"/>
              <a:t>chế</a:t>
            </a:r>
            <a:r>
              <a:rPr lang="en-US" sz="2000" b="1" dirty="0"/>
              <a:t> </a:t>
            </a:r>
            <a:r>
              <a:rPr lang="en-US" sz="2000" b="1" dirty="0" err="1"/>
              <a:t>kim</a:t>
            </a:r>
            <a:r>
              <a:rPr lang="en-US" sz="2000" b="1" dirty="0"/>
              <a:t> </a:t>
            </a:r>
            <a:r>
              <a:rPr lang="en-US" sz="2000" b="1" dirty="0" err="1"/>
              <a:t>loại</a:t>
            </a:r>
            <a:endParaRPr lang="en-US" sz="2000" b="1" dirty="0"/>
          </a:p>
          <a:p>
            <a:pPr marL="0" algn="just">
              <a:lnSpc>
                <a:spcPct val="150000"/>
              </a:lnSpc>
            </a:pPr>
            <a:r>
              <a:rPr lang="en-US" sz="2000" dirty="0"/>
              <a:t> - </a:t>
            </a:r>
            <a:r>
              <a:rPr lang="en-US" sz="2000" dirty="0" err="1"/>
              <a:t>Công</a:t>
            </a:r>
            <a:r>
              <a:rPr lang="en-US" sz="2000" dirty="0"/>
              <a:t> </a:t>
            </a:r>
            <a:r>
              <a:rPr lang="en-US" sz="2000" dirty="0" err="1"/>
              <a:t>đoạn</a:t>
            </a:r>
            <a:r>
              <a:rPr lang="en-US" sz="2000" dirty="0"/>
              <a:t> 1: Thu </a:t>
            </a:r>
            <a:r>
              <a:rPr lang="en-US" sz="2000" dirty="0" err="1"/>
              <a:t>gom</a:t>
            </a:r>
            <a:r>
              <a:rPr lang="en-US" sz="2000" dirty="0"/>
              <a:t> </a:t>
            </a:r>
            <a:r>
              <a:rPr lang="en-US" sz="2000" dirty="0" err="1"/>
              <a:t>và</a:t>
            </a:r>
            <a:r>
              <a:rPr lang="en-US" sz="2000" dirty="0"/>
              <a:t> </a:t>
            </a:r>
            <a:r>
              <a:rPr lang="en-US" sz="2000" dirty="0" err="1"/>
              <a:t>phân</a:t>
            </a:r>
            <a:r>
              <a:rPr lang="en-US" sz="2000" dirty="0"/>
              <a:t> </a:t>
            </a:r>
            <a:r>
              <a:rPr lang="en-US" sz="2000" dirty="0" err="1"/>
              <a:t>loại</a:t>
            </a:r>
            <a:r>
              <a:rPr lang="en-US" sz="2000" dirty="0"/>
              <a:t> </a:t>
            </a:r>
            <a:r>
              <a:rPr lang="en-US" sz="2000" dirty="0" err="1"/>
              <a:t>phế</a:t>
            </a:r>
            <a:r>
              <a:rPr lang="en-US" sz="2000" dirty="0"/>
              <a:t> </a:t>
            </a:r>
            <a:r>
              <a:rPr lang="en-US" sz="2000" dirty="0" err="1"/>
              <a:t>liệu</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2: </a:t>
            </a:r>
            <a:r>
              <a:rPr lang="en-US" sz="2000" dirty="0" err="1"/>
              <a:t>Nghiền</a:t>
            </a:r>
            <a:r>
              <a:rPr lang="en-US" sz="2000" dirty="0"/>
              <a:t>, </a:t>
            </a:r>
            <a:r>
              <a:rPr lang="en-US" sz="2000" dirty="0" err="1"/>
              <a:t>băm</a:t>
            </a:r>
            <a:r>
              <a:rPr lang="en-US" sz="2000" dirty="0"/>
              <a:t> </a:t>
            </a:r>
            <a:r>
              <a:rPr lang="en-US" sz="2000" dirty="0" err="1"/>
              <a:t>nhỏ</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3: </a:t>
            </a:r>
            <a:r>
              <a:rPr lang="en-US" sz="2000" dirty="0" err="1"/>
              <a:t>Luyện</a:t>
            </a:r>
            <a:r>
              <a:rPr lang="en-US" sz="2000" dirty="0"/>
              <a:t> </a:t>
            </a:r>
            <a:r>
              <a:rPr lang="en-US" sz="2000" dirty="0" err="1"/>
              <a:t>kim</a:t>
            </a:r>
            <a:r>
              <a:rPr lang="en-US" sz="2000" dirty="0"/>
              <a:t>.</a:t>
            </a:r>
          </a:p>
          <a:p>
            <a:pPr marL="0" algn="just">
              <a:lnSpc>
                <a:spcPct val="150000"/>
              </a:lnSpc>
            </a:pPr>
            <a:r>
              <a:rPr lang="en-US" sz="2000" dirty="0"/>
              <a:t>- </a:t>
            </a:r>
            <a:r>
              <a:rPr lang="en-US" sz="2000" dirty="0" err="1"/>
              <a:t>Công</a:t>
            </a:r>
            <a:r>
              <a:rPr lang="en-US" sz="2000" dirty="0"/>
              <a:t> </a:t>
            </a:r>
            <a:r>
              <a:rPr lang="en-US" sz="2000" dirty="0" err="1"/>
              <a:t>đoạn</a:t>
            </a:r>
            <a:r>
              <a:rPr lang="en-US" sz="2000" dirty="0"/>
              <a:t> 4: </a:t>
            </a:r>
            <a:r>
              <a:rPr lang="en-US" sz="2000" dirty="0" err="1"/>
              <a:t>Tạo</a:t>
            </a:r>
            <a:r>
              <a:rPr lang="en-US" sz="2000" dirty="0"/>
              <a:t> </a:t>
            </a:r>
            <a:r>
              <a:rPr lang="en-US" sz="2000" dirty="0" err="1"/>
              <a:t>vật</a:t>
            </a:r>
            <a:r>
              <a:rPr lang="en-US" sz="2000" dirty="0"/>
              <a:t> </a:t>
            </a:r>
            <a:r>
              <a:rPr lang="en-US" sz="2000" dirty="0" err="1"/>
              <a:t>liệu</a:t>
            </a:r>
            <a:r>
              <a:rPr lang="en-US" sz="2000" dirty="0"/>
              <a:t>.</a:t>
            </a:r>
          </a:p>
          <a:p>
            <a:pPr marL="0" algn="just">
              <a:lnSpc>
                <a:spcPct val="150000"/>
              </a:lnSpc>
            </a:pPr>
            <a:r>
              <a:rPr lang="en-US" sz="2000" dirty="0"/>
              <a:t> - </a:t>
            </a:r>
            <a:r>
              <a:rPr lang="en-US" sz="2000" dirty="0" err="1"/>
              <a:t>Công</a:t>
            </a:r>
            <a:r>
              <a:rPr lang="en-US" sz="2000" dirty="0"/>
              <a:t> </a:t>
            </a:r>
            <a:r>
              <a:rPr lang="en-US" sz="2000" dirty="0" err="1"/>
              <a:t>đoạn</a:t>
            </a:r>
            <a:r>
              <a:rPr lang="en-US" sz="2000" dirty="0"/>
              <a:t> 5: </a:t>
            </a:r>
            <a:r>
              <a:rPr lang="en-US" sz="2000" dirty="0" err="1"/>
              <a:t>Vận</a:t>
            </a:r>
            <a:r>
              <a:rPr lang="en-US" sz="2000" dirty="0"/>
              <a:t> </a:t>
            </a:r>
            <a:r>
              <a:rPr lang="en-US" sz="2000" dirty="0" err="1"/>
              <a:t>chuyển</a:t>
            </a:r>
            <a:r>
              <a:rPr lang="en-US" sz="2000" dirty="0"/>
              <a:t>.</a:t>
            </a:r>
          </a:p>
          <a:p>
            <a:pPr algn="just">
              <a:lnSpc>
                <a:spcPct val="150000"/>
              </a:lnSpc>
            </a:pPr>
            <a:endParaRPr lang="en-US" sz="2000" dirty="0"/>
          </a:p>
        </p:txBody>
      </p:sp>
      <p:pic>
        <p:nvPicPr>
          <p:cNvPr id="7" name="Picture 6" descr="A green check mark in a circle&#10;&#10;Description automatically generated">
            <a:extLst>
              <a:ext uri="{FF2B5EF4-FFF2-40B4-BE49-F238E27FC236}">
                <a16:creationId xmlns:a16="http://schemas.microsoft.com/office/drawing/2014/main" id="{7F3A1AE8-0C44-A060-7745-0C7377D1A2CE}"/>
              </a:ext>
            </a:extLst>
          </p:cNvPr>
          <p:cNvPicPr>
            <a:picLocks noChangeAspect="1"/>
          </p:cNvPicPr>
          <p:nvPr/>
        </p:nvPicPr>
        <p:blipFill>
          <a:blip r:embed="rId2"/>
          <a:stretch>
            <a:fillRect/>
          </a:stretch>
        </p:blipFill>
        <p:spPr>
          <a:xfrm>
            <a:off x="2811951" y="418549"/>
            <a:ext cx="753933" cy="753933"/>
          </a:xfrm>
          <a:prstGeom prst="rect">
            <a:avLst/>
          </a:prstGeom>
          <a:ln>
            <a:noFill/>
          </a:ln>
          <a:effectLst>
            <a:softEdge rad="112500"/>
          </a:effectLst>
        </p:spPr>
      </p:pic>
    </p:spTree>
    <p:extLst>
      <p:ext uri="{BB962C8B-B14F-4D97-AF65-F5344CB8AC3E}">
        <p14:creationId xmlns:p14="http://schemas.microsoft.com/office/powerpoint/2010/main" val="30908337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p:cNvSpPr/>
          <p:nvPr/>
        </p:nvSpPr>
        <p:spPr>
          <a:xfrm>
            <a:off x="3124731" y="1614148"/>
            <a:ext cx="2820510" cy="60065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759031" y="2608921"/>
            <a:ext cx="2627400" cy="8529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20"/>
          <p:cNvGrpSpPr/>
          <p:nvPr/>
        </p:nvGrpSpPr>
        <p:grpSpPr>
          <a:xfrm>
            <a:off x="5880393" y="2672021"/>
            <a:ext cx="2441225" cy="908212"/>
            <a:chOff x="5917412" y="3720200"/>
            <a:chExt cx="2441225" cy="908212"/>
          </a:xfrm>
        </p:grpSpPr>
        <p:sp>
          <p:nvSpPr>
            <p:cNvPr id="461" name="Google Shape;461;p20"/>
            <p:cNvSpPr txBox="1"/>
            <p:nvPr/>
          </p:nvSpPr>
          <p:spPr>
            <a:xfrm>
              <a:off x="5982225" y="3720200"/>
              <a:ext cx="2255100" cy="29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ali Medium"/>
                  <a:ea typeface="Mali Medium"/>
                  <a:cs typeface="Mali Medium"/>
                  <a:sym typeface="Mali Medium"/>
                </a:rPr>
                <a:t>Non-ferrous</a:t>
              </a:r>
              <a:endParaRPr sz="2000" b="1" dirty="0">
                <a:solidFill>
                  <a:schemeClr val="dk1"/>
                </a:solidFill>
                <a:latin typeface="Mali Medium"/>
                <a:ea typeface="Mali Medium"/>
                <a:cs typeface="Mali Medium"/>
                <a:sym typeface="Mali Medium"/>
              </a:endParaRPr>
            </a:p>
          </p:txBody>
        </p:sp>
        <p:sp>
          <p:nvSpPr>
            <p:cNvPr id="462" name="Google Shape;462;p20"/>
            <p:cNvSpPr txBox="1"/>
            <p:nvPr/>
          </p:nvSpPr>
          <p:spPr>
            <a:xfrm>
              <a:off x="5917412" y="4200787"/>
              <a:ext cx="2441225" cy="4276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Vật liệu kim loại không có hoặc có lượng sắt không đáng kể</a:t>
              </a:r>
              <a:endParaRPr dirty="0">
                <a:solidFill>
                  <a:schemeClr val="dk1"/>
                </a:solidFill>
                <a:latin typeface="Comfortaa SemiBold"/>
                <a:ea typeface="Comfortaa SemiBold"/>
                <a:cs typeface="Comfortaa SemiBold"/>
                <a:sym typeface="Comfortaa SemiBold"/>
              </a:endParaRPr>
            </a:p>
          </p:txBody>
        </p:sp>
      </p:grpSp>
      <p:sp>
        <p:nvSpPr>
          <p:cNvPr id="463" name="Google Shape;463;p20"/>
          <p:cNvSpPr/>
          <p:nvPr/>
        </p:nvSpPr>
        <p:spPr>
          <a:xfrm>
            <a:off x="682431" y="2608921"/>
            <a:ext cx="2627400" cy="8529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20"/>
          <p:cNvGrpSpPr/>
          <p:nvPr/>
        </p:nvGrpSpPr>
        <p:grpSpPr>
          <a:xfrm>
            <a:off x="129905" y="2672021"/>
            <a:ext cx="3732452" cy="960791"/>
            <a:chOff x="166924" y="3720200"/>
            <a:chExt cx="3732452" cy="960791"/>
          </a:xfrm>
        </p:grpSpPr>
        <p:sp>
          <p:nvSpPr>
            <p:cNvPr id="465" name="Google Shape;465;p20"/>
            <p:cNvSpPr txBox="1"/>
            <p:nvPr/>
          </p:nvSpPr>
          <p:spPr>
            <a:xfrm>
              <a:off x="905600" y="3720200"/>
              <a:ext cx="2255100" cy="30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ali Medium"/>
                  <a:ea typeface="Mali Medium"/>
                  <a:cs typeface="Mali Medium"/>
                  <a:sym typeface="Mali Medium"/>
                </a:rPr>
                <a:t>Ferrous</a:t>
              </a:r>
              <a:endParaRPr sz="2000" b="1" dirty="0">
                <a:solidFill>
                  <a:schemeClr val="dk1"/>
                </a:solidFill>
                <a:latin typeface="Mali Medium"/>
                <a:ea typeface="Mali Medium"/>
                <a:cs typeface="Mali Medium"/>
                <a:sym typeface="Mali Medium"/>
              </a:endParaRPr>
            </a:p>
          </p:txBody>
        </p:sp>
        <p:sp>
          <p:nvSpPr>
            <p:cNvPr id="466" name="Google Shape;466;p20"/>
            <p:cNvSpPr txBox="1"/>
            <p:nvPr/>
          </p:nvSpPr>
          <p:spPr>
            <a:xfrm>
              <a:off x="166924" y="4153407"/>
              <a:ext cx="3732452" cy="52758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latin typeface="Comfortaa SemiBold"/>
                  <a:ea typeface="Comfortaa SemiBold"/>
                  <a:cs typeface="Comfortaa SemiBold"/>
                  <a:sym typeface="Comfortaa SemiBold"/>
                </a:rPr>
                <a:t>C</a:t>
              </a:r>
              <a:r>
                <a:rPr lang="en" dirty="0">
                  <a:solidFill>
                    <a:schemeClr val="dk1"/>
                  </a:solidFill>
                  <a:latin typeface="Comfortaa SemiBold"/>
                  <a:ea typeface="Comfortaa SemiBold"/>
                  <a:cs typeface="Comfortaa SemiBold"/>
                  <a:sym typeface="Comfortaa SemiBold"/>
                </a:rPr>
                <a:t>ác vật liệu kim loại có chứa sắt, </a:t>
              </a:r>
            </a:p>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bị hút mạnh bởi nam châm, </a:t>
              </a:r>
            </a:p>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thường gọi là nhóm có từ tính mạnh</a:t>
              </a:r>
              <a:endParaRPr dirty="0">
                <a:solidFill>
                  <a:schemeClr val="dk1"/>
                </a:solidFill>
                <a:latin typeface="Comfortaa SemiBold"/>
                <a:ea typeface="Comfortaa SemiBold"/>
                <a:cs typeface="Comfortaa SemiBold"/>
                <a:sym typeface="Comfortaa SemiBold"/>
              </a:endParaRPr>
            </a:p>
          </p:txBody>
        </p:sp>
      </p:grpSp>
      <p:sp>
        <p:nvSpPr>
          <p:cNvPr id="467" name="Google Shape;467;p20"/>
          <p:cNvSpPr/>
          <p:nvPr/>
        </p:nvSpPr>
        <p:spPr>
          <a:xfrm>
            <a:off x="3201106" y="1614071"/>
            <a:ext cx="2667900" cy="6006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Mali Medium"/>
                <a:ea typeface="Mali Medium"/>
                <a:cs typeface="Mali Medium"/>
                <a:sym typeface="Mali Medium"/>
              </a:rPr>
              <a:t>Vật liệu kim loại</a:t>
            </a:r>
            <a:endParaRPr sz="2000" b="1" dirty="0">
              <a:solidFill>
                <a:schemeClr val="lt1"/>
              </a:solidFill>
              <a:latin typeface="Mali Medium"/>
              <a:ea typeface="Mali Medium"/>
              <a:cs typeface="Mali Medium"/>
              <a:sym typeface="Mali Medium"/>
            </a:endParaRPr>
          </a:p>
        </p:txBody>
      </p:sp>
      <p:cxnSp>
        <p:nvCxnSpPr>
          <p:cNvPr id="468" name="Google Shape;468;p20"/>
          <p:cNvCxnSpPr>
            <a:stCxn id="465" idx="0"/>
            <a:endCxn id="467" idx="2"/>
          </p:cNvCxnSpPr>
          <p:nvPr/>
        </p:nvCxnSpPr>
        <p:spPr>
          <a:xfrm rot="-5400000">
            <a:off x="2219931" y="1690721"/>
            <a:ext cx="757500" cy="1205100"/>
          </a:xfrm>
          <a:prstGeom prst="bentConnector2">
            <a:avLst/>
          </a:prstGeom>
          <a:noFill/>
          <a:ln w="28575" cap="flat" cmpd="sng">
            <a:solidFill>
              <a:schemeClr val="accent1"/>
            </a:solidFill>
            <a:prstDash val="solid"/>
            <a:round/>
            <a:headEnd type="oval" w="med" len="med"/>
            <a:tailEnd type="none" w="med" len="med"/>
          </a:ln>
        </p:spPr>
      </p:cxnSp>
      <p:cxnSp>
        <p:nvCxnSpPr>
          <p:cNvPr id="469" name="Google Shape;469;p20"/>
          <p:cNvCxnSpPr>
            <a:stCxn id="461" idx="0"/>
            <a:endCxn id="467" idx="0"/>
          </p:cNvCxnSpPr>
          <p:nvPr/>
        </p:nvCxnSpPr>
        <p:spPr>
          <a:xfrm rot="5400000" flipH="1">
            <a:off x="6092206" y="1691471"/>
            <a:ext cx="757500" cy="1203600"/>
          </a:xfrm>
          <a:prstGeom prst="bentConnector2">
            <a:avLst/>
          </a:prstGeom>
          <a:noFill/>
          <a:ln w="28575" cap="flat" cmpd="sng">
            <a:solidFill>
              <a:schemeClr val="accent1"/>
            </a:solidFill>
            <a:prstDash val="solid"/>
            <a:round/>
            <a:headEnd type="oval" w="med" len="med"/>
            <a:tailEnd type="none" w="med" len="med"/>
          </a:ln>
        </p:spPr>
      </p:cxnSp>
      <p:sp>
        <p:nvSpPr>
          <p:cNvPr id="6" name="Title 1">
            <a:extLst>
              <a:ext uri="{FF2B5EF4-FFF2-40B4-BE49-F238E27FC236}">
                <a16:creationId xmlns:a16="http://schemas.microsoft.com/office/drawing/2014/main" id="{79082E68-9798-CF19-D805-61BB66200F09}"/>
              </a:ext>
            </a:extLst>
          </p:cNvPr>
          <p:cNvSpPr>
            <a:spLocks noGrp="1"/>
          </p:cNvSpPr>
          <p:nvPr>
            <p:ph type="title"/>
          </p:nvPr>
        </p:nvSpPr>
        <p:spPr>
          <a:xfrm>
            <a:off x="720000" y="585216"/>
            <a:ext cx="7704000" cy="420600"/>
          </a:xfrm>
        </p:spPr>
        <p:txBody>
          <a:bodyPr/>
          <a:lstStyle/>
          <a:p>
            <a:r>
              <a:rPr lang="en-US" b="1" dirty="0" err="1">
                <a:solidFill>
                  <a:schemeClr val="tx2">
                    <a:lumMod val="50000"/>
                  </a:schemeClr>
                </a:solidFill>
              </a:rPr>
              <a:t>Mở</a:t>
            </a:r>
            <a:r>
              <a:rPr lang="en-US" b="1" dirty="0">
                <a:solidFill>
                  <a:schemeClr val="tx2">
                    <a:lumMod val="50000"/>
                  </a:schemeClr>
                </a:solidFill>
              </a:rPr>
              <a:t> </a:t>
            </a:r>
            <a:r>
              <a:rPr lang="en-US" b="1" dirty="0" err="1">
                <a:solidFill>
                  <a:schemeClr val="tx2">
                    <a:lumMod val="50000"/>
                  </a:schemeClr>
                </a:solidFill>
              </a:rPr>
              <a:t>rộng</a:t>
            </a:r>
            <a:endParaRPr lang="en-US" b="1" dirty="0">
              <a:solidFill>
                <a:schemeClr val="tx2">
                  <a:lumMod val="50000"/>
                </a:schemeClr>
              </a:solidFill>
            </a:endParaRPr>
          </a:p>
        </p:txBody>
      </p:sp>
      <p:pic>
        <p:nvPicPr>
          <p:cNvPr id="7" name="Picture 6" descr="A green check mark in a circle&#10;&#10;Description automatically generated">
            <a:extLst>
              <a:ext uri="{FF2B5EF4-FFF2-40B4-BE49-F238E27FC236}">
                <a16:creationId xmlns:a16="http://schemas.microsoft.com/office/drawing/2014/main" id="{17A570FC-015D-B21C-88F7-C5950525A3E1}"/>
              </a:ext>
            </a:extLst>
          </p:cNvPr>
          <p:cNvPicPr>
            <a:picLocks noChangeAspect="1"/>
          </p:cNvPicPr>
          <p:nvPr/>
        </p:nvPicPr>
        <p:blipFill>
          <a:blip r:embed="rId3"/>
          <a:stretch>
            <a:fillRect/>
          </a:stretch>
        </p:blipFill>
        <p:spPr>
          <a:xfrm>
            <a:off x="2811951" y="418549"/>
            <a:ext cx="753933" cy="753933"/>
          </a:xfrm>
          <a:prstGeom prst="rect">
            <a:avLst/>
          </a:prstGeom>
          <a:ln>
            <a:noFill/>
          </a:ln>
          <a:effectLst>
            <a:softEdge rad="112500"/>
          </a:effectLst>
        </p:spPr>
      </p:pic>
    </p:spTree>
    <p:extLst>
      <p:ext uri="{BB962C8B-B14F-4D97-AF65-F5344CB8AC3E}">
        <p14:creationId xmlns:p14="http://schemas.microsoft.com/office/powerpoint/2010/main" val="20874126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barn(inVertical)">
                                      <p:cBhvr>
                                        <p:cTn id="7" dur="500"/>
                                        <p:tgtEl>
                                          <p:spTgt spid="464"/>
                                        </p:tgtEl>
                                      </p:cBhvr>
                                    </p:animEffect>
                                  </p:childTnLst>
                                </p:cTn>
                              </p:par>
                              <p:par>
                                <p:cTn id="8" presetID="16" presetClass="entr" presetSubtype="21"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barn(inVertical)">
                                      <p:cBhvr>
                                        <p:cTn id="10"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0EEC44-55DB-9ED8-8C38-5990A69349E5}"/>
              </a:ext>
            </a:extLst>
          </p:cNvPr>
          <p:cNvSpPr txBox="1"/>
          <p:nvPr/>
        </p:nvSpPr>
        <p:spPr>
          <a:xfrm>
            <a:off x="410818" y="462048"/>
            <a:ext cx="4398031" cy="3267754"/>
          </a:xfrm>
          <a:prstGeom prst="rect">
            <a:avLst/>
          </a:prstGeom>
          <a:noFill/>
        </p:spPr>
        <p:txBody>
          <a:bodyPr wrap="square" rtlCol="0">
            <a:spAutoFit/>
          </a:bodyPr>
          <a:lstStyle/>
          <a:p>
            <a:pPr algn="just">
              <a:lnSpc>
                <a:spcPct val="150000"/>
              </a:lnSpc>
            </a:pPr>
            <a:r>
              <a:rPr lang="en-US" sz="2000" dirty="0" err="1">
                <a:solidFill>
                  <a:schemeClr val="tx1">
                    <a:lumMod val="75000"/>
                  </a:schemeClr>
                </a:solidFill>
                <a:latin typeface="Mali Medium" panose="020B0604020202020204" charset="-34"/>
                <a:cs typeface="Mali Medium" panose="020B0604020202020204" charset="-34"/>
              </a:rPr>
              <a:t>Thường</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thấy</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trên</a:t>
            </a:r>
            <a:r>
              <a:rPr lang="en-US" sz="2000" dirty="0">
                <a:solidFill>
                  <a:schemeClr val="tx1">
                    <a:lumMod val="75000"/>
                  </a:schemeClr>
                </a:solidFill>
                <a:latin typeface="Mali Medium" panose="020B0604020202020204" charset="-34"/>
                <a:cs typeface="Mali Medium" panose="020B0604020202020204" charset="-34"/>
              </a:rPr>
              <a:t> bao </a:t>
            </a:r>
            <a:r>
              <a:rPr lang="en-US" sz="2000" dirty="0" err="1">
                <a:solidFill>
                  <a:schemeClr val="tx1">
                    <a:lumMod val="75000"/>
                  </a:schemeClr>
                </a:solidFill>
                <a:latin typeface="Mali Medium" panose="020B0604020202020204" charset="-34"/>
                <a:cs typeface="Mali Medium" panose="020B0604020202020204" charset="-34"/>
              </a:rPr>
              <a:t>bì</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của</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một</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số</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sản</a:t>
            </a:r>
            <a:r>
              <a:rPr lang="en-US" sz="2000" dirty="0">
                <a:solidFill>
                  <a:schemeClr val="tx1">
                    <a:lumMod val="75000"/>
                  </a:schemeClr>
                </a:solidFill>
                <a:latin typeface="Mali Medium" panose="020B0604020202020204" charset="-34"/>
                <a:cs typeface="Mali Medium" panose="020B0604020202020204" charset="-34"/>
              </a:rPr>
              <a:t> </a:t>
            </a:r>
            <a:r>
              <a:rPr lang="en-US" sz="2000" dirty="0" err="1">
                <a:solidFill>
                  <a:schemeClr val="tx1">
                    <a:lumMod val="75000"/>
                  </a:schemeClr>
                </a:solidFill>
                <a:latin typeface="Mali Medium" panose="020B0604020202020204" charset="-34"/>
                <a:cs typeface="Mali Medium" panose="020B0604020202020204" charset="-34"/>
              </a:rPr>
              <a:t>phẩm</a:t>
            </a:r>
            <a:r>
              <a:rPr lang="en-US" sz="2000" dirty="0">
                <a:solidFill>
                  <a:schemeClr val="tx1">
                    <a:lumMod val="75000"/>
                  </a:schemeClr>
                </a:solidFill>
                <a:latin typeface="Mali Medium" panose="020B0604020202020204" charset="-34"/>
                <a:cs typeface="Mali Medium" panose="020B0604020202020204" charset="-34"/>
              </a:rPr>
              <a:t> </a:t>
            </a:r>
            <a:r>
              <a:rPr lang="vi-VN" sz="2000" dirty="0">
                <a:solidFill>
                  <a:schemeClr val="tx1">
                    <a:lumMod val="75000"/>
                  </a:schemeClr>
                </a:solidFill>
                <a:latin typeface="Mali Medium" panose="020B0604020202020204" charset="-34"/>
                <a:cs typeface="Mali Medium" panose="020B0604020202020204" charset="-34"/>
              </a:rPr>
              <a:t>làm bằng các vật liệu như kim loại, nhựa, thủy tinh, giấy và các tông, gỗ, dệt may, vật liệu tổng hợp (giấy và kim loại, giấy và nhựa, thủy tinh và nhựa).</a:t>
            </a:r>
            <a:endParaRPr lang="en-US" sz="2000" dirty="0">
              <a:solidFill>
                <a:schemeClr val="tx1">
                  <a:lumMod val="75000"/>
                </a:schemeClr>
              </a:solidFill>
              <a:latin typeface="Mali Medium" panose="020B0604020202020204" charset="-34"/>
              <a:cs typeface="Mali Medium" panose="020B0604020202020204" charset="-34"/>
            </a:endParaRPr>
          </a:p>
        </p:txBody>
      </p:sp>
      <p:pic>
        <p:nvPicPr>
          <p:cNvPr id="13" name="Picture 12" descr="A green recycle symbol on a black background&#10;&#10;Description automatically generated">
            <a:extLst>
              <a:ext uri="{FF2B5EF4-FFF2-40B4-BE49-F238E27FC236}">
                <a16:creationId xmlns:a16="http://schemas.microsoft.com/office/drawing/2014/main" id="{2D4189CD-ED4A-DF9E-FDB4-E3589D95BE18}"/>
              </a:ext>
            </a:extLst>
          </p:cNvPr>
          <p:cNvPicPr>
            <a:picLocks noChangeAspect="1"/>
          </p:cNvPicPr>
          <p:nvPr/>
        </p:nvPicPr>
        <p:blipFill>
          <a:blip r:embed="rId2"/>
          <a:stretch>
            <a:fillRect/>
          </a:stretch>
        </p:blipFill>
        <p:spPr>
          <a:xfrm>
            <a:off x="5152555" y="498210"/>
            <a:ext cx="3359467" cy="319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4F063EC2-1D90-25CE-3767-4E36A5A49696}"/>
              </a:ext>
            </a:extLst>
          </p:cNvPr>
          <p:cNvSpPr txBox="1"/>
          <p:nvPr/>
        </p:nvSpPr>
        <p:spPr>
          <a:xfrm>
            <a:off x="5220529" y="3729802"/>
            <a:ext cx="3223518" cy="497765"/>
          </a:xfrm>
          <a:prstGeom prst="rect">
            <a:avLst/>
          </a:prstGeom>
          <a:noFill/>
        </p:spPr>
        <p:txBody>
          <a:bodyPr wrap="square" rtlCol="0">
            <a:spAutoFit/>
          </a:bodyPr>
          <a:lstStyle/>
          <a:p>
            <a:pPr algn="just">
              <a:lnSpc>
                <a:spcPct val="150000"/>
              </a:lnSpc>
            </a:pPr>
            <a:r>
              <a:rPr lang="vi-VN" sz="2000" b="1" dirty="0">
                <a:solidFill>
                  <a:srgbClr val="006600"/>
                </a:solidFill>
                <a:latin typeface="Mali Medium" panose="020B0604020202020204" charset="-34"/>
                <a:cs typeface="Mali Medium" panose="020B0604020202020204" charset="-34"/>
              </a:rPr>
              <a:t>biểu tượng Mobius Loop</a:t>
            </a:r>
            <a:endParaRPr lang="en-US" sz="2000" b="1" dirty="0">
              <a:solidFill>
                <a:srgbClr val="006600"/>
              </a:solidFill>
              <a:latin typeface="Mali Medium" panose="020B0604020202020204" charset="-34"/>
              <a:cs typeface="Mali Medium" panose="020B0604020202020204" charset="-34"/>
            </a:endParaRPr>
          </a:p>
        </p:txBody>
      </p:sp>
      <p:pic>
        <p:nvPicPr>
          <p:cNvPr id="8" name="Picture 7" descr="A black arrow pointing to the right&#10;&#10;Description automatically generated">
            <a:extLst>
              <a:ext uri="{FF2B5EF4-FFF2-40B4-BE49-F238E27FC236}">
                <a16:creationId xmlns:a16="http://schemas.microsoft.com/office/drawing/2014/main" id="{25AA4563-B841-0868-D7F9-7C72D9511FE3}"/>
              </a:ext>
            </a:extLst>
          </p:cNvPr>
          <p:cNvPicPr>
            <a:picLocks noChangeAspect="1"/>
          </p:cNvPicPr>
          <p:nvPr/>
        </p:nvPicPr>
        <p:blipFill>
          <a:blip r:embed="rId3"/>
          <a:stretch>
            <a:fillRect/>
          </a:stretch>
        </p:blipFill>
        <p:spPr>
          <a:xfrm>
            <a:off x="0" y="3876356"/>
            <a:ext cx="1827815" cy="1040916"/>
          </a:xfrm>
          <a:prstGeom prst="rect">
            <a:avLst/>
          </a:prstGeom>
        </p:spPr>
      </p:pic>
      <p:sp>
        <p:nvSpPr>
          <p:cNvPr id="9" name="Google Shape;1363;p38">
            <a:extLst>
              <a:ext uri="{FF2B5EF4-FFF2-40B4-BE49-F238E27FC236}">
                <a16:creationId xmlns:a16="http://schemas.microsoft.com/office/drawing/2014/main" id="{D8900BDF-D741-08D2-2639-9BEC0D4ACCF8}"/>
              </a:ext>
            </a:extLst>
          </p:cNvPr>
          <p:cNvSpPr txBox="1"/>
          <p:nvPr/>
        </p:nvSpPr>
        <p:spPr>
          <a:xfrm>
            <a:off x="1610676" y="4147931"/>
            <a:ext cx="2569848" cy="478200"/>
          </a:xfrm>
          <a:prstGeom prst="rect">
            <a:avLst/>
          </a:prstGeom>
          <a:solidFill>
            <a:srgbClr val="E3F3D1"/>
          </a:solidFill>
          <a:ln>
            <a:solidFill>
              <a:srgbClr val="006600"/>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C00000"/>
                </a:solidFill>
                <a:latin typeface="Mali Medium"/>
                <a:ea typeface="Mali Medium"/>
                <a:cs typeface="Mali Medium"/>
                <a:sym typeface="Mali Medium"/>
              </a:rPr>
              <a:t>TÁI CHẾ (recycle)</a:t>
            </a:r>
            <a:endParaRPr sz="2000" b="1" dirty="0">
              <a:solidFill>
                <a:srgbClr val="C00000"/>
              </a:solidFill>
              <a:latin typeface="Mali Medium"/>
              <a:ea typeface="Mali Medium"/>
              <a:cs typeface="Mali Medium"/>
              <a:sym typeface="Mali Medium"/>
            </a:endParaRPr>
          </a:p>
        </p:txBody>
      </p:sp>
    </p:spTree>
    <p:extLst>
      <p:ext uri="{BB962C8B-B14F-4D97-AF65-F5344CB8AC3E}">
        <p14:creationId xmlns:p14="http://schemas.microsoft.com/office/powerpoint/2010/main" val="37106829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F2B979AE-D063-B4D7-14E1-64B21DEAA0E0}"/>
              </a:ext>
            </a:extLst>
          </p:cNvPr>
          <p:cNvSpPr/>
          <p:nvPr/>
        </p:nvSpPr>
        <p:spPr>
          <a:xfrm>
            <a:off x="1433579" y="77175"/>
            <a:ext cx="7375663" cy="231302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ACF38E-A9A5-9836-5175-399B40DBF5FF}"/>
              </a:ext>
            </a:extLst>
          </p:cNvPr>
          <p:cNvSpPr txBox="1"/>
          <p:nvPr/>
        </p:nvSpPr>
        <p:spPr>
          <a:xfrm>
            <a:off x="2807391" y="667252"/>
            <a:ext cx="4903030" cy="1132874"/>
          </a:xfrm>
          <a:prstGeom prst="rect">
            <a:avLst/>
          </a:prstGeom>
          <a:noFill/>
        </p:spPr>
        <p:txBody>
          <a:bodyPr wrap="square" rtlCol="0">
            <a:spAutoFit/>
          </a:bodyPr>
          <a:lstStyle/>
          <a:p>
            <a:pPr algn="ctr">
              <a:lnSpc>
                <a:spcPct val="150000"/>
              </a:lnSpc>
            </a:pPr>
            <a:r>
              <a:rPr lang="en-US" sz="2400" dirty="0" err="1">
                <a:solidFill>
                  <a:schemeClr val="accent3">
                    <a:lumMod val="75000"/>
                  </a:schemeClr>
                </a:solidFill>
                <a:latin typeface="Mali Medium" panose="020B0604020202020204" charset="-34"/>
                <a:cs typeface="Mali Medium" panose="020B0604020202020204" charset="-34"/>
              </a:rPr>
              <a:t>Kể</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tên</a:t>
            </a:r>
            <a:r>
              <a:rPr lang="en-US" sz="2400" dirty="0">
                <a:solidFill>
                  <a:schemeClr val="accent3">
                    <a:lumMod val="75000"/>
                  </a:schemeClr>
                </a:solidFill>
                <a:latin typeface="Mali Medium" panose="020B0604020202020204" charset="-34"/>
                <a:cs typeface="Mali Medium" panose="020B0604020202020204" charset="-34"/>
              </a:rPr>
              <a:t> 3 </a:t>
            </a:r>
            <a:r>
              <a:rPr lang="en-US" sz="2400" dirty="0" err="1">
                <a:solidFill>
                  <a:schemeClr val="accent3">
                    <a:lumMod val="75000"/>
                  </a:schemeClr>
                </a:solidFill>
                <a:latin typeface="Mali Medium" panose="020B0604020202020204" charset="-34"/>
                <a:cs typeface="Mali Medium" panose="020B0604020202020204" charset="-34"/>
              </a:rPr>
              <a:t>kim</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loại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được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chế</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phổ</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biến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trong</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đời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sống</a:t>
            </a:r>
            <a:r>
              <a:rPr lang="en-US" sz="2400" dirty="0">
                <a:solidFill>
                  <a:schemeClr val="accent3">
                    <a:lumMod val="75000"/>
                  </a:schemeClr>
                </a:solidFill>
                <a:latin typeface="Mali Medium" panose="020B0604020202020204" charset="-34"/>
                <a:cs typeface="Mali Medium" panose="020B0604020202020204" charset="-34"/>
              </a:rPr>
              <a:t>. </a:t>
            </a:r>
          </a:p>
        </p:txBody>
      </p:sp>
      <p:pic>
        <p:nvPicPr>
          <p:cNvPr id="5" name="Picture 4" descr="A question mark in a speech bubble&#10;&#10;Description automatically generated">
            <a:extLst>
              <a:ext uri="{FF2B5EF4-FFF2-40B4-BE49-F238E27FC236}">
                <a16:creationId xmlns:a16="http://schemas.microsoft.com/office/drawing/2014/main" id="{12F88D4B-7AC6-717C-7608-EDCFD109E64C}"/>
              </a:ext>
            </a:extLst>
          </p:cNvPr>
          <p:cNvPicPr>
            <a:picLocks noChangeAspect="1"/>
          </p:cNvPicPr>
          <p:nvPr/>
        </p:nvPicPr>
        <p:blipFill>
          <a:blip r:embed="rId2"/>
          <a:stretch>
            <a:fillRect/>
          </a:stretch>
        </p:blipFill>
        <p:spPr>
          <a:xfrm>
            <a:off x="979833" y="138624"/>
            <a:ext cx="1875706" cy="1875706"/>
          </a:xfrm>
          <a:prstGeom prst="rect">
            <a:avLst/>
          </a:prstGeom>
        </p:spPr>
      </p:pic>
      <p:grpSp>
        <p:nvGrpSpPr>
          <p:cNvPr id="2" name="Group 1">
            <a:extLst>
              <a:ext uri="{FF2B5EF4-FFF2-40B4-BE49-F238E27FC236}">
                <a16:creationId xmlns:a16="http://schemas.microsoft.com/office/drawing/2014/main" id="{2A6C4E37-C087-7042-7B64-E7EEF0EBFAC9}"/>
              </a:ext>
            </a:extLst>
          </p:cNvPr>
          <p:cNvGrpSpPr/>
          <p:nvPr/>
        </p:nvGrpSpPr>
        <p:grpSpPr>
          <a:xfrm>
            <a:off x="254619" y="2293227"/>
            <a:ext cx="2600920" cy="2303787"/>
            <a:chOff x="254619" y="2293227"/>
            <a:chExt cx="2600920" cy="2303787"/>
          </a:xfrm>
        </p:grpSpPr>
        <p:pic>
          <p:nvPicPr>
            <p:cNvPr id="14" name="Picture 13" descr="A close-up of a stack of steel rods&#10;&#10;Description automatically generated">
              <a:extLst>
                <a:ext uri="{FF2B5EF4-FFF2-40B4-BE49-F238E27FC236}">
                  <a16:creationId xmlns:a16="http://schemas.microsoft.com/office/drawing/2014/main" id="{23D5821C-8404-DAD3-6BF1-6916A333FD87}"/>
                </a:ext>
              </a:extLst>
            </p:cNvPr>
            <p:cNvPicPr>
              <a:picLocks noChangeAspect="1"/>
            </p:cNvPicPr>
            <p:nvPr/>
          </p:nvPicPr>
          <p:blipFill>
            <a:blip r:embed="rId3"/>
            <a:stretch>
              <a:fillRect/>
            </a:stretch>
          </p:blipFill>
          <p:spPr>
            <a:xfrm>
              <a:off x="254619" y="2861011"/>
              <a:ext cx="2600920" cy="17360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439AC20E-F35D-D46D-8E43-BE0E2DB8C984}"/>
                </a:ext>
              </a:extLst>
            </p:cNvPr>
            <p:cNvSpPr txBox="1">
              <a:spLocks/>
            </p:cNvSpPr>
            <p:nvPr/>
          </p:nvSpPr>
          <p:spPr>
            <a:xfrm>
              <a:off x="1070722" y="2293227"/>
              <a:ext cx="846962" cy="6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SẮT</a:t>
              </a:r>
            </a:p>
          </p:txBody>
        </p:sp>
      </p:grpSp>
      <p:grpSp>
        <p:nvGrpSpPr>
          <p:cNvPr id="3" name="Group 2">
            <a:extLst>
              <a:ext uri="{FF2B5EF4-FFF2-40B4-BE49-F238E27FC236}">
                <a16:creationId xmlns:a16="http://schemas.microsoft.com/office/drawing/2014/main" id="{88F59890-5269-42F1-356A-EC88459B516C}"/>
              </a:ext>
            </a:extLst>
          </p:cNvPr>
          <p:cNvGrpSpPr/>
          <p:nvPr/>
        </p:nvGrpSpPr>
        <p:grpSpPr>
          <a:xfrm>
            <a:off x="3230672" y="2345313"/>
            <a:ext cx="2679454" cy="2311473"/>
            <a:chOff x="3230672" y="2345313"/>
            <a:chExt cx="2679454" cy="2311473"/>
          </a:xfrm>
        </p:grpSpPr>
        <p:pic>
          <p:nvPicPr>
            <p:cNvPr id="12" name="Picture 11" descr="Close-up of copper wire&#10;&#10;Description automatically generated">
              <a:extLst>
                <a:ext uri="{FF2B5EF4-FFF2-40B4-BE49-F238E27FC236}">
                  <a16:creationId xmlns:a16="http://schemas.microsoft.com/office/drawing/2014/main" id="{0FDB8A60-C687-678E-944A-DB797AE6BE65}"/>
                </a:ext>
              </a:extLst>
            </p:cNvPr>
            <p:cNvPicPr>
              <a:picLocks noChangeAspect="1"/>
            </p:cNvPicPr>
            <p:nvPr/>
          </p:nvPicPr>
          <p:blipFill rotWithShape="1">
            <a:blip r:embed="rId4"/>
            <a:srcRect r="17051"/>
            <a:stretch/>
          </p:blipFill>
          <p:spPr>
            <a:xfrm rot="20883538">
              <a:off x="3230672" y="2345313"/>
              <a:ext cx="2679454" cy="1744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itle 1">
              <a:extLst>
                <a:ext uri="{FF2B5EF4-FFF2-40B4-BE49-F238E27FC236}">
                  <a16:creationId xmlns:a16="http://schemas.microsoft.com/office/drawing/2014/main" id="{9673136E-2882-354E-2A3B-F0062A0AA792}"/>
                </a:ext>
              </a:extLst>
            </p:cNvPr>
            <p:cNvSpPr txBox="1">
              <a:spLocks/>
            </p:cNvSpPr>
            <p:nvPr/>
          </p:nvSpPr>
          <p:spPr>
            <a:xfrm rot="20899866">
              <a:off x="4344394" y="4039146"/>
              <a:ext cx="1160494" cy="6176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ĐỒNG</a:t>
              </a:r>
            </a:p>
          </p:txBody>
        </p:sp>
      </p:grpSp>
      <p:grpSp>
        <p:nvGrpSpPr>
          <p:cNvPr id="4" name="Group 3">
            <a:extLst>
              <a:ext uri="{FF2B5EF4-FFF2-40B4-BE49-F238E27FC236}">
                <a16:creationId xmlns:a16="http://schemas.microsoft.com/office/drawing/2014/main" id="{5D1063A4-C0F1-028E-5E56-A8B45F4AC58F}"/>
              </a:ext>
            </a:extLst>
          </p:cNvPr>
          <p:cNvGrpSpPr/>
          <p:nvPr/>
        </p:nvGrpSpPr>
        <p:grpSpPr>
          <a:xfrm>
            <a:off x="6288463" y="2297352"/>
            <a:ext cx="2679454" cy="2297192"/>
            <a:chOff x="6288463" y="2297352"/>
            <a:chExt cx="2679454" cy="2297192"/>
          </a:xfrm>
        </p:grpSpPr>
        <p:pic>
          <p:nvPicPr>
            <p:cNvPr id="10" name="Picture 9" descr="A roll of foil on a wood surface&#10;&#10;Description automatically generated">
              <a:extLst>
                <a:ext uri="{FF2B5EF4-FFF2-40B4-BE49-F238E27FC236}">
                  <a16:creationId xmlns:a16="http://schemas.microsoft.com/office/drawing/2014/main" id="{EAEC30EA-95C7-DA99-DBA7-7CEA7623803F}"/>
                </a:ext>
              </a:extLst>
            </p:cNvPr>
            <p:cNvPicPr>
              <a:picLocks noChangeAspect="1"/>
            </p:cNvPicPr>
            <p:nvPr/>
          </p:nvPicPr>
          <p:blipFill rotWithShape="1">
            <a:blip r:embed="rId5"/>
            <a:srcRect l="6230" b="15465"/>
            <a:stretch/>
          </p:blipFill>
          <p:spPr>
            <a:xfrm>
              <a:off x="6288463" y="2861011"/>
              <a:ext cx="2679454" cy="17335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itle 1">
              <a:extLst>
                <a:ext uri="{FF2B5EF4-FFF2-40B4-BE49-F238E27FC236}">
                  <a16:creationId xmlns:a16="http://schemas.microsoft.com/office/drawing/2014/main" id="{74918608-A66D-8679-CB70-9DBCECF1D8AC}"/>
                </a:ext>
              </a:extLst>
            </p:cNvPr>
            <p:cNvSpPr txBox="1">
              <a:spLocks/>
            </p:cNvSpPr>
            <p:nvPr/>
          </p:nvSpPr>
          <p:spPr>
            <a:xfrm>
              <a:off x="7090109" y="2297352"/>
              <a:ext cx="1076162" cy="6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50000"/>
                </a:lnSpc>
              </a:pPr>
              <a:r>
                <a:rPr lang="en-US" sz="2000" b="1" dirty="0">
                  <a:solidFill>
                    <a:srgbClr val="006600"/>
                  </a:solidFill>
                </a:rPr>
                <a:t>NHÔM</a:t>
              </a:r>
            </a:p>
          </p:txBody>
        </p:sp>
      </p:grpSp>
    </p:spTree>
    <p:extLst>
      <p:ext uri="{BB962C8B-B14F-4D97-AF65-F5344CB8AC3E}">
        <p14:creationId xmlns:p14="http://schemas.microsoft.com/office/powerpoint/2010/main" val="718885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a.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sắt</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id="{2E5EF977-1BE2-4CAD-7300-BE4B7E906FDE}"/>
              </a:ext>
            </a:extLst>
          </p:cNvPr>
          <p:cNvSpPr/>
          <p:nvPr/>
        </p:nvSpPr>
        <p:spPr>
          <a:xfrm>
            <a:off x="543338" y="2060951"/>
            <a:ext cx="4094922" cy="2411896"/>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question mark in a cloud&#10;&#10;Description automatically generated">
            <a:extLst>
              <a:ext uri="{FF2B5EF4-FFF2-40B4-BE49-F238E27FC236}">
                <a16:creationId xmlns:a16="http://schemas.microsoft.com/office/drawing/2014/main" id="{4B156EAD-43FB-DD3E-6AB6-BBED0E3FF729}"/>
              </a:ext>
            </a:extLst>
          </p:cNvPr>
          <p:cNvPicPr>
            <a:picLocks noChangeAspect="1"/>
          </p:cNvPicPr>
          <p:nvPr/>
        </p:nvPicPr>
        <p:blipFill>
          <a:blip r:embed="rId2"/>
          <a:stretch>
            <a:fillRect/>
          </a:stretch>
        </p:blipFill>
        <p:spPr>
          <a:xfrm>
            <a:off x="0" y="527757"/>
            <a:ext cx="1972711" cy="1972711"/>
          </a:xfrm>
          <a:prstGeom prst="rect">
            <a:avLst/>
          </a:prstGeom>
        </p:spPr>
      </p:pic>
      <p:sp>
        <p:nvSpPr>
          <p:cNvPr id="5" name="TextBox 4">
            <a:extLst>
              <a:ext uri="{FF2B5EF4-FFF2-40B4-BE49-F238E27FC236}">
                <a16:creationId xmlns:a16="http://schemas.microsoft.com/office/drawing/2014/main" id="{850F8DB8-16A2-F6A5-2E14-CC03F5C18634}"/>
              </a:ext>
            </a:extLst>
          </p:cNvPr>
          <p:cNvSpPr txBox="1"/>
          <p:nvPr/>
        </p:nvSpPr>
        <p:spPr>
          <a:xfrm>
            <a:off x="718905" y="2500468"/>
            <a:ext cx="3743789" cy="1703736"/>
          </a:xfrm>
          <a:prstGeom prst="rect">
            <a:avLst/>
          </a:prstGeom>
          <a:noFill/>
        </p:spPr>
        <p:txBody>
          <a:bodyPr wrap="square" rtlCol="0">
            <a:spAutoFit/>
          </a:bodyPr>
          <a:lstStyle/>
          <a:p>
            <a:pPr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Trong </a:t>
            </a:r>
            <a:r>
              <a:rPr lang="en-US" sz="1800" dirty="0" err="1">
                <a:solidFill>
                  <a:schemeClr val="accent3">
                    <a:lumMod val="75000"/>
                  </a:schemeClr>
                </a:solidFill>
                <a:latin typeface="Mali Medium" panose="020B0604020202020204" charset="-34"/>
                <a:cs typeface="Mali Medium" panose="020B0604020202020204" charset="-34"/>
              </a:rPr>
              <a:t>công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người</a:t>
            </a:r>
            <a:r>
              <a:rPr lang="en-US" sz="1800" dirty="0">
                <a:solidFill>
                  <a:schemeClr val="accent3">
                    <a:lumMod val="75000"/>
                  </a:schemeClr>
                </a:solidFill>
                <a:latin typeface="Mali Medium" panose="020B0604020202020204" charset="-34"/>
                <a:cs typeface="Mali Medium" panose="020B0604020202020204" charset="-34"/>
              </a:rPr>
              <a:t> ta </a:t>
            </a:r>
            <a:r>
              <a:rPr lang="en-US" sz="1800" dirty="0" err="1">
                <a:solidFill>
                  <a:schemeClr val="accent3">
                    <a:lumMod val="75000"/>
                  </a:schemeClr>
                </a:solidFill>
                <a:latin typeface="Mali Medium" panose="020B0604020202020204" charset="-34"/>
                <a:cs typeface="Mali Medium" panose="020B0604020202020204" charset="-34"/>
              </a:rPr>
              <a:t>thường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dùng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nào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để</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ra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khỏi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hỗn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3" name="Picture 12" descr="A red and blue rectangular magnets&#10;&#10;Description automatically generated">
            <a:extLst>
              <a:ext uri="{FF2B5EF4-FFF2-40B4-BE49-F238E27FC236}">
                <a16:creationId xmlns:a16="http://schemas.microsoft.com/office/drawing/2014/main" id="{20C4F31A-3DF1-F601-DB33-9AE5F8F56BF7}"/>
              </a:ext>
            </a:extLst>
          </p:cNvPr>
          <p:cNvPicPr>
            <a:picLocks noChangeAspect="1"/>
          </p:cNvPicPr>
          <p:nvPr/>
        </p:nvPicPr>
        <p:blipFill>
          <a:blip r:embed="rId3"/>
          <a:stretch>
            <a:fillRect/>
          </a:stretch>
        </p:blipFill>
        <p:spPr>
          <a:xfrm>
            <a:off x="6446353" y="1981199"/>
            <a:ext cx="2314161" cy="2314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A blue arrow pointing to the right&#10;&#10;Description automatically generated">
            <a:extLst>
              <a:ext uri="{FF2B5EF4-FFF2-40B4-BE49-F238E27FC236}">
                <a16:creationId xmlns:a16="http://schemas.microsoft.com/office/drawing/2014/main" id="{6D54D51D-C491-8E7B-D19B-2E2878DDDB7A}"/>
              </a:ext>
            </a:extLst>
          </p:cNvPr>
          <p:cNvPicPr>
            <a:picLocks noChangeAspect="1"/>
          </p:cNvPicPr>
          <p:nvPr/>
        </p:nvPicPr>
        <p:blipFill>
          <a:blip r:embed="rId4"/>
          <a:stretch>
            <a:fillRect/>
          </a:stretch>
        </p:blipFill>
        <p:spPr>
          <a:xfrm>
            <a:off x="4701232" y="2590750"/>
            <a:ext cx="1523172" cy="1523172"/>
          </a:xfrm>
          <a:prstGeom prst="rect">
            <a:avLst/>
          </a:prstGeom>
        </p:spPr>
      </p:pic>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Tree>
    <p:extLst>
      <p:ext uri="{BB962C8B-B14F-4D97-AF65-F5344CB8AC3E}">
        <p14:creationId xmlns:p14="http://schemas.microsoft.com/office/powerpoint/2010/main" val="2509313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DD97036-8D42-068B-FDAE-34E248AC7125}"/>
              </a:ext>
            </a:extLst>
          </p:cNvPr>
          <p:cNvSpPr/>
          <p:nvPr/>
        </p:nvSpPr>
        <p:spPr>
          <a:xfrm>
            <a:off x="89195" y="1314671"/>
            <a:ext cx="3472070" cy="3603401"/>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859148" y="629733"/>
            <a:ext cx="7704000" cy="420600"/>
          </a:xfrm>
        </p:spPr>
        <p:txBody>
          <a:bodyPr/>
          <a:lstStyle/>
          <a:p>
            <a:pPr algn="just"/>
            <a:r>
              <a:rPr lang="en-US" sz="2400" b="1" dirty="0">
                <a:solidFill>
                  <a:srgbClr val="006600"/>
                </a:solidFill>
              </a:rPr>
              <a:t>a.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sắt</a:t>
            </a:r>
            <a:endParaRPr lang="en-US" sz="2400" b="1" dirty="0">
              <a:solidFill>
                <a:srgbClr val="006600"/>
              </a:solidFill>
            </a:endParaRPr>
          </a:p>
        </p:txBody>
      </p:sp>
      <p:sp>
        <p:nvSpPr>
          <p:cNvPr id="5" name="TextBox 4">
            <a:extLst>
              <a:ext uri="{FF2B5EF4-FFF2-40B4-BE49-F238E27FC236}">
                <a16:creationId xmlns:a16="http://schemas.microsoft.com/office/drawing/2014/main" id="{850F8DB8-16A2-F6A5-2E14-CC03F5C18634}"/>
              </a:ext>
            </a:extLst>
          </p:cNvPr>
          <p:cNvSpPr txBox="1"/>
          <p:nvPr/>
        </p:nvSpPr>
        <p:spPr>
          <a:xfrm>
            <a:off x="181262" y="1433507"/>
            <a:ext cx="3294835" cy="3365730"/>
          </a:xfrm>
          <a:prstGeom prst="rect">
            <a:avLst/>
          </a:prstGeom>
          <a:noFill/>
        </p:spPr>
        <p:txBody>
          <a:bodyPr wrap="square" rtlCol="0">
            <a:spAutoFit/>
          </a:bodyPr>
          <a:lstStyle/>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ra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khỏi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hỗn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bằng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nam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châm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cỡ</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lớn</a:t>
            </a:r>
            <a:r>
              <a:rPr lang="en-US" sz="1800" dirty="0">
                <a:solidFill>
                  <a:schemeClr val="accent3">
                    <a:lumMod val="75000"/>
                  </a:schemeClr>
                </a:solidFill>
                <a:latin typeface="Mali Medium" panose="020B0604020202020204" charset="-34"/>
                <a:cs typeface="Mali Medium" panose="020B0604020202020204" charset="-34"/>
              </a:rPr>
              <a:t>.   </a:t>
            </a:r>
          </a:p>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Nung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trong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lò</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ở </a:t>
            </a:r>
            <a:r>
              <a:rPr lang="en-US" sz="1800" dirty="0" err="1">
                <a:solidFill>
                  <a:schemeClr val="accent3">
                    <a:lumMod val="75000"/>
                  </a:schemeClr>
                </a:solidFill>
                <a:latin typeface="Mali Medium" panose="020B0604020202020204" charset="-34"/>
                <a:cs typeface="Mali Medium" panose="020B0604020202020204" charset="-34"/>
              </a:rPr>
              <a:t>nhiệt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độ</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cao</a:t>
            </a:r>
            <a:r>
              <a:rPr lang="en-US" sz="1800" dirty="0">
                <a:solidFill>
                  <a:schemeClr val="accent3">
                    <a:lumMod val="75000"/>
                  </a:schemeClr>
                </a:solidFill>
                <a:latin typeface="Mali Medium" panose="020B0604020202020204" charset="-34"/>
                <a:cs typeface="Mali Medium" panose="020B0604020202020204" charset="-34"/>
              </a:rPr>
              <a:t> (1600</a:t>
            </a:r>
            <a:r>
              <a:rPr lang="en-US" sz="1800" baseline="30000" dirty="0">
                <a:solidFill>
                  <a:schemeClr val="accent3">
                    <a:lumMod val="75000"/>
                  </a:schemeClr>
                </a:solidFill>
                <a:latin typeface="Mali Medium" panose="020B0604020202020204" charset="-34"/>
                <a:cs typeface="Mali Medium" panose="020B0604020202020204" charset="-34"/>
              </a:rPr>
              <a:t>o</a:t>
            </a:r>
            <a:r>
              <a:rPr lang="en-US" sz="1800" dirty="0">
                <a:solidFill>
                  <a:schemeClr val="accent3">
                    <a:lumMod val="75000"/>
                  </a:schemeClr>
                </a:solidFill>
                <a:latin typeface="Mali Medium" panose="020B0604020202020204" charset="-34"/>
                <a:cs typeface="Mali Medium" panose="020B0604020202020204" charset="-34"/>
              </a:rPr>
              <a:t>C).  </a:t>
            </a:r>
          </a:p>
          <a:p>
            <a:pPr marL="0" algn="just">
              <a:lnSpc>
                <a:spcPct val="150000"/>
              </a:lnSpc>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Thêm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một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số</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chất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vào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thép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nóng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a:t>
            </a:r>
          </a:p>
        </p:txBody>
      </p:sp>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7" name="Picture 6" descr="A diagram of a factory&#10;&#10;Description automatically generated">
            <a:extLst>
              <a:ext uri="{FF2B5EF4-FFF2-40B4-BE49-F238E27FC236}">
                <a16:creationId xmlns:a16="http://schemas.microsoft.com/office/drawing/2014/main" id="{8B8A6663-AEA0-2E06-284C-580F948414C1}"/>
              </a:ext>
            </a:extLst>
          </p:cNvPr>
          <p:cNvPicPr>
            <a:picLocks noChangeAspect="1"/>
          </p:cNvPicPr>
          <p:nvPr/>
        </p:nvPicPr>
        <p:blipFill>
          <a:blip r:embed="rId2"/>
          <a:stretch>
            <a:fillRect/>
          </a:stretch>
        </p:blipFill>
        <p:spPr>
          <a:xfrm>
            <a:off x="3659685" y="1454836"/>
            <a:ext cx="5386063" cy="2733427"/>
          </a:xfrm>
          <a:prstGeom prst="rect">
            <a:avLst/>
          </a:prstGeom>
        </p:spPr>
      </p:pic>
      <p:sp>
        <p:nvSpPr>
          <p:cNvPr id="8" name="Title 1">
            <a:extLst>
              <a:ext uri="{FF2B5EF4-FFF2-40B4-BE49-F238E27FC236}">
                <a16:creationId xmlns:a16="http://schemas.microsoft.com/office/drawing/2014/main" id="{D72CC77F-5D21-376A-DC78-F65A7E5D5F25}"/>
              </a:ext>
            </a:extLst>
          </p:cNvPr>
          <p:cNvSpPr txBox="1">
            <a:spLocks/>
          </p:cNvSpPr>
          <p:nvPr/>
        </p:nvSpPr>
        <p:spPr>
          <a:xfrm>
            <a:off x="3866813" y="4188263"/>
            <a:ext cx="5011565" cy="610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nSpc>
                <a:spcPct val="100000"/>
              </a:lnSpc>
            </a:pPr>
            <a:r>
              <a:rPr lang="en-US" sz="2000" b="1" dirty="0">
                <a:solidFill>
                  <a:schemeClr val="accent3">
                    <a:lumMod val="75000"/>
                  </a:schemeClr>
                </a:solidFill>
              </a:rPr>
              <a:t>Quy </a:t>
            </a:r>
            <a:r>
              <a:rPr lang="en-US" sz="2000" b="1" dirty="0" err="1">
                <a:solidFill>
                  <a:schemeClr val="accent3">
                    <a:lumMod val="75000"/>
                  </a:schemeClr>
                </a:solidFill>
              </a:rPr>
              <a:t>trình</a:t>
            </a:r>
            <a:r>
              <a:rPr lang="en-US" sz="2000" b="1" dirty="0">
                <a:solidFill>
                  <a:schemeClr val="accent3">
                    <a:lumMod val="75000"/>
                  </a:schemeClr>
                </a:solidFill>
              </a:rPr>
              <a:t> </a:t>
            </a:r>
            <a:r>
              <a:rPr lang="en-US" sz="2000" b="1" dirty="0" err="1">
                <a:solidFill>
                  <a:schemeClr val="accent3">
                    <a:lumMod val="75000"/>
                  </a:schemeClr>
                </a:solidFill>
              </a:rPr>
              <a:t>sản</a:t>
            </a:r>
            <a:r>
              <a:rPr lang="en-US" sz="2000" b="1" dirty="0">
                <a:solidFill>
                  <a:schemeClr val="accent3">
                    <a:lumMod val="75000"/>
                  </a:schemeClr>
                </a:solidFill>
              </a:rPr>
              <a:t> </a:t>
            </a:r>
            <a:r>
              <a:rPr lang="en-US" sz="2000" b="1" dirty="0" err="1">
                <a:solidFill>
                  <a:schemeClr val="accent3">
                    <a:lumMod val="75000"/>
                  </a:schemeClr>
                </a:solidFill>
              </a:rPr>
              <a:t>xuất</a:t>
            </a:r>
            <a:r>
              <a:rPr lang="en-US" sz="2000" b="1" dirty="0">
                <a:solidFill>
                  <a:schemeClr val="accent3">
                    <a:lumMod val="75000"/>
                  </a:schemeClr>
                </a:solidFill>
              </a:rPr>
              <a:t> </a:t>
            </a:r>
            <a:r>
              <a:rPr lang="en-US" sz="2000" b="1" dirty="0" err="1">
                <a:solidFill>
                  <a:schemeClr val="accent3">
                    <a:lumMod val="75000"/>
                  </a:schemeClr>
                </a:solidFill>
              </a:rPr>
              <a:t>thép</a:t>
            </a:r>
            <a:r>
              <a:rPr lang="en-US" sz="2000" b="1" dirty="0">
                <a:solidFill>
                  <a:schemeClr val="accent3">
                    <a:lumMod val="75000"/>
                  </a:schemeClr>
                </a:solidFill>
              </a:rPr>
              <a:t> </a:t>
            </a:r>
          </a:p>
          <a:p>
            <a:pPr>
              <a:lnSpc>
                <a:spcPct val="100000"/>
              </a:lnSpc>
            </a:pPr>
            <a:r>
              <a:rPr lang="en-US" sz="2000" dirty="0">
                <a:solidFill>
                  <a:schemeClr val="accent3">
                    <a:lumMod val="75000"/>
                  </a:schemeClr>
                </a:solidFill>
              </a:rPr>
              <a:t>(</a:t>
            </a:r>
            <a:r>
              <a:rPr lang="en-US" sz="2000" dirty="0" err="1">
                <a:solidFill>
                  <a:schemeClr val="accent3">
                    <a:lumMod val="75000"/>
                  </a:schemeClr>
                </a:solidFill>
              </a:rPr>
              <a:t>nhà</a:t>
            </a:r>
            <a:r>
              <a:rPr lang="en-US" sz="2000" dirty="0">
                <a:solidFill>
                  <a:schemeClr val="accent3">
                    <a:lumMod val="75000"/>
                  </a:schemeClr>
                </a:solidFill>
              </a:rPr>
              <a:t> </a:t>
            </a:r>
            <a:r>
              <a:rPr lang="en-US" sz="2000" dirty="0" err="1">
                <a:solidFill>
                  <a:schemeClr val="accent3">
                    <a:lumMod val="75000"/>
                  </a:schemeClr>
                </a:solidFill>
              </a:rPr>
              <a:t>máy</a:t>
            </a:r>
            <a:r>
              <a:rPr lang="en-US" sz="2000" dirty="0">
                <a:solidFill>
                  <a:schemeClr val="accent3">
                    <a:lumMod val="75000"/>
                  </a:schemeClr>
                </a:solidFill>
              </a:rPr>
              <a:t> </a:t>
            </a:r>
            <a:r>
              <a:rPr lang="en-US" sz="2000" dirty="0" err="1">
                <a:solidFill>
                  <a:schemeClr val="accent3">
                    <a:lumMod val="75000"/>
                  </a:schemeClr>
                </a:solidFill>
              </a:rPr>
              <a:t>Vicasa</a:t>
            </a:r>
            <a:r>
              <a:rPr lang="en-US" sz="2000" dirty="0">
                <a:solidFill>
                  <a:schemeClr val="accent3">
                    <a:lumMod val="75000"/>
                  </a:schemeClr>
                </a:solidFill>
              </a:rPr>
              <a:t> – </a:t>
            </a:r>
            <a:r>
              <a:rPr lang="en-US" sz="2000" dirty="0" err="1">
                <a:solidFill>
                  <a:schemeClr val="accent3">
                    <a:lumMod val="75000"/>
                  </a:schemeClr>
                </a:solidFill>
              </a:rPr>
              <a:t>Việt</a:t>
            </a:r>
            <a:r>
              <a:rPr lang="en-US" sz="2000" dirty="0">
                <a:solidFill>
                  <a:schemeClr val="accent3">
                    <a:lumMod val="75000"/>
                  </a:schemeClr>
                </a:solidFill>
              </a:rPr>
              <a:t> Nam)</a:t>
            </a:r>
          </a:p>
        </p:txBody>
      </p:sp>
    </p:spTree>
    <p:extLst>
      <p:ext uri="{BB962C8B-B14F-4D97-AF65-F5344CB8AC3E}">
        <p14:creationId xmlns:p14="http://schemas.microsoft.com/office/powerpoint/2010/main" val="15617653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đồng</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id="{2E5EF977-1BE2-4CAD-7300-BE4B7E906FDE}"/>
              </a:ext>
            </a:extLst>
          </p:cNvPr>
          <p:cNvSpPr/>
          <p:nvPr/>
        </p:nvSpPr>
        <p:spPr>
          <a:xfrm>
            <a:off x="225287" y="2100708"/>
            <a:ext cx="2938694" cy="2299014"/>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0F8DB8-16A2-F6A5-2E14-CC03F5C18634}"/>
              </a:ext>
            </a:extLst>
          </p:cNvPr>
          <p:cNvSpPr txBox="1"/>
          <p:nvPr/>
        </p:nvSpPr>
        <p:spPr>
          <a:xfrm>
            <a:off x="386230" y="2606096"/>
            <a:ext cx="2620643" cy="1288238"/>
          </a:xfrm>
          <a:prstGeom prst="rect">
            <a:avLst/>
          </a:prstGeom>
          <a:noFill/>
        </p:spPr>
        <p:txBody>
          <a:bodyPr wrap="square" rtlCol="0">
            <a:spAutoFit/>
          </a:bodyPr>
          <a:lstStyle/>
          <a:p>
            <a:pPr algn="just">
              <a:lnSpc>
                <a:spcPct val="150000"/>
              </a:lnSpc>
            </a:pPr>
            <a:r>
              <a:rPr lang="vi-VN" sz="1800" dirty="0">
                <a:solidFill>
                  <a:schemeClr val="accent3">
                    <a:lumMod val="75000"/>
                  </a:schemeClr>
                </a:solidFill>
                <a:latin typeface="Mali Medium" panose="020B0604020202020204" charset="-34"/>
                <a:cs typeface="Mali Medium" panose="020B0604020202020204" charset="-34"/>
              </a:rPr>
              <a:t>Hãy kể tên một số </a:t>
            </a:r>
            <a:r>
              <a:rPr lang="en-US" sz="1800" dirty="0" err="1">
                <a:solidFill>
                  <a:schemeClr val="accent3">
                    <a:lumMod val="75000"/>
                  </a:schemeClr>
                </a:solidFill>
                <a:latin typeface="Mali Medium" panose="020B0604020202020204" charset="-34"/>
                <a:cs typeface="Mali Medium" panose="020B0604020202020204" charset="-34"/>
              </a:rPr>
              <a:t>thiết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bị</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cũ</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nguyên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5" name="Picture 14" descr="A blue arrow pointing to the right&#10;&#10;Description automatically generated">
            <a:extLst>
              <a:ext uri="{FF2B5EF4-FFF2-40B4-BE49-F238E27FC236}">
                <a16:creationId xmlns:a16="http://schemas.microsoft.com/office/drawing/2014/main" id="{6D54D51D-C491-8E7B-D19B-2E2878DDDB7A}"/>
              </a:ext>
            </a:extLst>
          </p:cNvPr>
          <p:cNvPicPr>
            <a:picLocks noChangeAspect="1"/>
          </p:cNvPicPr>
          <p:nvPr/>
        </p:nvPicPr>
        <p:blipFill>
          <a:blip r:embed="rId2"/>
          <a:stretch>
            <a:fillRect/>
          </a:stretch>
        </p:blipFill>
        <p:spPr>
          <a:xfrm>
            <a:off x="3163981" y="2704272"/>
            <a:ext cx="1076715" cy="1523172"/>
          </a:xfrm>
          <a:prstGeom prst="rect">
            <a:avLst/>
          </a:prstGeom>
        </p:spPr>
      </p:pic>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4" name="Picture 3" descr="A group of chat bubbles with letters&#10;&#10;Description automatically generated">
            <a:extLst>
              <a:ext uri="{FF2B5EF4-FFF2-40B4-BE49-F238E27FC236}">
                <a16:creationId xmlns:a16="http://schemas.microsoft.com/office/drawing/2014/main" id="{FD503EE3-69C3-5EC5-9AEF-B55D8F1F1C8E}"/>
              </a:ext>
            </a:extLst>
          </p:cNvPr>
          <p:cNvPicPr>
            <a:picLocks noChangeAspect="1"/>
          </p:cNvPicPr>
          <p:nvPr/>
        </p:nvPicPr>
        <p:blipFill>
          <a:blip r:embed="rId3"/>
          <a:stretch>
            <a:fillRect/>
          </a:stretch>
        </p:blipFill>
        <p:spPr>
          <a:xfrm>
            <a:off x="293027" y="892340"/>
            <a:ext cx="1843472" cy="1843472"/>
          </a:xfrm>
          <a:prstGeom prst="rect">
            <a:avLst/>
          </a:prstGeom>
        </p:spPr>
      </p:pic>
      <p:grpSp>
        <p:nvGrpSpPr>
          <p:cNvPr id="2" name="Group 1">
            <a:extLst>
              <a:ext uri="{FF2B5EF4-FFF2-40B4-BE49-F238E27FC236}">
                <a16:creationId xmlns:a16="http://schemas.microsoft.com/office/drawing/2014/main" id="{A45651CE-BE8C-5CE5-03B1-7E7CC8AAAD1E}"/>
              </a:ext>
            </a:extLst>
          </p:cNvPr>
          <p:cNvGrpSpPr/>
          <p:nvPr/>
        </p:nvGrpSpPr>
        <p:grpSpPr>
          <a:xfrm>
            <a:off x="4240696" y="1316522"/>
            <a:ext cx="2466975" cy="2379386"/>
            <a:chOff x="4240696" y="1316522"/>
            <a:chExt cx="2466975" cy="2379386"/>
          </a:xfrm>
        </p:grpSpPr>
        <p:pic>
          <p:nvPicPr>
            <p:cNvPr id="10" name="Picture 9" descr="A pile of copper wire&#10;&#10;Description automatically generated">
              <a:extLst>
                <a:ext uri="{FF2B5EF4-FFF2-40B4-BE49-F238E27FC236}">
                  <a16:creationId xmlns:a16="http://schemas.microsoft.com/office/drawing/2014/main" id="{AB2C6E38-D5D6-DBD8-B492-DFD171CF8777}"/>
                </a:ext>
              </a:extLst>
            </p:cNvPr>
            <p:cNvPicPr>
              <a:picLocks noChangeAspect="1"/>
            </p:cNvPicPr>
            <p:nvPr/>
          </p:nvPicPr>
          <p:blipFill>
            <a:blip r:embed="rId4"/>
            <a:stretch>
              <a:fillRect/>
            </a:stretch>
          </p:blipFill>
          <p:spPr>
            <a:xfrm>
              <a:off x="4240696" y="1316522"/>
              <a:ext cx="2466975" cy="184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55F67A2F-8133-2AD0-D7DD-76DF936E01AD}"/>
                </a:ext>
              </a:extLst>
            </p:cNvPr>
            <p:cNvSpPr txBox="1">
              <a:spLocks/>
            </p:cNvSpPr>
            <p:nvPr/>
          </p:nvSpPr>
          <p:spPr>
            <a:xfrm>
              <a:off x="4493434" y="3275308"/>
              <a:ext cx="1989442"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r>
                <a:rPr lang="en-US" sz="2400" b="1" dirty="0" err="1">
                  <a:solidFill>
                    <a:schemeClr val="accent4">
                      <a:lumMod val="25000"/>
                    </a:schemeClr>
                  </a:solidFill>
                </a:rPr>
                <a:t>Đồ</a:t>
              </a:r>
              <a:r>
                <a:rPr lang="en-US" sz="2400" b="1" dirty="0">
                  <a:solidFill>
                    <a:schemeClr val="accent4">
                      <a:lumMod val="25000"/>
                    </a:schemeClr>
                  </a:solidFill>
                </a:rPr>
                <a:t> </a:t>
              </a:r>
              <a:r>
                <a:rPr lang="en-US" sz="2400" b="1" dirty="0" err="1">
                  <a:solidFill>
                    <a:schemeClr val="accent4">
                      <a:lumMod val="25000"/>
                    </a:schemeClr>
                  </a:solidFill>
                </a:rPr>
                <a:t>điện</a:t>
              </a:r>
              <a:endParaRPr lang="en-US" sz="2400" b="1" dirty="0">
                <a:solidFill>
                  <a:schemeClr val="accent4">
                    <a:lumMod val="25000"/>
                  </a:schemeClr>
                </a:solidFill>
              </a:endParaRPr>
            </a:p>
          </p:txBody>
        </p:sp>
      </p:grpSp>
      <p:grpSp>
        <p:nvGrpSpPr>
          <p:cNvPr id="6" name="Group 5">
            <a:extLst>
              <a:ext uri="{FF2B5EF4-FFF2-40B4-BE49-F238E27FC236}">
                <a16:creationId xmlns:a16="http://schemas.microsoft.com/office/drawing/2014/main" id="{CAF43122-F435-F811-D641-5733201BB520}"/>
              </a:ext>
            </a:extLst>
          </p:cNvPr>
          <p:cNvGrpSpPr/>
          <p:nvPr/>
        </p:nvGrpSpPr>
        <p:grpSpPr>
          <a:xfrm>
            <a:off x="6564870" y="2493972"/>
            <a:ext cx="2399058" cy="2432287"/>
            <a:chOff x="6564870" y="2493972"/>
            <a:chExt cx="2399058" cy="2432287"/>
          </a:xfrm>
        </p:grpSpPr>
        <p:pic>
          <p:nvPicPr>
            <p:cNvPr id="8" name="Picture 7" descr="A pile of metal pieces&#10;&#10;Description automatically generated">
              <a:extLst>
                <a:ext uri="{FF2B5EF4-FFF2-40B4-BE49-F238E27FC236}">
                  <a16:creationId xmlns:a16="http://schemas.microsoft.com/office/drawing/2014/main" id="{39B34565-2D0B-FC0B-2CAB-413736600BA5}"/>
                </a:ext>
              </a:extLst>
            </p:cNvPr>
            <p:cNvPicPr>
              <a:picLocks noChangeAspect="1"/>
            </p:cNvPicPr>
            <p:nvPr/>
          </p:nvPicPr>
          <p:blipFill>
            <a:blip r:embed="rId5"/>
            <a:stretch>
              <a:fillRect/>
            </a:stretch>
          </p:blipFill>
          <p:spPr>
            <a:xfrm>
              <a:off x="6564870" y="2903053"/>
              <a:ext cx="2399058" cy="202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2D06D580-5A21-C57D-F9B3-3270A476AE50}"/>
                </a:ext>
              </a:extLst>
            </p:cNvPr>
            <p:cNvSpPr txBox="1">
              <a:spLocks/>
            </p:cNvSpPr>
            <p:nvPr/>
          </p:nvSpPr>
          <p:spPr>
            <a:xfrm>
              <a:off x="6789665" y="2493972"/>
              <a:ext cx="2129048"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r>
                <a:rPr lang="en-US" sz="2400" b="1" dirty="0">
                  <a:solidFill>
                    <a:schemeClr val="accent4">
                      <a:lumMod val="25000"/>
                    </a:schemeClr>
                  </a:solidFill>
                </a:rPr>
                <a:t>Chi </a:t>
              </a:r>
              <a:r>
                <a:rPr lang="en-US" sz="2400" b="1" dirty="0" err="1">
                  <a:solidFill>
                    <a:schemeClr val="accent4">
                      <a:lumMod val="25000"/>
                    </a:schemeClr>
                  </a:solidFill>
                </a:rPr>
                <a:t>tiết</a:t>
              </a:r>
              <a:r>
                <a:rPr lang="en-US" sz="2400" b="1" dirty="0">
                  <a:solidFill>
                    <a:schemeClr val="accent4">
                      <a:lumMod val="25000"/>
                    </a:schemeClr>
                  </a:solidFill>
                </a:rPr>
                <a:t> </a:t>
              </a:r>
              <a:r>
                <a:rPr lang="en-US" sz="2400" b="1" dirty="0" err="1">
                  <a:solidFill>
                    <a:schemeClr val="accent4">
                      <a:lumMod val="25000"/>
                    </a:schemeClr>
                  </a:solidFill>
                </a:rPr>
                <a:t>máy</a:t>
              </a:r>
              <a:endParaRPr lang="en-US" sz="2400" b="1" dirty="0">
                <a:solidFill>
                  <a:schemeClr val="accent4">
                    <a:lumMod val="25000"/>
                  </a:schemeClr>
                </a:solidFill>
              </a:endParaRPr>
            </a:p>
          </p:txBody>
        </p:sp>
      </p:grpSp>
    </p:spTree>
    <p:extLst>
      <p:ext uri="{BB962C8B-B14F-4D97-AF65-F5344CB8AC3E}">
        <p14:creationId xmlns:p14="http://schemas.microsoft.com/office/powerpoint/2010/main" val="33463029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AA9DB5A-B223-8B17-FD6C-9867532AC053}"/>
              </a:ext>
            </a:extLst>
          </p:cNvPr>
          <p:cNvSpPr/>
          <p:nvPr/>
        </p:nvSpPr>
        <p:spPr>
          <a:xfrm>
            <a:off x="221716" y="1672328"/>
            <a:ext cx="4940005" cy="2773625"/>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đồng</a:t>
            </a:r>
            <a:endParaRPr lang="en-US" sz="2400" b="1" dirty="0">
              <a:solidFill>
                <a:srgbClr val="006600"/>
              </a:solidFill>
            </a:endParaRPr>
          </a:p>
        </p:txBody>
      </p:sp>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
        <p:nvSpPr>
          <p:cNvPr id="2" name="TextBox 1">
            <a:extLst>
              <a:ext uri="{FF2B5EF4-FFF2-40B4-BE49-F238E27FC236}">
                <a16:creationId xmlns:a16="http://schemas.microsoft.com/office/drawing/2014/main" id="{72564945-1622-59EE-E3F3-A4BC9EE5C343}"/>
              </a:ext>
            </a:extLst>
          </p:cNvPr>
          <p:cNvSpPr txBox="1"/>
          <p:nvPr/>
        </p:nvSpPr>
        <p:spPr>
          <a:xfrm>
            <a:off x="356156" y="1934793"/>
            <a:ext cx="4671124" cy="2248693"/>
          </a:xfrm>
          <a:prstGeom prst="rect">
            <a:avLst/>
          </a:prstGeom>
          <a:noFill/>
        </p:spPr>
        <p:txBody>
          <a:bodyPr wrap="square" rtlCol="0">
            <a:spAutoFit/>
          </a:bodyPr>
          <a:lstStyle/>
          <a:p>
            <a:pPr marL="0" marR="0" algn="just">
              <a:lnSpc>
                <a:spcPct val="107000"/>
              </a:lnSpc>
              <a:spcBef>
                <a:spcPts val="0"/>
              </a:spcBef>
              <a:spcAft>
                <a:spcPts val="800"/>
              </a:spcAft>
            </a:pP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được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ở </a:t>
            </a:r>
            <a:r>
              <a:rPr lang="en-US" sz="1800" dirty="0" err="1">
                <a:solidFill>
                  <a:schemeClr val="accent3">
                    <a:lumMod val="75000"/>
                  </a:schemeClr>
                </a:solidFill>
                <a:latin typeface="Mali Medium" panose="020B0604020202020204" charset="-34"/>
                <a:cs typeface="Mali Medium" panose="020B0604020202020204" charset="-34"/>
              </a:rPr>
              <a:t>nhiệt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độ</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cao</a:t>
            </a:r>
            <a:r>
              <a:rPr lang="en-US" sz="1800" dirty="0">
                <a:solidFill>
                  <a:schemeClr val="accent3">
                    <a:lumMod val="75000"/>
                  </a:schemeClr>
                </a:solidFill>
                <a:latin typeface="Mali Medium" panose="020B0604020202020204" charset="-34"/>
                <a:cs typeface="Mali Medium" panose="020B0604020202020204" charset="-34"/>
              </a:rPr>
              <a:t> (1100</a:t>
            </a:r>
            <a:r>
              <a:rPr lang="en-US" sz="1800" baseline="30000" dirty="0">
                <a:solidFill>
                  <a:schemeClr val="accent3">
                    <a:lumMod val="75000"/>
                  </a:schemeClr>
                </a:solidFill>
                <a:latin typeface="Mali Medium" panose="020B0604020202020204" charset="-34"/>
                <a:cs typeface="Mali Medium" panose="020B0604020202020204" charset="-34"/>
              </a:rPr>
              <a:t>o</a:t>
            </a:r>
            <a:r>
              <a:rPr lang="en-US" sz="1800" dirty="0">
                <a:solidFill>
                  <a:schemeClr val="accent3">
                    <a:lumMod val="75000"/>
                  </a:schemeClr>
                </a:solidFill>
                <a:latin typeface="Mali Medium" panose="020B0604020202020204" charset="-34"/>
                <a:cs typeface="Mali Medium" panose="020B0604020202020204" charset="-34"/>
              </a:rPr>
              <a:t>C),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nguội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được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thô</a:t>
            </a:r>
            <a:r>
              <a:rPr lang="en-US" sz="1800" dirty="0">
                <a:solidFill>
                  <a:schemeClr val="accent3">
                    <a:lumMod val="75000"/>
                  </a:schemeClr>
                </a:solidFill>
                <a:latin typeface="Mali Medium" panose="020B0604020202020204" charset="-34"/>
                <a:cs typeface="Mali Medium" panose="020B0604020202020204" charset="-34"/>
              </a:rPr>
              <a:t>.  </a:t>
            </a:r>
          </a:p>
          <a:p>
            <a:pPr marL="0" marR="0" algn="just">
              <a:lnSpc>
                <a:spcPct val="107000"/>
              </a:lnSpc>
              <a:spcBef>
                <a:spcPts val="0"/>
              </a:spcBef>
              <a:spcAft>
                <a:spcPts val="800"/>
              </a:spcAft>
            </a:pPr>
            <a:r>
              <a:rPr lang="en-US" sz="1800" dirty="0">
                <a:solidFill>
                  <a:schemeClr val="accent3">
                    <a:lumMod val="75000"/>
                  </a:schemeClr>
                </a:solidFill>
                <a:latin typeface="Mali Medium" panose="020B0604020202020204" charset="-34"/>
                <a:cs typeface="Mali Medium" panose="020B0604020202020204" charset="-34"/>
              </a:rPr>
              <a:t>- Tinh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đồng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thô</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bằng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sử</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dụng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chúng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cực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dương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của</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bể</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chứa</a:t>
            </a:r>
            <a:r>
              <a:rPr lang="en-US" sz="1800" dirty="0">
                <a:solidFill>
                  <a:schemeClr val="accent3">
                    <a:lumMod val="75000"/>
                  </a:schemeClr>
                </a:solidFill>
                <a:latin typeface="Mali Medium" panose="020B0604020202020204" charset="-34"/>
                <a:cs typeface="Mali Medium" panose="020B0604020202020204" charset="-34"/>
              </a:rPr>
              <a:t> dung </a:t>
            </a:r>
            <a:r>
              <a:rPr lang="en-US" sz="1800" dirty="0" err="1">
                <a:solidFill>
                  <a:schemeClr val="accent3">
                    <a:lumMod val="75000"/>
                  </a:schemeClr>
                </a:solidFill>
                <a:latin typeface="Mali Medium" panose="020B0604020202020204" charset="-34"/>
                <a:cs typeface="Mali Medium" panose="020B0604020202020204" charset="-34"/>
              </a:rPr>
              <a:t>dịch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chất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điện</a:t>
            </a:r>
            <a:r>
              <a:rPr lang="en-US" sz="1800" dirty="0">
                <a:solidFill>
                  <a:schemeClr val="accent3">
                    <a:lumMod val="75000"/>
                  </a:schemeClr>
                </a:solidFill>
                <a:latin typeface="Mali Medium" panose="020B0604020202020204" charset="-34"/>
                <a:cs typeface="Mali Medium" panose="020B0604020202020204" charset="-34"/>
              </a:rPr>
              <a:t> li </a:t>
            </a:r>
            <a:r>
              <a:rPr lang="en-US" sz="1800" dirty="0" err="1">
                <a:solidFill>
                  <a:schemeClr val="accent3">
                    <a:lumMod val="75000"/>
                  </a:schemeClr>
                </a:solidFill>
                <a:latin typeface="Mali Medium" panose="020B0604020202020204" charset="-34"/>
                <a:cs typeface="Mali Medium" panose="020B0604020202020204" charset="-34"/>
              </a:rPr>
              <a:t>phù</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hợp</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7" name="Picture 6" descr="A recycle symbol made of copper wire&#10;&#10;Description automatically generated">
            <a:extLst>
              <a:ext uri="{FF2B5EF4-FFF2-40B4-BE49-F238E27FC236}">
                <a16:creationId xmlns:a16="http://schemas.microsoft.com/office/drawing/2014/main" id="{5DF78C17-93DD-EDFA-FF89-E0C1839E6E5F}"/>
              </a:ext>
            </a:extLst>
          </p:cNvPr>
          <p:cNvPicPr>
            <a:picLocks noChangeAspect="1"/>
          </p:cNvPicPr>
          <p:nvPr/>
        </p:nvPicPr>
        <p:blipFill rotWithShape="1">
          <a:blip r:embed="rId2"/>
          <a:srcRect t="19800" b="19800"/>
          <a:stretch/>
        </p:blipFill>
        <p:spPr>
          <a:xfrm>
            <a:off x="5612296" y="1505817"/>
            <a:ext cx="3180476" cy="31066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255345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c.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nhôm</a:t>
            </a:r>
            <a:endParaRPr lang="en-US" sz="2400" b="1" dirty="0">
              <a:solidFill>
                <a:srgbClr val="006600"/>
              </a:solidFill>
            </a:endParaRPr>
          </a:p>
        </p:txBody>
      </p:sp>
      <p:sp>
        <p:nvSpPr>
          <p:cNvPr id="11" name="Rectangle: Rounded Corners 10">
            <a:extLst>
              <a:ext uri="{FF2B5EF4-FFF2-40B4-BE49-F238E27FC236}">
                <a16:creationId xmlns:a16="http://schemas.microsoft.com/office/drawing/2014/main" id="{2E5EF977-1BE2-4CAD-7300-BE4B7E906FDE}"/>
              </a:ext>
            </a:extLst>
          </p:cNvPr>
          <p:cNvSpPr/>
          <p:nvPr/>
        </p:nvSpPr>
        <p:spPr>
          <a:xfrm>
            <a:off x="225288" y="2060951"/>
            <a:ext cx="2938694" cy="3010570"/>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0F8DB8-16A2-F6A5-2E14-CC03F5C18634}"/>
              </a:ext>
            </a:extLst>
          </p:cNvPr>
          <p:cNvSpPr txBox="1"/>
          <p:nvPr/>
        </p:nvSpPr>
        <p:spPr>
          <a:xfrm>
            <a:off x="384313" y="2387824"/>
            <a:ext cx="2620643" cy="2534733"/>
          </a:xfrm>
          <a:prstGeom prst="rect">
            <a:avLst/>
          </a:prstGeom>
          <a:noFill/>
        </p:spPr>
        <p:txBody>
          <a:bodyPr wrap="square" rtlCol="0">
            <a:spAutoFit/>
          </a:bodyPr>
          <a:lstStyle/>
          <a:p>
            <a:pPr algn="just">
              <a:lnSpc>
                <a:spcPct val="150000"/>
              </a:lnSpc>
            </a:pPr>
            <a:r>
              <a:rPr lang="vi-VN" sz="1800" dirty="0">
                <a:solidFill>
                  <a:schemeClr val="accent3">
                    <a:lumMod val="75000"/>
                  </a:schemeClr>
                </a:solidFill>
                <a:latin typeface="Mali Medium" panose="020B0604020202020204" charset="-34"/>
                <a:cs typeface="Mali Medium" panose="020B0604020202020204" charset="-34"/>
              </a:rPr>
              <a:t>Hãy kể tên một số nguồn phế liệu (đồ dùng, dụng cụ, thiết bị hỏng hoặc cũ) có thể được dùng để tái chế nhôm</a:t>
            </a:r>
            <a:r>
              <a:rPr lang="en-US" sz="1800" dirty="0">
                <a:solidFill>
                  <a:schemeClr val="accent3">
                    <a:lumMod val="75000"/>
                  </a:schemeClr>
                </a:solidFill>
                <a:latin typeface="Mali Medium" panose="020B0604020202020204" charset="-34"/>
                <a:cs typeface="Mali Medium" panose="020B0604020202020204" charset="-34"/>
              </a:rPr>
              <a:t>?</a:t>
            </a:r>
          </a:p>
        </p:txBody>
      </p:sp>
      <p:pic>
        <p:nvPicPr>
          <p:cNvPr id="15" name="Picture 14" descr="A blue arrow pointing to the right&#10;&#10;Description automatically generated">
            <a:extLst>
              <a:ext uri="{FF2B5EF4-FFF2-40B4-BE49-F238E27FC236}">
                <a16:creationId xmlns:a16="http://schemas.microsoft.com/office/drawing/2014/main" id="{6D54D51D-C491-8E7B-D19B-2E2878DDDB7A}"/>
              </a:ext>
            </a:extLst>
          </p:cNvPr>
          <p:cNvPicPr>
            <a:picLocks noChangeAspect="1"/>
          </p:cNvPicPr>
          <p:nvPr/>
        </p:nvPicPr>
        <p:blipFill>
          <a:blip r:embed="rId2"/>
          <a:stretch>
            <a:fillRect/>
          </a:stretch>
        </p:blipFill>
        <p:spPr>
          <a:xfrm>
            <a:off x="3163981" y="2704272"/>
            <a:ext cx="1076715" cy="1523172"/>
          </a:xfrm>
          <a:prstGeom prst="rect">
            <a:avLst/>
          </a:prstGeom>
        </p:spPr>
      </p:pic>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pic>
        <p:nvPicPr>
          <p:cNvPr id="6" name="Picture 5" descr="A blue question mark in a cloud&#10;&#10;Description automatically generated">
            <a:extLst>
              <a:ext uri="{FF2B5EF4-FFF2-40B4-BE49-F238E27FC236}">
                <a16:creationId xmlns:a16="http://schemas.microsoft.com/office/drawing/2014/main" id="{24287EAE-78BD-7CB0-78D8-75BAF1B92C8A}"/>
              </a:ext>
            </a:extLst>
          </p:cNvPr>
          <p:cNvPicPr>
            <a:picLocks noChangeAspect="1"/>
          </p:cNvPicPr>
          <p:nvPr/>
        </p:nvPicPr>
        <p:blipFill>
          <a:blip r:embed="rId3"/>
          <a:stretch>
            <a:fillRect/>
          </a:stretch>
        </p:blipFill>
        <p:spPr>
          <a:xfrm>
            <a:off x="0" y="527757"/>
            <a:ext cx="1972711" cy="1972711"/>
          </a:xfrm>
          <a:prstGeom prst="rect">
            <a:avLst/>
          </a:prstGeom>
        </p:spPr>
      </p:pic>
      <p:pic>
        <p:nvPicPr>
          <p:cNvPr id="8" name="Picture 7" descr="A glass door with a glass door&#10;&#10;Description automatically generated">
            <a:extLst>
              <a:ext uri="{FF2B5EF4-FFF2-40B4-BE49-F238E27FC236}">
                <a16:creationId xmlns:a16="http://schemas.microsoft.com/office/drawing/2014/main" id="{FBA46DD2-C336-7BA9-185C-485713E9328E}"/>
              </a:ext>
            </a:extLst>
          </p:cNvPr>
          <p:cNvPicPr>
            <a:picLocks noChangeAspect="1"/>
          </p:cNvPicPr>
          <p:nvPr/>
        </p:nvPicPr>
        <p:blipFill>
          <a:blip r:embed="rId4"/>
          <a:stretch>
            <a:fillRect/>
          </a:stretch>
        </p:blipFill>
        <p:spPr>
          <a:xfrm>
            <a:off x="4395983" y="3222823"/>
            <a:ext cx="1400044" cy="16581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roll of foil on a wood surface&#10;&#10;Description automatically generated">
            <a:extLst>
              <a:ext uri="{FF2B5EF4-FFF2-40B4-BE49-F238E27FC236}">
                <a16:creationId xmlns:a16="http://schemas.microsoft.com/office/drawing/2014/main" id="{54EFF71F-602C-EEDF-77E7-FC14034243B2}"/>
              </a:ext>
            </a:extLst>
          </p:cNvPr>
          <p:cNvPicPr>
            <a:picLocks noChangeAspect="1"/>
          </p:cNvPicPr>
          <p:nvPr/>
        </p:nvPicPr>
        <p:blipFill rotWithShape="1">
          <a:blip r:embed="rId5"/>
          <a:srcRect l="11032" b="16182"/>
          <a:stretch/>
        </p:blipFill>
        <p:spPr>
          <a:xfrm>
            <a:off x="5612296" y="1510151"/>
            <a:ext cx="1825571" cy="1234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silver can with a white background&#10;&#10;Description automatically generated">
            <a:extLst>
              <a:ext uri="{FF2B5EF4-FFF2-40B4-BE49-F238E27FC236}">
                <a16:creationId xmlns:a16="http://schemas.microsoft.com/office/drawing/2014/main" id="{54B1B6EA-F5D1-1E3E-CDE5-1A847EC31F00}"/>
              </a:ext>
            </a:extLst>
          </p:cNvPr>
          <p:cNvPicPr>
            <a:picLocks noChangeAspect="1"/>
          </p:cNvPicPr>
          <p:nvPr/>
        </p:nvPicPr>
        <p:blipFill>
          <a:blip r:embed="rId6"/>
          <a:stretch>
            <a:fillRect/>
          </a:stretch>
        </p:blipFill>
        <p:spPr>
          <a:xfrm>
            <a:off x="7839598" y="1339046"/>
            <a:ext cx="1168909" cy="1740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stack of aluminum pots&#10;&#10;Description automatically generated">
            <a:extLst>
              <a:ext uri="{FF2B5EF4-FFF2-40B4-BE49-F238E27FC236}">
                <a16:creationId xmlns:a16="http://schemas.microsoft.com/office/drawing/2014/main" id="{3BC7FD24-CCEF-0BA8-A6B7-957D4DF368C7}"/>
              </a:ext>
            </a:extLst>
          </p:cNvPr>
          <p:cNvPicPr>
            <a:picLocks noChangeAspect="1"/>
          </p:cNvPicPr>
          <p:nvPr/>
        </p:nvPicPr>
        <p:blipFill>
          <a:blip r:embed="rId7"/>
          <a:stretch>
            <a:fillRect/>
          </a:stretch>
        </p:blipFill>
        <p:spPr>
          <a:xfrm>
            <a:off x="6398551" y="3357362"/>
            <a:ext cx="1861676" cy="13890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descr="A silver bowl with a small square object inside&#10;&#10;Description automatically generated">
            <a:extLst>
              <a:ext uri="{FF2B5EF4-FFF2-40B4-BE49-F238E27FC236}">
                <a16:creationId xmlns:a16="http://schemas.microsoft.com/office/drawing/2014/main" id="{BBE10131-99FE-55A6-46B0-0F818C2655E4}"/>
              </a:ext>
            </a:extLst>
          </p:cNvPr>
          <p:cNvPicPr>
            <a:picLocks noChangeAspect="1"/>
          </p:cNvPicPr>
          <p:nvPr/>
        </p:nvPicPr>
        <p:blipFill>
          <a:blip r:embed="rId8"/>
          <a:stretch>
            <a:fillRect/>
          </a:stretch>
        </p:blipFill>
        <p:spPr>
          <a:xfrm>
            <a:off x="3781763" y="1445343"/>
            <a:ext cx="1389097" cy="13890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022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AA9DB5A-B223-8B17-FD6C-9867532AC053}"/>
              </a:ext>
            </a:extLst>
          </p:cNvPr>
          <p:cNvSpPr/>
          <p:nvPr/>
        </p:nvSpPr>
        <p:spPr>
          <a:xfrm>
            <a:off x="79514" y="1665880"/>
            <a:ext cx="4634050" cy="2773625"/>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9E5F74-7DC4-5113-52A4-B4367491C41C}"/>
              </a:ext>
            </a:extLst>
          </p:cNvPr>
          <p:cNvSpPr>
            <a:spLocks noGrp="1"/>
          </p:cNvSpPr>
          <p:nvPr>
            <p:ph type="title"/>
          </p:nvPr>
        </p:nvSpPr>
        <p:spPr>
          <a:xfrm>
            <a:off x="1760296" y="636360"/>
            <a:ext cx="7704000" cy="420600"/>
          </a:xfrm>
        </p:spPr>
        <p:txBody>
          <a:bodyPr/>
          <a:lstStyle/>
          <a:p>
            <a:pPr algn="just"/>
            <a:r>
              <a:rPr lang="en-US" sz="2400" b="1" dirty="0">
                <a:solidFill>
                  <a:srgbClr val="006600"/>
                </a:solidFill>
              </a:rPr>
              <a:t>b. </a:t>
            </a:r>
            <a:r>
              <a:rPr lang="en-US" sz="2400" b="1" dirty="0" err="1">
                <a:solidFill>
                  <a:srgbClr val="006600"/>
                </a:solidFill>
              </a:rPr>
              <a:t>Tái</a:t>
            </a:r>
            <a:r>
              <a:rPr lang="en-US" sz="2400" b="1" dirty="0">
                <a:solidFill>
                  <a:srgbClr val="006600"/>
                </a:solidFill>
              </a:rPr>
              <a:t> </a:t>
            </a:r>
            <a:r>
              <a:rPr lang="en-US" sz="2400" b="1" dirty="0" err="1">
                <a:solidFill>
                  <a:srgbClr val="006600"/>
                </a:solidFill>
              </a:rPr>
              <a:t>chế</a:t>
            </a:r>
            <a:r>
              <a:rPr lang="en-US" sz="2400" b="1" dirty="0">
                <a:solidFill>
                  <a:srgbClr val="006600"/>
                </a:solidFill>
              </a:rPr>
              <a:t> </a:t>
            </a:r>
            <a:r>
              <a:rPr lang="en-US" sz="2400" b="1" dirty="0" err="1">
                <a:solidFill>
                  <a:srgbClr val="006600"/>
                </a:solidFill>
              </a:rPr>
              <a:t>nhôm</a:t>
            </a:r>
            <a:endParaRPr lang="en-US" sz="2400" b="1" dirty="0">
              <a:solidFill>
                <a:srgbClr val="006600"/>
              </a:solidFill>
            </a:endParaRPr>
          </a:p>
        </p:txBody>
      </p:sp>
      <p:sp>
        <p:nvSpPr>
          <p:cNvPr id="17" name="Title 1">
            <a:extLst>
              <a:ext uri="{FF2B5EF4-FFF2-40B4-BE49-F238E27FC236}">
                <a16:creationId xmlns:a16="http://schemas.microsoft.com/office/drawing/2014/main" id="{272383B2-5A5F-3514-6002-83753502F042}"/>
              </a:ext>
            </a:extLst>
          </p:cNvPr>
          <p:cNvSpPr txBox="1">
            <a:spLocks/>
          </p:cNvSpPr>
          <p:nvPr/>
        </p:nvSpPr>
        <p:spPr>
          <a:xfrm>
            <a:off x="0" y="7198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r>
              <a:rPr lang="en-US" sz="2800" b="1" dirty="0">
                <a:solidFill>
                  <a:schemeClr val="tx2">
                    <a:lumMod val="50000"/>
                  </a:schemeClr>
                </a:solidFill>
              </a:rPr>
              <a:t>2. </a:t>
            </a:r>
            <a:r>
              <a:rPr lang="en-US" sz="2800" b="1" dirty="0" err="1">
                <a:solidFill>
                  <a:schemeClr val="tx2">
                    <a:lumMod val="50000"/>
                  </a:schemeClr>
                </a:solidFill>
              </a:rPr>
              <a:t>Đặc</a:t>
            </a:r>
            <a:r>
              <a:rPr lang="en-US" sz="2800" b="1" dirty="0">
                <a:solidFill>
                  <a:schemeClr val="tx2">
                    <a:lumMod val="50000"/>
                  </a:schemeClr>
                </a:solidFill>
              </a:rPr>
              <a:t> </a:t>
            </a:r>
            <a:r>
              <a:rPr lang="en-US" sz="2800" b="1" dirty="0" err="1">
                <a:solidFill>
                  <a:schemeClr val="tx2">
                    <a:lumMod val="50000"/>
                  </a:schemeClr>
                </a:solidFill>
              </a:rPr>
              <a:t>điểm</a:t>
            </a:r>
            <a:r>
              <a:rPr lang="en-US" sz="2800" b="1" dirty="0">
                <a:solidFill>
                  <a:schemeClr val="tx2">
                    <a:lumMod val="50000"/>
                  </a:schemeClr>
                </a:solidFill>
              </a:rPr>
              <a:t> </a:t>
            </a:r>
            <a:r>
              <a:rPr lang="en-US" sz="2800" b="1" dirty="0" err="1">
                <a:solidFill>
                  <a:schemeClr val="tx2">
                    <a:lumMod val="50000"/>
                  </a:schemeClr>
                </a:solidFill>
              </a:rPr>
              <a:t>của</a:t>
            </a:r>
            <a:r>
              <a:rPr lang="en-US" sz="2800" b="1" dirty="0">
                <a:solidFill>
                  <a:schemeClr val="tx2">
                    <a:lumMod val="50000"/>
                  </a:schemeClr>
                </a:solidFill>
              </a:rPr>
              <a:t> </a:t>
            </a:r>
            <a:r>
              <a:rPr lang="en-US" sz="2800" b="1" dirty="0" err="1">
                <a:solidFill>
                  <a:schemeClr val="tx2">
                    <a:lumMod val="50000"/>
                  </a:schemeClr>
                </a:solidFill>
              </a:rPr>
              <a:t>quy</a:t>
            </a:r>
            <a:r>
              <a:rPr lang="en-US" sz="2800" b="1" dirty="0">
                <a:solidFill>
                  <a:schemeClr val="tx2">
                    <a:lumMod val="50000"/>
                  </a:schemeClr>
                </a:solidFill>
              </a:rPr>
              <a:t> </a:t>
            </a:r>
            <a:r>
              <a:rPr lang="en-US" sz="2800" b="1" dirty="0" err="1">
                <a:solidFill>
                  <a:schemeClr val="tx2">
                    <a:lumMod val="50000"/>
                  </a:schemeClr>
                </a:solidFill>
              </a:rPr>
              <a:t>trình</a:t>
            </a:r>
            <a:r>
              <a:rPr lang="en-US" sz="2800" b="1" dirty="0">
                <a:solidFill>
                  <a:schemeClr val="tx2">
                    <a:lumMod val="50000"/>
                  </a:schemeClr>
                </a:solidFill>
              </a:rPr>
              <a:t> </a:t>
            </a:r>
            <a:r>
              <a:rPr lang="en-US" sz="2800" b="1" dirty="0" err="1">
                <a:solidFill>
                  <a:schemeClr val="tx2">
                    <a:lumMod val="50000"/>
                  </a:schemeClr>
                </a:solidFill>
              </a:rPr>
              <a:t>tái</a:t>
            </a:r>
            <a:r>
              <a:rPr lang="en-US" sz="2800" b="1" dirty="0">
                <a:solidFill>
                  <a:schemeClr val="tx2">
                    <a:lumMod val="50000"/>
                  </a:schemeClr>
                </a:solidFill>
              </a:rPr>
              <a:t> </a:t>
            </a:r>
            <a:r>
              <a:rPr lang="en-US" sz="2800" b="1" dirty="0" err="1">
                <a:solidFill>
                  <a:schemeClr val="tx2">
                    <a:lumMod val="50000"/>
                  </a:schemeClr>
                </a:solidFill>
              </a:rPr>
              <a:t>chế</a:t>
            </a:r>
            <a:r>
              <a:rPr lang="en-US" sz="2800" b="1" dirty="0">
                <a:solidFill>
                  <a:schemeClr val="tx2">
                    <a:lumMod val="50000"/>
                  </a:schemeClr>
                </a:solidFill>
              </a:rPr>
              <a:t> </a:t>
            </a:r>
            <a:r>
              <a:rPr lang="en-US" sz="2800" b="1" dirty="0" err="1">
                <a:solidFill>
                  <a:schemeClr val="tx2">
                    <a:lumMod val="50000"/>
                  </a:schemeClr>
                </a:solidFill>
              </a:rPr>
              <a:t>một</a:t>
            </a:r>
            <a:r>
              <a:rPr lang="en-US" sz="2800" b="1" dirty="0">
                <a:solidFill>
                  <a:schemeClr val="tx2">
                    <a:lumMod val="50000"/>
                  </a:schemeClr>
                </a:solidFill>
              </a:rPr>
              <a:t> </a:t>
            </a:r>
            <a:r>
              <a:rPr lang="en-US" sz="2800" b="1" dirty="0" err="1">
                <a:solidFill>
                  <a:schemeClr val="tx2">
                    <a:lumMod val="50000"/>
                  </a:schemeClr>
                </a:solidFill>
              </a:rPr>
              <a:t>số</a:t>
            </a:r>
            <a:r>
              <a:rPr lang="en-US" sz="2800" b="1" dirty="0">
                <a:solidFill>
                  <a:schemeClr val="tx2">
                    <a:lumMod val="50000"/>
                  </a:schemeClr>
                </a:solidFill>
              </a:rPr>
              <a:t> </a:t>
            </a:r>
            <a:r>
              <a:rPr lang="en-US" sz="2800" b="1" dirty="0" err="1">
                <a:solidFill>
                  <a:schemeClr val="tx2">
                    <a:lumMod val="50000"/>
                  </a:schemeClr>
                </a:solidFill>
              </a:rPr>
              <a:t>kim</a:t>
            </a:r>
            <a:r>
              <a:rPr lang="en-US" sz="2800" b="1" dirty="0">
                <a:solidFill>
                  <a:schemeClr val="tx2">
                    <a:lumMod val="50000"/>
                  </a:schemeClr>
                </a:solidFill>
              </a:rPr>
              <a:t> </a:t>
            </a:r>
            <a:r>
              <a:rPr lang="en-US" sz="2800" b="1" dirty="0" err="1">
                <a:solidFill>
                  <a:schemeClr val="tx2">
                    <a:lumMod val="50000"/>
                  </a:schemeClr>
                </a:solidFill>
              </a:rPr>
              <a:t>loại</a:t>
            </a:r>
            <a:endParaRPr lang="en-US" sz="2800" b="1" dirty="0">
              <a:solidFill>
                <a:schemeClr val="tx2">
                  <a:lumMod val="50000"/>
                </a:schemeClr>
              </a:solidFill>
            </a:endParaRPr>
          </a:p>
        </p:txBody>
      </p:sp>
      <p:sp>
        <p:nvSpPr>
          <p:cNvPr id="2" name="TextBox 1">
            <a:extLst>
              <a:ext uri="{FF2B5EF4-FFF2-40B4-BE49-F238E27FC236}">
                <a16:creationId xmlns:a16="http://schemas.microsoft.com/office/drawing/2014/main" id="{72564945-1622-59EE-E3F3-A4BC9EE5C343}"/>
              </a:ext>
            </a:extLst>
          </p:cNvPr>
          <p:cNvSpPr txBox="1"/>
          <p:nvPr/>
        </p:nvSpPr>
        <p:spPr>
          <a:xfrm>
            <a:off x="184899" y="1877049"/>
            <a:ext cx="4528665" cy="2351285"/>
          </a:xfrm>
          <a:prstGeom prst="rect">
            <a:avLst/>
          </a:prstGeom>
          <a:noFill/>
        </p:spPr>
        <p:txBody>
          <a:bodyPr wrap="square" rtlCol="0">
            <a:spAutoFit/>
          </a:bodyPr>
          <a:lstStyle/>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Phế liệu nhôm được nung chảy trong lò đốt ở nhiệt độ khoảng 750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  </a:t>
            </a:r>
            <a:endParaRPr lang="en-US" sz="1800" dirty="0">
              <a:solidFill>
                <a:schemeClr val="accent3">
                  <a:lumMod val="75000"/>
                </a:schemeClr>
              </a:solidFill>
              <a:latin typeface="Mali Medium" panose="020B0604020202020204" charset="-34"/>
              <a:cs typeface="Mali Medium" panose="020B0604020202020204" charset="-34"/>
            </a:endParaRPr>
          </a:p>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Thêm hỗn hợp các muối như NaCl, KCl,… nhằm tăng hiệu quả tạo xỉ.  </a:t>
            </a:r>
            <a:endParaRPr lang="en-US" sz="1800" dirty="0">
              <a:solidFill>
                <a:schemeClr val="accent3">
                  <a:lumMod val="75000"/>
                </a:schemeClr>
              </a:solidFill>
              <a:latin typeface="Mali Medium" panose="020B0604020202020204" charset="-34"/>
              <a:cs typeface="Mali Medium" panose="020B0604020202020204" charset="-34"/>
            </a:endParaRPr>
          </a:p>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 Bổ sung một số hóa chất khác để tăng độ tinh khiết của nhôm sau khi tái chế.   </a:t>
            </a:r>
            <a:endParaRPr lang="en-US" sz="1800" dirty="0">
              <a:solidFill>
                <a:schemeClr val="accent3">
                  <a:lumMod val="75000"/>
                </a:schemeClr>
              </a:solidFill>
              <a:latin typeface="Mali Medium" panose="020B0604020202020204" charset="-34"/>
              <a:cs typeface="Mali Medium" panose="020B0604020202020204" charset="-34"/>
            </a:endParaRPr>
          </a:p>
        </p:txBody>
      </p:sp>
      <p:pic>
        <p:nvPicPr>
          <p:cNvPr id="5" name="Picture 4" descr="A pile of aluminum pots and bowls&#10;&#10;Description automatically generated">
            <a:extLst>
              <a:ext uri="{FF2B5EF4-FFF2-40B4-BE49-F238E27FC236}">
                <a16:creationId xmlns:a16="http://schemas.microsoft.com/office/drawing/2014/main" id="{735C8CC5-C063-D58E-DF22-DF9F29F66E87}"/>
              </a:ext>
            </a:extLst>
          </p:cNvPr>
          <p:cNvPicPr>
            <a:picLocks noChangeAspect="1"/>
          </p:cNvPicPr>
          <p:nvPr/>
        </p:nvPicPr>
        <p:blipFill>
          <a:blip r:embed="rId2"/>
          <a:stretch>
            <a:fillRect/>
          </a:stretch>
        </p:blipFill>
        <p:spPr>
          <a:xfrm>
            <a:off x="4765941" y="1665877"/>
            <a:ext cx="4325051" cy="270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0149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Nạn ô nhiễm môi trường tại cụm công nghiệp tái chế nhôm | VTV24">
            <a:hlinkClick r:id="" action="ppaction://media"/>
            <a:extLst>
              <a:ext uri="{FF2B5EF4-FFF2-40B4-BE49-F238E27FC236}">
                <a16:creationId xmlns:a16="http://schemas.microsoft.com/office/drawing/2014/main" id="{B90B8844-CC48-D0C0-FE20-72F86767C93F}"/>
              </a:ext>
            </a:extLst>
          </p:cNvPr>
          <p:cNvPicPr>
            <a:picLocks noRot="1" noChangeAspect="1"/>
          </p:cNvPicPr>
          <p:nvPr>
            <a:videoFile r:link="rId1"/>
          </p:nvPr>
        </p:nvPicPr>
        <p:blipFill>
          <a:blip r:embed="rId3"/>
          <a:stretch>
            <a:fillRect/>
          </a:stretch>
        </p:blipFill>
        <p:spPr>
          <a:xfrm>
            <a:off x="0" y="7454"/>
            <a:ext cx="9144000" cy="5166360"/>
          </a:xfrm>
          <a:prstGeom prst="rect">
            <a:avLst/>
          </a:prstGeom>
        </p:spPr>
      </p:pic>
    </p:spTree>
    <p:extLst>
      <p:ext uri="{BB962C8B-B14F-4D97-AF65-F5344CB8AC3E}">
        <p14:creationId xmlns:p14="http://schemas.microsoft.com/office/powerpoint/2010/main" val="21823103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pile of garbage&#10;&#10;Description automatically generated">
            <a:extLst>
              <a:ext uri="{FF2B5EF4-FFF2-40B4-BE49-F238E27FC236}">
                <a16:creationId xmlns:a16="http://schemas.microsoft.com/office/drawing/2014/main" id="{290DB671-2630-C00E-AE4A-3EC3FBE09436}"/>
              </a:ext>
            </a:extLst>
          </p:cNvPr>
          <p:cNvPicPr>
            <a:picLocks noChangeAspect="1"/>
          </p:cNvPicPr>
          <p:nvPr/>
        </p:nvPicPr>
        <p:blipFill>
          <a:blip r:embed="rId2"/>
          <a:stretch>
            <a:fillRect/>
          </a:stretch>
        </p:blipFill>
        <p:spPr>
          <a:xfrm>
            <a:off x="89490" y="53237"/>
            <a:ext cx="8978271" cy="5050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41643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AA9DB5A-B223-8B17-FD6C-9867532AC053}"/>
              </a:ext>
            </a:extLst>
          </p:cNvPr>
          <p:cNvSpPr/>
          <p:nvPr/>
        </p:nvSpPr>
        <p:spPr>
          <a:xfrm>
            <a:off x="221716" y="1672328"/>
            <a:ext cx="3820197" cy="3370124"/>
          </a:xfrm>
          <a:prstGeom prst="roundRect">
            <a:avLst/>
          </a:prstGeom>
          <a:solidFill>
            <a:schemeClr val="accent6">
              <a:lumMod val="95000"/>
            </a:schemeClr>
          </a:solidFill>
          <a:ln w="31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72383B2-5A5F-3514-6002-83753502F042}"/>
              </a:ext>
            </a:extLst>
          </p:cNvPr>
          <p:cNvSpPr txBox="1">
            <a:spLocks/>
          </p:cNvSpPr>
          <p:nvPr/>
        </p:nvSpPr>
        <p:spPr>
          <a:xfrm>
            <a:off x="0" y="0"/>
            <a:ext cx="914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2pPr>
            <a:lvl3pPr marR="0" lvl="2"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3pPr>
            <a:lvl4pPr marR="0" lvl="3"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4pPr>
            <a:lvl5pPr marR="0" lvl="4"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5pPr>
            <a:lvl6pPr marR="0" lvl="5"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6pPr>
            <a:lvl7pPr marR="0" lvl="6"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7pPr>
            <a:lvl8pPr marR="0" lvl="7"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8pPr>
            <a:lvl9pPr marR="0" lvl="8" algn="ctr" rtl="0">
              <a:lnSpc>
                <a:spcPct val="70000"/>
              </a:lnSpc>
              <a:spcBef>
                <a:spcPts val="0"/>
              </a:spcBef>
              <a:spcAft>
                <a:spcPts val="0"/>
              </a:spcAft>
              <a:buClr>
                <a:schemeClr val="lt1"/>
              </a:buClr>
              <a:buSzPts val="3200"/>
              <a:buFont typeface="Single Day"/>
              <a:buNone/>
              <a:defRPr sz="3200" b="1" i="0" u="none" strike="noStrike" cap="none">
                <a:solidFill>
                  <a:schemeClr val="lt1"/>
                </a:solidFill>
                <a:latin typeface="Single Day"/>
                <a:ea typeface="Single Day"/>
                <a:cs typeface="Single Day"/>
                <a:sym typeface="Single Day"/>
              </a:defRPr>
            </a:lvl9pPr>
          </a:lstStyle>
          <a:p>
            <a:pPr algn="just">
              <a:lnSpc>
                <a:spcPct val="150000"/>
              </a:lnSpc>
            </a:pPr>
            <a:r>
              <a:rPr lang="en-US" sz="2800" b="1" dirty="0">
                <a:solidFill>
                  <a:schemeClr val="tx2">
                    <a:lumMod val="50000"/>
                  </a:schemeClr>
                </a:solidFill>
              </a:rPr>
              <a:t>III. TÁC ĐỘNG TỚI MÔI TRƯỜNG TỪ VIỆC TÁI CHẾ KIM LOẠI THỦ CÔNG</a:t>
            </a:r>
          </a:p>
        </p:txBody>
      </p:sp>
      <p:sp>
        <p:nvSpPr>
          <p:cNvPr id="2" name="TextBox 1">
            <a:extLst>
              <a:ext uri="{FF2B5EF4-FFF2-40B4-BE49-F238E27FC236}">
                <a16:creationId xmlns:a16="http://schemas.microsoft.com/office/drawing/2014/main" id="{72564945-1622-59EE-E3F3-A4BC9EE5C343}"/>
              </a:ext>
            </a:extLst>
          </p:cNvPr>
          <p:cNvSpPr txBox="1"/>
          <p:nvPr/>
        </p:nvSpPr>
        <p:spPr>
          <a:xfrm>
            <a:off x="351228" y="1986090"/>
            <a:ext cx="3640909" cy="2738827"/>
          </a:xfrm>
          <a:prstGeom prst="rect">
            <a:avLst/>
          </a:prstGeom>
          <a:noFill/>
        </p:spPr>
        <p:txBody>
          <a:bodyPr wrap="square" rtlCol="0">
            <a:spAutoFit/>
          </a:bodyPr>
          <a:lstStyle/>
          <a:p>
            <a:pPr algn="just">
              <a:lnSpc>
                <a:spcPct val="107000"/>
              </a:lnSpc>
              <a:spcAft>
                <a:spcPts val="800"/>
              </a:spcAft>
            </a:pPr>
            <a:r>
              <a:rPr lang="vi-VN" sz="1800" dirty="0">
                <a:solidFill>
                  <a:schemeClr val="accent3">
                    <a:lumMod val="75000"/>
                  </a:schemeClr>
                </a:solidFill>
                <a:latin typeface="Mali Medium" panose="020B0604020202020204" charset="-34"/>
                <a:cs typeface="Mali Medium" panose="020B0604020202020204" charset="-34"/>
              </a:rPr>
              <a:t>Các quá trình tập kết, rửa, băm nhỏ và nung chảy phế liệu; các công đoạn thải xỉ và tẩy rửa vật liệu kim loại sau tái chế bằng hóa chất,… có thể tạo ra khói bụi, khí độc, mùi hóa chất dư thừa, gây ô nhiễm môi trường không khí, đất và nước. </a:t>
            </a:r>
            <a:endParaRPr lang="en-US" sz="1800" dirty="0">
              <a:solidFill>
                <a:schemeClr val="accent3">
                  <a:lumMod val="75000"/>
                </a:schemeClr>
              </a:solidFill>
              <a:latin typeface="Mali Medium" panose="020B0604020202020204" charset="-34"/>
              <a:cs typeface="Mali Medium" panose="020B0604020202020204" charset="-34"/>
            </a:endParaRPr>
          </a:p>
        </p:txBody>
      </p:sp>
      <p:pic>
        <p:nvPicPr>
          <p:cNvPr id="8" name="Picture 7" descr="A smoke coming out of a building&#10;&#10;Description automatically generated">
            <a:extLst>
              <a:ext uri="{FF2B5EF4-FFF2-40B4-BE49-F238E27FC236}">
                <a16:creationId xmlns:a16="http://schemas.microsoft.com/office/drawing/2014/main" id="{EDAF4E36-A575-DD79-E80B-5C934C2A41F8}"/>
              </a:ext>
            </a:extLst>
          </p:cNvPr>
          <p:cNvPicPr>
            <a:picLocks noChangeAspect="1"/>
          </p:cNvPicPr>
          <p:nvPr/>
        </p:nvPicPr>
        <p:blipFill>
          <a:blip r:embed="rId2"/>
          <a:stretch>
            <a:fillRect/>
          </a:stretch>
        </p:blipFill>
        <p:spPr>
          <a:xfrm>
            <a:off x="4237687" y="1818102"/>
            <a:ext cx="4628206" cy="2853289"/>
          </a:xfrm>
          <a:prstGeom prst="rect">
            <a:avLst/>
          </a:prstGeom>
        </p:spPr>
      </p:pic>
    </p:spTree>
    <p:extLst>
      <p:ext uri="{BB962C8B-B14F-4D97-AF65-F5344CB8AC3E}">
        <p14:creationId xmlns:p14="http://schemas.microsoft.com/office/powerpoint/2010/main" val="25427600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3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3"/>
                </a:solidFill>
              </a:rPr>
              <a:t>THỰC TIỄN CUỘC SỐNG</a:t>
            </a:r>
            <a:endParaRPr dirty="0">
              <a:solidFill>
                <a:schemeClr val="accent3"/>
              </a:solidFill>
            </a:endParaRPr>
          </a:p>
        </p:txBody>
      </p:sp>
      <p:sp>
        <p:nvSpPr>
          <p:cNvPr id="1363" name="Google Shape;1363;p38"/>
          <p:cNvSpPr txBox="1"/>
          <p:nvPr/>
        </p:nvSpPr>
        <p:spPr>
          <a:xfrm>
            <a:off x="3287076" y="4319184"/>
            <a:ext cx="2569848"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C00000"/>
                </a:solidFill>
                <a:latin typeface="Mali Medium"/>
                <a:ea typeface="Mali Medium"/>
                <a:cs typeface="Mali Medium"/>
                <a:sym typeface="Mali Medium"/>
              </a:rPr>
              <a:t>TÁI CHẾ KIM LOẠI</a:t>
            </a:r>
            <a:endParaRPr sz="1900" b="1" dirty="0">
              <a:solidFill>
                <a:srgbClr val="C00000"/>
              </a:solidFill>
              <a:latin typeface="Mali Medium"/>
              <a:ea typeface="Mali Medium"/>
              <a:cs typeface="Mali Medium"/>
              <a:sym typeface="Mali Medium"/>
            </a:endParaRPr>
          </a:p>
        </p:txBody>
      </p:sp>
      <p:grpSp>
        <p:nvGrpSpPr>
          <p:cNvPr id="1364" name="Google Shape;1364;p38"/>
          <p:cNvGrpSpPr/>
          <p:nvPr/>
        </p:nvGrpSpPr>
        <p:grpSpPr>
          <a:xfrm>
            <a:off x="643832" y="1651600"/>
            <a:ext cx="2352364" cy="1548303"/>
            <a:chOff x="643609" y="1333850"/>
            <a:chExt cx="2352364" cy="1548303"/>
          </a:xfrm>
        </p:grpSpPr>
        <p:sp>
          <p:nvSpPr>
            <p:cNvPr id="1365" name="Google Shape;1365;p38"/>
            <p:cNvSpPr txBox="1"/>
            <p:nvPr/>
          </p:nvSpPr>
          <p:spPr>
            <a:xfrm>
              <a:off x="643609" y="2403953"/>
              <a:ext cx="2352364"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dk1"/>
                  </a:solidFill>
                  <a:latin typeface="Mali Medium"/>
                  <a:ea typeface="Mali Medium"/>
                  <a:cs typeface="Mali Medium"/>
                  <a:sym typeface="Mali Medium"/>
                </a:rPr>
                <a:t>N</a:t>
              </a:r>
              <a:r>
                <a:rPr lang="en" sz="2000" dirty="0">
                  <a:solidFill>
                    <a:schemeClr val="dk1"/>
                  </a:solidFill>
                  <a:latin typeface="Mali Medium"/>
                  <a:ea typeface="Mali Medium"/>
                  <a:cs typeface="Mali Medium"/>
                  <a:sym typeface="Mali Medium"/>
                </a:rPr>
                <a:t>guồn tài nguyên</a:t>
              </a:r>
              <a:endParaRPr sz="2000" dirty="0">
                <a:solidFill>
                  <a:schemeClr val="dk1"/>
                </a:solidFill>
                <a:latin typeface="Mali Medium"/>
                <a:ea typeface="Mali Medium"/>
                <a:cs typeface="Mali Medium"/>
                <a:sym typeface="Mali Medium"/>
              </a:endParaRPr>
            </a:p>
          </p:txBody>
        </p:sp>
        <p:sp>
          <p:nvSpPr>
            <p:cNvPr id="1366" name="Google Shape;1366;p38"/>
            <p:cNvSpPr txBox="1"/>
            <p:nvPr/>
          </p:nvSpPr>
          <p:spPr>
            <a:xfrm>
              <a:off x="761674"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Trữ lượng các mỏ quặng kim loại ngày càng cạn kiệt</a:t>
              </a:r>
              <a:endParaRPr dirty="0">
                <a:solidFill>
                  <a:schemeClr val="dk1"/>
                </a:solidFill>
                <a:latin typeface="Comfortaa SemiBold"/>
                <a:ea typeface="Comfortaa SemiBold"/>
                <a:cs typeface="Comfortaa SemiBold"/>
                <a:sym typeface="Comfortaa SemiBold"/>
              </a:endParaRPr>
            </a:p>
          </p:txBody>
        </p:sp>
      </p:grpSp>
      <p:grpSp>
        <p:nvGrpSpPr>
          <p:cNvPr id="1367" name="Google Shape;1367;p38"/>
          <p:cNvGrpSpPr/>
          <p:nvPr/>
        </p:nvGrpSpPr>
        <p:grpSpPr>
          <a:xfrm>
            <a:off x="3513073" y="1651600"/>
            <a:ext cx="2118312" cy="1528425"/>
            <a:chOff x="3512850" y="1333850"/>
            <a:chExt cx="2118312" cy="1528425"/>
          </a:xfrm>
        </p:grpSpPr>
        <p:sp>
          <p:nvSpPr>
            <p:cNvPr id="1368" name="Google Shape;1368;p38"/>
            <p:cNvSpPr txBox="1"/>
            <p:nvPr/>
          </p:nvSpPr>
          <p:spPr>
            <a:xfrm>
              <a:off x="3512863" y="2384075"/>
              <a:ext cx="21183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Mali Medium"/>
                  <a:ea typeface="Mali Medium"/>
                  <a:cs typeface="Mali Medium"/>
                  <a:sym typeface="Mali Medium"/>
                </a:rPr>
                <a:t>Nhu cầu</a:t>
              </a:r>
              <a:endParaRPr sz="2000" dirty="0">
                <a:solidFill>
                  <a:schemeClr val="dk1"/>
                </a:solidFill>
                <a:latin typeface="Mali Medium"/>
                <a:ea typeface="Mali Medium"/>
                <a:cs typeface="Mali Medium"/>
                <a:sym typeface="Mali Medium"/>
              </a:endParaRPr>
            </a:p>
          </p:txBody>
        </p:sp>
        <p:sp>
          <p:nvSpPr>
            <p:cNvPr id="1369" name="Google Shape;1369;p38"/>
            <p:cNvSpPr txBox="1"/>
            <p:nvPr/>
          </p:nvSpPr>
          <p:spPr>
            <a:xfrm>
              <a:off x="3512850"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Nhu cầu sử dụng kim loại ngày càng tăng</a:t>
              </a:r>
              <a:endParaRPr dirty="0">
                <a:solidFill>
                  <a:schemeClr val="dk1"/>
                </a:solidFill>
                <a:latin typeface="Comfortaa SemiBold"/>
                <a:ea typeface="Comfortaa SemiBold"/>
                <a:cs typeface="Comfortaa SemiBold"/>
                <a:sym typeface="Comfortaa SemiBold"/>
              </a:endParaRPr>
            </a:p>
          </p:txBody>
        </p:sp>
      </p:grpSp>
      <p:grpSp>
        <p:nvGrpSpPr>
          <p:cNvPr id="1370" name="Google Shape;1370;p38"/>
          <p:cNvGrpSpPr/>
          <p:nvPr/>
        </p:nvGrpSpPr>
        <p:grpSpPr>
          <a:xfrm>
            <a:off x="6264236" y="1651600"/>
            <a:ext cx="2118338" cy="1528425"/>
            <a:chOff x="6264013" y="1333850"/>
            <a:chExt cx="2118338" cy="1528425"/>
          </a:xfrm>
        </p:grpSpPr>
        <p:sp>
          <p:nvSpPr>
            <p:cNvPr id="1371" name="Google Shape;1371;p38"/>
            <p:cNvSpPr txBox="1"/>
            <p:nvPr/>
          </p:nvSpPr>
          <p:spPr>
            <a:xfrm>
              <a:off x="6264050" y="2384075"/>
              <a:ext cx="21183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Mali Medium"/>
                  <a:ea typeface="Mali Medium"/>
                  <a:cs typeface="Mali Medium"/>
                  <a:sym typeface="Mali Medium"/>
                </a:rPr>
                <a:t>Phế thải</a:t>
              </a:r>
              <a:endParaRPr sz="2000" dirty="0">
                <a:solidFill>
                  <a:schemeClr val="dk1"/>
                </a:solidFill>
                <a:latin typeface="Mali Medium"/>
                <a:ea typeface="Mali Medium"/>
                <a:cs typeface="Mali Medium"/>
                <a:sym typeface="Mali Medium"/>
              </a:endParaRPr>
            </a:p>
          </p:txBody>
        </p:sp>
        <p:sp>
          <p:nvSpPr>
            <p:cNvPr id="1372" name="Google Shape;1372;p38"/>
            <p:cNvSpPr txBox="1"/>
            <p:nvPr/>
          </p:nvSpPr>
          <p:spPr>
            <a:xfrm>
              <a:off x="6264013" y="1333850"/>
              <a:ext cx="21183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Comfortaa SemiBold"/>
                  <a:ea typeface="Comfortaa SemiBold"/>
                  <a:cs typeface="Comfortaa SemiBold"/>
                  <a:sym typeface="Comfortaa SemiBold"/>
                </a:rPr>
                <a:t>Lượng phế thải kim loại ngày càng nhiều</a:t>
              </a:r>
              <a:endParaRPr dirty="0">
                <a:solidFill>
                  <a:schemeClr val="dk1"/>
                </a:solidFill>
                <a:latin typeface="Comfortaa SemiBold"/>
                <a:ea typeface="Comfortaa SemiBold"/>
                <a:cs typeface="Comfortaa SemiBold"/>
                <a:sym typeface="Comfortaa SemiBold"/>
              </a:endParaRPr>
            </a:p>
          </p:txBody>
        </p:sp>
      </p:grpSp>
      <p:cxnSp>
        <p:nvCxnSpPr>
          <p:cNvPr id="1373" name="Google Shape;1373;p38"/>
          <p:cNvCxnSpPr>
            <a:cxnSpLocks/>
            <a:stCxn id="1363" idx="1"/>
            <a:endCxn id="1374" idx="4"/>
          </p:cNvCxnSpPr>
          <p:nvPr/>
        </p:nvCxnSpPr>
        <p:spPr>
          <a:xfrm rot="10800000">
            <a:off x="1820814" y="3802624"/>
            <a:ext cx="1466263" cy="755661"/>
          </a:xfrm>
          <a:prstGeom prst="bentConnector2">
            <a:avLst/>
          </a:prstGeom>
          <a:noFill/>
          <a:ln w="28575" cap="flat" cmpd="sng">
            <a:solidFill>
              <a:schemeClr val="accent1"/>
            </a:solidFill>
            <a:prstDash val="solid"/>
            <a:round/>
            <a:headEnd type="oval" w="med" len="med"/>
            <a:tailEnd type="none" w="med" len="med"/>
          </a:ln>
        </p:spPr>
      </p:cxnSp>
      <p:cxnSp>
        <p:nvCxnSpPr>
          <p:cNvPr id="1375" name="Google Shape;1375;p38"/>
          <p:cNvCxnSpPr>
            <a:cxnSpLocks/>
            <a:stCxn id="1363" idx="3"/>
            <a:endCxn id="1376" idx="4"/>
          </p:cNvCxnSpPr>
          <p:nvPr/>
        </p:nvCxnSpPr>
        <p:spPr>
          <a:xfrm flipV="1">
            <a:off x="5856924" y="3802623"/>
            <a:ext cx="1466262" cy="755661"/>
          </a:xfrm>
          <a:prstGeom prst="bentConnector2">
            <a:avLst/>
          </a:prstGeom>
          <a:noFill/>
          <a:ln w="28575" cap="flat" cmpd="sng">
            <a:solidFill>
              <a:schemeClr val="accent1"/>
            </a:solidFill>
            <a:prstDash val="solid"/>
            <a:round/>
            <a:headEnd type="oval" w="med" len="med"/>
            <a:tailEnd type="none" w="med" len="med"/>
          </a:ln>
        </p:spPr>
      </p:cxnSp>
      <p:cxnSp>
        <p:nvCxnSpPr>
          <p:cNvPr id="1377" name="Google Shape;1377;p38"/>
          <p:cNvCxnSpPr>
            <a:cxnSpLocks/>
            <a:stCxn id="1363" idx="0"/>
            <a:endCxn id="1378" idx="4"/>
          </p:cNvCxnSpPr>
          <p:nvPr/>
        </p:nvCxnSpPr>
        <p:spPr>
          <a:xfrm rot="16200000" flipV="1">
            <a:off x="4313720" y="4060903"/>
            <a:ext cx="516561" cy="1"/>
          </a:xfrm>
          <a:prstGeom prst="bentConnector3">
            <a:avLst>
              <a:gd name="adj1" fmla="val 50000"/>
            </a:avLst>
          </a:prstGeom>
          <a:noFill/>
          <a:ln w="28575" cap="flat" cmpd="sng">
            <a:solidFill>
              <a:schemeClr val="accent1"/>
            </a:solidFill>
            <a:prstDash val="solid"/>
            <a:round/>
            <a:headEnd type="oval" w="med" len="med"/>
            <a:tailEnd type="none" w="med" len="med"/>
          </a:ln>
        </p:spPr>
      </p:cxnSp>
      <p:cxnSp>
        <p:nvCxnSpPr>
          <p:cNvPr id="1379" name="Google Shape;1379;p38"/>
          <p:cNvCxnSpPr>
            <a:cxnSpLocks/>
          </p:cNvCxnSpPr>
          <p:nvPr/>
        </p:nvCxnSpPr>
        <p:spPr>
          <a:xfrm rot="-5400000" flipH="1">
            <a:off x="4391023" y="2539978"/>
            <a:ext cx="363000" cy="600"/>
          </a:xfrm>
          <a:prstGeom prst="bentConnector3">
            <a:avLst>
              <a:gd name="adj1" fmla="val 49990"/>
            </a:avLst>
          </a:prstGeom>
          <a:noFill/>
          <a:ln w="28575" cap="flat" cmpd="sng">
            <a:solidFill>
              <a:schemeClr val="accent1"/>
            </a:solidFill>
            <a:prstDash val="solid"/>
            <a:round/>
            <a:headEnd type="oval" w="med" len="med"/>
            <a:tailEnd type="oval" w="med" len="med"/>
          </a:ln>
        </p:spPr>
      </p:cxnSp>
      <p:cxnSp>
        <p:nvCxnSpPr>
          <p:cNvPr id="1380" name="Google Shape;1380;p38"/>
          <p:cNvCxnSpPr>
            <a:cxnSpLocks/>
          </p:cNvCxnSpPr>
          <p:nvPr/>
        </p:nvCxnSpPr>
        <p:spPr>
          <a:xfrm rot="16200000" flipH="1">
            <a:off x="1638998" y="2558762"/>
            <a:ext cx="362925" cy="1"/>
          </a:xfrm>
          <a:prstGeom prst="bentConnector3">
            <a:avLst>
              <a:gd name="adj1" fmla="val 50000"/>
            </a:avLst>
          </a:prstGeom>
          <a:noFill/>
          <a:ln w="28575" cap="flat" cmpd="sng">
            <a:solidFill>
              <a:schemeClr val="accent1"/>
            </a:solidFill>
            <a:prstDash val="solid"/>
            <a:round/>
            <a:headEnd type="oval" w="med" len="med"/>
            <a:tailEnd type="oval" w="med" len="med"/>
          </a:ln>
        </p:spPr>
      </p:cxnSp>
      <p:cxnSp>
        <p:nvCxnSpPr>
          <p:cNvPr id="1381" name="Google Shape;1381;p38"/>
          <p:cNvCxnSpPr>
            <a:cxnSpLocks/>
          </p:cNvCxnSpPr>
          <p:nvPr/>
        </p:nvCxnSpPr>
        <p:spPr>
          <a:xfrm rot="-5400000" flipH="1">
            <a:off x="7142186" y="2546604"/>
            <a:ext cx="363000" cy="600"/>
          </a:xfrm>
          <a:prstGeom prst="bentConnector3">
            <a:avLst>
              <a:gd name="adj1" fmla="val 49990"/>
            </a:avLst>
          </a:prstGeom>
          <a:noFill/>
          <a:ln w="28575" cap="flat" cmpd="sng">
            <a:solidFill>
              <a:schemeClr val="accent1"/>
            </a:solidFill>
            <a:prstDash val="solid"/>
            <a:round/>
            <a:headEnd type="oval" w="med" len="med"/>
            <a:tailEnd type="oval" w="med" len="med"/>
          </a:ln>
        </p:spPr>
      </p:cxnSp>
      <p:sp>
        <p:nvSpPr>
          <p:cNvPr id="1374" name="Google Shape;1374;p38"/>
          <p:cNvSpPr/>
          <p:nvPr/>
        </p:nvSpPr>
        <p:spPr>
          <a:xfrm>
            <a:off x="1543913"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1</a:t>
            </a:r>
            <a:endParaRPr sz="2000">
              <a:solidFill>
                <a:schemeClr val="dk1"/>
              </a:solidFill>
              <a:latin typeface="Mali Medium"/>
              <a:ea typeface="Mali Medium"/>
              <a:cs typeface="Mali Medium"/>
              <a:sym typeface="Mali Medium"/>
            </a:endParaRPr>
          </a:p>
        </p:txBody>
      </p:sp>
      <p:sp>
        <p:nvSpPr>
          <p:cNvPr id="1378" name="Google Shape;1378;p38"/>
          <p:cNvSpPr/>
          <p:nvPr/>
        </p:nvSpPr>
        <p:spPr>
          <a:xfrm>
            <a:off x="4295099"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2</a:t>
            </a:r>
            <a:endParaRPr sz="2000">
              <a:solidFill>
                <a:schemeClr val="dk1"/>
              </a:solidFill>
              <a:latin typeface="Mali Medium"/>
              <a:ea typeface="Mali Medium"/>
              <a:cs typeface="Mali Medium"/>
              <a:sym typeface="Mali Medium"/>
            </a:endParaRPr>
          </a:p>
        </p:txBody>
      </p:sp>
      <p:sp>
        <p:nvSpPr>
          <p:cNvPr id="1376" name="Google Shape;1376;p38"/>
          <p:cNvSpPr/>
          <p:nvPr/>
        </p:nvSpPr>
        <p:spPr>
          <a:xfrm>
            <a:off x="7046286" y="3248823"/>
            <a:ext cx="553800" cy="553800"/>
          </a:xfrm>
          <a:prstGeom prst="ellipse">
            <a:avLst/>
          </a:prstGeom>
          <a:solidFill>
            <a:schemeClr val="accent4"/>
          </a:solidFill>
          <a:ln w="76200" cap="flat" cmpd="sng">
            <a:solidFill>
              <a:schemeClr val="lt1"/>
            </a:solidFill>
            <a:prstDash val="solid"/>
            <a:round/>
            <a:headEnd type="none" w="sm" len="sm"/>
            <a:tailEnd type="none" w="sm" len="sm"/>
          </a:ln>
          <a:effectLst>
            <a:outerShdw blurRad="85725" dist="47625" dir="3180000" algn="bl" rotWithShape="0">
              <a:srgbClr val="000000">
                <a:alpha val="1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li Medium"/>
                <a:ea typeface="Mali Medium"/>
                <a:cs typeface="Mali Medium"/>
                <a:sym typeface="Mali Medium"/>
              </a:rPr>
              <a:t>3</a:t>
            </a:r>
            <a:endParaRPr sz="2000">
              <a:solidFill>
                <a:schemeClr val="dk1"/>
              </a:solidFill>
              <a:latin typeface="Mali Medium"/>
              <a:ea typeface="Mali Medium"/>
              <a:cs typeface="Mali Medium"/>
              <a:sym typeface="Mali Medium"/>
            </a:endParaRPr>
          </a:p>
        </p:txBody>
      </p:sp>
    </p:spTree>
    <p:extLst>
      <p:ext uri="{BB962C8B-B14F-4D97-AF65-F5344CB8AC3E}">
        <p14:creationId xmlns:p14="http://schemas.microsoft.com/office/powerpoint/2010/main" val="10659892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1. </a:t>
            </a:r>
            <a:r>
              <a:rPr lang="vi-VN" sz="1800" dirty="0">
                <a:solidFill>
                  <a:schemeClr val="accent3">
                    <a:lumMod val="75000"/>
                  </a:schemeClr>
                </a:solidFill>
                <a:latin typeface="Mali Medium" panose="020B0604020202020204" charset="-34"/>
                <a:cs typeface="Mali Medium" panose="020B0604020202020204" charset="-34"/>
              </a:rPr>
              <a:t>Chọn phát biểu </a:t>
            </a:r>
            <a:r>
              <a:rPr lang="vi-VN" sz="1800" b="1" dirty="0">
                <a:solidFill>
                  <a:schemeClr val="accent3">
                    <a:lumMod val="75000"/>
                  </a:schemeClr>
                </a:solidFill>
                <a:latin typeface="Mali Medium" panose="020B0604020202020204" charset="-34"/>
                <a:cs typeface="Mali Medium" panose="020B0604020202020204" charset="-34"/>
              </a:rPr>
              <a:t>sai</a:t>
            </a:r>
            <a:r>
              <a:rPr lang="vi-VN" sz="1800" dirty="0">
                <a:solidFill>
                  <a:schemeClr val="accent3">
                    <a:lumMod val="75000"/>
                  </a:schemeClr>
                </a:solidFill>
                <a:latin typeface="Mali Medium" panose="020B0604020202020204" charset="-34"/>
                <a:cs typeface="Mali Medium" panose="020B0604020202020204" charset="-34"/>
              </a:rPr>
              <a:t> về lợi ích của tái chế kim loại?</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 </a:t>
            </a:r>
            <a:r>
              <a:rPr lang="vi-VN" sz="1800" dirty="0">
                <a:solidFill>
                  <a:schemeClr val="accent3">
                    <a:lumMod val="75000"/>
                  </a:schemeClr>
                </a:solidFill>
                <a:latin typeface="Mali Medium" panose="020B0604020202020204" charset="-34"/>
                <a:cs typeface="Mali Medium" panose="020B0604020202020204" charset="-34"/>
              </a:rPr>
              <a:t>Tiết kiệm chi phí sản xuất kim loại, tạo việc làm cho người lao động.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Giảm thiểu diện tích bãi chứa phế liệu kim loại và hạn chế ô nhiễm kim loại đối với nguồn nước ngầm.</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Tiết kiệm được ít năng lượng so với quá trình tách kim loại từ quặng.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Tiết kiệm được nguồn tài nguyên thiên nhiên như quặng, đất, nước.</a:t>
            </a:r>
          </a:p>
        </p:txBody>
      </p:sp>
      <p:sp>
        <p:nvSpPr>
          <p:cNvPr id="4" name="Oval 3">
            <a:extLst>
              <a:ext uri="{FF2B5EF4-FFF2-40B4-BE49-F238E27FC236}">
                <a16:creationId xmlns:a16="http://schemas.microsoft.com/office/drawing/2014/main"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5404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en-US" sz="1800" b="1" dirty="0" err="1">
                <a:solidFill>
                  <a:schemeClr val="accent3">
                    <a:lumMod val="75000"/>
                  </a:schemeClr>
                </a:solidFill>
                <a:latin typeface="Mali Medium" panose="020B0604020202020204" charset="-34"/>
                <a:cs typeface="Mali Medium" panose="020B0604020202020204" charset="-34"/>
              </a:rPr>
              <a:t>Câu</a:t>
            </a:r>
            <a:r>
              <a:rPr lang="en-US" sz="1800" b="1" dirty="0">
                <a:solidFill>
                  <a:schemeClr val="accent3">
                    <a:lumMod val="75000"/>
                  </a:schemeClr>
                </a:solidFill>
                <a:latin typeface="Mali Medium" panose="020B0604020202020204" charset="-34"/>
                <a:cs typeface="Mali Medium" panose="020B0604020202020204" charset="-34"/>
              </a:rPr>
              <a:t> 2.</a:t>
            </a:r>
            <a:r>
              <a:rPr lang="en-US" sz="1800" dirty="0">
                <a:solidFill>
                  <a:schemeClr val="accent3">
                    <a:lumMod val="75000"/>
                  </a:schemeClr>
                </a:solidFill>
                <a:latin typeface="Mali Medium" panose="020B0604020202020204" charset="-34"/>
                <a:cs typeface="Mali Medium" panose="020B0604020202020204" charset="-34"/>
              </a:rPr>
              <a:t> Trong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về</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sau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khi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gom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thì</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cần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phải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gì</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tiếp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theo</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A.</a:t>
            </a:r>
            <a:r>
              <a:rPr lang="en-US" sz="1800" dirty="0">
                <a:solidFill>
                  <a:schemeClr val="accent3">
                    <a:lumMod val="75000"/>
                  </a:schemeClr>
                </a:solidFill>
                <a:latin typeface="Mali Medium" panose="020B0604020202020204" charset="-34"/>
                <a:cs typeface="Mali Medium" panose="020B0604020202020204" charset="-34"/>
              </a:rPr>
              <a:t> Nung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B. </a:t>
            </a:r>
            <a:r>
              <a:rPr lang="en-US" sz="1800" dirty="0" err="1">
                <a:solidFill>
                  <a:schemeClr val="accent3">
                    <a:lumMod val="75000"/>
                  </a:schemeClr>
                </a:solidFill>
                <a:latin typeface="Mali Medium" panose="020B0604020202020204" charset="-34"/>
                <a:cs typeface="Mali Medium" panose="020B0604020202020204" charset="-34"/>
              </a:rPr>
              <a:t>Tạo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vật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C. </a:t>
            </a:r>
            <a:r>
              <a:rPr lang="en-US" sz="1800" dirty="0" err="1">
                <a:solidFill>
                  <a:schemeClr val="accent3">
                    <a:lumMod val="75000"/>
                  </a:schemeClr>
                </a:solidFill>
                <a:latin typeface="Mali Medium" panose="020B0604020202020204" charset="-34"/>
                <a:cs typeface="Mali Medium" panose="020B0604020202020204" charset="-34"/>
              </a:rPr>
              <a:t>Vận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chuyển</a:t>
            </a:r>
            <a:r>
              <a:rPr lang="en-US" sz="1800" dirty="0">
                <a:solidFill>
                  <a:schemeClr val="accent3">
                    <a:lumMod val="75000"/>
                  </a:schemeClr>
                </a:solidFill>
                <a:latin typeface="Mali Medium" panose="020B0604020202020204" charset="-34"/>
                <a:cs typeface="Mali Medium" panose="020B0604020202020204" charset="-34"/>
              </a:rPr>
              <a:t>.</a:t>
            </a:r>
          </a:p>
          <a:p>
            <a:pPr algn="just">
              <a:lnSpc>
                <a:spcPct val="150000"/>
              </a:lnSpc>
              <a:spcAft>
                <a:spcPts val="800"/>
              </a:spcAft>
            </a:pPr>
            <a:r>
              <a:rPr lang="en-US" sz="1800" b="1" dirty="0">
                <a:solidFill>
                  <a:schemeClr val="accent3">
                    <a:lumMod val="75000"/>
                  </a:schemeClr>
                </a:solidFill>
                <a:latin typeface="Mali Medium" panose="020B0604020202020204" charset="-34"/>
                <a:cs typeface="Mali Medium" panose="020B0604020202020204" charset="-34"/>
              </a:rPr>
              <a:t>D.</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Nghiền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băm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nhỏ</a:t>
            </a:r>
            <a:r>
              <a:rPr lang="en-US" sz="1800" dirty="0">
                <a:solidFill>
                  <a:schemeClr val="accent3">
                    <a:lumMod val="75000"/>
                  </a:schemeClr>
                </a:solidFill>
                <a:latin typeface="Mali Medium" panose="020B0604020202020204" charset="-34"/>
                <a:cs typeface="Mali Medium" panose="020B0604020202020204" charset="-34"/>
              </a:rPr>
              <a:t>.</a:t>
            </a:r>
          </a:p>
        </p:txBody>
      </p:sp>
      <p:sp>
        <p:nvSpPr>
          <p:cNvPr id="4" name="Oval 3">
            <a:extLst>
              <a:ext uri="{FF2B5EF4-FFF2-40B4-BE49-F238E27FC236}">
                <a16:creationId xmlns:a16="http://schemas.microsoft.com/office/drawing/2014/main" id="{B857ACFD-D1B2-EABD-309D-2C0AF8AA24D9}"/>
              </a:ext>
            </a:extLst>
          </p:cNvPr>
          <p:cNvSpPr/>
          <p:nvPr/>
        </p:nvSpPr>
        <p:spPr>
          <a:xfrm>
            <a:off x="288257" y="3939695"/>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7523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3. </a:t>
            </a:r>
            <a:r>
              <a:rPr lang="vi-VN" sz="1800" dirty="0">
                <a:solidFill>
                  <a:schemeClr val="accent3">
                    <a:lumMod val="75000"/>
                  </a:schemeClr>
                </a:solidFill>
                <a:latin typeface="Mali Medium" panose="020B0604020202020204" charset="-34"/>
                <a:cs typeface="Mali Medium" panose="020B0604020202020204" charset="-34"/>
              </a:rPr>
              <a:t>Trong công đoạn thu gom và phân loại phế liệu, phế liệu được phân loại dựa vào đâu?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Màu sắc.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Kích thước.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Độ dẻo.</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Mùi vị.</a:t>
            </a:r>
          </a:p>
        </p:txBody>
      </p:sp>
      <p:sp>
        <p:nvSpPr>
          <p:cNvPr id="4" name="Oval 3">
            <a:extLst>
              <a:ext uri="{FF2B5EF4-FFF2-40B4-BE49-F238E27FC236}">
                <a16:creationId xmlns:a16="http://schemas.microsoft.com/office/drawing/2014/main" id="{B857ACFD-D1B2-EABD-309D-2C0AF8AA24D9}"/>
              </a:ext>
            </a:extLst>
          </p:cNvPr>
          <p:cNvSpPr/>
          <p:nvPr/>
        </p:nvSpPr>
        <p:spPr>
          <a:xfrm>
            <a:off x="252161" y="2406984"/>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8806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4. </a:t>
            </a:r>
            <a:r>
              <a:rPr lang="vi-VN" sz="1800" dirty="0">
                <a:solidFill>
                  <a:schemeClr val="accent3">
                    <a:lumMod val="75000"/>
                  </a:schemeClr>
                </a:solidFill>
                <a:latin typeface="Mali Medium" panose="020B0604020202020204" charset="-34"/>
                <a:cs typeface="Mali Medium" panose="020B0604020202020204" charset="-34"/>
              </a:rPr>
              <a:t>Ở giai đoạn nấu chảy trong quy trình tái chế thép, thép phế liệu thường được nấu chảy trong lò điện ở nhiệt độ cao khoảng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 </a:t>
            </a:r>
            <a:r>
              <a:rPr lang="vi-VN" sz="1800" dirty="0">
                <a:solidFill>
                  <a:schemeClr val="accent3">
                    <a:lumMod val="75000"/>
                  </a:schemeClr>
                </a:solidFill>
                <a:latin typeface="Mali Medium" panose="020B0604020202020204" charset="-34"/>
                <a:cs typeface="Mali Medium" panose="020B0604020202020204" charset="-34"/>
              </a:rPr>
              <a:t>1 100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750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1600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500</a:t>
            </a:r>
            <a:r>
              <a:rPr lang="vi-VN" sz="1800" baseline="30000" dirty="0">
                <a:solidFill>
                  <a:schemeClr val="accent3">
                    <a:lumMod val="75000"/>
                  </a:schemeClr>
                </a:solidFill>
                <a:latin typeface="Mali Medium" panose="020B0604020202020204" charset="-34"/>
                <a:cs typeface="Mali Medium" panose="020B0604020202020204" charset="-34"/>
              </a:rPr>
              <a:t>o</a:t>
            </a:r>
            <a:r>
              <a:rPr lang="vi-VN" sz="1800" dirty="0">
                <a:solidFill>
                  <a:schemeClr val="accent3">
                    <a:lumMod val="75000"/>
                  </a:schemeClr>
                </a:solidFill>
                <a:latin typeface="Mali Medium" panose="020B0604020202020204" charset="-34"/>
                <a:cs typeface="Mali Medium" panose="020B0604020202020204" charset="-34"/>
              </a:rPr>
              <a:t>C.</a:t>
            </a:r>
          </a:p>
        </p:txBody>
      </p:sp>
      <p:sp>
        <p:nvSpPr>
          <p:cNvPr id="4" name="Oval 3">
            <a:extLst>
              <a:ext uri="{FF2B5EF4-FFF2-40B4-BE49-F238E27FC236}">
                <a16:creationId xmlns:a16="http://schemas.microsoft.com/office/drawing/2014/main"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66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2945102"/>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5.</a:t>
            </a:r>
            <a:r>
              <a:rPr lang="vi-VN" sz="1800" dirty="0">
                <a:solidFill>
                  <a:schemeClr val="accent3">
                    <a:lumMod val="75000"/>
                  </a:schemeClr>
                </a:solidFill>
                <a:latin typeface="Mali Medium" panose="020B0604020202020204" charset="-34"/>
                <a:cs typeface="Mali Medium" panose="020B0604020202020204" charset="-34"/>
              </a:rPr>
              <a:t> Trong công đoạn luyện kim, tại sao việc tinh luyện thường được tiến hành trong quá trình nung chảy bằng cách thêm chất tạo xỉ?</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Vì để tiết kiệm năng lượng.</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Vì để phân loại phế liệu.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a:t>
            </a:r>
            <a:r>
              <a:rPr lang="vi-VN" sz="1800" dirty="0">
                <a:solidFill>
                  <a:schemeClr val="accent3">
                    <a:lumMod val="75000"/>
                  </a:schemeClr>
                </a:solidFill>
                <a:latin typeface="Mali Medium" panose="020B0604020202020204" charset="-34"/>
                <a:cs typeface="Mali Medium" panose="020B0604020202020204" charset="-34"/>
              </a:rPr>
              <a:t> Vì để loại bớt tạp chất.</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Vì để tạo khuôn đơn giản.</a:t>
            </a:r>
          </a:p>
        </p:txBody>
      </p:sp>
      <p:sp>
        <p:nvSpPr>
          <p:cNvPr id="4" name="Oval 3">
            <a:extLst>
              <a:ext uri="{FF2B5EF4-FFF2-40B4-BE49-F238E27FC236}">
                <a16:creationId xmlns:a16="http://schemas.microsoft.com/office/drawing/2014/main" id="{B857ACFD-D1B2-EABD-309D-2C0AF8AA24D9}"/>
              </a:ext>
            </a:extLst>
          </p:cNvPr>
          <p:cNvSpPr/>
          <p:nvPr/>
        </p:nvSpPr>
        <p:spPr>
          <a:xfrm>
            <a:off x="288257" y="34588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214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3365024"/>
          </a:xfrm>
          <a:prstGeom prst="rect">
            <a:avLst/>
          </a:prstGeom>
          <a:noFill/>
        </p:spPr>
        <p:txBody>
          <a:bodyPr wrap="square" rtlCol="0">
            <a:spAutoFit/>
          </a:bodyPr>
          <a:lstStyle/>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Câu 6. </a:t>
            </a:r>
            <a:r>
              <a:rPr lang="vi-VN" sz="1800" dirty="0">
                <a:solidFill>
                  <a:schemeClr val="accent3">
                    <a:lumMod val="75000"/>
                  </a:schemeClr>
                </a:solidFill>
                <a:latin typeface="Mali Medium" panose="020B0604020202020204" charset="-34"/>
                <a:cs typeface="Mali Medium" panose="020B0604020202020204" charset="-34"/>
              </a:rPr>
              <a:t>Tại sao khi tái chế đồng, để tạo ra đồng tinh khiết hơn thì đồng thô cần được tinh luyện?</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Vì để tách phế liệu đồng ra khỏi hỗn hợp phế liệu.</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B.</a:t>
            </a:r>
            <a:r>
              <a:rPr lang="vi-VN" sz="1800" dirty="0">
                <a:solidFill>
                  <a:schemeClr val="accent3">
                    <a:lumMod val="75000"/>
                  </a:schemeClr>
                </a:solidFill>
                <a:latin typeface="Mali Medium" panose="020B0604020202020204" charset="-34"/>
                <a:cs typeface="Mali Medium" panose="020B0604020202020204" charset="-34"/>
              </a:rPr>
              <a:t> Vì để điều chỉnh một số tính chất vật lí của đồng tái chế theo mong muốn.</a:t>
            </a:r>
          </a:p>
          <a:p>
            <a:pPr algn="just">
              <a:lnSpc>
                <a:spcPct val="150000"/>
              </a:lnSpc>
              <a:spcAft>
                <a:spcPts val="800"/>
              </a:spcAft>
            </a:pPr>
            <a:r>
              <a:rPr lang="vi-VN" sz="1800" b="1" dirty="0">
                <a:solidFill>
                  <a:schemeClr val="accent3">
                    <a:lumMod val="75000"/>
                  </a:schemeClr>
                </a:solidFill>
                <a:latin typeface="Mali Medium" panose="020B0604020202020204" charset="-34"/>
                <a:cs typeface="Mali Medium" panose="020B0604020202020204" charset="-34"/>
              </a:rPr>
              <a:t>C. </a:t>
            </a:r>
            <a:r>
              <a:rPr lang="vi-VN" sz="1800" dirty="0">
                <a:solidFill>
                  <a:schemeClr val="accent3">
                    <a:lumMod val="75000"/>
                  </a:schemeClr>
                </a:solidFill>
                <a:latin typeface="Mali Medium" panose="020B0604020202020204" charset="-34"/>
                <a:cs typeface="Mali Medium" panose="020B0604020202020204" charset="-34"/>
              </a:rPr>
              <a:t>Vì để bù đắp lượng của một số nguyên tố bị hao hụt.</a:t>
            </a:r>
          </a:p>
          <a:p>
            <a:pPr algn="just"/>
            <a:r>
              <a:rPr lang="vi-VN" sz="1800" b="1" dirty="0">
                <a:solidFill>
                  <a:schemeClr val="accent3">
                    <a:lumMod val="75000"/>
                  </a:schemeClr>
                </a:solidFill>
                <a:latin typeface="Mali Medium" panose="020B0604020202020204" charset="-34"/>
                <a:cs typeface="Mali Medium" panose="020B0604020202020204" charset="-34"/>
              </a:rPr>
              <a:t>D. </a:t>
            </a:r>
            <a:r>
              <a:rPr lang="vi-VN" sz="1800" dirty="0">
                <a:solidFill>
                  <a:schemeClr val="accent3">
                    <a:lumMod val="75000"/>
                  </a:schemeClr>
                </a:solidFill>
                <a:latin typeface="Mali Medium" panose="020B0604020202020204" charset="-34"/>
                <a:cs typeface="Mali Medium" panose="020B0604020202020204" charset="-34"/>
              </a:rPr>
              <a:t>Vì phần lớn lượng đồng tái chế được sử dụng làm dây dẫn điện.</a:t>
            </a:r>
            <a:r>
              <a:rPr lang="vi-VN" sz="2400" b="1" i="0" dirty="0">
                <a:solidFill>
                  <a:srgbClr val="000000"/>
                </a:solidFill>
                <a:effectLst/>
                <a:latin typeface="Open Sans" panose="020B0606030504020204" pitchFamily="34" charset="0"/>
              </a:rPr>
              <a:t> </a:t>
            </a:r>
            <a:endParaRPr lang="vi-VN" sz="1800" dirty="0">
              <a:solidFill>
                <a:schemeClr val="accent3">
                  <a:lumMod val="75000"/>
                </a:schemeClr>
              </a:solidFill>
              <a:latin typeface="Mali Medium" panose="020B0604020202020204" charset="-34"/>
              <a:cs typeface="Mali Medium" panose="020B0604020202020204" charset="-34"/>
            </a:endParaRPr>
          </a:p>
        </p:txBody>
      </p:sp>
      <p:sp>
        <p:nvSpPr>
          <p:cNvPr id="4" name="Oval 3">
            <a:extLst>
              <a:ext uri="{FF2B5EF4-FFF2-40B4-BE49-F238E27FC236}">
                <a16:creationId xmlns:a16="http://schemas.microsoft.com/office/drawing/2014/main" id="{B857ACFD-D1B2-EABD-309D-2C0AF8AA24D9}"/>
              </a:ext>
            </a:extLst>
          </p:cNvPr>
          <p:cNvSpPr/>
          <p:nvPr/>
        </p:nvSpPr>
        <p:spPr>
          <a:xfrm>
            <a:off x="288257" y="4359617"/>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025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7" y="1415193"/>
            <a:ext cx="8567485" cy="3365730"/>
          </a:xfrm>
          <a:prstGeom prst="rect">
            <a:avLst/>
          </a:prstGeom>
          <a:noFill/>
        </p:spPr>
        <p:txBody>
          <a:bodyPr wrap="square" rtlCol="0">
            <a:spAutoFit/>
          </a:bodyPr>
          <a:lstStyle/>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Câu 7. </a:t>
            </a:r>
            <a:r>
              <a:rPr lang="vi-VN" sz="1800" dirty="0">
                <a:solidFill>
                  <a:schemeClr val="accent3">
                    <a:lumMod val="75000"/>
                  </a:schemeClr>
                </a:solidFill>
                <a:latin typeface="Mali Medium" panose="020B0604020202020204" charset="-34"/>
                <a:cs typeface="Mali Medium" panose="020B0604020202020204" charset="-34"/>
              </a:rPr>
              <a:t>Trong quá trình tái chế nhôm, phế liệu nhôm được làm gì nhằm hạn chế sự oxi hóa của nhôm lỏng bởi oxygen trong không khí?</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A.</a:t>
            </a:r>
            <a:r>
              <a:rPr lang="vi-VN" sz="1800" dirty="0">
                <a:solidFill>
                  <a:schemeClr val="accent3">
                    <a:lumMod val="75000"/>
                  </a:schemeClr>
                </a:solidFill>
                <a:latin typeface="Mali Medium" panose="020B0604020202020204" charset="-34"/>
                <a:cs typeface="Mali Medium" panose="020B0604020202020204" charset="-34"/>
              </a:rPr>
              <a:t> Phế liệu nhôm được nấu chảy ở nhiệt độ cao và được thêm vôi.</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B. </a:t>
            </a:r>
            <a:r>
              <a:rPr lang="vi-VN" sz="1800" dirty="0">
                <a:solidFill>
                  <a:schemeClr val="accent3">
                    <a:lumMod val="75000"/>
                  </a:schemeClr>
                </a:solidFill>
                <a:latin typeface="Mali Medium" panose="020B0604020202020204" charset="-34"/>
                <a:cs typeface="Mali Medium" panose="020B0604020202020204" charset="-34"/>
              </a:rPr>
              <a:t>Phế liệu nhôm được sục khí oxygen để loại bỏ carbon và tạp chất dễ cháy.</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C.</a:t>
            </a:r>
            <a:r>
              <a:rPr lang="vi-VN" sz="1800" dirty="0">
                <a:solidFill>
                  <a:schemeClr val="accent3">
                    <a:lumMod val="75000"/>
                  </a:schemeClr>
                </a:solidFill>
                <a:latin typeface="Mali Medium" panose="020B0604020202020204" charset="-34"/>
                <a:cs typeface="Mali Medium" panose="020B0604020202020204" charset="-34"/>
              </a:rPr>
              <a:t> Phế liệu nhôm nóng chảy được sục khí chlorine, argon, nitrogen.</a:t>
            </a:r>
          </a:p>
          <a:p>
            <a:pPr algn="just">
              <a:lnSpc>
                <a:spcPct val="150000"/>
              </a:lnSpc>
            </a:pPr>
            <a:r>
              <a:rPr lang="vi-VN" sz="1800" b="1" dirty="0">
                <a:solidFill>
                  <a:schemeClr val="accent3">
                    <a:lumMod val="75000"/>
                  </a:schemeClr>
                </a:solidFill>
                <a:latin typeface="Mali Medium" panose="020B0604020202020204" charset="-34"/>
                <a:cs typeface="Mali Medium" panose="020B0604020202020204" charset="-34"/>
              </a:rPr>
              <a:t>D.</a:t>
            </a:r>
            <a:r>
              <a:rPr lang="vi-VN" sz="1800" dirty="0">
                <a:solidFill>
                  <a:schemeClr val="accent3">
                    <a:lumMod val="75000"/>
                  </a:schemeClr>
                </a:solidFill>
                <a:latin typeface="Mali Medium" panose="020B0604020202020204" charset="-34"/>
                <a:cs typeface="Mali Medium" panose="020B0604020202020204" charset="-34"/>
              </a:rPr>
              <a:t> Phế liệu nhôm được nấu chảy ở nhiệt độ cao cùng với hỗn hợp các muối như NaCl, KCl,...</a:t>
            </a:r>
          </a:p>
        </p:txBody>
      </p:sp>
      <p:sp>
        <p:nvSpPr>
          <p:cNvPr id="4" name="Oval 3">
            <a:extLst>
              <a:ext uri="{FF2B5EF4-FFF2-40B4-BE49-F238E27FC236}">
                <a16:creationId xmlns:a16="http://schemas.microsoft.com/office/drawing/2014/main" id="{B857ACFD-D1B2-EABD-309D-2C0AF8AA24D9}"/>
              </a:ext>
            </a:extLst>
          </p:cNvPr>
          <p:cNvSpPr/>
          <p:nvPr/>
        </p:nvSpPr>
        <p:spPr>
          <a:xfrm>
            <a:off x="204036" y="3952112"/>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9015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52FE-FC2F-A0C3-0A5E-A62EE9A917E0}"/>
              </a:ext>
            </a:extLst>
          </p:cNvPr>
          <p:cNvSpPr>
            <a:spLocks noGrp="1"/>
          </p:cNvSpPr>
          <p:nvPr>
            <p:ph type="title"/>
          </p:nvPr>
        </p:nvSpPr>
        <p:spPr/>
        <p:txBody>
          <a:bodyPr/>
          <a:lstStyle/>
          <a:p>
            <a:r>
              <a:rPr lang="en-US" b="1" dirty="0">
                <a:solidFill>
                  <a:schemeClr val="tx2">
                    <a:lumMod val="50000"/>
                  </a:schemeClr>
                </a:solidFill>
              </a:rPr>
              <a:t>LUYỆN TẬP</a:t>
            </a:r>
          </a:p>
        </p:txBody>
      </p:sp>
      <p:sp>
        <p:nvSpPr>
          <p:cNvPr id="3" name="TextBox 2">
            <a:extLst>
              <a:ext uri="{FF2B5EF4-FFF2-40B4-BE49-F238E27FC236}">
                <a16:creationId xmlns:a16="http://schemas.microsoft.com/office/drawing/2014/main" id="{8D0382FD-ED81-905B-44AE-9F610DE1D82E}"/>
              </a:ext>
            </a:extLst>
          </p:cNvPr>
          <p:cNvSpPr txBox="1"/>
          <p:nvPr/>
        </p:nvSpPr>
        <p:spPr>
          <a:xfrm>
            <a:off x="288258" y="1211075"/>
            <a:ext cx="8567485" cy="3781228"/>
          </a:xfrm>
          <a:prstGeom prst="rect">
            <a:avLst/>
          </a:prstGeom>
          <a:noFill/>
        </p:spPr>
        <p:txBody>
          <a:bodyPr wrap="square" rtlCol="0">
            <a:spAutoFit/>
          </a:bodyPr>
          <a:lstStyle/>
          <a:p>
            <a:pPr>
              <a:lnSpc>
                <a:spcPct val="150000"/>
              </a:lnSpc>
            </a:pPr>
            <a:r>
              <a:rPr lang="en-US" sz="1800" b="1" dirty="0" err="1">
                <a:solidFill>
                  <a:schemeClr val="accent3">
                    <a:lumMod val="75000"/>
                  </a:schemeClr>
                </a:solidFill>
                <a:latin typeface="Mali Medium" panose="020B0604020202020204" charset="-34"/>
                <a:cs typeface="Mali Medium" panose="020B0604020202020204" charset="-34"/>
              </a:rPr>
              <a:t>Câu</a:t>
            </a:r>
            <a:r>
              <a:rPr lang="en-US" sz="1800" b="1" dirty="0">
                <a:solidFill>
                  <a:schemeClr val="accent3">
                    <a:lumMod val="75000"/>
                  </a:schemeClr>
                </a:solidFill>
                <a:latin typeface="Mali Medium" panose="020B0604020202020204" charset="-34"/>
                <a:cs typeface="Mali Medium" panose="020B0604020202020204" charset="-34"/>
              </a:rPr>
              <a:t> 8.</a:t>
            </a:r>
            <a:r>
              <a:rPr lang="en-US" sz="1800" dirty="0">
                <a:solidFill>
                  <a:schemeClr val="accent3">
                    <a:lumMod val="75000"/>
                  </a:schemeClr>
                </a:solidFill>
                <a:latin typeface="Mali Medium" panose="020B0604020202020204" charset="-34"/>
                <a:cs typeface="Mali Medium" panose="020B0604020202020204" charset="-34"/>
              </a:rPr>
              <a:t> Cho </a:t>
            </a:r>
            <a:r>
              <a:rPr lang="en-US" sz="1800" dirty="0" err="1">
                <a:solidFill>
                  <a:schemeClr val="accent3">
                    <a:lumMod val="75000"/>
                  </a:schemeClr>
                </a:solidFill>
                <a:latin typeface="Mali Medium" panose="020B0604020202020204" charset="-34"/>
                <a:cs typeface="Mali Medium" panose="020B0604020202020204" charset="-34"/>
              </a:rPr>
              <a:t>các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giai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về</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(1)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nung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chảy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tinh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luyện</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(2) </a:t>
            </a:r>
            <a:r>
              <a:rPr lang="en-US" sz="1800" dirty="0" err="1">
                <a:solidFill>
                  <a:schemeClr val="accent3">
                    <a:lumMod val="75000"/>
                  </a:schemeClr>
                </a:solidFill>
                <a:latin typeface="Mali Medium" panose="020B0604020202020204" charset="-34"/>
                <a:cs typeface="Mali Medium" panose="020B0604020202020204" charset="-34"/>
              </a:rPr>
              <a:t>Vận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chuyển</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(3) Thu </a:t>
            </a:r>
            <a:r>
              <a:rPr lang="en-US" sz="1800" dirty="0" err="1">
                <a:solidFill>
                  <a:schemeClr val="accent3">
                    <a:lumMod val="75000"/>
                  </a:schemeClr>
                </a:solidFill>
                <a:latin typeface="Mali Medium" panose="020B0604020202020204" charset="-34"/>
                <a:cs typeface="Mali Medium" panose="020B0604020202020204" charset="-34"/>
              </a:rPr>
              <a:t>gom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phân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phế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(4) </a:t>
            </a:r>
            <a:r>
              <a:rPr lang="en-US" sz="1800" dirty="0" err="1">
                <a:solidFill>
                  <a:schemeClr val="accent3">
                    <a:lumMod val="75000"/>
                  </a:schemeClr>
                </a:solidFill>
                <a:latin typeface="Mali Medium" panose="020B0604020202020204" charset="-34"/>
                <a:cs typeface="Mali Medium" panose="020B0604020202020204" charset="-34"/>
              </a:rPr>
              <a:t>Tạo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vật</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liệu</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a:solidFill>
                  <a:schemeClr val="accent3">
                    <a:lumMod val="75000"/>
                  </a:schemeClr>
                </a:solidFill>
                <a:latin typeface="Mali Medium" panose="020B0604020202020204" charset="-34"/>
                <a:cs typeface="Mali Medium" panose="020B0604020202020204" charset="-34"/>
              </a:rPr>
              <a:t>	(5) </a:t>
            </a:r>
            <a:r>
              <a:rPr lang="en-US" sz="1800" dirty="0" err="1">
                <a:solidFill>
                  <a:schemeClr val="accent3">
                    <a:lumMod val="75000"/>
                  </a:schemeClr>
                </a:solidFill>
                <a:latin typeface="Mali Medium" panose="020B0604020202020204" charset="-34"/>
                <a:cs typeface="Mali Medium" panose="020B0604020202020204" charset="-34"/>
              </a:rPr>
              <a:t>Nghiền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băm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nhỏ</a:t>
            </a:r>
            <a:r>
              <a:rPr lang="en-US" sz="1800" dirty="0">
                <a:solidFill>
                  <a:schemeClr val="accent3">
                    <a:lumMod val="75000"/>
                  </a:schemeClr>
                </a:solidFill>
                <a:latin typeface="Mali Medium" panose="020B0604020202020204" charset="-34"/>
                <a:cs typeface="Mali Medium" panose="020B0604020202020204" charset="-34"/>
              </a:rPr>
              <a:t>.</a:t>
            </a:r>
          </a:p>
          <a:p>
            <a:pPr>
              <a:lnSpc>
                <a:spcPct val="150000"/>
              </a:lnSpc>
            </a:pPr>
            <a:r>
              <a:rPr lang="en-US" sz="1800" dirty="0" err="1">
                <a:solidFill>
                  <a:schemeClr val="accent3">
                    <a:lumMod val="75000"/>
                  </a:schemeClr>
                </a:solidFill>
                <a:latin typeface="Mali Medium" panose="020B0604020202020204" charset="-34"/>
                <a:cs typeface="Mali Medium" panose="020B0604020202020204" charset="-34"/>
              </a:rPr>
              <a:t>Sắp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xếp</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thứ</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tự</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các</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giai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đoạn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trên</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theo</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quy</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trình</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tái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chế</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kim</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loại</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đúng</a:t>
            </a:r>
            <a:r>
              <a:rPr lang="en-US" sz="1800" dirty="0">
                <a:solidFill>
                  <a:schemeClr val="accent3">
                    <a:lumMod val="75000"/>
                  </a:schemeClr>
                </a:solidFill>
                <a:latin typeface="Mali Medium" panose="020B0604020202020204" charset="-34"/>
                <a:cs typeface="Mali Medium" panose="020B0604020202020204" charset="-34"/>
              </a:rPr>
              <a:t> </a:t>
            </a:r>
            <a:r>
              <a:rPr lang="en-US" sz="1800" dirty="0" err="1">
                <a:solidFill>
                  <a:schemeClr val="accent3">
                    <a:lumMod val="75000"/>
                  </a:schemeClr>
                </a:solidFill>
                <a:latin typeface="Mali Medium" panose="020B0604020202020204" charset="-34"/>
                <a:cs typeface="Mali Medium" panose="020B0604020202020204" charset="-34"/>
              </a:rPr>
              <a:t>là</a:t>
            </a:r>
            <a:endParaRPr lang="en-US" sz="1800" dirty="0">
              <a:solidFill>
                <a:schemeClr val="accent3">
                  <a:lumMod val="75000"/>
                </a:schemeClr>
              </a:solidFill>
              <a:latin typeface="Mali Medium" panose="020B0604020202020204" charset="-34"/>
              <a:cs typeface="Mali Medium" panose="020B0604020202020204" charset="-34"/>
            </a:endParaRPr>
          </a:p>
          <a:p>
            <a:pPr>
              <a:lnSpc>
                <a:spcPct val="150000"/>
              </a:lnSpc>
            </a:pPr>
            <a:r>
              <a:rPr lang="en-US" sz="1800" b="1" dirty="0">
                <a:solidFill>
                  <a:schemeClr val="accent3">
                    <a:lumMod val="75000"/>
                  </a:schemeClr>
                </a:solidFill>
                <a:latin typeface="Mali Medium" panose="020B0604020202020204" charset="-34"/>
                <a:cs typeface="Mali Medium" panose="020B0604020202020204" charset="-34"/>
              </a:rPr>
              <a:t>A.</a:t>
            </a:r>
            <a:r>
              <a:rPr lang="en-US" sz="1800" dirty="0">
                <a:solidFill>
                  <a:schemeClr val="accent3">
                    <a:lumMod val="75000"/>
                  </a:schemeClr>
                </a:solidFill>
                <a:latin typeface="Mali Medium" panose="020B0604020202020204" charset="-34"/>
                <a:cs typeface="Mali Medium" panose="020B0604020202020204" charset="-34"/>
              </a:rPr>
              <a:t> (5), (3), (1), (4), (2). 		</a:t>
            </a:r>
            <a:r>
              <a:rPr lang="en-US" sz="1800" b="1" dirty="0">
                <a:solidFill>
                  <a:schemeClr val="accent3">
                    <a:lumMod val="75000"/>
                  </a:schemeClr>
                </a:solidFill>
                <a:latin typeface="Mali Medium" panose="020B0604020202020204" charset="-34"/>
                <a:cs typeface="Mali Medium" panose="020B0604020202020204" charset="-34"/>
              </a:rPr>
              <a:t>B.</a:t>
            </a:r>
            <a:r>
              <a:rPr lang="en-US" sz="1800" dirty="0">
                <a:solidFill>
                  <a:schemeClr val="accent3">
                    <a:lumMod val="75000"/>
                  </a:schemeClr>
                </a:solidFill>
                <a:latin typeface="Mali Medium" panose="020B0604020202020204" charset="-34"/>
                <a:cs typeface="Mali Medium" panose="020B0604020202020204" charset="-34"/>
              </a:rPr>
              <a:t> (3), (5), (1), (4), (2). </a:t>
            </a:r>
          </a:p>
          <a:p>
            <a:pPr>
              <a:lnSpc>
                <a:spcPct val="150000"/>
              </a:lnSpc>
            </a:pPr>
            <a:r>
              <a:rPr lang="en-US" sz="1800" b="1" dirty="0">
                <a:solidFill>
                  <a:schemeClr val="accent3">
                    <a:lumMod val="75000"/>
                  </a:schemeClr>
                </a:solidFill>
                <a:latin typeface="Mali Medium" panose="020B0604020202020204" charset="-34"/>
                <a:cs typeface="Mali Medium" panose="020B0604020202020204" charset="-34"/>
              </a:rPr>
              <a:t>C.</a:t>
            </a:r>
            <a:r>
              <a:rPr lang="en-US" sz="1800" dirty="0">
                <a:solidFill>
                  <a:schemeClr val="accent3">
                    <a:lumMod val="75000"/>
                  </a:schemeClr>
                </a:solidFill>
                <a:latin typeface="Mali Medium" panose="020B0604020202020204" charset="-34"/>
                <a:cs typeface="Mali Medium" panose="020B0604020202020204" charset="-34"/>
              </a:rPr>
              <a:t> (3), (5), (1), (2), (4). 		</a:t>
            </a:r>
            <a:r>
              <a:rPr lang="en-US" sz="1800" b="1" dirty="0">
                <a:solidFill>
                  <a:schemeClr val="accent3">
                    <a:lumMod val="75000"/>
                  </a:schemeClr>
                </a:solidFill>
                <a:latin typeface="Mali Medium" panose="020B0604020202020204" charset="-34"/>
                <a:cs typeface="Mali Medium" panose="020B0604020202020204" charset="-34"/>
              </a:rPr>
              <a:t>D.</a:t>
            </a:r>
            <a:r>
              <a:rPr lang="en-US" sz="1800" dirty="0">
                <a:solidFill>
                  <a:schemeClr val="accent3">
                    <a:lumMod val="75000"/>
                  </a:schemeClr>
                </a:solidFill>
                <a:latin typeface="Mali Medium" panose="020B0604020202020204" charset="-34"/>
                <a:cs typeface="Mali Medium" panose="020B0604020202020204" charset="-34"/>
              </a:rPr>
              <a:t> (5), (3), (1), (2), (4).   </a:t>
            </a:r>
          </a:p>
        </p:txBody>
      </p:sp>
      <p:sp>
        <p:nvSpPr>
          <p:cNvPr id="4" name="Oval 3">
            <a:extLst>
              <a:ext uri="{FF2B5EF4-FFF2-40B4-BE49-F238E27FC236}">
                <a16:creationId xmlns:a16="http://schemas.microsoft.com/office/drawing/2014/main" id="{B857ACFD-D1B2-EABD-309D-2C0AF8AA24D9}"/>
              </a:ext>
            </a:extLst>
          </p:cNvPr>
          <p:cNvSpPr/>
          <p:nvPr/>
        </p:nvSpPr>
        <p:spPr>
          <a:xfrm>
            <a:off x="3897730" y="4132585"/>
            <a:ext cx="430696" cy="420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9174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5"/>
          <p:cNvSpPr txBox="1">
            <a:spLocks noGrp="1"/>
          </p:cNvSpPr>
          <p:nvPr>
            <p:ph type="ctrTitle"/>
          </p:nvPr>
        </p:nvSpPr>
        <p:spPr>
          <a:xfrm>
            <a:off x="400094" y="1227903"/>
            <a:ext cx="7388895" cy="2914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US" sz="2800" b="1" dirty="0">
                <a:solidFill>
                  <a:schemeClr val="tx2">
                    <a:lumMod val="50000"/>
                  </a:schemeClr>
                </a:solidFill>
              </a:rPr>
              <a:t>CHUYÊN ĐỀ 12.2: TRẢI NGHIỆM VÀ THỰC HÀNH HÓA VÔ CƠ  </a:t>
            </a:r>
            <a:br>
              <a:rPr lang="en-US" sz="2800" b="1" dirty="0">
                <a:solidFill>
                  <a:schemeClr val="tx2">
                    <a:lumMod val="50000"/>
                  </a:schemeClr>
                </a:solidFill>
              </a:rPr>
            </a:br>
            <a:r>
              <a:rPr lang="en-US" sz="2800" b="1" dirty="0">
                <a:solidFill>
                  <a:schemeClr val="accent3">
                    <a:lumMod val="75000"/>
                  </a:schemeClr>
                </a:solidFill>
              </a:rPr>
              <a:t>BÀI 3: TÌM HIỂU VỀ TÁI CHẾ KIM LOẠI </a:t>
            </a:r>
            <a:endParaRPr lang="en-US" sz="2000" b="1" dirty="0">
              <a:solidFill>
                <a:schemeClr val="accent3">
                  <a:lumMod val="75000"/>
                </a:schemeClr>
              </a:solidFill>
            </a:endParaRPr>
          </a:p>
        </p:txBody>
      </p:sp>
      <p:grpSp>
        <p:nvGrpSpPr>
          <p:cNvPr id="126" name="Google Shape;126;p15"/>
          <p:cNvGrpSpPr/>
          <p:nvPr/>
        </p:nvGrpSpPr>
        <p:grpSpPr>
          <a:xfrm>
            <a:off x="475990" y="1908282"/>
            <a:ext cx="334538" cy="427183"/>
            <a:chOff x="554930" y="900581"/>
            <a:chExt cx="334538" cy="427183"/>
          </a:xfrm>
        </p:grpSpPr>
        <p:sp>
          <p:nvSpPr>
            <p:cNvPr id="127" name="Google Shape;127;p15"/>
            <p:cNvSpPr/>
            <p:nvPr/>
          </p:nvSpPr>
          <p:spPr>
            <a:xfrm>
              <a:off x="706718" y="900581"/>
              <a:ext cx="182750" cy="26891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554930" y="1137522"/>
              <a:ext cx="127840" cy="190242"/>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706718" y="900581"/>
              <a:ext cx="182750" cy="26891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744159" y="972757"/>
              <a:ext cx="109856" cy="127343"/>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54930" y="1137522"/>
              <a:ext cx="127840" cy="190242"/>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588376" y="1195929"/>
              <a:ext cx="57947" cy="73925"/>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5"/>
          <p:cNvGrpSpPr/>
          <p:nvPr/>
        </p:nvGrpSpPr>
        <p:grpSpPr>
          <a:xfrm rot="5973186">
            <a:off x="7905625" y="619978"/>
            <a:ext cx="525721" cy="428640"/>
            <a:chOff x="5426900" y="3064075"/>
            <a:chExt cx="281450" cy="229525"/>
          </a:xfrm>
        </p:grpSpPr>
        <p:sp>
          <p:nvSpPr>
            <p:cNvPr id="255" name="Google Shape;255;p1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812;p28">
            <a:extLst>
              <a:ext uri="{FF2B5EF4-FFF2-40B4-BE49-F238E27FC236}">
                <a16:creationId xmlns:a16="http://schemas.microsoft.com/office/drawing/2014/main" id="{240A06C0-4FBC-C870-6FA2-D2566823F96D}"/>
              </a:ext>
            </a:extLst>
          </p:cNvPr>
          <p:cNvGrpSpPr/>
          <p:nvPr/>
        </p:nvGrpSpPr>
        <p:grpSpPr>
          <a:xfrm>
            <a:off x="6077894" y="3317950"/>
            <a:ext cx="1210509" cy="1195293"/>
            <a:chOff x="2085687" y="1171347"/>
            <a:chExt cx="1210509" cy="1195293"/>
          </a:xfrm>
        </p:grpSpPr>
        <p:sp>
          <p:nvSpPr>
            <p:cNvPr id="5" name="Google Shape;813;p28">
              <a:extLst>
                <a:ext uri="{FF2B5EF4-FFF2-40B4-BE49-F238E27FC236}">
                  <a16:creationId xmlns:a16="http://schemas.microsoft.com/office/drawing/2014/main" id="{934DAD47-459A-5001-F3D2-19C6EFB0EA34}"/>
                </a:ext>
              </a:extLst>
            </p:cNvPr>
            <p:cNvSpPr/>
            <p:nvPr/>
          </p:nvSpPr>
          <p:spPr>
            <a:xfrm rot="-1754203">
              <a:off x="2239131" y="1336986"/>
              <a:ext cx="903621" cy="864016"/>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4;p28">
              <a:extLst>
                <a:ext uri="{FF2B5EF4-FFF2-40B4-BE49-F238E27FC236}">
                  <a16:creationId xmlns:a16="http://schemas.microsoft.com/office/drawing/2014/main" id="{26A0ED9A-09C5-6A9D-8F2D-4D9205A93D5A}"/>
                </a:ext>
              </a:extLst>
            </p:cNvPr>
            <p:cNvSpPr/>
            <p:nvPr/>
          </p:nvSpPr>
          <p:spPr>
            <a:xfrm rot="-1754203">
              <a:off x="2239046" y="1337029"/>
              <a:ext cx="903621" cy="863624"/>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5;p28">
              <a:extLst>
                <a:ext uri="{FF2B5EF4-FFF2-40B4-BE49-F238E27FC236}">
                  <a16:creationId xmlns:a16="http://schemas.microsoft.com/office/drawing/2014/main" id="{173CD83F-AD78-90D5-E75C-A2FE41A1A9F5}"/>
                </a:ext>
              </a:extLst>
            </p:cNvPr>
            <p:cNvSpPr/>
            <p:nvPr/>
          </p:nvSpPr>
          <p:spPr>
            <a:xfrm rot="-1754203">
              <a:off x="2315661" y="1577757"/>
              <a:ext cx="675333" cy="639791"/>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p28">
              <a:extLst>
                <a:ext uri="{FF2B5EF4-FFF2-40B4-BE49-F238E27FC236}">
                  <a16:creationId xmlns:a16="http://schemas.microsoft.com/office/drawing/2014/main" id="{769D2E5E-FDEC-A52D-37FD-6A3903A9EE6D}"/>
                </a:ext>
              </a:extLst>
            </p:cNvPr>
            <p:cNvSpPr/>
            <p:nvPr/>
          </p:nvSpPr>
          <p:spPr>
            <a:xfrm rot="-1754203">
              <a:off x="2523654" y="1676826"/>
              <a:ext cx="284251" cy="255929"/>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p28">
              <a:extLst>
                <a:ext uri="{FF2B5EF4-FFF2-40B4-BE49-F238E27FC236}">
                  <a16:creationId xmlns:a16="http://schemas.microsoft.com/office/drawing/2014/main" id="{8CF7D966-DF37-223D-EAA8-606536E16E17}"/>
                </a:ext>
              </a:extLst>
            </p:cNvPr>
            <p:cNvSpPr/>
            <p:nvPr/>
          </p:nvSpPr>
          <p:spPr>
            <a:xfrm rot="-1754203">
              <a:off x="2915548" y="1690375"/>
              <a:ext cx="256837" cy="172304"/>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8;p28">
              <a:extLst>
                <a:ext uri="{FF2B5EF4-FFF2-40B4-BE49-F238E27FC236}">
                  <a16:creationId xmlns:a16="http://schemas.microsoft.com/office/drawing/2014/main" id="{8B355003-EFB4-415C-6807-92E899977FAA}"/>
                </a:ext>
              </a:extLst>
            </p:cNvPr>
            <p:cNvSpPr/>
            <p:nvPr/>
          </p:nvSpPr>
          <p:spPr>
            <a:xfrm rot="-1754203">
              <a:off x="2296430" y="1495502"/>
              <a:ext cx="133751" cy="237673"/>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9;p28">
              <a:extLst>
                <a:ext uri="{FF2B5EF4-FFF2-40B4-BE49-F238E27FC236}">
                  <a16:creationId xmlns:a16="http://schemas.microsoft.com/office/drawing/2014/main" id="{029F2B0B-17AF-2D1E-534F-84EDA594BAD8}"/>
                </a:ext>
              </a:extLst>
            </p:cNvPr>
            <p:cNvSpPr/>
            <p:nvPr/>
          </p:nvSpPr>
          <p:spPr>
            <a:xfrm rot="-1754203">
              <a:off x="2318500" y="1611414"/>
              <a:ext cx="65473" cy="74982"/>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0;p28">
              <a:extLst>
                <a:ext uri="{FF2B5EF4-FFF2-40B4-BE49-F238E27FC236}">
                  <a16:creationId xmlns:a16="http://schemas.microsoft.com/office/drawing/2014/main" id="{77446973-11EF-8777-1099-59C8E2E46202}"/>
                </a:ext>
              </a:extLst>
            </p:cNvPr>
            <p:cNvSpPr/>
            <p:nvPr/>
          </p:nvSpPr>
          <p:spPr>
            <a:xfrm rot="-1754203">
              <a:off x="2298902" y="1697123"/>
              <a:ext cx="67721" cy="62110"/>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1;p28">
              <a:extLst>
                <a:ext uri="{FF2B5EF4-FFF2-40B4-BE49-F238E27FC236}">
                  <a16:creationId xmlns:a16="http://schemas.microsoft.com/office/drawing/2014/main" id="{E315BA80-E1A6-44B4-D57E-39139519A775}"/>
                </a:ext>
              </a:extLst>
            </p:cNvPr>
            <p:cNvSpPr/>
            <p:nvPr/>
          </p:nvSpPr>
          <p:spPr>
            <a:xfrm rot="-1754203">
              <a:off x="3049909" y="1803179"/>
              <a:ext cx="78922" cy="69949"/>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2;p28">
              <a:extLst>
                <a:ext uri="{FF2B5EF4-FFF2-40B4-BE49-F238E27FC236}">
                  <a16:creationId xmlns:a16="http://schemas.microsoft.com/office/drawing/2014/main" id="{A7D96B01-0858-9E9E-BCB8-29FB5C54BF61}"/>
                </a:ext>
              </a:extLst>
            </p:cNvPr>
            <p:cNvSpPr/>
            <p:nvPr/>
          </p:nvSpPr>
          <p:spPr>
            <a:xfrm rot="-1754203">
              <a:off x="2593188" y="1685750"/>
              <a:ext cx="68278" cy="57098"/>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3;p28">
              <a:extLst>
                <a:ext uri="{FF2B5EF4-FFF2-40B4-BE49-F238E27FC236}">
                  <a16:creationId xmlns:a16="http://schemas.microsoft.com/office/drawing/2014/main" id="{362284D6-C44C-AA24-EB64-36F469A3B569}"/>
                </a:ext>
              </a:extLst>
            </p:cNvPr>
            <p:cNvSpPr/>
            <p:nvPr/>
          </p:nvSpPr>
          <p:spPr>
            <a:xfrm rot="-1754203">
              <a:off x="2684500" y="1787109"/>
              <a:ext cx="65493" cy="53158"/>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4;p28">
              <a:extLst>
                <a:ext uri="{FF2B5EF4-FFF2-40B4-BE49-F238E27FC236}">
                  <a16:creationId xmlns:a16="http://schemas.microsoft.com/office/drawing/2014/main" id="{47DCCCB3-DF38-1436-F741-042638A76A74}"/>
                </a:ext>
              </a:extLst>
            </p:cNvPr>
            <p:cNvSpPr/>
            <p:nvPr/>
          </p:nvSpPr>
          <p:spPr>
            <a:xfrm rot="-1754203">
              <a:off x="2576338" y="1760471"/>
              <a:ext cx="57655" cy="58769"/>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5;p28">
              <a:extLst>
                <a:ext uri="{FF2B5EF4-FFF2-40B4-BE49-F238E27FC236}">
                  <a16:creationId xmlns:a16="http://schemas.microsoft.com/office/drawing/2014/main" id="{EBE70B96-E21F-FA5D-7427-3693B0B98821}"/>
                </a:ext>
              </a:extLst>
            </p:cNvPr>
            <p:cNvSpPr/>
            <p:nvPr/>
          </p:nvSpPr>
          <p:spPr>
            <a:xfrm rot="-1754203">
              <a:off x="2955163" y="1789809"/>
              <a:ext cx="60439" cy="47031"/>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26;p28">
              <a:extLst>
                <a:ext uri="{FF2B5EF4-FFF2-40B4-BE49-F238E27FC236}">
                  <a16:creationId xmlns:a16="http://schemas.microsoft.com/office/drawing/2014/main" id="{7652636A-FFAC-C743-17CB-DC8A42A95631}"/>
                </a:ext>
              </a:extLst>
            </p:cNvPr>
            <p:cNvSpPr/>
            <p:nvPr/>
          </p:nvSpPr>
          <p:spPr>
            <a:xfrm rot="-1754203">
              <a:off x="2710853" y="1707889"/>
              <a:ext cx="59326" cy="59882"/>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27;p28">
              <a:extLst>
                <a:ext uri="{FF2B5EF4-FFF2-40B4-BE49-F238E27FC236}">
                  <a16:creationId xmlns:a16="http://schemas.microsoft.com/office/drawing/2014/main" id="{A298DCBC-B5E5-16F3-1823-5714EA21CF2A}"/>
                </a:ext>
              </a:extLst>
            </p:cNvPr>
            <p:cNvSpPr/>
            <p:nvPr/>
          </p:nvSpPr>
          <p:spPr>
            <a:xfrm rot="-1754203">
              <a:off x="2936165" y="1853469"/>
              <a:ext cx="48145" cy="49816"/>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828;p28">
            <a:extLst>
              <a:ext uri="{FF2B5EF4-FFF2-40B4-BE49-F238E27FC236}">
                <a16:creationId xmlns:a16="http://schemas.microsoft.com/office/drawing/2014/main" id="{28E3C8FB-9AB4-8BC6-703C-F1281250C386}"/>
              </a:ext>
            </a:extLst>
          </p:cNvPr>
          <p:cNvGrpSpPr/>
          <p:nvPr/>
        </p:nvGrpSpPr>
        <p:grpSpPr>
          <a:xfrm>
            <a:off x="7267607" y="1693549"/>
            <a:ext cx="831157" cy="787579"/>
            <a:chOff x="6153675" y="1387254"/>
            <a:chExt cx="919422" cy="871215"/>
          </a:xfrm>
        </p:grpSpPr>
        <p:sp>
          <p:nvSpPr>
            <p:cNvPr id="21" name="Google Shape;829;p28">
              <a:extLst>
                <a:ext uri="{FF2B5EF4-FFF2-40B4-BE49-F238E27FC236}">
                  <a16:creationId xmlns:a16="http://schemas.microsoft.com/office/drawing/2014/main" id="{319AE6AF-7523-7253-C594-EE06F04C26F7}"/>
                </a:ext>
              </a:extLst>
            </p:cNvPr>
            <p:cNvSpPr/>
            <p:nvPr/>
          </p:nvSpPr>
          <p:spPr>
            <a:xfrm>
              <a:off x="6153675" y="1734285"/>
              <a:ext cx="177000" cy="177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30;p28">
              <a:extLst>
                <a:ext uri="{FF2B5EF4-FFF2-40B4-BE49-F238E27FC236}">
                  <a16:creationId xmlns:a16="http://schemas.microsoft.com/office/drawing/2014/main" id="{68CAE4D8-D45D-5132-2741-D52B0ADD68EF}"/>
                </a:ext>
              </a:extLst>
            </p:cNvPr>
            <p:cNvGrpSpPr/>
            <p:nvPr/>
          </p:nvGrpSpPr>
          <p:grpSpPr>
            <a:xfrm>
              <a:off x="6289149" y="1387254"/>
              <a:ext cx="783947" cy="871215"/>
              <a:chOff x="5117700" y="3973625"/>
              <a:chExt cx="956150" cy="1062588"/>
            </a:xfrm>
          </p:grpSpPr>
          <p:sp>
            <p:nvSpPr>
              <p:cNvPr id="23" name="Google Shape;831;p28">
                <a:extLst>
                  <a:ext uri="{FF2B5EF4-FFF2-40B4-BE49-F238E27FC236}">
                    <a16:creationId xmlns:a16="http://schemas.microsoft.com/office/drawing/2014/main" id="{DFF95D38-082D-0AA2-266B-EA1F408C852D}"/>
                  </a:ext>
                </a:extLst>
              </p:cNvPr>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2;p28">
                <a:extLst>
                  <a:ext uri="{FF2B5EF4-FFF2-40B4-BE49-F238E27FC236}">
                    <a16:creationId xmlns:a16="http://schemas.microsoft.com/office/drawing/2014/main" id="{AC1A2B04-2EDD-4933-FA65-347C3C2A965B}"/>
                  </a:ext>
                </a:extLst>
              </p:cNvPr>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3;p28">
                <a:extLst>
                  <a:ext uri="{FF2B5EF4-FFF2-40B4-BE49-F238E27FC236}">
                    <a16:creationId xmlns:a16="http://schemas.microsoft.com/office/drawing/2014/main" id="{5804B01B-D3BB-F968-724B-3C03F787835D}"/>
                  </a:ext>
                </a:extLst>
              </p:cNvPr>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4;p28">
                <a:extLst>
                  <a:ext uri="{FF2B5EF4-FFF2-40B4-BE49-F238E27FC236}">
                    <a16:creationId xmlns:a16="http://schemas.microsoft.com/office/drawing/2014/main" id="{D2A753A5-6CBE-FCF2-47E6-E7BE664E2C8B}"/>
                  </a:ext>
                </a:extLst>
              </p:cNvPr>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5;p28">
                <a:extLst>
                  <a:ext uri="{FF2B5EF4-FFF2-40B4-BE49-F238E27FC236}">
                    <a16:creationId xmlns:a16="http://schemas.microsoft.com/office/drawing/2014/main" id="{93E192C2-6CBF-9BB6-715C-8E8D41350191}"/>
                  </a:ext>
                </a:extLst>
              </p:cNvPr>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6;p28">
                <a:extLst>
                  <a:ext uri="{FF2B5EF4-FFF2-40B4-BE49-F238E27FC236}">
                    <a16:creationId xmlns:a16="http://schemas.microsoft.com/office/drawing/2014/main" id="{D22C7992-4374-251D-F952-6428EB77B7B8}"/>
                  </a:ext>
                </a:extLst>
              </p:cNvPr>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7;p28">
                <a:extLst>
                  <a:ext uri="{FF2B5EF4-FFF2-40B4-BE49-F238E27FC236}">
                    <a16:creationId xmlns:a16="http://schemas.microsoft.com/office/drawing/2014/main" id="{31D6D27F-B944-76D3-8CDB-DEB3E80F8E77}"/>
                  </a:ext>
                </a:extLst>
              </p:cNvPr>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8;p28">
                <a:extLst>
                  <a:ext uri="{FF2B5EF4-FFF2-40B4-BE49-F238E27FC236}">
                    <a16:creationId xmlns:a16="http://schemas.microsoft.com/office/drawing/2014/main" id="{4E344328-273A-91AB-F655-C60CD7C42EE5}"/>
                  </a:ext>
                </a:extLst>
              </p:cNvPr>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9;p28">
                <a:extLst>
                  <a:ext uri="{FF2B5EF4-FFF2-40B4-BE49-F238E27FC236}">
                    <a16:creationId xmlns:a16="http://schemas.microsoft.com/office/drawing/2014/main" id="{3EBCCEC1-4E18-3CCC-6D3A-C3DFB3736642}"/>
                  </a:ext>
                </a:extLst>
              </p:cNvPr>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0;p28">
                <a:extLst>
                  <a:ext uri="{FF2B5EF4-FFF2-40B4-BE49-F238E27FC236}">
                    <a16:creationId xmlns:a16="http://schemas.microsoft.com/office/drawing/2014/main" id="{21A032EA-A9CC-65FB-56CE-40090BC741A7}"/>
                  </a:ext>
                </a:extLst>
              </p:cNvPr>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1;p28">
                <a:extLst>
                  <a:ext uri="{FF2B5EF4-FFF2-40B4-BE49-F238E27FC236}">
                    <a16:creationId xmlns:a16="http://schemas.microsoft.com/office/drawing/2014/main" id="{2B9158AD-36EB-9627-1455-2961188043C8}"/>
                  </a:ext>
                </a:extLst>
              </p:cNvPr>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2;p28">
                <a:extLst>
                  <a:ext uri="{FF2B5EF4-FFF2-40B4-BE49-F238E27FC236}">
                    <a16:creationId xmlns:a16="http://schemas.microsoft.com/office/drawing/2014/main" id="{9755D7F6-D9E3-5482-377D-CD50EC8A5B1E}"/>
                  </a:ext>
                </a:extLst>
              </p:cNvPr>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3;p28">
                <a:extLst>
                  <a:ext uri="{FF2B5EF4-FFF2-40B4-BE49-F238E27FC236}">
                    <a16:creationId xmlns:a16="http://schemas.microsoft.com/office/drawing/2014/main" id="{63CC11D7-E064-12D5-EE6E-10CFEB44EED5}"/>
                  </a:ext>
                </a:extLst>
              </p:cNvPr>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4;p28">
                <a:extLst>
                  <a:ext uri="{FF2B5EF4-FFF2-40B4-BE49-F238E27FC236}">
                    <a16:creationId xmlns:a16="http://schemas.microsoft.com/office/drawing/2014/main" id="{EAEE7FF3-7BD4-821F-3DCC-DF7D84D6F5F6}"/>
                  </a:ext>
                </a:extLst>
              </p:cNvPr>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5;p28">
                <a:extLst>
                  <a:ext uri="{FF2B5EF4-FFF2-40B4-BE49-F238E27FC236}">
                    <a16:creationId xmlns:a16="http://schemas.microsoft.com/office/drawing/2014/main" id="{8F523AEC-7917-C119-4310-6D543FD887B6}"/>
                  </a:ext>
                </a:extLst>
              </p:cNvPr>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6;p28">
                <a:extLst>
                  <a:ext uri="{FF2B5EF4-FFF2-40B4-BE49-F238E27FC236}">
                    <a16:creationId xmlns:a16="http://schemas.microsoft.com/office/drawing/2014/main" id="{F7710FC0-FE6F-F53A-0DBB-72FBD44F9DA6}"/>
                  </a:ext>
                </a:extLst>
              </p:cNvPr>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28">
                <a:extLst>
                  <a:ext uri="{FF2B5EF4-FFF2-40B4-BE49-F238E27FC236}">
                    <a16:creationId xmlns:a16="http://schemas.microsoft.com/office/drawing/2014/main" id="{990D15B2-96EF-F96E-EF97-9A222D6DFC5D}"/>
                  </a:ext>
                </a:extLst>
              </p:cNvPr>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28">
                <a:extLst>
                  <a:ext uri="{FF2B5EF4-FFF2-40B4-BE49-F238E27FC236}">
                    <a16:creationId xmlns:a16="http://schemas.microsoft.com/office/drawing/2014/main" id="{E86FE448-8F91-F61C-BB8E-7B14A4DA922B}"/>
                  </a:ext>
                </a:extLst>
              </p:cNvPr>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28">
                <a:extLst>
                  <a:ext uri="{FF2B5EF4-FFF2-40B4-BE49-F238E27FC236}">
                    <a16:creationId xmlns:a16="http://schemas.microsoft.com/office/drawing/2014/main" id="{F0796FF2-6598-B577-F254-7155670E910C}"/>
                  </a:ext>
                </a:extLst>
              </p:cNvPr>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28">
                <a:extLst>
                  <a:ext uri="{FF2B5EF4-FFF2-40B4-BE49-F238E27FC236}">
                    <a16:creationId xmlns:a16="http://schemas.microsoft.com/office/drawing/2014/main" id="{B945A548-E085-355B-3F42-D017DFCBDFAE}"/>
                  </a:ext>
                </a:extLst>
              </p:cNvPr>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28">
                <a:extLst>
                  <a:ext uri="{FF2B5EF4-FFF2-40B4-BE49-F238E27FC236}">
                    <a16:creationId xmlns:a16="http://schemas.microsoft.com/office/drawing/2014/main" id="{F37EAF74-22E5-9C4B-7C9A-CB32AAE7A2AC}"/>
                  </a:ext>
                </a:extLst>
              </p:cNvPr>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28">
                <a:extLst>
                  <a:ext uri="{FF2B5EF4-FFF2-40B4-BE49-F238E27FC236}">
                    <a16:creationId xmlns:a16="http://schemas.microsoft.com/office/drawing/2014/main" id="{FD5BC051-3168-BD65-BD9C-51D0AB78333C}"/>
                  </a:ext>
                </a:extLst>
              </p:cNvPr>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28">
                <a:extLst>
                  <a:ext uri="{FF2B5EF4-FFF2-40B4-BE49-F238E27FC236}">
                    <a16:creationId xmlns:a16="http://schemas.microsoft.com/office/drawing/2014/main" id="{C10B45AD-00A1-8CC1-642E-4AF238D4CAA4}"/>
                  </a:ext>
                </a:extLst>
              </p:cNvPr>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28">
                <a:extLst>
                  <a:ext uri="{FF2B5EF4-FFF2-40B4-BE49-F238E27FC236}">
                    <a16:creationId xmlns:a16="http://schemas.microsoft.com/office/drawing/2014/main" id="{184DE999-5C4B-1148-7558-8ED6BFB52B20}"/>
                  </a:ext>
                </a:extLst>
              </p:cNvPr>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1728;p45">
            <a:extLst>
              <a:ext uri="{FF2B5EF4-FFF2-40B4-BE49-F238E27FC236}">
                <a16:creationId xmlns:a16="http://schemas.microsoft.com/office/drawing/2014/main" id="{3527D671-8351-3494-321D-E0D4C1BB40EF}"/>
              </a:ext>
            </a:extLst>
          </p:cNvPr>
          <p:cNvGrpSpPr/>
          <p:nvPr/>
        </p:nvGrpSpPr>
        <p:grpSpPr>
          <a:xfrm rot="2637511">
            <a:off x="-259207" y="582553"/>
            <a:ext cx="1530029" cy="822342"/>
            <a:chOff x="3582863" y="1429834"/>
            <a:chExt cx="1950600" cy="1062885"/>
          </a:xfrm>
        </p:grpSpPr>
        <p:grpSp>
          <p:nvGrpSpPr>
            <p:cNvPr id="48" name="Google Shape;1729;p45">
              <a:extLst>
                <a:ext uri="{FF2B5EF4-FFF2-40B4-BE49-F238E27FC236}">
                  <a16:creationId xmlns:a16="http://schemas.microsoft.com/office/drawing/2014/main" id="{3C0F2407-AB64-A890-9688-9CA7EA5746A0}"/>
                </a:ext>
              </a:extLst>
            </p:cNvPr>
            <p:cNvGrpSpPr/>
            <p:nvPr/>
          </p:nvGrpSpPr>
          <p:grpSpPr>
            <a:xfrm>
              <a:off x="3784931" y="1429834"/>
              <a:ext cx="1573697" cy="1062885"/>
              <a:chOff x="5491650" y="2658300"/>
              <a:chExt cx="1636200" cy="1105100"/>
            </a:xfrm>
          </p:grpSpPr>
          <p:grpSp>
            <p:nvGrpSpPr>
              <p:cNvPr id="50" name="Google Shape;1730;p45">
                <a:extLst>
                  <a:ext uri="{FF2B5EF4-FFF2-40B4-BE49-F238E27FC236}">
                    <a16:creationId xmlns:a16="http://schemas.microsoft.com/office/drawing/2014/main" id="{F5432CC3-4ACE-14D6-FDCA-82AB20B0AFD4}"/>
                  </a:ext>
                </a:extLst>
              </p:cNvPr>
              <p:cNvGrpSpPr/>
              <p:nvPr/>
            </p:nvGrpSpPr>
            <p:grpSpPr>
              <a:xfrm>
                <a:off x="5491650" y="2658300"/>
                <a:ext cx="1636200" cy="1105100"/>
                <a:chOff x="5477850" y="2649400"/>
                <a:chExt cx="1636200" cy="1105100"/>
              </a:xfrm>
            </p:grpSpPr>
            <p:sp>
              <p:nvSpPr>
                <p:cNvPr id="71" name="Google Shape;1731;p45">
                  <a:extLst>
                    <a:ext uri="{FF2B5EF4-FFF2-40B4-BE49-F238E27FC236}">
                      <a16:creationId xmlns:a16="http://schemas.microsoft.com/office/drawing/2014/main" id="{71E1DF29-589C-67DE-DE4B-71B19BAD1004}"/>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32;p45">
                  <a:extLst>
                    <a:ext uri="{FF2B5EF4-FFF2-40B4-BE49-F238E27FC236}">
                      <a16:creationId xmlns:a16="http://schemas.microsoft.com/office/drawing/2014/main" id="{A87902AE-0B37-E9A3-4636-F4DCBEFD380E}"/>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3;p45">
                  <a:extLst>
                    <a:ext uri="{FF2B5EF4-FFF2-40B4-BE49-F238E27FC236}">
                      <a16:creationId xmlns:a16="http://schemas.microsoft.com/office/drawing/2014/main" id="{DEC06D7C-DAFD-68D7-8A24-F6A835A2A03E}"/>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34;p45">
                  <a:extLst>
                    <a:ext uri="{FF2B5EF4-FFF2-40B4-BE49-F238E27FC236}">
                      <a16:creationId xmlns:a16="http://schemas.microsoft.com/office/drawing/2014/main" id="{432B8978-C541-1390-6DA4-144988F5904E}"/>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35;p45">
                  <a:extLst>
                    <a:ext uri="{FF2B5EF4-FFF2-40B4-BE49-F238E27FC236}">
                      <a16:creationId xmlns:a16="http://schemas.microsoft.com/office/drawing/2014/main" id="{6F8574F1-013F-049F-C19F-60CAD0A4B7D7}"/>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6;p45">
                  <a:extLst>
                    <a:ext uri="{FF2B5EF4-FFF2-40B4-BE49-F238E27FC236}">
                      <a16:creationId xmlns:a16="http://schemas.microsoft.com/office/drawing/2014/main" id="{F1986D23-3D97-C7B7-FD9A-24888C7A9272}"/>
                    </a:ext>
                  </a:extLst>
                </p:cNvPr>
                <p:cNvSpPr/>
                <p:nvPr/>
              </p:nvSpPr>
              <p:spPr>
                <a:xfrm>
                  <a:off x="6448725" y="3541700"/>
                  <a:ext cx="131550" cy="98650"/>
                </a:xfrm>
                <a:custGeom>
                  <a:avLst/>
                  <a:gdLst/>
                  <a:ahLst/>
                  <a:cxnLst/>
                  <a:rect l="l" t="t" r="r" b="b"/>
                  <a:pathLst>
                    <a:path w="5262" h="3946" extrusionOk="0">
                      <a:moveTo>
                        <a:pt x="5019" y="0"/>
                      </a:moveTo>
                      <a:cubicBezTo>
                        <a:pt x="4982" y="0"/>
                        <a:pt x="4945" y="16"/>
                        <a:pt x="4913" y="54"/>
                      </a:cubicBezTo>
                      <a:cubicBezTo>
                        <a:pt x="3665" y="1627"/>
                        <a:pt x="2038" y="2848"/>
                        <a:pt x="193" y="3607"/>
                      </a:cubicBezTo>
                      <a:cubicBezTo>
                        <a:pt x="0" y="3680"/>
                        <a:pt x="44" y="3946"/>
                        <a:pt x="209" y="3946"/>
                      </a:cubicBezTo>
                      <a:cubicBezTo>
                        <a:pt x="229" y="3946"/>
                        <a:pt x="251" y="3942"/>
                        <a:pt x="275" y="3933"/>
                      </a:cubicBezTo>
                      <a:cubicBezTo>
                        <a:pt x="2173" y="3146"/>
                        <a:pt x="3882" y="1899"/>
                        <a:pt x="5157" y="298"/>
                      </a:cubicBezTo>
                      <a:cubicBezTo>
                        <a:pt x="5261" y="173"/>
                        <a:pt x="5142" y="0"/>
                        <a:pt x="501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7;p45">
                  <a:extLst>
                    <a:ext uri="{FF2B5EF4-FFF2-40B4-BE49-F238E27FC236}">
                      <a16:creationId xmlns:a16="http://schemas.microsoft.com/office/drawing/2014/main" id="{EF94AC65-280A-9DFB-A259-5E0B9C2D89BC}"/>
                    </a:ext>
                  </a:extLst>
                </p:cNvPr>
                <p:cNvSpPr/>
                <p:nvPr/>
              </p:nvSpPr>
              <p:spPr>
                <a:xfrm>
                  <a:off x="6589850" y="3501000"/>
                  <a:ext cx="10875" cy="8850"/>
                </a:xfrm>
                <a:custGeom>
                  <a:avLst/>
                  <a:gdLst/>
                  <a:ahLst/>
                  <a:cxnLst/>
                  <a:rect l="l" t="t" r="r" b="b"/>
                  <a:pathLst>
                    <a:path w="435" h="354" extrusionOk="0">
                      <a:moveTo>
                        <a:pt x="217" y="0"/>
                      </a:moveTo>
                      <a:cubicBezTo>
                        <a:pt x="0" y="0"/>
                        <a:pt x="0" y="353"/>
                        <a:pt x="217" y="353"/>
                      </a:cubicBezTo>
                      <a:cubicBezTo>
                        <a:pt x="434" y="353"/>
                        <a:pt x="434" y="0"/>
                        <a:pt x="21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8;p45">
                  <a:extLst>
                    <a:ext uri="{FF2B5EF4-FFF2-40B4-BE49-F238E27FC236}">
                      <a16:creationId xmlns:a16="http://schemas.microsoft.com/office/drawing/2014/main" id="{85EB4169-13CC-35F8-6584-6444BB56B605}"/>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9;p45">
                  <a:extLst>
                    <a:ext uri="{FF2B5EF4-FFF2-40B4-BE49-F238E27FC236}">
                      <a16:creationId xmlns:a16="http://schemas.microsoft.com/office/drawing/2014/main" id="{3D272977-37AD-88AF-7E53-50B9142DC2F4}"/>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40;p45">
                  <a:extLst>
                    <a:ext uri="{FF2B5EF4-FFF2-40B4-BE49-F238E27FC236}">
                      <a16:creationId xmlns:a16="http://schemas.microsoft.com/office/drawing/2014/main" id="{17279A70-44ED-53A0-4C58-DF3B71719AA1}"/>
                    </a:ext>
                  </a:extLst>
                </p:cNvPr>
                <p:cNvSpPr/>
                <p:nvPr/>
              </p:nvSpPr>
              <p:spPr>
                <a:xfrm>
                  <a:off x="5923275" y="3345725"/>
                  <a:ext cx="29075" cy="116600"/>
                </a:xfrm>
                <a:custGeom>
                  <a:avLst/>
                  <a:gdLst/>
                  <a:ahLst/>
                  <a:cxnLst/>
                  <a:rect l="l" t="t" r="r" b="b"/>
                  <a:pathLst>
                    <a:path w="1163" h="4664" extrusionOk="0">
                      <a:moveTo>
                        <a:pt x="336" y="0"/>
                      </a:moveTo>
                      <a:cubicBezTo>
                        <a:pt x="251" y="0"/>
                        <a:pt x="163" y="54"/>
                        <a:pt x="163" y="163"/>
                      </a:cubicBezTo>
                      <a:cubicBezTo>
                        <a:pt x="1" y="1655"/>
                        <a:pt x="218" y="3146"/>
                        <a:pt x="787" y="4557"/>
                      </a:cubicBezTo>
                      <a:cubicBezTo>
                        <a:pt x="819" y="4631"/>
                        <a:pt x="887" y="4663"/>
                        <a:pt x="954" y="4663"/>
                      </a:cubicBezTo>
                      <a:cubicBezTo>
                        <a:pt x="1060" y="4663"/>
                        <a:pt x="1162" y="4581"/>
                        <a:pt x="1113" y="4448"/>
                      </a:cubicBezTo>
                      <a:cubicBezTo>
                        <a:pt x="570" y="3092"/>
                        <a:pt x="353" y="1628"/>
                        <a:pt x="489" y="163"/>
                      </a:cubicBezTo>
                      <a:cubicBezTo>
                        <a:pt x="502" y="54"/>
                        <a:pt x="421" y="0"/>
                        <a:pt x="3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41;p45">
                  <a:extLst>
                    <a:ext uri="{FF2B5EF4-FFF2-40B4-BE49-F238E27FC236}">
                      <a16:creationId xmlns:a16="http://schemas.microsoft.com/office/drawing/2014/main" id="{1333C54E-C39D-C7B0-D64C-EF7EF85885F3}"/>
                    </a:ext>
                  </a:extLst>
                </p:cNvPr>
                <p:cNvSpPr/>
                <p:nvPr/>
              </p:nvSpPr>
              <p:spPr>
                <a:xfrm>
                  <a:off x="5963275" y="3515250"/>
                  <a:ext cx="10875" cy="8825"/>
                </a:xfrm>
                <a:custGeom>
                  <a:avLst/>
                  <a:gdLst/>
                  <a:ahLst/>
                  <a:cxnLst/>
                  <a:rect l="l" t="t" r="r" b="b"/>
                  <a:pathLst>
                    <a:path w="435" h="353" extrusionOk="0">
                      <a:moveTo>
                        <a:pt x="218" y="0"/>
                      </a:moveTo>
                      <a:cubicBezTo>
                        <a:pt x="1" y="0"/>
                        <a:pt x="1" y="353"/>
                        <a:pt x="218" y="353"/>
                      </a:cubicBezTo>
                      <a:cubicBezTo>
                        <a:pt x="435" y="353"/>
                        <a:pt x="435" y="0"/>
                        <a:pt x="21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42;p45">
                  <a:extLst>
                    <a:ext uri="{FF2B5EF4-FFF2-40B4-BE49-F238E27FC236}">
                      <a16:creationId xmlns:a16="http://schemas.microsoft.com/office/drawing/2014/main" id="{74FB7C35-BB31-2E9F-6398-0EBF2DE7AA68}"/>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43;p45">
                  <a:extLst>
                    <a:ext uri="{FF2B5EF4-FFF2-40B4-BE49-F238E27FC236}">
                      <a16:creationId xmlns:a16="http://schemas.microsoft.com/office/drawing/2014/main" id="{6626D1A3-6B38-4B44-DA4D-447AE11D9AAA}"/>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44;p45">
                  <a:extLst>
                    <a:ext uri="{FF2B5EF4-FFF2-40B4-BE49-F238E27FC236}">
                      <a16:creationId xmlns:a16="http://schemas.microsoft.com/office/drawing/2014/main" id="{39D1C137-8BC1-F821-6F0D-E87C405B12E3}"/>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45;p45">
                  <a:extLst>
                    <a:ext uri="{FF2B5EF4-FFF2-40B4-BE49-F238E27FC236}">
                      <a16:creationId xmlns:a16="http://schemas.microsoft.com/office/drawing/2014/main" id="{32B504D7-7D71-8C94-AA3F-8B9BAA944F8B}"/>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46;p45">
                  <a:extLst>
                    <a:ext uri="{FF2B5EF4-FFF2-40B4-BE49-F238E27FC236}">
                      <a16:creationId xmlns:a16="http://schemas.microsoft.com/office/drawing/2014/main" id="{EE50C321-A56D-2C32-9A32-8EBA4FA6ACF7}"/>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47;p45">
                  <a:extLst>
                    <a:ext uri="{FF2B5EF4-FFF2-40B4-BE49-F238E27FC236}">
                      <a16:creationId xmlns:a16="http://schemas.microsoft.com/office/drawing/2014/main" id="{4B71AA4E-4EF6-4301-C118-B69138427737}"/>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48;p45">
                  <a:extLst>
                    <a:ext uri="{FF2B5EF4-FFF2-40B4-BE49-F238E27FC236}">
                      <a16:creationId xmlns:a16="http://schemas.microsoft.com/office/drawing/2014/main" id="{93B3C980-6ACF-A791-2F81-5C136742BE2A}"/>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49;p45">
                  <a:extLst>
                    <a:ext uri="{FF2B5EF4-FFF2-40B4-BE49-F238E27FC236}">
                      <a16:creationId xmlns:a16="http://schemas.microsoft.com/office/drawing/2014/main" id="{CB02E202-00AD-C17B-6DC8-AAF5B18A0AFF}"/>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750;p45">
                  <a:extLst>
                    <a:ext uri="{FF2B5EF4-FFF2-40B4-BE49-F238E27FC236}">
                      <a16:creationId xmlns:a16="http://schemas.microsoft.com/office/drawing/2014/main" id="{081F869F-CE0D-DEDE-49A9-A51FB1D77DFD}"/>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751;p45">
                  <a:extLst>
                    <a:ext uri="{FF2B5EF4-FFF2-40B4-BE49-F238E27FC236}">
                      <a16:creationId xmlns:a16="http://schemas.microsoft.com/office/drawing/2014/main" id="{18F701D3-F55F-4162-4FF6-F8CE256CC29F}"/>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752;p45">
                <a:extLst>
                  <a:ext uri="{FF2B5EF4-FFF2-40B4-BE49-F238E27FC236}">
                    <a16:creationId xmlns:a16="http://schemas.microsoft.com/office/drawing/2014/main" id="{B474537B-2A1E-CB0E-A681-B700EDD7985A}"/>
                  </a:ext>
                </a:extLst>
              </p:cNvPr>
              <p:cNvGrpSpPr/>
              <p:nvPr/>
            </p:nvGrpSpPr>
            <p:grpSpPr>
              <a:xfrm>
                <a:off x="5491650" y="2658300"/>
                <a:ext cx="1636200" cy="1105100"/>
                <a:chOff x="5477850" y="2649400"/>
                <a:chExt cx="1636200" cy="1105100"/>
              </a:xfrm>
            </p:grpSpPr>
            <p:sp>
              <p:nvSpPr>
                <p:cNvPr id="52" name="Google Shape;1753;p45">
                  <a:extLst>
                    <a:ext uri="{FF2B5EF4-FFF2-40B4-BE49-F238E27FC236}">
                      <a16:creationId xmlns:a16="http://schemas.microsoft.com/office/drawing/2014/main" id="{90EA0050-EC47-2F59-70EB-2DF2696625B5}"/>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4;p45">
                  <a:extLst>
                    <a:ext uri="{FF2B5EF4-FFF2-40B4-BE49-F238E27FC236}">
                      <a16:creationId xmlns:a16="http://schemas.microsoft.com/office/drawing/2014/main" id="{C95184D7-1B78-0573-A6D3-C2AFA0BC55D2}"/>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5;p45">
                  <a:extLst>
                    <a:ext uri="{FF2B5EF4-FFF2-40B4-BE49-F238E27FC236}">
                      <a16:creationId xmlns:a16="http://schemas.microsoft.com/office/drawing/2014/main" id="{6009030D-A37E-6116-8796-17F6514AEE55}"/>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6;p45">
                  <a:extLst>
                    <a:ext uri="{FF2B5EF4-FFF2-40B4-BE49-F238E27FC236}">
                      <a16:creationId xmlns:a16="http://schemas.microsoft.com/office/drawing/2014/main" id="{EF5BE35D-ACB6-71F0-6D72-DE6E2BCADB61}"/>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7;p45">
                  <a:extLst>
                    <a:ext uri="{FF2B5EF4-FFF2-40B4-BE49-F238E27FC236}">
                      <a16:creationId xmlns:a16="http://schemas.microsoft.com/office/drawing/2014/main" id="{9534A1EB-352F-8E9C-B629-B3E5D03C413E}"/>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58;p45">
                  <a:extLst>
                    <a:ext uri="{FF2B5EF4-FFF2-40B4-BE49-F238E27FC236}">
                      <a16:creationId xmlns:a16="http://schemas.microsoft.com/office/drawing/2014/main" id="{DCBF197D-0DE9-0583-508D-65E4A2FB1AD9}"/>
                    </a:ext>
                  </a:extLst>
                </p:cNvPr>
                <p:cNvSpPr/>
                <p:nvPr/>
              </p:nvSpPr>
              <p:spPr>
                <a:xfrm>
                  <a:off x="5870750" y="3119750"/>
                  <a:ext cx="223225" cy="49050"/>
                </a:xfrm>
                <a:custGeom>
                  <a:avLst/>
                  <a:gdLst/>
                  <a:ahLst/>
                  <a:cxnLst/>
                  <a:rect l="l" t="t" r="r" b="b"/>
                  <a:pathLst>
                    <a:path w="8929" h="1962" extrusionOk="0">
                      <a:moveTo>
                        <a:pt x="237" y="1"/>
                      </a:moveTo>
                      <a:cubicBezTo>
                        <a:pt x="56" y="1"/>
                        <a:pt x="0" y="282"/>
                        <a:pt x="176" y="332"/>
                      </a:cubicBezTo>
                      <a:cubicBezTo>
                        <a:pt x="2970" y="1065"/>
                        <a:pt x="5790" y="1553"/>
                        <a:pt x="8638" y="1960"/>
                      </a:cubicBezTo>
                      <a:cubicBezTo>
                        <a:pt x="8647" y="1961"/>
                        <a:pt x="8656" y="1961"/>
                        <a:pt x="8664" y="1961"/>
                      </a:cubicBezTo>
                      <a:cubicBezTo>
                        <a:pt x="8861" y="1961"/>
                        <a:pt x="8928" y="1660"/>
                        <a:pt x="8720" y="1634"/>
                      </a:cubicBezTo>
                      <a:cubicBezTo>
                        <a:pt x="5872" y="1227"/>
                        <a:pt x="3051" y="739"/>
                        <a:pt x="284" y="7"/>
                      </a:cubicBezTo>
                      <a:cubicBezTo>
                        <a:pt x="268" y="3"/>
                        <a:pt x="252"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59;p45">
                  <a:extLst>
                    <a:ext uri="{FF2B5EF4-FFF2-40B4-BE49-F238E27FC236}">
                      <a16:creationId xmlns:a16="http://schemas.microsoft.com/office/drawing/2014/main" id="{BA9A2F4F-02F2-BCFF-6478-963C92133FA3}"/>
                    </a:ext>
                  </a:extLst>
                </p:cNvPr>
                <p:cNvSpPr/>
                <p:nvPr/>
              </p:nvSpPr>
              <p:spPr>
                <a:xfrm>
                  <a:off x="6513400" y="3128425"/>
                  <a:ext cx="204075" cy="51225"/>
                </a:xfrm>
                <a:custGeom>
                  <a:avLst/>
                  <a:gdLst/>
                  <a:ahLst/>
                  <a:cxnLst/>
                  <a:rect l="l" t="t" r="r" b="b"/>
                  <a:pathLst>
                    <a:path w="8163" h="2049" extrusionOk="0">
                      <a:moveTo>
                        <a:pt x="7949" y="0"/>
                      </a:moveTo>
                      <a:cubicBezTo>
                        <a:pt x="7929" y="0"/>
                        <a:pt x="7909" y="4"/>
                        <a:pt x="7886" y="13"/>
                      </a:cubicBezTo>
                      <a:cubicBezTo>
                        <a:pt x="6557" y="392"/>
                        <a:pt x="5228" y="745"/>
                        <a:pt x="3872" y="1043"/>
                      </a:cubicBezTo>
                      <a:cubicBezTo>
                        <a:pt x="2651" y="1287"/>
                        <a:pt x="1404" y="1477"/>
                        <a:pt x="183" y="1721"/>
                      </a:cubicBezTo>
                      <a:cubicBezTo>
                        <a:pt x="1" y="1747"/>
                        <a:pt x="69" y="2048"/>
                        <a:pt x="266" y="2048"/>
                      </a:cubicBezTo>
                      <a:cubicBezTo>
                        <a:pt x="275" y="2048"/>
                        <a:pt x="283" y="2048"/>
                        <a:pt x="292" y="2047"/>
                      </a:cubicBezTo>
                      <a:cubicBezTo>
                        <a:pt x="1512" y="1803"/>
                        <a:pt x="2733" y="1640"/>
                        <a:pt x="3953" y="1369"/>
                      </a:cubicBezTo>
                      <a:cubicBezTo>
                        <a:pt x="5310" y="1097"/>
                        <a:pt x="6639" y="718"/>
                        <a:pt x="7968" y="338"/>
                      </a:cubicBezTo>
                      <a:cubicBezTo>
                        <a:pt x="8162" y="289"/>
                        <a:pt x="8117" y="0"/>
                        <a:pt x="7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0;p45">
                  <a:extLst>
                    <a:ext uri="{FF2B5EF4-FFF2-40B4-BE49-F238E27FC236}">
                      <a16:creationId xmlns:a16="http://schemas.microsoft.com/office/drawing/2014/main" id="{E4EAE1F1-CD46-F740-ABEF-1E76CD158AA7}"/>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1;p45">
                  <a:extLst>
                    <a:ext uri="{FF2B5EF4-FFF2-40B4-BE49-F238E27FC236}">
                      <a16:creationId xmlns:a16="http://schemas.microsoft.com/office/drawing/2014/main" id="{15EFA1E9-D27B-3D7E-449D-5BE6A28B5B37}"/>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2;p45">
                  <a:extLst>
                    <a:ext uri="{FF2B5EF4-FFF2-40B4-BE49-F238E27FC236}">
                      <a16:creationId xmlns:a16="http://schemas.microsoft.com/office/drawing/2014/main" id="{EF904E93-3874-D3E3-87EC-D79D2FC2FB0D}"/>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3;p45">
                  <a:extLst>
                    <a:ext uri="{FF2B5EF4-FFF2-40B4-BE49-F238E27FC236}">
                      <a16:creationId xmlns:a16="http://schemas.microsoft.com/office/drawing/2014/main" id="{F011D39A-72F0-A2B4-AE37-187BB01FBB5F}"/>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4;p45">
                  <a:extLst>
                    <a:ext uri="{FF2B5EF4-FFF2-40B4-BE49-F238E27FC236}">
                      <a16:creationId xmlns:a16="http://schemas.microsoft.com/office/drawing/2014/main" id="{1120A33E-0A51-55E4-82BD-F8BACB8522F7}"/>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5;p45">
                  <a:extLst>
                    <a:ext uri="{FF2B5EF4-FFF2-40B4-BE49-F238E27FC236}">
                      <a16:creationId xmlns:a16="http://schemas.microsoft.com/office/drawing/2014/main" id="{3E46F127-C53D-3657-D679-5181C4103A0A}"/>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6;p45">
                  <a:extLst>
                    <a:ext uri="{FF2B5EF4-FFF2-40B4-BE49-F238E27FC236}">
                      <a16:creationId xmlns:a16="http://schemas.microsoft.com/office/drawing/2014/main" id="{F7DEB62F-A31E-F724-5CE2-0CF5124AF5DF}"/>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67;p45">
                  <a:extLst>
                    <a:ext uri="{FF2B5EF4-FFF2-40B4-BE49-F238E27FC236}">
                      <a16:creationId xmlns:a16="http://schemas.microsoft.com/office/drawing/2014/main" id="{FAFDBB55-B244-1F3D-5CA2-08DD29E06DD1}"/>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68;p45">
                  <a:extLst>
                    <a:ext uri="{FF2B5EF4-FFF2-40B4-BE49-F238E27FC236}">
                      <a16:creationId xmlns:a16="http://schemas.microsoft.com/office/drawing/2014/main" id="{CDFE33C4-9D0E-E330-26CB-2AA993910AC0}"/>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69;p45">
                  <a:extLst>
                    <a:ext uri="{FF2B5EF4-FFF2-40B4-BE49-F238E27FC236}">
                      <a16:creationId xmlns:a16="http://schemas.microsoft.com/office/drawing/2014/main" id="{B6A9FC90-98E8-858D-D820-C5231811D311}"/>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70;p45">
                  <a:extLst>
                    <a:ext uri="{FF2B5EF4-FFF2-40B4-BE49-F238E27FC236}">
                      <a16:creationId xmlns:a16="http://schemas.microsoft.com/office/drawing/2014/main" id="{828BC263-1EC1-E2C2-625D-CBDE11DE9EF1}"/>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71;p45">
                  <a:extLst>
                    <a:ext uri="{FF2B5EF4-FFF2-40B4-BE49-F238E27FC236}">
                      <a16:creationId xmlns:a16="http://schemas.microsoft.com/office/drawing/2014/main" id="{BE4CB3E2-0361-8C75-95F1-D94F4959E202}"/>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 name="Google Shape;1722;p45">
              <a:extLst>
                <a:ext uri="{FF2B5EF4-FFF2-40B4-BE49-F238E27FC236}">
                  <a16:creationId xmlns:a16="http://schemas.microsoft.com/office/drawing/2014/main" id="{B88319A5-2A82-0AB1-E356-E534822D55A0}"/>
                </a:ext>
              </a:extLst>
            </p:cNvPr>
            <p:cNvSpPr/>
            <p:nvPr/>
          </p:nvSpPr>
          <p:spPr>
            <a:xfrm>
              <a:off x="3582863" y="1550175"/>
              <a:ext cx="1950600" cy="484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Mali Medium"/>
                <a:ea typeface="Mali Medium"/>
                <a:cs typeface="Mali Medium"/>
                <a:sym typeface="Mali Medium"/>
              </a:endParaRPr>
            </a:p>
          </p:txBody>
        </p:sp>
      </p:grpSp>
      <p:grpSp>
        <p:nvGrpSpPr>
          <p:cNvPr id="92" name="Google Shape;1643;p44">
            <a:extLst>
              <a:ext uri="{FF2B5EF4-FFF2-40B4-BE49-F238E27FC236}">
                <a16:creationId xmlns:a16="http://schemas.microsoft.com/office/drawing/2014/main" id="{AA384698-EDAF-026B-F8D7-9D50F02B1B6D}"/>
              </a:ext>
            </a:extLst>
          </p:cNvPr>
          <p:cNvGrpSpPr/>
          <p:nvPr/>
        </p:nvGrpSpPr>
        <p:grpSpPr>
          <a:xfrm>
            <a:off x="413695" y="3396374"/>
            <a:ext cx="1065061" cy="1158267"/>
            <a:chOff x="3948234" y="2972278"/>
            <a:chExt cx="1510966" cy="1548737"/>
          </a:xfrm>
        </p:grpSpPr>
        <p:grpSp>
          <p:nvGrpSpPr>
            <p:cNvPr id="93" name="Google Shape;1644;p44">
              <a:extLst>
                <a:ext uri="{FF2B5EF4-FFF2-40B4-BE49-F238E27FC236}">
                  <a16:creationId xmlns:a16="http://schemas.microsoft.com/office/drawing/2014/main" id="{87F14CD4-23B7-CC76-AC36-5FB7FF115F58}"/>
                </a:ext>
              </a:extLst>
            </p:cNvPr>
            <p:cNvGrpSpPr/>
            <p:nvPr/>
          </p:nvGrpSpPr>
          <p:grpSpPr>
            <a:xfrm>
              <a:off x="3948234" y="2972278"/>
              <a:ext cx="1339104" cy="1548737"/>
              <a:chOff x="2386850" y="4744663"/>
              <a:chExt cx="1171775" cy="1355213"/>
            </a:xfrm>
          </p:grpSpPr>
          <p:grpSp>
            <p:nvGrpSpPr>
              <p:cNvPr id="97" name="Google Shape;1645;p44">
                <a:extLst>
                  <a:ext uri="{FF2B5EF4-FFF2-40B4-BE49-F238E27FC236}">
                    <a16:creationId xmlns:a16="http://schemas.microsoft.com/office/drawing/2014/main" id="{48F79DD5-5D78-56EA-F464-FC6E9BB6DF35}"/>
                  </a:ext>
                </a:extLst>
              </p:cNvPr>
              <p:cNvGrpSpPr/>
              <p:nvPr/>
            </p:nvGrpSpPr>
            <p:grpSpPr>
              <a:xfrm>
                <a:off x="2386850" y="4744675"/>
                <a:ext cx="1171775" cy="1355200"/>
                <a:chOff x="2386850" y="4744675"/>
                <a:chExt cx="1171775" cy="1355200"/>
              </a:xfrm>
            </p:grpSpPr>
            <p:sp>
              <p:nvSpPr>
                <p:cNvPr id="117" name="Google Shape;1646;p44">
                  <a:extLst>
                    <a:ext uri="{FF2B5EF4-FFF2-40B4-BE49-F238E27FC236}">
                      <a16:creationId xmlns:a16="http://schemas.microsoft.com/office/drawing/2014/main" id="{49C48660-FC01-D911-D789-C28FBFF71B6C}"/>
                    </a:ext>
                  </a:extLst>
                </p:cNvPr>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47;p44">
                  <a:extLst>
                    <a:ext uri="{FF2B5EF4-FFF2-40B4-BE49-F238E27FC236}">
                      <a16:creationId xmlns:a16="http://schemas.microsoft.com/office/drawing/2014/main" id="{9DDE3A00-A754-0E07-3F8C-CED6D7B86CA2}"/>
                    </a:ext>
                  </a:extLst>
                </p:cNvPr>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48;p44">
                  <a:extLst>
                    <a:ext uri="{FF2B5EF4-FFF2-40B4-BE49-F238E27FC236}">
                      <a16:creationId xmlns:a16="http://schemas.microsoft.com/office/drawing/2014/main" id="{6D1804D0-EDB3-EB06-8D6A-6AB16CFA7942}"/>
                    </a:ext>
                  </a:extLst>
                </p:cNvPr>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49;p44">
                  <a:extLst>
                    <a:ext uri="{FF2B5EF4-FFF2-40B4-BE49-F238E27FC236}">
                      <a16:creationId xmlns:a16="http://schemas.microsoft.com/office/drawing/2014/main" id="{0F0B76CD-A07E-43EA-13DC-84E474C16D67}"/>
                    </a:ext>
                  </a:extLst>
                </p:cNvPr>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50;p44">
                  <a:extLst>
                    <a:ext uri="{FF2B5EF4-FFF2-40B4-BE49-F238E27FC236}">
                      <a16:creationId xmlns:a16="http://schemas.microsoft.com/office/drawing/2014/main" id="{0EDB7A0B-599F-6FA5-206E-B3173D9D9EC3}"/>
                    </a:ext>
                  </a:extLst>
                </p:cNvPr>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51;p44">
                  <a:extLst>
                    <a:ext uri="{FF2B5EF4-FFF2-40B4-BE49-F238E27FC236}">
                      <a16:creationId xmlns:a16="http://schemas.microsoft.com/office/drawing/2014/main" id="{C89F3358-783A-6F29-5523-1765785E9809}"/>
                    </a:ext>
                  </a:extLst>
                </p:cNvPr>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52;p44">
                  <a:extLst>
                    <a:ext uri="{FF2B5EF4-FFF2-40B4-BE49-F238E27FC236}">
                      <a16:creationId xmlns:a16="http://schemas.microsoft.com/office/drawing/2014/main" id="{E6391584-7B9D-6F54-D797-F33474D912AE}"/>
                    </a:ext>
                  </a:extLst>
                </p:cNvPr>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53;p44">
                  <a:extLst>
                    <a:ext uri="{FF2B5EF4-FFF2-40B4-BE49-F238E27FC236}">
                      <a16:creationId xmlns:a16="http://schemas.microsoft.com/office/drawing/2014/main" id="{DDD226C3-BEA7-EA58-B6FC-A621EBC8642F}"/>
                    </a:ext>
                  </a:extLst>
                </p:cNvPr>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54;p44">
                  <a:extLst>
                    <a:ext uri="{FF2B5EF4-FFF2-40B4-BE49-F238E27FC236}">
                      <a16:creationId xmlns:a16="http://schemas.microsoft.com/office/drawing/2014/main" id="{0F27216A-5A84-11B1-BC35-6E506173C4EC}"/>
                    </a:ext>
                  </a:extLst>
                </p:cNvPr>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55;p44">
                  <a:extLst>
                    <a:ext uri="{FF2B5EF4-FFF2-40B4-BE49-F238E27FC236}">
                      <a16:creationId xmlns:a16="http://schemas.microsoft.com/office/drawing/2014/main" id="{C9DBB6FD-6889-15FD-EEF1-7930D7A70ECE}"/>
                    </a:ext>
                  </a:extLst>
                </p:cNvPr>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56;p44">
                  <a:extLst>
                    <a:ext uri="{FF2B5EF4-FFF2-40B4-BE49-F238E27FC236}">
                      <a16:creationId xmlns:a16="http://schemas.microsoft.com/office/drawing/2014/main" id="{FE59FC01-CEC6-AB3D-3C97-0D2731CAB4B9}"/>
                    </a:ext>
                  </a:extLst>
                </p:cNvPr>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57;p44">
                  <a:extLst>
                    <a:ext uri="{FF2B5EF4-FFF2-40B4-BE49-F238E27FC236}">
                      <a16:creationId xmlns:a16="http://schemas.microsoft.com/office/drawing/2014/main" id="{B9235DC4-38C8-0460-AA02-D92D81971752}"/>
                    </a:ext>
                  </a:extLst>
                </p:cNvPr>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58;p44">
                  <a:extLst>
                    <a:ext uri="{FF2B5EF4-FFF2-40B4-BE49-F238E27FC236}">
                      <a16:creationId xmlns:a16="http://schemas.microsoft.com/office/drawing/2014/main" id="{24B42A62-43C2-83CE-9901-A2FFF04C2BC6}"/>
                    </a:ext>
                  </a:extLst>
                </p:cNvPr>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59;p44">
                  <a:extLst>
                    <a:ext uri="{FF2B5EF4-FFF2-40B4-BE49-F238E27FC236}">
                      <a16:creationId xmlns:a16="http://schemas.microsoft.com/office/drawing/2014/main" id="{F410EF29-3216-A4FA-C42E-E63DAD10F2AB}"/>
                    </a:ext>
                  </a:extLst>
                </p:cNvPr>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60;p44">
                  <a:extLst>
                    <a:ext uri="{FF2B5EF4-FFF2-40B4-BE49-F238E27FC236}">
                      <a16:creationId xmlns:a16="http://schemas.microsoft.com/office/drawing/2014/main" id="{176B430F-A790-F5B9-6EC1-4190A57FED96}"/>
                    </a:ext>
                  </a:extLst>
                </p:cNvPr>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61;p44">
                  <a:extLst>
                    <a:ext uri="{FF2B5EF4-FFF2-40B4-BE49-F238E27FC236}">
                      <a16:creationId xmlns:a16="http://schemas.microsoft.com/office/drawing/2014/main" id="{B0B6646F-E8A6-0DCC-C3FB-5462E441FD87}"/>
                    </a:ext>
                  </a:extLst>
                </p:cNvPr>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62;p44">
                  <a:extLst>
                    <a:ext uri="{FF2B5EF4-FFF2-40B4-BE49-F238E27FC236}">
                      <a16:creationId xmlns:a16="http://schemas.microsoft.com/office/drawing/2014/main" id="{57BE9322-B75B-018C-6BE4-F0790C76557E}"/>
                    </a:ext>
                  </a:extLst>
                </p:cNvPr>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63;p44">
                  <a:extLst>
                    <a:ext uri="{FF2B5EF4-FFF2-40B4-BE49-F238E27FC236}">
                      <a16:creationId xmlns:a16="http://schemas.microsoft.com/office/drawing/2014/main" id="{458DB629-C5EA-6FCE-AAA0-666F85876DA5}"/>
                    </a:ext>
                  </a:extLst>
                </p:cNvPr>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64;p44">
                  <a:extLst>
                    <a:ext uri="{FF2B5EF4-FFF2-40B4-BE49-F238E27FC236}">
                      <a16:creationId xmlns:a16="http://schemas.microsoft.com/office/drawing/2014/main" id="{60A0726A-E2D0-57CC-BBCC-58706E11960F}"/>
                    </a:ext>
                  </a:extLst>
                </p:cNvPr>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65;p44">
                  <a:extLst>
                    <a:ext uri="{FF2B5EF4-FFF2-40B4-BE49-F238E27FC236}">
                      <a16:creationId xmlns:a16="http://schemas.microsoft.com/office/drawing/2014/main" id="{639566F5-749F-416C-50D8-FAE62E603BEB}"/>
                    </a:ext>
                  </a:extLst>
                </p:cNvPr>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666;p44">
                <a:extLst>
                  <a:ext uri="{FF2B5EF4-FFF2-40B4-BE49-F238E27FC236}">
                    <a16:creationId xmlns:a16="http://schemas.microsoft.com/office/drawing/2014/main" id="{A2E954E5-D11B-895C-3A15-B48C88FAA77E}"/>
                  </a:ext>
                </a:extLst>
              </p:cNvPr>
              <p:cNvGrpSpPr/>
              <p:nvPr/>
            </p:nvGrpSpPr>
            <p:grpSpPr>
              <a:xfrm>
                <a:off x="2386850" y="4744663"/>
                <a:ext cx="1171775" cy="1355200"/>
                <a:chOff x="711125" y="4670475"/>
                <a:chExt cx="1171775" cy="1355200"/>
              </a:xfrm>
            </p:grpSpPr>
            <p:sp>
              <p:nvSpPr>
                <p:cNvPr id="99" name="Google Shape;1667;p44">
                  <a:extLst>
                    <a:ext uri="{FF2B5EF4-FFF2-40B4-BE49-F238E27FC236}">
                      <a16:creationId xmlns:a16="http://schemas.microsoft.com/office/drawing/2014/main" id="{CEFF1AC5-0D8C-55C4-F852-58DC10ED3691}"/>
                    </a:ext>
                  </a:extLst>
                </p:cNvPr>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68;p44">
                  <a:extLst>
                    <a:ext uri="{FF2B5EF4-FFF2-40B4-BE49-F238E27FC236}">
                      <a16:creationId xmlns:a16="http://schemas.microsoft.com/office/drawing/2014/main" id="{10290236-AE24-E236-A1EB-392CD68E8696}"/>
                    </a:ext>
                  </a:extLst>
                </p:cNvPr>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69;p44">
                  <a:extLst>
                    <a:ext uri="{FF2B5EF4-FFF2-40B4-BE49-F238E27FC236}">
                      <a16:creationId xmlns:a16="http://schemas.microsoft.com/office/drawing/2014/main" id="{C497EF80-3DEB-CBE5-3F52-B62ABFDE560C}"/>
                    </a:ext>
                  </a:extLst>
                </p:cNvPr>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70;p44">
                  <a:extLst>
                    <a:ext uri="{FF2B5EF4-FFF2-40B4-BE49-F238E27FC236}">
                      <a16:creationId xmlns:a16="http://schemas.microsoft.com/office/drawing/2014/main" id="{21879104-E10F-9A1B-4EDA-047B52A63310}"/>
                    </a:ext>
                  </a:extLst>
                </p:cNvPr>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71;p44">
                  <a:extLst>
                    <a:ext uri="{FF2B5EF4-FFF2-40B4-BE49-F238E27FC236}">
                      <a16:creationId xmlns:a16="http://schemas.microsoft.com/office/drawing/2014/main" id="{1B7981E6-473A-BEBA-DFEA-9692B4E322C3}"/>
                    </a:ext>
                  </a:extLst>
                </p:cNvPr>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72;p44">
                  <a:extLst>
                    <a:ext uri="{FF2B5EF4-FFF2-40B4-BE49-F238E27FC236}">
                      <a16:creationId xmlns:a16="http://schemas.microsoft.com/office/drawing/2014/main" id="{F93A8436-4257-44F6-3EC7-F90D5C68A462}"/>
                    </a:ext>
                  </a:extLst>
                </p:cNvPr>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73;p44">
                  <a:extLst>
                    <a:ext uri="{FF2B5EF4-FFF2-40B4-BE49-F238E27FC236}">
                      <a16:creationId xmlns:a16="http://schemas.microsoft.com/office/drawing/2014/main" id="{FEF1CF50-FD07-4014-40D2-9EC5802C6285}"/>
                    </a:ext>
                  </a:extLst>
                </p:cNvPr>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74;p44">
                  <a:extLst>
                    <a:ext uri="{FF2B5EF4-FFF2-40B4-BE49-F238E27FC236}">
                      <a16:creationId xmlns:a16="http://schemas.microsoft.com/office/drawing/2014/main" id="{5BC20CA1-6B58-7571-00C7-E8EE38AECE19}"/>
                    </a:ext>
                  </a:extLst>
                </p:cNvPr>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75;p44">
                  <a:extLst>
                    <a:ext uri="{FF2B5EF4-FFF2-40B4-BE49-F238E27FC236}">
                      <a16:creationId xmlns:a16="http://schemas.microsoft.com/office/drawing/2014/main" id="{D6EC012A-0D8B-373E-D0EF-8044D474F9E9}"/>
                    </a:ext>
                  </a:extLst>
                </p:cNvPr>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76;p44">
                  <a:extLst>
                    <a:ext uri="{FF2B5EF4-FFF2-40B4-BE49-F238E27FC236}">
                      <a16:creationId xmlns:a16="http://schemas.microsoft.com/office/drawing/2014/main" id="{19B18ACC-1A59-276F-4194-E18E8AA9AB21}"/>
                    </a:ext>
                  </a:extLst>
                </p:cNvPr>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77;p44">
                  <a:extLst>
                    <a:ext uri="{FF2B5EF4-FFF2-40B4-BE49-F238E27FC236}">
                      <a16:creationId xmlns:a16="http://schemas.microsoft.com/office/drawing/2014/main" id="{112A3EE4-37E6-2E98-056B-78D81599E30C}"/>
                    </a:ext>
                  </a:extLst>
                </p:cNvPr>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78;p44">
                  <a:extLst>
                    <a:ext uri="{FF2B5EF4-FFF2-40B4-BE49-F238E27FC236}">
                      <a16:creationId xmlns:a16="http://schemas.microsoft.com/office/drawing/2014/main" id="{6DFF0B73-52F8-51F9-F590-47D214993816}"/>
                    </a:ext>
                  </a:extLst>
                </p:cNvPr>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79;p44">
                  <a:extLst>
                    <a:ext uri="{FF2B5EF4-FFF2-40B4-BE49-F238E27FC236}">
                      <a16:creationId xmlns:a16="http://schemas.microsoft.com/office/drawing/2014/main" id="{58F96E50-2B21-AAC9-F157-AE3BCB5D6A66}"/>
                    </a:ext>
                  </a:extLst>
                </p:cNvPr>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80;p44">
                  <a:extLst>
                    <a:ext uri="{FF2B5EF4-FFF2-40B4-BE49-F238E27FC236}">
                      <a16:creationId xmlns:a16="http://schemas.microsoft.com/office/drawing/2014/main" id="{223F141C-B892-EC5E-D5C8-E95296E38FF5}"/>
                    </a:ext>
                  </a:extLst>
                </p:cNvPr>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81;p44">
                  <a:extLst>
                    <a:ext uri="{FF2B5EF4-FFF2-40B4-BE49-F238E27FC236}">
                      <a16:creationId xmlns:a16="http://schemas.microsoft.com/office/drawing/2014/main" id="{F93ED6D0-688E-ABC1-879E-CDBF968B47D0}"/>
                    </a:ext>
                  </a:extLst>
                </p:cNvPr>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82;p44">
                  <a:extLst>
                    <a:ext uri="{FF2B5EF4-FFF2-40B4-BE49-F238E27FC236}">
                      <a16:creationId xmlns:a16="http://schemas.microsoft.com/office/drawing/2014/main" id="{7B787F0F-6863-3B90-3A16-1D59290B3F62}"/>
                    </a:ext>
                  </a:extLst>
                </p:cNvPr>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83;p44">
                  <a:extLst>
                    <a:ext uri="{FF2B5EF4-FFF2-40B4-BE49-F238E27FC236}">
                      <a16:creationId xmlns:a16="http://schemas.microsoft.com/office/drawing/2014/main" id="{76F1680D-E26C-40D8-9038-591E5E48C10D}"/>
                    </a:ext>
                  </a:extLst>
                </p:cNvPr>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84;p44">
                  <a:extLst>
                    <a:ext uri="{FF2B5EF4-FFF2-40B4-BE49-F238E27FC236}">
                      <a16:creationId xmlns:a16="http://schemas.microsoft.com/office/drawing/2014/main" id="{7E95DD12-5DD4-BFE7-981C-2AD6D22CFEA9}"/>
                    </a:ext>
                  </a:extLst>
                </p:cNvPr>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 name="Google Shape;1685;p44">
              <a:extLst>
                <a:ext uri="{FF2B5EF4-FFF2-40B4-BE49-F238E27FC236}">
                  <a16:creationId xmlns:a16="http://schemas.microsoft.com/office/drawing/2014/main" id="{F7928812-AC42-887B-C06B-A9CBDF99C925}"/>
                </a:ext>
              </a:extLst>
            </p:cNvPr>
            <p:cNvSpPr/>
            <p:nvPr/>
          </p:nvSpPr>
          <p:spPr>
            <a:xfrm>
              <a:off x="3950700" y="337727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86;p44">
              <a:extLst>
                <a:ext uri="{FF2B5EF4-FFF2-40B4-BE49-F238E27FC236}">
                  <a16:creationId xmlns:a16="http://schemas.microsoft.com/office/drawing/2014/main" id="{08DFD25E-4242-9D66-1122-E8AF2EAC773F}"/>
                </a:ext>
              </a:extLst>
            </p:cNvPr>
            <p:cNvSpPr/>
            <p:nvPr/>
          </p:nvSpPr>
          <p:spPr>
            <a:xfrm>
              <a:off x="4417500" y="359702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87;p44">
              <a:extLst>
                <a:ext uri="{FF2B5EF4-FFF2-40B4-BE49-F238E27FC236}">
                  <a16:creationId xmlns:a16="http://schemas.microsoft.com/office/drawing/2014/main" id="{DE69760B-6747-7A74-4A46-26AC441BC67A}"/>
                </a:ext>
              </a:extLst>
            </p:cNvPr>
            <p:cNvSpPr/>
            <p:nvPr/>
          </p:nvSpPr>
          <p:spPr>
            <a:xfrm>
              <a:off x="5150200" y="3906025"/>
              <a:ext cx="309000" cy="30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62753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2"/>
          <p:cNvSpPr txBox="1">
            <a:spLocks noGrp="1"/>
          </p:cNvSpPr>
          <p:nvPr>
            <p:ph type="title"/>
          </p:nvPr>
        </p:nvSpPr>
        <p:spPr>
          <a:xfrm>
            <a:off x="742791" y="644011"/>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NỘI DUNG BÀI HỌC</a:t>
            </a:r>
            <a:endParaRPr b="1" dirty="0">
              <a:solidFill>
                <a:schemeClr val="accent3"/>
              </a:solidFill>
            </a:endParaRPr>
          </a:p>
        </p:txBody>
      </p:sp>
      <p:grpSp>
        <p:nvGrpSpPr>
          <p:cNvPr id="524" name="Google Shape;524;p22"/>
          <p:cNvGrpSpPr/>
          <p:nvPr/>
        </p:nvGrpSpPr>
        <p:grpSpPr>
          <a:xfrm>
            <a:off x="3115678" y="1830897"/>
            <a:ext cx="2238887" cy="1911586"/>
            <a:chOff x="4961313" y="1545763"/>
            <a:chExt cx="802900" cy="685525"/>
          </a:xfrm>
        </p:grpSpPr>
        <p:sp>
          <p:nvSpPr>
            <p:cNvPr id="525" name="Google Shape;525;p22"/>
            <p:cNvSpPr/>
            <p:nvPr/>
          </p:nvSpPr>
          <p:spPr>
            <a:xfrm>
              <a:off x="4961650" y="1545825"/>
              <a:ext cx="802225" cy="685400"/>
            </a:xfrm>
            <a:custGeom>
              <a:avLst/>
              <a:gdLst/>
              <a:ahLst/>
              <a:cxnLst/>
              <a:rect l="l" t="t" r="r" b="b"/>
              <a:pathLst>
                <a:path w="32089" h="27416" extrusionOk="0">
                  <a:moveTo>
                    <a:pt x="22198" y="926"/>
                  </a:moveTo>
                  <a:cubicBezTo>
                    <a:pt x="22545" y="926"/>
                    <a:pt x="22888" y="993"/>
                    <a:pt x="23219" y="1085"/>
                  </a:cubicBezTo>
                  <a:cubicBezTo>
                    <a:pt x="24222" y="1384"/>
                    <a:pt x="25036" y="1899"/>
                    <a:pt x="25524" y="2848"/>
                  </a:cubicBezTo>
                  <a:cubicBezTo>
                    <a:pt x="26121" y="4042"/>
                    <a:pt x="25958" y="5154"/>
                    <a:pt x="25199" y="6212"/>
                  </a:cubicBezTo>
                  <a:cubicBezTo>
                    <a:pt x="24615" y="7011"/>
                    <a:pt x="23842" y="7329"/>
                    <a:pt x="22949" y="7329"/>
                  </a:cubicBezTo>
                  <a:cubicBezTo>
                    <a:pt x="22721" y="7329"/>
                    <a:pt x="22485" y="7308"/>
                    <a:pt x="22242" y="7269"/>
                  </a:cubicBezTo>
                  <a:cubicBezTo>
                    <a:pt x="22215" y="7269"/>
                    <a:pt x="22215" y="7242"/>
                    <a:pt x="22161" y="7188"/>
                  </a:cubicBezTo>
                  <a:cubicBezTo>
                    <a:pt x="22296" y="6998"/>
                    <a:pt x="22459" y="6836"/>
                    <a:pt x="22568" y="6646"/>
                  </a:cubicBezTo>
                  <a:cubicBezTo>
                    <a:pt x="22785" y="6320"/>
                    <a:pt x="23002" y="6022"/>
                    <a:pt x="23137" y="5669"/>
                  </a:cubicBezTo>
                  <a:cubicBezTo>
                    <a:pt x="23517" y="4638"/>
                    <a:pt x="22812" y="3608"/>
                    <a:pt x="21727" y="3554"/>
                  </a:cubicBezTo>
                  <a:cubicBezTo>
                    <a:pt x="21699" y="3552"/>
                    <a:pt x="21672" y="3551"/>
                    <a:pt x="21645" y="3551"/>
                  </a:cubicBezTo>
                  <a:cubicBezTo>
                    <a:pt x="21248" y="3551"/>
                    <a:pt x="20923" y="3735"/>
                    <a:pt x="20669" y="4015"/>
                  </a:cubicBezTo>
                  <a:cubicBezTo>
                    <a:pt x="20316" y="4367"/>
                    <a:pt x="19964" y="4720"/>
                    <a:pt x="19557" y="5127"/>
                  </a:cubicBezTo>
                  <a:cubicBezTo>
                    <a:pt x="19476" y="4937"/>
                    <a:pt x="19394" y="4801"/>
                    <a:pt x="19367" y="4666"/>
                  </a:cubicBezTo>
                  <a:cubicBezTo>
                    <a:pt x="18960" y="2875"/>
                    <a:pt x="19910" y="1384"/>
                    <a:pt x="21700" y="977"/>
                  </a:cubicBezTo>
                  <a:cubicBezTo>
                    <a:pt x="21866" y="942"/>
                    <a:pt x="22033" y="926"/>
                    <a:pt x="22198" y="926"/>
                  </a:cubicBezTo>
                  <a:close/>
                  <a:moveTo>
                    <a:pt x="21510" y="4367"/>
                  </a:moveTo>
                  <a:cubicBezTo>
                    <a:pt x="21862" y="4367"/>
                    <a:pt x="22161" y="4476"/>
                    <a:pt x="22269" y="4855"/>
                  </a:cubicBezTo>
                  <a:cubicBezTo>
                    <a:pt x="22405" y="5208"/>
                    <a:pt x="22378" y="5561"/>
                    <a:pt x="22107" y="5859"/>
                  </a:cubicBezTo>
                  <a:cubicBezTo>
                    <a:pt x="21483" y="6510"/>
                    <a:pt x="20832" y="7188"/>
                    <a:pt x="20181" y="7839"/>
                  </a:cubicBezTo>
                  <a:cubicBezTo>
                    <a:pt x="20154" y="7866"/>
                    <a:pt x="20099" y="7866"/>
                    <a:pt x="20018" y="7920"/>
                  </a:cubicBezTo>
                  <a:cubicBezTo>
                    <a:pt x="19720" y="7703"/>
                    <a:pt x="19394" y="7459"/>
                    <a:pt x="19042" y="7215"/>
                  </a:cubicBezTo>
                  <a:cubicBezTo>
                    <a:pt x="19150" y="7052"/>
                    <a:pt x="19231" y="6917"/>
                    <a:pt x="19340" y="6808"/>
                  </a:cubicBezTo>
                  <a:cubicBezTo>
                    <a:pt x="19720" y="6402"/>
                    <a:pt x="20154" y="5995"/>
                    <a:pt x="20506" y="5588"/>
                  </a:cubicBezTo>
                  <a:cubicBezTo>
                    <a:pt x="20859" y="5208"/>
                    <a:pt x="21130" y="4801"/>
                    <a:pt x="21510" y="4367"/>
                  </a:cubicBezTo>
                  <a:close/>
                  <a:moveTo>
                    <a:pt x="13464" y="13555"/>
                  </a:moveTo>
                  <a:cubicBezTo>
                    <a:pt x="13611" y="13555"/>
                    <a:pt x="13781" y="13604"/>
                    <a:pt x="13915" y="13671"/>
                  </a:cubicBezTo>
                  <a:cubicBezTo>
                    <a:pt x="14295" y="13915"/>
                    <a:pt x="14295" y="14267"/>
                    <a:pt x="13915" y="14539"/>
                  </a:cubicBezTo>
                  <a:cubicBezTo>
                    <a:pt x="13780" y="14620"/>
                    <a:pt x="13617" y="14674"/>
                    <a:pt x="13481" y="14756"/>
                  </a:cubicBezTo>
                  <a:cubicBezTo>
                    <a:pt x="12152" y="15434"/>
                    <a:pt x="10823" y="16112"/>
                    <a:pt x="9494" y="16817"/>
                  </a:cubicBezTo>
                  <a:cubicBezTo>
                    <a:pt x="9087" y="17034"/>
                    <a:pt x="8680" y="17278"/>
                    <a:pt x="8219" y="17522"/>
                  </a:cubicBezTo>
                  <a:cubicBezTo>
                    <a:pt x="7975" y="17007"/>
                    <a:pt x="7758" y="16573"/>
                    <a:pt x="7514" y="16112"/>
                  </a:cubicBezTo>
                  <a:cubicBezTo>
                    <a:pt x="7812" y="15813"/>
                    <a:pt x="8165" y="15678"/>
                    <a:pt x="8518" y="15569"/>
                  </a:cubicBezTo>
                  <a:cubicBezTo>
                    <a:pt x="9928" y="15054"/>
                    <a:pt x="11338" y="14457"/>
                    <a:pt x="12695" y="13806"/>
                  </a:cubicBezTo>
                  <a:cubicBezTo>
                    <a:pt x="12912" y="13698"/>
                    <a:pt x="13129" y="13589"/>
                    <a:pt x="13373" y="13562"/>
                  </a:cubicBezTo>
                  <a:cubicBezTo>
                    <a:pt x="13402" y="13557"/>
                    <a:pt x="13432" y="13555"/>
                    <a:pt x="13464" y="13555"/>
                  </a:cubicBezTo>
                  <a:close/>
                  <a:moveTo>
                    <a:pt x="15217" y="7459"/>
                  </a:moveTo>
                  <a:cubicBezTo>
                    <a:pt x="15814" y="7459"/>
                    <a:pt x="16438" y="7514"/>
                    <a:pt x="17062" y="7568"/>
                  </a:cubicBezTo>
                  <a:cubicBezTo>
                    <a:pt x="18147" y="7676"/>
                    <a:pt x="19042" y="8219"/>
                    <a:pt x="19774" y="8978"/>
                  </a:cubicBezTo>
                  <a:cubicBezTo>
                    <a:pt x="20805" y="10063"/>
                    <a:pt x="21591" y="11311"/>
                    <a:pt x="21781" y="12830"/>
                  </a:cubicBezTo>
                  <a:cubicBezTo>
                    <a:pt x="22107" y="15081"/>
                    <a:pt x="21483" y="17007"/>
                    <a:pt x="19665" y="18472"/>
                  </a:cubicBezTo>
                  <a:cubicBezTo>
                    <a:pt x="19394" y="18689"/>
                    <a:pt x="19042" y="18906"/>
                    <a:pt x="18689" y="19041"/>
                  </a:cubicBezTo>
                  <a:cubicBezTo>
                    <a:pt x="17482" y="19494"/>
                    <a:pt x="16228" y="19807"/>
                    <a:pt x="14907" y="19807"/>
                  </a:cubicBezTo>
                  <a:cubicBezTo>
                    <a:pt x="14803" y="19807"/>
                    <a:pt x="14698" y="19805"/>
                    <a:pt x="14593" y="19801"/>
                  </a:cubicBezTo>
                  <a:cubicBezTo>
                    <a:pt x="12857" y="19719"/>
                    <a:pt x="11447" y="18933"/>
                    <a:pt x="10335" y="17549"/>
                  </a:cubicBezTo>
                  <a:cubicBezTo>
                    <a:pt x="10308" y="17522"/>
                    <a:pt x="10308" y="17468"/>
                    <a:pt x="10281" y="17387"/>
                  </a:cubicBezTo>
                  <a:cubicBezTo>
                    <a:pt x="10470" y="17278"/>
                    <a:pt x="10633" y="17170"/>
                    <a:pt x="10823" y="17061"/>
                  </a:cubicBezTo>
                  <a:cubicBezTo>
                    <a:pt x="11962" y="16492"/>
                    <a:pt x="13129" y="15895"/>
                    <a:pt x="14295" y="15298"/>
                  </a:cubicBezTo>
                  <a:cubicBezTo>
                    <a:pt x="14973" y="14973"/>
                    <a:pt x="15271" y="14376"/>
                    <a:pt x="15109" y="13752"/>
                  </a:cubicBezTo>
                  <a:cubicBezTo>
                    <a:pt x="14894" y="13084"/>
                    <a:pt x="14259" y="12584"/>
                    <a:pt x="13630" y="12584"/>
                  </a:cubicBezTo>
                  <a:cubicBezTo>
                    <a:pt x="13544" y="12584"/>
                    <a:pt x="13458" y="12593"/>
                    <a:pt x="13373" y="12613"/>
                  </a:cubicBezTo>
                  <a:cubicBezTo>
                    <a:pt x="12966" y="12694"/>
                    <a:pt x="12586" y="12857"/>
                    <a:pt x="12234" y="13020"/>
                  </a:cubicBezTo>
                  <a:cubicBezTo>
                    <a:pt x="11501" y="13345"/>
                    <a:pt x="10742" y="13671"/>
                    <a:pt x="10009" y="13996"/>
                  </a:cubicBezTo>
                  <a:cubicBezTo>
                    <a:pt x="9847" y="14050"/>
                    <a:pt x="9657" y="14105"/>
                    <a:pt x="9413" y="14186"/>
                  </a:cubicBezTo>
                  <a:cubicBezTo>
                    <a:pt x="9331" y="13454"/>
                    <a:pt x="9521" y="12830"/>
                    <a:pt x="9711" y="12233"/>
                  </a:cubicBezTo>
                  <a:cubicBezTo>
                    <a:pt x="9982" y="11311"/>
                    <a:pt x="10389" y="10443"/>
                    <a:pt x="10959" y="9684"/>
                  </a:cubicBezTo>
                  <a:cubicBezTo>
                    <a:pt x="12017" y="8246"/>
                    <a:pt x="13427" y="7486"/>
                    <a:pt x="15217" y="7459"/>
                  </a:cubicBezTo>
                  <a:close/>
                  <a:moveTo>
                    <a:pt x="4456" y="15605"/>
                  </a:moveTo>
                  <a:cubicBezTo>
                    <a:pt x="4563" y="15605"/>
                    <a:pt x="4670" y="15611"/>
                    <a:pt x="4774" y="15624"/>
                  </a:cubicBezTo>
                  <a:cubicBezTo>
                    <a:pt x="6185" y="15813"/>
                    <a:pt x="7134" y="16681"/>
                    <a:pt x="7351" y="18146"/>
                  </a:cubicBezTo>
                  <a:cubicBezTo>
                    <a:pt x="7378" y="18309"/>
                    <a:pt x="7351" y="18499"/>
                    <a:pt x="7378" y="18661"/>
                  </a:cubicBezTo>
                  <a:lnTo>
                    <a:pt x="7405" y="18661"/>
                  </a:lnTo>
                  <a:cubicBezTo>
                    <a:pt x="7351" y="19041"/>
                    <a:pt x="7297" y="19421"/>
                    <a:pt x="7188" y="19774"/>
                  </a:cubicBezTo>
                  <a:cubicBezTo>
                    <a:pt x="6971" y="20452"/>
                    <a:pt x="6510" y="20940"/>
                    <a:pt x="5832" y="21211"/>
                  </a:cubicBezTo>
                  <a:cubicBezTo>
                    <a:pt x="5387" y="21375"/>
                    <a:pt x="4947" y="21458"/>
                    <a:pt x="4513" y="21458"/>
                  </a:cubicBezTo>
                  <a:cubicBezTo>
                    <a:pt x="3940" y="21458"/>
                    <a:pt x="3376" y="21314"/>
                    <a:pt x="2822" y="21021"/>
                  </a:cubicBezTo>
                  <a:cubicBezTo>
                    <a:pt x="1275" y="20208"/>
                    <a:pt x="1004" y="18689"/>
                    <a:pt x="1628" y="17414"/>
                  </a:cubicBezTo>
                  <a:cubicBezTo>
                    <a:pt x="2171" y="16229"/>
                    <a:pt x="3366" y="15605"/>
                    <a:pt x="4456" y="15605"/>
                  </a:cubicBezTo>
                  <a:close/>
                  <a:moveTo>
                    <a:pt x="22079" y="17115"/>
                  </a:moveTo>
                  <a:cubicBezTo>
                    <a:pt x="22269" y="17251"/>
                    <a:pt x="22405" y="17332"/>
                    <a:pt x="22568" y="17441"/>
                  </a:cubicBezTo>
                  <a:cubicBezTo>
                    <a:pt x="23409" y="18173"/>
                    <a:pt x="24249" y="18906"/>
                    <a:pt x="25090" y="19611"/>
                  </a:cubicBezTo>
                  <a:cubicBezTo>
                    <a:pt x="25470" y="19909"/>
                    <a:pt x="25850" y="20208"/>
                    <a:pt x="26229" y="20479"/>
                  </a:cubicBezTo>
                  <a:cubicBezTo>
                    <a:pt x="26284" y="20533"/>
                    <a:pt x="26338" y="20560"/>
                    <a:pt x="26392" y="20614"/>
                  </a:cubicBezTo>
                  <a:cubicBezTo>
                    <a:pt x="26826" y="20967"/>
                    <a:pt x="26799" y="21428"/>
                    <a:pt x="26311" y="21699"/>
                  </a:cubicBezTo>
                  <a:cubicBezTo>
                    <a:pt x="26153" y="21805"/>
                    <a:pt x="25982" y="21859"/>
                    <a:pt x="25814" y="21859"/>
                  </a:cubicBezTo>
                  <a:cubicBezTo>
                    <a:pt x="25636" y="21859"/>
                    <a:pt x="25461" y="21798"/>
                    <a:pt x="25307" y="21672"/>
                  </a:cubicBezTo>
                  <a:cubicBezTo>
                    <a:pt x="24032" y="20587"/>
                    <a:pt x="22730" y="19502"/>
                    <a:pt x="21456" y="18417"/>
                  </a:cubicBezTo>
                  <a:cubicBezTo>
                    <a:pt x="21429" y="18363"/>
                    <a:pt x="21401" y="18336"/>
                    <a:pt x="21347" y="18255"/>
                  </a:cubicBezTo>
                  <a:cubicBezTo>
                    <a:pt x="21591" y="17848"/>
                    <a:pt x="21835" y="17495"/>
                    <a:pt x="22079" y="17115"/>
                  </a:cubicBezTo>
                  <a:close/>
                  <a:moveTo>
                    <a:pt x="27366" y="17821"/>
                  </a:moveTo>
                  <a:cubicBezTo>
                    <a:pt x="27869" y="17821"/>
                    <a:pt x="28364" y="17970"/>
                    <a:pt x="28779" y="18282"/>
                  </a:cubicBezTo>
                  <a:cubicBezTo>
                    <a:pt x="29810" y="19041"/>
                    <a:pt x="30542" y="20045"/>
                    <a:pt x="30895" y="21292"/>
                  </a:cubicBezTo>
                  <a:cubicBezTo>
                    <a:pt x="31057" y="21862"/>
                    <a:pt x="31030" y="22432"/>
                    <a:pt x="30922" y="23001"/>
                  </a:cubicBezTo>
                  <a:cubicBezTo>
                    <a:pt x="30732" y="23978"/>
                    <a:pt x="30244" y="24791"/>
                    <a:pt x="29511" y="25497"/>
                  </a:cubicBezTo>
                  <a:cubicBezTo>
                    <a:pt x="29050" y="25931"/>
                    <a:pt x="28481" y="26229"/>
                    <a:pt x="27830" y="26365"/>
                  </a:cubicBezTo>
                  <a:cubicBezTo>
                    <a:pt x="27492" y="26431"/>
                    <a:pt x="27158" y="26464"/>
                    <a:pt x="26830" y="26464"/>
                  </a:cubicBezTo>
                  <a:cubicBezTo>
                    <a:pt x="26079" y="26464"/>
                    <a:pt x="25355" y="26289"/>
                    <a:pt x="24656" y="25931"/>
                  </a:cubicBezTo>
                  <a:cubicBezTo>
                    <a:pt x="23002" y="25090"/>
                    <a:pt x="22378" y="23028"/>
                    <a:pt x="23300" y="21347"/>
                  </a:cubicBezTo>
                  <a:lnTo>
                    <a:pt x="23300" y="21347"/>
                  </a:lnTo>
                  <a:cubicBezTo>
                    <a:pt x="23680" y="21455"/>
                    <a:pt x="23951" y="21754"/>
                    <a:pt x="24277" y="21998"/>
                  </a:cubicBezTo>
                  <a:cubicBezTo>
                    <a:pt x="24521" y="22188"/>
                    <a:pt x="24738" y="22377"/>
                    <a:pt x="25009" y="22540"/>
                  </a:cubicBezTo>
                  <a:cubicBezTo>
                    <a:pt x="25261" y="22684"/>
                    <a:pt x="25531" y="22750"/>
                    <a:pt x="25797" y="22750"/>
                  </a:cubicBezTo>
                  <a:cubicBezTo>
                    <a:pt x="26589" y="22750"/>
                    <a:pt x="27349" y="22165"/>
                    <a:pt x="27531" y="21292"/>
                  </a:cubicBezTo>
                  <a:cubicBezTo>
                    <a:pt x="27559" y="21075"/>
                    <a:pt x="27504" y="20804"/>
                    <a:pt x="27396" y="20614"/>
                  </a:cubicBezTo>
                  <a:cubicBezTo>
                    <a:pt x="27287" y="20370"/>
                    <a:pt x="27070" y="20153"/>
                    <a:pt x="26880" y="19963"/>
                  </a:cubicBezTo>
                  <a:cubicBezTo>
                    <a:pt x="26528" y="19638"/>
                    <a:pt x="26175" y="19340"/>
                    <a:pt x="25823" y="19014"/>
                  </a:cubicBezTo>
                  <a:cubicBezTo>
                    <a:pt x="25687" y="18878"/>
                    <a:pt x="25578" y="18743"/>
                    <a:pt x="25443" y="18607"/>
                  </a:cubicBezTo>
                  <a:cubicBezTo>
                    <a:pt x="25988" y="18093"/>
                    <a:pt x="26686" y="17821"/>
                    <a:pt x="27366" y="17821"/>
                  </a:cubicBezTo>
                  <a:close/>
                  <a:moveTo>
                    <a:pt x="22242" y="0"/>
                  </a:moveTo>
                  <a:cubicBezTo>
                    <a:pt x="21869" y="0"/>
                    <a:pt x="21496" y="55"/>
                    <a:pt x="21130" y="163"/>
                  </a:cubicBezTo>
                  <a:cubicBezTo>
                    <a:pt x="19069" y="787"/>
                    <a:pt x="17930" y="2821"/>
                    <a:pt x="18472" y="4855"/>
                  </a:cubicBezTo>
                  <a:cubicBezTo>
                    <a:pt x="18553" y="5208"/>
                    <a:pt x="18716" y="5506"/>
                    <a:pt x="18825" y="5886"/>
                  </a:cubicBezTo>
                  <a:cubicBezTo>
                    <a:pt x="18553" y="6185"/>
                    <a:pt x="18255" y="6483"/>
                    <a:pt x="18011" y="6754"/>
                  </a:cubicBezTo>
                  <a:cubicBezTo>
                    <a:pt x="17279" y="6646"/>
                    <a:pt x="16628" y="6537"/>
                    <a:pt x="15949" y="6510"/>
                  </a:cubicBezTo>
                  <a:cubicBezTo>
                    <a:pt x="15804" y="6504"/>
                    <a:pt x="15660" y="6501"/>
                    <a:pt x="15516" y="6501"/>
                  </a:cubicBezTo>
                  <a:cubicBezTo>
                    <a:pt x="14261" y="6501"/>
                    <a:pt x="13054" y="6729"/>
                    <a:pt x="11935" y="7459"/>
                  </a:cubicBezTo>
                  <a:cubicBezTo>
                    <a:pt x="11040" y="8029"/>
                    <a:pt x="10335" y="8788"/>
                    <a:pt x="9819" y="9711"/>
                  </a:cubicBezTo>
                  <a:cubicBezTo>
                    <a:pt x="9223" y="10714"/>
                    <a:pt x="8789" y="11799"/>
                    <a:pt x="8599" y="12965"/>
                  </a:cubicBezTo>
                  <a:cubicBezTo>
                    <a:pt x="8518" y="13481"/>
                    <a:pt x="8463" y="14023"/>
                    <a:pt x="8409" y="14593"/>
                  </a:cubicBezTo>
                  <a:cubicBezTo>
                    <a:pt x="7839" y="14864"/>
                    <a:pt x="7270" y="15108"/>
                    <a:pt x="6727" y="15379"/>
                  </a:cubicBezTo>
                  <a:cubicBezTo>
                    <a:pt x="6592" y="15325"/>
                    <a:pt x="6456" y="15271"/>
                    <a:pt x="6321" y="15190"/>
                  </a:cubicBezTo>
                  <a:cubicBezTo>
                    <a:pt x="5887" y="14891"/>
                    <a:pt x="5371" y="14783"/>
                    <a:pt x="4856" y="14756"/>
                  </a:cubicBezTo>
                  <a:cubicBezTo>
                    <a:pt x="4757" y="14750"/>
                    <a:pt x="4659" y="14748"/>
                    <a:pt x="4563" y="14748"/>
                  </a:cubicBezTo>
                  <a:cubicBezTo>
                    <a:pt x="3173" y="14748"/>
                    <a:pt x="2002" y="15296"/>
                    <a:pt x="1140" y="16437"/>
                  </a:cubicBezTo>
                  <a:cubicBezTo>
                    <a:pt x="1" y="17983"/>
                    <a:pt x="28" y="20425"/>
                    <a:pt x="2116" y="21699"/>
                  </a:cubicBezTo>
                  <a:cubicBezTo>
                    <a:pt x="2826" y="22157"/>
                    <a:pt x="3613" y="22403"/>
                    <a:pt x="4445" y="22403"/>
                  </a:cubicBezTo>
                  <a:cubicBezTo>
                    <a:pt x="4599" y="22403"/>
                    <a:pt x="4754" y="22394"/>
                    <a:pt x="4910" y="22377"/>
                  </a:cubicBezTo>
                  <a:cubicBezTo>
                    <a:pt x="6863" y="22160"/>
                    <a:pt x="8138" y="21103"/>
                    <a:pt x="8273" y="18933"/>
                  </a:cubicBezTo>
                  <a:cubicBezTo>
                    <a:pt x="8301" y="18770"/>
                    <a:pt x="8328" y="18607"/>
                    <a:pt x="8355" y="18417"/>
                  </a:cubicBezTo>
                  <a:cubicBezTo>
                    <a:pt x="8680" y="18255"/>
                    <a:pt x="9033" y="18065"/>
                    <a:pt x="9386" y="17875"/>
                  </a:cubicBezTo>
                  <a:cubicBezTo>
                    <a:pt x="9521" y="18038"/>
                    <a:pt x="9603" y="18146"/>
                    <a:pt x="9711" y="18282"/>
                  </a:cubicBezTo>
                  <a:cubicBezTo>
                    <a:pt x="10036" y="18607"/>
                    <a:pt x="10335" y="18933"/>
                    <a:pt x="10687" y="19231"/>
                  </a:cubicBezTo>
                  <a:cubicBezTo>
                    <a:pt x="11904" y="20245"/>
                    <a:pt x="13310" y="20785"/>
                    <a:pt x="14884" y="20785"/>
                  </a:cubicBezTo>
                  <a:cubicBezTo>
                    <a:pt x="14994" y="20785"/>
                    <a:pt x="15105" y="20782"/>
                    <a:pt x="15217" y="20777"/>
                  </a:cubicBezTo>
                  <a:cubicBezTo>
                    <a:pt x="16221" y="20723"/>
                    <a:pt x="17197" y="20506"/>
                    <a:pt x="18147" y="20235"/>
                  </a:cubicBezTo>
                  <a:cubicBezTo>
                    <a:pt x="18960" y="20018"/>
                    <a:pt x="19720" y="19692"/>
                    <a:pt x="20371" y="19150"/>
                  </a:cubicBezTo>
                  <a:cubicBezTo>
                    <a:pt x="20425" y="19095"/>
                    <a:pt x="20533" y="19068"/>
                    <a:pt x="20615" y="19014"/>
                  </a:cubicBezTo>
                  <a:cubicBezTo>
                    <a:pt x="21239" y="19557"/>
                    <a:pt x="21862" y="20072"/>
                    <a:pt x="22486" y="20587"/>
                  </a:cubicBezTo>
                  <a:cubicBezTo>
                    <a:pt x="22351" y="20859"/>
                    <a:pt x="22269" y="21075"/>
                    <a:pt x="22161" y="21292"/>
                  </a:cubicBezTo>
                  <a:cubicBezTo>
                    <a:pt x="21130" y="23734"/>
                    <a:pt x="22595" y="25958"/>
                    <a:pt x="24141" y="26771"/>
                  </a:cubicBezTo>
                  <a:cubicBezTo>
                    <a:pt x="24973" y="27225"/>
                    <a:pt x="25858" y="27416"/>
                    <a:pt x="26759" y="27416"/>
                  </a:cubicBezTo>
                  <a:cubicBezTo>
                    <a:pt x="27150" y="27416"/>
                    <a:pt x="27544" y="27380"/>
                    <a:pt x="27938" y="27314"/>
                  </a:cubicBezTo>
                  <a:cubicBezTo>
                    <a:pt x="29945" y="26988"/>
                    <a:pt x="31925" y="24873"/>
                    <a:pt x="32007" y="22432"/>
                  </a:cubicBezTo>
                  <a:cubicBezTo>
                    <a:pt x="32088" y="20452"/>
                    <a:pt x="30624" y="18011"/>
                    <a:pt x="28833" y="17143"/>
                  </a:cubicBezTo>
                  <a:cubicBezTo>
                    <a:pt x="28386" y="16908"/>
                    <a:pt x="27921" y="16791"/>
                    <a:pt x="27440" y="16791"/>
                  </a:cubicBezTo>
                  <a:cubicBezTo>
                    <a:pt x="27309" y="16791"/>
                    <a:pt x="27177" y="16800"/>
                    <a:pt x="27043" y="16817"/>
                  </a:cubicBezTo>
                  <a:cubicBezTo>
                    <a:pt x="26419" y="16926"/>
                    <a:pt x="25850" y="17088"/>
                    <a:pt x="25334" y="17441"/>
                  </a:cubicBezTo>
                  <a:cubicBezTo>
                    <a:pt x="25090" y="17604"/>
                    <a:pt x="24846" y="17739"/>
                    <a:pt x="24602" y="17902"/>
                  </a:cubicBezTo>
                  <a:cubicBezTo>
                    <a:pt x="23870" y="17278"/>
                    <a:pt x="23192" y="16709"/>
                    <a:pt x="22486" y="16112"/>
                  </a:cubicBezTo>
                  <a:cubicBezTo>
                    <a:pt x="23327" y="13318"/>
                    <a:pt x="22595" y="10850"/>
                    <a:pt x="20778" y="8653"/>
                  </a:cubicBezTo>
                  <a:cubicBezTo>
                    <a:pt x="20967" y="8463"/>
                    <a:pt x="21130" y="8300"/>
                    <a:pt x="21320" y="8083"/>
                  </a:cubicBezTo>
                  <a:cubicBezTo>
                    <a:pt x="21618" y="8137"/>
                    <a:pt x="21835" y="8219"/>
                    <a:pt x="22052" y="8246"/>
                  </a:cubicBezTo>
                  <a:cubicBezTo>
                    <a:pt x="22307" y="8279"/>
                    <a:pt x="22557" y="8296"/>
                    <a:pt x="22801" y="8296"/>
                  </a:cubicBezTo>
                  <a:cubicBezTo>
                    <a:pt x="23959" y="8296"/>
                    <a:pt x="24984" y="7903"/>
                    <a:pt x="25768" y="6917"/>
                  </a:cubicBezTo>
                  <a:cubicBezTo>
                    <a:pt x="26718" y="5723"/>
                    <a:pt x="27070" y="4340"/>
                    <a:pt x="26474" y="2848"/>
                  </a:cubicBezTo>
                  <a:cubicBezTo>
                    <a:pt x="25904" y="1438"/>
                    <a:pt x="24819" y="597"/>
                    <a:pt x="23354" y="163"/>
                  </a:cubicBezTo>
                  <a:cubicBezTo>
                    <a:pt x="22988" y="55"/>
                    <a:pt x="22615" y="0"/>
                    <a:pt x="22242"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4961313" y="1545763"/>
              <a:ext cx="802900" cy="685525"/>
            </a:xfrm>
            <a:custGeom>
              <a:avLst/>
              <a:gdLst/>
              <a:ahLst/>
              <a:cxnLst/>
              <a:rect l="l" t="t" r="r" b="b"/>
              <a:pathLst>
                <a:path w="32116" h="27421" extrusionOk="0">
                  <a:moveTo>
                    <a:pt x="22248" y="931"/>
                  </a:moveTo>
                  <a:cubicBezTo>
                    <a:pt x="22581" y="931"/>
                    <a:pt x="22913" y="991"/>
                    <a:pt x="23246" y="1096"/>
                  </a:cubicBezTo>
                  <a:cubicBezTo>
                    <a:pt x="24223" y="1367"/>
                    <a:pt x="25036" y="1909"/>
                    <a:pt x="25525" y="2859"/>
                  </a:cubicBezTo>
                  <a:cubicBezTo>
                    <a:pt x="26121" y="4025"/>
                    <a:pt x="25958" y="5164"/>
                    <a:pt x="25199" y="6195"/>
                  </a:cubicBezTo>
                  <a:cubicBezTo>
                    <a:pt x="24636" y="7017"/>
                    <a:pt x="23849" y="7339"/>
                    <a:pt x="22948" y="7339"/>
                  </a:cubicBezTo>
                  <a:cubicBezTo>
                    <a:pt x="22719" y="7339"/>
                    <a:pt x="22484" y="7318"/>
                    <a:pt x="22243" y="7280"/>
                  </a:cubicBezTo>
                  <a:cubicBezTo>
                    <a:pt x="22243" y="7280"/>
                    <a:pt x="22215" y="7253"/>
                    <a:pt x="22161" y="7198"/>
                  </a:cubicBezTo>
                  <a:cubicBezTo>
                    <a:pt x="22297" y="7009"/>
                    <a:pt x="22460" y="6846"/>
                    <a:pt x="22595" y="6656"/>
                  </a:cubicBezTo>
                  <a:cubicBezTo>
                    <a:pt x="22785" y="6331"/>
                    <a:pt x="23029" y="6032"/>
                    <a:pt x="23138" y="5680"/>
                  </a:cubicBezTo>
                  <a:cubicBezTo>
                    <a:pt x="23544" y="4649"/>
                    <a:pt x="22812" y="3618"/>
                    <a:pt x="21727" y="3564"/>
                  </a:cubicBezTo>
                  <a:cubicBezTo>
                    <a:pt x="21700" y="3562"/>
                    <a:pt x="21672" y="3561"/>
                    <a:pt x="21646" y="3561"/>
                  </a:cubicBezTo>
                  <a:cubicBezTo>
                    <a:pt x="21252" y="3561"/>
                    <a:pt x="20949" y="3746"/>
                    <a:pt x="20669" y="4025"/>
                  </a:cubicBezTo>
                  <a:cubicBezTo>
                    <a:pt x="20317" y="4378"/>
                    <a:pt x="19964" y="4730"/>
                    <a:pt x="19557" y="5137"/>
                  </a:cubicBezTo>
                  <a:cubicBezTo>
                    <a:pt x="19476" y="4947"/>
                    <a:pt x="19395" y="4812"/>
                    <a:pt x="19367" y="4676"/>
                  </a:cubicBezTo>
                  <a:cubicBezTo>
                    <a:pt x="18961" y="2886"/>
                    <a:pt x="19910" y="1394"/>
                    <a:pt x="21700" y="987"/>
                  </a:cubicBezTo>
                  <a:cubicBezTo>
                    <a:pt x="21883" y="949"/>
                    <a:pt x="22065" y="931"/>
                    <a:pt x="22248" y="931"/>
                  </a:cubicBezTo>
                  <a:close/>
                  <a:moveTo>
                    <a:pt x="21510" y="4378"/>
                  </a:moveTo>
                  <a:cubicBezTo>
                    <a:pt x="21863" y="4378"/>
                    <a:pt x="22161" y="4486"/>
                    <a:pt x="22297" y="4839"/>
                  </a:cubicBezTo>
                  <a:cubicBezTo>
                    <a:pt x="22405" y="5218"/>
                    <a:pt x="22378" y="5571"/>
                    <a:pt x="22107" y="5842"/>
                  </a:cubicBezTo>
                  <a:cubicBezTo>
                    <a:pt x="21483" y="6520"/>
                    <a:pt x="20832" y="7171"/>
                    <a:pt x="20181" y="7849"/>
                  </a:cubicBezTo>
                  <a:cubicBezTo>
                    <a:pt x="20181" y="7877"/>
                    <a:pt x="20127" y="7877"/>
                    <a:pt x="20018" y="7931"/>
                  </a:cubicBezTo>
                  <a:cubicBezTo>
                    <a:pt x="19720" y="7714"/>
                    <a:pt x="19395" y="7470"/>
                    <a:pt x="19042" y="7226"/>
                  </a:cubicBezTo>
                  <a:cubicBezTo>
                    <a:pt x="19150" y="7063"/>
                    <a:pt x="19232" y="6927"/>
                    <a:pt x="19340" y="6819"/>
                  </a:cubicBezTo>
                  <a:cubicBezTo>
                    <a:pt x="19747" y="6412"/>
                    <a:pt x="20154" y="6005"/>
                    <a:pt x="20534" y="5571"/>
                  </a:cubicBezTo>
                  <a:cubicBezTo>
                    <a:pt x="20859" y="5218"/>
                    <a:pt x="21158" y="4812"/>
                    <a:pt x="21510" y="4378"/>
                  </a:cubicBezTo>
                  <a:close/>
                  <a:moveTo>
                    <a:pt x="13496" y="13563"/>
                  </a:moveTo>
                  <a:cubicBezTo>
                    <a:pt x="13635" y="13563"/>
                    <a:pt x="13791" y="13598"/>
                    <a:pt x="13915" y="13681"/>
                  </a:cubicBezTo>
                  <a:cubicBezTo>
                    <a:pt x="14295" y="13898"/>
                    <a:pt x="14295" y="14278"/>
                    <a:pt x="13915" y="14522"/>
                  </a:cubicBezTo>
                  <a:cubicBezTo>
                    <a:pt x="13780" y="14630"/>
                    <a:pt x="13644" y="14685"/>
                    <a:pt x="13482" y="14766"/>
                  </a:cubicBezTo>
                  <a:cubicBezTo>
                    <a:pt x="12152" y="15444"/>
                    <a:pt x="10823" y="16122"/>
                    <a:pt x="9521" y="16800"/>
                  </a:cubicBezTo>
                  <a:cubicBezTo>
                    <a:pt x="9087" y="17017"/>
                    <a:pt x="8681" y="17261"/>
                    <a:pt x="8219" y="17533"/>
                  </a:cubicBezTo>
                  <a:cubicBezTo>
                    <a:pt x="7975" y="17017"/>
                    <a:pt x="7758" y="16556"/>
                    <a:pt x="7541" y="16095"/>
                  </a:cubicBezTo>
                  <a:cubicBezTo>
                    <a:pt x="7813" y="15824"/>
                    <a:pt x="8165" y="15688"/>
                    <a:pt x="8518" y="15553"/>
                  </a:cubicBezTo>
                  <a:cubicBezTo>
                    <a:pt x="9955" y="15037"/>
                    <a:pt x="11339" y="14468"/>
                    <a:pt x="12695" y="13790"/>
                  </a:cubicBezTo>
                  <a:cubicBezTo>
                    <a:pt x="12912" y="13708"/>
                    <a:pt x="13156" y="13600"/>
                    <a:pt x="13373" y="13573"/>
                  </a:cubicBezTo>
                  <a:cubicBezTo>
                    <a:pt x="13411" y="13566"/>
                    <a:pt x="13453" y="13563"/>
                    <a:pt x="13496" y="13563"/>
                  </a:cubicBezTo>
                  <a:close/>
                  <a:moveTo>
                    <a:pt x="15217" y="7470"/>
                  </a:moveTo>
                  <a:cubicBezTo>
                    <a:pt x="15841" y="7470"/>
                    <a:pt x="16438" y="7524"/>
                    <a:pt x="17062" y="7578"/>
                  </a:cubicBezTo>
                  <a:cubicBezTo>
                    <a:pt x="18147" y="7660"/>
                    <a:pt x="19042" y="8229"/>
                    <a:pt x="19774" y="8989"/>
                  </a:cubicBezTo>
                  <a:cubicBezTo>
                    <a:pt x="20805" y="10074"/>
                    <a:pt x="21592" y="11294"/>
                    <a:pt x="21809" y="12813"/>
                  </a:cubicBezTo>
                  <a:cubicBezTo>
                    <a:pt x="22107" y="15064"/>
                    <a:pt x="21483" y="16990"/>
                    <a:pt x="19666" y="18455"/>
                  </a:cubicBezTo>
                  <a:cubicBezTo>
                    <a:pt x="19395" y="18699"/>
                    <a:pt x="19069" y="18916"/>
                    <a:pt x="18716" y="19052"/>
                  </a:cubicBezTo>
                  <a:cubicBezTo>
                    <a:pt x="17525" y="19489"/>
                    <a:pt x="16311" y="19796"/>
                    <a:pt x="15056" y="19796"/>
                  </a:cubicBezTo>
                  <a:cubicBezTo>
                    <a:pt x="14911" y="19796"/>
                    <a:pt x="14766" y="19792"/>
                    <a:pt x="14621" y="19784"/>
                  </a:cubicBezTo>
                  <a:cubicBezTo>
                    <a:pt x="12858" y="19703"/>
                    <a:pt x="11447" y="18916"/>
                    <a:pt x="10335" y="17560"/>
                  </a:cubicBezTo>
                  <a:cubicBezTo>
                    <a:pt x="10308" y="17533"/>
                    <a:pt x="10308" y="17478"/>
                    <a:pt x="10308" y="17397"/>
                  </a:cubicBezTo>
                  <a:cubicBezTo>
                    <a:pt x="10471" y="17289"/>
                    <a:pt x="10634" y="17180"/>
                    <a:pt x="10823" y="17072"/>
                  </a:cubicBezTo>
                  <a:cubicBezTo>
                    <a:pt x="11990" y="16475"/>
                    <a:pt x="13129" y="15878"/>
                    <a:pt x="14295" y="15308"/>
                  </a:cubicBezTo>
                  <a:cubicBezTo>
                    <a:pt x="14973" y="14956"/>
                    <a:pt x="15299" y="14359"/>
                    <a:pt x="15109" y="13762"/>
                  </a:cubicBezTo>
                  <a:cubicBezTo>
                    <a:pt x="14891" y="13060"/>
                    <a:pt x="14241" y="12574"/>
                    <a:pt x="13603" y="12574"/>
                  </a:cubicBezTo>
                  <a:cubicBezTo>
                    <a:pt x="13526" y="12574"/>
                    <a:pt x="13449" y="12582"/>
                    <a:pt x="13373" y="12596"/>
                  </a:cubicBezTo>
                  <a:cubicBezTo>
                    <a:pt x="12966" y="12705"/>
                    <a:pt x="12614" y="12867"/>
                    <a:pt x="12234" y="13030"/>
                  </a:cubicBezTo>
                  <a:cubicBezTo>
                    <a:pt x="11501" y="13328"/>
                    <a:pt x="10769" y="13681"/>
                    <a:pt x="10010" y="13979"/>
                  </a:cubicBezTo>
                  <a:cubicBezTo>
                    <a:pt x="9847" y="14061"/>
                    <a:pt x="9657" y="14115"/>
                    <a:pt x="9413" y="14196"/>
                  </a:cubicBezTo>
                  <a:cubicBezTo>
                    <a:pt x="9359" y="13437"/>
                    <a:pt x="9521" y="12813"/>
                    <a:pt x="9711" y="12216"/>
                  </a:cubicBezTo>
                  <a:cubicBezTo>
                    <a:pt x="9983" y="11294"/>
                    <a:pt x="10417" y="10453"/>
                    <a:pt x="10986" y="9694"/>
                  </a:cubicBezTo>
                  <a:cubicBezTo>
                    <a:pt x="12017" y="8256"/>
                    <a:pt x="13427" y="7497"/>
                    <a:pt x="15217" y="7470"/>
                  </a:cubicBezTo>
                  <a:close/>
                  <a:moveTo>
                    <a:pt x="4446" y="15615"/>
                  </a:moveTo>
                  <a:cubicBezTo>
                    <a:pt x="4557" y="15615"/>
                    <a:pt x="4667" y="15621"/>
                    <a:pt x="4775" y="15634"/>
                  </a:cubicBezTo>
                  <a:cubicBezTo>
                    <a:pt x="6185" y="15824"/>
                    <a:pt x="7135" y="16692"/>
                    <a:pt x="7352" y="18156"/>
                  </a:cubicBezTo>
                  <a:cubicBezTo>
                    <a:pt x="7379" y="18319"/>
                    <a:pt x="7379" y="18482"/>
                    <a:pt x="7379" y="18645"/>
                  </a:cubicBezTo>
                  <a:cubicBezTo>
                    <a:pt x="7379" y="18672"/>
                    <a:pt x="7406" y="18672"/>
                    <a:pt x="7433" y="18672"/>
                  </a:cubicBezTo>
                  <a:cubicBezTo>
                    <a:pt x="7352" y="19024"/>
                    <a:pt x="7324" y="19404"/>
                    <a:pt x="7189" y="19757"/>
                  </a:cubicBezTo>
                  <a:cubicBezTo>
                    <a:pt x="6972" y="20462"/>
                    <a:pt x="6511" y="20950"/>
                    <a:pt x="5833" y="21221"/>
                  </a:cubicBezTo>
                  <a:cubicBezTo>
                    <a:pt x="5388" y="21385"/>
                    <a:pt x="4948" y="21468"/>
                    <a:pt x="4513" y="21468"/>
                  </a:cubicBezTo>
                  <a:cubicBezTo>
                    <a:pt x="3940" y="21468"/>
                    <a:pt x="3377" y="21324"/>
                    <a:pt x="2822" y="21032"/>
                  </a:cubicBezTo>
                  <a:cubicBezTo>
                    <a:pt x="1276" y="20218"/>
                    <a:pt x="1005" y="18699"/>
                    <a:pt x="1628" y="17397"/>
                  </a:cubicBezTo>
                  <a:cubicBezTo>
                    <a:pt x="2194" y="16216"/>
                    <a:pt x="3363" y="15615"/>
                    <a:pt x="4446" y="15615"/>
                  </a:cubicBezTo>
                  <a:close/>
                  <a:moveTo>
                    <a:pt x="22080" y="17126"/>
                  </a:moveTo>
                  <a:cubicBezTo>
                    <a:pt x="22270" y="17234"/>
                    <a:pt x="22432" y="17343"/>
                    <a:pt x="22568" y="17451"/>
                  </a:cubicBezTo>
                  <a:cubicBezTo>
                    <a:pt x="23409" y="18184"/>
                    <a:pt x="24250" y="18916"/>
                    <a:pt x="25118" y="19621"/>
                  </a:cubicBezTo>
                  <a:cubicBezTo>
                    <a:pt x="25470" y="19920"/>
                    <a:pt x="25850" y="20191"/>
                    <a:pt x="26230" y="20489"/>
                  </a:cubicBezTo>
                  <a:cubicBezTo>
                    <a:pt x="26284" y="20543"/>
                    <a:pt x="26365" y="20571"/>
                    <a:pt x="26420" y="20598"/>
                  </a:cubicBezTo>
                  <a:cubicBezTo>
                    <a:pt x="26826" y="20977"/>
                    <a:pt x="26799" y="21411"/>
                    <a:pt x="26311" y="21710"/>
                  </a:cubicBezTo>
                  <a:cubicBezTo>
                    <a:pt x="26154" y="21801"/>
                    <a:pt x="25984" y="21849"/>
                    <a:pt x="25816" y="21849"/>
                  </a:cubicBezTo>
                  <a:cubicBezTo>
                    <a:pt x="25638" y="21849"/>
                    <a:pt x="25462" y="21795"/>
                    <a:pt x="25308" y="21683"/>
                  </a:cubicBezTo>
                  <a:cubicBezTo>
                    <a:pt x="24033" y="20598"/>
                    <a:pt x="22758" y="19513"/>
                    <a:pt x="21456" y="18401"/>
                  </a:cubicBezTo>
                  <a:cubicBezTo>
                    <a:pt x="21429" y="18373"/>
                    <a:pt x="21402" y="18346"/>
                    <a:pt x="21347" y="18265"/>
                  </a:cubicBezTo>
                  <a:cubicBezTo>
                    <a:pt x="21619" y="17858"/>
                    <a:pt x="21836" y="17506"/>
                    <a:pt x="22080" y="17126"/>
                  </a:cubicBezTo>
                  <a:close/>
                  <a:moveTo>
                    <a:pt x="27379" y="17817"/>
                  </a:moveTo>
                  <a:cubicBezTo>
                    <a:pt x="27884" y="17817"/>
                    <a:pt x="28376" y="17965"/>
                    <a:pt x="28779" y="18265"/>
                  </a:cubicBezTo>
                  <a:cubicBezTo>
                    <a:pt x="29810" y="19052"/>
                    <a:pt x="30542" y="20055"/>
                    <a:pt x="30895" y="21303"/>
                  </a:cubicBezTo>
                  <a:cubicBezTo>
                    <a:pt x="31058" y="21872"/>
                    <a:pt x="31058" y="22442"/>
                    <a:pt x="30949" y="23012"/>
                  </a:cubicBezTo>
                  <a:cubicBezTo>
                    <a:pt x="30759" y="23988"/>
                    <a:pt x="30244" y="24802"/>
                    <a:pt x="29512" y="25480"/>
                  </a:cubicBezTo>
                  <a:cubicBezTo>
                    <a:pt x="29051" y="25941"/>
                    <a:pt x="28481" y="26239"/>
                    <a:pt x="27857" y="26375"/>
                  </a:cubicBezTo>
                  <a:cubicBezTo>
                    <a:pt x="27533" y="26438"/>
                    <a:pt x="27210" y="26469"/>
                    <a:pt x="26892" y="26469"/>
                  </a:cubicBezTo>
                  <a:cubicBezTo>
                    <a:pt x="26119" y="26469"/>
                    <a:pt x="25367" y="26287"/>
                    <a:pt x="24657" y="25941"/>
                  </a:cubicBezTo>
                  <a:cubicBezTo>
                    <a:pt x="23002" y="25100"/>
                    <a:pt x="22378" y="23039"/>
                    <a:pt x="23300" y="21330"/>
                  </a:cubicBezTo>
                  <a:lnTo>
                    <a:pt x="23300" y="21330"/>
                  </a:lnTo>
                  <a:cubicBezTo>
                    <a:pt x="23680" y="21466"/>
                    <a:pt x="23951" y="21764"/>
                    <a:pt x="24277" y="22008"/>
                  </a:cubicBezTo>
                  <a:cubicBezTo>
                    <a:pt x="24521" y="22198"/>
                    <a:pt x="24738" y="22388"/>
                    <a:pt x="25009" y="22551"/>
                  </a:cubicBezTo>
                  <a:cubicBezTo>
                    <a:pt x="25264" y="22692"/>
                    <a:pt x="25533" y="22756"/>
                    <a:pt x="25796" y="22756"/>
                  </a:cubicBezTo>
                  <a:cubicBezTo>
                    <a:pt x="26596" y="22756"/>
                    <a:pt x="27348" y="22160"/>
                    <a:pt x="27532" y="21303"/>
                  </a:cubicBezTo>
                  <a:cubicBezTo>
                    <a:pt x="27559" y="21086"/>
                    <a:pt x="27505" y="20815"/>
                    <a:pt x="27423" y="20625"/>
                  </a:cubicBezTo>
                  <a:cubicBezTo>
                    <a:pt x="27288" y="20381"/>
                    <a:pt x="27071" y="20164"/>
                    <a:pt x="26881" y="19974"/>
                  </a:cubicBezTo>
                  <a:cubicBezTo>
                    <a:pt x="26555" y="19621"/>
                    <a:pt x="26175" y="19323"/>
                    <a:pt x="25823" y="19024"/>
                  </a:cubicBezTo>
                  <a:cubicBezTo>
                    <a:pt x="25687" y="18889"/>
                    <a:pt x="25579" y="18753"/>
                    <a:pt x="25443" y="18618"/>
                  </a:cubicBezTo>
                  <a:cubicBezTo>
                    <a:pt x="25989" y="18087"/>
                    <a:pt x="26696" y="17817"/>
                    <a:pt x="27379" y="17817"/>
                  </a:cubicBezTo>
                  <a:close/>
                  <a:moveTo>
                    <a:pt x="22213" y="0"/>
                  </a:moveTo>
                  <a:cubicBezTo>
                    <a:pt x="21848" y="0"/>
                    <a:pt x="21486" y="55"/>
                    <a:pt x="21130" y="173"/>
                  </a:cubicBezTo>
                  <a:cubicBezTo>
                    <a:pt x="19069" y="797"/>
                    <a:pt x="17930" y="2804"/>
                    <a:pt x="18472" y="4866"/>
                  </a:cubicBezTo>
                  <a:cubicBezTo>
                    <a:pt x="18554" y="5191"/>
                    <a:pt x="18716" y="5517"/>
                    <a:pt x="18852" y="5869"/>
                  </a:cubicBezTo>
                  <a:cubicBezTo>
                    <a:pt x="18554" y="6195"/>
                    <a:pt x="18255" y="6493"/>
                    <a:pt x="18038" y="6737"/>
                  </a:cubicBezTo>
                  <a:cubicBezTo>
                    <a:pt x="17279" y="6656"/>
                    <a:pt x="16628" y="6520"/>
                    <a:pt x="15977" y="6493"/>
                  </a:cubicBezTo>
                  <a:cubicBezTo>
                    <a:pt x="15840" y="6488"/>
                    <a:pt x="15704" y="6485"/>
                    <a:pt x="15569" y="6485"/>
                  </a:cubicBezTo>
                  <a:cubicBezTo>
                    <a:pt x="14283" y="6485"/>
                    <a:pt x="13067" y="6731"/>
                    <a:pt x="11963" y="7443"/>
                  </a:cubicBezTo>
                  <a:cubicBezTo>
                    <a:pt x="11067" y="8039"/>
                    <a:pt x="10362" y="8799"/>
                    <a:pt x="9820" y="9694"/>
                  </a:cubicBezTo>
                  <a:cubicBezTo>
                    <a:pt x="9250" y="10725"/>
                    <a:pt x="8789" y="11782"/>
                    <a:pt x="8599" y="12949"/>
                  </a:cubicBezTo>
                  <a:cubicBezTo>
                    <a:pt x="8518" y="13491"/>
                    <a:pt x="8464" y="14034"/>
                    <a:pt x="8409" y="14576"/>
                  </a:cubicBezTo>
                  <a:cubicBezTo>
                    <a:pt x="7840" y="14847"/>
                    <a:pt x="7297" y="15119"/>
                    <a:pt x="6728" y="15363"/>
                  </a:cubicBezTo>
                  <a:cubicBezTo>
                    <a:pt x="6592" y="15308"/>
                    <a:pt x="6456" y="15254"/>
                    <a:pt x="6348" y="15200"/>
                  </a:cubicBezTo>
                  <a:cubicBezTo>
                    <a:pt x="5887" y="14875"/>
                    <a:pt x="5399" y="14766"/>
                    <a:pt x="4856" y="14739"/>
                  </a:cubicBezTo>
                  <a:cubicBezTo>
                    <a:pt x="4784" y="14736"/>
                    <a:pt x="4713" y="14735"/>
                    <a:pt x="4642" y="14735"/>
                  </a:cubicBezTo>
                  <a:cubicBezTo>
                    <a:pt x="3217" y="14735"/>
                    <a:pt x="2019" y="15259"/>
                    <a:pt x="1140" y="16448"/>
                  </a:cubicBezTo>
                  <a:cubicBezTo>
                    <a:pt x="1" y="17967"/>
                    <a:pt x="28" y="20408"/>
                    <a:pt x="2117" y="21710"/>
                  </a:cubicBezTo>
                  <a:cubicBezTo>
                    <a:pt x="2835" y="22136"/>
                    <a:pt x="3590" y="22395"/>
                    <a:pt x="4398" y="22395"/>
                  </a:cubicBezTo>
                  <a:cubicBezTo>
                    <a:pt x="4566" y="22395"/>
                    <a:pt x="4737" y="22384"/>
                    <a:pt x="4910" y="22361"/>
                  </a:cubicBezTo>
                  <a:cubicBezTo>
                    <a:pt x="6863" y="22144"/>
                    <a:pt x="8165" y="21086"/>
                    <a:pt x="8301" y="18916"/>
                  </a:cubicBezTo>
                  <a:cubicBezTo>
                    <a:pt x="8301" y="18753"/>
                    <a:pt x="8328" y="18590"/>
                    <a:pt x="8355" y="18428"/>
                  </a:cubicBezTo>
                  <a:cubicBezTo>
                    <a:pt x="8708" y="18238"/>
                    <a:pt x="9033" y="18075"/>
                    <a:pt x="9386" y="17885"/>
                  </a:cubicBezTo>
                  <a:cubicBezTo>
                    <a:pt x="9521" y="18021"/>
                    <a:pt x="9630" y="18156"/>
                    <a:pt x="9738" y="18265"/>
                  </a:cubicBezTo>
                  <a:cubicBezTo>
                    <a:pt x="10037" y="18590"/>
                    <a:pt x="10335" y="18943"/>
                    <a:pt x="10688" y="19214"/>
                  </a:cubicBezTo>
                  <a:cubicBezTo>
                    <a:pt x="11930" y="20228"/>
                    <a:pt x="13314" y="20768"/>
                    <a:pt x="14884" y="20768"/>
                  </a:cubicBezTo>
                  <a:cubicBezTo>
                    <a:pt x="14995" y="20768"/>
                    <a:pt x="15106" y="20766"/>
                    <a:pt x="15217" y="20760"/>
                  </a:cubicBezTo>
                  <a:cubicBezTo>
                    <a:pt x="16221" y="20706"/>
                    <a:pt x="17197" y="20516"/>
                    <a:pt x="18174" y="20245"/>
                  </a:cubicBezTo>
                  <a:cubicBezTo>
                    <a:pt x="18961" y="20028"/>
                    <a:pt x="19747" y="19703"/>
                    <a:pt x="20371" y="19133"/>
                  </a:cubicBezTo>
                  <a:cubicBezTo>
                    <a:pt x="20452" y="19079"/>
                    <a:pt x="20534" y="19052"/>
                    <a:pt x="20615" y="18997"/>
                  </a:cubicBezTo>
                  <a:cubicBezTo>
                    <a:pt x="21266" y="19540"/>
                    <a:pt x="21863" y="20055"/>
                    <a:pt x="22487" y="20598"/>
                  </a:cubicBezTo>
                  <a:cubicBezTo>
                    <a:pt x="22378" y="20869"/>
                    <a:pt x="22270" y="21059"/>
                    <a:pt x="22188" y="21276"/>
                  </a:cubicBezTo>
                  <a:cubicBezTo>
                    <a:pt x="21130" y="23717"/>
                    <a:pt x="22622" y="25968"/>
                    <a:pt x="24141" y="26782"/>
                  </a:cubicBezTo>
                  <a:cubicBezTo>
                    <a:pt x="25006" y="27224"/>
                    <a:pt x="25898" y="27421"/>
                    <a:pt x="26818" y="27421"/>
                  </a:cubicBezTo>
                  <a:cubicBezTo>
                    <a:pt x="27196" y="27421"/>
                    <a:pt x="27578" y="27388"/>
                    <a:pt x="27966" y="27324"/>
                  </a:cubicBezTo>
                  <a:cubicBezTo>
                    <a:pt x="29946" y="26972"/>
                    <a:pt x="31926" y="24883"/>
                    <a:pt x="32034" y="22415"/>
                  </a:cubicBezTo>
                  <a:cubicBezTo>
                    <a:pt x="32116" y="20435"/>
                    <a:pt x="30624" y="18021"/>
                    <a:pt x="28861" y="17126"/>
                  </a:cubicBezTo>
                  <a:cubicBezTo>
                    <a:pt x="28415" y="16914"/>
                    <a:pt x="27953" y="16801"/>
                    <a:pt x="27461" y="16801"/>
                  </a:cubicBezTo>
                  <a:cubicBezTo>
                    <a:pt x="27324" y="16801"/>
                    <a:pt x="27185" y="16810"/>
                    <a:pt x="27043" y="16827"/>
                  </a:cubicBezTo>
                  <a:cubicBezTo>
                    <a:pt x="26447" y="16936"/>
                    <a:pt x="25850" y="17099"/>
                    <a:pt x="25335" y="17451"/>
                  </a:cubicBezTo>
                  <a:cubicBezTo>
                    <a:pt x="25118" y="17614"/>
                    <a:pt x="24846" y="17750"/>
                    <a:pt x="24602" y="17885"/>
                  </a:cubicBezTo>
                  <a:cubicBezTo>
                    <a:pt x="23897" y="17289"/>
                    <a:pt x="23192" y="16692"/>
                    <a:pt x="22514" y="16122"/>
                  </a:cubicBezTo>
                  <a:cubicBezTo>
                    <a:pt x="23327" y="13301"/>
                    <a:pt x="22595" y="10860"/>
                    <a:pt x="20778" y="8663"/>
                  </a:cubicBezTo>
                  <a:cubicBezTo>
                    <a:pt x="20968" y="8473"/>
                    <a:pt x="21130" y="8283"/>
                    <a:pt x="21320" y="8094"/>
                  </a:cubicBezTo>
                  <a:cubicBezTo>
                    <a:pt x="21619" y="8148"/>
                    <a:pt x="21836" y="8229"/>
                    <a:pt x="22080" y="8229"/>
                  </a:cubicBezTo>
                  <a:cubicBezTo>
                    <a:pt x="22343" y="8269"/>
                    <a:pt x="22602" y="8290"/>
                    <a:pt x="22855" y="8290"/>
                  </a:cubicBezTo>
                  <a:cubicBezTo>
                    <a:pt x="23983" y="8290"/>
                    <a:pt x="24993" y="7880"/>
                    <a:pt x="25769" y="6927"/>
                  </a:cubicBezTo>
                  <a:cubicBezTo>
                    <a:pt x="26718" y="5707"/>
                    <a:pt x="27071" y="4350"/>
                    <a:pt x="26474" y="2859"/>
                  </a:cubicBezTo>
                  <a:cubicBezTo>
                    <a:pt x="25904" y="1421"/>
                    <a:pt x="24819" y="580"/>
                    <a:pt x="23382" y="173"/>
                  </a:cubicBezTo>
                  <a:cubicBezTo>
                    <a:pt x="22991" y="62"/>
                    <a:pt x="22600" y="0"/>
                    <a:pt x="22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2"/>
            <p:cNvSpPr/>
            <p:nvPr/>
          </p:nvSpPr>
          <p:spPr>
            <a:xfrm>
              <a:off x="5195263" y="1732488"/>
              <a:ext cx="318725" cy="308200"/>
            </a:xfrm>
            <a:custGeom>
              <a:avLst/>
              <a:gdLst/>
              <a:ahLst/>
              <a:cxnLst/>
              <a:rect l="l" t="t" r="r" b="b"/>
              <a:pathLst>
                <a:path w="12749" h="12328" extrusionOk="0">
                  <a:moveTo>
                    <a:pt x="5859" y="1"/>
                  </a:moveTo>
                  <a:cubicBezTo>
                    <a:pt x="4069" y="28"/>
                    <a:pt x="2659" y="787"/>
                    <a:pt x="1628" y="2225"/>
                  </a:cubicBezTo>
                  <a:cubicBezTo>
                    <a:pt x="1059" y="2984"/>
                    <a:pt x="625" y="3825"/>
                    <a:pt x="353" y="4747"/>
                  </a:cubicBezTo>
                  <a:cubicBezTo>
                    <a:pt x="163" y="5344"/>
                    <a:pt x="1" y="5968"/>
                    <a:pt x="55" y="6727"/>
                  </a:cubicBezTo>
                  <a:cubicBezTo>
                    <a:pt x="299" y="6646"/>
                    <a:pt x="489" y="6592"/>
                    <a:pt x="652" y="6510"/>
                  </a:cubicBezTo>
                  <a:cubicBezTo>
                    <a:pt x="1411" y="6212"/>
                    <a:pt x="2143" y="5859"/>
                    <a:pt x="2876" y="5561"/>
                  </a:cubicBezTo>
                  <a:cubicBezTo>
                    <a:pt x="3256" y="5398"/>
                    <a:pt x="3608" y="5236"/>
                    <a:pt x="4015" y="5127"/>
                  </a:cubicBezTo>
                  <a:cubicBezTo>
                    <a:pt x="4091" y="5113"/>
                    <a:pt x="4168" y="5105"/>
                    <a:pt x="4245" y="5105"/>
                  </a:cubicBezTo>
                  <a:cubicBezTo>
                    <a:pt x="4883" y="5105"/>
                    <a:pt x="5533" y="5591"/>
                    <a:pt x="5751" y="6293"/>
                  </a:cubicBezTo>
                  <a:cubicBezTo>
                    <a:pt x="5941" y="6890"/>
                    <a:pt x="5615" y="7487"/>
                    <a:pt x="4937" y="7839"/>
                  </a:cubicBezTo>
                  <a:cubicBezTo>
                    <a:pt x="3771" y="8409"/>
                    <a:pt x="2632" y="9006"/>
                    <a:pt x="1465" y="9603"/>
                  </a:cubicBezTo>
                  <a:cubicBezTo>
                    <a:pt x="1276" y="9711"/>
                    <a:pt x="1113" y="9820"/>
                    <a:pt x="950" y="9928"/>
                  </a:cubicBezTo>
                  <a:cubicBezTo>
                    <a:pt x="950" y="10009"/>
                    <a:pt x="950" y="10064"/>
                    <a:pt x="977" y="10091"/>
                  </a:cubicBezTo>
                  <a:cubicBezTo>
                    <a:pt x="2089" y="11447"/>
                    <a:pt x="3500" y="12234"/>
                    <a:pt x="5263" y="12315"/>
                  </a:cubicBezTo>
                  <a:cubicBezTo>
                    <a:pt x="5408" y="12323"/>
                    <a:pt x="5553" y="12327"/>
                    <a:pt x="5698" y="12327"/>
                  </a:cubicBezTo>
                  <a:cubicBezTo>
                    <a:pt x="6953" y="12327"/>
                    <a:pt x="8167" y="12020"/>
                    <a:pt x="9358" y="11583"/>
                  </a:cubicBezTo>
                  <a:cubicBezTo>
                    <a:pt x="9711" y="11447"/>
                    <a:pt x="10037" y="11230"/>
                    <a:pt x="10308" y="10986"/>
                  </a:cubicBezTo>
                  <a:cubicBezTo>
                    <a:pt x="12125" y="9521"/>
                    <a:pt x="12749" y="7595"/>
                    <a:pt x="12451" y="5344"/>
                  </a:cubicBezTo>
                  <a:cubicBezTo>
                    <a:pt x="12234" y="3825"/>
                    <a:pt x="11447" y="2605"/>
                    <a:pt x="10416" y="1520"/>
                  </a:cubicBezTo>
                  <a:cubicBezTo>
                    <a:pt x="9684" y="760"/>
                    <a:pt x="8789" y="191"/>
                    <a:pt x="7704" y="109"/>
                  </a:cubicBezTo>
                  <a:cubicBezTo>
                    <a:pt x="7080" y="55"/>
                    <a:pt x="6483" y="1"/>
                    <a:pt x="58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5520763" y="1991188"/>
              <a:ext cx="217000" cy="216325"/>
            </a:xfrm>
            <a:custGeom>
              <a:avLst/>
              <a:gdLst/>
              <a:ahLst/>
              <a:cxnLst/>
              <a:rect l="l" t="t" r="r" b="b"/>
              <a:pathLst>
                <a:path w="8680" h="8653" extrusionOk="0">
                  <a:moveTo>
                    <a:pt x="5001" y="0"/>
                  </a:moveTo>
                  <a:cubicBezTo>
                    <a:pt x="4318" y="0"/>
                    <a:pt x="3611" y="270"/>
                    <a:pt x="3065" y="801"/>
                  </a:cubicBezTo>
                  <a:cubicBezTo>
                    <a:pt x="3201" y="936"/>
                    <a:pt x="3309" y="1072"/>
                    <a:pt x="3445" y="1207"/>
                  </a:cubicBezTo>
                  <a:cubicBezTo>
                    <a:pt x="3797" y="1506"/>
                    <a:pt x="4177" y="1804"/>
                    <a:pt x="4503" y="2157"/>
                  </a:cubicBezTo>
                  <a:cubicBezTo>
                    <a:pt x="4693" y="2347"/>
                    <a:pt x="4910" y="2564"/>
                    <a:pt x="5045" y="2808"/>
                  </a:cubicBezTo>
                  <a:cubicBezTo>
                    <a:pt x="5127" y="2998"/>
                    <a:pt x="5181" y="3269"/>
                    <a:pt x="5154" y="3486"/>
                  </a:cubicBezTo>
                  <a:cubicBezTo>
                    <a:pt x="4970" y="4343"/>
                    <a:pt x="4218" y="4939"/>
                    <a:pt x="3418" y="4939"/>
                  </a:cubicBezTo>
                  <a:cubicBezTo>
                    <a:pt x="3155" y="4939"/>
                    <a:pt x="2886" y="4875"/>
                    <a:pt x="2631" y="4734"/>
                  </a:cubicBezTo>
                  <a:cubicBezTo>
                    <a:pt x="2360" y="4571"/>
                    <a:pt x="2143" y="4381"/>
                    <a:pt x="1899" y="4191"/>
                  </a:cubicBezTo>
                  <a:cubicBezTo>
                    <a:pt x="1573" y="3947"/>
                    <a:pt x="1302" y="3649"/>
                    <a:pt x="922" y="3513"/>
                  </a:cubicBezTo>
                  <a:lnTo>
                    <a:pt x="922" y="3513"/>
                  </a:lnTo>
                  <a:cubicBezTo>
                    <a:pt x="0" y="5222"/>
                    <a:pt x="624" y="7283"/>
                    <a:pt x="2279" y="8124"/>
                  </a:cubicBezTo>
                  <a:cubicBezTo>
                    <a:pt x="2989" y="8470"/>
                    <a:pt x="3741" y="8652"/>
                    <a:pt x="4514" y="8652"/>
                  </a:cubicBezTo>
                  <a:cubicBezTo>
                    <a:pt x="4832" y="8652"/>
                    <a:pt x="5155" y="8621"/>
                    <a:pt x="5479" y="8558"/>
                  </a:cubicBezTo>
                  <a:cubicBezTo>
                    <a:pt x="6103" y="8422"/>
                    <a:pt x="6673" y="8124"/>
                    <a:pt x="7134" y="7663"/>
                  </a:cubicBezTo>
                  <a:cubicBezTo>
                    <a:pt x="7866" y="6985"/>
                    <a:pt x="8381" y="6171"/>
                    <a:pt x="8571" y="5195"/>
                  </a:cubicBezTo>
                  <a:cubicBezTo>
                    <a:pt x="8680" y="4625"/>
                    <a:pt x="8680" y="4055"/>
                    <a:pt x="8517" y="3486"/>
                  </a:cubicBezTo>
                  <a:cubicBezTo>
                    <a:pt x="8164" y="2238"/>
                    <a:pt x="7432" y="1235"/>
                    <a:pt x="6401" y="448"/>
                  </a:cubicBezTo>
                  <a:cubicBezTo>
                    <a:pt x="5998" y="148"/>
                    <a:pt x="5506"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4986413" y="1936138"/>
              <a:ext cx="160725" cy="146350"/>
            </a:xfrm>
            <a:custGeom>
              <a:avLst/>
              <a:gdLst/>
              <a:ahLst/>
              <a:cxnLst/>
              <a:rect l="l" t="t" r="r" b="b"/>
              <a:pathLst>
                <a:path w="6429" h="5854" extrusionOk="0">
                  <a:moveTo>
                    <a:pt x="3442" y="0"/>
                  </a:moveTo>
                  <a:cubicBezTo>
                    <a:pt x="2359" y="0"/>
                    <a:pt x="1190" y="601"/>
                    <a:pt x="624" y="1782"/>
                  </a:cubicBezTo>
                  <a:cubicBezTo>
                    <a:pt x="1" y="3084"/>
                    <a:pt x="272" y="4603"/>
                    <a:pt x="1818" y="5417"/>
                  </a:cubicBezTo>
                  <a:cubicBezTo>
                    <a:pt x="2373" y="5709"/>
                    <a:pt x="2936" y="5853"/>
                    <a:pt x="3509" y="5853"/>
                  </a:cubicBezTo>
                  <a:cubicBezTo>
                    <a:pt x="3944" y="5853"/>
                    <a:pt x="4384" y="5770"/>
                    <a:pt x="4829" y="5606"/>
                  </a:cubicBezTo>
                  <a:cubicBezTo>
                    <a:pt x="5507" y="5335"/>
                    <a:pt x="5968" y="4847"/>
                    <a:pt x="6185" y="4142"/>
                  </a:cubicBezTo>
                  <a:cubicBezTo>
                    <a:pt x="6320" y="3789"/>
                    <a:pt x="6348" y="3409"/>
                    <a:pt x="6429" y="3057"/>
                  </a:cubicBezTo>
                  <a:cubicBezTo>
                    <a:pt x="6402" y="3057"/>
                    <a:pt x="6375" y="3057"/>
                    <a:pt x="6375" y="3030"/>
                  </a:cubicBezTo>
                  <a:cubicBezTo>
                    <a:pt x="6375" y="2867"/>
                    <a:pt x="6375" y="2704"/>
                    <a:pt x="6348" y="2541"/>
                  </a:cubicBezTo>
                  <a:cubicBezTo>
                    <a:pt x="6131" y="1077"/>
                    <a:pt x="5181" y="209"/>
                    <a:pt x="3771" y="19"/>
                  </a:cubicBezTo>
                  <a:cubicBezTo>
                    <a:pt x="3663" y="6"/>
                    <a:pt x="3553" y="0"/>
                    <a:pt x="34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5435313" y="1569013"/>
              <a:ext cx="179050" cy="160225"/>
            </a:xfrm>
            <a:custGeom>
              <a:avLst/>
              <a:gdLst/>
              <a:ahLst/>
              <a:cxnLst/>
              <a:rect l="l" t="t" r="r" b="b"/>
              <a:pathLst>
                <a:path w="7162" h="6409" extrusionOk="0">
                  <a:moveTo>
                    <a:pt x="3288" y="1"/>
                  </a:moveTo>
                  <a:cubicBezTo>
                    <a:pt x="3105" y="1"/>
                    <a:pt x="2923" y="19"/>
                    <a:pt x="2740" y="57"/>
                  </a:cubicBezTo>
                  <a:cubicBezTo>
                    <a:pt x="950" y="464"/>
                    <a:pt x="1" y="1956"/>
                    <a:pt x="407" y="3746"/>
                  </a:cubicBezTo>
                  <a:cubicBezTo>
                    <a:pt x="435" y="3882"/>
                    <a:pt x="516" y="4017"/>
                    <a:pt x="597" y="4207"/>
                  </a:cubicBezTo>
                  <a:cubicBezTo>
                    <a:pt x="1004" y="3800"/>
                    <a:pt x="1357" y="3448"/>
                    <a:pt x="1709" y="3095"/>
                  </a:cubicBezTo>
                  <a:cubicBezTo>
                    <a:pt x="1989" y="2816"/>
                    <a:pt x="2292" y="2631"/>
                    <a:pt x="2686" y="2631"/>
                  </a:cubicBezTo>
                  <a:cubicBezTo>
                    <a:pt x="2712" y="2631"/>
                    <a:pt x="2740" y="2632"/>
                    <a:pt x="2767" y="2634"/>
                  </a:cubicBezTo>
                  <a:cubicBezTo>
                    <a:pt x="3852" y="2688"/>
                    <a:pt x="4584" y="3719"/>
                    <a:pt x="4178" y="4750"/>
                  </a:cubicBezTo>
                  <a:cubicBezTo>
                    <a:pt x="4069" y="5102"/>
                    <a:pt x="3825" y="5401"/>
                    <a:pt x="3635" y="5726"/>
                  </a:cubicBezTo>
                  <a:cubicBezTo>
                    <a:pt x="3500" y="5916"/>
                    <a:pt x="3337" y="6079"/>
                    <a:pt x="3201" y="6268"/>
                  </a:cubicBezTo>
                  <a:cubicBezTo>
                    <a:pt x="3255" y="6323"/>
                    <a:pt x="3283" y="6350"/>
                    <a:pt x="3283" y="6350"/>
                  </a:cubicBezTo>
                  <a:cubicBezTo>
                    <a:pt x="3524" y="6388"/>
                    <a:pt x="3759" y="6409"/>
                    <a:pt x="3988" y="6409"/>
                  </a:cubicBezTo>
                  <a:cubicBezTo>
                    <a:pt x="4889" y="6409"/>
                    <a:pt x="5676" y="6087"/>
                    <a:pt x="6239" y="5265"/>
                  </a:cubicBezTo>
                  <a:cubicBezTo>
                    <a:pt x="6998" y="4234"/>
                    <a:pt x="7161" y="3095"/>
                    <a:pt x="6565" y="1929"/>
                  </a:cubicBezTo>
                  <a:cubicBezTo>
                    <a:pt x="6076" y="979"/>
                    <a:pt x="5263" y="437"/>
                    <a:pt x="4286" y="166"/>
                  </a:cubicBezTo>
                  <a:cubicBezTo>
                    <a:pt x="3953" y="61"/>
                    <a:pt x="3621" y="1"/>
                    <a:pt x="3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5149838" y="1884813"/>
              <a:ext cx="168875" cy="99275"/>
            </a:xfrm>
            <a:custGeom>
              <a:avLst/>
              <a:gdLst/>
              <a:ahLst/>
              <a:cxnLst/>
              <a:rect l="l" t="t" r="r" b="b"/>
              <a:pathLst>
                <a:path w="6755" h="3971" extrusionOk="0">
                  <a:moveTo>
                    <a:pt x="5955" y="1"/>
                  </a:moveTo>
                  <a:cubicBezTo>
                    <a:pt x="5912" y="1"/>
                    <a:pt x="5870" y="4"/>
                    <a:pt x="5832" y="11"/>
                  </a:cubicBezTo>
                  <a:cubicBezTo>
                    <a:pt x="5615" y="38"/>
                    <a:pt x="5371" y="146"/>
                    <a:pt x="5154" y="228"/>
                  </a:cubicBezTo>
                  <a:cubicBezTo>
                    <a:pt x="3798" y="906"/>
                    <a:pt x="2414" y="1475"/>
                    <a:pt x="977" y="1991"/>
                  </a:cubicBezTo>
                  <a:cubicBezTo>
                    <a:pt x="624" y="2126"/>
                    <a:pt x="272" y="2262"/>
                    <a:pt x="0" y="2533"/>
                  </a:cubicBezTo>
                  <a:cubicBezTo>
                    <a:pt x="217" y="2994"/>
                    <a:pt x="434" y="3455"/>
                    <a:pt x="678" y="3971"/>
                  </a:cubicBezTo>
                  <a:cubicBezTo>
                    <a:pt x="1140" y="3699"/>
                    <a:pt x="1546" y="3455"/>
                    <a:pt x="1980" y="3238"/>
                  </a:cubicBezTo>
                  <a:cubicBezTo>
                    <a:pt x="3282" y="2560"/>
                    <a:pt x="4611" y="1882"/>
                    <a:pt x="5941" y="1204"/>
                  </a:cubicBezTo>
                  <a:cubicBezTo>
                    <a:pt x="6103" y="1123"/>
                    <a:pt x="6239" y="1068"/>
                    <a:pt x="6374" y="960"/>
                  </a:cubicBezTo>
                  <a:cubicBezTo>
                    <a:pt x="6754" y="716"/>
                    <a:pt x="6754" y="336"/>
                    <a:pt x="6374" y="119"/>
                  </a:cubicBezTo>
                  <a:cubicBezTo>
                    <a:pt x="6250" y="36"/>
                    <a:pt x="6094" y="1"/>
                    <a:pt x="5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5494988" y="1973888"/>
              <a:ext cx="137000" cy="118100"/>
            </a:xfrm>
            <a:custGeom>
              <a:avLst/>
              <a:gdLst/>
              <a:ahLst/>
              <a:cxnLst/>
              <a:rect l="l" t="t" r="r" b="b"/>
              <a:pathLst>
                <a:path w="5480" h="4724" extrusionOk="0">
                  <a:moveTo>
                    <a:pt x="733" y="1"/>
                  </a:moveTo>
                  <a:cubicBezTo>
                    <a:pt x="489" y="381"/>
                    <a:pt x="272" y="733"/>
                    <a:pt x="0" y="1140"/>
                  </a:cubicBezTo>
                  <a:cubicBezTo>
                    <a:pt x="55" y="1221"/>
                    <a:pt x="82" y="1248"/>
                    <a:pt x="109" y="1276"/>
                  </a:cubicBezTo>
                  <a:cubicBezTo>
                    <a:pt x="1411" y="2388"/>
                    <a:pt x="2686" y="3473"/>
                    <a:pt x="3961" y="4558"/>
                  </a:cubicBezTo>
                  <a:cubicBezTo>
                    <a:pt x="4115" y="4670"/>
                    <a:pt x="4291" y="4724"/>
                    <a:pt x="4469" y="4724"/>
                  </a:cubicBezTo>
                  <a:cubicBezTo>
                    <a:pt x="4637" y="4724"/>
                    <a:pt x="4807" y="4676"/>
                    <a:pt x="4964" y="4585"/>
                  </a:cubicBezTo>
                  <a:cubicBezTo>
                    <a:pt x="5452" y="4286"/>
                    <a:pt x="5479" y="3852"/>
                    <a:pt x="5073" y="3473"/>
                  </a:cubicBezTo>
                  <a:cubicBezTo>
                    <a:pt x="5018" y="3446"/>
                    <a:pt x="4937" y="3418"/>
                    <a:pt x="4883" y="3364"/>
                  </a:cubicBezTo>
                  <a:cubicBezTo>
                    <a:pt x="4503" y="3066"/>
                    <a:pt x="4123" y="2795"/>
                    <a:pt x="3771" y="2496"/>
                  </a:cubicBezTo>
                  <a:cubicBezTo>
                    <a:pt x="2903" y="1791"/>
                    <a:pt x="2062" y="1059"/>
                    <a:pt x="1221" y="326"/>
                  </a:cubicBezTo>
                  <a:cubicBezTo>
                    <a:pt x="1085" y="218"/>
                    <a:pt x="923" y="109"/>
                    <a:pt x="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5437338" y="1655188"/>
              <a:ext cx="84125" cy="88850"/>
            </a:xfrm>
            <a:custGeom>
              <a:avLst/>
              <a:gdLst/>
              <a:ahLst/>
              <a:cxnLst/>
              <a:rect l="l" t="t" r="r" b="b"/>
              <a:pathLst>
                <a:path w="3365" h="3554" extrusionOk="0">
                  <a:moveTo>
                    <a:pt x="2469" y="1"/>
                  </a:moveTo>
                  <a:cubicBezTo>
                    <a:pt x="2117" y="435"/>
                    <a:pt x="1818" y="841"/>
                    <a:pt x="1493" y="1194"/>
                  </a:cubicBezTo>
                  <a:cubicBezTo>
                    <a:pt x="1113" y="1628"/>
                    <a:pt x="706" y="2035"/>
                    <a:pt x="299" y="2442"/>
                  </a:cubicBezTo>
                  <a:cubicBezTo>
                    <a:pt x="191" y="2550"/>
                    <a:pt x="109" y="2686"/>
                    <a:pt x="1" y="2849"/>
                  </a:cubicBezTo>
                  <a:cubicBezTo>
                    <a:pt x="354" y="3093"/>
                    <a:pt x="679" y="3337"/>
                    <a:pt x="977" y="3554"/>
                  </a:cubicBezTo>
                  <a:cubicBezTo>
                    <a:pt x="1086" y="3500"/>
                    <a:pt x="1140" y="3500"/>
                    <a:pt x="1140" y="3472"/>
                  </a:cubicBezTo>
                  <a:cubicBezTo>
                    <a:pt x="1791" y="2794"/>
                    <a:pt x="2442" y="2143"/>
                    <a:pt x="3066" y="1465"/>
                  </a:cubicBezTo>
                  <a:cubicBezTo>
                    <a:pt x="3337" y="1194"/>
                    <a:pt x="3364" y="841"/>
                    <a:pt x="3256" y="462"/>
                  </a:cubicBezTo>
                  <a:cubicBezTo>
                    <a:pt x="3120" y="109"/>
                    <a:pt x="2822"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5356313" y="1918013"/>
              <a:ext cx="118350" cy="80325"/>
            </a:xfrm>
            <a:custGeom>
              <a:avLst/>
              <a:gdLst/>
              <a:ahLst/>
              <a:cxnLst/>
              <a:rect l="l" t="t" r="r" b="b"/>
              <a:pathLst>
                <a:path w="4734" h="3213" extrusionOk="0">
                  <a:moveTo>
                    <a:pt x="4272" y="0"/>
                  </a:moveTo>
                  <a:cubicBezTo>
                    <a:pt x="4104" y="0"/>
                    <a:pt x="3924" y="143"/>
                    <a:pt x="3784" y="446"/>
                  </a:cubicBezTo>
                  <a:cubicBezTo>
                    <a:pt x="3676" y="663"/>
                    <a:pt x="3622" y="880"/>
                    <a:pt x="3513" y="1097"/>
                  </a:cubicBezTo>
                  <a:cubicBezTo>
                    <a:pt x="3120" y="1824"/>
                    <a:pt x="2457" y="2223"/>
                    <a:pt x="1719" y="2223"/>
                  </a:cubicBezTo>
                  <a:cubicBezTo>
                    <a:pt x="1438" y="2223"/>
                    <a:pt x="1146" y="2165"/>
                    <a:pt x="855" y="2046"/>
                  </a:cubicBezTo>
                  <a:cubicBezTo>
                    <a:pt x="747" y="2019"/>
                    <a:pt x="665" y="1965"/>
                    <a:pt x="584" y="1937"/>
                  </a:cubicBezTo>
                  <a:cubicBezTo>
                    <a:pt x="544" y="1927"/>
                    <a:pt x="505" y="1923"/>
                    <a:pt x="467" y="1923"/>
                  </a:cubicBezTo>
                  <a:cubicBezTo>
                    <a:pt x="198" y="1923"/>
                    <a:pt x="0" y="2164"/>
                    <a:pt x="96" y="2426"/>
                  </a:cubicBezTo>
                  <a:cubicBezTo>
                    <a:pt x="177" y="2616"/>
                    <a:pt x="313" y="2833"/>
                    <a:pt x="502" y="2914"/>
                  </a:cubicBezTo>
                  <a:cubicBezTo>
                    <a:pt x="828" y="3049"/>
                    <a:pt x="1208" y="3131"/>
                    <a:pt x="1560" y="3212"/>
                  </a:cubicBezTo>
                  <a:cubicBezTo>
                    <a:pt x="3079" y="3212"/>
                    <a:pt x="4381" y="2154"/>
                    <a:pt x="4652" y="744"/>
                  </a:cubicBezTo>
                  <a:cubicBezTo>
                    <a:pt x="4734" y="364"/>
                    <a:pt x="4598" y="66"/>
                    <a:pt x="4354" y="12"/>
                  </a:cubicBezTo>
                  <a:cubicBezTo>
                    <a:pt x="4327" y="4"/>
                    <a:pt x="4300" y="0"/>
                    <a:pt x="4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5343763" y="1910763"/>
              <a:ext cx="24450" cy="27275"/>
            </a:xfrm>
            <a:custGeom>
              <a:avLst/>
              <a:gdLst/>
              <a:ahLst/>
              <a:cxnLst/>
              <a:rect l="l" t="t" r="r" b="b"/>
              <a:pathLst>
                <a:path w="978" h="1091" extrusionOk="0">
                  <a:moveTo>
                    <a:pt x="475" y="1"/>
                  </a:moveTo>
                  <a:cubicBezTo>
                    <a:pt x="245" y="1"/>
                    <a:pt x="28" y="209"/>
                    <a:pt x="28" y="464"/>
                  </a:cubicBezTo>
                  <a:cubicBezTo>
                    <a:pt x="1" y="790"/>
                    <a:pt x="218" y="1061"/>
                    <a:pt x="462" y="1088"/>
                  </a:cubicBezTo>
                  <a:cubicBezTo>
                    <a:pt x="477" y="1090"/>
                    <a:pt x="492" y="1091"/>
                    <a:pt x="507" y="1091"/>
                  </a:cubicBezTo>
                  <a:cubicBezTo>
                    <a:pt x="757" y="1091"/>
                    <a:pt x="952" y="881"/>
                    <a:pt x="977" y="600"/>
                  </a:cubicBezTo>
                  <a:cubicBezTo>
                    <a:pt x="977" y="302"/>
                    <a:pt x="787" y="30"/>
                    <a:pt x="516" y="3"/>
                  </a:cubicBezTo>
                  <a:cubicBezTo>
                    <a:pt x="502" y="2"/>
                    <a:pt x="488"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5440063" y="1867388"/>
              <a:ext cx="22400" cy="22525"/>
            </a:xfrm>
            <a:custGeom>
              <a:avLst/>
              <a:gdLst/>
              <a:ahLst/>
              <a:cxnLst/>
              <a:rect l="l" t="t" r="r" b="b"/>
              <a:pathLst>
                <a:path w="896" h="901" extrusionOk="0">
                  <a:moveTo>
                    <a:pt x="393" y="0"/>
                  </a:moveTo>
                  <a:cubicBezTo>
                    <a:pt x="169" y="0"/>
                    <a:pt x="0" y="206"/>
                    <a:pt x="0" y="436"/>
                  </a:cubicBezTo>
                  <a:cubicBezTo>
                    <a:pt x="0" y="708"/>
                    <a:pt x="190" y="897"/>
                    <a:pt x="434" y="897"/>
                  </a:cubicBezTo>
                  <a:cubicBezTo>
                    <a:pt x="450" y="899"/>
                    <a:pt x="466" y="900"/>
                    <a:pt x="481" y="900"/>
                  </a:cubicBezTo>
                  <a:cubicBezTo>
                    <a:pt x="678" y="900"/>
                    <a:pt x="843" y="744"/>
                    <a:pt x="868" y="518"/>
                  </a:cubicBezTo>
                  <a:cubicBezTo>
                    <a:pt x="895" y="274"/>
                    <a:pt x="679" y="2"/>
                    <a:pt x="434" y="2"/>
                  </a:cubicBezTo>
                  <a:cubicBezTo>
                    <a:pt x="420" y="1"/>
                    <a:pt x="407"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2"/>
          <p:cNvSpPr/>
          <p:nvPr/>
        </p:nvSpPr>
        <p:spPr>
          <a:xfrm>
            <a:off x="137979" y="1830897"/>
            <a:ext cx="2740048" cy="89081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418653" y="3608672"/>
            <a:ext cx="2637934" cy="89081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txBox="1"/>
          <p:nvPr/>
        </p:nvSpPr>
        <p:spPr>
          <a:xfrm>
            <a:off x="194058" y="2152246"/>
            <a:ext cx="2723560" cy="29170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000" dirty="0">
                <a:solidFill>
                  <a:schemeClr val="lt1"/>
                </a:solidFill>
                <a:latin typeface="Mali Medium"/>
                <a:ea typeface="Mali Medium"/>
                <a:cs typeface="Mali Medium"/>
                <a:sym typeface="Mali Medium"/>
              </a:rPr>
              <a:t>I. Ý NGHĨA CỦA TÁI CHẾ KIM LOẠI</a:t>
            </a:r>
            <a:endParaRPr sz="2000" dirty="0">
              <a:solidFill>
                <a:schemeClr val="lt1"/>
              </a:solidFill>
              <a:latin typeface="Mali Medium"/>
              <a:ea typeface="Mali Medium"/>
              <a:cs typeface="Mali Medium"/>
              <a:sym typeface="Mali Medium"/>
            </a:endParaRPr>
          </a:p>
        </p:txBody>
      </p:sp>
      <p:sp>
        <p:nvSpPr>
          <p:cNvPr id="547" name="Google Shape;547;p22"/>
          <p:cNvSpPr txBox="1"/>
          <p:nvPr/>
        </p:nvSpPr>
        <p:spPr>
          <a:xfrm>
            <a:off x="493943" y="3661327"/>
            <a:ext cx="2723559" cy="78550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000" dirty="0">
                <a:solidFill>
                  <a:schemeClr val="lt1"/>
                </a:solidFill>
                <a:latin typeface="Mali Medium"/>
                <a:ea typeface="Mali Medium"/>
                <a:cs typeface="Mali Medium"/>
                <a:sym typeface="Mali Medium"/>
              </a:rPr>
              <a:t>II. QUY TRÌNH TÁI CHẾ KIM LOẠI </a:t>
            </a:r>
            <a:endParaRPr sz="2000" dirty="0">
              <a:solidFill>
                <a:schemeClr val="lt1"/>
              </a:solidFill>
              <a:latin typeface="Mali Medium"/>
              <a:ea typeface="Mali Medium"/>
              <a:cs typeface="Mali Medium"/>
              <a:sym typeface="Mali Medium"/>
            </a:endParaRPr>
          </a:p>
        </p:txBody>
      </p:sp>
      <p:sp>
        <p:nvSpPr>
          <p:cNvPr id="549" name="Google Shape;549;p22"/>
          <p:cNvSpPr/>
          <p:nvPr/>
        </p:nvSpPr>
        <p:spPr>
          <a:xfrm>
            <a:off x="5487795" y="2043143"/>
            <a:ext cx="3518226" cy="133062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551" name="Google Shape;551;p22"/>
          <p:cNvSpPr txBox="1"/>
          <p:nvPr/>
        </p:nvSpPr>
        <p:spPr>
          <a:xfrm>
            <a:off x="5648474" y="2353575"/>
            <a:ext cx="3214579" cy="82377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dirty="0">
                <a:solidFill>
                  <a:schemeClr val="lt1"/>
                </a:solidFill>
                <a:latin typeface="Mali Medium"/>
                <a:ea typeface="Mali Medium"/>
                <a:cs typeface="Mali Medium"/>
                <a:sym typeface="Mali Medium"/>
              </a:rPr>
              <a:t>III. TÁC ĐỘNG TỚI MÔI TRƯỜNG TỪ VIỆC TÁI CHẾ KIM LOẠI THỦ CÔNG</a:t>
            </a:r>
            <a:endParaRPr sz="2000" dirty="0">
              <a:solidFill>
                <a:schemeClr val="lt1"/>
              </a:solidFill>
              <a:latin typeface="Mali Medium"/>
              <a:ea typeface="Mali Medium"/>
              <a:cs typeface="Mali Medium"/>
              <a:sym typeface="Mali Medium"/>
            </a:endParaRPr>
          </a:p>
        </p:txBody>
      </p:sp>
      <p:cxnSp>
        <p:nvCxnSpPr>
          <p:cNvPr id="553" name="Google Shape;553;p22"/>
          <p:cNvCxnSpPr>
            <a:cxnSpLocks/>
            <a:stCxn id="541" idx="3"/>
            <a:endCxn id="554" idx="2"/>
          </p:cNvCxnSpPr>
          <p:nvPr/>
        </p:nvCxnSpPr>
        <p:spPr>
          <a:xfrm flipV="1">
            <a:off x="2917618" y="2043143"/>
            <a:ext cx="1320448" cy="254954"/>
          </a:xfrm>
          <a:prstGeom prst="curvedConnector3">
            <a:avLst>
              <a:gd name="adj1" fmla="val 50000"/>
            </a:avLst>
          </a:prstGeom>
          <a:noFill/>
          <a:ln w="28575" cap="flat" cmpd="sng">
            <a:solidFill>
              <a:schemeClr val="accent3"/>
            </a:solidFill>
            <a:prstDash val="solid"/>
            <a:round/>
            <a:headEnd type="none" w="med" len="med"/>
            <a:tailEnd type="oval" w="med" len="med"/>
          </a:ln>
        </p:spPr>
      </p:cxnSp>
      <p:cxnSp>
        <p:nvCxnSpPr>
          <p:cNvPr id="557" name="Google Shape;557;p22"/>
          <p:cNvCxnSpPr>
            <a:cxnSpLocks/>
          </p:cNvCxnSpPr>
          <p:nvPr/>
        </p:nvCxnSpPr>
        <p:spPr>
          <a:xfrm flipH="1" flipV="1">
            <a:off x="2980182" y="3163673"/>
            <a:ext cx="55893" cy="735771"/>
          </a:xfrm>
          <a:prstGeom prst="curvedConnector5">
            <a:avLst>
              <a:gd name="adj1" fmla="val -408996"/>
              <a:gd name="adj2" fmla="val 62399"/>
              <a:gd name="adj3" fmla="val 508996"/>
            </a:avLst>
          </a:prstGeom>
          <a:noFill/>
          <a:ln w="28575" cap="flat" cmpd="sng">
            <a:solidFill>
              <a:schemeClr val="accent2"/>
            </a:solidFill>
            <a:prstDash val="solid"/>
            <a:round/>
            <a:headEnd type="none" w="med" len="med"/>
            <a:tailEnd type="oval" w="med" len="med"/>
          </a:ln>
        </p:spPr>
      </p:cxnSp>
      <p:cxnSp>
        <p:nvCxnSpPr>
          <p:cNvPr id="559" name="Google Shape;559;p22"/>
          <p:cNvCxnSpPr>
            <a:cxnSpLocks/>
          </p:cNvCxnSpPr>
          <p:nvPr/>
        </p:nvCxnSpPr>
        <p:spPr>
          <a:xfrm rot="10800000">
            <a:off x="4871111" y="2756062"/>
            <a:ext cx="1013719" cy="58940"/>
          </a:xfrm>
          <a:prstGeom prst="curvedConnector3">
            <a:avLst>
              <a:gd name="adj1" fmla="val 50000"/>
            </a:avLst>
          </a:prstGeom>
          <a:noFill/>
          <a:ln w="28575" cap="flat" cmpd="sng">
            <a:solidFill>
              <a:schemeClr val="accent1"/>
            </a:solidFill>
            <a:prstDash val="solid"/>
            <a:round/>
            <a:headEnd type="none" w="med" len="med"/>
            <a:tailEnd type="oval" w="med" len="med"/>
          </a:ln>
        </p:spPr>
      </p:cxnSp>
      <p:grpSp>
        <p:nvGrpSpPr>
          <p:cNvPr id="561" name="Google Shape;561;p22"/>
          <p:cNvGrpSpPr/>
          <p:nvPr/>
        </p:nvGrpSpPr>
        <p:grpSpPr>
          <a:xfrm>
            <a:off x="3003891" y="1832843"/>
            <a:ext cx="2437225" cy="1957650"/>
            <a:chOff x="3340775" y="1844875"/>
            <a:chExt cx="2437225" cy="1957650"/>
          </a:xfrm>
        </p:grpSpPr>
        <p:sp>
          <p:nvSpPr>
            <p:cNvPr id="556" name="Google Shape;556;p22"/>
            <p:cNvSpPr/>
            <p:nvPr/>
          </p:nvSpPr>
          <p:spPr>
            <a:xfrm>
              <a:off x="4721375" y="25056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5357400" y="338192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4574950" y="18448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3340775" y="2926275"/>
              <a:ext cx="420600" cy="42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641727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00" name="Google Shape;600;p48"/>
          <p:cNvSpPr/>
          <p:nvPr/>
        </p:nvSpPr>
        <p:spPr>
          <a:xfrm>
            <a:off x="3349750" y="2439200"/>
            <a:ext cx="5648476" cy="115716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I.</a:t>
            </a:r>
            <a:endParaRPr dirty="0"/>
          </a:p>
        </p:txBody>
      </p:sp>
      <p:sp>
        <p:nvSpPr>
          <p:cNvPr id="603" name="Google Shape;603;p48"/>
          <p:cNvSpPr txBox="1">
            <a:spLocks noGrp="1"/>
          </p:cNvSpPr>
          <p:nvPr>
            <p:ph type="title" idx="2"/>
          </p:nvPr>
        </p:nvSpPr>
        <p:spPr>
          <a:xfrm>
            <a:off x="3540049" y="2651200"/>
            <a:ext cx="5297402" cy="802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dirty="0"/>
              <a:t>Ý NGHĨA CỦA TÁI CHẾ KIM LOẠI  </a:t>
            </a:r>
            <a:endParaRPr sz="3600" dirty="0"/>
          </a:p>
        </p:txBody>
      </p:sp>
      <p:grpSp>
        <p:nvGrpSpPr>
          <p:cNvPr id="604" name="Google Shape;604;p48"/>
          <p:cNvGrpSpPr/>
          <p:nvPr/>
        </p:nvGrpSpPr>
        <p:grpSpPr>
          <a:xfrm rot="-438619">
            <a:off x="1182376" y="1858474"/>
            <a:ext cx="859666" cy="1306073"/>
            <a:chOff x="3991700" y="3834388"/>
            <a:chExt cx="767625" cy="1338813"/>
          </a:xfrm>
        </p:grpSpPr>
        <p:sp>
          <p:nvSpPr>
            <p:cNvPr id="605" name="Google Shape;605;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48"/>
          <p:cNvGrpSpPr/>
          <p:nvPr/>
        </p:nvGrpSpPr>
        <p:grpSpPr>
          <a:xfrm>
            <a:off x="613239" y="335363"/>
            <a:ext cx="320453" cy="409255"/>
            <a:chOff x="5905475" y="2032050"/>
            <a:chExt cx="454350" cy="580175"/>
          </a:xfrm>
        </p:grpSpPr>
        <p:sp>
          <p:nvSpPr>
            <p:cNvPr id="624" name="Google Shape;624;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48"/>
          <p:cNvGrpSpPr/>
          <p:nvPr/>
        </p:nvGrpSpPr>
        <p:grpSpPr>
          <a:xfrm>
            <a:off x="3692139" y="4354061"/>
            <a:ext cx="110713" cy="138697"/>
            <a:chOff x="7249250" y="2312150"/>
            <a:chExt cx="433317" cy="542846"/>
          </a:xfrm>
        </p:grpSpPr>
        <p:sp>
          <p:nvSpPr>
            <p:cNvPr id="631" name="Google Shape;631;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48"/>
          <p:cNvGrpSpPr/>
          <p:nvPr/>
        </p:nvGrpSpPr>
        <p:grpSpPr>
          <a:xfrm>
            <a:off x="2484185" y="2906503"/>
            <a:ext cx="790572" cy="1180997"/>
            <a:chOff x="4526725" y="5632238"/>
            <a:chExt cx="659800" cy="966288"/>
          </a:xfrm>
        </p:grpSpPr>
        <p:sp>
          <p:nvSpPr>
            <p:cNvPr id="635" name="Google Shape;635;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48"/>
          <p:cNvGrpSpPr/>
          <p:nvPr/>
        </p:nvGrpSpPr>
        <p:grpSpPr>
          <a:xfrm>
            <a:off x="2484163" y="981238"/>
            <a:ext cx="1049025" cy="1334938"/>
            <a:chOff x="2586363" y="5410988"/>
            <a:chExt cx="1049025" cy="1334938"/>
          </a:xfrm>
        </p:grpSpPr>
        <p:sp>
          <p:nvSpPr>
            <p:cNvPr id="650" name="Google Shape;650;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48"/>
          <p:cNvGrpSpPr/>
          <p:nvPr/>
        </p:nvGrpSpPr>
        <p:grpSpPr>
          <a:xfrm rot="5973083">
            <a:off x="5773056" y="1813103"/>
            <a:ext cx="330415" cy="269366"/>
            <a:chOff x="5426900" y="3064075"/>
            <a:chExt cx="281450" cy="229525"/>
          </a:xfrm>
        </p:grpSpPr>
        <p:sp>
          <p:nvSpPr>
            <p:cNvPr id="667" name="Google Shape;667;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69E375B6-10BB-AAE0-1395-C25F7AE6C7C9}"/>
              </a:ext>
            </a:extLst>
          </p:cNvPr>
          <p:cNvSpPr/>
          <p:nvPr/>
        </p:nvSpPr>
        <p:spPr>
          <a:xfrm>
            <a:off x="54009" y="30458"/>
            <a:ext cx="9023730" cy="57251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523;p22">
            <a:extLst>
              <a:ext uri="{FF2B5EF4-FFF2-40B4-BE49-F238E27FC236}">
                <a16:creationId xmlns:a16="http://schemas.microsoft.com/office/drawing/2014/main" id="{B62D755B-BC65-A606-3BBE-10BA3000B061}"/>
              </a:ext>
            </a:extLst>
          </p:cNvPr>
          <p:cNvSpPr txBox="1">
            <a:spLocks noGrp="1"/>
          </p:cNvSpPr>
          <p:nvPr>
            <p:ph type="title"/>
          </p:nvPr>
        </p:nvSpPr>
        <p:spPr>
          <a:xfrm>
            <a:off x="133190" y="160306"/>
            <a:ext cx="8891539" cy="40953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800" b="1" dirty="0">
                <a:solidFill>
                  <a:schemeClr val="tx1"/>
                </a:solidFill>
              </a:rPr>
              <a:t>I. Ý NGHĨA CỦA TÁI CHẾ KIM LOẠI</a:t>
            </a:r>
            <a:endParaRPr sz="2800" b="1" dirty="0">
              <a:solidFill>
                <a:schemeClr val="tx1"/>
              </a:solidFill>
            </a:endParaRPr>
          </a:p>
        </p:txBody>
      </p:sp>
      <p:pic>
        <p:nvPicPr>
          <p:cNvPr id="26" name="Picture 25" descr="A large pile of paper in a warehouse&#10;&#10;Description automatically generated">
            <a:extLst>
              <a:ext uri="{FF2B5EF4-FFF2-40B4-BE49-F238E27FC236}">
                <a16:creationId xmlns:a16="http://schemas.microsoft.com/office/drawing/2014/main" id="{68F6FE6D-DA74-C658-F04C-3CE174AFF1BA}"/>
              </a:ext>
            </a:extLst>
          </p:cNvPr>
          <p:cNvPicPr>
            <a:picLocks noChangeAspect="1"/>
          </p:cNvPicPr>
          <p:nvPr/>
        </p:nvPicPr>
        <p:blipFill>
          <a:blip r:embed="rId3"/>
          <a:stretch>
            <a:fillRect/>
          </a:stretch>
        </p:blipFill>
        <p:spPr>
          <a:xfrm>
            <a:off x="4197626" y="1353170"/>
            <a:ext cx="4876800" cy="2847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Picture 27" descr="A group of colorful question marks&#10;&#10;Description automatically generated">
            <a:extLst>
              <a:ext uri="{FF2B5EF4-FFF2-40B4-BE49-F238E27FC236}">
                <a16:creationId xmlns:a16="http://schemas.microsoft.com/office/drawing/2014/main" id="{0E2CFBC7-B433-D192-256C-C6646C9C7199}"/>
              </a:ext>
            </a:extLst>
          </p:cNvPr>
          <p:cNvPicPr>
            <a:picLocks noChangeAspect="1"/>
          </p:cNvPicPr>
          <p:nvPr/>
        </p:nvPicPr>
        <p:blipFill>
          <a:blip r:embed="rId4"/>
          <a:stretch>
            <a:fillRect/>
          </a:stretch>
        </p:blipFill>
        <p:spPr>
          <a:xfrm>
            <a:off x="205410" y="624301"/>
            <a:ext cx="1046922" cy="1046922"/>
          </a:xfrm>
          <a:prstGeom prst="rect">
            <a:avLst/>
          </a:prstGeom>
        </p:spPr>
      </p:pic>
      <p:sp>
        <p:nvSpPr>
          <p:cNvPr id="29" name="Cloud 28">
            <a:extLst>
              <a:ext uri="{FF2B5EF4-FFF2-40B4-BE49-F238E27FC236}">
                <a16:creationId xmlns:a16="http://schemas.microsoft.com/office/drawing/2014/main" id="{C669C2DA-47CB-AD5F-9DC0-5F19168D041D}"/>
              </a:ext>
            </a:extLst>
          </p:cNvPr>
          <p:cNvSpPr/>
          <p:nvPr/>
        </p:nvSpPr>
        <p:spPr>
          <a:xfrm>
            <a:off x="69574" y="1159898"/>
            <a:ext cx="4008781" cy="2993543"/>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B9A3BD8-6164-C8DA-0701-669780732FA8}"/>
              </a:ext>
            </a:extLst>
          </p:cNvPr>
          <p:cNvSpPr txBox="1"/>
          <p:nvPr/>
        </p:nvSpPr>
        <p:spPr>
          <a:xfrm>
            <a:off x="470453" y="1841062"/>
            <a:ext cx="3207025" cy="1631216"/>
          </a:xfrm>
          <a:prstGeom prst="rect">
            <a:avLst/>
          </a:prstGeom>
          <a:noFill/>
        </p:spPr>
        <p:txBody>
          <a:bodyPr wrap="square" rtlCol="0">
            <a:spAutoFit/>
          </a:bodyPr>
          <a:lstStyle/>
          <a:p>
            <a:pPr algn="ctr"/>
            <a:r>
              <a:rPr lang="en-US" sz="2000" dirty="0" err="1">
                <a:solidFill>
                  <a:schemeClr val="accent3">
                    <a:lumMod val="75000"/>
                  </a:schemeClr>
                </a:solidFill>
                <a:latin typeface="Mali Medium" panose="020B0604020202020204" charset="-34"/>
                <a:cs typeface="Mali Medium" panose="020B0604020202020204" charset="-34"/>
              </a:rPr>
              <a:t>Dựa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vào</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hiểu</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biết</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thực</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tế</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và</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thông</a:t>
            </a:r>
            <a:r>
              <a:rPr lang="en-US" sz="2000" dirty="0">
                <a:solidFill>
                  <a:schemeClr val="accent3">
                    <a:lumMod val="75000"/>
                  </a:schemeClr>
                </a:solidFill>
                <a:latin typeface="Mali Medium" panose="020B0604020202020204" charset="-34"/>
                <a:cs typeface="Mali Medium" panose="020B0604020202020204" charset="-34"/>
              </a:rPr>
              <a:t> tin </a:t>
            </a:r>
            <a:r>
              <a:rPr lang="en-US" sz="2000" dirty="0" err="1">
                <a:solidFill>
                  <a:schemeClr val="accent3">
                    <a:lumMod val="75000"/>
                  </a:schemeClr>
                </a:solidFill>
                <a:latin typeface="Mali Medium" panose="020B0604020202020204" charset="-34"/>
                <a:cs typeface="Mali Medium" panose="020B0604020202020204" charset="-34"/>
              </a:rPr>
              <a:t>trong</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sách</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giáo</a:t>
            </a:r>
            <a:r>
              <a:rPr lang="en-US" sz="2000" dirty="0">
                <a:solidFill>
                  <a:schemeClr val="accent3">
                    <a:lumMod val="75000"/>
                  </a:schemeClr>
                </a:solidFill>
                <a:latin typeface="Mali Medium" panose="020B0604020202020204" charset="-34"/>
                <a:cs typeface="Mali Medium" panose="020B0604020202020204" charset="-34"/>
              </a:rPr>
              <a:t> khoa, </a:t>
            </a:r>
            <a:r>
              <a:rPr lang="en-US" sz="2000" dirty="0" err="1">
                <a:solidFill>
                  <a:schemeClr val="accent3">
                    <a:lumMod val="75000"/>
                  </a:schemeClr>
                </a:solidFill>
                <a:latin typeface="Mali Medium" panose="020B0604020202020204" charset="-34"/>
                <a:cs typeface="Mali Medium" panose="020B0604020202020204" charset="-34"/>
              </a:rPr>
              <a:t>em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hãy</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tìm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hiểu</a:t>
            </a:r>
            <a:r>
              <a:rPr lang="en-US" sz="2000" dirty="0">
                <a:solidFill>
                  <a:schemeClr val="accent3">
                    <a:lumMod val="75000"/>
                  </a:schemeClr>
                </a:solidFill>
                <a:latin typeface="Mali Medium" panose="020B0604020202020204" charset="-34"/>
                <a:cs typeface="Mali Medium" panose="020B0604020202020204" charset="-34"/>
              </a:rPr>
              <a:t> ý </a:t>
            </a:r>
            <a:r>
              <a:rPr lang="en-US" sz="2000" dirty="0" err="1">
                <a:solidFill>
                  <a:schemeClr val="accent3">
                    <a:lumMod val="75000"/>
                  </a:schemeClr>
                </a:solidFill>
                <a:latin typeface="Mali Medium" panose="020B0604020202020204" charset="-34"/>
                <a:cs typeface="Mali Medium" panose="020B0604020202020204" charset="-34"/>
              </a:rPr>
              <a:t>nghĩa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của</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tái</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chế</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kim</a:t>
            </a:r>
            <a:r>
              <a:rPr lang="en-US" sz="2000" dirty="0">
                <a:solidFill>
                  <a:schemeClr val="accent3">
                    <a:lumMod val="75000"/>
                  </a:schemeClr>
                </a:solidFill>
                <a:latin typeface="Mali Medium" panose="020B0604020202020204" charset="-34"/>
                <a:cs typeface="Mali Medium" panose="020B0604020202020204" charset="-34"/>
              </a:rPr>
              <a:t> </a:t>
            </a:r>
            <a:r>
              <a:rPr lang="en-US" sz="2000" dirty="0" err="1">
                <a:solidFill>
                  <a:schemeClr val="accent3">
                    <a:lumMod val="75000"/>
                  </a:schemeClr>
                </a:solidFill>
                <a:latin typeface="Mali Medium" panose="020B0604020202020204" charset="-34"/>
                <a:cs typeface="Mali Medium" panose="020B0604020202020204" charset="-34"/>
              </a:rPr>
              <a:t>loại</a:t>
            </a:r>
            <a:r>
              <a:rPr lang="en-US" sz="2000" dirty="0">
                <a:solidFill>
                  <a:schemeClr val="accent3">
                    <a:lumMod val="75000"/>
                  </a:schemeClr>
                </a:solidFill>
                <a:latin typeface="Mali Medium" panose="020B0604020202020204" charset="-34"/>
                <a:cs typeface="Mali Medium" panose="020B0604020202020204" charset="-34"/>
              </a:rPr>
              <a:t>? </a:t>
            </a:r>
          </a:p>
        </p:txBody>
      </p:sp>
    </p:spTree>
    <p:extLst>
      <p:ext uri="{BB962C8B-B14F-4D97-AF65-F5344CB8AC3E}">
        <p14:creationId xmlns:p14="http://schemas.microsoft.com/office/powerpoint/2010/main" val="33830525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cxnSp>
        <p:nvCxnSpPr>
          <p:cNvPr id="588" name="Google Shape;588;p23"/>
          <p:cNvCxnSpPr>
            <a:cxnSpLocks/>
          </p:cNvCxnSpPr>
          <p:nvPr/>
        </p:nvCxnSpPr>
        <p:spPr>
          <a:xfrm rot="16200000" flipH="1">
            <a:off x="4111746" y="3166711"/>
            <a:ext cx="1335582" cy="367033"/>
          </a:xfrm>
          <a:prstGeom prst="bentConnector3">
            <a:avLst>
              <a:gd name="adj1" fmla="val 50000"/>
            </a:avLst>
          </a:prstGeom>
          <a:noFill/>
          <a:ln w="28575" cap="flat" cmpd="sng">
            <a:solidFill>
              <a:schemeClr val="lt2"/>
            </a:solidFill>
            <a:prstDash val="solid"/>
            <a:round/>
            <a:headEnd type="none" w="med" len="med"/>
            <a:tailEnd type="oval" w="med" len="med"/>
          </a:ln>
        </p:spPr>
      </p:cxnSp>
      <p:sp>
        <p:nvSpPr>
          <p:cNvPr id="566" name="Google Shape;566;p23"/>
          <p:cNvSpPr txBox="1">
            <a:spLocks noGrp="1"/>
          </p:cNvSpPr>
          <p:nvPr>
            <p:ph type="title"/>
          </p:nvPr>
        </p:nvSpPr>
        <p:spPr>
          <a:xfrm>
            <a:off x="720000" y="624972"/>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accent4">
                    <a:lumMod val="25000"/>
                  </a:schemeClr>
                </a:solidFill>
              </a:rPr>
              <a:t>I. Ý NGHĨA CỦA TÁI CHẾ KIM LOẠI</a:t>
            </a:r>
            <a:endParaRPr sz="2800" b="1" dirty="0">
              <a:solidFill>
                <a:schemeClr val="accent4">
                  <a:lumMod val="25000"/>
                </a:schemeClr>
              </a:solidFill>
            </a:endParaRPr>
          </a:p>
        </p:txBody>
      </p:sp>
      <p:sp>
        <p:nvSpPr>
          <p:cNvPr id="567" name="Google Shape;567;p23"/>
          <p:cNvSpPr/>
          <p:nvPr/>
        </p:nvSpPr>
        <p:spPr>
          <a:xfrm>
            <a:off x="3161750" y="2613427"/>
            <a:ext cx="2820510" cy="60065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lt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txBox="1"/>
          <p:nvPr/>
        </p:nvSpPr>
        <p:spPr>
          <a:xfrm>
            <a:off x="6432781" y="4202867"/>
            <a:ext cx="2711219" cy="399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Hạn chế được các tác động tiêu cực đến môi trường</a:t>
            </a:r>
            <a:endParaRPr sz="2000" dirty="0">
              <a:solidFill>
                <a:srgbClr val="006600"/>
              </a:solidFill>
              <a:latin typeface="Mali Medium"/>
              <a:ea typeface="Mali Medium"/>
              <a:cs typeface="Mali Medium"/>
              <a:sym typeface="Mali Medium"/>
            </a:endParaRPr>
          </a:p>
        </p:txBody>
      </p:sp>
      <p:sp>
        <p:nvSpPr>
          <p:cNvPr id="572" name="Google Shape;572;p23"/>
          <p:cNvSpPr txBox="1"/>
          <p:nvPr/>
        </p:nvSpPr>
        <p:spPr>
          <a:xfrm>
            <a:off x="253067" y="3762041"/>
            <a:ext cx="3187914" cy="1219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Tiết kiệm chi phí sản xuất kim loại, tạo việc làm cho người lao động </a:t>
            </a:r>
            <a:endParaRPr sz="2000" dirty="0">
              <a:solidFill>
                <a:srgbClr val="006600"/>
              </a:solidFill>
              <a:latin typeface="Mali Medium"/>
              <a:ea typeface="Mali Medium"/>
              <a:cs typeface="Mali Medium"/>
              <a:sym typeface="Mali Medium"/>
            </a:endParaRPr>
          </a:p>
        </p:txBody>
      </p:sp>
      <p:sp>
        <p:nvSpPr>
          <p:cNvPr id="574" name="Google Shape;574;p23"/>
          <p:cNvSpPr/>
          <p:nvPr/>
        </p:nvSpPr>
        <p:spPr>
          <a:xfrm>
            <a:off x="3238125" y="2703459"/>
            <a:ext cx="2667900" cy="420600"/>
          </a:xfrm>
          <a:prstGeom prst="round2DiagRect">
            <a:avLst>
              <a:gd name="adj1" fmla="val 0"/>
              <a:gd name="adj2"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lt1"/>
                </a:solidFill>
                <a:latin typeface="Mali Medium"/>
                <a:ea typeface="Mali Medium"/>
                <a:cs typeface="Mali Medium"/>
                <a:sym typeface="Mali Medium"/>
              </a:rPr>
              <a:t>Ý NGHĨA</a:t>
            </a:r>
            <a:endParaRPr sz="2000" dirty="0">
              <a:solidFill>
                <a:schemeClr val="lt1"/>
              </a:solidFill>
              <a:latin typeface="Mali Medium"/>
              <a:ea typeface="Mali Medium"/>
              <a:cs typeface="Mali Medium"/>
              <a:sym typeface="Mali Medium"/>
            </a:endParaRPr>
          </a:p>
        </p:txBody>
      </p:sp>
      <p:cxnSp>
        <p:nvCxnSpPr>
          <p:cNvPr id="575" name="Google Shape;575;p23"/>
          <p:cNvCxnSpPr>
            <a:cxnSpLocks/>
            <a:stCxn id="572" idx="0"/>
            <a:endCxn id="574" idx="2"/>
          </p:cNvCxnSpPr>
          <p:nvPr/>
        </p:nvCxnSpPr>
        <p:spPr>
          <a:xfrm rot="5400000" flipH="1" flipV="1">
            <a:off x="2118433" y="2642350"/>
            <a:ext cx="848282" cy="1391101"/>
          </a:xfrm>
          <a:prstGeom prst="bentConnector2">
            <a:avLst/>
          </a:prstGeom>
          <a:noFill/>
          <a:ln w="28575" cap="flat" cmpd="sng">
            <a:solidFill>
              <a:schemeClr val="lt2"/>
            </a:solidFill>
            <a:prstDash val="solid"/>
            <a:round/>
            <a:headEnd type="oval" w="med" len="med"/>
            <a:tailEnd type="none" w="med" len="med"/>
          </a:ln>
        </p:spPr>
      </p:cxnSp>
      <p:cxnSp>
        <p:nvCxnSpPr>
          <p:cNvPr id="576" name="Google Shape;576;p23"/>
          <p:cNvCxnSpPr>
            <a:cxnSpLocks/>
          </p:cNvCxnSpPr>
          <p:nvPr/>
        </p:nvCxnSpPr>
        <p:spPr>
          <a:xfrm rot="16200000" flipV="1">
            <a:off x="6584917" y="2489542"/>
            <a:ext cx="922108" cy="1770534"/>
          </a:xfrm>
          <a:prstGeom prst="bentConnector2">
            <a:avLst/>
          </a:prstGeom>
          <a:noFill/>
          <a:ln w="28575" cap="flat" cmpd="sng">
            <a:solidFill>
              <a:schemeClr val="lt2"/>
            </a:solidFill>
            <a:prstDash val="solid"/>
            <a:round/>
            <a:headEnd type="oval" w="med" len="med"/>
            <a:tailEnd type="none" w="med" len="med"/>
          </a:ln>
        </p:spPr>
      </p:cxnSp>
      <p:sp>
        <p:nvSpPr>
          <p:cNvPr id="578" name="Google Shape;578;p23"/>
          <p:cNvSpPr txBox="1"/>
          <p:nvPr/>
        </p:nvSpPr>
        <p:spPr>
          <a:xfrm>
            <a:off x="5906000" y="1676678"/>
            <a:ext cx="2721799" cy="3767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Tiết kiệm năng lượng</a:t>
            </a:r>
            <a:endParaRPr sz="2000" dirty="0">
              <a:solidFill>
                <a:srgbClr val="006600"/>
              </a:solidFill>
              <a:latin typeface="Mali Medium"/>
              <a:ea typeface="Mali Medium"/>
              <a:cs typeface="Mali Medium"/>
              <a:sym typeface="Mali Medium"/>
            </a:endParaRPr>
          </a:p>
        </p:txBody>
      </p:sp>
      <p:sp>
        <p:nvSpPr>
          <p:cNvPr id="581" name="Google Shape;581;p23"/>
          <p:cNvSpPr txBox="1"/>
          <p:nvPr/>
        </p:nvSpPr>
        <p:spPr>
          <a:xfrm>
            <a:off x="248573" y="1628296"/>
            <a:ext cx="3061197" cy="361591"/>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err="1">
                <a:solidFill>
                  <a:srgbClr val="006600"/>
                </a:solidFill>
                <a:latin typeface="Mali Medium"/>
                <a:ea typeface="Mali Medium"/>
                <a:cs typeface="Mali Medium"/>
                <a:sym typeface="Mali Medium"/>
              </a:rPr>
              <a:t>Tiết</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kiệm</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được</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nguồn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tài</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nguyên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thiên</a:t>
            </a:r>
            <a:r>
              <a:rPr lang="en-US" sz="2000" dirty="0">
                <a:solidFill>
                  <a:srgbClr val="006600"/>
                </a:solidFill>
                <a:latin typeface="Mali Medium"/>
                <a:ea typeface="Mali Medium"/>
                <a:cs typeface="Mali Medium"/>
                <a:sym typeface="Mali Medium"/>
              </a:rPr>
              <a:t> </a:t>
            </a:r>
            <a:r>
              <a:rPr lang="en-US" sz="2000" dirty="0" err="1">
                <a:solidFill>
                  <a:srgbClr val="006600"/>
                </a:solidFill>
                <a:latin typeface="Mali Medium"/>
                <a:ea typeface="Mali Medium"/>
                <a:cs typeface="Mali Medium"/>
                <a:sym typeface="Mali Medium"/>
              </a:rPr>
              <a:t>nhiên</a:t>
            </a:r>
            <a:r>
              <a:rPr lang="en-US" sz="2000" dirty="0">
                <a:solidFill>
                  <a:srgbClr val="006600"/>
                </a:solidFill>
                <a:latin typeface="Mali Medium"/>
                <a:ea typeface="Mali Medium"/>
                <a:cs typeface="Mali Medium"/>
                <a:sym typeface="Mali Medium"/>
              </a:rPr>
              <a:t>. </a:t>
            </a:r>
            <a:endParaRPr sz="2000" dirty="0">
              <a:solidFill>
                <a:srgbClr val="006600"/>
              </a:solidFill>
              <a:latin typeface="Mali Medium"/>
              <a:ea typeface="Mali Medium"/>
              <a:cs typeface="Mali Medium"/>
              <a:sym typeface="Mali Medium"/>
            </a:endParaRPr>
          </a:p>
        </p:txBody>
      </p:sp>
      <p:cxnSp>
        <p:nvCxnSpPr>
          <p:cNvPr id="583" name="Google Shape;583;p23"/>
          <p:cNvCxnSpPr>
            <a:cxnSpLocks/>
            <a:stCxn id="574" idx="2"/>
          </p:cNvCxnSpPr>
          <p:nvPr/>
        </p:nvCxnSpPr>
        <p:spPr>
          <a:xfrm rot="10800000">
            <a:off x="1847025" y="2231859"/>
            <a:ext cx="1391100" cy="681900"/>
          </a:xfrm>
          <a:prstGeom prst="bentConnector2">
            <a:avLst/>
          </a:prstGeom>
          <a:noFill/>
          <a:ln w="28575" cap="flat" cmpd="sng">
            <a:solidFill>
              <a:schemeClr val="lt2"/>
            </a:solidFill>
            <a:prstDash val="solid"/>
            <a:round/>
            <a:headEnd type="none" w="med" len="med"/>
            <a:tailEnd type="oval" w="med" len="med"/>
          </a:ln>
        </p:spPr>
      </p:cxnSp>
      <p:cxnSp>
        <p:nvCxnSpPr>
          <p:cNvPr id="584" name="Google Shape;584;p23"/>
          <p:cNvCxnSpPr>
            <a:cxnSpLocks/>
            <a:stCxn id="574" idx="0"/>
          </p:cNvCxnSpPr>
          <p:nvPr/>
        </p:nvCxnSpPr>
        <p:spPr>
          <a:xfrm rot="10800000" flipH="1">
            <a:off x="5906025" y="2237559"/>
            <a:ext cx="1389900" cy="676200"/>
          </a:xfrm>
          <a:prstGeom prst="bentConnector2">
            <a:avLst/>
          </a:prstGeom>
          <a:noFill/>
          <a:ln w="28575" cap="flat" cmpd="sng">
            <a:solidFill>
              <a:schemeClr val="lt2"/>
            </a:solidFill>
            <a:prstDash val="solid"/>
            <a:round/>
            <a:headEnd type="none" w="med" len="med"/>
            <a:tailEnd type="oval" w="med" len="med"/>
          </a:ln>
        </p:spPr>
      </p:cxnSp>
      <p:sp>
        <p:nvSpPr>
          <p:cNvPr id="586" name="Google Shape;586;p23"/>
          <p:cNvSpPr txBox="1"/>
          <p:nvPr/>
        </p:nvSpPr>
        <p:spPr>
          <a:xfrm>
            <a:off x="3418699" y="4452354"/>
            <a:ext cx="3088709" cy="29966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06600"/>
                </a:solidFill>
                <a:latin typeface="Mali Medium"/>
                <a:ea typeface="Mali Medium"/>
                <a:cs typeface="Mali Medium"/>
                <a:sym typeface="Mali Medium"/>
              </a:rPr>
              <a:t>Giảm thiểu diện tích bãi chứa phế liệu, hạn chế ô nhiễm kim loại </a:t>
            </a:r>
            <a:endParaRPr sz="2000" dirty="0">
              <a:solidFill>
                <a:srgbClr val="006600"/>
              </a:solidFill>
              <a:latin typeface="Mali Medium"/>
              <a:ea typeface="Mali Medium"/>
              <a:cs typeface="Mali Medium"/>
              <a:sym typeface="Mali Medium"/>
            </a:endParaRPr>
          </a:p>
        </p:txBody>
      </p:sp>
      <p:pic>
        <p:nvPicPr>
          <p:cNvPr id="27" name="Picture 26" descr="A pile of scrap metal&#10;&#10;Description automatically generated">
            <a:extLst>
              <a:ext uri="{FF2B5EF4-FFF2-40B4-BE49-F238E27FC236}">
                <a16:creationId xmlns:a16="http://schemas.microsoft.com/office/drawing/2014/main" id="{D1B92CE8-A9CE-7C4D-788A-A802061B8F68}"/>
              </a:ext>
            </a:extLst>
          </p:cNvPr>
          <p:cNvPicPr>
            <a:picLocks noChangeAspect="1"/>
          </p:cNvPicPr>
          <p:nvPr/>
        </p:nvPicPr>
        <p:blipFill rotWithShape="1">
          <a:blip r:embed="rId3"/>
          <a:srcRect b="12592"/>
          <a:stretch/>
        </p:blipFill>
        <p:spPr>
          <a:xfrm>
            <a:off x="3763059" y="1634629"/>
            <a:ext cx="1689651" cy="923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40757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barn(inVertical)">
                                      <p:cBhvr>
                                        <p:cTn id="7" dur="5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barn(inVertical)">
                                      <p:cBhvr>
                                        <p:cTn id="12" dur="500"/>
                                        <p:tgtEl>
                                          <p:spTgt spid="57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2"/>
                                        </p:tgtEl>
                                        <p:attrNameLst>
                                          <p:attrName>style.visibility</p:attrName>
                                        </p:attrNameLst>
                                      </p:cBhvr>
                                      <p:to>
                                        <p:strVal val="visible"/>
                                      </p:to>
                                    </p:set>
                                    <p:animEffect transition="in" filter="barn(inVertical)">
                                      <p:cBhvr>
                                        <p:cTn id="17" dur="500"/>
                                        <p:tgtEl>
                                          <p:spTgt spid="5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86"/>
                                        </p:tgtEl>
                                        <p:attrNameLst>
                                          <p:attrName>style.visibility</p:attrName>
                                        </p:attrNameLst>
                                      </p:cBhvr>
                                      <p:to>
                                        <p:strVal val="visible"/>
                                      </p:to>
                                    </p:set>
                                    <p:animEffect transition="in" filter="barn(inVertical)">
                                      <p:cBhvr>
                                        <p:cTn id="22" dur="500"/>
                                        <p:tgtEl>
                                          <p:spTgt spid="58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69"/>
                                        </p:tgtEl>
                                        <p:attrNameLst>
                                          <p:attrName>style.visibility</p:attrName>
                                        </p:attrNameLst>
                                      </p:cBhvr>
                                      <p:to>
                                        <p:strVal val="visible"/>
                                      </p:to>
                                    </p:set>
                                    <p:animEffect transition="in" filter="barn(inVertical)">
                                      <p:cBhvr>
                                        <p:cTn id="27"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p:bldP spid="572" grpId="0"/>
      <p:bldP spid="578" grpId="0"/>
      <p:bldP spid="581" grpId="0"/>
      <p:bldP spid="5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F2B979AE-D063-B4D7-14E1-64B21DEAA0E0}"/>
              </a:ext>
            </a:extLst>
          </p:cNvPr>
          <p:cNvSpPr/>
          <p:nvPr/>
        </p:nvSpPr>
        <p:spPr>
          <a:xfrm>
            <a:off x="66259" y="1339722"/>
            <a:ext cx="4141305" cy="375864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ACF38E-A9A5-9836-5175-399B40DBF5FF}"/>
              </a:ext>
            </a:extLst>
          </p:cNvPr>
          <p:cNvSpPr txBox="1"/>
          <p:nvPr/>
        </p:nvSpPr>
        <p:spPr>
          <a:xfrm>
            <a:off x="473839" y="2014330"/>
            <a:ext cx="3127362" cy="2240870"/>
          </a:xfrm>
          <a:prstGeom prst="rect">
            <a:avLst/>
          </a:prstGeom>
          <a:noFill/>
        </p:spPr>
        <p:txBody>
          <a:bodyPr wrap="square" rtlCol="0">
            <a:spAutoFit/>
          </a:bodyPr>
          <a:lstStyle/>
          <a:p>
            <a:pPr algn="ctr">
              <a:lnSpc>
                <a:spcPct val="150000"/>
              </a:lnSpc>
            </a:pPr>
            <a:r>
              <a:rPr lang="en-US" sz="2400" dirty="0" err="1">
                <a:solidFill>
                  <a:schemeClr val="accent3">
                    <a:lumMod val="75000"/>
                  </a:schemeClr>
                </a:solidFill>
                <a:latin typeface="Mali Medium" panose="020B0604020202020204" charset="-34"/>
                <a:cs typeface="Mali Medium" panose="020B0604020202020204" charset="-34"/>
              </a:rPr>
              <a:t>Việc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tái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chế</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sắt</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thép</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tiết</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kiệm</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được</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những</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nguồn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tài</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nguyên</a:t>
            </a:r>
            <a:r>
              <a:rPr lang="en-US" sz="2400" dirty="0">
                <a:solidFill>
                  <a:schemeClr val="accent3">
                    <a:lumMod val="75000"/>
                  </a:schemeClr>
                </a:solidFill>
                <a:latin typeface="Mali Medium" panose="020B0604020202020204" charset="-34"/>
                <a:cs typeface="Mali Medium" panose="020B0604020202020204" charset="-34"/>
              </a:rPr>
              <a:t> </a:t>
            </a:r>
            <a:r>
              <a:rPr lang="en-US" sz="2400" dirty="0" err="1">
                <a:solidFill>
                  <a:schemeClr val="accent3">
                    <a:lumMod val="75000"/>
                  </a:schemeClr>
                </a:solidFill>
                <a:latin typeface="Mali Medium" panose="020B0604020202020204" charset="-34"/>
                <a:cs typeface="Mali Medium" panose="020B0604020202020204" charset="-34"/>
              </a:rPr>
              <a:t>nào</a:t>
            </a:r>
            <a:r>
              <a:rPr lang="en-US" sz="2400" dirty="0">
                <a:solidFill>
                  <a:schemeClr val="accent3">
                    <a:lumMod val="75000"/>
                  </a:schemeClr>
                </a:solidFill>
                <a:latin typeface="Mali Medium" panose="020B0604020202020204" charset="-34"/>
                <a:cs typeface="Mali Medium" panose="020B0604020202020204" charset="-34"/>
              </a:rPr>
              <a:t>?</a:t>
            </a:r>
          </a:p>
        </p:txBody>
      </p:sp>
      <p:pic>
        <p:nvPicPr>
          <p:cNvPr id="3" name="Picture 2" descr="A diagram of a factory&#10;&#10;Description automatically generated">
            <a:extLst>
              <a:ext uri="{FF2B5EF4-FFF2-40B4-BE49-F238E27FC236}">
                <a16:creationId xmlns:a16="http://schemas.microsoft.com/office/drawing/2014/main" id="{E5F0D8E9-6763-27E0-7DB0-7F82F004C2B8}"/>
              </a:ext>
            </a:extLst>
          </p:cNvPr>
          <p:cNvPicPr>
            <a:picLocks noChangeAspect="1"/>
          </p:cNvPicPr>
          <p:nvPr/>
        </p:nvPicPr>
        <p:blipFill>
          <a:blip r:embed="rId2"/>
          <a:stretch>
            <a:fillRect/>
          </a:stretch>
        </p:blipFill>
        <p:spPr>
          <a:xfrm>
            <a:off x="4338246" y="231912"/>
            <a:ext cx="4739495" cy="341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question mark in a speech bubble&#10;&#10;Description automatically generated">
            <a:extLst>
              <a:ext uri="{FF2B5EF4-FFF2-40B4-BE49-F238E27FC236}">
                <a16:creationId xmlns:a16="http://schemas.microsoft.com/office/drawing/2014/main" id="{04358610-27F8-5C9F-48C2-0E662621CDF6}"/>
              </a:ext>
            </a:extLst>
          </p:cNvPr>
          <p:cNvPicPr>
            <a:picLocks noChangeAspect="1"/>
          </p:cNvPicPr>
          <p:nvPr/>
        </p:nvPicPr>
        <p:blipFill>
          <a:blip r:embed="rId3"/>
          <a:stretch>
            <a:fillRect/>
          </a:stretch>
        </p:blipFill>
        <p:spPr>
          <a:xfrm>
            <a:off x="979833" y="138624"/>
            <a:ext cx="1875706" cy="1875706"/>
          </a:xfrm>
          <a:prstGeom prst="rect">
            <a:avLst/>
          </a:prstGeom>
        </p:spPr>
      </p:pic>
    </p:spTree>
    <p:extLst>
      <p:ext uri="{BB962C8B-B14F-4D97-AF65-F5344CB8AC3E}">
        <p14:creationId xmlns:p14="http://schemas.microsoft.com/office/powerpoint/2010/main" val="36517727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asic Chemistry for Pre-K Infographics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AE9"/>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1916</Words>
  <Application>Microsoft Office PowerPoint</Application>
  <PresentationFormat>On-screen Show (16:9)</PresentationFormat>
  <Paragraphs>157</Paragraphs>
  <Slides>37</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Comfortaa Light</vt:lpstr>
      <vt:lpstr>Mali</vt:lpstr>
      <vt:lpstr>Comfortaa Medium</vt:lpstr>
      <vt:lpstr>Mali Medium</vt:lpstr>
      <vt:lpstr>Single Day</vt:lpstr>
      <vt:lpstr>Mali SemiBold</vt:lpstr>
      <vt:lpstr>Comfortaa</vt:lpstr>
      <vt:lpstr>Open Sans</vt:lpstr>
      <vt:lpstr>Comfortaa SemiBold</vt:lpstr>
      <vt:lpstr>Basic Chemistry for Pre-K Infographics by Slidesgo</vt:lpstr>
      <vt:lpstr>PowerPoint Presentation</vt:lpstr>
      <vt:lpstr>PowerPoint Presentation</vt:lpstr>
      <vt:lpstr>THỰC TIỄN CUỘC SỐNG</vt:lpstr>
      <vt:lpstr>CHUYÊN ĐỀ 12.2: TRẢI NGHIỆM VÀ THỰC HÀNH HÓA VÔ CƠ   BÀI 3: TÌM HIỂU VỀ TÁI CHẾ KIM LOẠI </vt:lpstr>
      <vt:lpstr>NỘI DUNG BÀI HỌC</vt:lpstr>
      <vt:lpstr>I.</vt:lpstr>
      <vt:lpstr>I. Ý NGHĨA CỦA TÁI CHẾ KIM LOẠI</vt:lpstr>
      <vt:lpstr>I. Ý NGHĨA CỦA TÁI CHẾ KIM LOẠI</vt:lpstr>
      <vt:lpstr>PowerPoint Presentation</vt:lpstr>
      <vt:lpstr>QUY TRÌNH TÁI CHẾ KIM LOẠI</vt:lpstr>
      <vt:lpstr>PowerPoint Presentation</vt:lpstr>
      <vt:lpstr>Hoạt động nhóm đôi</vt:lpstr>
      <vt:lpstr>Hoạt động nhóm đôi</vt:lpstr>
      <vt:lpstr>Hoạt động nhóm đôi</vt:lpstr>
      <vt:lpstr>Hoạt động nhóm đôi</vt:lpstr>
      <vt:lpstr>Hoạt động nhóm đôi</vt:lpstr>
      <vt:lpstr>Câu hỏi liên hệ thực tế</vt:lpstr>
      <vt:lpstr>Kết luận</vt:lpstr>
      <vt:lpstr>Mở rộng</vt:lpstr>
      <vt:lpstr>PowerPoint Presentation</vt:lpstr>
      <vt:lpstr>a. Tái chế sắt</vt:lpstr>
      <vt:lpstr>a. Tái chế sắt</vt:lpstr>
      <vt:lpstr>b. Tái chế đồng</vt:lpstr>
      <vt:lpstr>b. Tái chế đồng</vt:lpstr>
      <vt:lpstr>c. Tái chế nhôm</vt:lpstr>
      <vt:lpstr>b. Tái chế nhôm</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lpstr>LUYỆN TẬP</vt:lpstr>
      <vt:lpstr>LUYỆN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Phuong Thuy Nguyen</cp:lastModifiedBy>
  <cp:revision>8</cp:revision>
  <dcterms:modified xsi:type="dcterms:W3CDTF">2024-06-15T05:57:23Z</dcterms:modified>
</cp:coreProperties>
</file>