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60" r:id="rId3"/>
    <p:sldId id="262" r:id="rId4"/>
    <p:sldId id="291" r:id="rId5"/>
    <p:sldId id="292" r:id="rId6"/>
    <p:sldId id="293" r:id="rId7"/>
    <p:sldId id="295" r:id="rId8"/>
    <p:sldId id="294" r:id="rId9"/>
    <p:sldId id="296" r:id="rId10"/>
    <p:sldId id="297" r:id="rId11"/>
    <p:sldId id="298" r:id="rId12"/>
    <p:sldId id="300" r:id="rId13"/>
    <p:sldId id="301" r:id="rId14"/>
    <p:sldId id="259" r:id="rId15"/>
    <p:sldId id="302" r:id="rId16"/>
    <p:sldId id="303" r:id="rId17"/>
    <p:sldId id="283" r:id="rId18"/>
  </p:sldIdLst>
  <p:sldSz cx="24385588" cy="13717588"/>
  <p:notesSz cx="6797675" cy="9928225"/>
  <p:embeddedFontLst>
    <p:embeddedFont>
      <p:font typeface="Pontano Sans" panose="020B0604020202020204" charset="0"/>
      <p:regular r:id="rId20"/>
      <p:bold r:id="rId21"/>
    </p:embeddedFont>
    <p:embeddedFont>
      <p:font typeface="Questrial" pitchFamily="2" charset="0"/>
      <p:regular r:id="rId22"/>
    </p:embeddedFont>
    <p:embeddedFont>
      <p:font typeface="Roboto" panose="02000000000000000000" pitchFamily="2" charset="0"/>
      <p:regular r:id="rId23"/>
      <p:bold r:id="rId24"/>
      <p:italic r:id="rId25"/>
      <p:boldItalic r:id="rId26"/>
    </p:embeddedFont>
    <p:embeddedFont>
      <p:font typeface="Tahoma" panose="020B060403050404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17B"/>
    <a:srgbClr val="FFEC9B"/>
    <a:srgbClr val="FFC9C9"/>
    <a:srgbClr val="FFF2BD"/>
    <a:srgbClr val="FFE471"/>
    <a:srgbClr val="FFDA3B"/>
    <a:srgbClr val="6CB3F4"/>
    <a:srgbClr val="057E9F"/>
    <a:srgbClr val="86F6D9"/>
    <a:srgbClr val="FF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78" y="72"/>
      </p:cViewPr>
      <p:guideLst>
        <p:guide orient="horz" pos="4321"/>
        <p:guide pos="768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5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FBBE9-3696-442B-AD47-1D5597E5BB4D}" type="doc">
      <dgm:prSet loTypeId="urn:microsoft.com/office/officeart/2005/8/layout/hProcess9" loCatId="process" qsTypeId="urn:microsoft.com/office/officeart/2005/8/quickstyle/simple1" qsCatId="simple" csTypeId="urn:microsoft.com/office/officeart/2005/8/colors/accent0_3" csCatId="mainScheme" phldr="1"/>
      <dgm:spPr/>
    </dgm:pt>
    <dgm:pt modelId="{0FA74465-5180-4D35-AC18-4FFC2C35511B}">
      <dgm:prSet phldrT="[Text]"/>
      <dgm:spPr>
        <a:solidFill>
          <a:srgbClr val="6CB3F4"/>
        </a:solidFill>
      </dgm:spPr>
      <dgm:t>
        <a:bodyPr/>
        <a:lstStyle/>
        <a:p>
          <a:r>
            <a:rPr lang="vi-VN" altLang="en-US" b="1">
              <a:solidFill>
                <a:schemeClr val="accent1"/>
              </a:solidFill>
              <a:latin typeface="Tahoma" panose="020B0604030504040204" pitchFamily="34" charset="0"/>
              <a:ea typeface="Tahoma" panose="020B0604030504040204" pitchFamily="34" charset="0"/>
              <a:cs typeface="Tahoma" panose="020B0604030504040204" pitchFamily="34" charset="0"/>
            </a:rPr>
            <a:t>tiền xử lí</a:t>
          </a:r>
          <a:endParaRPr lang="en-US" dirty="0">
            <a:solidFill>
              <a:schemeClr val="accent1"/>
            </a:solidFill>
          </a:endParaRPr>
        </a:p>
      </dgm:t>
    </dgm:pt>
    <dgm:pt modelId="{64147BBA-93AA-4EF9-B059-1A20883FDD53}" type="parTrans" cxnId="{411D24F1-53E9-4FDB-9D2A-835D63B34F04}">
      <dgm:prSet/>
      <dgm:spPr/>
      <dgm:t>
        <a:bodyPr/>
        <a:lstStyle/>
        <a:p>
          <a:endParaRPr lang="en-US">
            <a:solidFill>
              <a:schemeClr val="accent1"/>
            </a:solidFill>
          </a:endParaRPr>
        </a:p>
      </dgm:t>
    </dgm:pt>
    <dgm:pt modelId="{F78C99E5-01A0-4AFD-870A-D548728702BC}" type="sibTrans" cxnId="{411D24F1-53E9-4FDB-9D2A-835D63B34F04}">
      <dgm:prSet/>
      <dgm:spPr/>
      <dgm:t>
        <a:bodyPr/>
        <a:lstStyle/>
        <a:p>
          <a:endParaRPr lang="en-US">
            <a:solidFill>
              <a:schemeClr val="accent1"/>
            </a:solidFill>
          </a:endParaRPr>
        </a:p>
      </dgm:t>
    </dgm:pt>
    <dgm:pt modelId="{CED3DECD-ED9E-4C57-8506-F71B8A4D102C}">
      <dgm:prSet phldrT="[Text]"/>
      <dgm:spPr>
        <a:solidFill>
          <a:srgbClr val="FFE5E5"/>
        </a:solidFill>
      </dgm:spPr>
      <dgm:t>
        <a:bodyPr/>
        <a:lstStyle/>
        <a:p>
          <a:r>
            <a:rPr lang="vi-VN" altLang="en-US" b="1">
              <a:solidFill>
                <a:schemeClr val="accent1"/>
              </a:solidFill>
              <a:latin typeface="Tahoma" panose="020B0604030504040204" pitchFamily="34" charset="0"/>
              <a:ea typeface="Tahoma" panose="020B0604030504040204" pitchFamily="34" charset="0"/>
              <a:cs typeface="Tahoma" panose="020B0604030504040204" pitchFamily="34" charset="0"/>
            </a:rPr>
            <a:t>chưng cất</a:t>
          </a:r>
          <a:endParaRPr lang="en-US" dirty="0">
            <a:solidFill>
              <a:schemeClr val="accent1"/>
            </a:solidFill>
          </a:endParaRPr>
        </a:p>
      </dgm:t>
    </dgm:pt>
    <dgm:pt modelId="{0E6BF444-083A-4D3C-ABB9-20359455E727}" type="parTrans" cxnId="{F531816A-216C-4EE2-91A0-0C90F4627E49}">
      <dgm:prSet/>
      <dgm:spPr/>
      <dgm:t>
        <a:bodyPr/>
        <a:lstStyle/>
        <a:p>
          <a:endParaRPr lang="en-US">
            <a:solidFill>
              <a:schemeClr val="accent1"/>
            </a:solidFill>
          </a:endParaRPr>
        </a:p>
      </dgm:t>
    </dgm:pt>
    <dgm:pt modelId="{A3D025CD-356D-4713-9AD6-A14989F69965}" type="sibTrans" cxnId="{F531816A-216C-4EE2-91A0-0C90F4627E49}">
      <dgm:prSet/>
      <dgm:spPr/>
      <dgm:t>
        <a:bodyPr/>
        <a:lstStyle/>
        <a:p>
          <a:endParaRPr lang="en-US">
            <a:solidFill>
              <a:schemeClr val="accent1"/>
            </a:solidFill>
          </a:endParaRPr>
        </a:p>
      </dgm:t>
    </dgm:pt>
    <dgm:pt modelId="{D14E3809-1F21-40C9-996B-25244AFE92DE}">
      <dgm:prSet phldrT="[Text]"/>
      <dgm:spPr>
        <a:solidFill>
          <a:srgbClr val="86F6D9"/>
        </a:solidFill>
        <a:ln>
          <a:solidFill>
            <a:srgbClr val="86F6D9"/>
          </a:solidFill>
        </a:ln>
      </dgm:spPr>
      <dgm:t>
        <a:bodyPr/>
        <a:lstStyle/>
        <a:p>
          <a:r>
            <a:rPr lang="vi-VN" altLang="en-US" b="1">
              <a:solidFill>
                <a:schemeClr val="accent1"/>
              </a:solidFill>
              <a:latin typeface="Tahoma" panose="020B0604030504040204" pitchFamily="34" charset="0"/>
              <a:ea typeface="Tahoma" panose="020B0604030504040204" pitchFamily="34" charset="0"/>
              <a:cs typeface="Tahoma" panose="020B0604030504040204" pitchFamily="34" charset="0"/>
            </a:rPr>
            <a:t>cracking</a:t>
          </a:r>
          <a:endParaRPr lang="en-US" dirty="0">
            <a:solidFill>
              <a:schemeClr val="accent1"/>
            </a:solidFill>
          </a:endParaRPr>
        </a:p>
      </dgm:t>
    </dgm:pt>
    <dgm:pt modelId="{39E317C9-6D92-4EF0-B284-B1FB152FFD64}" type="parTrans" cxnId="{148BE7DB-6639-431F-B848-019DB6B5BD59}">
      <dgm:prSet/>
      <dgm:spPr/>
      <dgm:t>
        <a:bodyPr/>
        <a:lstStyle/>
        <a:p>
          <a:endParaRPr lang="en-US">
            <a:solidFill>
              <a:schemeClr val="accent1"/>
            </a:solidFill>
          </a:endParaRPr>
        </a:p>
      </dgm:t>
    </dgm:pt>
    <dgm:pt modelId="{31D5071D-C67E-4D69-8818-E0BEDB89708E}" type="sibTrans" cxnId="{148BE7DB-6639-431F-B848-019DB6B5BD59}">
      <dgm:prSet/>
      <dgm:spPr/>
      <dgm:t>
        <a:bodyPr/>
        <a:lstStyle/>
        <a:p>
          <a:endParaRPr lang="en-US">
            <a:solidFill>
              <a:schemeClr val="accent1"/>
            </a:solidFill>
          </a:endParaRPr>
        </a:p>
      </dgm:t>
    </dgm:pt>
    <dgm:pt modelId="{18B8F9E8-6F7C-4F66-8D8E-14B7625CA123}">
      <dgm:prSet/>
      <dgm:spPr>
        <a:solidFill>
          <a:srgbClr val="FFF2BD"/>
        </a:solidFill>
      </dgm:spPr>
      <dgm:t>
        <a:bodyPr/>
        <a:lstStyle/>
        <a:p>
          <a:r>
            <a:rPr lang="vi-VN" altLang="en-US" b="1">
              <a:solidFill>
                <a:schemeClr val="accent1"/>
              </a:solidFill>
              <a:latin typeface="Tahoma" panose="020B0604030504040204" pitchFamily="34" charset="0"/>
              <a:ea typeface="Tahoma" panose="020B0604030504040204" pitchFamily="34" charset="0"/>
              <a:cs typeface="Tahoma" panose="020B0604030504040204" pitchFamily="34" charset="0"/>
            </a:rPr>
            <a:t>reforming</a:t>
          </a:r>
          <a:endParaRPr lang="en-US" dirty="0">
            <a:solidFill>
              <a:schemeClr val="accent1"/>
            </a:solidFill>
          </a:endParaRPr>
        </a:p>
      </dgm:t>
    </dgm:pt>
    <dgm:pt modelId="{8FF0E51E-F6A4-4ED7-8220-AA6E341E0643}" type="parTrans" cxnId="{F5B6AA24-D2BE-40E8-A35E-712FD966855E}">
      <dgm:prSet/>
      <dgm:spPr/>
      <dgm:t>
        <a:bodyPr/>
        <a:lstStyle/>
        <a:p>
          <a:endParaRPr lang="en-US">
            <a:solidFill>
              <a:schemeClr val="accent1"/>
            </a:solidFill>
          </a:endParaRPr>
        </a:p>
      </dgm:t>
    </dgm:pt>
    <dgm:pt modelId="{DD8E5F09-70AE-430C-8C47-93A3C775B4D9}" type="sibTrans" cxnId="{F5B6AA24-D2BE-40E8-A35E-712FD966855E}">
      <dgm:prSet/>
      <dgm:spPr/>
      <dgm:t>
        <a:bodyPr/>
        <a:lstStyle/>
        <a:p>
          <a:endParaRPr lang="en-US">
            <a:solidFill>
              <a:schemeClr val="accent1"/>
            </a:solidFill>
          </a:endParaRPr>
        </a:p>
      </dgm:t>
    </dgm:pt>
    <dgm:pt modelId="{23261027-9311-4EFC-940F-B90E96CA5AEB}" type="pres">
      <dgm:prSet presAssocID="{903FBBE9-3696-442B-AD47-1D5597E5BB4D}" presName="CompostProcess" presStyleCnt="0">
        <dgm:presLayoutVars>
          <dgm:dir/>
          <dgm:resizeHandles val="exact"/>
        </dgm:presLayoutVars>
      </dgm:prSet>
      <dgm:spPr/>
    </dgm:pt>
    <dgm:pt modelId="{7B128CDF-B4CD-4430-BAF9-DB0AC81BC70B}" type="pres">
      <dgm:prSet presAssocID="{903FBBE9-3696-442B-AD47-1D5597E5BB4D}" presName="arrow" presStyleLbl="bgShp" presStyleIdx="0" presStyleCnt="1"/>
      <dgm:spPr>
        <a:solidFill>
          <a:srgbClr val="057E9F"/>
        </a:solidFill>
      </dgm:spPr>
    </dgm:pt>
    <dgm:pt modelId="{26343020-C365-4895-975F-31980AAD186D}" type="pres">
      <dgm:prSet presAssocID="{903FBBE9-3696-442B-AD47-1D5597E5BB4D}" presName="linearProcess" presStyleCnt="0"/>
      <dgm:spPr/>
    </dgm:pt>
    <dgm:pt modelId="{D8F04401-71D3-4722-BD53-D9134DE97CBB}" type="pres">
      <dgm:prSet presAssocID="{0FA74465-5180-4D35-AC18-4FFC2C35511B}" presName="textNode" presStyleLbl="node1" presStyleIdx="0" presStyleCnt="4">
        <dgm:presLayoutVars>
          <dgm:bulletEnabled val="1"/>
        </dgm:presLayoutVars>
      </dgm:prSet>
      <dgm:spPr/>
    </dgm:pt>
    <dgm:pt modelId="{792FFF71-C639-44A8-BC7A-434B6BE6CDE5}" type="pres">
      <dgm:prSet presAssocID="{F78C99E5-01A0-4AFD-870A-D548728702BC}" presName="sibTrans" presStyleCnt="0"/>
      <dgm:spPr/>
    </dgm:pt>
    <dgm:pt modelId="{062298CE-63C2-48CB-AABC-5FEBC85972DB}" type="pres">
      <dgm:prSet presAssocID="{CED3DECD-ED9E-4C57-8506-F71B8A4D102C}" presName="textNode" presStyleLbl="node1" presStyleIdx="1" presStyleCnt="4">
        <dgm:presLayoutVars>
          <dgm:bulletEnabled val="1"/>
        </dgm:presLayoutVars>
      </dgm:prSet>
      <dgm:spPr/>
    </dgm:pt>
    <dgm:pt modelId="{177B2E3D-87F1-4331-9AA5-43D3FC286724}" type="pres">
      <dgm:prSet presAssocID="{A3D025CD-356D-4713-9AD6-A14989F69965}" presName="sibTrans" presStyleCnt="0"/>
      <dgm:spPr/>
    </dgm:pt>
    <dgm:pt modelId="{4DC63B48-1376-4DFD-AAAF-AE4F4AA8B2EF}" type="pres">
      <dgm:prSet presAssocID="{D14E3809-1F21-40C9-996B-25244AFE92DE}" presName="textNode" presStyleLbl="node1" presStyleIdx="2" presStyleCnt="4">
        <dgm:presLayoutVars>
          <dgm:bulletEnabled val="1"/>
        </dgm:presLayoutVars>
      </dgm:prSet>
      <dgm:spPr/>
    </dgm:pt>
    <dgm:pt modelId="{5C995AA1-F49C-485D-9964-A3C55F38618D}" type="pres">
      <dgm:prSet presAssocID="{31D5071D-C67E-4D69-8818-E0BEDB89708E}" presName="sibTrans" presStyleCnt="0"/>
      <dgm:spPr/>
    </dgm:pt>
    <dgm:pt modelId="{40C56746-5A25-421E-BD54-C1AD895FC6E4}" type="pres">
      <dgm:prSet presAssocID="{18B8F9E8-6F7C-4F66-8D8E-14B7625CA123}" presName="textNode" presStyleLbl="node1" presStyleIdx="3" presStyleCnt="4">
        <dgm:presLayoutVars>
          <dgm:bulletEnabled val="1"/>
        </dgm:presLayoutVars>
      </dgm:prSet>
      <dgm:spPr/>
    </dgm:pt>
  </dgm:ptLst>
  <dgm:cxnLst>
    <dgm:cxn modelId="{9C0EA701-5EEE-451A-92FE-F787C25D8969}" type="presOf" srcId="{0FA74465-5180-4D35-AC18-4FFC2C35511B}" destId="{D8F04401-71D3-4722-BD53-D9134DE97CBB}" srcOrd="0" destOrd="0" presId="urn:microsoft.com/office/officeart/2005/8/layout/hProcess9"/>
    <dgm:cxn modelId="{F5B6AA24-D2BE-40E8-A35E-712FD966855E}" srcId="{903FBBE9-3696-442B-AD47-1D5597E5BB4D}" destId="{18B8F9E8-6F7C-4F66-8D8E-14B7625CA123}" srcOrd="3" destOrd="0" parTransId="{8FF0E51E-F6A4-4ED7-8220-AA6E341E0643}" sibTransId="{DD8E5F09-70AE-430C-8C47-93A3C775B4D9}"/>
    <dgm:cxn modelId="{C6666940-DB2F-4CCC-9582-D339CE9CC1AE}" type="presOf" srcId="{CED3DECD-ED9E-4C57-8506-F71B8A4D102C}" destId="{062298CE-63C2-48CB-AABC-5FEBC85972DB}" srcOrd="0" destOrd="0" presId="urn:microsoft.com/office/officeart/2005/8/layout/hProcess9"/>
    <dgm:cxn modelId="{F531816A-216C-4EE2-91A0-0C90F4627E49}" srcId="{903FBBE9-3696-442B-AD47-1D5597E5BB4D}" destId="{CED3DECD-ED9E-4C57-8506-F71B8A4D102C}" srcOrd="1" destOrd="0" parTransId="{0E6BF444-083A-4D3C-ABB9-20359455E727}" sibTransId="{A3D025CD-356D-4713-9AD6-A14989F69965}"/>
    <dgm:cxn modelId="{1E15F7B7-0B30-495B-AF4D-3359A23B22C2}" type="presOf" srcId="{D14E3809-1F21-40C9-996B-25244AFE92DE}" destId="{4DC63B48-1376-4DFD-AAAF-AE4F4AA8B2EF}" srcOrd="0" destOrd="0" presId="urn:microsoft.com/office/officeart/2005/8/layout/hProcess9"/>
    <dgm:cxn modelId="{148BE7DB-6639-431F-B848-019DB6B5BD59}" srcId="{903FBBE9-3696-442B-AD47-1D5597E5BB4D}" destId="{D14E3809-1F21-40C9-996B-25244AFE92DE}" srcOrd="2" destOrd="0" parTransId="{39E317C9-6D92-4EF0-B284-B1FB152FFD64}" sibTransId="{31D5071D-C67E-4D69-8818-E0BEDB89708E}"/>
    <dgm:cxn modelId="{343335ED-B09E-4DE2-BBC6-4F7AA020064F}" type="presOf" srcId="{18B8F9E8-6F7C-4F66-8D8E-14B7625CA123}" destId="{40C56746-5A25-421E-BD54-C1AD895FC6E4}" srcOrd="0" destOrd="0" presId="urn:microsoft.com/office/officeart/2005/8/layout/hProcess9"/>
    <dgm:cxn modelId="{6E3B7CEE-C3AD-4F15-8E56-E12A9FAF0179}" type="presOf" srcId="{903FBBE9-3696-442B-AD47-1D5597E5BB4D}" destId="{23261027-9311-4EFC-940F-B90E96CA5AEB}" srcOrd="0" destOrd="0" presId="urn:microsoft.com/office/officeart/2005/8/layout/hProcess9"/>
    <dgm:cxn modelId="{411D24F1-53E9-4FDB-9D2A-835D63B34F04}" srcId="{903FBBE9-3696-442B-AD47-1D5597E5BB4D}" destId="{0FA74465-5180-4D35-AC18-4FFC2C35511B}" srcOrd="0" destOrd="0" parTransId="{64147BBA-93AA-4EF9-B059-1A20883FDD53}" sibTransId="{F78C99E5-01A0-4AFD-870A-D548728702BC}"/>
    <dgm:cxn modelId="{3BC2EACF-D76C-4789-B0FC-00C5FDEE0733}" type="presParOf" srcId="{23261027-9311-4EFC-940F-B90E96CA5AEB}" destId="{7B128CDF-B4CD-4430-BAF9-DB0AC81BC70B}" srcOrd="0" destOrd="0" presId="urn:microsoft.com/office/officeart/2005/8/layout/hProcess9"/>
    <dgm:cxn modelId="{BD828AE3-CFC3-4F5D-AD19-E275862CB3DC}" type="presParOf" srcId="{23261027-9311-4EFC-940F-B90E96CA5AEB}" destId="{26343020-C365-4895-975F-31980AAD186D}" srcOrd="1" destOrd="0" presId="urn:microsoft.com/office/officeart/2005/8/layout/hProcess9"/>
    <dgm:cxn modelId="{16F057B7-A549-452A-8373-754CF2BA0DA5}" type="presParOf" srcId="{26343020-C365-4895-975F-31980AAD186D}" destId="{D8F04401-71D3-4722-BD53-D9134DE97CBB}" srcOrd="0" destOrd="0" presId="urn:microsoft.com/office/officeart/2005/8/layout/hProcess9"/>
    <dgm:cxn modelId="{90BF2B21-0767-45A9-A959-29E4FF5C5397}" type="presParOf" srcId="{26343020-C365-4895-975F-31980AAD186D}" destId="{792FFF71-C639-44A8-BC7A-434B6BE6CDE5}" srcOrd="1" destOrd="0" presId="urn:microsoft.com/office/officeart/2005/8/layout/hProcess9"/>
    <dgm:cxn modelId="{77373E06-CF98-4F79-ACE1-44B5F38E503E}" type="presParOf" srcId="{26343020-C365-4895-975F-31980AAD186D}" destId="{062298CE-63C2-48CB-AABC-5FEBC85972DB}" srcOrd="2" destOrd="0" presId="urn:microsoft.com/office/officeart/2005/8/layout/hProcess9"/>
    <dgm:cxn modelId="{A9BAA460-5B83-40E7-88BC-3F0B46E752FB}" type="presParOf" srcId="{26343020-C365-4895-975F-31980AAD186D}" destId="{177B2E3D-87F1-4331-9AA5-43D3FC286724}" srcOrd="3" destOrd="0" presId="urn:microsoft.com/office/officeart/2005/8/layout/hProcess9"/>
    <dgm:cxn modelId="{F540CBEA-2B68-41FF-A445-D908E077F954}" type="presParOf" srcId="{26343020-C365-4895-975F-31980AAD186D}" destId="{4DC63B48-1376-4DFD-AAAF-AE4F4AA8B2EF}" srcOrd="4" destOrd="0" presId="urn:microsoft.com/office/officeart/2005/8/layout/hProcess9"/>
    <dgm:cxn modelId="{9FEEB5EB-CC51-4902-862D-314721DF53D9}" type="presParOf" srcId="{26343020-C365-4895-975F-31980AAD186D}" destId="{5C995AA1-F49C-485D-9964-A3C55F38618D}" srcOrd="5" destOrd="0" presId="urn:microsoft.com/office/officeart/2005/8/layout/hProcess9"/>
    <dgm:cxn modelId="{E7BFDCC2-57A1-4929-920C-31A6106D7026}" type="presParOf" srcId="{26343020-C365-4895-975F-31980AAD186D}" destId="{40C56746-5A25-421E-BD54-C1AD895FC6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28CDF-B4CD-4430-BAF9-DB0AC81BC70B}">
      <dsp:nvSpPr>
        <dsp:cNvPr id="0" name=""/>
        <dsp:cNvSpPr/>
      </dsp:nvSpPr>
      <dsp:spPr>
        <a:xfrm>
          <a:off x="1219279" y="0"/>
          <a:ext cx="13818500" cy="6013498"/>
        </a:xfrm>
        <a:prstGeom prst="rightArrow">
          <a:avLst/>
        </a:prstGeom>
        <a:solidFill>
          <a:srgbClr val="057E9F"/>
        </a:solidFill>
        <a:ln>
          <a:noFill/>
        </a:ln>
        <a:effectLst/>
      </dsp:spPr>
      <dsp:style>
        <a:lnRef idx="0">
          <a:scrgbClr r="0" g="0" b="0"/>
        </a:lnRef>
        <a:fillRef idx="1">
          <a:scrgbClr r="0" g="0" b="0"/>
        </a:fillRef>
        <a:effectRef idx="0">
          <a:scrgbClr r="0" g="0" b="0"/>
        </a:effectRef>
        <a:fontRef idx="minor"/>
      </dsp:style>
    </dsp:sp>
    <dsp:sp modelId="{D8F04401-71D3-4722-BD53-D9134DE97CBB}">
      <dsp:nvSpPr>
        <dsp:cNvPr id="0" name=""/>
        <dsp:cNvSpPr/>
      </dsp:nvSpPr>
      <dsp:spPr>
        <a:xfrm>
          <a:off x="5556" y="1804049"/>
          <a:ext cx="3610210" cy="2405399"/>
        </a:xfrm>
        <a:prstGeom prst="roundRect">
          <a:avLst/>
        </a:prstGeom>
        <a:solidFill>
          <a:srgbClr val="6CB3F4"/>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vi-VN" altLang="en-US" sz="4700" b="1" kern="1200">
              <a:solidFill>
                <a:schemeClr val="accent1"/>
              </a:solidFill>
              <a:latin typeface="Tahoma" panose="020B0604030504040204" pitchFamily="34" charset="0"/>
              <a:ea typeface="Tahoma" panose="020B0604030504040204" pitchFamily="34" charset="0"/>
              <a:cs typeface="Tahoma" panose="020B0604030504040204" pitchFamily="34" charset="0"/>
            </a:rPr>
            <a:t>tiền xử lí</a:t>
          </a:r>
          <a:endParaRPr lang="en-US" sz="4700" kern="1200" dirty="0">
            <a:solidFill>
              <a:schemeClr val="accent1"/>
            </a:solidFill>
          </a:endParaRPr>
        </a:p>
      </dsp:txBody>
      <dsp:txXfrm>
        <a:off x="122978" y="1921471"/>
        <a:ext cx="3375366" cy="2170555"/>
      </dsp:txXfrm>
    </dsp:sp>
    <dsp:sp modelId="{062298CE-63C2-48CB-AABC-5FEBC85972DB}">
      <dsp:nvSpPr>
        <dsp:cNvPr id="0" name=""/>
        <dsp:cNvSpPr/>
      </dsp:nvSpPr>
      <dsp:spPr>
        <a:xfrm>
          <a:off x="4217468" y="1804049"/>
          <a:ext cx="3610210" cy="2405399"/>
        </a:xfrm>
        <a:prstGeom prst="roundRect">
          <a:avLst/>
        </a:prstGeom>
        <a:solidFill>
          <a:srgbClr val="FFE5E5"/>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vi-VN" altLang="en-US" sz="4700" b="1" kern="1200">
              <a:solidFill>
                <a:schemeClr val="accent1"/>
              </a:solidFill>
              <a:latin typeface="Tahoma" panose="020B0604030504040204" pitchFamily="34" charset="0"/>
              <a:ea typeface="Tahoma" panose="020B0604030504040204" pitchFamily="34" charset="0"/>
              <a:cs typeface="Tahoma" panose="020B0604030504040204" pitchFamily="34" charset="0"/>
            </a:rPr>
            <a:t>chưng cất</a:t>
          </a:r>
          <a:endParaRPr lang="en-US" sz="4700" kern="1200" dirty="0">
            <a:solidFill>
              <a:schemeClr val="accent1"/>
            </a:solidFill>
          </a:endParaRPr>
        </a:p>
      </dsp:txBody>
      <dsp:txXfrm>
        <a:off x="4334890" y="1921471"/>
        <a:ext cx="3375366" cy="2170555"/>
      </dsp:txXfrm>
    </dsp:sp>
    <dsp:sp modelId="{4DC63B48-1376-4DFD-AAAF-AE4F4AA8B2EF}">
      <dsp:nvSpPr>
        <dsp:cNvPr id="0" name=""/>
        <dsp:cNvSpPr/>
      </dsp:nvSpPr>
      <dsp:spPr>
        <a:xfrm>
          <a:off x="8429380" y="1804049"/>
          <a:ext cx="3610210" cy="2405399"/>
        </a:xfrm>
        <a:prstGeom prst="roundRect">
          <a:avLst/>
        </a:prstGeom>
        <a:solidFill>
          <a:srgbClr val="86F6D9"/>
        </a:solidFill>
        <a:ln w="25400" cap="flat" cmpd="sng" algn="ctr">
          <a:solidFill>
            <a:srgbClr val="86F6D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vi-VN" altLang="en-US" sz="4700" b="1" kern="1200">
              <a:solidFill>
                <a:schemeClr val="accent1"/>
              </a:solidFill>
              <a:latin typeface="Tahoma" panose="020B0604030504040204" pitchFamily="34" charset="0"/>
              <a:ea typeface="Tahoma" panose="020B0604030504040204" pitchFamily="34" charset="0"/>
              <a:cs typeface="Tahoma" panose="020B0604030504040204" pitchFamily="34" charset="0"/>
            </a:rPr>
            <a:t>cracking</a:t>
          </a:r>
          <a:endParaRPr lang="en-US" sz="4700" kern="1200" dirty="0">
            <a:solidFill>
              <a:schemeClr val="accent1"/>
            </a:solidFill>
          </a:endParaRPr>
        </a:p>
      </dsp:txBody>
      <dsp:txXfrm>
        <a:off x="8546802" y="1921471"/>
        <a:ext cx="3375366" cy="2170555"/>
      </dsp:txXfrm>
    </dsp:sp>
    <dsp:sp modelId="{40C56746-5A25-421E-BD54-C1AD895FC6E4}">
      <dsp:nvSpPr>
        <dsp:cNvPr id="0" name=""/>
        <dsp:cNvSpPr/>
      </dsp:nvSpPr>
      <dsp:spPr>
        <a:xfrm>
          <a:off x="12641292" y="1804049"/>
          <a:ext cx="3610210" cy="2405399"/>
        </a:xfrm>
        <a:prstGeom prst="roundRect">
          <a:avLst/>
        </a:prstGeom>
        <a:solidFill>
          <a:srgbClr val="FFF2B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vi-VN" altLang="en-US" sz="4700" b="1" kern="1200">
              <a:solidFill>
                <a:schemeClr val="accent1"/>
              </a:solidFill>
              <a:latin typeface="Tahoma" panose="020B0604030504040204" pitchFamily="34" charset="0"/>
              <a:ea typeface="Tahoma" panose="020B0604030504040204" pitchFamily="34" charset="0"/>
              <a:cs typeface="Tahoma" panose="020B0604030504040204" pitchFamily="34" charset="0"/>
            </a:rPr>
            <a:t>reforming</a:t>
          </a:r>
          <a:endParaRPr lang="en-US" sz="4700" kern="1200" dirty="0">
            <a:solidFill>
              <a:schemeClr val="accent1"/>
            </a:solidFill>
          </a:endParaRPr>
        </a:p>
      </dsp:txBody>
      <dsp:txXfrm>
        <a:off x="12758714" y="1921471"/>
        <a:ext cx="3375366" cy="21705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253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497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30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80"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ftr" idx="11"/>
          </p:nvPr>
        </p:nvSpPr>
        <p:spPr>
          <a:xfrm>
            <a:off x="8331743" y="12714173"/>
            <a:ext cx="77221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5"/>
            <a:ext cx="207277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2132321" y="46609"/>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dirty="0">
                <a:solidFill>
                  <a:schemeClr val="lt1"/>
                </a:solidFill>
                <a:latin typeface="Questrial"/>
                <a:ea typeface="Questrial"/>
                <a:cs typeface="Questrial"/>
                <a:sym typeface="Questrial"/>
              </a:rPr>
              <a:t>CHẾ BIẾN DẦU MỎ</a:t>
            </a:r>
            <a:endParaRPr sz="5400" b="1" i="0" u="none" strike="noStrike" cap="none" dirty="0">
              <a:solidFill>
                <a:schemeClr val="lt1"/>
              </a:solidFill>
              <a:latin typeface="Tahoma"/>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err="1">
                <a:solidFill>
                  <a:schemeClr val="lt1"/>
                </a:solidFill>
                <a:latin typeface="Questrial"/>
                <a:ea typeface="Questrial"/>
                <a:cs typeface="Questrial"/>
                <a:sym typeface="Questrial"/>
              </a:rPr>
              <a:t>Chủ</a:t>
            </a:r>
            <a:r>
              <a:rPr lang="en-US" sz="3600" b="1" i="0" u="none" strike="noStrike" cap="none" dirty="0">
                <a:solidFill>
                  <a:schemeClr val="lt1"/>
                </a:solidFill>
                <a:latin typeface="Questrial"/>
                <a:ea typeface="Questrial"/>
                <a:cs typeface="Questrial"/>
                <a:sym typeface="Questrial"/>
              </a:rPr>
              <a:t> </a:t>
            </a:r>
            <a:r>
              <a:rPr lang="en-US" sz="3600" b="1" i="0" u="none" strike="noStrike" cap="none" dirty="0" err="1">
                <a:solidFill>
                  <a:schemeClr val="lt1"/>
                </a:solidFill>
                <a:latin typeface="Questrial"/>
                <a:ea typeface="Questrial"/>
                <a:cs typeface="Questrial"/>
                <a:sym typeface="Questrial"/>
              </a:rPr>
              <a:t>đề</a:t>
            </a:r>
            <a:r>
              <a:rPr lang="en-US" sz="3600" b="1" i="0" u="none" strike="noStrike" cap="none" dirty="0">
                <a:solidFill>
                  <a:schemeClr val="lt1"/>
                </a:solidFill>
                <a:latin typeface="Questrial"/>
                <a:ea typeface="Questrial"/>
                <a:cs typeface="Questrial"/>
                <a:sym typeface="Questrial"/>
              </a:rPr>
              <a:t> 11.3</a:t>
            </a:r>
            <a:endParaRPr sz="3600" b="1" dirty="0"/>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a:solidFill>
                  <a:schemeClr val="lt1"/>
                </a:solidFill>
                <a:latin typeface="Questrial"/>
                <a:ea typeface="Questrial"/>
                <a:cs typeface="Questrial"/>
                <a:sym typeface="Questrial"/>
              </a:rPr>
              <a:t>LỚP</a:t>
            </a:r>
            <a:endParaRPr b="1"/>
          </a:p>
          <a:p>
            <a:pPr marL="0" marR="0" lvl="0" indent="0" algn="ctr" rtl="0">
              <a:lnSpc>
                <a:spcPct val="93750"/>
              </a:lnSpc>
              <a:spcBef>
                <a:spcPts val="0"/>
              </a:spcBef>
              <a:spcAft>
                <a:spcPts val="0"/>
              </a:spcAft>
              <a:buNone/>
            </a:pPr>
            <a:r>
              <a:rPr lang="en-US" sz="4800" b="1" i="0" u="none" strike="noStrike" cap="none">
                <a:solidFill>
                  <a:schemeClr val="lt1"/>
                </a:solidFill>
                <a:latin typeface="Questrial"/>
                <a:ea typeface="Questrial"/>
                <a:cs typeface="Questrial"/>
                <a:sym typeface="Questrial"/>
              </a:rPr>
              <a:t>11</a:t>
            </a:r>
            <a:endParaRPr sz="4800" b="1" i="0" u="none" strike="noStrike" cap="none">
              <a:solidFill>
                <a:schemeClr val="lt1"/>
              </a:solidFill>
              <a:latin typeface="Questrial"/>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Questrial"/>
                <a:ea typeface="Questrial"/>
                <a:cs typeface="Questrial"/>
                <a:sym typeface="Questrial"/>
              </a:rPr>
              <a:t>BÀI 8</a:t>
            </a:r>
            <a:endParaRPr sz="3600" b="1" i="0" u="none" strike="noStrike" cap="none" dirty="0">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id="{258E3CC1-FC5B-F1EC-77BA-8C025B5E8141}"/>
              </a:ext>
            </a:extLst>
          </p:cNvPr>
          <p:cNvPicPr>
            <a:picLocks noChangeAspect="1" noChangeArrowheads="1"/>
          </p:cNvPicPr>
          <p:nvPr userDrawn="1"/>
        </p:nvPicPr>
        <p:blipFill>
          <a:blip r:embed="rId18">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B652FE73-5F5E-7C96-7C0C-C56EB06F3E8A}"/>
              </a:ext>
            </a:extLst>
          </p:cNvPr>
          <p:cNvPicPr>
            <a:picLocks noChangeAspect="1"/>
          </p:cNvPicPr>
          <p:nvPr userDrawn="1"/>
        </p:nvPicPr>
        <p:blipFill>
          <a:blip r:embed="rId19"/>
          <a:stretch>
            <a:fillRect/>
          </a:stretch>
        </p:blipFill>
        <p:spPr>
          <a:xfrm>
            <a:off x="709717" y="25513"/>
            <a:ext cx="1173602" cy="149206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5026920" y="6308620"/>
            <a:ext cx="18194000"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4" name="Rectangle: Rounded Corners 3">
            <a:extLst>
              <a:ext uri="{FF2B5EF4-FFF2-40B4-BE49-F238E27FC236}">
                <a16:creationId xmlns:a16="http://schemas.microsoft.com/office/drawing/2014/main" id="{732B1263-E60B-3E1A-F8CD-C3F86058AC67}"/>
              </a:ext>
            </a:extLst>
          </p:cNvPr>
          <p:cNvSpPr/>
          <p:nvPr/>
        </p:nvSpPr>
        <p:spPr>
          <a:xfrm>
            <a:off x="7730836" y="5498869"/>
            <a:ext cx="11627832" cy="1659763"/>
          </a:xfrm>
          <a:prstGeom prst="roundRect">
            <a:avLst/>
          </a:prstGeom>
          <a:solidFill>
            <a:srgbClr val="FFC197"/>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2" name="Google Shape;172;p1"/>
          <p:cNvSpPr txBox="1"/>
          <p:nvPr/>
        </p:nvSpPr>
        <p:spPr>
          <a:xfrm>
            <a:off x="-262532" y="2983580"/>
            <a:ext cx="24398907" cy="960222"/>
          </a:xfrm>
          <a:prstGeom prst="rect">
            <a:avLst/>
          </a:prstGeom>
          <a:noFill/>
          <a:ln>
            <a:noFill/>
          </a:ln>
        </p:spPr>
        <p:txBody>
          <a:bodyPr spcFirstLastPara="1" wrap="square" lIns="91400" tIns="45700" rIns="91400" bIns="45700" anchor="t" anchorCtr="0">
            <a:spAutoFit/>
          </a:bodyPr>
          <a:lstStyle/>
          <a:p>
            <a:pPr algn="ctr">
              <a:lnSpc>
                <a:spcPct val="93750"/>
              </a:lnSpc>
            </a:pPr>
            <a:r>
              <a:rPr lang="en-US" sz="6000" b="1" dirty="0">
                <a:solidFill>
                  <a:srgbClr val="FF0000"/>
                </a:solidFill>
                <a:latin typeface="Times New Roman" panose="02020603050405020304" pitchFamily="18" charset="0"/>
                <a:ea typeface="Calibri" panose="020F0502020204030204" pitchFamily="34" charset="0"/>
              </a:rPr>
              <a:t>CHỦ ĐỀ 11.3: DẦU MỎ VÀ CHẾ BIẾN DẦU MỎ</a:t>
            </a:r>
            <a:endPar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73" name="Google Shape;173;p1"/>
          <p:cNvGrpSpPr/>
          <p:nvPr/>
        </p:nvGrpSpPr>
        <p:grpSpPr>
          <a:xfrm>
            <a:off x="4057219" y="4189488"/>
            <a:ext cx="22903099" cy="2647027"/>
            <a:chOff x="3214805" y="4761152"/>
            <a:chExt cx="22904589" cy="2647200"/>
          </a:xfrm>
          <a:noFill/>
        </p:grpSpPr>
        <p:sp>
          <p:nvSpPr>
            <p:cNvPr id="174" name="Google Shape;174;p1"/>
            <p:cNvSpPr/>
            <p:nvPr/>
          </p:nvSpPr>
          <p:spPr>
            <a:xfrm>
              <a:off x="7680626" y="4761152"/>
              <a:ext cx="18438768" cy="833229"/>
            </a:xfrm>
            <a:prstGeom prst="rect">
              <a:avLst/>
            </a:prstGeom>
            <a:grp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214805" y="5082732"/>
              <a:ext cx="18976301" cy="2325620"/>
            </a:xfrm>
            <a:prstGeom prst="rect">
              <a:avLst/>
            </a:prstGeom>
            <a:grp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000" b="1" dirty="0" err="1">
                  <a:solidFill>
                    <a:schemeClr val="accent2">
                      <a:lumMod val="50000"/>
                    </a:schemeClr>
                  </a:solidFill>
                  <a:latin typeface="Questrial" pitchFamily="2" charset="0"/>
                  <a:ea typeface="Questrial" pitchFamily="2" charset="0"/>
                  <a:cs typeface="Questrial" pitchFamily="2" charset="0"/>
                  <a:sym typeface="Questrial"/>
                </a:rPr>
                <a:t>Bài</a:t>
              </a:r>
              <a:r>
                <a:rPr lang="en-US" sz="6000" b="1" dirty="0">
                  <a:solidFill>
                    <a:schemeClr val="accent2">
                      <a:lumMod val="50000"/>
                    </a:schemeClr>
                  </a:solidFill>
                  <a:latin typeface="Questrial" pitchFamily="2" charset="0"/>
                  <a:ea typeface="Questrial" pitchFamily="2" charset="0"/>
                  <a:cs typeface="Questrial" pitchFamily="2" charset="0"/>
                  <a:sym typeface="Questrial"/>
                </a:rPr>
                <a:t> </a:t>
              </a:r>
              <a:r>
                <a:rPr lang="vi-VN" sz="6000" b="1" dirty="0">
                  <a:solidFill>
                    <a:schemeClr val="accent2">
                      <a:lumMod val="50000"/>
                    </a:schemeClr>
                  </a:solidFill>
                  <a:latin typeface="Questrial" pitchFamily="2" charset="0"/>
                  <a:ea typeface="Questrial" pitchFamily="2" charset="0"/>
                  <a:cs typeface="Questrial" pitchFamily="2" charset="0"/>
                  <a:sym typeface="Questrial"/>
                </a:rPr>
                <a:t>8</a:t>
              </a:r>
              <a:endParaRPr lang="en-US" sz="6000" b="1" dirty="0">
                <a:solidFill>
                  <a:schemeClr val="accent2">
                    <a:lumMod val="50000"/>
                  </a:schemeClr>
                </a:solidFill>
                <a:latin typeface="Questrial" pitchFamily="2" charset="0"/>
                <a:ea typeface="Questrial" pitchFamily="2" charset="0"/>
                <a:cs typeface="Questrial" pitchFamily="2" charset="0"/>
                <a:sym typeface="Questrial"/>
              </a:endParaRPr>
            </a:p>
            <a:p>
              <a:pPr marL="0" marR="0" lvl="0" indent="0" algn="ctr" rtl="0">
                <a:lnSpc>
                  <a:spcPct val="90909"/>
                </a:lnSpc>
                <a:spcBef>
                  <a:spcPts val="3000"/>
                </a:spcBef>
                <a:spcAft>
                  <a:spcPts val="0"/>
                </a:spcAft>
                <a:buNone/>
              </a:pPr>
              <a:r>
                <a:rPr lang="en-US" sz="7200" b="1" dirty="0">
                  <a:solidFill>
                    <a:schemeClr val="accent1">
                      <a:lumMod val="50000"/>
                    </a:schemeClr>
                  </a:solidFill>
                  <a:effectLst/>
                  <a:latin typeface="Questrial" pitchFamily="2" charset="0"/>
                  <a:ea typeface="Questrial" pitchFamily="2" charset="0"/>
                  <a:cs typeface="Questrial" pitchFamily="2" charset="0"/>
                </a:rPr>
                <a:t>CHẾ BIẾN DẦU MỎ</a:t>
              </a:r>
              <a:endParaRPr lang="en-US" sz="7200" b="1" dirty="0">
                <a:solidFill>
                  <a:schemeClr val="accent1">
                    <a:lumMod val="50000"/>
                  </a:schemeClr>
                </a:solidFill>
                <a:latin typeface="Questrial" pitchFamily="2" charset="0"/>
                <a:ea typeface="Questrial" pitchFamily="2" charset="0"/>
                <a:cs typeface="Questrial" pitchFamily="2" charset="0"/>
                <a:sym typeface="Questrial"/>
              </a:endParaRPr>
            </a:p>
          </p:txBody>
        </p:sp>
      </p:grpSp>
      <p:grpSp>
        <p:nvGrpSpPr>
          <p:cNvPr id="185" name="Google Shape;185;p1"/>
          <p:cNvGrpSpPr/>
          <p:nvPr/>
        </p:nvGrpSpPr>
        <p:grpSpPr>
          <a:xfrm>
            <a:off x="4847413" y="7507658"/>
            <a:ext cx="16255670" cy="922568"/>
            <a:chOff x="7459670" y="7086599"/>
            <a:chExt cx="20011654" cy="922735"/>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ahoma"/>
                  <a:ea typeface="Tahoma"/>
                  <a:cs typeface="Tahoma"/>
                  <a:sym typeface="Tahoma"/>
                </a:rPr>
                <a:t>CÁC GIAI ĐOẠN CHẾ BIẾN DẦU MỎ</a:t>
              </a:r>
              <a:endParaRPr sz="4800" b="1" dirty="0">
                <a:solidFill>
                  <a:srgbClr val="135F82"/>
                </a:solidFill>
                <a:latin typeface="Tahoma"/>
                <a:ea typeface="Tahoma"/>
                <a:cs typeface="Tahoma"/>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92" name="Google Shape;192;p1"/>
          <p:cNvGrpSpPr/>
          <p:nvPr/>
        </p:nvGrpSpPr>
        <p:grpSpPr>
          <a:xfrm>
            <a:off x="4847404" y="8952098"/>
            <a:ext cx="17394434" cy="1664146"/>
            <a:chOff x="7459667" y="8524496"/>
            <a:chExt cx="16498145" cy="1664446"/>
          </a:xfrm>
        </p:grpSpPr>
        <p:sp>
          <p:nvSpPr>
            <p:cNvPr id="193" name="Google Shape;193;p1"/>
            <p:cNvSpPr/>
            <p:nvPr/>
          </p:nvSpPr>
          <p:spPr>
            <a:xfrm>
              <a:off x="8717660" y="8619038"/>
              <a:ext cx="15240152" cy="15699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ahoma"/>
                  <a:ea typeface="Tahoma"/>
                  <a:cs typeface="Tahoma"/>
                  <a:sym typeface="Tahoma"/>
                </a:rPr>
                <a:t>CÁC SẢN PHẨM CỦA QUÁ TRÌNH CHẾ BIẾN DẦU MỎ</a:t>
              </a:r>
              <a:endParaRPr sz="4800" b="1" dirty="0">
                <a:solidFill>
                  <a:srgbClr val="135F82"/>
                </a:solidFill>
                <a:latin typeface="Tahoma"/>
                <a:ea typeface="Tahoma"/>
                <a:cs typeface="Tahoma"/>
                <a:sym typeface="Tahoma"/>
              </a:endParaRPr>
            </a:p>
          </p:txBody>
        </p:sp>
        <p:grpSp>
          <p:nvGrpSpPr>
            <p:cNvPr id="194" name="Google Shape;194;p1"/>
            <p:cNvGrpSpPr/>
            <p:nvPr/>
          </p:nvGrpSpPr>
          <p:grpSpPr>
            <a:xfrm>
              <a:off x="7459667" y="8524496"/>
              <a:ext cx="1131376" cy="872846"/>
              <a:chOff x="7459669" y="7543800"/>
              <a:chExt cx="1122036" cy="87284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96" name="Google Shape;196;p1"/>
              <p:cNvGrpSpPr/>
              <p:nvPr/>
            </p:nvGrpSpPr>
            <p:grpSpPr>
              <a:xfrm>
                <a:off x="7469187" y="7685126"/>
                <a:ext cx="1112518" cy="731520"/>
                <a:chOff x="7469187" y="7685126"/>
                <a:chExt cx="1112518" cy="731520"/>
              </a:xfrm>
            </p:grpSpPr>
            <p:sp>
              <p:nvSpPr>
                <p:cNvPr id="197" name="Google Shape;197;p1"/>
                <p:cNvSpPr/>
                <p:nvPr/>
              </p:nvSpPr>
              <p:spPr>
                <a:xfrm rot="5400000">
                  <a:off x="7659686" y="7494627"/>
                  <a:ext cx="731520" cy="1112518"/>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8" name="Google Shape;198;p1"/>
                <p:cNvSpPr txBox="1"/>
                <p:nvPr/>
              </p:nvSpPr>
              <p:spPr>
                <a:xfrm>
                  <a:off x="7874578" y="7688759"/>
                  <a:ext cx="649180" cy="727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II</a:t>
                  </a:r>
                  <a:endParaRPr dirty="0"/>
                </a:p>
              </p:txBody>
            </p:sp>
          </p:grpSp>
        </p:grpSp>
      </p:grpSp>
      <p:grpSp>
        <p:nvGrpSpPr>
          <p:cNvPr id="199" name="Google Shape;199;p1"/>
          <p:cNvGrpSpPr/>
          <p:nvPr/>
        </p:nvGrpSpPr>
        <p:grpSpPr>
          <a:xfrm>
            <a:off x="4847407" y="10419307"/>
            <a:ext cx="18339848" cy="957490"/>
            <a:chOff x="7459664" y="9982200"/>
            <a:chExt cx="22577392" cy="957663"/>
          </a:xfrm>
        </p:grpSpPr>
        <p:sp>
          <p:nvSpPr>
            <p:cNvPr id="200" name="Google Shape;200;p1"/>
            <p:cNvSpPr/>
            <p:nvPr/>
          </p:nvSpPr>
          <p:spPr>
            <a:xfrm>
              <a:off x="9092455" y="10108716"/>
              <a:ext cx="20944601"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a:solidFill>
                    <a:srgbClr val="135F82"/>
                  </a:solidFill>
                  <a:latin typeface="Tahoma"/>
                  <a:ea typeface="Tahoma"/>
                  <a:cs typeface="Tahoma"/>
                  <a:sym typeface="Tahoma"/>
                </a:rPr>
                <a:t>CHỈ SỐ OCTANE CỦA XĂNG</a:t>
              </a:r>
              <a:endParaRPr sz="4800" b="1" dirty="0">
                <a:solidFill>
                  <a:srgbClr val="135F82"/>
                </a:solidFill>
                <a:latin typeface="Tahoma"/>
                <a:ea typeface="Tahoma"/>
                <a:cs typeface="Tahoma"/>
                <a:sym typeface="Tahoma"/>
              </a:endParaRPr>
            </a:p>
          </p:txBody>
        </p:sp>
        <p:grpSp>
          <p:nvGrpSpPr>
            <p:cNvPr id="201" name="Google Shape;201;p1"/>
            <p:cNvGrpSpPr/>
            <p:nvPr/>
          </p:nvGrpSpPr>
          <p:grpSpPr>
            <a:xfrm>
              <a:off x="7459664" y="9982200"/>
              <a:ext cx="1468452" cy="872846"/>
              <a:chOff x="7459669" y="7543800"/>
              <a:chExt cx="1456330" cy="872846"/>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03" name="Google Shape;203;p1"/>
              <p:cNvGrpSpPr/>
              <p:nvPr/>
            </p:nvGrpSpPr>
            <p:grpSpPr>
              <a:xfrm>
                <a:off x="7469187" y="7685126"/>
                <a:ext cx="1446812" cy="731520"/>
                <a:chOff x="7469187" y="7685126"/>
                <a:chExt cx="1446812" cy="731520"/>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05" name="Google Shape;205;p1"/>
                <p:cNvSpPr txBox="1"/>
                <p:nvPr/>
              </p:nvSpPr>
              <p:spPr>
                <a:xfrm>
                  <a:off x="7643335" y="7688759"/>
                  <a:ext cx="1272664" cy="7079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III</a:t>
                  </a:r>
                  <a:endParaRPr dirty="0"/>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fade">
                                      <p:cBhvr>
                                        <p:cTn id="20" dur="500"/>
                                        <p:tgtEl>
                                          <p:spTgt spid="170"/>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5"/>
                                        </p:tgtEl>
                                        <p:attrNameLst>
                                          <p:attrName>style.visibility</p:attrName>
                                        </p:attrNameLst>
                                      </p:cBhvr>
                                      <p:to>
                                        <p:strVal val="visible"/>
                                      </p:to>
                                    </p:set>
                                    <p:animEffect transition="in" filter="fade">
                                      <p:cBhvr>
                                        <p:cTn id="24" dur="500"/>
                                        <p:tgtEl>
                                          <p:spTgt spid="18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2"/>
                                        </p:tgtEl>
                                        <p:attrNameLst>
                                          <p:attrName>style.visibility</p:attrName>
                                        </p:attrNameLst>
                                      </p:cBhvr>
                                      <p:to>
                                        <p:strVal val="visible"/>
                                      </p:to>
                                    </p:set>
                                    <p:animEffect transition="in" filter="fade">
                                      <p:cBhvr>
                                        <p:cTn id="29" dur="500"/>
                                        <p:tgtEl>
                                          <p:spTgt spid="19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9"/>
                                        </p:tgtEl>
                                        <p:attrNameLst>
                                          <p:attrName>style.visibility</p:attrName>
                                        </p:attrNameLst>
                                      </p:cBhvr>
                                      <p:to>
                                        <p:strVal val="visible"/>
                                      </p:to>
                                    </p:set>
                                    <p:animEffect transition="in" filter="fade">
                                      <p:cBhvr>
                                        <p:cTn id="34"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152;p50">
            <a:extLst>
              <a:ext uri="{FF2B5EF4-FFF2-40B4-BE49-F238E27FC236}">
                <a16:creationId xmlns:a16="http://schemas.microsoft.com/office/drawing/2014/main" id="{1353CDF6-D9FA-B406-4218-66482FEEB8B1}"/>
              </a:ext>
            </a:extLst>
          </p:cNvPr>
          <p:cNvSpPr/>
          <p:nvPr/>
        </p:nvSpPr>
        <p:spPr>
          <a:xfrm>
            <a:off x="1638610" y="2713524"/>
            <a:ext cx="5795282" cy="5710488"/>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FFF2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III. </a:t>
            </a:r>
            <a:r>
              <a:rPr lang="en-US" sz="4400" b="1" kern="1200" dirty="0" err="1">
                <a:solidFill>
                  <a:prstClr val="white"/>
                </a:solidFill>
                <a:latin typeface="Tahoma" pitchFamily="34" charset="0"/>
                <a:ea typeface="Tahoma" pitchFamily="34" charset="0"/>
                <a:cs typeface="Tahoma" pitchFamily="34" charset="0"/>
              </a:rPr>
              <a:t>Chỉ</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số</a:t>
            </a:r>
            <a:r>
              <a:rPr lang="en-US" sz="4400" b="1" kern="1200" dirty="0">
                <a:solidFill>
                  <a:prstClr val="white"/>
                </a:solidFill>
                <a:latin typeface="Tahoma" pitchFamily="34" charset="0"/>
                <a:ea typeface="Tahoma" pitchFamily="34" charset="0"/>
                <a:cs typeface="Tahoma" pitchFamily="34" charset="0"/>
              </a:rPr>
              <a:t> octane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xăng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id="{0137F6D1-6171-360A-05CA-DC23D002ABDD}"/>
              </a:ext>
            </a:extLst>
          </p:cNvPr>
          <p:cNvPicPr>
            <a:picLocks noChangeAspect="1"/>
          </p:cNvPicPr>
          <p:nvPr/>
        </p:nvPicPr>
        <p:blipFill>
          <a:blip r:embed="rId2"/>
          <a:stretch>
            <a:fillRect/>
          </a:stretch>
        </p:blipFill>
        <p:spPr>
          <a:xfrm>
            <a:off x="20769477" y="9196033"/>
            <a:ext cx="4029916" cy="4029916"/>
          </a:xfrm>
          <a:prstGeom prst="rect">
            <a:avLst/>
          </a:prstGeom>
        </p:spPr>
      </p:pic>
      <p:grpSp>
        <p:nvGrpSpPr>
          <p:cNvPr id="3" name="Google Shape;834;p49">
            <a:extLst>
              <a:ext uri="{FF2B5EF4-FFF2-40B4-BE49-F238E27FC236}">
                <a16:creationId xmlns:a16="http://schemas.microsoft.com/office/drawing/2014/main" id="{A8AD69E7-4BDA-CE5F-3630-88E174C9F794}"/>
              </a:ext>
            </a:extLst>
          </p:cNvPr>
          <p:cNvGrpSpPr/>
          <p:nvPr/>
        </p:nvGrpSpPr>
        <p:grpSpPr>
          <a:xfrm>
            <a:off x="8191229" y="3042570"/>
            <a:ext cx="13547893" cy="10183380"/>
            <a:chOff x="2583325" y="2972875"/>
            <a:chExt cx="462850" cy="445750"/>
          </a:xfrm>
          <a:solidFill>
            <a:srgbClr val="00B0F0"/>
          </a:solidFill>
        </p:grpSpPr>
        <p:sp>
          <p:nvSpPr>
            <p:cNvPr id="4" name="Google Shape;835;p49">
              <a:extLst>
                <a:ext uri="{FF2B5EF4-FFF2-40B4-BE49-F238E27FC236}">
                  <a16:creationId xmlns:a16="http://schemas.microsoft.com/office/drawing/2014/main" id="{B767AF6C-8060-3D55-1610-A182AE689BAB}"/>
                </a:ext>
              </a:extLst>
            </p:cNvPr>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6;p49">
              <a:extLst>
                <a:ext uri="{FF2B5EF4-FFF2-40B4-BE49-F238E27FC236}">
                  <a16:creationId xmlns:a16="http://schemas.microsoft.com/office/drawing/2014/main" id="{32B4E468-BA30-E7EA-76FA-F85896CCDF64}"/>
                </a:ext>
              </a:extLst>
            </p:cNvPr>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Oval 21">
            <a:extLst>
              <a:ext uri="{FF2B5EF4-FFF2-40B4-BE49-F238E27FC236}">
                <a16:creationId xmlns:a16="http://schemas.microsoft.com/office/drawing/2014/main" id="{F096505A-9CC3-DBA3-1459-ED67EFA3748B}"/>
              </a:ext>
            </a:extLst>
          </p:cNvPr>
          <p:cNvSpPr/>
          <p:nvPr/>
        </p:nvSpPr>
        <p:spPr>
          <a:xfrm>
            <a:off x="2063894" y="3251526"/>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1:  </a:t>
            </a:r>
          </a:p>
          <a:p>
            <a:pPr algn="ctr"/>
            <a:r>
              <a:rPr lang="en-US" sz="4000" b="1" dirty="0">
                <a:solidFill>
                  <a:schemeClr val="bg2">
                    <a:lumMod val="50000"/>
                  </a:schemeClr>
                </a:solidFill>
                <a:latin typeface="Questrial" pitchFamily="2" charset="0"/>
                <a:ea typeface="Questrial" pitchFamily="2" charset="0"/>
                <a:cs typeface="Questrial" pitchFamily="2" charset="0"/>
              </a:rPr>
              <a:t>C</a:t>
            </a:r>
            <a:r>
              <a:rPr lang="vi-VN" sz="4000" b="1" dirty="0">
                <a:solidFill>
                  <a:schemeClr val="bg2">
                    <a:lumMod val="50000"/>
                  </a:schemeClr>
                </a:solidFill>
                <a:latin typeface="Questrial" pitchFamily="2" charset="0"/>
                <a:ea typeface="Questrial" pitchFamily="2" charset="0"/>
                <a:cs typeface="Questrial" pitchFamily="2" charset="0"/>
              </a:rPr>
              <a:t>hỉ số octane của xăng</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là</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gì</a:t>
            </a:r>
            <a:r>
              <a:rPr lang="en-US" sz="4000" b="1" dirty="0">
                <a:solidFill>
                  <a:schemeClr val="bg2">
                    <a:lumMod val="50000"/>
                  </a:schemeClr>
                </a:solidFill>
                <a:latin typeface="Questrial" pitchFamily="2" charset="0"/>
                <a:ea typeface="Questrial" pitchFamily="2" charset="0"/>
                <a:cs typeface="Questrial" pitchFamily="2" charset="0"/>
              </a:rPr>
              <a:t>?</a:t>
            </a:r>
          </a:p>
        </p:txBody>
      </p:sp>
      <p:sp>
        <p:nvSpPr>
          <p:cNvPr id="24" name="TextBox 23">
            <a:extLst>
              <a:ext uri="{FF2B5EF4-FFF2-40B4-BE49-F238E27FC236}">
                <a16:creationId xmlns:a16="http://schemas.microsoft.com/office/drawing/2014/main" id="{3B2EC203-20EE-AD7A-386C-AA953E48C38C}"/>
              </a:ext>
            </a:extLst>
          </p:cNvPr>
          <p:cNvSpPr txBox="1"/>
          <p:nvPr/>
        </p:nvSpPr>
        <p:spPr>
          <a:xfrm>
            <a:off x="9506064" y="4586147"/>
            <a:ext cx="5653070" cy="5262979"/>
          </a:xfrm>
          <a:prstGeom prst="rect">
            <a:avLst/>
          </a:prstGeom>
          <a:noFill/>
        </p:spPr>
        <p:txBody>
          <a:bodyPr wrap="square" rtlCol="0">
            <a:spAutoFit/>
          </a:bodyPr>
          <a:lstStyle/>
          <a:p>
            <a:pPr algn="just"/>
            <a:r>
              <a:rPr lang="nl-NL" sz="4800" b="1"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Chỉ số octane của xăng thể hiện mức độ chịu nén của hỗn hợp xăng và không khí trong động cơ.</a:t>
            </a:r>
            <a:endParaRPr lang="en-US" sz="4800" b="1"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endParaRPr>
          </a:p>
          <a:p>
            <a:pPr algn="just"/>
            <a:endParaRPr lang="en-US" sz="48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25" name="Picture 4" descr="Octane Number Or Octane Rating – What Is It, And Why You Should Bother  About It">
            <a:extLst>
              <a:ext uri="{FF2B5EF4-FFF2-40B4-BE49-F238E27FC236}">
                <a16:creationId xmlns:a16="http://schemas.microsoft.com/office/drawing/2014/main" id="{09239B02-818C-C685-E05A-43292518C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7702" y="5120505"/>
            <a:ext cx="4893206" cy="275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98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10">
            <a:extLst>
              <a:ext uri="{FF2B5EF4-FFF2-40B4-BE49-F238E27FC236}">
                <a16:creationId xmlns:a16="http://schemas.microsoft.com/office/drawing/2014/main"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III. </a:t>
            </a:r>
            <a:r>
              <a:rPr lang="en-US" sz="4400" b="1" kern="1200" dirty="0" err="1">
                <a:solidFill>
                  <a:prstClr val="white"/>
                </a:solidFill>
                <a:latin typeface="Tahoma" pitchFamily="34" charset="0"/>
                <a:ea typeface="Tahoma" pitchFamily="34" charset="0"/>
                <a:cs typeface="Tahoma" pitchFamily="34" charset="0"/>
              </a:rPr>
              <a:t>Chỉ</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số</a:t>
            </a:r>
            <a:r>
              <a:rPr lang="en-US" sz="4400" b="1" kern="1200" dirty="0">
                <a:solidFill>
                  <a:prstClr val="white"/>
                </a:solidFill>
                <a:latin typeface="Tahoma" pitchFamily="34" charset="0"/>
                <a:ea typeface="Tahoma" pitchFamily="34" charset="0"/>
                <a:cs typeface="Tahoma" pitchFamily="34" charset="0"/>
              </a:rPr>
              <a:t> octane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xăng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id="{0137F6D1-6171-360A-05CA-DC23D002ABDD}"/>
              </a:ext>
            </a:extLst>
          </p:cNvPr>
          <p:cNvPicPr>
            <a:picLocks noChangeAspect="1"/>
          </p:cNvPicPr>
          <p:nvPr/>
        </p:nvPicPr>
        <p:blipFill>
          <a:blip r:embed="rId2"/>
          <a:stretch>
            <a:fillRect/>
          </a:stretch>
        </p:blipFill>
        <p:spPr>
          <a:xfrm>
            <a:off x="20728460" y="9099729"/>
            <a:ext cx="4029916" cy="4029916"/>
          </a:xfrm>
          <a:prstGeom prst="rect">
            <a:avLst/>
          </a:prstGeom>
        </p:spPr>
      </p:pic>
      <p:grpSp>
        <p:nvGrpSpPr>
          <p:cNvPr id="3" name="Google Shape;834;p49">
            <a:extLst>
              <a:ext uri="{FF2B5EF4-FFF2-40B4-BE49-F238E27FC236}">
                <a16:creationId xmlns:a16="http://schemas.microsoft.com/office/drawing/2014/main" id="{A8AD69E7-4BDA-CE5F-3630-88E174C9F794}"/>
              </a:ext>
            </a:extLst>
          </p:cNvPr>
          <p:cNvGrpSpPr/>
          <p:nvPr/>
        </p:nvGrpSpPr>
        <p:grpSpPr>
          <a:xfrm>
            <a:off x="2330245" y="3040467"/>
            <a:ext cx="16063419" cy="10795108"/>
            <a:chOff x="2583325" y="2972875"/>
            <a:chExt cx="462850" cy="445750"/>
          </a:xfrm>
          <a:solidFill>
            <a:srgbClr val="FFC9C9"/>
          </a:solidFill>
        </p:grpSpPr>
        <p:sp>
          <p:nvSpPr>
            <p:cNvPr id="4" name="Google Shape;835;p49">
              <a:extLst>
                <a:ext uri="{FF2B5EF4-FFF2-40B4-BE49-F238E27FC236}">
                  <a16:creationId xmlns:a16="http://schemas.microsoft.com/office/drawing/2014/main" id="{B767AF6C-8060-3D55-1610-A182AE689BAB}"/>
                </a:ext>
              </a:extLst>
            </p:cNvPr>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6;p49">
              <a:extLst>
                <a:ext uri="{FF2B5EF4-FFF2-40B4-BE49-F238E27FC236}">
                  <a16:creationId xmlns:a16="http://schemas.microsoft.com/office/drawing/2014/main" id="{32B4E468-BA30-E7EA-76FA-F85896CCDF64}"/>
                </a:ext>
              </a:extLst>
            </p:cNvPr>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 name="TextBox 22">
            <a:extLst>
              <a:ext uri="{FF2B5EF4-FFF2-40B4-BE49-F238E27FC236}">
                <a16:creationId xmlns:a16="http://schemas.microsoft.com/office/drawing/2014/main" id="{C315F80A-58A6-7ABC-9943-CE9E72DCC00F}"/>
              </a:ext>
            </a:extLst>
          </p:cNvPr>
          <p:cNvSpPr txBox="1"/>
          <p:nvPr/>
        </p:nvSpPr>
        <p:spPr>
          <a:xfrm>
            <a:off x="3914343" y="4502477"/>
            <a:ext cx="11874171" cy="1446550"/>
          </a:xfrm>
          <a:prstGeom prst="rect">
            <a:avLst/>
          </a:prstGeom>
          <a:noFill/>
        </p:spPr>
        <p:txBody>
          <a:bodyPr wrap="square" rtlCol="0">
            <a:spAutoFit/>
          </a:bodyPr>
          <a:lstStyle/>
          <a:p>
            <a:pPr algn="just"/>
            <a:r>
              <a:rPr lang="vi-VN" sz="4400" b="1"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Chỉ số octane càng cao thì xăng đưa vào động cơ càng chịu nén tốt và càng cháy triệt để</a:t>
            </a:r>
            <a:r>
              <a:rPr lang="en-US" sz="4400" b="1"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a:t>
            </a:r>
            <a:endParaRPr lang="en-US" sz="44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4098" name="Picture 2" descr="Trị số octan là gì? Cách tăng trị số octan cho xăng hiệu quả, an toàn">
            <a:extLst>
              <a:ext uri="{FF2B5EF4-FFF2-40B4-BE49-F238E27FC236}">
                <a16:creationId xmlns:a16="http://schemas.microsoft.com/office/drawing/2014/main" id="{EAC1429A-EA99-18C7-63A5-E51F70B1D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4886" y="6047203"/>
            <a:ext cx="4872255" cy="292335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155;p50">
            <a:extLst>
              <a:ext uri="{FF2B5EF4-FFF2-40B4-BE49-F238E27FC236}">
                <a16:creationId xmlns:a16="http://schemas.microsoft.com/office/drawing/2014/main" id="{67AF9D91-7D4E-3BC0-9CA4-83F80DE717E7}"/>
              </a:ext>
            </a:extLst>
          </p:cNvPr>
          <p:cNvSpPr/>
          <p:nvPr/>
        </p:nvSpPr>
        <p:spPr>
          <a:xfrm>
            <a:off x="18492249" y="1823993"/>
            <a:ext cx="5795282" cy="5710488"/>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 name="Oval 4">
            <a:extLst>
              <a:ext uri="{FF2B5EF4-FFF2-40B4-BE49-F238E27FC236}">
                <a16:creationId xmlns:a16="http://schemas.microsoft.com/office/drawing/2014/main" id="{547C6248-1582-CCF1-0B7F-87A129549DEC}"/>
              </a:ext>
            </a:extLst>
          </p:cNvPr>
          <p:cNvSpPr/>
          <p:nvPr/>
        </p:nvSpPr>
        <p:spPr>
          <a:xfrm>
            <a:off x="18393664" y="2602901"/>
            <a:ext cx="5268755"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2:  </a:t>
            </a:r>
          </a:p>
          <a:p>
            <a:pPr algn="ctr"/>
            <a:r>
              <a:rPr lang="en-US" sz="4000" b="1" dirty="0" err="1">
                <a:solidFill>
                  <a:schemeClr val="bg2">
                    <a:lumMod val="50000"/>
                  </a:schemeClr>
                </a:solidFill>
                <a:latin typeface="Questrial" pitchFamily="2" charset="0"/>
                <a:ea typeface="Questrial" pitchFamily="2" charset="0"/>
                <a:cs typeface="Questrial" pitchFamily="2" charset="0"/>
              </a:rPr>
              <a:t>Nêu</a:t>
            </a:r>
            <a:r>
              <a:rPr lang="en-US" sz="4000" b="1" dirty="0">
                <a:solidFill>
                  <a:schemeClr val="bg2">
                    <a:lumMod val="50000"/>
                  </a:schemeClr>
                </a:solidFill>
                <a:latin typeface="Questrial" pitchFamily="2" charset="0"/>
                <a:ea typeface="Questrial" pitchFamily="2" charset="0"/>
                <a:cs typeface="Questrial" pitchFamily="2" charset="0"/>
              </a:rPr>
              <a:t> </a:t>
            </a:r>
            <a:r>
              <a:rPr lang="vi-VN" sz="4000" b="1" dirty="0">
                <a:solidFill>
                  <a:schemeClr val="bg2">
                    <a:lumMod val="50000"/>
                  </a:schemeClr>
                </a:solidFill>
                <a:latin typeface="Questrial" pitchFamily="2" charset="0"/>
                <a:ea typeface="Questrial" pitchFamily="2" charset="0"/>
                <a:cs typeface="Questrial" pitchFamily="2" charset="0"/>
              </a:rPr>
              <a:t>ý nghĩa chỉ số octane của xăng</a:t>
            </a:r>
            <a:r>
              <a:rPr lang="en-US" sz="4000" b="1" dirty="0">
                <a:solidFill>
                  <a:schemeClr val="bg2">
                    <a:lumMod val="50000"/>
                  </a:schemeClr>
                </a:solidFill>
                <a:latin typeface="Questrial" pitchFamily="2" charset="0"/>
                <a:ea typeface="Questrial" pitchFamily="2" charset="0"/>
                <a:cs typeface="Questrial" pitchFamily="2" charset="0"/>
              </a:rPr>
              <a:t>.</a:t>
            </a:r>
          </a:p>
        </p:txBody>
      </p:sp>
      <p:sp>
        <p:nvSpPr>
          <p:cNvPr id="7" name="TextBox 6">
            <a:extLst>
              <a:ext uri="{FF2B5EF4-FFF2-40B4-BE49-F238E27FC236}">
                <a16:creationId xmlns:a16="http://schemas.microsoft.com/office/drawing/2014/main" id="{774B022B-E8B0-2457-8B01-69907F5BB72E}"/>
              </a:ext>
            </a:extLst>
          </p:cNvPr>
          <p:cNvSpPr txBox="1"/>
          <p:nvPr/>
        </p:nvSpPr>
        <p:spPr>
          <a:xfrm>
            <a:off x="3914343" y="6008020"/>
            <a:ext cx="8241958" cy="3477875"/>
          </a:xfrm>
          <a:prstGeom prst="rect">
            <a:avLst/>
          </a:prstGeom>
          <a:noFill/>
        </p:spPr>
        <p:txBody>
          <a:bodyPr wrap="square" rtlCol="0">
            <a:spAutoFit/>
          </a:bodyPr>
          <a:lstStyle/>
          <a:p>
            <a:pPr algn="just"/>
            <a:r>
              <a:rPr lang="vi-VN" sz="4400" b="1"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Vì thế, sử dụng xăng có chỉ số octane cao là một trong các biện pháp làm giảm lượng khí thải độc hại, góp phần bảo vệ môi trường.</a:t>
            </a:r>
            <a:endParaRPr lang="en-US" sz="44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3570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10">
            <a:extLst>
              <a:ext uri="{FF2B5EF4-FFF2-40B4-BE49-F238E27FC236}">
                <a16:creationId xmlns:a16="http://schemas.microsoft.com/office/drawing/2014/main"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III. </a:t>
            </a:r>
            <a:r>
              <a:rPr lang="en-US" sz="4400" b="1" kern="1200" dirty="0" err="1">
                <a:solidFill>
                  <a:prstClr val="white"/>
                </a:solidFill>
                <a:latin typeface="Tahoma" pitchFamily="34" charset="0"/>
                <a:ea typeface="Tahoma" pitchFamily="34" charset="0"/>
                <a:cs typeface="Tahoma" pitchFamily="34" charset="0"/>
              </a:rPr>
              <a:t>Chỉ</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số</a:t>
            </a:r>
            <a:r>
              <a:rPr lang="en-US" sz="4400" b="1" kern="1200" dirty="0">
                <a:solidFill>
                  <a:prstClr val="white"/>
                </a:solidFill>
                <a:latin typeface="Tahoma" pitchFamily="34" charset="0"/>
                <a:ea typeface="Tahoma" pitchFamily="34" charset="0"/>
                <a:cs typeface="Tahoma" pitchFamily="34" charset="0"/>
              </a:rPr>
              <a:t> octane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xăng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id="{0137F6D1-6171-360A-05CA-DC23D002ABDD}"/>
              </a:ext>
            </a:extLst>
          </p:cNvPr>
          <p:cNvPicPr>
            <a:picLocks noChangeAspect="1"/>
          </p:cNvPicPr>
          <p:nvPr/>
        </p:nvPicPr>
        <p:blipFill>
          <a:blip r:embed="rId2"/>
          <a:stretch>
            <a:fillRect/>
          </a:stretch>
        </p:blipFill>
        <p:spPr>
          <a:xfrm>
            <a:off x="20769477" y="9196033"/>
            <a:ext cx="4029916" cy="4029916"/>
          </a:xfrm>
          <a:prstGeom prst="rect">
            <a:avLst/>
          </a:prstGeom>
        </p:spPr>
      </p:pic>
      <p:grpSp>
        <p:nvGrpSpPr>
          <p:cNvPr id="3" name="Google Shape;834;p49">
            <a:extLst>
              <a:ext uri="{FF2B5EF4-FFF2-40B4-BE49-F238E27FC236}">
                <a16:creationId xmlns:a16="http://schemas.microsoft.com/office/drawing/2014/main" id="{A8AD69E7-4BDA-CE5F-3630-88E174C9F794}"/>
              </a:ext>
            </a:extLst>
          </p:cNvPr>
          <p:cNvGrpSpPr/>
          <p:nvPr/>
        </p:nvGrpSpPr>
        <p:grpSpPr>
          <a:xfrm>
            <a:off x="8191229" y="3042570"/>
            <a:ext cx="13547893" cy="10183380"/>
            <a:chOff x="2583325" y="2972875"/>
            <a:chExt cx="462850" cy="445750"/>
          </a:xfrm>
          <a:solidFill>
            <a:srgbClr val="FFEC9B"/>
          </a:solidFill>
        </p:grpSpPr>
        <p:sp>
          <p:nvSpPr>
            <p:cNvPr id="4" name="Google Shape;835;p49">
              <a:extLst>
                <a:ext uri="{FF2B5EF4-FFF2-40B4-BE49-F238E27FC236}">
                  <a16:creationId xmlns:a16="http://schemas.microsoft.com/office/drawing/2014/main" id="{B767AF6C-8060-3D55-1610-A182AE689BAB}"/>
                </a:ext>
              </a:extLst>
            </p:cNvPr>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6;p49">
              <a:extLst>
                <a:ext uri="{FF2B5EF4-FFF2-40B4-BE49-F238E27FC236}">
                  <a16:creationId xmlns:a16="http://schemas.microsoft.com/office/drawing/2014/main" id="{32B4E468-BA30-E7EA-76FA-F85896CCDF64}"/>
                </a:ext>
              </a:extLst>
            </p:cNvPr>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a:extLst>
              <a:ext uri="{FF2B5EF4-FFF2-40B4-BE49-F238E27FC236}">
                <a16:creationId xmlns:a16="http://schemas.microsoft.com/office/drawing/2014/main" id="{C315F80A-58A6-7ABC-9943-CE9E72DCC00F}"/>
              </a:ext>
            </a:extLst>
          </p:cNvPr>
          <p:cNvSpPr txBox="1"/>
          <p:nvPr/>
        </p:nvSpPr>
        <p:spPr>
          <a:xfrm>
            <a:off x="9566900" y="4515507"/>
            <a:ext cx="5653070" cy="4524315"/>
          </a:xfrm>
          <a:prstGeom prst="rect">
            <a:avLst/>
          </a:prstGeom>
          <a:noFill/>
        </p:spPr>
        <p:txBody>
          <a:bodyPr wrap="square" rtlCol="0">
            <a:spAutoFit/>
          </a:bodyPr>
          <a:lstStyle/>
          <a:p>
            <a:pPr algn="just"/>
            <a:r>
              <a:rPr lang="vi-VN" sz="4800" b="1" dirty="0">
                <a:solidFill>
                  <a:srgbClr val="04617B"/>
                </a:solidFill>
                <a:effectLst/>
                <a:latin typeface="Roboto" panose="02000000000000000000" pitchFamily="2" charset="0"/>
                <a:ea typeface="Roboto" panose="02000000000000000000" pitchFamily="2" charset="0"/>
                <a:cs typeface="Roboto" panose="02000000000000000000" pitchFamily="2" charset="0"/>
              </a:rPr>
              <a:t>Có thể tăng chỉ số octane bằng cách tăng hàm lượng các hydrocarbon mạch nhánh trong sản phẩm lọc dầu.</a:t>
            </a:r>
            <a:endParaRPr lang="en-US" sz="48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sp>
        <p:nvSpPr>
          <p:cNvPr id="2" name="Google Shape;1153;p50">
            <a:extLst>
              <a:ext uri="{FF2B5EF4-FFF2-40B4-BE49-F238E27FC236}">
                <a16:creationId xmlns:a16="http://schemas.microsoft.com/office/drawing/2014/main" id="{3B088CBF-7BD2-0088-6416-B3591CD94E34}"/>
              </a:ext>
            </a:extLst>
          </p:cNvPr>
          <p:cNvSpPr/>
          <p:nvPr/>
        </p:nvSpPr>
        <p:spPr>
          <a:xfrm>
            <a:off x="1708112" y="4003550"/>
            <a:ext cx="5795282" cy="5710488"/>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5">
              <a:lumMod val="60000"/>
              <a:lumOff val="4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 name="Oval 4">
            <a:extLst>
              <a:ext uri="{FF2B5EF4-FFF2-40B4-BE49-F238E27FC236}">
                <a16:creationId xmlns:a16="http://schemas.microsoft.com/office/drawing/2014/main" id="{C6503922-9B28-0406-7FC1-B33D255BCDF4}"/>
              </a:ext>
            </a:extLst>
          </p:cNvPr>
          <p:cNvSpPr/>
          <p:nvPr/>
        </p:nvSpPr>
        <p:spPr>
          <a:xfrm>
            <a:off x="2861078" y="4003550"/>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3:  </a:t>
            </a:r>
          </a:p>
          <a:p>
            <a:pPr algn="ctr"/>
            <a:r>
              <a:rPr lang="en-US" sz="4000" b="1" dirty="0">
                <a:solidFill>
                  <a:schemeClr val="bg2">
                    <a:lumMod val="50000"/>
                  </a:schemeClr>
                </a:solidFill>
                <a:latin typeface="Questrial" pitchFamily="2" charset="0"/>
                <a:ea typeface="Questrial" pitchFamily="2" charset="0"/>
                <a:cs typeface="Questrial" pitchFamily="2" charset="0"/>
              </a:rPr>
              <a:t>L</a:t>
            </a:r>
            <a:r>
              <a:rPr lang="vi-VN" sz="4000" b="1" dirty="0">
                <a:solidFill>
                  <a:schemeClr val="bg2">
                    <a:lumMod val="50000"/>
                  </a:schemeClr>
                </a:solidFill>
                <a:latin typeface="Questrial" pitchFamily="2" charset="0"/>
                <a:ea typeface="Questrial" pitchFamily="2" charset="0"/>
                <a:cs typeface="Questrial" pitchFamily="2" charset="0"/>
              </a:rPr>
              <a:t>àm</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cách</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nào</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để</a:t>
            </a:r>
            <a:r>
              <a:rPr lang="vi-VN" sz="4000" b="1" dirty="0">
                <a:solidFill>
                  <a:schemeClr val="bg2">
                    <a:lumMod val="50000"/>
                  </a:schemeClr>
                </a:solidFill>
                <a:latin typeface="Questrial" pitchFamily="2" charset="0"/>
                <a:ea typeface="Questrial" pitchFamily="2" charset="0"/>
                <a:cs typeface="Questrial" pitchFamily="2" charset="0"/>
              </a:rPr>
              <a:t> tăng chỉ số octane của xăng</a:t>
            </a:r>
            <a:r>
              <a:rPr lang="en-US" sz="4000" b="1" dirty="0">
                <a:solidFill>
                  <a:schemeClr val="bg2">
                    <a:lumMod val="50000"/>
                  </a:schemeClr>
                </a:solidFill>
                <a:latin typeface="Questrial" pitchFamily="2" charset="0"/>
                <a:ea typeface="Questrial" pitchFamily="2" charset="0"/>
                <a:cs typeface="Questrial" pitchFamily="2" charset="0"/>
              </a:rPr>
              <a:t>?</a:t>
            </a:r>
          </a:p>
        </p:txBody>
      </p:sp>
      <p:pic>
        <p:nvPicPr>
          <p:cNvPr id="5122" name="Picture 2" descr="How to Increase Octane Number of Gasoline">
            <a:extLst>
              <a:ext uri="{FF2B5EF4-FFF2-40B4-BE49-F238E27FC236}">
                <a16:creationId xmlns:a16="http://schemas.microsoft.com/office/drawing/2014/main" id="{D0CD1DC4-3123-165E-C26F-2B31BE2F3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3170" y="5066478"/>
            <a:ext cx="44577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52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10">
            <a:extLst>
              <a:ext uri="{FF2B5EF4-FFF2-40B4-BE49-F238E27FC236}">
                <a16:creationId xmlns:a16="http://schemas.microsoft.com/office/drawing/2014/main"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III. </a:t>
            </a:r>
            <a:r>
              <a:rPr lang="en-US" sz="4400" b="1" kern="1200" dirty="0" err="1">
                <a:solidFill>
                  <a:prstClr val="white"/>
                </a:solidFill>
                <a:latin typeface="Tahoma" pitchFamily="34" charset="0"/>
                <a:ea typeface="Tahoma" pitchFamily="34" charset="0"/>
                <a:cs typeface="Tahoma" pitchFamily="34" charset="0"/>
              </a:rPr>
              <a:t>Chỉ</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số</a:t>
            </a:r>
            <a:r>
              <a:rPr lang="en-US" sz="4400" b="1" kern="1200" dirty="0">
                <a:solidFill>
                  <a:prstClr val="white"/>
                </a:solidFill>
                <a:latin typeface="Tahoma" pitchFamily="34" charset="0"/>
                <a:ea typeface="Tahoma" pitchFamily="34" charset="0"/>
                <a:cs typeface="Tahoma" pitchFamily="34" charset="0"/>
              </a:rPr>
              <a:t> octane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xăng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id="{0137F6D1-6171-360A-05CA-DC23D002ABDD}"/>
              </a:ext>
            </a:extLst>
          </p:cNvPr>
          <p:cNvPicPr>
            <a:picLocks noChangeAspect="1"/>
          </p:cNvPicPr>
          <p:nvPr/>
        </p:nvPicPr>
        <p:blipFill>
          <a:blip r:embed="rId2"/>
          <a:stretch>
            <a:fillRect/>
          </a:stretch>
        </p:blipFill>
        <p:spPr>
          <a:xfrm>
            <a:off x="20728460" y="9099729"/>
            <a:ext cx="4029916" cy="4029916"/>
          </a:xfrm>
          <a:prstGeom prst="rect">
            <a:avLst/>
          </a:prstGeom>
        </p:spPr>
      </p:pic>
      <p:grpSp>
        <p:nvGrpSpPr>
          <p:cNvPr id="3" name="Google Shape;834;p49">
            <a:extLst>
              <a:ext uri="{FF2B5EF4-FFF2-40B4-BE49-F238E27FC236}">
                <a16:creationId xmlns:a16="http://schemas.microsoft.com/office/drawing/2014/main" id="{A8AD69E7-4BDA-CE5F-3630-88E174C9F794}"/>
              </a:ext>
            </a:extLst>
          </p:cNvPr>
          <p:cNvGrpSpPr/>
          <p:nvPr/>
        </p:nvGrpSpPr>
        <p:grpSpPr>
          <a:xfrm>
            <a:off x="1923036" y="3131082"/>
            <a:ext cx="16063419" cy="10795108"/>
            <a:chOff x="2583325" y="2972875"/>
            <a:chExt cx="462850" cy="445750"/>
          </a:xfrm>
          <a:solidFill>
            <a:srgbClr val="0070C0"/>
          </a:solidFill>
        </p:grpSpPr>
        <p:sp>
          <p:nvSpPr>
            <p:cNvPr id="4" name="Google Shape;835;p49">
              <a:extLst>
                <a:ext uri="{FF2B5EF4-FFF2-40B4-BE49-F238E27FC236}">
                  <a16:creationId xmlns:a16="http://schemas.microsoft.com/office/drawing/2014/main" id="{B767AF6C-8060-3D55-1610-A182AE689BAB}"/>
                </a:ext>
              </a:extLst>
            </p:cNvPr>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6;p49">
              <a:extLst>
                <a:ext uri="{FF2B5EF4-FFF2-40B4-BE49-F238E27FC236}">
                  <a16:creationId xmlns:a16="http://schemas.microsoft.com/office/drawing/2014/main" id="{32B4E468-BA30-E7EA-76FA-F85896CCDF64}"/>
                </a:ext>
              </a:extLst>
            </p:cNvPr>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 name="TextBox 22">
            <a:extLst>
              <a:ext uri="{FF2B5EF4-FFF2-40B4-BE49-F238E27FC236}">
                <a16:creationId xmlns:a16="http://schemas.microsoft.com/office/drawing/2014/main" id="{C315F80A-58A6-7ABC-9943-CE9E72DCC00F}"/>
              </a:ext>
            </a:extLst>
          </p:cNvPr>
          <p:cNvSpPr txBox="1"/>
          <p:nvPr/>
        </p:nvSpPr>
        <p:spPr>
          <a:xfrm>
            <a:off x="3914343" y="4232424"/>
            <a:ext cx="11874171" cy="2800767"/>
          </a:xfrm>
          <a:prstGeom prst="rect">
            <a:avLst/>
          </a:prstGeom>
          <a:noFill/>
        </p:spPr>
        <p:txBody>
          <a:bodyPr wrap="square" rtlCol="0">
            <a:spAutoFit/>
          </a:bodyPr>
          <a:lstStyle/>
          <a:p>
            <a:pPr algn="just"/>
            <a:r>
              <a:rPr lang="vi-VN" sz="4400" b="1" dirty="0">
                <a:solidFill>
                  <a:srgbClr val="04617B"/>
                </a:solidFill>
                <a:effectLst/>
                <a:latin typeface="Roboto" panose="02000000000000000000" pitchFamily="2" charset="0"/>
                <a:ea typeface="Roboto" panose="02000000000000000000" pitchFamily="2" charset="0"/>
                <a:cs typeface="Roboto" panose="02000000000000000000" pitchFamily="2" charset="0"/>
              </a:rPr>
              <a:t>Để sử dụng nhiên liệu an toàn, hiệu quả, gắn với việc bảo vệ môi trường, người ta không ngừng cải tiến nhằm nâng cao chất lượng động cơ và chỉ số octane của xăng</a:t>
            </a:r>
            <a:endParaRPr lang="en-US" sz="44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sp>
        <p:nvSpPr>
          <p:cNvPr id="8" name="Google Shape;1154;p50">
            <a:extLst>
              <a:ext uri="{FF2B5EF4-FFF2-40B4-BE49-F238E27FC236}">
                <a16:creationId xmlns:a16="http://schemas.microsoft.com/office/drawing/2014/main" id="{5A7C4823-9D0F-C317-1EED-17CDEBEC1802}"/>
              </a:ext>
            </a:extLst>
          </p:cNvPr>
          <p:cNvSpPr/>
          <p:nvPr/>
        </p:nvSpPr>
        <p:spPr>
          <a:xfrm>
            <a:off x="18664792" y="3260068"/>
            <a:ext cx="5795282" cy="5710488"/>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rgbClr val="FFE5E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Oval 8">
            <a:extLst>
              <a:ext uri="{FF2B5EF4-FFF2-40B4-BE49-F238E27FC236}">
                <a16:creationId xmlns:a16="http://schemas.microsoft.com/office/drawing/2014/main" id="{D936CA5A-F1B1-77F8-2AA3-A5F760497CDA}"/>
              </a:ext>
            </a:extLst>
          </p:cNvPr>
          <p:cNvSpPr/>
          <p:nvPr/>
        </p:nvSpPr>
        <p:spPr>
          <a:xfrm>
            <a:off x="18393664" y="3260068"/>
            <a:ext cx="5628276"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4: L</a:t>
            </a:r>
            <a:r>
              <a:rPr lang="vi-VN" sz="4000" b="1" dirty="0">
                <a:solidFill>
                  <a:schemeClr val="bg2">
                    <a:lumMod val="50000"/>
                  </a:schemeClr>
                </a:solidFill>
                <a:latin typeface="Questrial" pitchFamily="2" charset="0"/>
                <a:ea typeface="Questrial" pitchFamily="2" charset="0"/>
                <a:cs typeface="Questrial" pitchFamily="2" charset="0"/>
              </a:rPr>
              <a:t>àm thế nào để sử dụng nhiên liệu an toàn, hiệu quả, gắn với việc bảo vệ môi trường?</a:t>
            </a:r>
            <a:endParaRPr lang="en-US" sz="4000" b="1" dirty="0">
              <a:solidFill>
                <a:schemeClr val="bg2">
                  <a:lumMod val="50000"/>
                </a:schemeClr>
              </a:solidFill>
              <a:latin typeface="Questrial" pitchFamily="2" charset="0"/>
              <a:ea typeface="Questrial" pitchFamily="2" charset="0"/>
              <a:cs typeface="Questrial" pitchFamily="2" charset="0"/>
            </a:endParaRPr>
          </a:p>
        </p:txBody>
      </p:sp>
      <p:pic>
        <p:nvPicPr>
          <p:cNvPr id="6146" name="Picture 2" descr="Xăng sinh học E5 có an toàn với môi trường">
            <a:extLst>
              <a:ext uri="{FF2B5EF4-FFF2-40B4-BE49-F238E27FC236}">
                <a16:creationId xmlns:a16="http://schemas.microsoft.com/office/drawing/2014/main" id="{AC921E69-058C-EC26-A24B-9AD751F60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5802" y="7037534"/>
            <a:ext cx="5492712" cy="29103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ẩm nang sử dụng xăng E5 RON 92 - Petrolimex - Tập đoàn Xăng dầu Việt Nam">
            <a:extLst>
              <a:ext uri="{FF2B5EF4-FFF2-40B4-BE49-F238E27FC236}">
                <a16:creationId xmlns:a16="http://schemas.microsoft.com/office/drawing/2014/main" id="{21EF1222-B8DD-4578-C8D3-2331E4B48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618" y="7104118"/>
            <a:ext cx="5310847" cy="284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38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par>
                                <p:cTn id="18" presetID="10" presetClass="entr" presetSubtype="0" fill="hold" nodeType="with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116667" y="1711627"/>
            <a:ext cx="4244597" cy="1211298"/>
            <a:chOff x="2067302" y="5922690"/>
            <a:chExt cx="4244597" cy="1211298"/>
          </a:xfrm>
        </p:grpSpPr>
        <p:sp>
          <p:nvSpPr>
            <p:cNvPr id="291" name="Google Shape;291;p4"/>
            <p:cNvSpPr/>
            <p:nvPr/>
          </p:nvSpPr>
          <p:spPr>
            <a:xfrm rot="5400000">
              <a:off x="4025197" y="4839817"/>
              <a:ext cx="1027875" cy="342223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975604" y="6210699"/>
              <a:ext cx="333629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7E9532"/>
                  </a:solidFill>
                  <a:latin typeface="Times New Roman"/>
                  <a:ea typeface="Times New Roman"/>
                  <a:cs typeface="Times New Roman"/>
                  <a:sym typeface="Times New Roman"/>
                </a:rPr>
                <a:t>BÀI TẬP</a:t>
              </a:r>
              <a:endParaRPr sz="5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id="{89949DF0-2360-0822-0451-B3D43DBDEE77}"/>
              </a:ext>
            </a:extLst>
          </p:cNvPr>
          <p:cNvGrpSpPr/>
          <p:nvPr/>
        </p:nvGrpSpPr>
        <p:grpSpPr>
          <a:xfrm>
            <a:off x="423369" y="5970241"/>
            <a:ext cx="23671341" cy="7439252"/>
            <a:chOff x="184495" y="3682145"/>
            <a:chExt cx="11834900" cy="3163902"/>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3753149"/>
              <a:ext cx="11834900" cy="309289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03200" y="3682145"/>
              <a:ext cx="1740440" cy="456056"/>
              <a:chOff x="1275608" y="6322795"/>
              <a:chExt cx="3411893" cy="828632"/>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87353" y="6393514"/>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2"/>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a16="http://schemas.microsoft.com/office/drawing/2014/main" id="{519A3A9B-06D2-AAB5-842E-BA68BBE5F223}"/>
              </a:ext>
            </a:extLst>
          </p:cNvPr>
          <p:cNvGrpSpPr/>
          <p:nvPr/>
        </p:nvGrpSpPr>
        <p:grpSpPr>
          <a:xfrm>
            <a:off x="306702" y="3308608"/>
            <a:ext cx="24471246" cy="2142266"/>
            <a:chOff x="226013" y="2034258"/>
            <a:chExt cx="24471246" cy="2142266"/>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8"/>
              <a:ext cx="23825350" cy="2142266"/>
              <a:chOff x="534987" y="1647866"/>
              <a:chExt cx="23017949" cy="1796602"/>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723576"/>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7" y="1763895"/>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1</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3201766" y="2172611"/>
                  <a:ext cx="21495493" cy="1590524"/>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buNone/>
                  </a:pPr>
                  <a14:m>
                    <m:oMathPara xmlns:m="http://schemas.openxmlformats.org/officeDocument/2006/math">
                      <m:oMathParaPr>
                        <m:jc m:val="centerGroup"/>
                      </m:oMathParaPr>
                      <m:oMath xmlns:m="http://schemas.openxmlformats.org/officeDocument/2006/math">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Ph</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â</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đ</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o</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ạ</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d</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ầ</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u</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m</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ỏ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l</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à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g</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ì?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K</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ể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t</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ê</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m</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ộ</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t</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s</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ố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ph</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â</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đ</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o</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ạ</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ch</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ủ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y</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ế</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u</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qu</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á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tr</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ì</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nh</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l</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ọ</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c</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d</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ầ</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u</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v</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à ứ</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ng</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d</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ụ</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ng</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c</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ủ</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a</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m</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ỗ</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i</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ph</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â</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đ</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o</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ạ</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 </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n</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à</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y</m:t>
                        </m:r>
                        <m:r>
                          <m:rPr>
                            <m:nor/>
                          </m:rPr>
                          <a:rPr lang="en-US" sz="4400" b="1">
                            <a:solidFill>
                              <a:schemeClr val="accent2">
                                <a:lumMod val="50000"/>
                              </a:schemeClr>
                            </a:solidFill>
                            <a:latin typeface="Times New Roman" panose="02020603050405020304" pitchFamily="18" charset="0"/>
                            <a:cs typeface="Times New Roman" panose="02020603050405020304" pitchFamily="18" charset="0"/>
                          </a:rPr>
                          <m:t>.</m:t>
                        </m:r>
                      </m:oMath>
                    </m:oMathPara>
                  </a14:m>
                  <a:endParaRPr lang="en-US" sz="4400" b="1" dirty="0">
                    <a:solidFill>
                      <a:schemeClr val="accent2">
                        <a:lumMod val="50000"/>
                      </a:schemeClr>
                    </a:solidFill>
                    <a:latin typeface="Times New Roman" panose="02020603050405020304" pitchFamily="18" charset="0"/>
                    <a:cs typeface="Times New Roman" panose="02020603050405020304" pitchFamily="18"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201766" y="2172611"/>
                  <a:ext cx="21495493" cy="1590524"/>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D06F4190-DC4F-EC98-132E-15E75DDE0A1D}"/>
              </a:ext>
            </a:extLst>
          </p:cNvPr>
          <p:cNvSpPr txBox="1"/>
          <p:nvPr/>
        </p:nvSpPr>
        <p:spPr>
          <a:xfrm>
            <a:off x="4292443" y="6350063"/>
            <a:ext cx="19451712" cy="1384995"/>
          </a:xfrm>
          <a:prstGeom prst="rect">
            <a:avLst/>
          </a:prstGeom>
          <a:noFill/>
        </p:spPr>
        <p:txBody>
          <a:bodyPr wrap="square">
            <a:spAutoFit/>
          </a:bodyPr>
          <a:lstStyle/>
          <a:p>
            <a:pPr algn="l"/>
            <a:r>
              <a:rPr lang="en-US" sz="2800" b="0" i="0" dirty="0" err="1">
                <a:solidFill>
                  <a:srgbClr val="04617B"/>
                </a:solidFill>
                <a:effectLst/>
                <a:latin typeface="Roboto" panose="02000000000000000000" pitchFamily="2" charset="0"/>
              </a:rPr>
              <a:t>Phân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đoạn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dầu</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mỏ</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là</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quá</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trình</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phân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tách</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các</a:t>
            </a:r>
            <a:r>
              <a:rPr lang="en-US" sz="2800" b="0" i="0" dirty="0">
                <a:solidFill>
                  <a:srgbClr val="04617B"/>
                </a:solidFill>
                <a:effectLst/>
                <a:latin typeface="Roboto" panose="02000000000000000000" pitchFamily="2" charset="0"/>
              </a:rPr>
              <a:t> hydrocarbon </a:t>
            </a:r>
            <a:r>
              <a:rPr lang="en-US" sz="2800" b="0" i="0" dirty="0" err="1">
                <a:solidFill>
                  <a:srgbClr val="04617B"/>
                </a:solidFill>
                <a:effectLst/>
                <a:latin typeface="Roboto" panose="02000000000000000000" pitchFamily="2" charset="0"/>
              </a:rPr>
              <a:t>trong</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dầu</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thô</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ra</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thành</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các</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phân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đoạn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khác</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nhau</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ứng</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với</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các</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nhiệt</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độ</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sôi</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khác</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nhau</a:t>
            </a:r>
            <a:r>
              <a:rPr lang="en-US" sz="2800" b="0" i="0" dirty="0">
                <a:solidFill>
                  <a:srgbClr val="04617B"/>
                </a:solidFill>
                <a:effectLst/>
                <a:latin typeface="Roboto" panose="02000000000000000000" pitchFamily="2" charset="0"/>
              </a:rPr>
              <a:t>). </a:t>
            </a:r>
          </a:p>
          <a:p>
            <a:pPr algn="l"/>
            <a:r>
              <a:rPr lang="en-US" sz="2800" b="0" i="0" dirty="0" err="1">
                <a:solidFill>
                  <a:srgbClr val="04617B"/>
                </a:solidFill>
                <a:effectLst/>
                <a:latin typeface="Roboto" panose="02000000000000000000" pitchFamily="2" charset="0"/>
              </a:rPr>
              <a:t>Một</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số</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phân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đoạn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chủ</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yếu</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trong</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quá</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trình</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lọc</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dầu</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và</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ứng</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dụng</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của</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mỗi</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phân</a:t>
            </a:r>
            <a:r>
              <a:rPr lang="en-US" sz="2800" b="0" i="0" dirty="0">
                <a:solidFill>
                  <a:srgbClr val="04617B"/>
                </a:solidFill>
                <a:effectLst/>
                <a:latin typeface="Roboto" panose="02000000000000000000" pitchFamily="2" charset="0"/>
              </a:rPr>
              <a:t> </a:t>
            </a:r>
            <a:r>
              <a:rPr lang="en-US" sz="2800" b="0" i="0" dirty="0" err="1">
                <a:solidFill>
                  <a:srgbClr val="04617B"/>
                </a:solidFill>
                <a:effectLst/>
                <a:latin typeface="Roboto" panose="02000000000000000000" pitchFamily="2" charset="0"/>
              </a:rPr>
              <a:t>đoạn</a:t>
            </a:r>
            <a:r>
              <a:rPr lang="en-US" sz="2800" b="0" i="0" dirty="0">
                <a:solidFill>
                  <a:srgbClr val="04617B"/>
                </a:solidFill>
                <a:effectLst/>
                <a:latin typeface="Roboto" panose="02000000000000000000" pitchFamily="2" charset="0"/>
              </a:rPr>
              <a:t>:</a:t>
            </a:r>
          </a:p>
        </p:txBody>
      </p:sp>
      <p:graphicFrame>
        <p:nvGraphicFramePr>
          <p:cNvPr id="5" name="Table 4">
            <a:extLst>
              <a:ext uri="{FF2B5EF4-FFF2-40B4-BE49-F238E27FC236}">
                <a16:creationId xmlns:a16="http://schemas.microsoft.com/office/drawing/2014/main" id="{1A05A841-75AB-1D6B-A7BE-4F1AC0959D71}"/>
              </a:ext>
            </a:extLst>
          </p:cNvPr>
          <p:cNvGraphicFramePr>
            <a:graphicFrameLocks noGrp="1"/>
          </p:cNvGraphicFramePr>
          <p:nvPr>
            <p:extLst>
              <p:ext uri="{D42A27DB-BD31-4B8C-83A1-F6EECF244321}">
                <p14:modId xmlns:p14="http://schemas.microsoft.com/office/powerpoint/2010/main" val="181027103"/>
              </p:ext>
            </p:extLst>
          </p:nvPr>
        </p:nvGraphicFramePr>
        <p:xfrm>
          <a:off x="999201" y="7924571"/>
          <a:ext cx="22744954" cy="5796784"/>
        </p:xfrm>
        <a:graphic>
          <a:graphicData uri="http://schemas.openxmlformats.org/drawingml/2006/table">
            <a:tbl>
              <a:tblPr firstRow="1" firstCol="1" bandRow="1">
                <a:tableStyleId>{BC89EF96-8CEA-46FF-86C4-4CE0E7609802}</a:tableStyleId>
              </a:tblPr>
              <a:tblGrid>
                <a:gridCol w="4929651">
                  <a:extLst>
                    <a:ext uri="{9D8B030D-6E8A-4147-A177-3AD203B41FA5}">
                      <a16:colId xmlns:a16="http://schemas.microsoft.com/office/drawing/2014/main" val="2080278104"/>
                    </a:ext>
                  </a:extLst>
                </a:gridCol>
                <a:gridCol w="17815303">
                  <a:extLst>
                    <a:ext uri="{9D8B030D-6E8A-4147-A177-3AD203B41FA5}">
                      <a16:colId xmlns:a16="http://schemas.microsoft.com/office/drawing/2014/main" val="3606370566"/>
                    </a:ext>
                  </a:extLst>
                </a:gridCol>
              </a:tblGrid>
              <a:tr h="274316">
                <a:tc>
                  <a:txBody>
                    <a:bodyPr/>
                    <a:lstStyle/>
                    <a:p>
                      <a:pPr marL="0" marR="0" algn="ctr">
                        <a:lnSpc>
                          <a:spcPct val="107000"/>
                        </a:lnSpc>
                        <a:spcBef>
                          <a:spcPts val="0"/>
                        </a:spcBef>
                        <a:spcAft>
                          <a:spcPts val="0"/>
                        </a:spcAft>
                      </a:pPr>
                      <a:r>
                        <a:rPr lang="en-US" sz="2800">
                          <a:effectLst/>
                        </a:rPr>
                        <a:t>Phân đoạn</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gn="ctr">
                        <a:lnSpc>
                          <a:spcPct val="107000"/>
                        </a:lnSpc>
                        <a:spcBef>
                          <a:spcPts val="0"/>
                        </a:spcBef>
                        <a:spcAft>
                          <a:spcPts val="0"/>
                        </a:spcAft>
                      </a:pPr>
                      <a:r>
                        <a:rPr lang="en-US" sz="2800" dirty="0" err="1">
                          <a:effectLst/>
                        </a:rPr>
                        <a:t>Ứng</a:t>
                      </a:r>
                      <a:r>
                        <a:rPr lang="en-US" sz="2800" dirty="0">
                          <a:effectLst/>
                        </a:rPr>
                        <a:t> </a:t>
                      </a:r>
                      <a:r>
                        <a:rPr lang="en-US" sz="2800" dirty="0" err="1">
                          <a:effectLst/>
                        </a:rPr>
                        <a:t>dụng</a:t>
                      </a:r>
                      <a:endParaRPr lang="en-US" sz="2800" dirty="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val="2110896042"/>
                  </a:ext>
                </a:extLst>
              </a:tr>
              <a:tr h="943802">
                <a:tc>
                  <a:txBody>
                    <a:bodyPr/>
                    <a:lstStyle/>
                    <a:p>
                      <a:pPr marL="0" marR="0">
                        <a:lnSpc>
                          <a:spcPct val="107000"/>
                        </a:lnSpc>
                        <a:spcBef>
                          <a:spcPts val="0"/>
                        </a:spcBef>
                        <a:spcAft>
                          <a:spcPts val="0"/>
                        </a:spcAft>
                      </a:pPr>
                      <a:r>
                        <a:rPr lang="en-US" sz="2800">
                          <a:effectLst/>
                        </a:rPr>
                        <a:t>Khí hóa lỏng (LGP)</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nSpc>
                          <a:spcPct val="107000"/>
                        </a:lnSpc>
                        <a:spcBef>
                          <a:spcPts val="0"/>
                        </a:spcBef>
                        <a:spcAft>
                          <a:spcPts val="0"/>
                        </a:spcAft>
                      </a:pPr>
                      <a:r>
                        <a:rPr lang="en-US" sz="2800">
                          <a:effectLst/>
                        </a:rPr>
                        <a:t>LPG được sử dụng chủ yếu làm nhiên liệu nhưng cũng được dùng làm nguyên liệu trong công nghiệp hoá dầu.</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val="1790278859"/>
                  </a:ext>
                </a:extLst>
              </a:tr>
              <a:tr h="1202581">
                <a:tc>
                  <a:txBody>
                    <a:bodyPr/>
                    <a:lstStyle/>
                    <a:p>
                      <a:pPr marL="0" marR="0">
                        <a:lnSpc>
                          <a:spcPct val="107000"/>
                        </a:lnSpc>
                        <a:spcBef>
                          <a:spcPts val="0"/>
                        </a:spcBef>
                        <a:spcAft>
                          <a:spcPts val="0"/>
                        </a:spcAft>
                      </a:pPr>
                      <a:r>
                        <a:rPr lang="en-US" sz="2800">
                          <a:effectLst/>
                        </a:rPr>
                        <a:t>Xăng (gasoline) và naphtha</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nSpc>
                          <a:spcPct val="107000"/>
                        </a:lnSpc>
                        <a:spcBef>
                          <a:spcPts val="0"/>
                        </a:spcBef>
                        <a:spcAft>
                          <a:spcPts val="800"/>
                        </a:spcAft>
                      </a:pPr>
                      <a:r>
                        <a:rPr lang="en-US" sz="2800">
                          <a:effectLst/>
                        </a:rPr>
                        <a:t>Xăng, dầu được sử dụng làm nhiên liệu cho động cơ.</a:t>
                      </a:r>
                    </a:p>
                    <a:p>
                      <a:pPr marL="0" marR="0">
                        <a:lnSpc>
                          <a:spcPct val="107000"/>
                        </a:lnSpc>
                        <a:spcBef>
                          <a:spcPts val="0"/>
                        </a:spcBef>
                        <a:spcAft>
                          <a:spcPts val="0"/>
                        </a:spcAft>
                      </a:pPr>
                      <a:r>
                        <a:rPr lang="en-US" sz="2800">
                          <a:effectLst/>
                        </a:rPr>
                        <a:t>Naphtha được sử dụng chủ yếu làm nguyên liệu cho hoá dầu.</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val="1726425111"/>
                  </a:ext>
                </a:extLst>
              </a:tr>
              <a:tr h="1041334">
                <a:tc>
                  <a:txBody>
                    <a:bodyPr/>
                    <a:lstStyle/>
                    <a:p>
                      <a:pPr marL="0" marR="0">
                        <a:lnSpc>
                          <a:spcPct val="107000"/>
                        </a:lnSpc>
                        <a:spcBef>
                          <a:spcPts val="0"/>
                        </a:spcBef>
                        <a:spcAft>
                          <a:spcPts val="0"/>
                        </a:spcAft>
                      </a:pPr>
                      <a:r>
                        <a:rPr lang="en-US" sz="2800">
                          <a:effectLst/>
                        </a:rPr>
                        <a:t>Xăng phản lực và dầu hỏa (kerosene)</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nSpc>
                          <a:spcPct val="107000"/>
                        </a:lnSpc>
                        <a:spcBef>
                          <a:spcPts val="0"/>
                        </a:spcBef>
                        <a:spcAft>
                          <a:spcPts val="800"/>
                        </a:spcAft>
                      </a:pPr>
                      <a:r>
                        <a:rPr lang="en-US" sz="2800">
                          <a:effectLst/>
                        </a:rPr>
                        <a:t>Xăng phản lực sử dụng làm xăng máy bay.</a:t>
                      </a:r>
                    </a:p>
                    <a:p>
                      <a:pPr marL="0" marR="0">
                        <a:lnSpc>
                          <a:spcPct val="107000"/>
                        </a:lnSpc>
                        <a:spcBef>
                          <a:spcPts val="0"/>
                        </a:spcBef>
                        <a:spcAft>
                          <a:spcPts val="0"/>
                        </a:spcAft>
                      </a:pPr>
                      <a:r>
                        <a:rPr lang="en-US" sz="2800">
                          <a:effectLst/>
                        </a:rPr>
                        <a:t>Dầu hoả được sử dụng làm nhiên liệu đa dụng trong đời sống.</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val="2947890744"/>
                  </a:ext>
                </a:extLst>
              </a:tr>
              <a:tr h="1202581">
                <a:tc>
                  <a:txBody>
                    <a:bodyPr/>
                    <a:lstStyle/>
                    <a:p>
                      <a:pPr marL="0" marR="0">
                        <a:lnSpc>
                          <a:spcPct val="107000"/>
                        </a:lnSpc>
                        <a:spcBef>
                          <a:spcPts val="0"/>
                        </a:spcBef>
                        <a:spcAft>
                          <a:spcPts val="0"/>
                        </a:spcAft>
                      </a:pPr>
                      <a:r>
                        <a:rPr lang="en-US" sz="2800">
                          <a:effectLst/>
                        </a:rPr>
                        <a:t>Dầu diesel và dầu đốt</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nSpc>
                          <a:spcPct val="107000"/>
                        </a:lnSpc>
                        <a:spcBef>
                          <a:spcPts val="0"/>
                        </a:spcBef>
                        <a:spcAft>
                          <a:spcPts val="800"/>
                        </a:spcAft>
                      </a:pPr>
                      <a:r>
                        <a:rPr lang="en-US" sz="2800">
                          <a:effectLst/>
                        </a:rPr>
                        <a:t>Dầu diesel được sử dụng phổ biến trong lĩnh vực giao thông vận tải (chạy động cơ diesel).</a:t>
                      </a:r>
                    </a:p>
                    <a:p>
                      <a:pPr marL="0" marR="0">
                        <a:lnSpc>
                          <a:spcPct val="107000"/>
                        </a:lnSpc>
                        <a:spcBef>
                          <a:spcPts val="0"/>
                        </a:spcBef>
                        <a:spcAft>
                          <a:spcPts val="0"/>
                        </a:spcAft>
                      </a:pPr>
                      <a:r>
                        <a:rPr lang="en-US" sz="2800">
                          <a:effectLst/>
                        </a:rPr>
                        <a:t>Dầu đốt được dùng để đốt trong nồi hơi hoặc lò sưởi.</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val="4130843319"/>
                  </a:ext>
                </a:extLst>
              </a:tr>
              <a:tr h="839745">
                <a:tc>
                  <a:txBody>
                    <a:bodyPr/>
                    <a:lstStyle/>
                    <a:p>
                      <a:pPr marL="0" marR="0">
                        <a:lnSpc>
                          <a:spcPct val="107000"/>
                        </a:lnSpc>
                        <a:spcBef>
                          <a:spcPts val="0"/>
                        </a:spcBef>
                        <a:spcAft>
                          <a:spcPts val="0"/>
                        </a:spcAft>
                      </a:pPr>
                      <a:r>
                        <a:rPr lang="en-US" sz="2800">
                          <a:effectLst/>
                        </a:rPr>
                        <a:t>Dầu cặn</a:t>
                      </a:r>
                      <a:endParaRPr lang="en-US" sz="280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tc>
                  <a:txBody>
                    <a:bodyPr/>
                    <a:lstStyle/>
                    <a:p>
                      <a:pPr marL="0" marR="0">
                        <a:lnSpc>
                          <a:spcPct val="107000"/>
                        </a:lnSpc>
                        <a:spcBef>
                          <a:spcPts val="0"/>
                        </a:spcBef>
                        <a:spcAft>
                          <a:spcPts val="0"/>
                        </a:spcAft>
                      </a:pPr>
                      <a:r>
                        <a:rPr lang="en-US" sz="2800" dirty="0" err="1">
                          <a:effectLst/>
                        </a:rPr>
                        <a:t>Dầu</a:t>
                      </a:r>
                      <a:r>
                        <a:rPr lang="en-US" sz="2800" dirty="0">
                          <a:effectLst/>
                        </a:rPr>
                        <a:t> </a:t>
                      </a:r>
                      <a:r>
                        <a:rPr lang="en-US" sz="2800" dirty="0" err="1">
                          <a:effectLst/>
                        </a:rPr>
                        <a:t>cặn</a:t>
                      </a:r>
                      <a:r>
                        <a:rPr lang="en-US" sz="2800" dirty="0">
                          <a:effectLst/>
                        </a:rPr>
                        <a:t> </a:t>
                      </a:r>
                      <a:r>
                        <a:rPr lang="en-US" sz="2800" dirty="0" err="1">
                          <a:effectLst/>
                        </a:rPr>
                        <a:t>được</a:t>
                      </a:r>
                      <a:r>
                        <a:rPr lang="en-US" sz="2800" dirty="0">
                          <a:effectLst/>
                        </a:rPr>
                        <a:t> </a:t>
                      </a:r>
                      <a:r>
                        <a:rPr lang="en-US" sz="2800" dirty="0" err="1">
                          <a:effectLst/>
                        </a:rPr>
                        <a:t>sử</a:t>
                      </a:r>
                      <a:r>
                        <a:rPr lang="en-US" sz="2800" dirty="0">
                          <a:effectLst/>
                        </a:rPr>
                        <a:t> </a:t>
                      </a:r>
                      <a:r>
                        <a:rPr lang="en-US" sz="2800" dirty="0" err="1">
                          <a:effectLst/>
                        </a:rPr>
                        <a:t>dụng</a:t>
                      </a:r>
                      <a:r>
                        <a:rPr lang="en-US" sz="2800" dirty="0">
                          <a:effectLst/>
                        </a:rPr>
                        <a:t> </a:t>
                      </a:r>
                      <a:r>
                        <a:rPr lang="en-US" sz="2800" dirty="0" err="1">
                          <a:effectLst/>
                        </a:rPr>
                        <a:t>trong</a:t>
                      </a:r>
                      <a:r>
                        <a:rPr lang="en-US" sz="2800" dirty="0">
                          <a:effectLst/>
                        </a:rPr>
                        <a:t> </a:t>
                      </a:r>
                      <a:r>
                        <a:rPr lang="en-US" sz="2800" dirty="0" err="1">
                          <a:effectLst/>
                        </a:rPr>
                        <a:t>các</a:t>
                      </a:r>
                      <a:r>
                        <a:rPr lang="en-US" sz="2800" dirty="0">
                          <a:effectLst/>
                        </a:rPr>
                        <a:t> </a:t>
                      </a:r>
                      <a:r>
                        <a:rPr lang="en-US" sz="2800" dirty="0" err="1">
                          <a:effectLst/>
                        </a:rPr>
                        <a:t>nhà</a:t>
                      </a:r>
                      <a:r>
                        <a:rPr lang="en-US" sz="2800" dirty="0">
                          <a:effectLst/>
                        </a:rPr>
                        <a:t> </a:t>
                      </a:r>
                      <a:r>
                        <a:rPr lang="en-US" sz="2800" dirty="0" err="1">
                          <a:effectLst/>
                        </a:rPr>
                        <a:t>máy</a:t>
                      </a:r>
                      <a:r>
                        <a:rPr lang="en-US" sz="2800" dirty="0">
                          <a:effectLst/>
                        </a:rPr>
                        <a:t> </a:t>
                      </a:r>
                      <a:r>
                        <a:rPr lang="en-US" sz="2800" dirty="0" err="1">
                          <a:effectLst/>
                        </a:rPr>
                        <a:t>điện</a:t>
                      </a:r>
                      <a:r>
                        <a:rPr lang="en-US" sz="2800" dirty="0">
                          <a:effectLst/>
                        </a:rPr>
                        <a:t>, </a:t>
                      </a:r>
                      <a:r>
                        <a:rPr lang="en-US" sz="2800" dirty="0" err="1">
                          <a:effectLst/>
                        </a:rPr>
                        <a:t>động</a:t>
                      </a:r>
                      <a:r>
                        <a:rPr lang="en-US" sz="2800" dirty="0">
                          <a:effectLst/>
                        </a:rPr>
                        <a:t> </a:t>
                      </a:r>
                      <a:r>
                        <a:rPr lang="en-US" sz="2800" dirty="0" err="1">
                          <a:effectLst/>
                        </a:rPr>
                        <a:t>cơ</a:t>
                      </a:r>
                      <a:r>
                        <a:rPr lang="en-US" sz="2800" dirty="0">
                          <a:effectLst/>
                        </a:rPr>
                        <a:t> </a:t>
                      </a:r>
                      <a:r>
                        <a:rPr lang="en-US" sz="2800" dirty="0" err="1">
                          <a:effectLst/>
                        </a:rPr>
                        <a:t>tàu</a:t>
                      </a:r>
                      <a:r>
                        <a:rPr lang="en-US" sz="2800" dirty="0">
                          <a:effectLst/>
                        </a:rPr>
                        <a:t> </a:t>
                      </a:r>
                      <a:r>
                        <a:rPr lang="en-US" sz="2800" dirty="0" err="1">
                          <a:effectLst/>
                        </a:rPr>
                        <a:t>thuỷ</a:t>
                      </a:r>
                      <a:r>
                        <a:rPr lang="en-US" sz="2800" dirty="0">
                          <a:effectLst/>
                        </a:rPr>
                        <a:t> </a:t>
                      </a:r>
                      <a:r>
                        <a:rPr lang="en-US" sz="2800" dirty="0" err="1">
                          <a:effectLst/>
                        </a:rPr>
                        <a:t>và</a:t>
                      </a:r>
                      <a:r>
                        <a:rPr lang="en-US" sz="2800" dirty="0">
                          <a:effectLst/>
                        </a:rPr>
                        <a:t> </a:t>
                      </a:r>
                      <a:r>
                        <a:rPr lang="en-US" sz="2800" dirty="0" err="1">
                          <a:effectLst/>
                        </a:rPr>
                        <a:t>cũng</a:t>
                      </a:r>
                      <a:r>
                        <a:rPr lang="en-US" sz="2800" dirty="0">
                          <a:effectLst/>
                        </a:rPr>
                        <a:t> </a:t>
                      </a:r>
                      <a:r>
                        <a:rPr lang="en-US" sz="2800" dirty="0" err="1">
                          <a:effectLst/>
                        </a:rPr>
                        <a:t>là</a:t>
                      </a:r>
                      <a:r>
                        <a:rPr lang="en-US" sz="2800" dirty="0">
                          <a:effectLst/>
                        </a:rPr>
                        <a:t> </a:t>
                      </a:r>
                      <a:r>
                        <a:rPr lang="en-US" sz="2800" dirty="0" err="1">
                          <a:effectLst/>
                        </a:rPr>
                        <a:t>nguyên</a:t>
                      </a:r>
                      <a:r>
                        <a:rPr lang="en-US" sz="2800" dirty="0">
                          <a:effectLst/>
                        </a:rPr>
                        <a:t> </a:t>
                      </a:r>
                      <a:r>
                        <a:rPr lang="en-US" sz="2800" dirty="0" err="1">
                          <a:effectLst/>
                        </a:rPr>
                        <a:t>liệu</a:t>
                      </a:r>
                      <a:r>
                        <a:rPr lang="en-US" sz="2800" dirty="0">
                          <a:effectLst/>
                        </a:rPr>
                        <a:t> </a:t>
                      </a:r>
                      <a:r>
                        <a:rPr lang="en-US" sz="2800" dirty="0" err="1">
                          <a:effectLst/>
                        </a:rPr>
                        <a:t>cho</a:t>
                      </a:r>
                      <a:r>
                        <a:rPr lang="en-US" sz="2800" dirty="0">
                          <a:effectLst/>
                        </a:rPr>
                        <a:t> </a:t>
                      </a:r>
                      <a:r>
                        <a:rPr lang="en-US" sz="2800" dirty="0" err="1">
                          <a:effectLst/>
                        </a:rPr>
                        <a:t>hoá</a:t>
                      </a:r>
                      <a:r>
                        <a:rPr lang="en-US" sz="2800" dirty="0">
                          <a:effectLst/>
                        </a:rPr>
                        <a:t> </a:t>
                      </a:r>
                      <a:r>
                        <a:rPr lang="en-US" sz="2800" dirty="0" err="1">
                          <a:effectLst/>
                        </a:rPr>
                        <a:t>dầu</a:t>
                      </a:r>
                      <a:r>
                        <a:rPr lang="en-US" sz="2800" dirty="0">
                          <a:effectLst/>
                        </a:rPr>
                        <a:t>.</a:t>
                      </a:r>
                      <a:endParaRPr lang="en-US" sz="2800" dirty="0">
                        <a:effectLst/>
                        <a:latin typeface="Roboto" panose="02000000000000000000" pitchFamily="2" charset="0"/>
                        <a:ea typeface="Roboto" panose="02000000000000000000" pitchFamily="2" charset="0"/>
                        <a:cs typeface="Roboto" panose="02000000000000000000" pitchFamily="2" charset="0"/>
                      </a:endParaRPr>
                    </a:p>
                  </a:txBody>
                  <a:tcPr marL="47625" marR="47625" marT="47625" marB="47625"/>
                </a:tc>
                <a:extLst>
                  <a:ext uri="{0D108BD9-81ED-4DB2-BD59-A6C34878D82A}">
                    <a16:rowId xmlns:a16="http://schemas.microsoft.com/office/drawing/2014/main" val="231733646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116667" y="1711627"/>
            <a:ext cx="4244597" cy="1211298"/>
            <a:chOff x="2067302" y="5922690"/>
            <a:chExt cx="4244597" cy="1211298"/>
          </a:xfrm>
        </p:grpSpPr>
        <p:sp>
          <p:nvSpPr>
            <p:cNvPr id="291" name="Google Shape;291;p4"/>
            <p:cNvSpPr/>
            <p:nvPr/>
          </p:nvSpPr>
          <p:spPr>
            <a:xfrm rot="5400000">
              <a:off x="4025197" y="4839817"/>
              <a:ext cx="1027875" cy="342223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975604" y="6210699"/>
              <a:ext cx="333629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7E9532"/>
                  </a:solidFill>
                  <a:latin typeface="Times New Roman"/>
                  <a:ea typeface="Times New Roman"/>
                  <a:cs typeface="Times New Roman"/>
                  <a:sym typeface="Times New Roman"/>
                </a:rPr>
                <a:t>BÀI TẬP</a:t>
              </a:r>
              <a:endParaRPr sz="5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id="{89949DF0-2360-0822-0451-B3D43DBDEE77}"/>
              </a:ext>
            </a:extLst>
          </p:cNvPr>
          <p:cNvGrpSpPr/>
          <p:nvPr/>
        </p:nvGrpSpPr>
        <p:grpSpPr>
          <a:xfrm>
            <a:off x="423369" y="5970241"/>
            <a:ext cx="23671341" cy="7439252"/>
            <a:chOff x="184495" y="3682145"/>
            <a:chExt cx="11834900" cy="3163902"/>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3753149"/>
              <a:ext cx="11834900" cy="309289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03200" y="3682145"/>
              <a:ext cx="1740440" cy="456056"/>
              <a:chOff x="1275608" y="6322795"/>
              <a:chExt cx="3411893" cy="828632"/>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87353" y="6393514"/>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2"/>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a16="http://schemas.microsoft.com/office/drawing/2014/main" id="{519A3A9B-06D2-AAB5-842E-BA68BBE5F223}"/>
              </a:ext>
            </a:extLst>
          </p:cNvPr>
          <p:cNvGrpSpPr/>
          <p:nvPr/>
        </p:nvGrpSpPr>
        <p:grpSpPr>
          <a:xfrm>
            <a:off x="306702" y="3308608"/>
            <a:ext cx="24471246" cy="2142266"/>
            <a:chOff x="226013" y="2034258"/>
            <a:chExt cx="24471246" cy="2142266"/>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8"/>
              <a:ext cx="23825350" cy="2142266"/>
              <a:chOff x="534987" y="1647866"/>
              <a:chExt cx="23017949" cy="1796602"/>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723576"/>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7" y="1763895"/>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2</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3201766" y="2172611"/>
                  <a:ext cx="21495493" cy="1930874"/>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buNone/>
                  </a:pPr>
                  <a14:m>
                    <m:oMathPara xmlns:m="http://schemas.openxmlformats.org/officeDocument/2006/math">
                      <m:oMathParaPr>
                        <m:jc m:val="centerGroup"/>
                      </m:oMathParaPr>
                      <m:oMath xmlns:m="http://schemas.openxmlformats.org/officeDocument/2006/math">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ườ</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ta</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s</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ử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d</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ụ</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gi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o</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để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ă</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l</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ượ</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hydrocarbon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ắ</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x</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ă</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s</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ẩ</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ư</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ấ</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d</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ầ</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u</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ỏ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so</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v</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ớ</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ầ</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ấ</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y</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ó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d</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ầ</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u</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ô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ban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đầ</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u</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Vi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ế</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ô</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ứ</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â</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ử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ủ</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a</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ộ</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s</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ố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s</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ẩ</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o</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khi</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decane</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baseline="-25000">
                            <a:solidFill>
                              <a:schemeClr val="accent2">
                                <a:lumMod val="50000"/>
                              </a:schemeClr>
                            </a:solidFill>
                            <a:latin typeface="Times New Roman" panose="02020603050405020304" pitchFamily="18" charset="0"/>
                            <a:cs typeface="Times New Roman" panose="02020603050405020304" pitchFamily="18" charset="0"/>
                          </a:rPr>
                          <m:t>10</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H</m:t>
                        </m:r>
                        <m:r>
                          <m:rPr>
                            <m:nor/>
                          </m:rPr>
                          <a:rPr lang="vi-VN" sz="3600" b="1" baseline="-25000">
                            <a:solidFill>
                              <a:schemeClr val="accent2">
                                <a:lumMod val="50000"/>
                              </a:schemeClr>
                            </a:solidFill>
                            <a:latin typeface="Times New Roman" panose="02020603050405020304" pitchFamily="18" charset="0"/>
                            <a:cs typeface="Times New Roman" panose="02020603050405020304" pitchFamily="18" charset="0"/>
                          </a:rPr>
                          <m:t>22</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đượ</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x</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ử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l</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í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theo</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ươ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p</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y</m:t>
                        </m:r>
                        <m:r>
                          <m:rPr>
                            <m:nor/>
                          </m:rPr>
                          <a:rPr lang="vi-VN" sz="3600" b="1">
                            <a:solidFill>
                              <a:schemeClr val="accent2">
                                <a:lumMod val="50000"/>
                              </a:schemeClr>
                            </a:solidFill>
                            <a:latin typeface="Times New Roman" panose="02020603050405020304" pitchFamily="18" charset="0"/>
                            <a:cs typeface="Times New Roman" panose="02020603050405020304" pitchFamily="18" charset="0"/>
                          </a:rPr>
                          <m:t>.</m:t>
                        </m:r>
                      </m:oMath>
                    </m:oMathPara>
                  </a14:m>
                  <a:endParaRPr lang="en-US" sz="3600" b="1" dirty="0">
                    <a:solidFill>
                      <a:schemeClr val="accent2">
                        <a:lumMod val="50000"/>
                      </a:schemeClr>
                    </a:solidFill>
                    <a:latin typeface="Times New Roman" panose="02020603050405020304" pitchFamily="18" charset="0"/>
                    <a:cs typeface="Times New Roman" panose="02020603050405020304" pitchFamily="18"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201766" y="2172611"/>
                  <a:ext cx="21495493" cy="1930874"/>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D06F4190-DC4F-EC98-132E-15E75DDE0A1D}"/>
              </a:ext>
            </a:extLst>
          </p:cNvPr>
          <p:cNvSpPr txBox="1"/>
          <p:nvPr/>
        </p:nvSpPr>
        <p:spPr>
          <a:xfrm>
            <a:off x="4292443" y="6350063"/>
            <a:ext cx="19451712" cy="2308324"/>
          </a:xfrm>
          <a:prstGeom prst="rect">
            <a:avLst/>
          </a:prstGeom>
          <a:noFill/>
        </p:spPr>
        <p:txBody>
          <a:bodyPr wrap="square">
            <a:spAutoFit/>
          </a:bodyPr>
          <a:lstStyle/>
          <a:p>
            <a:pPr algn="l"/>
            <a:r>
              <a:rPr lang="vi-VN" sz="3600" b="0" i="0" dirty="0">
                <a:solidFill>
                  <a:srgbClr val="04617B"/>
                </a:solidFill>
                <a:effectLst/>
                <a:latin typeface="Roboto" panose="02000000000000000000" pitchFamily="2" charset="0"/>
              </a:rPr>
              <a:t>Sử dụng phương pháp cracking để tăng hàm lượng các hydrocarbon mạch ngắn (xăng) bằng cách phá vỡ các phân tử alkane mạch dài thành các hydrocarbon (alkane, alkene) mạch ngắn hơn.</a:t>
            </a:r>
          </a:p>
          <a:p>
            <a:pPr algn="l"/>
            <a:r>
              <a:rPr lang="vi-VN" sz="3600" b="0" i="0" dirty="0">
                <a:solidFill>
                  <a:srgbClr val="04617B"/>
                </a:solidFill>
                <a:effectLst/>
                <a:latin typeface="Roboto" panose="02000000000000000000" pitchFamily="2" charset="0"/>
              </a:rPr>
              <a:t>Cracking decane (C</a:t>
            </a:r>
            <a:r>
              <a:rPr lang="vi-VN" sz="3600" b="0" i="0" baseline="-25000" dirty="0">
                <a:solidFill>
                  <a:srgbClr val="04617B"/>
                </a:solidFill>
                <a:effectLst/>
                <a:latin typeface="Roboto" panose="02000000000000000000" pitchFamily="2" charset="0"/>
              </a:rPr>
              <a:t>10</a:t>
            </a:r>
            <a:r>
              <a:rPr lang="vi-VN" sz="3600" b="0" i="0" dirty="0">
                <a:solidFill>
                  <a:srgbClr val="04617B"/>
                </a:solidFill>
                <a:effectLst/>
                <a:latin typeface="Roboto" panose="02000000000000000000" pitchFamily="2" charset="0"/>
              </a:rPr>
              <a:t>H</a:t>
            </a:r>
            <a:r>
              <a:rPr lang="vi-VN" sz="3600" b="0" i="0" baseline="-25000" dirty="0">
                <a:solidFill>
                  <a:srgbClr val="04617B"/>
                </a:solidFill>
                <a:effectLst/>
                <a:latin typeface="Roboto" panose="02000000000000000000" pitchFamily="2" charset="0"/>
              </a:rPr>
              <a:t>22</a:t>
            </a:r>
            <a:r>
              <a:rPr lang="vi-VN" sz="3600" b="0" i="0" dirty="0">
                <a:solidFill>
                  <a:srgbClr val="04617B"/>
                </a:solidFill>
                <a:effectLst/>
                <a:latin typeface="Roboto" panose="02000000000000000000" pitchFamily="2" charset="0"/>
              </a:rPr>
              <a:t>):</a:t>
            </a:r>
            <a:endParaRPr lang="en-US" sz="3600" b="0" i="0" dirty="0">
              <a:solidFill>
                <a:srgbClr val="04617B"/>
              </a:solidFill>
              <a:effectLst/>
              <a:latin typeface="Roboto" panose="02000000000000000000" pitchFamily="2" charset="0"/>
            </a:endParaRPr>
          </a:p>
        </p:txBody>
      </p:sp>
      <p:pic>
        <p:nvPicPr>
          <p:cNvPr id="8194" name="Picture 2" descr="Người ta sử dụng giải pháp nào để tăng hàm lượng các hydrocarbon mạch ngắn (xăng) trong sản phẩm chưng cất dầu mỏ so với thành phần các chất này có trong dầu thô ban đầu? Viết công thức phân tử của một số sản phẩm tạo thành khi...">
            <a:extLst>
              <a:ext uri="{FF2B5EF4-FFF2-40B4-BE49-F238E27FC236}">
                <a16:creationId xmlns:a16="http://schemas.microsoft.com/office/drawing/2014/main" id="{415CCB13-3BF9-8F31-210C-DF4F6C74FD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5091" y="9073461"/>
            <a:ext cx="13862715" cy="340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49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animEffect transition="in" filter="fade">
                                      <p:cBhvr>
                                        <p:cTn id="2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116667" y="1711627"/>
            <a:ext cx="4244597" cy="1211298"/>
            <a:chOff x="2067302" y="5922690"/>
            <a:chExt cx="4244597" cy="1211298"/>
          </a:xfrm>
        </p:grpSpPr>
        <p:sp>
          <p:nvSpPr>
            <p:cNvPr id="291" name="Google Shape;291;p4"/>
            <p:cNvSpPr/>
            <p:nvPr/>
          </p:nvSpPr>
          <p:spPr>
            <a:xfrm rot="5400000">
              <a:off x="4025197" y="4839817"/>
              <a:ext cx="1027875" cy="342223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975604" y="6210699"/>
              <a:ext cx="333629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7E9532"/>
                  </a:solidFill>
                  <a:latin typeface="Times New Roman"/>
                  <a:ea typeface="Times New Roman"/>
                  <a:cs typeface="Times New Roman"/>
                  <a:sym typeface="Times New Roman"/>
                </a:rPr>
                <a:t>BÀI TẬP</a:t>
              </a:r>
              <a:endParaRPr sz="5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id="{89949DF0-2360-0822-0451-B3D43DBDEE77}"/>
              </a:ext>
            </a:extLst>
          </p:cNvPr>
          <p:cNvGrpSpPr/>
          <p:nvPr/>
        </p:nvGrpSpPr>
        <p:grpSpPr>
          <a:xfrm>
            <a:off x="176254" y="7557452"/>
            <a:ext cx="23671341" cy="4438736"/>
            <a:chOff x="184495" y="3682147"/>
            <a:chExt cx="11834900" cy="3163900"/>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3753149"/>
              <a:ext cx="11834900" cy="309289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03200" y="3682147"/>
              <a:ext cx="1740439" cy="739879"/>
              <a:chOff x="1275608" y="6322795"/>
              <a:chExt cx="3411892" cy="134432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573790" y="5545258"/>
                <a:ext cx="1336174"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87353" y="6393514"/>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275608" y="6330945"/>
                <a:ext cx="852450" cy="1336174"/>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2"/>
                <a:ext cx="462755" cy="8941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a16="http://schemas.microsoft.com/office/drawing/2014/main" id="{519A3A9B-06D2-AAB5-842E-BA68BBE5F223}"/>
              </a:ext>
            </a:extLst>
          </p:cNvPr>
          <p:cNvGrpSpPr/>
          <p:nvPr/>
        </p:nvGrpSpPr>
        <p:grpSpPr>
          <a:xfrm>
            <a:off x="306702" y="3308608"/>
            <a:ext cx="23628576" cy="2392328"/>
            <a:chOff x="226013" y="2034258"/>
            <a:chExt cx="25339698" cy="2392328"/>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8"/>
              <a:ext cx="25339698" cy="2341050"/>
              <a:chOff x="534987" y="1647866"/>
              <a:chExt cx="24480978" cy="1963311"/>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49" y="1720892"/>
                <a:ext cx="24260316" cy="1890285"/>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just"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466864" y="1763895"/>
                  <a:ext cx="1948796"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just"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3</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3636705" y="2172611"/>
                  <a:ext cx="21875946" cy="2253975"/>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gn="just">
                    <a:buNone/>
                  </a:pPr>
                  <a14:m>
                    <m:oMathPara xmlns:m="http://schemas.openxmlformats.org/officeDocument/2006/math">
                      <m:oMathParaPr>
                        <m:jc m:val="centerGroup"/>
                      </m:oMathParaPr>
                      <m:oMath xmlns:m="http://schemas.openxmlformats.org/officeDocument/2006/math">
                        <m:r>
                          <m:rPr>
                            <m:nor/>
                          </m:rPr>
                          <a:rPr lang="vi-VN" b="1">
                            <a:solidFill>
                              <a:schemeClr val="accent2">
                                <a:lumMod val="50000"/>
                              </a:schemeClr>
                            </a:solidFill>
                            <a:latin typeface="Times New Roman" panose="02020603050405020304" pitchFamily="18" charset="0"/>
                            <a:cs typeface="Times New Roman" panose="02020603050405020304" pitchFamily="18" charset="0"/>
                          </a:rPr>
                          <m:t>Cracking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dodecane</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baseline="-25000">
                            <a:solidFill>
                              <a:schemeClr val="accent2">
                                <a:lumMod val="50000"/>
                              </a:schemeClr>
                            </a:solidFill>
                            <a:latin typeface="Times New Roman" panose="02020603050405020304" pitchFamily="18" charset="0"/>
                            <a:cs typeface="Times New Roman" panose="02020603050405020304" pitchFamily="18" charset="0"/>
                          </a:rPr>
                          <m:t>12</m:t>
                        </m:r>
                        <m:r>
                          <m:rPr>
                            <m:nor/>
                          </m:rPr>
                          <a:rPr lang="vi-VN" b="1">
                            <a:solidFill>
                              <a:schemeClr val="accent2">
                                <a:lumMod val="50000"/>
                              </a:schemeClr>
                            </a:solidFill>
                            <a:latin typeface="Times New Roman" panose="02020603050405020304" pitchFamily="18" charset="0"/>
                            <a:cs typeface="Times New Roman" panose="02020603050405020304" pitchFamily="18" charset="0"/>
                          </a:rPr>
                          <m:t>H</m:t>
                        </m:r>
                        <m:r>
                          <m:rPr>
                            <m:nor/>
                          </m:rPr>
                          <a:rPr lang="vi-VN" b="1" baseline="-25000">
                            <a:solidFill>
                              <a:schemeClr val="accent2">
                                <a:lumMod val="50000"/>
                              </a:schemeClr>
                            </a:solidFill>
                            <a:latin typeface="Times New Roman" panose="02020603050405020304" pitchFamily="18" charset="0"/>
                            <a:cs typeface="Times New Roman" panose="02020603050405020304" pitchFamily="18" charset="0"/>
                          </a:rPr>
                          <m:t>26</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ó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à</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ầ</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ủ</m:t>
                        </m:r>
                        <m:r>
                          <m:rPr>
                            <m:nor/>
                          </m:rPr>
                          <a:rPr lang="vi-VN" b="1">
                            <a:solidFill>
                              <a:schemeClr val="accent2">
                                <a:lumMod val="50000"/>
                              </a:schemeClr>
                            </a:solidFill>
                            <a:latin typeface="Times New Roman" panose="02020603050405020304" pitchFamily="18" charset="0"/>
                            <a:cs typeface="Times New Roman" panose="02020603050405020304" pitchFamily="18" charset="0"/>
                          </a:rPr>
                          <m:t>a</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d</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ầ</m:t>
                        </m:r>
                        <m:r>
                          <m:rPr>
                            <m:nor/>
                          </m:rPr>
                          <a:rPr lang="vi-VN" b="1">
                            <a:solidFill>
                              <a:schemeClr val="accent2">
                                <a:lumMod val="50000"/>
                              </a:schemeClr>
                            </a:solidFill>
                            <a:latin typeface="Times New Roman" panose="02020603050405020304" pitchFamily="18" charset="0"/>
                            <a:cs typeface="Times New Roman" panose="02020603050405020304" pitchFamily="18" charset="0"/>
                          </a:rPr>
                          <m:t>u</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ỏ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thu</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đượ</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ethene</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v</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à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hydrocarbon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ắ</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m:t>
                        </m:r>
                      </m:oMath>
                    </m:oMathPara>
                  </a14:m>
                  <a:endParaRPr lang="en-US" b="1" dirty="0">
                    <a:solidFill>
                      <a:schemeClr val="accent2">
                        <a:lumMod val="50000"/>
                      </a:schemeClr>
                    </a:solidFill>
                    <a:latin typeface="Times New Roman" panose="02020603050405020304" pitchFamily="18" charset="0"/>
                    <a:cs typeface="Times New Roman" panose="02020603050405020304" pitchFamily="18" charset="0"/>
                  </a:endParaRPr>
                </a:p>
                <a:p>
                  <a:pPr algn="just">
                    <a:buNone/>
                  </a:pPr>
                  <a14:m>
                    <m:oMathPara xmlns:m="http://schemas.openxmlformats.org/officeDocument/2006/math">
                      <m:oMathParaPr>
                        <m:jc m:val="left"/>
                      </m:oMathParaPr>
                      <m:oMath xmlns:m="http://schemas.openxmlformats.org/officeDocument/2006/math">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a</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V</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ì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sao</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hydrocarbon</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m</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ch</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ắ</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nh</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ậ</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đượ</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kh</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ô</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nh</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ấ</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t</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thi</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ế</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t</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ph</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i</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l</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à </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decane</m:t>
                        </m:r>
                        <m:r>
                          <m:rPr>
                            <m:nor/>
                          </m:rPr>
                          <a:rPr lang="vi-VN" b="1" smtClean="0">
                            <a:solidFill>
                              <a:schemeClr val="accent2">
                                <a:lumMod val="50000"/>
                              </a:schemeClr>
                            </a:solidFill>
                            <a:latin typeface="Times New Roman" panose="02020603050405020304" pitchFamily="18" charset="0"/>
                            <a:cs typeface="Times New Roman" panose="02020603050405020304" pitchFamily="18" charset="0"/>
                          </a:rPr>
                          <m:t>?</m:t>
                        </m:r>
                      </m:oMath>
                    </m:oMathPara>
                  </a14:m>
                  <a:endParaRPr lang="en-US" b="1" dirty="0">
                    <a:solidFill>
                      <a:schemeClr val="accent2">
                        <a:lumMod val="50000"/>
                      </a:schemeClr>
                    </a:solidFill>
                    <a:latin typeface="Times New Roman" panose="02020603050405020304" pitchFamily="18" charset="0"/>
                    <a:cs typeface="Times New Roman" panose="02020603050405020304" pitchFamily="18" charset="0"/>
                  </a:endParaRPr>
                </a:p>
                <a:p>
                  <a:pPr algn="just">
                    <a:buNone/>
                  </a:pPr>
                  <a14:m>
                    <m:oMathPara xmlns:m="http://schemas.openxmlformats.org/officeDocument/2006/math">
                      <m:oMathParaPr>
                        <m:jc m:val="left"/>
                      </m:oMathParaPr>
                      <m:oMath xmlns:m="http://schemas.openxmlformats.org/officeDocument/2006/math">
                        <m:r>
                          <m:rPr>
                            <m:nor/>
                          </m:rPr>
                          <a:rPr lang="vi-VN" b="1">
                            <a:solidFill>
                              <a:schemeClr val="accent2">
                                <a:lumMod val="50000"/>
                              </a:schemeClr>
                            </a:solidFill>
                            <a:latin typeface="Times New Roman" panose="02020603050405020304" pitchFamily="18" charset="0"/>
                            <a:cs typeface="Times New Roman" panose="02020603050405020304" pitchFamily="18" charset="0"/>
                          </a:rPr>
                          <m:t>b</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V</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ì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sao</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ứ</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o</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ethene</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v</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à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hydrocarbon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m</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ắ</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ừ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dodecane</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l</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ạ</m:t>
                        </m:r>
                        <m:r>
                          <m:rPr>
                            <m:nor/>
                          </m:rPr>
                          <a:rPr lang="vi-VN"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ph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ả</m:t>
                        </m:r>
                        <m:r>
                          <m:rPr>
                            <m:nor/>
                          </m:rPr>
                          <a:rPr lang="vi-VN"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ự</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hi</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ệ</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b</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ì</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k</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í</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trong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đ</m:t>
                        </m:r>
                        <m:r>
                          <m:rPr>
                            <m:nor/>
                          </m:rPr>
                          <a:rPr lang="vi-VN" b="1">
                            <a:solidFill>
                              <a:schemeClr val="accent2">
                                <a:lumMod val="50000"/>
                              </a:schemeClr>
                            </a:solidFill>
                            <a:latin typeface="Times New Roman" panose="02020603050405020304" pitchFamily="18" charset="0"/>
                            <a:cs typeface="Times New Roman" panose="02020603050405020304" pitchFamily="18" charset="0"/>
                          </a:rPr>
                          <m:t>i</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ề</m:t>
                        </m:r>
                        <m:r>
                          <m:rPr>
                            <m:nor/>
                          </m:rPr>
                          <a:rPr lang="vi-VN" b="1">
                            <a:solidFill>
                              <a:schemeClr val="accent2">
                                <a:lumMod val="50000"/>
                              </a:schemeClr>
                            </a:solidFill>
                            <a:latin typeface="Times New Roman" panose="02020603050405020304" pitchFamily="18" charset="0"/>
                            <a:cs typeface="Times New Roman" panose="02020603050405020304" pitchFamily="18" charset="0"/>
                          </a:rPr>
                          <m:t>u</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ki</m:t>
                        </m:r>
                        <m:r>
                          <m:rPr>
                            <m:nor/>
                          </m:rPr>
                          <a:rPr lang="vi-VN" b="1">
                            <a:solidFill>
                              <a:schemeClr val="accent2">
                                <a:lumMod val="50000"/>
                              </a:schemeClr>
                            </a:solidFill>
                            <a:latin typeface="Times New Roman" panose="02020603050405020304" pitchFamily="18" charset="0"/>
                            <a:cs typeface="Times New Roman" panose="02020603050405020304" pitchFamily="18" charset="0"/>
                          </a:rPr>
                          <m:t>ệ</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kh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ô</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c</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ó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kh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ô</m:t>
                        </m:r>
                        <m:r>
                          <m:rPr>
                            <m:nor/>
                          </m:rPr>
                          <a:rPr lang="vi-VN" b="1">
                            <a:solidFill>
                              <a:schemeClr val="accent2">
                                <a:lumMod val="50000"/>
                              </a:schemeClr>
                            </a:solidFill>
                            <a:latin typeface="Times New Roman" panose="02020603050405020304" pitchFamily="18" charset="0"/>
                            <a:cs typeface="Times New Roman" panose="02020603050405020304" pitchFamily="18" charset="0"/>
                          </a:rPr>
                          <m:t>ng</m:t>
                        </m:r>
                        <m:r>
                          <m:rPr>
                            <m:nor/>
                          </m:rPr>
                          <a:rPr lang="vi-VN" b="1">
                            <a:solidFill>
                              <a:schemeClr val="accent2">
                                <a:lumMod val="50000"/>
                              </a:schemeClr>
                            </a:solidFill>
                            <a:latin typeface="Times New Roman" panose="02020603050405020304" pitchFamily="18" charset="0"/>
                            <a:cs typeface="Times New Roman" panose="02020603050405020304" pitchFamily="18" charset="0"/>
                          </a:rPr>
                          <m:t> </m:t>
                        </m:r>
                        <m:r>
                          <m:rPr>
                            <m:nor/>
                          </m:rPr>
                          <a:rPr lang="vi-VN" b="1">
                            <a:solidFill>
                              <a:schemeClr val="accent2">
                                <a:lumMod val="50000"/>
                              </a:schemeClr>
                            </a:solidFill>
                            <a:latin typeface="Times New Roman" panose="02020603050405020304" pitchFamily="18" charset="0"/>
                            <a:cs typeface="Times New Roman" panose="02020603050405020304" pitchFamily="18" charset="0"/>
                          </a:rPr>
                          <m:t>kh</m:t>
                        </m:r>
                        <m:r>
                          <m:rPr>
                            <m:nor/>
                          </m:rPr>
                          <a:rPr lang="vi-VN" b="1">
                            <a:solidFill>
                              <a:schemeClr val="accent2">
                                <a:lumMod val="50000"/>
                              </a:schemeClr>
                            </a:solidFill>
                            <a:latin typeface="Times New Roman" panose="02020603050405020304" pitchFamily="18" charset="0"/>
                            <a:cs typeface="Times New Roman" panose="02020603050405020304" pitchFamily="18" charset="0"/>
                          </a:rPr>
                          <m:t>í?</m:t>
                        </m:r>
                      </m:oMath>
                    </m:oMathPara>
                  </a14:m>
                  <a:endParaRPr lang="en-US" b="1" dirty="0">
                    <a:solidFill>
                      <a:schemeClr val="accent2">
                        <a:lumMod val="50000"/>
                      </a:schemeClr>
                    </a:solidFill>
                    <a:latin typeface="Times New Roman" panose="02020603050405020304" pitchFamily="18" charset="0"/>
                    <a:cs typeface="Times New Roman" panose="02020603050405020304" pitchFamily="18"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636705" y="2172611"/>
                  <a:ext cx="21875946" cy="225397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D06F4190-DC4F-EC98-132E-15E75DDE0A1D}"/>
              </a:ext>
            </a:extLst>
          </p:cNvPr>
          <p:cNvSpPr txBox="1"/>
          <p:nvPr/>
        </p:nvSpPr>
        <p:spPr>
          <a:xfrm>
            <a:off x="1862204" y="8845351"/>
            <a:ext cx="19451712" cy="2554545"/>
          </a:xfrm>
          <a:prstGeom prst="rect">
            <a:avLst/>
          </a:prstGeom>
          <a:noFill/>
        </p:spPr>
        <p:txBody>
          <a:bodyPr wrap="square">
            <a:spAutoFit/>
          </a:bodyPr>
          <a:lstStyle/>
          <a:p>
            <a:pPr algn="just" rtl="0"/>
            <a:r>
              <a:rPr lang="vi-VN" sz="3200" b="0" i="0" dirty="0">
                <a:solidFill>
                  <a:srgbClr val="04617B"/>
                </a:solidFill>
                <a:effectLst/>
                <a:latin typeface="Roboto" panose="02000000000000000000" pitchFamily="2" charset="0"/>
                <a:ea typeface="Roboto" panose="02000000000000000000" pitchFamily="2" charset="0"/>
                <a:cs typeface="Roboto" panose="02000000000000000000" pitchFamily="2" charset="0"/>
              </a:rPr>
              <a:t>a) Hydrocarbon mạch ngắn nhận được không nhất thiết phải là decane. Vì trong quá trình carcking, decane sinh ra có thể tiếp tục bị cracking tạo hydrocarbon mạch ngắn hơn.</a:t>
            </a:r>
          </a:p>
          <a:p>
            <a:pPr algn="just" rtl="0"/>
            <a:r>
              <a:rPr lang="vi-VN" sz="3200" b="0" i="0" dirty="0">
                <a:solidFill>
                  <a:srgbClr val="04617B"/>
                </a:solidFill>
                <a:effectLst/>
                <a:latin typeface="Roboto" panose="02000000000000000000" pitchFamily="2" charset="0"/>
                <a:ea typeface="Roboto" panose="02000000000000000000" pitchFamily="2" charset="0"/>
                <a:cs typeface="Roboto" panose="02000000000000000000" pitchFamily="2" charset="0"/>
              </a:rPr>
              <a:t>b) Vì quá trình cracking dodecane diễn ra ở nhiệt độ cao, khi có không khí các hydrocarbon tiếp xúc với oxygen (trong không khí) dẫn đến phản ứng cháy nổ.</a:t>
            </a:r>
          </a:p>
          <a:p>
            <a:pPr algn="l"/>
            <a:endParaRPr lang="en-US" sz="3200" b="0" i="0" dirty="0">
              <a:solidFill>
                <a:srgbClr val="04617B"/>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1571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89889"/>
            <a:ext cx="4244597" cy="1142180"/>
            <a:chOff x="2067302" y="5922690"/>
            <a:chExt cx="4244597" cy="1142180"/>
          </a:xfrm>
        </p:grpSpPr>
        <p:sp>
          <p:nvSpPr>
            <p:cNvPr id="291" name="Google Shape;291;p4"/>
            <p:cNvSpPr/>
            <p:nvPr/>
          </p:nvSpPr>
          <p:spPr>
            <a:xfrm rot="5400000">
              <a:off x="4025197" y="4839817"/>
              <a:ext cx="1027875" cy="342223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975604" y="6210699"/>
              <a:ext cx="3336295"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7E9532"/>
                  </a:solidFill>
                  <a:latin typeface="Times New Roman"/>
                  <a:ea typeface="Times New Roman"/>
                  <a:cs typeface="Times New Roman"/>
                  <a:sym typeface="Times New Roman"/>
                </a:rPr>
                <a:t>BÀI TẬP</a:t>
              </a:r>
              <a:endParaRPr sz="4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id="{89949DF0-2360-0822-0451-B3D43DBDEE77}"/>
              </a:ext>
            </a:extLst>
          </p:cNvPr>
          <p:cNvGrpSpPr/>
          <p:nvPr/>
        </p:nvGrpSpPr>
        <p:grpSpPr>
          <a:xfrm>
            <a:off x="440310" y="8557786"/>
            <a:ext cx="23671341" cy="4863247"/>
            <a:chOff x="184495" y="3682143"/>
            <a:chExt cx="11834900" cy="2065190"/>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3753149"/>
              <a:ext cx="11834900" cy="1994184"/>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03200" y="3682143"/>
              <a:ext cx="1740439" cy="441664"/>
              <a:chOff x="1275608" y="6322795"/>
              <a:chExt cx="3411892" cy="802483"/>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2320" y="5246728"/>
                <a:ext cx="739114"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87353" y="6393514"/>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275608" y="6330945"/>
                <a:ext cx="852450" cy="739114"/>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2"/>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262" name="Oval 49">
            <a:extLst>
              <a:ext uri="{FF2B5EF4-FFF2-40B4-BE49-F238E27FC236}">
                <a16:creationId xmlns:a16="http://schemas.microsoft.com/office/drawing/2014/main" id="{891E4DE8-704B-39F9-984C-2F7D8B0A34D3}"/>
              </a:ext>
            </a:extLst>
          </p:cNvPr>
          <p:cNvSpPr/>
          <p:nvPr/>
        </p:nvSpPr>
        <p:spPr>
          <a:xfrm>
            <a:off x="12775224" y="6553006"/>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0" y="4056581"/>
            <a:ext cx="23825350" cy="4897934"/>
            <a:chOff x="226013" y="2034258"/>
            <a:chExt cx="23825350" cy="4897934"/>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8"/>
              <a:ext cx="23825350" cy="4201764"/>
              <a:chOff x="534987" y="1647866"/>
              <a:chExt cx="23017949" cy="3523792"/>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1"/>
                <a:ext cx="22797286" cy="3450767"/>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7" y="1763895"/>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4</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3806278" y="2275572"/>
                  <a:ext cx="19529877" cy="4656620"/>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buNone/>
                  </a:pPr>
                  <a14:m>
                    <m:oMathPara xmlns:m="http://schemas.openxmlformats.org/officeDocument/2006/math">
                      <m:oMathParaPr>
                        <m:jc m:val="centerGroup"/>
                      </m:oMathParaPr>
                      <m:oMath xmlns:m="http://schemas.openxmlformats.org/officeDocument/2006/math">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ữ</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ng</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o</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sau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đâ</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y</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l</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m</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thay</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đổ</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i</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ph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ầ</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hydrocarbon</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sau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l</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ọ</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d</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ầ</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1600" dirty="0">
                    <a:ea typeface="Tahoma" panose="020B0604030504040204" pitchFamily="34" charset="0"/>
                  </a:endParaRPr>
                </a:p>
                <a:p>
                  <a:pPr marL="742950" indent="-742950">
                    <a:buAutoNum type="alphaLcParenR"/>
                  </a:pPr>
                  <a14:m>
                    <m:oMath xmlns:m="http://schemas.openxmlformats.org/officeDocument/2006/math">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ti</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ề</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x</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ử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l</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í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v</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ư</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ng</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ấ</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m:t>
                      </m:r>
                    </m:oMath>
                  </a14:m>
                  <a:endParaRPr lang="en-US" sz="3600" b="1" dirty="0">
                    <a:solidFill>
                      <a:srgbClr val="04617B"/>
                    </a:solidFill>
                    <a:latin typeface="Tahoma" panose="020B0604030504040204" pitchFamily="34" charset="0"/>
                    <a:ea typeface="Tahoma" panose="020B0604030504040204" pitchFamily="34" charset="0"/>
                    <a:cs typeface="Tahoma" panose="020B0604030504040204" pitchFamily="34" charset="0"/>
                  </a:endParaRPr>
                </a:p>
                <a:p>
                  <a:pPr marL="742950" indent="-742950">
                    <a:buFont typeface="Arial"/>
                    <a:buAutoNum type="alphaLcParenR"/>
                  </a:pPr>
                  <a14:m>
                    <m:oMath xmlns:m="http://schemas.openxmlformats.org/officeDocument/2006/math">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ti</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ề</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x</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ử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l</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í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v</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reforming</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m:t>
                      </m:r>
                    </m:oMath>
                  </a14:m>
                  <a:endParaRPr lang="vi-VN" sz="1600" dirty="0"/>
                </a:p>
                <a:p>
                  <a:pPr marL="742950" indent="-742950">
                    <a:buFont typeface="Arial"/>
                    <a:buAutoNum type="alphaLcParenR"/>
                  </a:pPr>
                  <a14:m>
                    <m:oMath xmlns:m="http://schemas.openxmlformats.org/officeDocument/2006/math">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cracking</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v</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à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reforming</m:t>
                      </m:r>
                      <m:r>
                        <m:rPr>
                          <m:nor/>
                        </m:rPr>
                        <a:rPr lang="vi-VN" sz="3600" b="1">
                          <a:solidFill>
                            <a:srgbClr val="04617B"/>
                          </a:solidFill>
                          <a:latin typeface="Tahoma" panose="020B0604030504040204" pitchFamily="34" charset="0"/>
                          <a:ea typeface="Tahoma" panose="020B0604030504040204" pitchFamily="34" charset="0"/>
                          <a:cs typeface="Tahoma" panose="020B0604030504040204" pitchFamily="34" charset="0"/>
                        </a:rPr>
                        <m:t>.</m:t>
                      </m:r>
                    </m:oMath>
                  </a14:m>
                  <a:endParaRPr lang="en-US" sz="3600" b="1" dirty="0">
                    <a:solidFill>
                      <a:srgbClr val="04617B"/>
                    </a:solidFill>
                    <a:latin typeface="Tahoma" panose="020B0604030504040204" pitchFamily="34" charset="0"/>
                    <a:ea typeface="Tahoma" panose="020B0604030504040204" pitchFamily="34" charset="0"/>
                    <a:cs typeface="Tahoma" panose="020B0604030504040204" pitchFamily="34" charset="0"/>
                  </a:endParaRPr>
                </a:p>
                <a:p>
                  <a:pPr marL="742950" indent="-742950">
                    <a:buFont typeface="Arial"/>
                    <a:buAutoNum type="alphaLcParenR"/>
                  </a:pPr>
                  <a14:m>
                    <m:oMath xmlns:m="http://schemas.openxmlformats.org/officeDocument/2006/math">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ư</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ng</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ấ</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v</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à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qu</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á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tr</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ì</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nh</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 </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cracking</m:t>
                      </m:r>
                      <m:r>
                        <m:rPr>
                          <m:nor/>
                        </m:rPr>
                        <a:rPr lang="vi-VN" sz="3600" b="1" smtClean="0">
                          <a:solidFill>
                            <a:srgbClr val="04617B"/>
                          </a:solidFill>
                          <a:latin typeface="Tahoma" panose="020B0604030504040204" pitchFamily="34" charset="0"/>
                          <a:ea typeface="Tahoma" panose="020B0604030504040204" pitchFamily="34" charset="0"/>
                          <a:cs typeface="Tahoma" panose="020B0604030504040204" pitchFamily="34" charset="0"/>
                        </a:rPr>
                        <m:t>.</m:t>
                      </m:r>
                    </m:oMath>
                  </a14:m>
                  <a:endParaRPr lang="vi-VN" dirty="0"/>
                </a:p>
                <a:p>
                  <a:pPr>
                    <a:buNone/>
                  </a:pPr>
                  <a:endParaRPr lang="en-US" sz="3600" b="1" dirty="0">
                    <a:solidFill>
                      <a:srgbClr val="04617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806278" y="2275572"/>
                  <a:ext cx="19529877" cy="465662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3B8117DC-E5FB-91EC-DE15-BD845E2FB911}"/>
              </a:ext>
            </a:extLst>
          </p:cNvPr>
          <p:cNvSpPr txBox="1"/>
          <p:nvPr/>
        </p:nvSpPr>
        <p:spPr>
          <a:xfrm>
            <a:off x="660944" y="9813196"/>
            <a:ext cx="23596948" cy="3477875"/>
          </a:xfrm>
          <a:prstGeom prst="rect">
            <a:avLst/>
          </a:prstGeom>
          <a:noFill/>
        </p:spPr>
        <p:txBody>
          <a:bodyPr wrap="square">
            <a:spAutoFit/>
          </a:bodyPr>
          <a:lstStyle/>
          <a:p>
            <a:r>
              <a:rPr lang="en-US" sz="4400" b="1" dirty="0" err="1">
                <a:solidFill>
                  <a:schemeClr val="accent2">
                    <a:lumMod val="50000"/>
                  </a:schemeClr>
                </a:solidFill>
                <a:latin typeface="Roboto" panose="02000000000000000000" pitchFamily="2" charset="0"/>
                <a:ea typeface="Times New Roman" panose="02020603050405020304" pitchFamily="18" charset="0"/>
              </a:rPr>
              <a:t>Đáp</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án</a:t>
            </a:r>
            <a:r>
              <a:rPr lang="en-US" sz="4400" b="1" dirty="0">
                <a:solidFill>
                  <a:schemeClr val="accent2">
                    <a:lumMod val="50000"/>
                  </a:schemeClr>
                </a:solidFill>
                <a:latin typeface="Roboto" panose="02000000000000000000" pitchFamily="2" charset="0"/>
                <a:ea typeface="Times New Roman" panose="02020603050405020304" pitchFamily="18" charset="0"/>
              </a:rPr>
              <a:t> c. </a:t>
            </a:r>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cracking </a:t>
            </a:r>
            <a:r>
              <a:rPr lang="en-US" sz="4400" b="1" dirty="0" err="1">
                <a:solidFill>
                  <a:schemeClr val="accent2">
                    <a:lumMod val="50000"/>
                  </a:schemeClr>
                </a:solidFill>
                <a:latin typeface="Roboto" panose="02000000000000000000" pitchFamily="2" charset="0"/>
                <a:ea typeface="Times New Roman" panose="02020603050405020304" pitchFamily="18" charset="0"/>
              </a:rPr>
              <a:t>và</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reforming.</a:t>
            </a:r>
          </a:p>
          <a:p>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cracking </a:t>
            </a:r>
            <a:r>
              <a:rPr lang="en-US" sz="4400" b="1" dirty="0" err="1">
                <a:solidFill>
                  <a:schemeClr val="accent2">
                    <a:lumMod val="50000"/>
                  </a:schemeClr>
                </a:solidFill>
                <a:latin typeface="Roboto" panose="02000000000000000000" pitchFamily="2" charset="0"/>
                <a:ea typeface="Times New Roman" panose="02020603050405020304" pitchFamily="18" charset="0"/>
              </a:rPr>
              <a:t>là</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phá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vỡ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các</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phân</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tử</a:t>
            </a:r>
            <a:r>
              <a:rPr lang="en-US" sz="4400" b="1" dirty="0">
                <a:solidFill>
                  <a:schemeClr val="accent2">
                    <a:lumMod val="50000"/>
                  </a:schemeClr>
                </a:solidFill>
                <a:latin typeface="Roboto" panose="02000000000000000000" pitchFamily="2" charset="0"/>
                <a:ea typeface="Times New Roman" panose="02020603050405020304" pitchFamily="18" charset="0"/>
              </a:rPr>
              <a:t> alkane </a:t>
            </a:r>
            <a:r>
              <a:rPr lang="en-US" sz="4400" b="1" dirty="0" err="1">
                <a:solidFill>
                  <a:schemeClr val="accent2">
                    <a:lumMod val="50000"/>
                  </a:schemeClr>
                </a:solidFill>
                <a:latin typeface="Roboto" panose="02000000000000000000" pitchFamily="2" charset="0"/>
                <a:ea typeface="Times New Roman" panose="02020603050405020304" pitchFamily="18" charset="0"/>
              </a:rPr>
              <a:t>mạch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dài</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thành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các</a:t>
            </a:r>
            <a:r>
              <a:rPr lang="en-US" sz="4400" b="1" dirty="0">
                <a:solidFill>
                  <a:schemeClr val="accent2">
                    <a:lumMod val="50000"/>
                  </a:schemeClr>
                </a:solidFill>
                <a:latin typeface="Roboto" panose="02000000000000000000" pitchFamily="2" charset="0"/>
                <a:ea typeface="Times New Roman" panose="02020603050405020304" pitchFamily="18" charset="0"/>
              </a:rPr>
              <a:t> hydrocarbon (alkane, alkene) </a:t>
            </a:r>
            <a:r>
              <a:rPr lang="en-US" sz="4400" b="1" dirty="0" err="1">
                <a:solidFill>
                  <a:schemeClr val="accent2">
                    <a:lumMod val="50000"/>
                  </a:schemeClr>
                </a:solidFill>
                <a:latin typeface="Roboto" panose="02000000000000000000" pitchFamily="2" charset="0"/>
                <a:ea typeface="Times New Roman" panose="02020603050405020304" pitchFamily="18" charset="0"/>
              </a:rPr>
              <a:t>mạch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ngắn</a:t>
            </a:r>
            <a:r>
              <a:rPr lang="en-US" sz="4400" b="1" dirty="0">
                <a:solidFill>
                  <a:schemeClr val="accent2">
                    <a:lumMod val="50000"/>
                  </a:schemeClr>
                </a:solidFill>
                <a:latin typeface="Roboto" panose="02000000000000000000" pitchFamily="2" charset="0"/>
                <a:ea typeface="Times New Roman" panose="02020603050405020304" pitchFamily="18" charset="0"/>
              </a:rPr>
              <a:t>.</a:t>
            </a:r>
          </a:p>
          <a:p>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reforming </a:t>
            </a:r>
            <a:r>
              <a:rPr lang="en-US" sz="4400" b="1" dirty="0" err="1">
                <a:solidFill>
                  <a:schemeClr val="accent2">
                    <a:lumMod val="50000"/>
                  </a:schemeClr>
                </a:solidFill>
                <a:latin typeface="Roboto" panose="02000000000000000000" pitchFamily="2" charset="0"/>
                <a:ea typeface="Times New Roman" panose="02020603050405020304" pitchFamily="18" charset="0"/>
              </a:rPr>
              <a:t>là</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quá</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trình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sắp</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xếp</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lại</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mạch</a:t>
            </a:r>
            <a:r>
              <a:rPr lang="en-US" sz="4400" b="1" dirty="0">
                <a:solidFill>
                  <a:schemeClr val="accent2">
                    <a:lumMod val="50000"/>
                  </a:schemeClr>
                </a:solidFill>
                <a:latin typeface="Roboto" panose="02000000000000000000" pitchFamily="2" charset="0"/>
                <a:ea typeface="Times New Roman" panose="02020603050405020304" pitchFamily="18" charset="0"/>
              </a:rPr>
              <a:t> hydrocarbon </a:t>
            </a:r>
            <a:r>
              <a:rPr lang="en-US" sz="4400" b="1" dirty="0" err="1">
                <a:solidFill>
                  <a:schemeClr val="accent2">
                    <a:lumMod val="50000"/>
                  </a:schemeClr>
                </a:solidFill>
                <a:latin typeface="Roboto" panose="02000000000000000000" pitchFamily="2" charset="0"/>
                <a:ea typeface="Times New Roman" panose="02020603050405020304" pitchFamily="18" charset="0"/>
              </a:rPr>
              <a:t>để</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tạo</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ra</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nhiều</a:t>
            </a:r>
            <a:r>
              <a:rPr lang="en-US" sz="4400" b="1" dirty="0">
                <a:solidFill>
                  <a:schemeClr val="accent2">
                    <a:lumMod val="50000"/>
                  </a:schemeClr>
                </a:solidFill>
                <a:latin typeface="Roboto" panose="02000000000000000000" pitchFamily="2" charset="0"/>
                <a:ea typeface="Times New Roman" panose="02020603050405020304" pitchFamily="18" charset="0"/>
              </a:rPr>
              <a:t> hydrocarbon </a:t>
            </a:r>
            <a:r>
              <a:rPr lang="en-US" sz="4400" b="1" dirty="0" err="1">
                <a:solidFill>
                  <a:schemeClr val="accent2">
                    <a:lumMod val="50000"/>
                  </a:schemeClr>
                </a:solidFill>
                <a:latin typeface="Roboto" panose="02000000000000000000" pitchFamily="2" charset="0"/>
                <a:ea typeface="Times New Roman" panose="02020603050405020304" pitchFamily="18" charset="0"/>
              </a:rPr>
              <a:t>mạch</a:t>
            </a:r>
            <a:r>
              <a:rPr lang="en-US" sz="4400" b="1" dirty="0">
                <a:solidFill>
                  <a:schemeClr val="accent2">
                    <a:lumMod val="50000"/>
                  </a:schemeClr>
                </a:solidFill>
                <a:latin typeface="Roboto" panose="02000000000000000000" pitchFamily="2" charset="0"/>
                <a:ea typeface="Times New Roman" panose="02020603050405020304" pitchFamily="18" charset="0"/>
              </a:rPr>
              <a:t> </a:t>
            </a:r>
            <a:r>
              <a:rPr lang="en-US" sz="4400" b="1" dirty="0" err="1">
                <a:solidFill>
                  <a:schemeClr val="accent2">
                    <a:lumMod val="50000"/>
                  </a:schemeClr>
                </a:solidFill>
                <a:latin typeface="Roboto" panose="02000000000000000000" pitchFamily="2" charset="0"/>
                <a:ea typeface="Times New Roman" panose="02020603050405020304" pitchFamily="18" charset="0"/>
              </a:rPr>
              <a:t>nhánh</a:t>
            </a:r>
            <a:r>
              <a:rPr lang="en-US" sz="4400" b="1" dirty="0">
                <a:solidFill>
                  <a:schemeClr val="accent2">
                    <a:lumMod val="50000"/>
                  </a:schemeClr>
                </a:solidFill>
                <a:latin typeface="Roboto" panose="02000000000000000000" pitchFamily="2" charset="0"/>
                <a:ea typeface="Times New Roman" panose="02020603050405020304" pitchFamily="18" charset="0"/>
              </a:rPr>
              <a:t>.</a:t>
            </a:r>
            <a:endParaRPr lang="en-US" sz="4400" b="1" dirty="0">
              <a:solidFill>
                <a:schemeClr val="accent2">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916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2"/>
                                        </p:tgtEl>
                                        <p:attrNameLst>
                                          <p:attrName>style.visibility</p:attrName>
                                        </p:attrNameLst>
                                      </p:cBhvr>
                                      <p:to>
                                        <p:strVal val="visible"/>
                                      </p:to>
                                    </p:set>
                                    <p:animEffect transition="in" filter="wipe(left)">
                                      <p:cBhvr>
                                        <p:cTn id="22" dur="500"/>
                                        <p:tgtEl>
                                          <p:spTgt spid="26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06B021-59CB-B117-B4B9-D628BD12A7D0}"/>
              </a:ext>
            </a:extLst>
          </p:cNvPr>
          <p:cNvSpPr>
            <a:spLocks noChangeArrowheads="1"/>
          </p:cNvSpPr>
          <p:nvPr/>
        </p:nvSpPr>
        <p:spPr bwMode="auto">
          <a:xfrm>
            <a:off x="3772694" y="5415257"/>
            <a:ext cx="1717001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2176463" rtl="0" fontAlgn="base">
              <a:spcBef>
                <a:spcPct val="0"/>
              </a:spcBef>
              <a:spcAft>
                <a:spcPct val="0"/>
              </a:spcAft>
              <a:defRPr sz="6300" kern="1200">
                <a:solidFill>
                  <a:schemeClr val="tx1"/>
                </a:solidFill>
                <a:latin typeface="Arial" pitchFamily="34" charset="0"/>
                <a:ea typeface="+mn-ea"/>
                <a:cs typeface="Arial" pitchFamily="34" charset="0"/>
              </a:defRPr>
            </a:lvl1pPr>
            <a:lvl2pPr marL="1087438" indent="-630238" algn="l" defTabSz="2176463" rtl="0" fontAlgn="base">
              <a:spcBef>
                <a:spcPct val="0"/>
              </a:spcBef>
              <a:spcAft>
                <a:spcPct val="0"/>
              </a:spcAft>
              <a:defRPr sz="6300" kern="1200">
                <a:solidFill>
                  <a:schemeClr val="tx1"/>
                </a:solidFill>
                <a:latin typeface="Arial" pitchFamily="34" charset="0"/>
                <a:ea typeface="+mn-ea"/>
                <a:cs typeface="Arial" pitchFamily="34" charset="0"/>
              </a:defRPr>
            </a:lvl2pPr>
            <a:lvl3pPr marL="2176463" indent="-1262063" algn="l" defTabSz="2176463" rtl="0" fontAlgn="base">
              <a:spcBef>
                <a:spcPct val="0"/>
              </a:spcBef>
              <a:spcAft>
                <a:spcPct val="0"/>
              </a:spcAft>
              <a:defRPr sz="6300" kern="1200">
                <a:solidFill>
                  <a:schemeClr val="tx1"/>
                </a:solidFill>
                <a:latin typeface="Arial" pitchFamily="34" charset="0"/>
                <a:ea typeface="+mn-ea"/>
                <a:cs typeface="Arial" pitchFamily="34" charset="0"/>
              </a:defRPr>
            </a:lvl3pPr>
            <a:lvl4pPr marL="3265488" indent="-1893888" algn="l" defTabSz="2176463" rtl="0" fontAlgn="base">
              <a:spcBef>
                <a:spcPct val="0"/>
              </a:spcBef>
              <a:spcAft>
                <a:spcPct val="0"/>
              </a:spcAft>
              <a:defRPr sz="6300" kern="1200">
                <a:solidFill>
                  <a:schemeClr val="tx1"/>
                </a:solidFill>
                <a:latin typeface="Arial" pitchFamily="34" charset="0"/>
                <a:ea typeface="+mn-ea"/>
                <a:cs typeface="Arial" pitchFamily="34" charset="0"/>
              </a:defRPr>
            </a:lvl4pPr>
            <a:lvl5pPr marL="4354513" indent="-2525713" algn="l" defTabSz="2176463" rtl="0" fontAlgn="base">
              <a:spcBef>
                <a:spcPct val="0"/>
              </a:spcBef>
              <a:spcAft>
                <a:spcPct val="0"/>
              </a:spcAft>
              <a:defRPr sz="6300" kern="1200">
                <a:solidFill>
                  <a:schemeClr val="tx1"/>
                </a:solidFill>
                <a:latin typeface="Arial" pitchFamily="34" charset="0"/>
                <a:ea typeface="+mn-ea"/>
                <a:cs typeface="Arial" pitchFamily="34" charset="0"/>
              </a:defRPr>
            </a:lvl5pPr>
            <a:lvl6pPr marL="2286000" algn="l" defTabSz="914400" rtl="0" eaLnBrk="1" latinLnBrk="0" hangingPunct="1">
              <a:defRPr sz="6300" kern="1200">
                <a:solidFill>
                  <a:schemeClr val="tx1"/>
                </a:solidFill>
                <a:latin typeface="Arial" pitchFamily="34" charset="0"/>
                <a:ea typeface="+mn-ea"/>
                <a:cs typeface="Arial" pitchFamily="34" charset="0"/>
              </a:defRPr>
            </a:lvl6pPr>
            <a:lvl7pPr marL="2743200" algn="l" defTabSz="914400" rtl="0" eaLnBrk="1" latinLnBrk="0" hangingPunct="1">
              <a:defRPr sz="6300" kern="1200">
                <a:solidFill>
                  <a:schemeClr val="tx1"/>
                </a:solidFill>
                <a:latin typeface="Arial" pitchFamily="34" charset="0"/>
                <a:ea typeface="+mn-ea"/>
                <a:cs typeface="Arial" pitchFamily="34" charset="0"/>
              </a:defRPr>
            </a:lvl7pPr>
            <a:lvl8pPr marL="3200400" algn="l" defTabSz="914400" rtl="0" eaLnBrk="1" latinLnBrk="0" hangingPunct="1">
              <a:defRPr sz="6300" kern="1200">
                <a:solidFill>
                  <a:schemeClr val="tx1"/>
                </a:solidFill>
                <a:latin typeface="Arial" pitchFamily="34" charset="0"/>
                <a:ea typeface="+mn-ea"/>
                <a:cs typeface="Arial" pitchFamily="34" charset="0"/>
              </a:defRPr>
            </a:lvl8pPr>
            <a:lvl9pPr marL="3657600" algn="l" defTabSz="914400" rtl="0" eaLnBrk="1" latinLnBrk="0" hangingPunct="1">
              <a:defRPr sz="6300" kern="1200">
                <a:solidFill>
                  <a:schemeClr val="tx1"/>
                </a:solidFill>
                <a:latin typeface="Arial" pitchFamily="34" charset="0"/>
                <a:ea typeface="+mn-ea"/>
                <a:cs typeface="Arial" pitchFamily="34" charset="0"/>
              </a:defRPr>
            </a:lvl9pPr>
          </a:lstStyle>
          <a:p>
            <a:r>
              <a:rPr lang="nl-NL" sz="4400" i="1" dirty="0"/>
              <a:t>Khí gas, xăng, dầu hoả, sáp (dùng làm đèn cầy) là những sản phẩm thu được từ dầu mỏ. Các chất này được tạo ra từ dầu mỏ như thế nào?</a:t>
            </a:r>
            <a:endParaRPr lang="pt-BR" altLang="en-US" sz="4400" b="1" dirty="0">
              <a:latin typeface="Tahoma" pitchFamily="34" charset="0"/>
              <a:ea typeface="Tahoma" pitchFamily="34" charset="0"/>
            </a:endParaRPr>
          </a:p>
        </p:txBody>
      </p:sp>
      <p:sp>
        <p:nvSpPr>
          <p:cNvPr id="125" name="TextBox 124">
            <a:extLst>
              <a:ext uri="{FF2B5EF4-FFF2-40B4-BE49-F238E27FC236}">
                <a16:creationId xmlns:a16="http://schemas.microsoft.com/office/drawing/2014/main" id="{6B601901-87A4-C452-1A3A-3EB6C8010FAD}"/>
              </a:ext>
            </a:extLst>
          </p:cNvPr>
          <p:cNvSpPr txBox="1"/>
          <p:nvPr/>
        </p:nvSpPr>
        <p:spPr>
          <a:xfrm>
            <a:off x="3740522" y="7816024"/>
            <a:ext cx="16904544" cy="1446550"/>
          </a:xfrm>
          <a:prstGeom prst="rect">
            <a:avLst/>
          </a:prstGeom>
          <a:noFill/>
        </p:spPr>
        <p:txBody>
          <a:bodyPr wrap="square" rtlCol="0">
            <a:spAutoFit/>
          </a:bodyPr>
          <a:lstStyle/>
          <a:p>
            <a:r>
              <a:rPr lang="nl-NL" sz="4400" i="1" dirty="0">
                <a:latin typeface="+mn-lt"/>
                <a:cs typeface="Times New Roman" panose="02020603050405020304" pitchFamily="18" charset="0"/>
              </a:rPr>
              <a:t>Tìm thêm các sản phẩm thu được từ dầu mỏ khác gặp trong đời sống hàng ngày.</a:t>
            </a:r>
            <a:endParaRPr lang="en-US" sz="4400" i="1" dirty="0">
              <a:latin typeface="+mn-lt"/>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4533E65-1C83-FC80-7E00-AF5CBF043C91}"/>
              </a:ext>
            </a:extLst>
          </p:cNvPr>
          <p:cNvSpPr/>
          <p:nvPr/>
        </p:nvSpPr>
        <p:spPr>
          <a:xfrm>
            <a:off x="2828925" y="4455014"/>
            <a:ext cx="19742739" cy="6484989"/>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MỘT SỐ KĨ THUẬT DẠY HỌC TÍCH CỰC">
            <a:extLst>
              <a:ext uri="{FF2B5EF4-FFF2-40B4-BE49-F238E27FC236}">
                <a16:creationId xmlns:a16="http://schemas.microsoft.com/office/drawing/2014/main" id="{479EAD59-4361-41F6-7DF8-0BF97CB20F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14173" r="17929" b="14205"/>
          <a:stretch/>
        </p:blipFill>
        <p:spPr bwMode="auto">
          <a:xfrm>
            <a:off x="20677238" y="9262574"/>
            <a:ext cx="2628282" cy="2743200"/>
          </a:xfrm>
          <a:prstGeom prst="ellipse">
            <a:avLst/>
          </a:prstGeom>
          <a:ln w="5715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2C38AB6-CE87-BFBA-394C-0A27036A67F3}"/>
              </a:ext>
            </a:extLst>
          </p:cNvPr>
          <p:cNvSpPr/>
          <p:nvPr/>
        </p:nvSpPr>
        <p:spPr>
          <a:xfrm>
            <a:off x="15308826" y="3889202"/>
            <a:ext cx="6931742" cy="1042712"/>
          </a:xfrm>
          <a:prstGeom prst="rect">
            <a:avLst/>
          </a:prstGeom>
          <a:solidFill>
            <a:srgbClr val="FFDA3B"/>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Thảo</a:t>
            </a:r>
            <a:r>
              <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luận</a:t>
            </a:r>
            <a:r>
              <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cặp</a:t>
            </a:r>
            <a:r>
              <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đôi</a:t>
            </a:r>
            <a:endPar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endParaRPr>
          </a:p>
        </p:txBody>
      </p:sp>
      <p:pic>
        <p:nvPicPr>
          <p:cNvPr id="1028" name="Picture 4" descr="Hoạt động khởi động trong dạy đọc hiểu văn bản">
            <a:extLst>
              <a:ext uri="{FF2B5EF4-FFF2-40B4-BE49-F238E27FC236}">
                <a16:creationId xmlns:a16="http://schemas.microsoft.com/office/drawing/2014/main" id="{77A3093A-BA0B-3C1D-6C47-C59F380C0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181" y="3740638"/>
            <a:ext cx="4129007"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a:extLst>
              <a:ext uri="{FF2B5EF4-FFF2-40B4-BE49-F238E27FC236}">
                <a16:creationId xmlns:a16="http://schemas.microsoft.com/office/drawing/2014/main" id="{747C7494-263B-0375-8E80-59FD8673E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069" y="3511245"/>
            <a:ext cx="1887537" cy="188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arn(inVertical)">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5">
                                            <p:txEl>
                                              <p:pRg st="0" end="0"/>
                                            </p:txEl>
                                          </p:spTgt>
                                        </p:tgtEl>
                                        <p:attrNameLst>
                                          <p:attrName>style.visibility</p:attrName>
                                        </p:attrNameLst>
                                      </p:cBhvr>
                                      <p:to>
                                        <p:strVal val="visible"/>
                                      </p:to>
                                    </p:set>
                                    <p:animEffect transition="in" filter="barn(inVertical)">
                                      <p:cBhvr>
                                        <p:cTn id="15" dur="500"/>
                                        <p:tgtEl>
                                          <p:spTgt spid="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530286" y="2574939"/>
            <a:ext cx="139773" cy="15700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881274" y="2153039"/>
            <a:ext cx="11563244" cy="973280"/>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5457430" y="-3268334"/>
            <a:ext cx="889530" cy="1095956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711434" y="1823993"/>
            <a:ext cx="10078656"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giai</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đoạn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9" name="Group 8">
            <a:extLst>
              <a:ext uri="{FF2B5EF4-FFF2-40B4-BE49-F238E27FC236}">
                <a16:creationId xmlns:a16="http://schemas.microsoft.com/office/drawing/2014/main" id="{17A2F045-1C6B-E71D-75FF-C440654CB3FF}"/>
              </a:ext>
            </a:extLst>
          </p:cNvPr>
          <p:cNvGrpSpPr/>
          <p:nvPr/>
        </p:nvGrpSpPr>
        <p:grpSpPr>
          <a:xfrm>
            <a:off x="2036967" y="4706456"/>
            <a:ext cx="20891939" cy="6304665"/>
            <a:chOff x="2169648" y="4780000"/>
            <a:chExt cx="20891939" cy="6304665"/>
          </a:xfrm>
        </p:grpSpPr>
        <p:sp>
          <p:nvSpPr>
            <p:cNvPr id="2" name="Rectangle: Rounded Corners 1">
              <a:extLst>
                <a:ext uri="{FF2B5EF4-FFF2-40B4-BE49-F238E27FC236}">
                  <a16:creationId xmlns:a16="http://schemas.microsoft.com/office/drawing/2014/main" id="{AB9725E2-2FF8-6CEB-0530-68F2F07E0E63}"/>
                </a:ext>
              </a:extLst>
            </p:cNvPr>
            <p:cNvSpPr/>
            <p:nvPr/>
          </p:nvSpPr>
          <p:spPr>
            <a:xfrm>
              <a:off x="2903504" y="5723770"/>
              <a:ext cx="19742739" cy="417220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25ECD118-7784-6148-A057-6DC40E69C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648" y="4780000"/>
              <a:ext cx="1887537" cy="188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MỘT SỐ KĨ THUẬT DẠY HỌC TÍCH CỰC">
              <a:extLst>
                <a:ext uri="{FF2B5EF4-FFF2-40B4-BE49-F238E27FC236}">
                  <a16:creationId xmlns:a16="http://schemas.microsoft.com/office/drawing/2014/main" id="{EA21E782-31D1-737D-936C-C59E3FF3F2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48" t="14173" r="17929" b="14205"/>
            <a:stretch/>
          </p:blipFill>
          <p:spPr bwMode="auto">
            <a:xfrm>
              <a:off x="20433305" y="8341465"/>
              <a:ext cx="2628282" cy="2743200"/>
            </a:xfrm>
            <a:prstGeom prst="ellipse">
              <a:avLst/>
            </a:prstGeom>
            <a:ln w="5715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43D080B-1DDB-625C-4EF0-65417393F1AE}"/>
                </a:ext>
              </a:extLst>
            </p:cNvPr>
            <p:cNvSpPr/>
            <p:nvPr/>
          </p:nvSpPr>
          <p:spPr>
            <a:xfrm>
              <a:off x="15284198" y="5202412"/>
              <a:ext cx="6931742" cy="1042712"/>
            </a:xfrm>
            <a:prstGeom prst="rect">
              <a:avLst/>
            </a:prstGeom>
            <a:solidFill>
              <a:srgbClr val="FFDA3B"/>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Câu</a:t>
              </a:r>
              <a:r>
                <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hỏi</a:t>
              </a:r>
              <a:endPar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endParaRPr>
            </a:p>
          </p:txBody>
        </p:sp>
      </p:grpSp>
      <p:sp>
        <p:nvSpPr>
          <p:cNvPr id="68" name="Rectangle 67">
            <a:extLst>
              <a:ext uri="{FF2B5EF4-FFF2-40B4-BE49-F238E27FC236}">
                <a16:creationId xmlns:a16="http://schemas.microsoft.com/office/drawing/2014/main" id="{28A99D60-0B0D-EBD5-5309-BA645F784960}"/>
              </a:ext>
            </a:extLst>
          </p:cNvPr>
          <p:cNvSpPr>
            <a:spLocks noChangeArrowheads="1"/>
          </p:cNvSpPr>
          <p:nvPr/>
        </p:nvSpPr>
        <p:spPr bwMode="auto">
          <a:xfrm>
            <a:off x="4057185" y="6812681"/>
            <a:ext cx="17170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2176463" rtl="0" fontAlgn="base">
              <a:spcBef>
                <a:spcPct val="0"/>
              </a:spcBef>
              <a:spcAft>
                <a:spcPct val="0"/>
              </a:spcAft>
              <a:defRPr sz="6300" kern="1200">
                <a:solidFill>
                  <a:schemeClr val="tx1"/>
                </a:solidFill>
                <a:latin typeface="Arial" pitchFamily="34" charset="0"/>
                <a:ea typeface="+mn-ea"/>
                <a:cs typeface="Arial" pitchFamily="34" charset="0"/>
              </a:defRPr>
            </a:lvl1pPr>
            <a:lvl2pPr marL="1087438" indent="-630238" algn="l" defTabSz="2176463" rtl="0" fontAlgn="base">
              <a:spcBef>
                <a:spcPct val="0"/>
              </a:spcBef>
              <a:spcAft>
                <a:spcPct val="0"/>
              </a:spcAft>
              <a:defRPr sz="6300" kern="1200">
                <a:solidFill>
                  <a:schemeClr val="tx1"/>
                </a:solidFill>
                <a:latin typeface="Arial" pitchFamily="34" charset="0"/>
                <a:ea typeface="+mn-ea"/>
                <a:cs typeface="Arial" pitchFamily="34" charset="0"/>
              </a:defRPr>
            </a:lvl2pPr>
            <a:lvl3pPr marL="2176463" indent="-1262063" algn="l" defTabSz="2176463" rtl="0" fontAlgn="base">
              <a:spcBef>
                <a:spcPct val="0"/>
              </a:spcBef>
              <a:spcAft>
                <a:spcPct val="0"/>
              </a:spcAft>
              <a:defRPr sz="6300" kern="1200">
                <a:solidFill>
                  <a:schemeClr val="tx1"/>
                </a:solidFill>
                <a:latin typeface="Arial" pitchFamily="34" charset="0"/>
                <a:ea typeface="+mn-ea"/>
                <a:cs typeface="Arial" pitchFamily="34" charset="0"/>
              </a:defRPr>
            </a:lvl3pPr>
            <a:lvl4pPr marL="3265488" indent="-1893888" algn="l" defTabSz="2176463" rtl="0" fontAlgn="base">
              <a:spcBef>
                <a:spcPct val="0"/>
              </a:spcBef>
              <a:spcAft>
                <a:spcPct val="0"/>
              </a:spcAft>
              <a:defRPr sz="6300" kern="1200">
                <a:solidFill>
                  <a:schemeClr val="tx1"/>
                </a:solidFill>
                <a:latin typeface="Arial" pitchFamily="34" charset="0"/>
                <a:ea typeface="+mn-ea"/>
                <a:cs typeface="Arial" pitchFamily="34" charset="0"/>
              </a:defRPr>
            </a:lvl4pPr>
            <a:lvl5pPr marL="4354513" indent="-2525713" algn="l" defTabSz="2176463" rtl="0" fontAlgn="base">
              <a:spcBef>
                <a:spcPct val="0"/>
              </a:spcBef>
              <a:spcAft>
                <a:spcPct val="0"/>
              </a:spcAft>
              <a:defRPr sz="6300" kern="1200">
                <a:solidFill>
                  <a:schemeClr val="tx1"/>
                </a:solidFill>
                <a:latin typeface="Arial" pitchFamily="34" charset="0"/>
                <a:ea typeface="+mn-ea"/>
                <a:cs typeface="Arial" pitchFamily="34" charset="0"/>
              </a:defRPr>
            </a:lvl5pPr>
            <a:lvl6pPr marL="2286000" algn="l" defTabSz="914400" rtl="0" eaLnBrk="1" latinLnBrk="0" hangingPunct="1">
              <a:defRPr sz="6300" kern="1200">
                <a:solidFill>
                  <a:schemeClr val="tx1"/>
                </a:solidFill>
                <a:latin typeface="Arial" pitchFamily="34" charset="0"/>
                <a:ea typeface="+mn-ea"/>
                <a:cs typeface="Arial" pitchFamily="34" charset="0"/>
              </a:defRPr>
            </a:lvl6pPr>
            <a:lvl7pPr marL="2743200" algn="l" defTabSz="914400" rtl="0" eaLnBrk="1" latinLnBrk="0" hangingPunct="1">
              <a:defRPr sz="6300" kern="1200">
                <a:solidFill>
                  <a:schemeClr val="tx1"/>
                </a:solidFill>
                <a:latin typeface="Arial" pitchFamily="34" charset="0"/>
                <a:ea typeface="+mn-ea"/>
                <a:cs typeface="Arial" pitchFamily="34" charset="0"/>
              </a:defRPr>
            </a:lvl7pPr>
            <a:lvl8pPr marL="3200400" algn="l" defTabSz="914400" rtl="0" eaLnBrk="1" latinLnBrk="0" hangingPunct="1">
              <a:defRPr sz="6300" kern="1200">
                <a:solidFill>
                  <a:schemeClr val="tx1"/>
                </a:solidFill>
                <a:latin typeface="Arial" pitchFamily="34" charset="0"/>
                <a:ea typeface="+mn-ea"/>
                <a:cs typeface="Arial" pitchFamily="34" charset="0"/>
              </a:defRPr>
            </a:lvl8pPr>
            <a:lvl9pPr marL="3657600" algn="l" defTabSz="914400" rtl="0" eaLnBrk="1" latinLnBrk="0" hangingPunct="1">
              <a:defRPr sz="6300" kern="1200">
                <a:solidFill>
                  <a:schemeClr val="tx1"/>
                </a:solidFill>
                <a:latin typeface="Arial" pitchFamily="34" charset="0"/>
                <a:ea typeface="+mn-ea"/>
                <a:cs typeface="Arial" pitchFamily="34" charset="0"/>
              </a:defRPr>
            </a:lvl9pPr>
          </a:lstStyle>
          <a:p>
            <a:pPr lvl="0"/>
            <a:r>
              <a:rPr lang="en-US" sz="4400" b="1" i="1" dirty="0" err="1"/>
              <a:t>Nhiệm</a:t>
            </a:r>
            <a:r>
              <a:rPr lang="en-US" sz="4400" b="1" i="1" dirty="0"/>
              <a:t> </a:t>
            </a:r>
            <a:r>
              <a:rPr lang="en-US" sz="4400" b="1" i="1" dirty="0" err="1"/>
              <a:t>vụ</a:t>
            </a:r>
            <a:r>
              <a:rPr lang="en-US" sz="4400" b="1" i="1" dirty="0"/>
              <a:t> </a:t>
            </a:r>
            <a:r>
              <a:rPr lang="en-US" sz="4400" b="1" i="1" dirty="0" err="1"/>
              <a:t>cơ</a:t>
            </a:r>
            <a:r>
              <a:rPr lang="en-US" sz="4400" b="1" i="1" dirty="0"/>
              <a:t> </a:t>
            </a:r>
            <a:r>
              <a:rPr lang="en-US" sz="4400" b="1" i="1" dirty="0" err="1"/>
              <a:t>bản</a:t>
            </a:r>
            <a:r>
              <a:rPr lang="en-US" sz="4400" b="1" i="1" dirty="0"/>
              <a:t> </a:t>
            </a:r>
            <a:r>
              <a:rPr lang="en-US" sz="4400" b="1" i="1" dirty="0" err="1"/>
              <a:t>của</a:t>
            </a:r>
            <a:r>
              <a:rPr lang="en-US" sz="4400" b="1" i="1" dirty="0"/>
              <a:t> </a:t>
            </a:r>
            <a:r>
              <a:rPr lang="en-US" sz="4400" b="1" i="1" dirty="0" err="1"/>
              <a:t>quá</a:t>
            </a:r>
            <a:r>
              <a:rPr lang="en-US" sz="4400" b="1" i="1" dirty="0"/>
              <a:t> </a:t>
            </a:r>
            <a:r>
              <a:rPr lang="en-US" sz="4400" b="1" i="1" dirty="0" err="1"/>
              <a:t>trình</a:t>
            </a:r>
            <a:r>
              <a:rPr lang="en-US" sz="4400" b="1" i="1" dirty="0"/>
              <a:t> </a:t>
            </a:r>
            <a:r>
              <a:rPr lang="en-US" sz="4400" b="1" i="1" dirty="0" err="1"/>
              <a:t>lọc</a:t>
            </a:r>
            <a:r>
              <a:rPr lang="en-US" sz="4400" b="1" i="1" dirty="0"/>
              <a:t> </a:t>
            </a:r>
            <a:r>
              <a:rPr lang="en-US" sz="4400" b="1" i="1" dirty="0" err="1"/>
              <a:t>dầu</a:t>
            </a:r>
            <a:r>
              <a:rPr lang="en-US" sz="4400" b="1" i="1" dirty="0"/>
              <a:t> </a:t>
            </a:r>
            <a:r>
              <a:rPr lang="en-US" sz="4400" b="1" i="1" dirty="0" err="1"/>
              <a:t>là</a:t>
            </a:r>
            <a:r>
              <a:rPr lang="en-US" sz="4400" b="1" i="1" dirty="0"/>
              <a:t> </a:t>
            </a:r>
            <a:r>
              <a:rPr lang="en-US" sz="4400" b="1" i="1" dirty="0" err="1"/>
              <a:t>gì</a:t>
            </a:r>
            <a:r>
              <a:rPr lang="en-US" sz="4400" b="1" i="1" dirty="0"/>
              <a:t>?</a:t>
            </a:r>
          </a:p>
        </p:txBody>
      </p:sp>
      <p:sp>
        <p:nvSpPr>
          <p:cNvPr id="69" name="Rectangle 68">
            <a:extLst>
              <a:ext uri="{FF2B5EF4-FFF2-40B4-BE49-F238E27FC236}">
                <a16:creationId xmlns:a16="http://schemas.microsoft.com/office/drawing/2014/main" id="{217E15CB-DFE3-5ABB-3FA5-CFC5FDFC23F4}"/>
              </a:ext>
            </a:extLst>
          </p:cNvPr>
          <p:cNvSpPr>
            <a:spLocks noChangeArrowheads="1"/>
          </p:cNvSpPr>
          <p:nvPr/>
        </p:nvSpPr>
        <p:spPr bwMode="auto">
          <a:xfrm>
            <a:off x="4057185" y="7883201"/>
            <a:ext cx="17170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2176463" rtl="0" fontAlgn="base">
              <a:spcBef>
                <a:spcPct val="0"/>
              </a:spcBef>
              <a:spcAft>
                <a:spcPct val="0"/>
              </a:spcAft>
              <a:defRPr sz="6300" kern="1200">
                <a:solidFill>
                  <a:schemeClr val="tx1"/>
                </a:solidFill>
                <a:latin typeface="Arial" pitchFamily="34" charset="0"/>
                <a:ea typeface="+mn-ea"/>
                <a:cs typeface="Arial" pitchFamily="34" charset="0"/>
              </a:defRPr>
            </a:lvl1pPr>
            <a:lvl2pPr marL="1087438" indent="-630238" algn="l" defTabSz="2176463" rtl="0" fontAlgn="base">
              <a:spcBef>
                <a:spcPct val="0"/>
              </a:spcBef>
              <a:spcAft>
                <a:spcPct val="0"/>
              </a:spcAft>
              <a:defRPr sz="6300" kern="1200">
                <a:solidFill>
                  <a:schemeClr val="tx1"/>
                </a:solidFill>
                <a:latin typeface="Arial" pitchFamily="34" charset="0"/>
                <a:ea typeface="+mn-ea"/>
                <a:cs typeface="Arial" pitchFamily="34" charset="0"/>
              </a:defRPr>
            </a:lvl2pPr>
            <a:lvl3pPr marL="2176463" indent="-1262063" algn="l" defTabSz="2176463" rtl="0" fontAlgn="base">
              <a:spcBef>
                <a:spcPct val="0"/>
              </a:spcBef>
              <a:spcAft>
                <a:spcPct val="0"/>
              </a:spcAft>
              <a:defRPr sz="6300" kern="1200">
                <a:solidFill>
                  <a:schemeClr val="tx1"/>
                </a:solidFill>
                <a:latin typeface="Arial" pitchFamily="34" charset="0"/>
                <a:ea typeface="+mn-ea"/>
                <a:cs typeface="Arial" pitchFamily="34" charset="0"/>
              </a:defRPr>
            </a:lvl3pPr>
            <a:lvl4pPr marL="3265488" indent="-1893888" algn="l" defTabSz="2176463" rtl="0" fontAlgn="base">
              <a:spcBef>
                <a:spcPct val="0"/>
              </a:spcBef>
              <a:spcAft>
                <a:spcPct val="0"/>
              </a:spcAft>
              <a:defRPr sz="6300" kern="1200">
                <a:solidFill>
                  <a:schemeClr val="tx1"/>
                </a:solidFill>
                <a:latin typeface="Arial" pitchFamily="34" charset="0"/>
                <a:ea typeface="+mn-ea"/>
                <a:cs typeface="Arial" pitchFamily="34" charset="0"/>
              </a:defRPr>
            </a:lvl4pPr>
            <a:lvl5pPr marL="4354513" indent="-2525713" algn="l" defTabSz="2176463" rtl="0" fontAlgn="base">
              <a:spcBef>
                <a:spcPct val="0"/>
              </a:spcBef>
              <a:spcAft>
                <a:spcPct val="0"/>
              </a:spcAft>
              <a:defRPr sz="6300" kern="1200">
                <a:solidFill>
                  <a:schemeClr val="tx1"/>
                </a:solidFill>
                <a:latin typeface="Arial" pitchFamily="34" charset="0"/>
                <a:ea typeface="+mn-ea"/>
                <a:cs typeface="Arial" pitchFamily="34" charset="0"/>
              </a:defRPr>
            </a:lvl5pPr>
            <a:lvl6pPr marL="2286000" algn="l" defTabSz="914400" rtl="0" eaLnBrk="1" latinLnBrk="0" hangingPunct="1">
              <a:defRPr sz="6300" kern="1200">
                <a:solidFill>
                  <a:schemeClr val="tx1"/>
                </a:solidFill>
                <a:latin typeface="Arial" pitchFamily="34" charset="0"/>
                <a:ea typeface="+mn-ea"/>
                <a:cs typeface="Arial" pitchFamily="34" charset="0"/>
              </a:defRPr>
            </a:lvl6pPr>
            <a:lvl7pPr marL="2743200" algn="l" defTabSz="914400" rtl="0" eaLnBrk="1" latinLnBrk="0" hangingPunct="1">
              <a:defRPr sz="6300" kern="1200">
                <a:solidFill>
                  <a:schemeClr val="tx1"/>
                </a:solidFill>
                <a:latin typeface="Arial" pitchFamily="34" charset="0"/>
                <a:ea typeface="+mn-ea"/>
                <a:cs typeface="Arial" pitchFamily="34" charset="0"/>
              </a:defRPr>
            </a:lvl7pPr>
            <a:lvl8pPr marL="3200400" algn="l" defTabSz="914400" rtl="0" eaLnBrk="1" latinLnBrk="0" hangingPunct="1">
              <a:defRPr sz="6300" kern="1200">
                <a:solidFill>
                  <a:schemeClr val="tx1"/>
                </a:solidFill>
                <a:latin typeface="Arial" pitchFamily="34" charset="0"/>
                <a:ea typeface="+mn-ea"/>
                <a:cs typeface="Arial" pitchFamily="34" charset="0"/>
              </a:defRPr>
            </a:lvl8pPr>
            <a:lvl9pPr marL="3657600" algn="l" defTabSz="914400" rtl="0" eaLnBrk="1" latinLnBrk="0" hangingPunct="1">
              <a:defRPr sz="6300" kern="1200">
                <a:solidFill>
                  <a:schemeClr val="tx1"/>
                </a:solidFill>
                <a:latin typeface="Arial" pitchFamily="34" charset="0"/>
                <a:ea typeface="+mn-ea"/>
                <a:cs typeface="Arial" pitchFamily="34" charset="0"/>
              </a:defRPr>
            </a:lvl9pPr>
          </a:lstStyle>
          <a:p>
            <a:pPr lvl="0"/>
            <a:r>
              <a:rPr lang="vi-VN" sz="4400" b="1" i="1" dirty="0"/>
              <a:t>Quá trình lọc dầu gồm các công đoạn cơ bản nào?</a:t>
            </a:r>
            <a:endParaRPr lang="en-US" sz="4400" b="1" i="1" dirty="0"/>
          </a:p>
        </p:txBody>
      </p:sp>
    </p:spTree>
    <p:extLst>
      <p:ext uri="{BB962C8B-B14F-4D97-AF65-F5344CB8AC3E}">
        <p14:creationId xmlns:p14="http://schemas.microsoft.com/office/powerpoint/2010/main" val="423607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arn(inVertical)">
                                      <p:cBhvr>
                                        <p:cTn id="1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670183" y="1763020"/>
            <a:ext cx="23144207" cy="3861735"/>
            <a:chOff x="17092276" y="2373042"/>
            <a:chExt cx="23144207" cy="3133930"/>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613443" y="2995166"/>
              <a:ext cx="22623040" cy="2511806"/>
            </a:xfrm>
            <a:prstGeom prst="roundRect">
              <a:avLst>
                <a:gd name="adj" fmla="val 2832"/>
              </a:avLst>
            </a:prstGeom>
            <a:solidFill>
              <a:srgbClr val="FFF2BD"/>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22141970" y="-2676652"/>
              <a:ext cx="860181" cy="1095956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381299" y="2572085"/>
              <a:ext cx="10078656" cy="744054"/>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giai</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đoạn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a16="http://schemas.microsoft.com/office/drawing/2014/main" id="{CC090838-E6D4-1B12-64CA-A5CC3592ED7F}"/>
              </a:ext>
            </a:extLst>
          </p:cNvPr>
          <p:cNvSpPr txBox="1"/>
          <p:nvPr/>
        </p:nvSpPr>
        <p:spPr>
          <a:xfrm>
            <a:off x="1092993" y="2827308"/>
            <a:ext cx="22374610" cy="3139321"/>
          </a:xfrm>
          <a:prstGeom prst="rect">
            <a:avLst/>
          </a:prstGeom>
          <a:noFill/>
        </p:spPr>
        <p:txBody>
          <a:bodyPr wrap="square" rtlCol="0">
            <a:spAutoFit/>
          </a:bodyPr>
          <a:lstStyle/>
          <a:p>
            <a:pPr>
              <a:lnSpc>
                <a:spcPct val="150000"/>
              </a:lnSpc>
            </a:pPr>
            <a:r>
              <a:rPr lang="en-US" alt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vi-VN" alt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Nhiệm vụ cơ bản của quá trình lọc dầu là phân tách và chế biến dầu thô (dầu vừa khai thác từ giếng dầu) thành các hợp chất hydrocarbon hữu ích. </a:t>
            </a:r>
          </a:p>
          <a:p>
            <a:pPr>
              <a:lnSpc>
                <a:spcPct val="150000"/>
              </a:lnSpc>
            </a:pPr>
            <a:r>
              <a:rPr lang="en-US" alt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vi-VN" alt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Quá trình lọc dầu gồm các công đoạn cơ bản sau: tiền xử lí, chưng cất, cracking và reforming.</a:t>
            </a:r>
          </a:p>
          <a:p>
            <a:pPr eaLnBrk="1" hangingPunct="1"/>
            <a:endParaRPr lang="en-US" altLang="en-US" sz="3600" dirty="0">
              <a:solidFill>
                <a:srgbClr val="FF0000"/>
              </a:solidFill>
            </a:endParaRPr>
          </a:p>
        </p:txBody>
      </p:sp>
      <p:graphicFrame>
        <p:nvGraphicFramePr>
          <p:cNvPr id="2" name="Diagram 1">
            <a:extLst>
              <a:ext uri="{FF2B5EF4-FFF2-40B4-BE49-F238E27FC236}">
                <a16:creationId xmlns:a16="http://schemas.microsoft.com/office/drawing/2014/main" id="{1593F183-4149-3BE3-0D62-F76C1E5E908B}"/>
              </a:ext>
            </a:extLst>
          </p:cNvPr>
          <p:cNvGraphicFramePr/>
          <p:nvPr>
            <p:extLst>
              <p:ext uri="{D42A27DB-BD31-4B8C-83A1-F6EECF244321}">
                <p14:modId xmlns:p14="http://schemas.microsoft.com/office/powerpoint/2010/main" val="656309428"/>
              </p:ext>
            </p:extLst>
          </p:nvPr>
        </p:nvGraphicFramePr>
        <p:xfrm>
          <a:off x="5450613" y="6858794"/>
          <a:ext cx="16257059" cy="6013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16B9421-0EFF-E6A6-F594-AAD35DDA26A4}"/>
              </a:ext>
            </a:extLst>
          </p:cNvPr>
          <p:cNvSpPr txBox="1"/>
          <p:nvPr/>
        </p:nvSpPr>
        <p:spPr>
          <a:xfrm>
            <a:off x="4339278" y="6981519"/>
            <a:ext cx="10674581" cy="769441"/>
          </a:xfrm>
          <a:prstGeom prst="rect">
            <a:avLst/>
          </a:prstGeom>
          <a:noFill/>
        </p:spPr>
        <p:txBody>
          <a:bodyPr wrap="square">
            <a:spAutoFit/>
          </a:bodyPr>
          <a:lstStyle/>
          <a:p>
            <a:r>
              <a:rPr lang="vi-VN" alt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Quá trình lọc dầu</a:t>
            </a:r>
            <a:endParaRPr lang="en-US" sz="4400" dirty="0">
              <a:solidFill>
                <a:srgbClr val="FF0000"/>
              </a:solidFill>
            </a:endParaRPr>
          </a:p>
        </p:txBody>
      </p:sp>
    </p:spTree>
    <p:extLst>
      <p:ext uri="{BB962C8B-B14F-4D97-AF65-F5344CB8AC3E}">
        <p14:creationId xmlns:p14="http://schemas.microsoft.com/office/powerpoint/2010/main" val="161782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graphicEl>
                                              <a:dgm id="{7B128CDF-B4CD-4430-BAF9-DB0AC81BC70B}"/>
                                            </p:graphicEl>
                                          </p:spTgt>
                                        </p:tgtEl>
                                        <p:attrNameLst>
                                          <p:attrName>style.visibility</p:attrName>
                                        </p:attrNameLst>
                                      </p:cBhvr>
                                      <p:to>
                                        <p:strVal val="visible"/>
                                      </p:to>
                                    </p:set>
                                    <p:animEffect transition="in" filter="barn(inVertical)">
                                      <p:cBhvr>
                                        <p:cTn id="22" dur="500"/>
                                        <p:tgtEl>
                                          <p:spTgt spid="2">
                                            <p:graphicEl>
                                              <a:dgm id="{7B128CDF-B4CD-4430-BAF9-DB0AC81BC70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graphicEl>
                                              <a:dgm id="{D8F04401-71D3-4722-BD53-D9134DE97CBB}"/>
                                            </p:graphicEl>
                                          </p:spTgt>
                                        </p:tgtEl>
                                        <p:attrNameLst>
                                          <p:attrName>style.visibility</p:attrName>
                                        </p:attrNameLst>
                                      </p:cBhvr>
                                      <p:to>
                                        <p:strVal val="visible"/>
                                      </p:to>
                                    </p:set>
                                    <p:animEffect transition="in" filter="barn(inVertical)">
                                      <p:cBhvr>
                                        <p:cTn id="27" dur="500"/>
                                        <p:tgtEl>
                                          <p:spTgt spid="2">
                                            <p:graphicEl>
                                              <a:dgm id="{D8F04401-71D3-4722-BD53-D9134DE97CB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graphicEl>
                                              <a:dgm id="{062298CE-63C2-48CB-AABC-5FEBC85972DB}"/>
                                            </p:graphicEl>
                                          </p:spTgt>
                                        </p:tgtEl>
                                        <p:attrNameLst>
                                          <p:attrName>style.visibility</p:attrName>
                                        </p:attrNameLst>
                                      </p:cBhvr>
                                      <p:to>
                                        <p:strVal val="visible"/>
                                      </p:to>
                                    </p:set>
                                    <p:animEffect transition="in" filter="barn(inVertical)">
                                      <p:cBhvr>
                                        <p:cTn id="32" dur="500"/>
                                        <p:tgtEl>
                                          <p:spTgt spid="2">
                                            <p:graphicEl>
                                              <a:dgm id="{062298CE-63C2-48CB-AABC-5FEBC85972D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graphicEl>
                                              <a:dgm id="{4DC63B48-1376-4DFD-AAAF-AE4F4AA8B2EF}"/>
                                            </p:graphicEl>
                                          </p:spTgt>
                                        </p:tgtEl>
                                        <p:attrNameLst>
                                          <p:attrName>style.visibility</p:attrName>
                                        </p:attrNameLst>
                                      </p:cBhvr>
                                      <p:to>
                                        <p:strVal val="visible"/>
                                      </p:to>
                                    </p:set>
                                    <p:animEffect transition="in" filter="barn(inVertical)">
                                      <p:cBhvr>
                                        <p:cTn id="37" dur="500"/>
                                        <p:tgtEl>
                                          <p:spTgt spid="2">
                                            <p:graphicEl>
                                              <a:dgm id="{4DC63B48-1376-4DFD-AAAF-AE4F4AA8B2E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graphicEl>
                                              <a:dgm id="{40C56746-5A25-421E-BD54-C1AD895FC6E4}"/>
                                            </p:graphicEl>
                                          </p:spTgt>
                                        </p:tgtEl>
                                        <p:attrNameLst>
                                          <p:attrName>style.visibility</p:attrName>
                                        </p:attrNameLst>
                                      </p:cBhvr>
                                      <p:to>
                                        <p:strVal val="visible"/>
                                      </p:to>
                                    </p:set>
                                    <p:animEffect transition="in" filter="barn(inVertical)">
                                      <p:cBhvr>
                                        <p:cTn id="42" dur="500"/>
                                        <p:tgtEl>
                                          <p:spTgt spid="2">
                                            <p:graphicEl>
                                              <a:dgm id="{40C56746-5A25-421E-BD54-C1AD895FC6E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Sub>
          <a:bldDgm bld="one"/>
        </p:bldSub>
      </p:bldGraphic>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530286" y="2574939"/>
            <a:ext cx="139773" cy="15700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881274" y="2153039"/>
            <a:ext cx="10789730"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5457430" y="-3268334"/>
            <a:ext cx="889530" cy="1095956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711434" y="1823993"/>
            <a:ext cx="10078656"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giai</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đoạn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3" name="Google Shape;1151;p50">
            <a:extLst>
              <a:ext uri="{FF2B5EF4-FFF2-40B4-BE49-F238E27FC236}">
                <a16:creationId xmlns:a16="http://schemas.microsoft.com/office/drawing/2014/main" id="{7472D13D-430E-61E4-F7D3-5C077619D2E4}"/>
              </a:ext>
            </a:extLst>
          </p:cNvPr>
          <p:cNvGrpSpPr/>
          <p:nvPr/>
        </p:nvGrpSpPr>
        <p:grpSpPr>
          <a:xfrm>
            <a:off x="11048080" y="2506597"/>
            <a:ext cx="11736355" cy="11564549"/>
            <a:chOff x="5926265" y="4424051"/>
            <a:chExt cx="720247" cy="720181"/>
          </a:xfrm>
        </p:grpSpPr>
        <p:sp>
          <p:nvSpPr>
            <p:cNvPr id="4" name="Google Shape;1152;p50">
              <a:extLst>
                <a:ext uri="{FF2B5EF4-FFF2-40B4-BE49-F238E27FC236}">
                  <a16:creationId xmlns:a16="http://schemas.microsoft.com/office/drawing/2014/main" id="{116BBCE8-CB71-B208-A76A-4C585ED70DB3}"/>
                </a:ext>
              </a:extLst>
            </p:cNvPr>
            <p:cNvSpPr/>
            <p:nvPr/>
          </p:nvSpPr>
          <p:spPr>
            <a:xfrm>
              <a:off x="5926265" y="4427504"/>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FFF2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5" name="Google Shape;1153;p50">
              <a:extLst>
                <a:ext uri="{FF2B5EF4-FFF2-40B4-BE49-F238E27FC236}">
                  <a16:creationId xmlns:a16="http://schemas.microsoft.com/office/drawing/2014/main" id="{79511D3A-EB4A-E295-6837-A70E7A85A757}"/>
                </a:ext>
              </a:extLst>
            </p:cNvPr>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5">
                <a:lumMod val="60000"/>
                <a:lumOff val="4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154;p50">
              <a:extLst>
                <a:ext uri="{FF2B5EF4-FFF2-40B4-BE49-F238E27FC236}">
                  <a16:creationId xmlns:a16="http://schemas.microsoft.com/office/drawing/2014/main" id="{D1E707F9-C986-2B8E-8D1B-9DB814E25B31}"/>
                </a:ext>
              </a:extLst>
            </p:cNvPr>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rgbClr val="FFE5E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155;p50">
              <a:extLst>
                <a:ext uri="{FF2B5EF4-FFF2-40B4-BE49-F238E27FC236}">
                  <a16:creationId xmlns:a16="http://schemas.microsoft.com/office/drawing/2014/main" id="{6D3675C8-035D-2017-D5BD-FB2C9973B333}"/>
                </a:ext>
              </a:extLst>
            </p:cNvPr>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6" name="Oval 15">
            <a:extLst>
              <a:ext uri="{FF2B5EF4-FFF2-40B4-BE49-F238E27FC236}">
                <a16:creationId xmlns:a16="http://schemas.microsoft.com/office/drawing/2014/main" id="{795FBC09-6A2B-49B5-CA61-CB5FF485486B}"/>
              </a:ext>
            </a:extLst>
          </p:cNvPr>
          <p:cNvSpPr/>
          <p:nvPr/>
        </p:nvSpPr>
        <p:spPr>
          <a:xfrm>
            <a:off x="17275779" y="3245680"/>
            <a:ext cx="5268755"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Nhóm</a:t>
            </a:r>
            <a:r>
              <a:rPr lang="en-US" sz="4000" b="1" dirty="0">
                <a:solidFill>
                  <a:schemeClr val="bg2">
                    <a:lumMod val="50000"/>
                  </a:schemeClr>
                </a:solidFill>
                <a:latin typeface="Questrial" pitchFamily="2" charset="0"/>
                <a:ea typeface="Questrial" pitchFamily="2" charset="0"/>
                <a:cs typeface="Questrial" pitchFamily="2" charset="0"/>
              </a:rPr>
              <a:t> 2:  </a:t>
            </a:r>
          </a:p>
          <a:p>
            <a:pPr algn="ctr"/>
            <a:r>
              <a:rPr lang="en-US" sz="4000" b="1" dirty="0">
                <a:solidFill>
                  <a:schemeClr val="bg2">
                    <a:lumMod val="50000"/>
                  </a:schemeClr>
                </a:solidFill>
                <a:latin typeface="Questrial" pitchFamily="2" charset="0"/>
                <a:ea typeface="Questrial" pitchFamily="2" charset="0"/>
                <a:cs typeface="Questrial" pitchFamily="2" charset="0"/>
              </a:rPr>
              <a:t>C</a:t>
            </a:r>
            <a:r>
              <a:rPr lang="vi-VN" sz="4000" b="1" dirty="0">
                <a:solidFill>
                  <a:schemeClr val="bg2">
                    <a:lumMod val="50000"/>
                  </a:schemeClr>
                </a:solidFill>
                <a:latin typeface="Questrial" pitchFamily="2" charset="0"/>
                <a:ea typeface="Questrial" pitchFamily="2" charset="0"/>
                <a:cs typeface="Questrial" pitchFamily="2" charset="0"/>
              </a:rPr>
              <a:t>ho biết khi nào thì thực hiện các</a:t>
            </a:r>
            <a:r>
              <a:rPr lang="en-US" sz="4000" b="1" dirty="0">
                <a:solidFill>
                  <a:schemeClr val="bg2">
                    <a:lumMod val="50000"/>
                  </a:schemeClr>
                </a:solidFill>
                <a:latin typeface="Questrial" pitchFamily="2" charset="0"/>
                <a:ea typeface="Questrial" pitchFamily="2" charset="0"/>
                <a:cs typeface="Questrial" pitchFamily="2" charset="0"/>
              </a:rPr>
              <a:t> </a:t>
            </a:r>
            <a:r>
              <a:rPr lang="vi-VN" sz="4000" b="1" dirty="0">
                <a:solidFill>
                  <a:schemeClr val="bg2">
                    <a:lumMod val="50000"/>
                  </a:schemeClr>
                </a:solidFill>
                <a:latin typeface="Questrial" pitchFamily="2" charset="0"/>
                <a:ea typeface="Questrial" pitchFamily="2" charset="0"/>
                <a:cs typeface="Questrial" pitchFamily="2" charset="0"/>
              </a:rPr>
              <a:t>quá trình cracking và refoming, nhằm mục đích gì?</a:t>
            </a:r>
            <a:endParaRPr lang="en-US" sz="4000" b="1" dirty="0">
              <a:solidFill>
                <a:schemeClr val="bg2">
                  <a:lumMod val="50000"/>
                </a:schemeClr>
              </a:solidFill>
              <a:latin typeface="Questrial" pitchFamily="2" charset="0"/>
              <a:ea typeface="Questrial" pitchFamily="2" charset="0"/>
              <a:cs typeface="Questrial" pitchFamily="2" charset="0"/>
            </a:endParaRPr>
          </a:p>
        </p:txBody>
      </p:sp>
      <p:sp>
        <p:nvSpPr>
          <p:cNvPr id="17" name="Oval 16">
            <a:extLst>
              <a:ext uri="{FF2B5EF4-FFF2-40B4-BE49-F238E27FC236}">
                <a16:creationId xmlns:a16="http://schemas.microsoft.com/office/drawing/2014/main" id="{D7C03E88-D86D-2938-055B-12A4A3C55E95}"/>
              </a:ext>
            </a:extLst>
          </p:cNvPr>
          <p:cNvSpPr/>
          <p:nvPr/>
        </p:nvSpPr>
        <p:spPr>
          <a:xfrm>
            <a:off x="11726021" y="2981108"/>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Nhóm</a:t>
            </a:r>
            <a:r>
              <a:rPr lang="en-US" sz="4000" b="1" dirty="0">
                <a:solidFill>
                  <a:schemeClr val="bg2">
                    <a:lumMod val="50000"/>
                  </a:schemeClr>
                </a:solidFill>
                <a:latin typeface="Questrial" pitchFamily="2" charset="0"/>
                <a:ea typeface="Questrial" pitchFamily="2" charset="0"/>
                <a:cs typeface="Questrial" pitchFamily="2" charset="0"/>
              </a:rPr>
              <a:t> 1:  </a:t>
            </a:r>
          </a:p>
          <a:p>
            <a:pPr algn="ctr"/>
            <a:r>
              <a:rPr lang="vi-VN" sz="4000" b="1" dirty="0">
                <a:solidFill>
                  <a:schemeClr val="bg2">
                    <a:lumMod val="50000"/>
                  </a:schemeClr>
                </a:solidFill>
                <a:latin typeface="Questrial" pitchFamily="2" charset="0"/>
                <a:ea typeface="Questrial" pitchFamily="2" charset="0"/>
                <a:cs typeface="Questrial" pitchFamily="2" charset="0"/>
              </a:rPr>
              <a:t>Mục đích của quá trình tiền xử lí và chưng cất phân đoạn?</a:t>
            </a:r>
            <a:endParaRPr lang="en-US" sz="4000" b="1" dirty="0">
              <a:solidFill>
                <a:schemeClr val="bg2">
                  <a:lumMod val="50000"/>
                </a:schemeClr>
              </a:solidFill>
              <a:latin typeface="Questrial" pitchFamily="2" charset="0"/>
              <a:ea typeface="Questrial" pitchFamily="2" charset="0"/>
              <a:cs typeface="Questrial" pitchFamily="2" charset="0"/>
            </a:endParaRPr>
          </a:p>
        </p:txBody>
      </p:sp>
      <p:sp>
        <p:nvSpPr>
          <p:cNvPr id="18" name="Oval 17">
            <a:extLst>
              <a:ext uri="{FF2B5EF4-FFF2-40B4-BE49-F238E27FC236}">
                <a16:creationId xmlns:a16="http://schemas.microsoft.com/office/drawing/2014/main" id="{5754C456-36A2-43BC-2B0D-03BEEE15E4BF}"/>
              </a:ext>
            </a:extLst>
          </p:cNvPr>
          <p:cNvSpPr/>
          <p:nvPr/>
        </p:nvSpPr>
        <p:spPr>
          <a:xfrm>
            <a:off x="11890044" y="8219784"/>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Nhóm</a:t>
            </a:r>
            <a:r>
              <a:rPr lang="en-US" sz="4000" b="1" dirty="0">
                <a:solidFill>
                  <a:schemeClr val="bg2">
                    <a:lumMod val="50000"/>
                  </a:schemeClr>
                </a:solidFill>
                <a:latin typeface="Questrial" pitchFamily="2" charset="0"/>
                <a:ea typeface="Questrial" pitchFamily="2" charset="0"/>
                <a:cs typeface="Questrial" pitchFamily="2" charset="0"/>
              </a:rPr>
              <a:t> 3:  </a:t>
            </a:r>
          </a:p>
          <a:p>
            <a:pPr algn="ctr"/>
            <a:r>
              <a:rPr lang="vi-VN" sz="4000" b="1" dirty="0">
                <a:solidFill>
                  <a:schemeClr val="bg2">
                    <a:lumMod val="50000"/>
                  </a:schemeClr>
                </a:solidFill>
                <a:latin typeface="Questrial" pitchFamily="2" charset="0"/>
                <a:ea typeface="Questrial" pitchFamily="2" charset="0"/>
                <a:cs typeface="Questrial" pitchFamily="2" charset="0"/>
              </a:rPr>
              <a:t>Cho ví dụ về quá trình cracking và refoming.</a:t>
            </a:r>
            <a:endParaRPr lang="en-US" sz="4000" b="1" dirty="0">
              <a:solidFill>
                <a:schemeClr val="bg2">
                  <a:lumMod val="50000"/>
                </a:schemeClr>
              </a:solidFill>
              <a:latin typeface="Questrial" pitchFamily="2" charset="0"/>
              <a:ea typeface="Questrial" pitchFamily="2" charset="0"/>
              <a:cs typeface="Questrial" pitchFamily="2" charset="0"/>
            </a:endParaRPr>
          </a:p>
        </p:txBody>
      </p:sp>
      <p:sp>
        <p:nvSpPr>
          <p:cNvPr id="19" name="Oval 18">
            <a:extLst>
              <a:ext uri="{FF2B5EF4-FFF2-40B4-BE49-F238E27FC236}">
                <a16:creationId xmlns:a16="http://schemas.microsoft.com/office/drawing/2014/main" id="{FACAB9C7-2058-F0F8-6E58-00A38A41BB08}"/>
              </a:ext>
            </a:extLst>
          </p:cNvPr>
          <p:cNvSpPr/>
          <p:nvPr/>
        </p:nvSpPr>
        <p:spPr>
          <a:xfrm>
            <a:off x="16916258" y="8288872"/>
            <a:ext cx="5628276"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Nhóm</a:t>
            </a:r>
            <a:r>
              <a:rPr lang="en-US" sz="4000" b="1" dirty="0">
                <a:solidFill>
                  <a:schemeClr val="bg2">
                    <a:lumMod val="50000"/>
                  </a:schemeClr>
                </a:solidFill>
                <a:latin typeface="Questrial" pitchFamily="2" charset="0"/>
                <a:ea typeface="Questrial" pitchFamily="2" charset="0"/>
                <a:cs typeface="Questrial" pitchFamily="2" charset="0"/>
              </a:rPr>
              <a:t> 2:  </a:t>
            </a:r>
          </a:p>
          <a:p>
            <a:pPr algn="ctr"/>
            <a:r>
              <a:rPr lang="vi-VN" sz="4000" b="1" dirty="0">
                <a:solidFill>
                  <a:schemeClr val="bg2">
                    <a:lumMod val="50000"/>
                  </a:schemeClr>
                </a:solidFill>
                <a:latin typeface="Questrial" pitchFamily="2" charset="0"/>
                <a:ea typeface="Questrial" pitchFamily="2" charset="0"/>
                <a:cs typeface="Questrial" pitchFamily="2" charset="0"/>
              </a:rPr>
              <a:t>Có mấy loại cracking? </a:t>
            </a:r>
            <a:r>
              <a:rPr lang="en-US" sz="4000" b="1" dirty="0">
                <a:solidFill>
                  <a:schemeClr val="bg2">
                    <a:lumMod val="50000"/>
                  </a:schemeClr>
                </a:solidFill>
                <a:latin typeface="Questrial" pitchFamily="2" charset="0"/>
                <a:ea typeface="Questrial" pitchFamily="2" charset="0"/>
                <a:cs typeface="Questrial" pitchFamily="2" charset="0"/>
              </a:rPr>
              <a:t>Ư</a:t>
            </a:r>
            <a:r>
              <a:rPr lang="vi-VN" sz="4000" b="1" dirty="0">
                <a:solidFill>
                  <a:schemeClr val="bg2">
                    <a:lumMod val="50000"/>
                  </a:schemeClr>
                </a:solidFill>
                <a:latin typeface="Questrial" pitchFamily="2" charset="0"/>
                <a:ea typeface="Questrial" pitchFamily="2" charset="0"/>
                <a:cs typeface="Questrial" pitchFamily="2" charset="0"/>
              </a:rPr>
              <a:t>u điểm của cracking xúc </a:t>
            </a:r>
          </a:p>
          <a:p>
            <a:pPr algn="ctr"/>
            <a:r>
              <a:rPr lang="vi-VN" sz="4000" b="1" dirty="0">
                <a:solidFill>
                  <a:schemeClr val="bg2">
                    <a:lumMod val="50000"/>
                  </a:schemeClr>
                </a:solidFill>
                <a:latin typeface="Questrial" pitchFamily="2" charset="0"/>
                <a:ea typeface="Questrial" pitchFamily="2" charset="0"/>
                <a:cs typeface="Questrial" pitchFamily="2" charset="0"/>
              </a:rPr>
              <a:t>tác so với cracking nhiệt? </a:t>
            </a:r>
          </a:p>
        </p:txBody>
      </p:sp>
      <p:sp>
        <p:nvSpPr>
          <p:cNvPr id="28" name="Rectangle: Rounded Corners 27">
            <a:extLst>
              <a:ext uri="{FF2B5EF4-FFF2-40B4-BE49-F238E27FC236}">
                <a16:creationId xmlns:a16="http://schemas.microsoft.com/office/drawing/2014/main" id="{3AAF8FB3-2191-0FAD-2DE3-BA6151962CCF}"/>
              </a:ext>
            </a:extLst>
          </p:cNvPr>
          <p:cNvSpPr/>
          <p:nvPr/>
        </p:nvSpPr>
        <p:spPr>
          <a:xfrm>
            <a:off x="3982065" y="5143442"/>
            <a:ext cx="6961876" cy="4295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7" name="Picture 26">
            <a:extLst>
              <a:ext uri="{FF2B5EF4-FFF2-40B4-BE49-F238E27FC236}">
                <a16:creationId xmlns:a16="http://schemas.microsoft.com/office/drawing/2014/main" id="{A9BF546A-EE49-87D9-EF7E-2399803E4B41}"/>
              </a:ext>
            </a:extLst>
          </p:cNvPr>
          <p:cNvPicPr>
            <a:picLocks noChangeAspect="1"/>
          </p:cNvPicPr>
          <p:nvPr/>
        </p:nvPicPr>
        <p:blipFill>
          <a:blip r:embed="rId2"/>
          <a:stretch>
            <a:fillRect/>
          </a:stretch>
        </p:blipFill>
        <p:spPr>
          <a:xfrm>
            <a:off x="1654310" y="2862220"/>
            <a:ext cx="4029916" cy="4029916"/>
          </a:xfrm>
          <a:prstGeom prst="rect">
            <a:avLst/>
          </a:prstGeom>
        </p:spPr>
      </p:pic>
      <p:sp>
        <p:nvSpPr>
          <p:cNvPr id="29" name="TextBox 28">
            <a:extLst>
              <a:ext uri="{FF2B5EF4-FFF2-40B4-BE49-F238E27FC236}">
                <a16:creationId xmlns:a16="http://schemas.microsoft.com/office/drawing/2014/main" id="{F48659EF-7F4B-4ADF-FD20-FA57C9A6149F}"/>
              </a:ext>
            </a:extLst>
          </p:cNvPr>
          <p:cNvSpPr txBox="1"/>
          <p:nvPr/>
        </p:nvSpPr>
        <p:spPr>
          <a:xfrm>
            <a:off x="5684225" y="5706155"/>
            <a:ext cx="4875619" cy="3170099"/>
          </a:xfrm>
          <a:prstGeom prst="rect">
            <a:avLst/>
          </a:prstGeom>
          <a:noFill/>
        </p:spPr>
        <p:txBody>
          <a:bodyPr wrap="square" rtlCol="0">
            <a:spAutoFit/>
          </a:bodyPr>
          <a:lstStyle/>
          <a:p>
            <a:pPr algn="just"/>
            <a:r>
              <a:rPr lang="en-US" sz="4000" b="1" dirty="0" err="1">
                <a:solidFill>
                  <a:schemeClr val="accent1"/>
                </a:solidFill>
                <a:latin typeface="Questrial" pitchFamily="2" charset="0"/>
                <a:ea typeface="Questrial" pitchFamily="2" charset="0"/>
                <a:cs typeface="Questrial" pitchFamily="2" charset="0"/>
              </a:rPr>
              <a:t>Lớp</a:t>
            </a:r>
            <a:r>
              <a:rPr lang="en-US" sz="4000" b="1" dirty="0">
                <a:solidFill>
                  <a:schemeClr val="accent1"/>
                </a:solidFill>
                <a:latin typeface="Questrial" pitchFamily="2" charset="0"/>
                <a:ea typeface="Questrial" pitchFamily="2" charset="0"/>
                <a:cs typeface="Questrial" pitchFamily="2" charset="0"/>
              </a:rPr>
              <a:t> chia </a:t>
            </a:r>
            <a:r>
              <a:rPr lang="en-US" sz="4000" b="1" dirty="0" err="1">
                <a:solidFill>
                  <a:schemeClr val="accent1"/>
                </a:solidFill>
                <a:latin typeface="Questrial" pitchFamily="2" charset="0"/>
                <a:ea typeface="Questrial" pitchFamily="2" charset="0"/>
                <a:cs typeface="Questrial" pitchFamily="2" charset="0"/>
              </a:rPr>
              <a:t>thành</a:t>
            </a:r>
            <a:r>
              <a:rPr lang="en-US" sz="4000" b="1" dirty="0">
                <a:solidFill>
                  <a:schemeClr val="accent1"/>
                </a:solidFill>
                <a:latin typeface="Questrial" pitchFamily="2" charset="0"/>
                <a:ea typeface="Questrial" pitchFamily="2" charset="0"/>
                <a:cs typeface="Questrial" pitchFamily="2" charset="0"/>
              </a:rPr>
              <a:t> 4 </a:t>
            </a:r>
            <a:r>
              <a:rPr lang="en-US" sz="4000" b="1" dirty="0" err="1">
                <a:solidFill>
                  <a:schemeClr val="accent1"/>
                </a:solidFill>
                <a:latin typeface="Questrial" pitchFamily="2" charset="0"/>
                <a:ea typeface="Questrial" pitchFamily="2" charset="0"/>
                <a:cs typeface="Questrial" pitchFamily="2" charset="0"/>
              </a:rPr>
              <a:t>nhóm</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và</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thảo</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luận</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trả</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lời</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vào</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bảng</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phụ</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mỗi</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nhóm</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có</a:t>
            </a:r>
            <a:r>
              <a:rPr lang="en-US" sz="4000" b="1" dirty="0">
                <a:solidFill>
                  <a:schemeClr val="accent1"/>
                </a:solidFill>
                <a:latin typeface="Questrial" pitchFamily="2" charset="0"/>
                <a:ea typeface="Questrial" pitchFamily="2" charset="0"/>
                <a:cs typeface="Questrial" pitchFamily="2" charset="0"/>
              </a:rPr>
              <a:t> 5 </a:t>
            </a:r>
            <a:r>
              <a:rPr lang="en-US" sz="4000" b="1" dirty="0" err="1">
                <a:solidFill>
                  <a:schemeClr val="accent1"/>
                </a:solidFill>
                <a:latin typeface="Questrial" pitchFamily="2" charset="0"/>
                <a:ea typeface="Questrial" pitchFamily="2" charset="0"/>
                <a:cs typeface="Questrial" pitchFamily="2" charset="0"/>
              </a:rPr>
              <a:t>phút</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để</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thực</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hiện</a:t>
            </a:r>
            <a:r>
              <a:rPr lang="en-US" sz="4000" b="1" dirty="0">
                <a:solidFill>
                  <a:schemeClr val="accent1"/>
                </a:solidFill>
                <a:latin typeface="Questrial" pitchFamily="2" charset="0"/>
                <a:ea typeface="Questrial" pitchFamily="2" charset="0"/>
                <a:cs typeface="Questrial" pitchFamily="2" charset="0"/>
              </a:rPr>
              <a:t>.</a:t>
            </a:r>
          </a:p>
        </p:txBody>
      </p:sp>
    </p:spTree>
    <p:extLst>
      <p:ext uri="{BB962C8B-B14F-4D97-AF65-F5344CB8AC3E}">
        <p14:creationId xmlns:p14="http://schemas.microsoft.com/office/powerpoint/2010/main" val="113947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8"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1;p43">
            <a:extLst>
              <a:ext uri="{FF2B5EF4-FFF2-40B4-BE49-F238E27FC236}">
                <a16:creationId xmlns:a16="http://schemas.microsoft.com/office/drawing/2014/main" id="{929E5501-5B17-5150-073B-02AC704D88EF}"/>
              </a:ext>
            </a:extLst>
          </p:cNvPr>
          <p:cNvSpPr/>
          <p:nvPr/>
        </p:nvSpPr>
        <p:spPr>
          <a:xfrm>
            <a:off x="1021420" y="3772110"/>
            <a:ext cx="10944912" cy="4300923"/>
          </a:xfrm>
          <a:prstGeom prst="rect">
            <a:avLst/>
          </a:prstGeom>
          <a:solidFill>
            <a:schemeClr val="lt2"/>
          </a:solidFill>
          <a:ln>
            <a:noFill/>
          </a:ln>
        </p:spPr>
        <p:txBody>
          <a:bodyPr spcFirstLastPara="1" wrap="square" lIns="91425" tIns="91425" rIns="1371600" bIns="91425" anchor="t" anchorCtr="0">
            <a:noAutofit/>
          </a:bodyPr>
          <a:lstStyle/>
          <a:p>
            <a:pPr marL="0" lvl="0" indent="0" algn="l" rtl="0">
              <a:spcBef>
                <a:spcPts val="0"/>
              </a:spcBef>
              <a:spcAft>
                <a:spcPts val="0"/>
              </a:spcAft>
              <a:buNone/>
            </a:pPr>
            <a:endParaRPr dirty="0">
              <a:solidFill>
                <a:schemeClr val="dk1"/>
              </a:solidFill>
              <a:latin typeface="Pontano Sans"/>
              <a:ea typeface="Pontano Sans"/>
              <a:cs typeface="Pontano Sans"/>
              <a:sym typeface="Pontano Sans"/>
            </a:endParaRPr>
          </a:p>
        </p:txBody>
      </p:sp>
      <p:sp>
        <p:nvSpPr>
          <p:cNvPr id="6" name="Google Shape;492;p43">
            <a:extLst>
              <a:ext uri="{FF2B5EF4-FFF2-40B4-BE49-F238E27FC236}">
                <a16:creationId xmlns:a16="http://schemas.microsoft.com/office/drawing/2014/main" id="{8AA41BE9-253C-E3EF-6BAD-EAA31F83D279}"/>
              </a:ext>
            </a:extLst>
          </p:cNvPr>
          <p:cNvSpPr/>
          <p:nvPr/>
        </p:nvSpPr>
        <p:spPr>
          <a:xfrm>
            <a:off x="12452873" y="2869311"/>
            <a:ext cx="11631901" cy="5181169"/>
          </a:xfrm>
          <a:prstGeom prst="rect">
            <a:avLst/>
          </a:prstGeom>
          <a:solidFill>
            <a:schemeClr val="lt2"/>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endParaRPr dirty="0">
              <a:solidFill>
                <a:schemeClr val="dk1"/>
              </a:solidFill>
              <a:latin typeface="Pontano Sans"/>
              <a:ea typeface="Pontano Sans"/>
              <a:cs typeface="Pontano Sans"/>
              <a:sym typeface="Pontano Sans"/>
            </a:endParaRPr>
          </a:p>
        </p:txBody>
      </p:sp>
      <p:sp>
        <p:nvSpPr>
          <p:cNvPr id="7" name="Google Shape;493;p43">
            <a:extLst>
              <a:ext uri="{FF2B5EF4-FFF2-40B4-BE49-F238E27FC236}">
                <a16:creationId xmlns:a16="http://schemas.microsoft.com/office/drawing/2014/main" id="{635EA816-7904-735B-A2CA-A5DA9A7A1DEE}"/>
              </a:ext>
            </a:extLst>
          </p:cNvPr>
          <p:cNvSpPr/>
          <p:nvPr/>
        </p:nvSpPr>
        <p:spPr>
          <a:xfrm>
            <a:off x="137502" y="8450825"/>
            <a:ext cx="11828830" cy="5091435"/>
          </a:xfrm>
          <a:prstGeom prst="rect">
            <a:avLst/>
          </a:prstGeom>
          <a:solidFill>
            <a:schemeClr val="lt2"/>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Pontano Sans"/>
              <a:ea typeface="Pontano Sans"/>
              <a:cs typeface="Pontano Sans"/>
              <a:sym typeface="Pontano Sans"/>
            </a:endParaRPr>
          </a:p>
        </p:txBody>
      </p:sp>
      <p:sp>
        <p:nvSpPr>
          <p:cNvPr id="8" name="Google Shape;494;p43">
            <a:extLst>
              <a:ext uri="{FF2B5EF4-FFF2-40B4-BE49-F238E27FC236}">
                <a16:creationId xmlns:a16="http://schemas.microsoft.com/office/drawing/2014/main" id="{AE09606A-070E-8822-D9DB-0936362A2F1D}"/>
              </a:ext>
            </a:extLst>
          </p:cNvPr>
          <p:cNvSpPr/>
          <p:nvPr/>
        </p:nvSpPr>
        <p:spPr>
          <a:xfrm>
            <a:off x="12331404" y="8538707"/>
            <a:ext cx="11502628" cy="4300923"/>
          </a:xfrm>
          <a:prstGeom prst="rect">
            <a:avLst/>
          </a:prstGeom>
          <a:solidFill>
            <a:schemeClr val="lt2"/>
          </a:solidFill>
          <a:ln>
            <a:noFill/>
          </a:ln>
        </p:spPr>
        <p:txBody>
          <a:bodyPr spcFirstLastPara="1" wrap="square" lIns="1371600" tIns="91425" rIns="91425" bIns="91425" anchor="b" anchorCtr="0">
            <a:noAutofit/>
          </a:bodyPr>
          <a:lstStyle/>
          <a:p>
            <a:pPr marL="0" lvl="0" indent="0" algn="r" rtl="0">
              <a:spcBef>
                <a:spcPts val="600"/>
              </a:spcBef>
              <a:spcAft>
                <a:spcPts val="600"/>
              </a:spcAft>
              <a:buNone/>
            </a:pPr>
            <a:endParaRPr dirty="0">
              <a:solidFill>
                <a:schemeClr val="dk1"/>
              </a:solidFill>
              <a:latin typeface="Pontano Sans"/>
              <a:ea typeface="Pontano Sans"/>
              <a:cs typeface="Pontano Sans"/>
              <a:sym typeface="Pontano Sans"/>
            </a:endParaRPr>
          </a:p>
        </p:txBody>
      </p:sp>
      <p:sp>
        <p:nvSpPr>
          <p:cNvPr id="12" name="Right Triangle 109">
            <a:extLst>
              <a:ext uri="{FF2B5EF4-FFF2-40B4-BE49-F238E27FC236}">
                <a16:creationId xmlns:a16="http://schemas.microsoft.com/office/drawing/2014/main" id="{274AA4D2-4C72-6C2B-EAAB-57BB3BA2D6A2}"/>
              </a:ext>
            </a:extLst>
          </p:cNvPr>
          <p:cNvSpPr/>
          <p:nvPr/>
        </p:nvSpPr>
        <p:spPr>
          <a:xfrm flipH="1" flipV="1">
            <a:off x="530286" y="2574939"/>
            <a:ext cx="139773" cy="15700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881274" y="2153039"/>
            <a:ext cx="10789730"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5457430" y="-3268334"/>
            <a:ext cx="889530" cy="1095956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711434" y="1823993"/>
            <a:ext cx="10078656"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giai</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đoạn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27" name="Picture 26">
            <a:extLst>
              <a:ext uri="{FF2B5EF4-FFF2-40B4-BE49-F238E27FC236}">
                <a16:creationId xmlns:a16="http://schemas.microsoft.com/office/drawing/2014/main" id="{A9BF546A-EE49-87D9-EF7E-2399803E4B41}"/>
              </a:ext>
            </a:extLst>
          </p:cNvPr>
          <p:cNvPicPr>
            <a:picLocks noChangeAspect="1"/>
          </p:cNvPicPr>
          <p:nvPr/>
        </p:nvPicPr>
        <p:blipFill>
          <a:blip r:embed="rId2"/>
          <a:stretch>
            <a:fillRect/>
          </a:stretch>
        </p:blipFill>
        <p:spPr>
          <a:xfrm>
            <a:off x="22166453" y="11419479"/>
            <a:ext cx="2219135" cy="2219135"/>
          </a:xfrm>
          <a:prstGeom prst="rect">
            <a:avLst/>
          </a:prstGeom>
        </p:spPr>
      </p:pic>
      <p:sp>
        <p:nvSpPr>
          <p:cNvPr id="39" name="Google Shape;495;p43">
            <a:extLst>
              <a:ext uri="{FF2B5EF4-FFF2-40B4-BE49-F238E27FC236}">
                <a16:creationId xmlns:a16="http://schemas.microsoft.com/office/drawing/2014/main" id="{1FB6E7F2-CEB2-5872-7FB1-6BBB923118BB}"/>
              </a:ext>
            </a:extLst>
          </p:cNvPr>
          <p:cNvSpPr/>
          <p:nvPr/>
        </p:nvSpPr>
        <p:spPr>
          <a:xfrm>
            <a:off x="7461884" y="3772110"/>
            <a:ext cx="8981796" cy="8552918"/>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96;p43">
            <a:extLst>
              <a:ext uri="{FF2B5EF4-FFF2-40B4-BE49-F238E27FC236}">
                <a16:creationId xmlns:a16="http://schemas.microsoft.com/office/drawing/2014/main" id="{50DAAE5D-BFD4-9500-959B-2F08916582E4}"/>
              </a:ext>
            </a:extLst>
          </p:cNvPr>
          <p:cNvSpPr/>
          <p:nvPr/>
        </p:nvSpPr>
        <p:spPr>
          <a:xfrm rot="5400000">
            <a:off x="7263843" y="2548853"/>
            <a:ext cx="10310823" cy="11172694"/>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97;p43">
            <a:extLst>
              <a:ext uri="{FF2B5EF4-FFF2-40B4-BE49-F238E27FC236}">
                <a16:creationId xmlns:a16="http://schemas.microsoft.com/office/drawing/2014/main" id="{083719B2-E384-C234-A70D-BA3823700562}"/>
              </a:ext>
            </a:extLst>
          </p:cNvPr>
          <p:cNvSpPr/>
          <p:nvPr/>
        </p:nvSpPr>
        <p:spPr>
          <a:xfrm rot="10800000">
            <a:off x="7628846" y="3943876"/>
            <a:ext cx="9466207" cy="8929882"/>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98;p43">
            <a:extLst>
              <a:ext uri="{FF2B5EF4-FFF2-40B4-BE49-F238E27FC236}">
                <a16:creationId xmlns:a16="http://schemas.microsoft.com/office/drawing/2014/main" id="{DD7DF464-AEC1-FAD7-5409-0A50FD05DA8D}"/>
              </a:ext>
            </a:extLst>
          </p:cNvPr>
          <p:cNvSpPr/>
          <p:nvPr/>
        </p:nvSpPr>
        <p:spPr>
          <a:xfrm rot="16200000">
            <a:off x="7136334" y="3264383"/>
            <a:ext cx="9992741" cy="1038603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Oval 16">
            <a:extLst>
              <a:ext uri="{FF2B5EF4-FFF2-40B4-BE49-F238E27FC236}">
                <a16:creationId xmlns:a16="http://schemas.microsoft.com/office/drawing/2014/main" id="{D7C03E88-D86D-2938-055B-12A4A3C55E95}"/>
              </a:ext>
            </a:extLst>
          </p:cNvPr>
          <p:cNvSpPr/>
          <p:nvPr/>
        </p:nvSpPr>
        <p:spPr>
          <a:xfrm>
            <a:off x="7329092" y="4003544"/>
            <a:ext cx="5273699"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Questrial" pitchFamily="2" charset="0"/>
                <a:ea typeface="Questrial" pitchFamily="2" charset="0"/>
                <a:cs typeface="Questrial" pitchFamily="2" charset="0"/>
              </a:rPr>
              <a:t>Nhóm</a:t>
            </a:r>
            <a:r>
              <a:rPr lang="en-US" sz="4000" b="1" dirty="0">
                <a:solidFill>
                  <a:schemeClr val="bg1"/>
                </a:solidFill>
                <a:latin typeface="Questrial" pitchFamily="2" charset="0"/>
                <a:ea typeface="Questrial" pitchFamily="2" charset="0"/>
                <a:cs typeface="Questrial" pitchFamily="2" charset="0"/>
              </a:rPr>
              <a:t> 1:  </a:t>
            </a:r>
          </a:p>
          <a:p>
            <a:pPr algn="ctr"/>
            <a:r>
              <a:rPr lang="vi-VN" sz="4000" b="1" dirty="0">
                <a:solidFill>
                  <a:schemeClr val="bg1"/>
                </a:solidFill>
                <a:latin typeface="Questrial" pitchFamily="2" charset="0"/>
                <a:ea typeface="Questrial" pitchFamily="2" charset="0"/>
                <a:cs typeface="Questrial" pitchFamily="2" charset="0"/>
              </a:rPr>
              <a:t>Mục đích của quá trình tiền xử lí và chưng cất phân đoạn?</a:t>
            </a:r>
            <a:endParaRPr lang="en-US" sz="4000" b="1" dirty="0">
              <a:solidFill>
                <a:schemeClr val="bg1"/>
              </a:solidFill>
              <a:latin typeface="Questrial" pitchFamily="2" charset="0"/>
              <a:ea typeface="Questrial" pitchFamily="2" charset="0"/>
              <a:cs typeface="Questrial" pitchFamily="2" charset="0"/>
            </a:endParaRPr>
          </a:p>
        </p:txBody>
      </p:sp>
      <p:sp>
        <p:nvSpPr>
          <p:cNvPr id="16" name="Oval 15">
            <a:extLst>
              <a:ext uri="{FF2B5EF4-FFF2-40B4-BE49-F238E27FC236}">
                <a16:creationId xmlns:a16="http://schemas.microsoft.com/office/drawing/2014/main" id="{795FBC09-6A2B-49B5-CA61-CB5FF485486B}"/>
              </a:ext>
            </a:extLst>
          </p:cNvPr>
          <p:cNvSpPr/>
          <p:nvPr/>
        </p:nvSpPr>
        <p:spPr>
          <a:xfrm>
            <a:off x="11493930" y="3652169"/>
            <a:ext cx="5962376"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Questrial" pitchFamily="2" charset="0"/>
                <a:ea typeface="Questrial" pitchFamily="2" charset="0"/>
                <a:cs typeface="Questrial" pitchFamily="2" charset="0"/>
              </a:rPr>
              <a:t>Nhóm</a:t>
            </a:r>
            <a:r>
              <a:rPr lang="en-US" sz="4000" b="1" dirty="0">
                <a:solidFill>
                  <a:schemeClr val="bg1"/>
                </a:solidFill>
                <a:latin typeface="Questrial" pitchFamily="2" charset="0"/>
                <a:ea typeface="Questrial" pitchFamily="2" charset="0"/>
                <a:cs typeface="Questrial" pitchFamily="2" charset="0"/>
              </a:rPr>
              <a:t> 2:  </a:t>
            </a:r>
          </a:p>
          <a:p>
            <a:pPr algn="ctr"/>
            <a:r>
              <a:rPr lang="vi-VN" sz="4000" b="1" dirty="0">
                <a:solidFill>
                  <a:schemeClr val="bg1"/>
                </a:solidFill>
                <a:latin typeface="Questrial" pitchFamily="2" charset="0"/>
                <a:ea typeface="Questrial" pitchFamily="2" charset="0"/>
                <a:cs typeface="Questrial" pitchFamily="2" charset="0"/>
              </a:rPr>
              <a:t>cho biết khi nào thì thực hiện các</a:t>
            </a:r>
            <a:r>
              <a:rPr lang="en-US" sz="4000" b="1" dirty="0">
                <a:solidFill>
                  <a:schemeClr val="bg1"/>
                </a:solidFill>
                <a:latin typeface="Questrial" pitchFamily="2" charset="0"/>
                <a:ea typeface="Questrial" pitchFamily="2" charset="0"/>
                <a:cs typeface="Questrial" pitchFamily="2" charset="0"/>
              </a:rPr>
              <a:t> </a:t>
            </a:r>
            <a:r>
              <a:rPr lang="vi-VN" sz="4000" b="1" dirty="0">
                <a:solidFill>
                  <a:schemeClr val="bg1"/>
                </a:solidFill>
                <a:latin typeface="Questrial" pitchFamily="2" charset="0"/>
                <a:ea typeface="Questrial" pitchFamily="2" charset="0"/>
                <a:cs typeface="Questrial" pitchFamily="2" charset="0"/>
              </a:rPr>
              <a:t>quá trình cracking và refoming, nhằm mục đích gì?</a:t>
            </a:r>
            <a:endParaRPr lang="en-US" sz="4000" b="1" dirty="0">
              <a:solidFill>
                <a:schemeClr val="bg1"/>
              </a:solidFill>
              <a:latin typeface="Questrial" pitchFamily="2" charset="0"/>
              <a:ea typeface="Questrial" pitchFamily="2" charset="0"/>
              <a:cs typeface="Questrial" pitchFamily="2" charset="0"/>
            </a:endParaRPr>
          </a:p>
        </p:txBody>
      </p:sp>
      <p:sp>
        <p:nvSpPr>
          <p:cNvPr id="18" name="Oval 17">
            <a:extLst>
              <a:ext uri="{FF2B5EF4-FFF2-40B4-BE49-F238E27FC236}">
                <a16:creationId xmlns:a16="http://schemas.microsoft.com/office/drawing/2014/main" id="{5754C456-36A2-43BC-2B0D-03BEEE15E4BF}"/>
              </a:ext>
            </a:extLst>
          </p:cNvPr>
          <p:cNvSpPr/>
          <p:nvPr/>
        </p:nvSpPr>
        <p:spPr>
          <a:xfrm>
            <a:off x="7296277" y="8214753"/>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Questrial" pitchFamily="2" charset="0"/>
                <a:ea typeface="Questrial" pitchFamily="2" charset="0"/>
                <a:cs typeface="Questrial" pitchFamily="2" charset="0"/>
              </a:rPr>
              <a:t>Nhóm</a:t>
            </a:r>
            <a:r>
              <a:rPr lang="en-US" sz="4000" b="1" dirty="0">
                <a:solidFill>
                  <a:schemeClr val="bg1"/>
                </a:solidFill>
                <a:latin typeface="Questrial" pitchFamily="2" charset="0"/>
                <a:ea typeface="Questrial" pitchFamily="2" charset="0"/>
                <a:cs typeface="Questrial" pitchFamily="2" charset="0"/>
              </a:rPr>
              <a:t> 3:  </a:t>
            </a:r>
          </a:p>
          <a:p>
            <a:pPr algn="ctr"/>
            <a:r>
              <a:rPr lang="vi-VN" sz="4000" b="1" dirty="0">
                <a:solidFill>
                  <a:schemeClr val="bg1"/>
                </a:solidFill>
                <a:latin typeface="Questrial" pitchFamily="2" charset="0"/>
                <a:ea typeface="Questrial" pitchFamily="2" charset="0"/>
                <a:cs typeface="Questrial" pitchFamily="2" charset="0"/>
              </a:rPr>
              <a:t>Cho ví dụ về quá trình cracking và refoming.</a:t>
            </a:r>
            <a:endParaRPr lang="en-US" sz="4000" b="1" dirty="0">
              <a:solidFill>
                <a:schemeClr val="bg1"/>
              </a:solidFill>
              <a:latin typeface="Questrial" pitchFamily="2" charset="0"/>
              <a:ea typeface="Questrial" pitchFamily="2" charset="0"/>
              <a:cs typeface="Questrial" pitchFamily="2" charset="0"/>
            </a:endParaRPr>
          </a:p>
        </p:txBody>
      </p:sp>
      <p:sp>
        <p:nvSpPr>
          <p:cNvPr id="19" name="Rectangle 18">
            <a:extLst>
              <a:ext uri="{FF2B5EF4-FFF2-40B4-BE49-F238E27FC236}">
                <a16:creationId xmlns:a16="http://schemas.microsoft.com/office/drawing/2014/main" id="{FACAB9C7-2058-F0F8-6E58-00A38A41BB08}"/>
              </a:ext>
            </a:extLst>
          </p:cNvPr>
          <p:cNvSpPr/>
          <p:nvPr/>
        </p:nvSpPr>
        <p:spPr>
          <a:xfrm>
            <a:off x="12110009" y="8281914"/>
            <a:ext cx="4403137" cy="4083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Questrial" pitchFamily="2" charset="0"/>
                <a:ea typeface="Questrial" pitchFamily="2" charset="0"/>
                <a:cs typeface="Questrial" pitchFamily="2" charset="0"/>
              </a:rPr>
              <a:t>Nhóm</a:t>
            </a:r>
            <a:r>
              <a:rPr lang="en-US" sz="3600" b="1" dirty="0">
                <a:solidFill>
                  <a:schemeClr val="bg1"/>
                </a:solidFill>
                <a:latin typeface="Questrial" pitchFamily="2" charset="0"/>
                <a:ea typeface="Questrial" pitchFamily="2" charset="0"/>
                <a:cs typeface="Questrial" pitchFamily="2" charset="0"/>
              </a:rPr>
              <a:t> 4:  </a:t>
            </a:r>
          </a:p>
          <a:p>
            <a:pPr algn="ctr"/>
            <a:r>
              <a:rPr lang="vi-VN" sz="3600" b="1" dirty="0">
                <a:solidFill>
                  <a:schemeClr val="bg1"/>
                </a:solidFill>
                <a:latin typeface="Questrial" pitchFamily="2" charset="0"/>
                <a:ea typeface="Questrial" pitchFamily="2" charset="0"/>
                <a:cs typeface="Questrial" pitchFamily="2" charset="0"/>
              </a:rPr>
              <a:t>Có mấy loại cracking</a:t>
            </a:r>
            <a:r>
              <a:rPr lang="en-US" sz="3600" b="1" dirty="0">
                <a:solidFill>
                  <a:schemeClr val="bg1"/>
                </a:solidFill>
                <a:latin typeface="Questrial" pitchFamily="2" charset="0"/>
                <a:ea typeface="Questrial" pitchFamily="2" charset="0"/>
                <a:cs typeface="Questrial" pitchFamily="2" charset="0"/>
              </a:rPr>
              <a:t>?</a:t>
            </a:r>
            <a:r>
              <a:rPr lang="vi-VN" sz="3600" b="1" dirty="0">
                <a:solidFill>
                  <a:schemeClr val="bg1"/>
                </a:solidFill>
                <a:latin typeface="Questrial" pitchFamily="2" charset="0"/>
                <a:ea typeface="Questrial" pitchFamily="2" charset="0"/>
                <a:cs typeface="Questrial" pitchFamily="2" charset="0"/>
              </a:rPr>
              <a:t> </a:t>
            </a:r>
            <a:r>
              <a:rPr lang="en-US" sz="3600" b="1" dirty="0">
                <a:solidFill>
                  <a:schemeClr val="bg1"/>
                </a:solidFill>
                <a:latin typeface="Questrial" pitchFamily="2" charset="0"/>
                <a:ea typeface="Questrial" pitchFamily="2" charset="0"/>
                <a:cs typeface="Questrial" pitchFamily="2" charset="0"/>
              </a:rPr>
              <a:t>U</a:t>
            </a:r>
            <a:r>
              <a:rPr lang="vi-VN" sz="3600" b="1" dirty="0">
                <a:solidFill>
                  <a:schemeClr val="bg1"/>
                </a:solidFill>
                <a:latin typeface="Questrial" pitchFamily="2" charset="0"/>
                <a:ea typeface="Questrial" pitchFamily="2" charset="0"/>
                <a:cs typeface="Questrial" pitchFamily="2" charset="0"/>
              </a:rPr>
              <a:t>u điểm của </a:t>
            </a:r>
            <a:r>
              <a:rPr lang="en-US" sz="3600" b="1" dirty="0">
                <a:solidFill>
                  <a:schemeClr val="bg1"/>
                </a:solidFill>
                <a:latin typeface="Questrial" pitchFamily="2" charset="0"/>
                <a:ea typeface="Questrial" pitchFamily="2" charset="0"/>
                <a:cs typeface="Questrial" pitchFamily="2" charset="0"/>
              </a:rPr>
              <a:t>cracking </a:t>
            </a:r>
            <a:r>
              <a:rPr lang="en-US" sz="3600" b="1" dirty="0" err="1">
                <a:solidFill>
                  <a:schemeClr val="bg1"/>
                </a:solidFill>
                <a:latin typeface="Questrial" pitchFamily="2" charset="0"/>
                <a:ea typeface="Questrial" pitchFamily="2" charset="0"/>
                <a:cs typeface="Questrial" pitchFamily="2" charset="0"/>
              </a:rPr>
              <a:t>xúc</a:t>
            </a:r>
            <a:r>
              <a:rPr lang="en-US" sz="3600" b="1" dirty="0">
                <a:solidFill>
                  <a:schemeClr val="bg1"/>
                </a:solidFill>
                <a:latin typeface="Questrial" pitchFamily="2" charset="0"/>
                <a:ea typeface="Questrial" pitchFamily="2" charset="0"/>
                <a:cs typeface="Questrial" pitchFamily="2" charset="0"/>
              </a:rPr>
              <a:t> </a:t>
            </a:r>
          </a:p>
          <a:p>
            <a:pPr algn="ctr"/>
            <a:r>
              <a:rPr lang="en-US" sz="3600" b="1" dirty="0" err="1">
                <a:solidFill>
                  <a:schemeClr val="bg1"/>
                </a:solidFill>
                <a:latin typeface="Questrial" pitchFamily="2" charset="0"/>
                <a:ea typeface="Questrial" pitchFamily="2" charset="0"/>
                <a:cs typeface="Questrial" pitchFamily="2" charset="0"/>
              </a:rPr>
              <a:t>tác</a:t>
            </a:r>
            <a:r>
              <a:rPr lang="en-US" sz="3600" b="1" dirty="0">
                <a:solidFill>
                  <a:schemeClr val="bg1"/>
                </a:solidFill>
                <a:latin typeface="Questrial" pitchFamily="2" charset="0"/>
                <a:ea typeface="Questrial" pitchFamily="2" charset="0"/>
                <a:cs typeface="Questrial" pitchFamily="2" charset="0"/>
              </a:rPr>
              <a:t> so </a:t>
            </a:r>
            <a:r>
              <a:rPr lang="en-US" sz="3600" b="1" dirty="0" err="1">
                <a:solidFill>
                  <a:schemeClr val="bg1"/>
                </a:solidFill>
                <a:latin typeface="Questrial" pitchFamily="2" charset="0"/>
                <a:ea typeface="Questrial" pitchFamily="2" charset="0"/>
                <a:cs typeface="Questrial" pitchFamily="2" charset="0"/>
              </a:rPr>
              <a:t>với</a:t>
            </a:r>
            <a:r>
              <a:rPr lang="en-US" sz="3600" b="1" dirty="0">
                <a:solidFill>
                  <a:schemeClr val="bg1"/>
                </a:solidFill>
                <a:latin typeface="Questrial" pitchFamily="2" charset="0"/>
                <a:ea typeface="Questrial" pitchFamily="2" charset="0"/>
                <a:cs typeface="Questrial" pitchFamily="2" charset="0"/>
              </a:rPr>
              <a:t> cracking </a:t>
            </a:r>
            <a:r>
              <a:rPr lang="en-US" sz="3600" b="1" dirty="0" err="1">
                <a:solidFill>
                  <a:schemeClr val="bg1"/>
                </a:solidFill>
                <a:latin typeface="Questrial" pitchFamily="2" charset="0"/>
                <a:ea typeface="Questrial" pitchFamily="2" charset="0"/>
                <a:cs typeface="Questrial" pitchFamily="2" charset="0"/>
              </a:rPr>
              <a:t>nhiệt</a:t>
            </a:r>
            <a:r>
              <a:rPr lang="vi-VN" sz="3600" b="1" dirty="0">
                <a:solidFill>
                  <a:schemeClr val="bg1"/>
                </a:solidFill>
                <a:latin typeface="Questrial" pitchFamily="2" charset="0"/>
                <a:ea typeface="Questrial" pitchFamily="2" charset="0"/>
                <a:cs typeface="Questrial" pitchFamily="2" charset="0"/>
              </a:rPr>
              <a:t>? </a:t>
            </a:r>
            <a:endParaRPr lang="en-US" sz="3600" b="1" dirty="0">
              <a:solidFill>
                <a:schemeClr val="bg1"/>
              </a:solidFill>
              <a:latin typeface="Questrial" pitchFamily="2" charset="0"/>
              <a:ea typeface="Questrial" pitchFamily="2" charset="0"/>
              <a:cs typeface="Questrial" pitchFamily="2" charset="0"/>
            </a:endParaRPr>
          </a:p>
        </p:txBody>
      </p:sp>
      <p:sp>
        <p:nvSpPr>
          <p:cNvPr id="44" name="TextBox 43">
            <a:extLst>
              <a:ext uri="{FF2B5EF4-FFF2-40B4-BE49-F238E27FC236}">
                <a16:creationId xmlns:a16="http://schemas.microsoft.com/office/drawing/2014/main" id="{C3822AD7-0170-428F-E8CA-10A8BDFF23B8}"/>
              </a:ext>
            </a:extLst>
          </p:cNvPr>
          <p:cNvSpPr txBox="1"/>
          <p:nvPr/>
        </p:nvSpPr>
        <p:spPr>
          <a:xfrm>
            <a:off x="1249920" y="3979605"/>
            <a:ext cx="6201446" cy="4093428"/>
          </a:xfrm>
          <a:prstGeom prst="rect">
            <a:avLst/>
          </a:prstGeom>
          <a:noFill/>
        </p:spPr>
        <p:txBody>
          <a:bodyPr wrap="square" rtlCol="0">
            <a:spAutoFit/>
          </a:bodyPr>
          <a:lstStyle/>
          <a:p>
            <a:pPr algn="just"/>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Quá</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trình</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tiền</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xử</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lí</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sử</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dụng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phương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pháp</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như</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hoà</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tan,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chiết</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nhằm</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loại</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bỏ</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muối</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nước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hợp</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chất</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chứa</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sulfur</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và</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thành</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phần</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không</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mong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muốn</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khác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có</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trong</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dầu</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thô</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pPr algn="just"/>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Nhờ</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có</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tháp</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chưng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cất</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hydrocarbon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có</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trong</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dầu</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thô</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được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tách</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ra</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ở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phân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đoạn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khác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nhau</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(LPG,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xăng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dầu</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dầu</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cặn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dựa</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trên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nhiệt</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độ</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sôi</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của</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chúng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sz="2600"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50" name="Object 49">
            <a:extLst>
              <a:ext uri="{FF2B5EF4-FFF2-40B4-BE49-F238E27FC236}">
                <a16:creationId xmlns:a16="http://schemas.microsoft.com/office/drawing/2014/main" id="{0B7112E6-BC89-AE8A-6771-EED531D860BD}"/>
              </a:ext>
            </a:extLst>
          </p:cNvPr>
          <p:cNvGraphicFramePr>
            <a:graphicFrameLocks noChangeAspect="1"/>
          </p:cNvGraphicFramePr>
          <p:nvPr>
            <p:extLst>
              <p:ext uri="{D42A27DB-BD31-4B8C-83A1-F6EECF244321}">
                <p14:modId xmlns:p14="http://schemas.microsoft.com/office/powerpoint/2010/main" val="2676583665"/>
              </p:ext>
            </p:extLst>
          </p:nvPr>
        </p:nvGraphicFramePr>
        <p:xfrm>
          <a:off x="1225791" y="10421859"/>
          <a:ext cx="130911" cy="45719"/>
        </p:xfrm>
        <a:graphic>
          <a:graphicData uri="http://schemas.openxmlformats.org/presentationml/2006/ole">
            <mc:AlternateContent xmlns:mc="http://schemas.openxmlformats.org/markup-compatibility/2006">
              <mc:Choice xmlns:v="urn:schemas-microsoft-com:vml" Requires="v">
                <p:oleObj r:id="rId3" imgW="457002" imgH="203112" progId="Equation.DSMT4">
                  <p:embed/>
                </p:oleObj>
              </mc:Choice>
              <mc:Fallback>
                <p:oleObj r:id="rId3" imgW="457002" imgH="203112"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791" y="10421859"/>
                        <a:ext cx="130911" cy="45719"/>
                      </a:xfrm>
                      <a:prstGeom prst="rect">
                        <a:avLst/>
                      </a:prstGeom>
                      <a:noFill/>
                    </p:spPr>
                  </p:pic>
                </p:oleObj>
              </mc:Fallback>
            </mc:AlternateContent>
          </a:graphicData>
        </a:graphic>
      </p:graphicFrame>
      <p:pic>
        <p:nvPicPr>
          <p:cNvPr id="2055" name="Picture 34">
            <a:extLst>
              <a:ext uri="{FF2B5EF4-FFF2-40B4-BE49-F238E27FC236}">
                <a16:creationId xmlns:a16="http://schemas.microsoft.com/office/drawing/2014/main" id="{D84C41E4-DBA7-953A-A513-B827DB242B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466626" y="11510274"/>
            <a:ext cx="7363139" cy="1928441"/>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Connector 50">
            <a:extLst>
              <a:ext uri="{FF2B5EF4-FFF2-40B4-BE49-F238E27FC236}">
                <a16:creationId xmlns:a16="http://schemas.microsoft.com/office/drawing/2014/main" id="{FD7EFE9F-72A1-AE0E-935D-93BF0ACFB178}"/>
              </a:ext>
            </a:extLst>
          </p:cNvPr>
          <p:cNvCxnSpPr/>
          <p:nvPr/>
        </p:nvCxnSpPr>
        <p:spPr>
          <a:xfrm flipV="1">
            <a:off x="6388341" y="13458427"/>
            <a:ext cx="0" cy="1"/>
          </a:xfrm>
          <a:prstGeom prst="line">
            <a:avLst/>
          </a:prstGeom>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9F56D9AC-A0E1-941B-36EB-F7A1305490E7}"/>
              </a:ext>
            </a:extLst>
          </p:cNvPr>
          <p:cNvSpPr txBox="1"/>
          <p:nvPr/>
        </p:nvSpPr>
        <p:spPr>
          <a:xfrm>
            <a:off x="16355189" y="2914345"/>
            <a:ext cx="7729585" cy="3026470"/>
          </a:xfrm>
          <a:prstGeom prst="rect">
            <a:avLst/>
          </a:prstGeom>
          <a:noFill/>
        </p:spPr>
        <p:txBody>
          <a:bodyPr wrap="square">
            <a:spAutoFit/>
          </a:bodyPr>
          <a:lstStyle/>
          <a:p>
            <a:pPr marL="30480" marR="30480" algn="r">
              <a:lnSpc>
                <a:spcPct val="150000"/>
              </a:lnSpc>
              <a:spcBef>
                <a:spcPts val="0"/>
              </a:spcBef>
              <a:spcAft>
                <a:spcPts val="0"/>
              </a:spcAft>
            </a:pP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Khi alkane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mạch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dài</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ít</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hữu</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ích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cần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chuyển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thành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hydrocarbon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mạch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ngắn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hữu</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ích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hơn</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đồng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thời</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sắp</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xếp</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lại</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mạch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để</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làm</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tăng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hydrocarbon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mạch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nhánh</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làm</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tăng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chỉ</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số</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octane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của</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xăng</a:t>
            </a:r>
            <a:r>
              <a:rPr lang="en-GB" sz="2600" dirty="0">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hoặc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tạo</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ra</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các</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hợp</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chất</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thơm</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 BTX. </a:t>
            </a:r>
            <a:endParaRPr lang="en-US" sz="2600" dirty="0">
              <a:effectLst/>
              <a:latin typeface="Roboto" panose="02000000000000000000" pitchFamily="2" charset="0"/>
              <a:ea typeface="Roboto" panose="02000000000000000000" pitchFamily="2" charset="0"/>
              <a:cs typeface="Roboto" panose="02000000000000000000" pitchFamily="2" charset="0"/>
            </a:endParaRPr>
          </a:p>
        </p:txBody>
      </p:sp>
      <p:sp>
        <p:nvSpPr>
          <p:cNvPr id="62" name="TextBox 61">
            <a:extLst>
              <a:ext uri="{FF2B5EF4-FFF2-40B4-BE49-F238E27FC236}">
                <a16:creationId xmlns:a16="http://schemas.microsoft.com/office/drawing/2014/main" id="{6211920E-95E5-E50F-2FBB-133A2EB9781B}"/>
              </a:ext>
            </a:extLst>
          </p:cNvPr>
          <p:cNvSpPr txBox="1"/>
          <p:nvPr/>
        </p:nvSpPr>
        <p:spPr>
          <a:xfrm>
            <a:off x="17603998" y="6022849"/>
            <a:ext cx="6656052" cy="1202893"/>
          </a:xfrm>
          <a:prstGeom prst="rect">
            <a:avLst/>
          </a:prstGeom>
          <a:noFill/>
        </p:spPr>
        <p:txBody>
          <a:bodyPr wrap="square">
            <a:spAutoFit/>
          </a:bodyPr>
          <a:lstStyle/>
          <a:p>
            <a:pPr marL="30480" marR="30480" algn="r">
              <a:lnSpc>
                <a:spcPct val="150000"/>
              </a:lnSpc>
              <a:spcBef>
                <a:spcPts val="0"/>
              </a:spcBef>
              <a:spcAft>
                <a:spcPts val="0"/>
              </a:spcAft>
            </a:pP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Tóm</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lại</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Cracking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làm</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tăng</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khối</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lượng</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xăng</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còn</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reforming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làm</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tăng</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chất</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lượng</a:t>
            </a:r>
            <a:r>
              <a:rPr lang="en-GB" sz="2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5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xăng</a:t>
            </a:r>
            <a:r>
              <a:rPr lang="en-GB" sz="260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lang="en-US" sz="2600" dirty="0">
              <a:effectLst/>
              <a:latin typeface="Roboto" panose="02000000000000000000" pitchFamily="2" charset="0"/>
              <a:ea typeface="Roboto" panose="02000000000000000000" pitchFamily="2" charset="0"/>
              <a:cs typeface="Roboto" panose="02000000000000000000" pitchFamily="2" charset="0"/>
            </a:endParaRPr>
          </a:p>
        </p:txBody>
      </p:sp>
      <p:sp>
        <p:nvSpPr>
          <p:cNvPr id="63" name="TextBox 62">
            <a:extLst>
              <a:ext uri="{FF2B5EF4-FFF2-40B4-BE49-F238E27FC236}">
                <a16:creationId xmlns:a16="http://schemas.microsoft.com/office/drawing/2014/main" id="{EAF86BD0-FD9C-2102-1B64-54CB069BA7CF}"/>
              </a:ext>
            </a:extLst>
          </p:cNvPr>
          <p:cNvSpPr txBox="1"/>
          <p:nvPr/>
        </p:nvSpPr>
        <p:spPr>
          <a:xfrm>
            <a:off x="16933178" y="8441035"/>
            <a:ext cx="6631483" cy="3626634"/>
          </a:xfrm>
          <a:prstGeom prst="rect">
            <a:avLst/>
          </a:prstGeom>
          <a:noFill/>
        </p:spPr>
        <p:txBody>
          <a:bodyPr wrap="square" rtlCol="0">
            <a:spAutoFit/>
          </a:bodyPr>
          <a:lstStyle/>
          <a:p>
            <a:pPr marL="0" marR="30480" algn="just">
              <a:lnSpc>
                <a:spcPct val="150000"/>
              </a:lnSpc>
              <a:spcBef>
                <a:spcPts val="0"/>
              </a:spcBef>
              <a:spcAft>
                <a:spcPts val="0"/>
              </a:spcAft>
            </a:pPr>
            <a:r>
              <a:rPr lang="en-GB" sz="2600" b="1" dirty="0">
                <a:latin typeface="Roboto" panose="02000000000000000000" pitchFamily="2" charset="0"/>
                <a:ea typeface="Roboto" panose="02000000000000000000" pitchFamily="2" charset="0"/>
                <a:cs typeface="Roboto" panose="02000000000000000000" pitchFamily="2" charset="0"/>
              </a:rPr>
              <a:t>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racking bao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gồm</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cracking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nhiệt</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và</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cracking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xúc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600" b="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tác</a:t>
            </a:r>
            <a:r>
              <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pPr marL="0" marR="30480" algn="just">
              <a:lnSpc>
                <a:spcPct val="150000"/>
              </a:lnSpc>
              <a:spcBef>
                <a:spcPts val="0"/>
              </a:spcBef>
              <a:spcAft>
                <a:spcPts val="0"/>
              </a:spcAft>
            </a:pPr>
            <a:r>
              <a:rPr lang="en-GB" sz="2600" b="1" dirty="0">
                <a:latin typeface="Roboto" panose="02000000000000000000" pitchFamily="2" charset="0"/>
                <a:ea typeface="Roboto" panose="02000000000000000000" pitchFamily="2" charset="0"/>
                <a:cs typeface="Roboto" panose="02000000000000000000" pitchFamily="2" charset="0"/>
              </a:rPr>
              <a:t>So </a:t>
            </a:r>
            <a:r>
              <a:rPr lang="en-GB" sz="2600" b="1" dirty="0" err="1">
                <a:latin typeface="Roboto" panose="02000000000000000000" pitchFamily="2" charset="0"/>
                <a:ea typeface="Roboto" panose="02000000000000000000" pitchFamily="2" charset="0"/>
                <a:cs typeface="Roboto" panose="02000000000000000000" pitchFamily="2" charset="0"/>
              </a:rPr>
              <a:t>với</a:t>
            </a:r>
            <a:r>
              <a:rPr lang="en-GB" sz="2600" b="1" dirty="0">
                <a:latin typeface="Roboto" panose="02000000000000000000" pitchFamily="2" charset="0"/>
                <a:ea typeface="Roboto" panose="02000000000000000000" pitchFamily="2" charset="0"/>
                <a:cs typeface="Roboto" panose="02000000000000000000" pitchFamily="2" charset="0"/>
              </a:rPr>
              <a:t> cracking </a:t>
            </a:r>
            <a:r>
              <a:rPr lang="en-GB" sz="2600" b="1" dirty="0" err="1">
                <a:latin typeface="Roboto" panose="02000000000000000000" pitchFamily="2" charset="0"/>
                <a:ea typeface="Roboto" panose="02000000000000000000" pitchFamily="2" charset="0"/>
                <a:cs typeface="Roboto" panose="02000000000000000000" pitchFamily="2" charset="0"/>
              </a:rPr>
              <a:t>nhiệt</a:t>
            </a:r>
            <a:r>
              <a:rPr lang="en-GB" sz="2600" b="1" dirty="0">
                <a:latin typeface="Roboto" panose="02000000000000000000" pitchFamily="2" charset="0"/>
                <a:ea typeface="Roboto" panose="02000000000000000000" pitchFamily="2" charset="0"/>
                <a:cs typeface="Roboto" panose="02000000000000000000" pitchFamily="2" charset="0"/>
              </a:rPr>
              <a:t>, cracking </a:t>
            </a:r>
            <a:r>
              <a:rPr lang="en-GB" sz="2600" b="1" dirty="0" err="1">
                <a:latin typeface="Roboto" panose="02000000000000000000" pitchFamily="2" charset="0"/>
                <a:ea typeface="Roboto" panose="02000000000000000000" pitchFamily="2" charset="0"/>
                <a:cs typeface="Roboto" panose="02000000000000000000" pitchFamily="2" charset="0"/>
              </a:rPr>
              <a:t>xúc</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tác</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có</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những</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ưu</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điểm</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sau</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Tiết</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kiệm</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năng</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lương</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giảm</a:t>
            </a:r>
            <a:r>
              <a:rPr lang="en-GB" sz="2600" b="1" dirty="0">
                <a:latin typeface="Roboto" panose="02000000000000000000" pitchFamily="2" charset="0"/>
                <a:ea typeface="Roboto" panose="02000000000000000000" pitchFamily="2" charset="0"/>
                <a:cs typeface="Roboto" panose="02000000000000000000" pitchFamily="2" charset="0"/>
              </a:rPr>
              <a:t> chi </a:t>
            </a:r>
            <a:r>
              <a:rPr lang="en-GB" sz="2600" b="1" dirty="0" err="1">
                <a:latin typeface="Roboto" panose="02000000000000000000" pitchFamily="2" charset="0"/>
                <a:ea typeface="Roboto" panose="02000000000000000000" pitchFamily="2" charset="0"/>
                <a:cs typeface="Roboto" panose="02000000000000000000" pitchFamily="2" charset="0"/>
              </a:rPr>
              <a:t>phí</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đầu</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tư</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thiết</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bị</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tạo</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ra</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nhiều</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xăng</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hơn</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và</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chất</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lượng</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tốt</a:t>
            </a:r>
            <a:r>
              <a:rPr lang="en-GB" sz="2600" b="1" dirty="0">
                <a:latin typeface="Roboto" panose="02000000000000000000" pitchFamily="2" charset="0"/>
                <a:ea typeface="Roboto" panose="02000000000000000000" pitchFamily="2" charset="0"/>
                <a:cs typeface="Roboto" panose="02000000000000000000" pitchFamily="2" charset="0"/>
              </a:rPr>
              <a:t> </a:t>
            </a:r>
            <a:r>
              <a:rPr lang="en-GB" sz="2600" b="1" dirty="0" err="1">
                <a:latin typeface="Roboto" panose="02000000000000000000" pitchFamily="2" charset="0"/>
                <a:ea typeface="Roboto" panose="02000000000000000000" pitchFamily="2" charset="0"/>
                <a:cs typeface="Roboto" panose="02000000000000000000" pitchFamily="2" charset="0"/>
              </a:rPr>
              <a:t>hơn</a:t>
            </a:r>
            <a:r>
              <a:rPr lang="en-GB" sz="2600" b="1" dirty="0">
                <a:latin typeface="Roboto" panose="02000000000000000000" pitchFamily="2" charset="0"/>
                <a:ea typeface="Roboto" panose="02000000000000000000" pitchFamily="2" charset="0"/>
                <a:cs typeface="Roboto" panose="02000000000000000000" pitchFamily="2" charset="0"/>
              </a:rPr>
              <a:t>.</a:t>
            </a:r>
            <a:endParaRPr lang="en-GB" sz="2600" b="1"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2048" name="Rectangle 10">
            <a:extLst>
              <a:ext uri="{FF2B5EF4-FFF2-40B4-BE49-F238E27FC236}">
                <a16:creationId xmlns:a16="http://schemas.microsoft.com/office/drawing/2014/main" id="{6E178344-C799-9AB4-18E0-078158A4BD76}"/>
              </a:ext>
            </a:extLst>
          </p:cNvPr>
          <p:cNvSpPr>
            <a:spLocks noChangeArrowheads="1"/>
          </p:cNvSpPr>
          <p:nvPr/>
        </p:nvSpPr>
        <p:spPr bwMode="auto">
          <a:xfrm rot="10800000" flipV="1">
            <a:off x="572405" y="8534969"/>
            <a:ext cx="570516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Ví</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dụ</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về</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altLang="en-US" sz="2600" b="1" dirty="0" err="1">
                <a:latin typeface="Roboto" panose="02000000000000000000" pitchFamily="2" charset="0"/>
                <a:ea typeface="Roboto" panose="02000000000000000000" pitchFamily="2" charset="0"/>
                <a:cs typeface="Roboto" panose="02000000000000000000" pitchFamily="2" charset="0"/>
              </a:rPr>
              <a:t>q</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uá</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trình</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cracking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600" b="0"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kumimoji="0" lang="en-US" altLang="en-US" sz="26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6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2050" name="Picture 2049">
            <a:extLst>
              <a:ext uri="{FF2B5EF4-FFF2-40B4-BE49-F238E27FC236}">
                <a16:creationId xmlns:a16="http://schemas.microsoft.com/office/drawing/2014/main" id="{333DB197-7EB7-EFC4-2AFB-B95D2A1CC282}"/>
              </a:ext>
            </a:extLst>
          </p:cNvPr>
          <p:cNvPicPr>
            <a:picLocks noChangeAspect="1"/>
          </p:cNvPicPr>
          <p:nvPr/>
        </p:nvPicPr>
        <p:blipFill>
          <a:blip r:embed="rId6"/>
          <a:stretch>
            <a:fillRect/>
          </a:stretch>
        </p:blipFill>
        <p:spPr>
          <a:xfrm>
            <a:off x="469597" y="9126638"/>
            <a:ext cx="5848231" cy="1830905"/>
          </a:xfrm>
          <a:prstGeom prst="rect">
            <a:avLst/>
          </a:prstGeom>
        </p:spPr>
      </p:pic>
      <p:sp>
        <p:nvSpPr>
          <p:cNvPr id="2051" name="TextBox 2050">
            <a:extLst>
              <a:ext uri="{FF2B5EF4-FFF2-40B4-BE49-F238E27FC236}">
                <a16:creationId xmlns:a16="http://schemas.microsoft.com/office/drawing/2014/main" id="{D41C2150-094C-99B9-F9C5-83D101E0D83A}"/>
              </a:ext>
            </a:extLst>
          </p:cNvPr>
          <p:cNvSpPr txBox="1"/>
          <p:nvPr/>
        </p:nvSpPr>
        <p:spPr>
          <a:xfrm>
            <a:off x="671126" y="10879669"/>
            <a:ext cx="5250876" cy="492443"/>
          </a:xfrm>
          <a:prstGeom prst="rect">
            <a:avLst/>
          </a:prstGeom>
          <a:noFill/>
        </p:spPr>
        <p:txBody>
          <a:bodyPr wrap="square">
            <a:spAutoFit/>
          </a:bodyPr>
          <a:lstStyle/>
          <a:p>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Ví</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dụ</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về</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quá</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trình</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r>
              <a:rPr kumimoji="0" lang="en-GB" altLang="en-US" sz="2600" b="1" i="0" u="none" strike="noStrike" cap="none" normalizeH="0" baseline="0" dirty="0" err="1">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refoming</a:t>
            </a:r>
            <a:r>
              <a:rPr kumimoji="0" lang="en-GB" altLang="en-US" sz="2600" b="1" i="0" u="none" strike="noStrike" cap="none" normalizeH="0" baseline="0" dirty="0">
                <a:ln>
                  <a:noFill/>
                </a:ln>
                <a:solidFill>
                  <a:srgbClr val="000000"/>
                </a:solidFill>
                <a:effectLst/>
                <a:latin typeface="Roboto" panose="02000000000000000000" pitchFamily="2" charset="0"/>
                <a:ea typeface="Roboto" panose="02000000000000000000" pitchFamily="2" charset="0"/>
                <a:cs typeface="Roboto" panose="02000000000000000000" pitchFamily="2" charset="0"/>
                <a:sym typeface="Wingdings 3" panose="05040102010807070707" pitchFamily="18" charset="2"/>
              </a:rPr>
              <a:t> </a:t>
            </a:r>
            <a:endParaRPr lang="en-US" sz="26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9241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500"/>
                                        <p:tgtEl>
                                          <p:spTgt spid="40"/>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down)">
                                      <p:cBhvr>
                                        <p:cTn id="41" dur="500"/>
                                        <p:tgtEl>
                                          <p:spTgt spid="6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048"/>
                                        </p:tgtEl>
                                        <p:attrNameLst>
                                          <p:attrName>style.visibility</p:attrName>
                                        </p:attrNameLst>
                                      </p:cBhvr>
                                      <p:to>
                                        <p:strVal val="visible"/>
                                      </p:to>
                                    </p:set>
                                    <p:animEffect transition="in" filter="wipe(down)">
                                      <p:cBhvr>
                                        <p:cTn id="60" dur="500"/>
                                        <p:tgtEl>
                                          <p:spTgt spid="2048"/>
                                        </p:tgtEl>
                                      </p:cBhvr>
                                    </p:animEffect>
                                  </p:childTnLst>
                                </p:cTn>
                              </p:par>
                              <p:par>
                                <p:cTn id="61" presetID="22" presetClass="entr" presetSubtype="4" fill="hold" nodeType="withEffect">
                                  <p:stCondLst>
                                    <p:cond delay="0"/>
                                  </p:stCondLst>
                                  <p:childTnLst>
                                    <p:set>
                                      <p:cBhvr>
                                        <p:cTn id="62" dur="1" fill="hold">
                                          <p:stCondLst>
                                            <p:cond delay="0"/>
                                          </p:stCondLst>
                                        </p:cTn>
                                        <p:tgtEl>
                                          <p:spTgt spid="2050"/>
                                        </p:tgtEl>
                                        <p:attrNameLst>
                                          <p:attrName>style.visibility</p:attrName>
                                        </p:attrNameLst>
                                      </p:cBhvr>
                                      <p:to>
                                        <p:strVal val="visible"/>
                                      </p:to>
                                    </p:set>
                                    <p:animEffect transition="in" filter="wipe(down)">
                                      <p:cBhvr>
                                        <p:cTn id="63" dur="500"/>
                                        <p:tgtEl>
                                          <p:spTgt spid="205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051"/>
                                        </p:tgtEl>
                                        <p:attrNameLst>
                                          <p:attrName>style.visibility</p:attrName>
                                        </p:attrNameLst>
                                      </p:cBhvr>
                                      <p:to>
                                        <p:strVal val="visible"/>
                                      </p:to>
                                    </p:set>
                                    <p:animEffect transition="in" filter="wipe(down)">
                                      <p:cBhvr>
                                        <p:cTn id="66" dur="500"/>
                                        <p:tgtEl>
                                          <p:spTgt spid="2051"/>
                                        </p:tgtEl>
                                      </p:cBhvr>
                                    </p:animEffect>
                                  </p:childTnLst>
                                </p:cTn>
                              </p:par>
                              <p:par>
                                <p:cTn id="67" presetID="22" presetClass="entr" presetSubtype="4" fill="hold" nodeType="withEffect">
                                  <p:stCondLst>
                                    <p:cond delay="0"/>
                                  </p:stCondLst>
                                  <p:childTnLst>
                                    <p:set>
                                      <p:cBhvr>
                                        <p:cTn id="68" dur="1" fill="hold">
                                          <p:stCondLst>
                                            <p:cond delay="0"/>
                                          </p:stCondLst>
                                        </p:cTn>
                                        <p:tgtEl>
                                          <p:spTgt spid="2055"/>
                                        </p:tgtEl>
                                        <p:attrNameLst>
                                          <p:attrName>style.visibility</p:attrName>
                                        </p:attrNameLst>
                                      </p:cBhvr>
                                      <p:to>
                                        <p:strVal val="visible"/>
                                      </p:to>
                                    </p:set>
                                    <p:animEffect transition="in" filter="wipe(down)">
                                      <p:cBhvr>
                                        <p:cTn id="69" dur="500"/>
                                        <p:tgtEl>
                                          <p:spTgt spid="2055"/>
                                        </p:tgtEl>
                                      </p:cBhvr>
                                    </p:animEffect>
                                  </p:childTnLst>
                                </p:cTn>
                              </p:par>
                            </p:childTnLst>
                          </p:cTn>
                        </p:par>
                        <p:par>
                          <p:cTn id="70" fill="hold">
                            <p:stCondLst>
                              <p:cond delay="500"/>
                            </p:stCondLst>
                            <p:childTnLst>
                              <p:par>
                                <p:cTn id="71" presetID="22" presetClass="entr" presetSubtype="4"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down)">
                                      <p:cBhvr>
                                        <p:cTn id="73" dur="500"/>
                                        <p:tgtEl>
                                          <p:spTgt spid="41"/>
                                        </p:tgtEl>
                                      </p:cBhvr>
                                    </p:animEffect>
                                  </p:childTnLst>
                                </p:cTn>
                              </p:par>
                            </p:childTnLst>
                          </p:cTn>
                        </p:par>
                        <p:par>
                          <p:cTn id="74" fill="hold">
                            <p:stCondLst>
                              <p:cond delay="1000"/>
                            </p:stCondLst>
                            <p:childTnLst>
                              <p:par>
                                <p:cTn id="75" presetID="22" presetClass="entr" presetSubtype="4"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childTnLst>
                          </p:cTn>
                        </p:par>
                        <p:par>
                          <p:cTn id="78" fill="hold">
                            <p:stCondLst>
                              <p:cond delay="1500"/>
                            </p:stCondLst>
                            <p:childTnLst>
                              <p:par>
                                <p:cTn id="79" presetID="22" presetClass="entr" presetSubtype="4"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down)">
                                      <p:cBhvr>
                                        <p:cTn id="81" dur="5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wipe(down)">
                                      <p:cBhvr>
                                        <p:cTn id="8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39" grpId="0" animBg="1"/>
      <p:bldP spid="40" grpId="0" animBg="1"/>
      <p:bldP spid="41" grpId="0" animBg="1"/>
      <p:bldP spid="42" grpId="0" animBg="1"/>
      <p:bldP spid="17" grpId="0"/>
      <p:bldP spid="16" grpId="0"/>
      <p:bldP spid="18" grpId="0"/>
      <p:bldP spid="19" grpId="0"/>
      <p:bldP spid="44" grpId="0"/>
      <p:bldP spid="61" grpId="0"/>
      <p:bldP spid="62" grpId="0"/>
      <p:bldP spid="63" grpId="0"/>
      <p:bldP spid="2048" grpId="0"/>
      <p:bldP spid="20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10">
            <a:extLst>
              <a:ext uri="{FF2B5EF4-FFF2-40B4-BE49-F238E27FC236}">
                <a16:creationId xmlns:a16="http://schemas.microsoft.com/office/drawing/2014/main"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5601941" y="-3450938"/>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sản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phẩm</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51" name="Straight Connector 50">
            <a:extLst>
              <a:ext uri="{FF2B5EF4-FFF2-40B4-BE49-F238E27FC236}">
                <a16:creationId xmlns:a16="http://schemas.microsoft.com/office/drawing/2014/main" id="{FD7EFE9F-72A1-AE0E-935D-93BF0ACFB178}"/>
              </a:ext>
            </a:extLst>
          </p:cNvPr>
          <p:cNvCxnSpPr/>
          <p:nvPr/>
        </p:nvCxnSpPr>
        <p:spPr>
          <a:xfrm flipV="1">
            <a:off x="6388341" y="13458427"/>
            <a:ext cx="0" cy="1"/>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CE4AC63B-72AA-310C-AE97-86E3515ADB1D}"/>
              </a:ext>
            </a:extLst>
          </p:cNvPr>
          <p:cNvSpPr txBox="1"/>
          <p:nvPr/>
        </p:nvSpPr>
        <p:spPr>
          <a:xfrm>
            <a:off x="3923479" y="6182425"/>
            <a:ext cx="17633183" cy="830997"/>
          </a:xfrm>
          <a:prstGeom prst="rect">
            <a:avLst/>
          </a:prstGeom>
          <a:noFill/>
        </p:spPr>
        <p:txBody>
          <a:bodyPr wrap="square" rtlCol="0">
            <a:spAutoFit/>
          </a:bodyPr>
          <a:lstStyle/>
          <a:p>
            <a:r>
              <a:rPr lang="nl-NL" sz="4800" dirty="0">
                <a:latin typeface="Roboto" panose="02000000000000000000" pitchFamily="2" charset="0"/>
                <a:ea typeface="Roboto" panose="02000000000000000000" pitchFamily="2" charset="0"/>
                <a:cs typeface="Roboto" panose="02000000000000000000" pitchFamily="2" charset="0"/>
              </a:rPr>
              <a:t>Hãy kể tên các sản phẩm chính của quá trình chế biến dầu mỏ.</a:t>
            </a:r>
            <a:endParaRPr lang="en-US" sz="4800" i="1" dirty="0">
              <a:latin typeface="Roboto" panose="02000000000000000000" pitchFamily="2" charset="0"/>
              <a:ea typeface="Roboto" panose="02000000000000000000" pitchFamily="2" charset="0"/>
              <a:cs typeface="Roboto" panose="02000000000000000000" pitchFamily="2" charset="0"/>
            </a:endParaRPr>
          </a:p>
        </p:txBody>
      </p:sp>
      <p:sp>
        <p:nvSpPr>
          <p:cNvPr id="4" name="Rectangle: Rounded Corners 3">
            <a:extLst>
              <a:ext uri="{FF2B5EF4-FFF2-40B4-BE49-F238E27FC236}">
                <a16:creationId xmlns:a16="http://schemas.microsoft.com/office/drawing/2014/main" id="{4E5031A0-D469-07EC-75AB-82DDDB6A2FA4}"/>
              </a:ext>
            </a:extLst>
          </p:cNvPr>
          <p:cNvSpPr/>
          <p:nvPr/>
        </p:nvSpPr>
        <p:spPr>
          <a:xfrm>
            <a:off x="2828925" y="4455014"/>
            <a:ext cx="19742739" cy="4912471"/>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7D3049CB-D436-ADA0-700C-F9C8DCCD1945}"/>
              </a:ext>
            </a:extLst>
          </p:cNvPr>
          <p:cNvSpPr/>
          <p:nvPr/>
        </p:nvSpPr>
        <p:spPr>
          <a:xfrm>
            <a:off x="15229360" y="3933658"/>
            <a:ext cx="6931742" cy="1042712"/>
          </a:xfrm>
          <a:prstGeom prst="rect">
            <a:avLst/>
          </a:prstGeom>
          <a:solidFill>
            <a:srgbClr val="FFDA3B"/>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Câu</a:t>
            </a:r>
            <a:r>
              <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5400" b="1" dirty="0" err="1">
                <a:ln/>
                <a:solidFill>
                  <a:srgbClr val="FF0000"/>
                </a:solidFill>
                <a:latin typeface="Roboto" panose="02000000000000000000" pitchFamily="2" charset="0"/>
                <a:ea typeface="Roboto" panose="02000000000000000000" pitchFamily="2" charset="0"/>
                <a:cs typeface="Roboto" panose="02000000000000000000" pitchFamily="2" charset="0"/>
              </a:rPr>
              <a:t>hỏi</a:t>
            </a:r>
            <a:endParaRPr lang="en-US" sz="5400" b="1" dirty="0">
              <a:ln/>
              <a:solidFill>
                <a:srgbClr val="FF0000"/>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id="{8F70F334-DFE4-B839-415D-C5728135C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069" y="3511245"/>
            <a:ext cx="1887537" cy="188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a:extLst>
              <a:ext uri="{FF2B5EF4-FFF2-40B4-BE49-F238E27FC236}">
                <a16:creationId xmlns:a16="http://schemas.microsoft.com/office/drawing/2014/main" id="{A9BF546A-EE49-87D9-EF7E-2399803E4B41}"/>
              </a:ext>
            </a:extLst>
          </p:cNvPr>
          <p:cNvPicPr>
            <a:picLocks noChangeAspect="1"/>
          </p:cNvPicPr>
          <p:nvPr/>
        </p:nvPicPr>
        <p:blipFill>
          <a:blip r:embed="rId3"/>
          <a:stretch>
            <a:fillRect/>
          </a:stretch>
        </p:blipFill>
        <p:spPr>
          <a:xfrm>
            <a:off x="21051534" y="7931993"/>
            <a:ext cx="2219135" cy="2219135"/>
          </a:xfrm>
          <a:prstGeom prst="rect">
            <a:avLst/>
          </a:prstGeom>
        </p:spPr>
      </p:pic>
    </p:spTree>
    <p:extLst>
      <p:ext uri="{BB962C8B-B14F-4D97-AF65-F5344CB8AC3E}">
        <p14:creationId xmlns:p14="http://schemas.microsoft.com/office/powerpoint/2010/main" val="278197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Dầu hắc chống thấm là gì? Giá bán nhựa đường chống thấm">
            <a:extLst>
              <a:ext uri="{FF2B5EF4-FFF2-40B4-BE49-F238E27FC236}">
                <a16:creationId xmlns:a16="http://schemas.microsoft.com/office/drawing/2014/main" id="{87E5EACE-204F-F6FD-00EB-62694FEB2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39" t="1940" r="1934" b="1784"/>
          <a:stretch>
            <a:fillRect/>
          </a:stretch>
        </p:blipFill>
        <p:spPr bwMode="auto">
          <a:xfrm rot="20442940">
            <a:off x="6448740" y="3845985"/>
            <a:ext cx="5630661" cy="3511475"/>
          </a:xfrm>
          <a:custGeom>
            <a:avLst/>
            <a:gdLst>
              <a:gd name="connsiteX0" fmla="*/ 5298963 w 5630661"/>
              <a:gd name="connsiteY0" fmla="*/ 195542 h 3511475"/>
              <a:gd name="connsiteX1" fmla="*/ 5368475 w 5630661"/>
              <a:gd name="connsiteY1" fmla="*/ 340283 h 3511475"/>
              <a:gd name="connsiteX2" fmla="*/ 5036889 w 5630661"/>
              <a:gd name="connsiteY2" fmla="*/ 1287974 h 3511475"/>
              <a:gd name="connsiteX3" fmla="*/ 5080566 w 5630661"/>
              <a:gd name="connsiteY3" fmla="*/ 1363466 h 3511475"/>
              <a:gd name="connsiteX4" fmla="*/ 5259908 w 5630661"/>
              <a:gd name="connsiteY4" fmla="*/ 1366006 h 3511475"/>
              <a:gd name="connsiteX5" fmla="*/ 5347843 w 5630661"/>
              <a:gd name="connsiteY5" fmla="*/ 1286389 h 3511475"/>
              <a:gd name="connsiteX6" fmla="*/ 5603881 w 5630661"/>
              <a:gd name="connsiteY6" fmla="*/ 1355903 h 3511475"/>
              <a:gd name="connsiteX7" fmla="*/ 5589396 w 5630661"/>
              <a:gd name="connsiteY7" fmla="*/ 1712094 h 3511475"/>
              <a:gd name="connsiteX8" fmla="*/ 5375525 w 5630661"/>
              <a:gd name="connsiteY8" fmla="*/ 2008558 h 3511475"/>
              <a:gd name="connsiteX9" fmla="*/ 5131999 w 5630661"/>
              <a:gd name="connsiteY9" fmla="*/ 1903281 h 3511475"/>
              <a:gd name="connsiteX10" fmla="*/ 5112884 w 5630661"/>
              <a:gd name="connsiteY10" fmla="*/ 1786208 h 3511475"/>
              <a:gd name="connsiteX11" fmla="*/ 4971080 w 5630661"/>
              <a:gd name="connsiteY11" fmla="*/ 1676383 h 3511475"/>
              <a:gd name="connsiteX12" fmla="*/ 4889865 w 5630661"/>
              <a:gd name="connsiteY12" fmla="*/ 1708177 h 3511475"/>
              <a:gd name="connsiteX13" fmla="*/ 4573920 w 5630661"/>
              <a:gd name="connsiteY13" fmla="*/ 2611165 h 3511475"/>
              <a:gd name="connsiteX14" fmla="*/ 4450302 w 5630661"/>
              <a:gd name="connsiteY14" fmla="*/ 2678298 h 3511475"/>
              <a:gd name="connsiteX15" fmla="*/ 2100065 w 5630661"/>
              <a:gd name="connsiteY15" fmla="*/ 3471610 h 3511475"/>
              <a:gd name="connsiteX16" fmla="*/ 1944355 w 5630661"/>
              <a:gd name="connsiteY16" fmla="*/ 3487374 h 3511475"/>
              <a:gd name="connsiteX17" fmla="*/ 1542575 w 5630661"/>
              <a:gd name="connsiteY17" fmla="*/ 3176201 h 3511475"/>
              <a:gd name="connsiteX18" fmla="*/ 1545357 w 5630661"/>
              <a:gd name="connsiteY18" fmla="*/ 2996545 h 3511475"/>
              <a:gd name="connsiteX19" fmla="*/ 1633291 w 5630661"/>
              <a:gd name="connsiteY19" fmla="*/ 2916927 h 3511475"/>
              <a:gd name="connsiteX20" fmla="*/ 1688325 w 5630661"/>
              <a:gd name="connsiteY20" fmla="*/ 2645169 h 3511475"/>
              <a:gd name="connsiteX21" fmla="*/ 1413290 w 5630661"/>
              <a:gd name="connsiteY21" fmla="*/ 2257922 h 3511475"/>
              <a:gd name="connsiteX22" fmla="*/ 979299 w 5630661"/>
              <a:gd name="connsiteY22" fmla="*/ 2096039 h 3511475"/>
              <a:gd name="connsiteX23" fmla="*/ 723143 w 5630661"/>
              <a:gd name="connsiteY23" fmla="*/ 2227182 h 3511475"/>
              <a:gd name="connsiteX24" fmla="*/ 667763 w 5630661"/>
              <a:gd name="connsiteY24" fmla="*/ 2328226 h 3511475"/>
              <a:gd name="connsiteX25" fmla="*/ 508462 w 5630661"/>
              <a:gd name="connsiteY25" fmla="*/ 2382873 h 3511475"/>
              <a:gd name="connsiteX26" fmla="*/ 41571 w 5630661"/>
              <a:gd name="connsiteY26" fmla="*/ 2028849 h 3511475"/>
              <a:gd name="connsiteX27" fmla="*/ 22920 w 5630661"/>
              <a:gd name="connsiteY27" fmla="*/ 1881833 h 3511475"/>
              <a:gd name="connsiteX28" fmla="*/ 5298963 w 5630661"/>
              <a:gd name="connsiteY28" fmla="*/ 195542 h 351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30661" h="3511475">
                <a:moveTo>
                  <a:pt x="5298963" y="195542"/>
                </a:moveTo>
                <a:cubicBezTo>
                  <a:pt x="5361408" y="217391"/>
                  <a:pt x="5390372" y="277700"/>
                  <a:pt x="5368475" y="340283"/>
                </a:cubicBezTo>
                <a:cubicBezTo>
                  <a:pt x="5368475" y="340283"/>
                  <a:pt x="5368475" y="340283"/>
                  <a:pt x="5036889" y="1287974"/>
                </a:cubicBezTo>
                <a:cubicBezTo>
                  <a:pt x="5036425" y="1317917"/>
                  <a:pt x="5053803" y="1354102"/>
                  <a:pt x="5080566" y="1363466"/>
                </a:cubicBezTo>
                <a:cubicBezTo>
                  <a:pt x="5143011" y="1385315"/>
                  <a:pt x="5196535" y="1404042"/>
                  <a:pt x="5259908" y="1366006"/>
                </a:cubicBezTo>
                <a:cubicBezTo>
                  <a:pt x="5290262" y="1336487"/>
                  <a:pt x="5317489" y="1315908"/>
                  <a:pt x="5347843" y="1286389"/>
                </a:cubicBezTo>
                <a:cubicBezTo>
                  <a:pt x="5444698" y="1209892"/>
                  <a:pt x="5563796" y="1241528"/>
                  <a:pt x="5603881" y="1355903"/>
                </a:cubicBezTo>
                <a:cubicBezTo>
                  <a:pt x="5643966" y="1470278"/>
                  <a:pt x="5638983" y="1598990"/>
                  <a:pt x="5589396" y="1712094"/>
                </a:cubicBezTo>
                <a:cubicBezTo>
                  <a:pt x="5557651" y="1831442"/>
                  <a:pt x="5478173" y="1944124"/>
                  <a:pt x="5375525" y="2008558"/>
                </a:cubicBezTo>
                <a:cubicBezTo>
                  <a:pt x="5276005" y="2064052"/>
                  <a:pt x="5163163" y="2014535"/>
                  <a:pt x="5131999" y="1903281"/>
                </a:cubicBezTo>
                <a:cubicBezTo>
                  <a:pt x="5126671" y="1861277"/>
                  <a:pt x="5121341" y="1819272"/>
                  <a:pt x="5112884" y="1786208"/>
                </a:cubicBezTo>
                <a:cubicBezTo>
                  <a:pt x="5087049" y="1716959"/>
                  <a:pt x="5036653" y="1689291"/>
                  <a:pt x="4971080" y="1676383"/>
                </a:cubicBezTo>
                <a:cubicBezTo>
                  <a:pt x="4944317" y="1667019"/>
                  <a:pt x="4908170" y="1684477"/>
                  <a:pt x="4889865" y="1708177"/>
                </a:cubicBezTo>
                <a:cubicBezTo>
                  <a:pt x="4889865" y="1708177"/>
                  <a:pt x="4889865" y="1708177"/>
                  <a:pt x="4573920" y="2611165"/>
                </a:cubicBezTo>
                <a:cubicBezTo>
                  <a:pt x="4555151" y="2664808"/>
                  <a:pt x="4503827" y="2697026"/>
                  <a:pt x="4450302" y="2678298"/>
                </a:cubicBezTo>
                <a:cubicBezTo>
                  <a:pt x="3568418" y="2480121"/>
                  <a:pt x="2663473" y="2805731"/>
                  <a:pt x="2100065" y="3471610"/>
                </a:cubicBezTo>
                <a:cubicBezTo>
                  <a:pt x="2063454" y="3519010"/>
                  <a:pt x="1991624" y="3523983"/>
                  <a:pt x="1944355" y="3487374"/>
                </a:cubicBezTo>
                <a:cubicBezTo>
                  <a:pt x="1944355" y="3487374"/>
                  <a:pt x="1944355" y="3487374"/>
                  <a:pt x="1542575" y="3176201"/>
                </a:cubicBezTo>
                <a:cubicBezTo>
                  <a:pt x="1480592" y="3124410"/>
                  <a:pt x="1481984" y="3034582"/>
                  <a:pt x="1545357" y="2996545"/>
                </a:cubicBezTo>
                <a:cubicBezTo>
                  <a:pt x="1581503" y="2979087"/>
                  <a:pt x="1611858" y="2949568"/>
                  <a:pt x="1633291" y="2916927"/>
                </a:cubicBezTo>
                <a:cubicBezTo>
                  <a:pt x="1688207" y="2845827"/>
                  <a:pt x="1713696" y="2744360"/>
                  <a:pt x="1688325" y="2645169"/>
                </a:cubicBezTo>
                <a:cubicBezTo>
                  <a:pt x="1657625" y="2503972"/>
                  <a:pt x="1558223" y="2358807"/>
                  <a:pt x="1413290" y="2257922"/>
                </a:cubicBezTo>
                <a:cubicBezTo>
                  <a:pt x="1280405" y="2151217"/>
                  <a:pt x="1119831" y="2095035"/>
                  <a:pt x="979299" y="2096039"/>
                </a:cubicBezTo>
                <a:cubicBezTo>
                  <a:pt x="877579" y="2100588"/>
                  <a:pt x="781187" y="2147142"/>
                  <a:pt x="723143" y="2227182"/>
                </a:cubicBezTo>
                <a:cubicBezTo>
                  <a:pt x="701709" y="2259823"/>
                  <a:pt x="680276" y="2292464"/>
                  <a:pt x="667763" y="2328226"/>
                </a:cubicBezTo>
                <a:cubicBezTo>
                  <a:pt x="651659" y="2402871"/>
                  <a:pt x="561523" y="2431544"/>
                  <a:pt x="508462" y="2382873"/>
                </a:cubicBezTo>
                <a:cubicBezTo>
                  <a:pt x="508462" y="2382873"/>
                  <a:pt x="508462" y="2382873"/>
                  <a:pt x="41571" y="2028849"/>
                </a:cubicBezTo>
                <a:cubicBezTo>
                  <a:pt x="-5697" y="1992240"/>
                  <a:pt x="-13690" y="1929234"/>
                  <a:pt x="22920" y="1881833"/>
                </a:cubicBezTo>
                <a:cubicBezTo>
                  <a:pt x="1254703" y="335927"/>
                  <a:pt x="3325615" y="-374489"/>
                  <a:pt x="5298963" y="195542"/>
                </a:cubicBezTo>
                <a:close/>
              </a:path>
            </a:pathLst>
          </a:cu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F175E0D5-6026-BE73-7FC4-46DD8058F2F5}"/>
              </a:ext>
            </a:extLst>
          </p:cNvPr>
          <p:cNvPicPr>
            <a:picLocks noChangeAspect="1"/>
          </p:cNvPicPr>
          <p:nvPr/>
        </p:nvPicPr>
        <p:blipFill>
          <a:blip r:embed="rId3"/>
          <a:srcRect r="6331" b="282"/>
          <a:stretch>
            <a:fillRect/>
          </a:stretch>
        </p:blipFill>
        <p:spPr>
          <a:xfrm>
            <a:off x="13037687" y="6845425"/>
            <a:ext cx="3328152" cy="5364298"/>
          </a:xfrm>
          <a:custGeom>
            <a:avLst/>
            <a:gdLst>
              <a:gd name="connsiteX0" fmla="*/ 2857700 w 3328152"/>
              <a:gd name="connsiteY0" fmla="*/ 0 h 5364298"/>
              <a:gd name="connsiteX1" fmla="*/ 3101693 w 3328152"/>
              <a:gd name="connsiteY1" fmla="*/ 0 h 5364298"/>
              <a:gd name="connsiteX2" fmla="*/ 3120394 w 3328152"/>
              <a:gd name="connsiteY2" fmla="*/ 33652 h 5364298"/>
              <a:gd name="connsiteX3" fmla="*/ 3328152 w 3328152"/>
              <a:gd name="connsiteY3" fmla="*/ 1464889 h 5364298"/>
              <a:gd name="connsiteX4" fmla="*/ 1496104 w 3328152"/>
              <a:gd name="connsiteY4" fmla="*/ 5341551 h 5364298"/>
              <a:gd name="connsiteX5" fmla="*/ 1345007 w 3328152"/>
              <a:gd name="connsiteY5" fmla="*/ 5313115 h 5364298"/>
              <a:gd name="connsiteX6" fmla="*/ 750064 w 3328152"/>
              <a:gd name="connsiteY6" fmla="*/ 4507452 h 5364298"/>
              <a:gd name="connsiteX7" fmla="*/ 665072 w 3328152"/>
              <a:gd name="connsiteY7" fmla="*/ 4497973 h 5364298"/>
              <a:gd name="connsiteX8" fmla="*/ 561193 w 3328152"/>
              <a:gd name="connsiteY8" fmla="*/ 4640149 h 5364298"/>
              <a:gd name="connsiteX9" fmla="*/ 580080 w 3328152"/>
              <a:gd name="connsiteY9" fmla="*/ 4753890 h 5364298"/>
              <a:gd name="connsiteX10" fmla="*/ 372322 w 3328152"/>
              <a:gd name="connsiteY10" fmla="*/ 4933979 h 5364298"/>
              <a:gd name="connsiteX11" fmla="*/ 89016 w 3328152"/>
              <a:gd name="connsiteY11" fmla="*/ 4715977 h 5364298"/>
              <a:gd name="connsiteX12" fmla="*/ 36634 w 3328152"/>
              <a:gd name="connsiteY12" fmla="*/ 4638669 h 5364298"/>
              <a:gd name="connsiteX13" fmla="*/ 0 w 3328152"/>
              <a:gd name="connsiteY13" fmla="*/ 4561414 h 5364298"/>
              <a:gd name="connsiteX14" fmla="*/ 0 w 3328152"/>
              <a:gd name="connsiteY14" fmla="*/ 4285070 h 5364298"/>
              <a:gd name="connsiteX15" fmla="*/ 45339 w 3328152"/>
              <a:gd name="connsiteY15" fmla="*/ 4239688 h 5364298"/>
              <a:gd name="connsiteX16" fmla="*/ 202338 w 3328152"/>
              <a:gd name="connsiteY16" fmla="*/ 4232579 h 5364298"/>
              <a:gd name="connsiteX17" fmla="*/ 306217 w 3328152"/>
              <a:gd name="connsiteY17" fmla="*/ 4279971 h 5364298"/>
              <a:gd name="connsiteX18" fmla="*/ 476201 w 3328152"/>
              <a:gd name="connsiteY18" fmla="*/ 4232579 h 5364298"/>
              <a:gd name="connsiteX19" fmla="*/ 495088 w 3328152"/>
              <a:gd name="connsiteY19" fmla="*/ 4147273 h 5364298"/>
              <a:gd name="connsiteX20" fmla="*/ 28214 w 3328152"/>
              <a:gd name="connsiteY20" fmla="*/ 3506857 h 5364298"/>
              <a:gd name="connsiteX21" fmla="*/ 0 w 3328152"/>
              <a:gd name="connsiteY21" fmla="*/ 3468155 h 5364298"/>
              <a:gd name="connsiteX22" fmla="*/ 0 w 3328152"/>
              <a:gd name="connsiteY22" fmla="*/ 3164723 h 5364298"/>
              <a:gd name="connsiteX23" fmla="*/ 116203 w 3328152"/>
              <a:gd name="connsiteY23" fmla="*/ 3046243 h 5364298"/>
              <a:gd name="connsiteX24" fmla="*/ 721733 w 3328152"/>
              <a:gd name="connsiteY24" fmla="*/ 1464889 h 5364298"/>
              <a:gd name="connsiteX25" fmla="*/ 636742 w 3328152"/>
              <a:gd name="connsiteY25" fmla="*/ 839315 h 5364298"/>
              <a:gd name="connsiteX26" fmla="*/ 702846 w 3328152"/>
              <a:gd name="connsiteY26" fmla="*/ 706617 h 5364298"/>
              <a:gd name="connsiteX27" fmla="*/ 1193911 w 3328152"/>
              <a:gd name="connsiteY27" fmla="*/ 545485 h 5364298"/>
              <a:gd name="connsiteX28" fmla="*/ 1335564 w 3328152"/>
              <a:gd name="connsiteY28" fmla="*/ 659226 h 5364298"/>
              <a:gd name="connsiteX29" fmla="*/ 1354451 w 3328152"/>
              <a:gd name="connsiteY29" fmla="*/ 763488 h 5364298"/>
              <a:gd name="connsiteX30" fmla="*/ 1543322 w 3328152"/>
              <a:gd name="connsiteY30" fmla="*/ 972012 h 5364298"/>
              <a:gd name="connsiteX31" fmla="*/ 2015499 w 3328152"/>
              <a:gd name="connsiteY31" fmla="*/ 962534 h 5364298"/>
              <a:gd name="connsiteX32" fmla="*/ 2402685 w 3328152"/>
              <a:gd name="connsiteY32" fmla="*/ 697139 h 5364298"/>
              <a:gd name="connsiteX33" fmla="*/ 2440459 w 3328152"/>
              <a:gd name="connsiteY33" fmla="*/ 412787 h 5364298"/>
              <a:gd name="connsiteX34" fmla="*/ 2383797 w 3328152"/>
              <a:gd name="connsiteY34" fmla="*/ 308525 h 5364298"/>
              <a:gd name="connsiteX35" fmla="*/ 2431015 w 3328152"/>
              <a:gd name="connsiteY35" fmla="*/ 137914 h 536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28152" h="5364298">
                <a:moveTo>
                  <a:pt x="2857700" y="0"/>
                </a:moveTo>
                <a:lnTo>
                  <a:pt x="3101693" y="0"/>
                </a:lnTo>
                <a:lnTo>
                  <a:pt x="3120394" y="33652"/>
                </a:lnTo>
                <a:cubicBezTo>
                  <a:pt x="3252604" y="488615"/>
                  <a:pt x="3328152" y="962534"/>
                  <a:pt x="3328152" y="1464889"/>
                </a:cubicBezTo>
                <a:cubicBezTo>
                  <a:pt x="3328152" y="3019345"/>
                  <a:pt x="2610443" y="4422147"/>
                  <a:pt x="1496104" y="5341551"/>
                </a:cubicBezTo>
                <a:cubicBezTo>
                  <a:pt x="1448887" y="5379464"/>
                  <a:pt x="1373338" y="5369985"/>
                  <a:pt x="1345007" y="5313115"/>
                </a:cubicBezTo>
                <a:cubicBezTo>
                  <a:pt x="1345007" y="5313115"/>
                  <a:pt x="1345007" y="5313115"/>
                  <a:pt x="750064" y="4507452"/>
                </a:cubicBezTo>
                <a:cubicBezTo>
                  <a:pt x="731177" y="4488495"/>
                  <a:pt x="693403" y="4479017"/>
                  <a:pt x="665072" y="4497973"/>
                </a:cubicBezTo>
                <a:cubicBezTo>
                  <a:pt x="608411" y="4535887"/>
                  <a:pt x="561193" y="4564323"/>
                  <a:pt x="561193" y="4640149"/>
                </a:cubicBezTo>
                <a:cubicBezTo>
                  <a:pt x="570637" y="4678063"/>
                  <a:pt x="580080" y="4715977"/>
                  <a:pt x="580080" y="4753890"/>
                </a:cubicBezTo>
                <a:cubicBezTo>
                  <a:pt x="589524" y="4877109"/>
                  <a:pt x="485645" y="4962415"/>
                  <a:pt x="372322" y="4933979"/>
                </a:cubicBezTo>
                <a:cubicBezTo>
                  <a:pt x="259000" y="4905545"/>
                  <a:pt x="155121" y="4810761"/>
                  <a:pt x="89016" y="4715977"/>
                </a:cubicBezTo>
                <a:cubicBezTo>
                  <a:pt x="70129" y="4692281"/>
                  <a:pt x="52422" y="4666215"/>
                  <a:pt x="36634" y="4638669"/>
                </a:cubicBezTo>
                <a:lnTo>
                  <a:pt x="0" y="4561414"/>
                </a:lnTo>
                <a:lnTo>
                  <a:pt x="0" y="4285070"/>
                </a:lnTo>
                <a:lnTo>
                  <a:pt x="45339" y="4239688"/>
                </a:lnTo>
                <a:cubicBezTo>
                  <a:pt x="89016" y="4213622"/>
                  <a:pt x="145677" y="4208883"/>
                  <a:pt x="202338" y="4232579"/>
                </a:cubicBezTo>
                <a:cubicBezTo>
                  <a:pt x="230669" y="4242057"/>
                  <a:pt x="268443" y="4270493"/>
                  <a:pt x="306217" y="4279971"/>
                </a:cubicBezTo>
                <a:cubicBezTo>
                  <a:pt x="372322" y="4298927"/>
                  <a:pt x="419540" y="4270493"/>
                  <a:pt x="476201" y="4232579"/>
                </a:cubicBezTo>
                <a:cubicBezTo>
                  <a:pt x="495088" y="4204143"/>
                  <a:pt x="495088" y="4175709"/>
                  <a:pt x="495088" y="4147273"/>
                </a:cubicBezTo>
                <a:cubicBezTo>
                  <a:pt x="495088" y="4147273"/>
                  <a:pt x="495088" y="4147273"/>
                  <a:pt x="28214" y="3506857"/>
                </a:cubicBezTo>
                <a:lnTo>
                  <a:pt x="0" y="3468155"/>
                </a:lnTo>
                <a:lnTo>
                  <a:pt x="0" y="3164723"/>
                </a:lnTo>
                <a:lnTo>
                  <a:pt x="116203" y="3046243"/>
                </a:lnTo>
                <a:cubicBezTo>
                  <a:pt x="490367" y="2624955"/>
                  <a:pt x="721733" y="2070321"/>
                  <a:pt x="721733" y="1464889"/>
                </a:cubicBezTo>
                <a:cubicBezTo>
                  <a:pt x="721733" y="1246886"/>
                  <a:pt x="693403" y="1038361"/>
                  <a:pt x="636742" y="839315"/>
                </a:cubicBezTo>
                <a:cubicBezTo>
                  <a:pt x="617854" y="782445"/>
                  <a:pt x="655629" y="725574"/>
                  <a:pt x="702846" y="706617"/>
                </a:cubicBezTo>
                <a:cubicBezTo>
                  <a:pt x="702846" y="706617"/>
                  <a:pt x="702846" y="706617"/>
                  <a:pt x="1193911" y="545485"/>
                </a:cubicBezTo>
                <a:cubicBezTo>
                  <a:pt x="1269459" y="517050"/>
                  <a:pt x="1335564" y="583398"/>
                  <a:pt x="1335564" y="659226"/>
                </a:cubicBezTo>
                <a:cubicBezTo>
                  <a:pt x="1335564" y="697139"/>
                  <a:pt x="1345007" y="735053"/>
                  <a:pt x="1354451" y="763488"/>
                </a:cubicBezTo>
                <a:cubicBezTo>
                  <a:pt x="1382782" y="858272"/>
                  <a:pt x="1458330" y="934099"/>
                  <a:pt x="1543322" y="972012"/>
                </a:cubicBezTo>
                <a:cubicBezTo>
                  <a:pt x="1684975" y="1028883"/>
                  <a:pt x="1854959" y="1019404"/>
                  <a:pt x="2015499" y="962534"/>
                </a:cubicBezTo>
                <a:cubicBezTo>
                  <a:pt x="2185483" y="915142"/>
                  <a:pt x="2317693" y="820358"/>
                  <a:pt x="2402685" y="697139"/>
                </a:cubicBezTo>
                <a:cubicBezTo>
                  <a:pt x="2449902" y="611834"/>
                  <a:pt x="2468789" y="507571"/>
                  <a:pt x="2440459" y="412787"/>
                </a:cubicBezTo>
                <a:cubicBezTo>
                  <a:pt x="2431015" y="374874"/>
                  <a:pt x="2412128" y="346439"/>
                  <a:pt x="2383797" y="308525"/>
                </a:cubicBezTo>
                <a:cubicBezTo>
                  <a:pt x="2336580" y="251655"/>
                  <a:pt x="2364910" y="166349"/>
                  <a:pt x="2431015" y="137914"/>
                </a:cubicBezTo>
                <a:close/>
              </a:path>
            </a:pathLst>
          </a:custGeom>
        </p:spPr>
      </p:pic>
      <p:sp>
        <p:nvSpPr>
          <p:cNvPr id="13" name="Rounded Rectangle 110">
            <a:extLst>
              <a:ext uri="{FF2B5EF4-FFF2-40B4-BE49-F238E27FC236}">
                <a16:creationId xmlns:a16="http://schemas.microsoft.com/office/drawing/2014/main"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 </a:t>
            </a:r>
            <a:r>
              <a:rPr lang="en-US" sz="4400" b="1" kern="1200" dirty="0" err="1">
                <a:solidFill>
                  <a:prstClr val="white"/>
                </a:solidFill>
                <a:latin typeface="Tahoma" pitchFamily="34" charset="0"/>
                <a:ea typeface="Tahoma" pitchFamily="34" charset="0"/>
                <a:cs typeface="Tahoma" pitchFamily="34" charset="0"/>
              </a:rPr>
              <a:t>Các</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sản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phẩm</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chế</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biến</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dầu</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mỏ</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27" name="Picture 26">
            <a:extLst>
              <a:ext uri="{FF2B5EF4-FFF2-40B4-BE49-F238E27FC236}">
                <a16:creationId xmlns:a16="http://schemas.microsoft.com/office/drawing/2014/main" id="{A9BF546A-EE49-87D9-EF7E-2399803E4B41}"/>
              </a:ext>
            </a:extLst>
          </p:cNvPr>
          <p:cNvPicPr>
            <a:picLocks noChangeAspect="1"/>
          </p:cNvPicPr>
          <p:nvPr/>
        </p:nvPicPr>
        <p:blipFill>
          <a:blip r:embed="rId4"/>
          <a:stretch>
            <a:fillRect/>
          </a:stretch>
        </p:blipFill>
        <p:spPr>
          <a:xfrm>
            <a:off x="22166453" y="11419479"/>
            <a:ext cx="2219135" cy="2219135"/>
          </a:xfrm>
          <a:prstGeom prst="rect">
            <a:avLst/>
          </a:prstGeom>
        </p:spPr>
      </p:pic>
      <p:cxnSp>
        <p:nvCxnSpPr>
          <p:cNvPr id="51" name="Straight Connector 50">
            <a:extLst>
              <a:ext uri="{FF2B5EF4-FFF2-40B4-BE49-F238E27FC236}">
                <a16:creationId xmlns:a16="http://schemas.microsoft.com/office/drawing/2014/main" id="{FD7EFE9F-72A1-AE0E-935D-93BF0ACFB178}"/>
              </a:ext>
            </a:extLst>
          </p:cNvPr>
          <p:cNvCxnSpPr/>
          <p:nvPr/>
        </p:nvCxnSpPr>
        <p:spPr>
          <a:xfrm flipV="1">
            <a:off x="6388341" y="13458427"/>
            <a:ext cx="0" cy="1"/>
          </a:xfrm>
          <a:prstGeom prst="line">
            <a:avLst/>
          </a:prstGeom>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78A651B2-A141-274A-1D82-5E1FE1B1B393}"/>
              </a:ext>
            </a:extLst>
          </p:cNvPr>
          <p:cNvPicPr>
            <a:picLocks noChangeAspect="1"/>
          </p:cNvPicPr>
          <p:nvPr/>
        </p:nvPicPr>
        <p:blipFill>
          <a:blip r:embed="rId5"/>
          <a:srcRect l="509" t="5966" r="1195" b="2559"/>
          <a:stretch>
            <a:fillRect/>
          </a:stretch>
        </p:blipFill>
        <p:spPr>
          <a:xfrm rot="2378455">
            <a:off x="10517673" y="3893028"/>
            <a:ext cx="5611805" cy="3108584"/>
          </a:xfrm>
          <a:custGeom>
            <a:avLst/>
            <a:gdLst>
              <a:gd name="connsiteX0" fmla="*/ 37223 w 5611805"/>
              <a:gd name="connsiteY0" fmla="*/ 1071029 h 3108584"/>
              <a:gd name="connsiteX1" fmla="*/ 5555376 w 5611805"/>
              <a:gd name="connsiteY1" fmla="*/ 634172 h 3108584"/>
              <a:gd name="connsiteX2" fmla="*/ 5595105 w 5611805"/>
              <a:gd name="connsiteY2" fmla="*/ 785847 h 3108584"/>
              <a:gd name="connsiteX3" fmla="*/ 5059393 w 5611805"/>
              <a:gd name="connsiteY3" fmla="*/ 1635767 h 3108584"/>
              <a:gd name="connsiteX4" fmla="*/ 5091966 w 5611805"/>
              <a:gd name="connsiteY4" fmla="*/ 1719535 h 3108584"/>
              <a:gd name="connsiteX5" fmla="*/ 5256678 w 5611805"/>
              <a:gd name="connsiteY5" fmla="*/ 1755358 h 3108584"/>
              <a:gd name="connsiteX6" fmla="*/ 5362167 w 5611805"/>
              <a:gd name="connsiteY6" fmla="*/ 1704881 h 3108584"/>
              <a:gd name="connsiteX7" fmla="*/ 5599426 w 5611805"/>
              <a:gd name="connsiteY7" fmla="*/ 1828271 h 3108584"/>
              <a:gd name="connsiteX8" fmla="*/ 5506770 w 5611805"/>
              <a:gd name="connsiteY8" fmla="*/ 2175766 h 3108584"/>
              <a:gd name="connsiteX9" fmla="*/ 5236199 w 5611805"/>
              <a:gd name="connsiteY9" fmla="*/ 2412234 h 3108584"/>
              <a:gd name="connsiteX10" fmla="*/ 5015966 w 5611805"/>
              <a:gd name="connsiteY10" fmla="*/ 2250125 h 3108584"/>
              <a:gd name="connsiteX11" fmla="*/ 5019790 w 5611805"/>
              <a:gd name="connsiteY11" fmla="*/ 2136203 h 3108584"/>
              <a:gd name="connsiteX12" fmla="*/ 4912203 w 5611805"/>
              <a:gd name="connsiteY12" fmla="*/ 1991524 h 3108584"/>
              <a:gd name="connsiteX13" fmla="*/ 4823739 w 5611805"/>
              <a:gd name="connsiteY13" fmla="*/ 2003284 h 3108584"/>
              <a:gd name="connsiteX14" fmla="*/ 4311100 w 5611805"/>
              <a:gd name="connsiteY14" fmla="*/ 2821783 h 3108584"/>
              <a:gd name="connsiteX15" fmla="*/ 4166869 w 5611805"/>
              <a:gd name="connsiteY15" fmla="*/ 2855134 h 3108584"/>
              <a:gd name="connsiteX16" fmla="*/ 1705816 w 5611805"/>
              <a:gd name="connsiteY16" fmla="*/ 3085082 h 3108584"/>
              <a:gd name="connsiteX17" fmla="*/ 1559241 w 5611805"/>
              <a:gd name="connsiteY17" fmla="*/ 3071150 h 3108584"/>
              <a:gd name="connsiteX18" fmla="*/ 1226731 w 5611805"/>
              <a:gd name="connsiteY18" fmla="*/ 2669799 h 3108584"/>
              <a:gd name="connsiteX19" fmla="*/ 1275465 w 5611805"/>
              <a:gd name="connsiteY19" fmla="*/ 2506365 h 3108584"/>
              <a:gd name="connsiteX20" fmla="*/ 1374910 w 5611805"/>
              <a:gd name="connsiteY20" fmla="*/ 2448589 h 3108584"/>
              <a:gd name="connsiteX21" fmla="*/ 1492860 w 5611805"/>
              <a:gd name="connsiteY21" fmla="*/ 2190893 h 3108584"/>
              <a:gd name="connsiteX22" fmla="*/ 1311860 w 5611805"/>
              <a:gd name="connsiteY22" fmla="*/ 1750162 h 3108584"/>
              <a:gd name="connsiteX23" fmla="*/ 918525 w 5611805"/>
              <a:gd name="connsiteY23" fmla="*/ 1497650 h 3108584"/>
              <a:gd name="connsiteX24" fmla="*/ 643389 w 5611805"/>
              <a:gd name="connsiteY24" fmla="*/ 1565617 h 3108584"/>
              <a:gd name="connsiteX25" fmla="*/ 568127 w 5611805"/>
              <a:gd name="connsiteY25" fmla="*/ 1652581 h 3108584"/>
              <a:gd name="connsiteX26" fmla="*/ 392435 w 5611805"/>
              <a:gd name="connsiteY26" fmla="*/ 1662773 h 3108584"/>
              <a:gd name="connsiteX27" fmla="*/ 23652 w 5611805"/>
              <a:gd name="connsiteY27" fmla="*/ 1217638 h 3108584"/>
              <a:gd name="connsiteX28" fmla="*/ 37223 w 5611805"/>
              <a:gd name="connsiteY28" fmla="*/ 1071029 h 31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11805" h="3108584">
                <a:moveTo>
                  <a:pt x="37223" y="1071029"/>
                </a:moveTo>
                <a:cubicBezTo>
                  <a:pt x="1661635" y="-213227"/>
                  <a:pt x="3842617" y="-321896"/>
                  <a:pt x="5555376" y="634172"/>
                </a:cubicBezTo>
                <a:cubicBezTo>
                  <a:pt x="5613488" y="659863"/>
                  <a:pt x="5626690" y="735067"/>
                  <a:pt x="5595105" y="785847"/>
                </a:cubicBezTo>
                <a:cubicBezTo>
                  <a:pt x="5595105" y="785847"/>
                  <a:pt x="5595105" y="785847"/>
                  <a:pt x="5059393" y="1635767"/>
                </a:cubicBezTo>
                <a:cubicBezTo>
                  <a:pt x="5056926" y="1662423"/>
                  <a:pt x="5060504" y="1696376"/>
                  <a:pt x="5091966" y="1719535"/>
                </a:cubicBezTo>
                <a:cubicBezTo>
                  <a:pt x="5135519" y="1757288"/>
                  <a:pt x="5193631" y="1782979"/>
                  <a:pt x="5256678" y="1755358"/>
                </a:cubicBezTo>
                <a:cubicBezTo>
                  <a:pt x="5291840" y="1738532"/>
                  <a:pt x="5327003" y="1721706"/>
                  <a:pt x="5362167" y="1704881"/>
                </a:cubicBezTo>
                <a:cubicBezTo>
                  <a:pt x="5467657" y="1654403"/>
                  <a:pt x="5589926" y="1713083"/>
                  <a:pt x="5599426" y="1828271"/>
                </a:cubicBezTo>
                <a:cubicBezTo>
                  <a:pt x="5614972" y="1950758"/>
                  <a:pt x="5569939" y="2074208"/>
                  <a:pt x="5506770" y="2175766"/>
                </a:cubicBezTo>
                <a:cubicBezTo>
                  <a:pt x="5436320" y="2283356"/>
                  <a:pt x="5340454" y="2375084"/>
                  <a:pt x="5236199" y="2412234"/>
                </a:cubicBezTo>
                <a:cubicBezTo>
                  <a:pt x="5118618" y="2448117"/>
                  <a:pt x="5018187" y="2371345"/>
                  <a:pt x="5015966" y="2250125"/>
                </a:cubicBezTo>
                <a:cubicBezTo>
                  <a:pt x="5012388" y="2216171"/>
                  <a:pt x="5023368" y="2170156"/>
                  <a:pt x="5019790" y="2136203"/>
                </a:cubicBezTo>
                <a:cubicBezTo>
                  <a:pt x="5019913" y="2062265"/>
                  <a:pt x="4969081" y="2030543"/>
                  <a:pt x="4912203" y="1991524"/>
                </a:cubicBezTo>
                <a:cubicBezTo>
                  <a:pt x="4879507" y="1981693"/>
                  <a:pt x="4851623" y="1992488"/>
                  <a:pt x="4823739" y="2003284"/>
                </a:cubicBezTo>
                <a:cubicBezTo>
                  <a:pt x="4823739" y="2003284"/>
                  <a:pt x="4823739" y="2003284"/>
                  <a:pt x="4311100" y="2821783"/>
                </a:cubicBezTo>
                <a:cubicBezTo>
                  <a:pt x="4286794" y="2866532"/>
                  <a:pt x="4224981" y="2880824"/>
                  <a:pt x="4166869" y="2855134"/>
                </a:cubicBezTo>
                <a:cubicBezTo>
                  <a:pt x="3388465" y="2478628"/>
                  <a:pt x="2434864" y="2542612"/>
                  <a:pt x="1705816" y="3085082"/>
                </a:cubicBezTo>
                <a:cubicBezTo>
                  <a:pt x="1662140" y="3121266"/>
                  <a:pt x="1595515" y="3114934"/>
                  <a:pt x="1559241" y="3071150"/>
                </a:cubicBezTo>
                <a:cubicBezTo>
                  <a:pt x="1559241" y="3071150"/>
                  <a:pt x="1559241" y="3071150"/>
                  <a:pt x="1226731" y="2669799"/>
                </a:cubicBezTo>
                <a:cubicBezTo>
                  <a:pt x="1178366" y="2611421"/>
                  <a:pt x="1206373" y="2526688"/>
                  <a:pt x="1275465" y="2506365"/>
                </a:cubicBezTo>
                <a:cubicBezTo>
                  <a:pt x="1310629" y="2489538"/>
                  <a:pt x="1345792" y="2472712"/>
                  <a:pt x="1374910" y="2448589"/>
                </a:cubicBezTo>
                <a:cubicBezTo>
                  <a:pt x="1447703" y="2388281"/>
                  <a:pt x="1490269" y="2291487"/>
                  <a:pt x="1492860" y="2190893"/>
                </a:cubicBezTo>
                <a:cubicBezTo>
                  <a:pt x="1493106" y="2043018"/>
                  <a:pt x="1426727" y="1888810"/>
                  <a:pt x="1311860" y="1750162"/>
                </a:cubicBezTo>
                <a:cubicBezTo>
                  <a:pt x="1203039" y="1618810"/>
                  <a:pt x="1063866" y="1524910"/>
                  <a:pt x="918525" y="1497650"/>
                </a:cubicBezTo>
                <a:cubicBezTo>
                  <a:pt x="819204" y="1481488"/>
                  <a:pt x="716182" y="1505309"/>
                  <a:pt x="643389" y="1565617"/>
                </a:cubicBezTo>
                <a:cubicBezTo>
                  <a:pt x="614271" y="1589740"/>
                  <a:pt x="591200" y="1621160"/>
                  <a:pt x="568127" y="1652581"/>
                </a:cubicBezTo>
                <a:cubicBezTo>
                  <a:pt x="535309" y="1716689"/>
                  <a:pt x="440800" y="1721151"/>
                  <a:pt x="392435" y="1662773"/>
                </a:cubicBezTo>
                <a:cubicBezTo>
                  <a:pt x="392435" y="1662773"/>
                  <a:pt x="392435" y="1662773"/>
                  <a:pt x="23652" y="1217638"/>
                </a:cubicBezTo>
                <a:cubicBezTo>
                  <a:pt x="-12622" y="1173854"/>
                  <a:pt x="-6454" y="1107214"/>
                  <a:pt x="37223" y="1071029"/>
                </a:cubicBezTo>
                <a:close/>
              </a:path>
            </a:pathLst>
          </a:custGeom>
        </p:spPr>
      </p:pic>
      <p:sp>
        <p:nvSpPr>
          <p:cNvPr id="24" name="TextBox 23">
            <a:extLst>
              <a:ext uri="{FF2B5EF4-FFF2-40B4-BE49-F238E27FC236}">
                <a16:creationId xmlns:a16="http://schemas.microsoft.com/office/drawing/2014/main" id="{E51BF386-8E92-25E9-F511-E7694EFA3879}"/>
              </a:ext>
            </a:extLst>
          </p:cNvPr>
          <p:cNvSpPr txBox="1"/>
          <p:nvPr/>
        </p:nvSpPr>
        <p:spPr>
          <a:xfrm>
            <a:off x="15397714" y="3755297"/>
            <a:ext cx="3428008" cy="1200329"/>
          </a:xfrm>
          <a:prstGeom prst="rect">
            <a:avLst/>
          </a:prstGeom>
          <a:noFill/>
        </p:spPr>
        <p:txBody>
          <a:bodyPr wrap="square">
            <a:spAutoFit/>
          </a:bodyPr>
          <a:lstStyle/>
          <a:p>
            <a:pPr algn="ctr"/>
            <a:r>
              <a:rPr lang="en-US" sz="3600" b="1" dirty="0" err="1">
                <a:solidFill>
                  <a:srgbClr val="04617B"/>
                </a:solidFill>
                <a:latin typeface="Roboto" panose="02000000000000000000" pitchFamily="2" charset="0"/>
                <a:ea typeface="Roboto" panose="02000000000000000000" pitchFamily="2" charset="0"/>
                <a:cs typeface="Roboto" panose="02000000000000000000" pitchFamily="2" charset="0"/>
              </a:rPr>
              <a:t>Khí</a:t>
            </a:r>
            <a:r>
              <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4617B"/>
                </a:solidFill>
                <a:latin typeface="Roboto" panose="02000000000000000000" pitchFamily="2" charset="0"/>
                <a:ea typeface="Roboto" panose="02000000000000000000" pitchFamily="2" charset="0"/>
                <a:cs typeface="Roboto" panose="02000000000000000000" pitchFamily="2" charset="0"/>
              </a:rPr>
              <a:t>hoá</a:t>
            </a:r>
            <a:r>
              <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4617B"/>
                </a:solidFill>
                <a:latin typeface="Roboto" panose="02000000000000000000" pitchFamily="2" charset="0"/>
                <a:ea typeface="Roboto" panose="02000000000000000000" pitchFamily="2" charset="0"/>
                <a:cs typeface="Roboto" panose="02000000000000000000" pitchFamily="2" charset="0"/>
              </a:rPr>
              <a:t>lỏng</a:t>
            </a:r>
            <a:r>
              <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rPr>
              <a:t> hay LPG</a:t>
            </a:r>
          </a:p>
        </p:txBody>
      </p:sp>
      <p:sp>
        <p:nvSpPr>
          <p:cNvPr id="25" name="TextBox 24">
            <a:extLst>
              <a:ext uri="{FF2B5EF4-FFF2-40B4-BE49-F238E27FC236}">
                <a16:creationId xmlns:a16="http://schemas.microsoft.com/office/drawing/2014/main" id="{B26A5978-BFC7-CE86-262E-6DB344F7DA10}"/>
              </a:ext>
            </a:extLst>
          </p:cNvPr>
          <p:cNvSpPr txBox="1"/>
          <p:nvPr/>
        </p:nvSpPr>
        <p:spPr>
          <a:xfrm>
            <a:off x="16705704" y="8161798"/>
            <a:ext cx="3428008" cy="1200329"/>
          </a:xfrm>
          <a:prstGeom prst="rect">
            <a:avLst/>
          </a:prstGeom>
          <a:noFill/>
        </p:spPr>
        <p:txBody>
          <a:bodyPr wrap="square">
            <a:spAutoFit/>
          </a:bodyPr>
          <a:lstStyle/>
          <a:p>
            <a:pPr algn="ct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Xăng</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(gasoline) </a:t>
            </a: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và</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naphtha</a:t>
            </a:r>
            <a:endPar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pic>
        <p:nvPicPr>
          <p:cNvPr id="35" name="Picture 34">
            <a:extLst>
              <a:ext uri="{FF2B5EF4-FFF2-40B4-BE49-F238E27FC236}">
                <a16:creationId xmlns:a16="http://schemas.microsoft.com/office/drawing/2014/main" id="{FC0B4DBB-CFF4-8EC9-3416-D9682E821482}"/>
              </a:ext>
            </a:extLst>
          </p:cNvPr>
          <p:cNvPicPr>
            <a:picLocks noChangeAspect="1"/>
          </p:cNvPicPr>
          <p:nvPr/>
        </p:nvPicPr>
        <p:blipFill>
          <a:blip r:embed="rId6"/>
          <a:srcRect l="1544" b="530"/>
          <a:stretch>
            <a:fillRect/>
          </a:stretch>
        </p:blipFill>
        <p:spPr>
          <a:xfrm>
            <a:off x="8696428" y="10339325"/>
            <a:ext cx="5573817" cy="2960421"/>
          </a:xfrm>
          <a:custGeom>
            <a:avLst/>
            <a:gdLst>
              <a:gd name="connsiteX0" fmla="*/ 3966014 w 5573817"/>
              <a:gd name="connsiteY0" fmla="*/ 0 h 2960421"/>
              <a:gd name="connsiteX1" fmla="*/ 4216170 w 5573817"/>
              <a:gd name="connsiteY1" fmla="*/ 0 h 2960421"/>
              <a:gd name="connsiteX2" fmla="*/ 4235303 w 5573817"/>
              <a:gd name="connsiteY2" fmla="*/ 26389 h 2960421"/>
              <a:gd name="connsiteX3" fmla="*/ 4499934 w 5573817"/>
              <a:gd name="connsiteY3" fmla="*/ 391365 h 2960421"/>
              <a:gd name="connsiteX4" fmla="*/ 4443228 w 5573817"/>
              <a:gd name="connsiteY4" fmla="*/ 562004 h 2960421"/>
              <a:gd name="connsiteX5" fmla="*/ 4339266 w 5573817"/>
              <a:gd name="connsiteY5" fmla="*/ 609403 h 2960421"/>
              <a:gd name="connsiteX6" fmla="*/ 4206950 w 5573817"/>
              <a:gd name="connsiteY6" fmla="*/ 855881 h 2960421"/>
              <a:gd name="connsiteX7" fmla="*/ 4358168 w 5573817"/>
              <a:gd name="connsiteY7" fmla="*/ 1310917 h 2960421"/>
              <a:gd name="connsiteX8" fmla="*/ 4736212 w 5573817"/>
              <a:gd name="connsiteY8" fmla="*/ 1585834 h 2960421"/>
              <a:gd name="connsiteX9" fmla="*/ 5010294 w 5573817"/>
              <a:gd name="connsiteY9" fmla="*/ 1538434 h 2960421"/>
              <a:gd name="connsiteX10" fmla="*/ 5095354 w 5573817"/>
              <a:gd name="connsiteY10" fmla="*/ 1453115 h 2960421"/>
              <a:gd name="connsiteX11" fmla="*/ 5265474 w 5573817"/>
              <a:gd name="connsiteY11" fmla="*/ 1453115 h 2960421"/>
              <a:gd name="connsiteX12" fmla="*/ 5545823 w 5573817"/>
              <a:gd name="connsiteY12" fmla="*/ 1835864 h 2960421"/>
              <a:gd name="connsiteX13" fmla="*/ 5573817 w 5573817"/>
              <a:gd name="connsiteY13" fmla="*/ 1874083 h 2960421"/>
              <a:gd name="connsiteX14" fmla="*/ 5573817 w 5573817"/>
              <a:gd name="connsiteY14" fmla="*/ 2077589 h 2960421"/>
              <a:gd name="connsiteX15" fmla="*/ 5274648 w 5573817"/>
              <a:gd name="connsiteY15" fmla="*/ 2268184 h 2960421"/>
              <a:gd name="connsiteX16" fmla="*/ 2751480 w 5573817"/>
              <a:gd name="connsiteY16" fmla="*/ 2960421 h 2960421"/>
              <a:gd name="connsiteX17" fmla="*/ 48465 w 5573817"/>
              <a:gd name="connsiteY17" fmla="*/ 2164108 h 2960421"/>
              <a:gd name="connsiteX18" fmla="*/ 20111 w 5573817"/>
              <a:gd name="connsiteY18" fmla="*/ 2002950 h 2960421"/>
              <a:gd name="connsiteX19" fmla="*/ 615531 w 5573817"/>
              <a:gd name="connsiteY19" fmla="*/ 1197158 h 2960421"/>
              <a:gd name="connsiteX20" fmla="*/ 587178 w 5573817"/>
              <a:gd name="connsiteY20" fmla="*/ 1102359 h 2960421"/>
              <a:gd name="connsiteX21" fmla="*/ 426509 w 5573817"/>
              <a:gd name="connsiteY21" fmla="*/ 1054959 h 2960421"/>
              <a:gd name="connsiteX22" fmla="*/ 313096 w 5573817"/>
              <a:gd name="connsiteY22" fmla="*/ 1102359 h 2960421"/>
              <a:gd name="connsiteX23" fmla="*/ 86269 w 5573817"/>
              <a:gd name="connsiteY23" fmla="*/ 960160 h 2960421"/>
              <a:gd name="connsiteX24" fmla="*/ 209133 w 5573817"/>
              <a:gd name="connsiteY24" fmla="*/ 618883 h 2960421"/>
              <a:gd name="connsiteX25" fmla="*/ 492667 w 5573817"/>
              <a:gd name="connsiteY25" fmla="*/ 400845 h 2960421"/>
              <a:gd name="connsiteX26" fmla="*/ 700591 w 5573817"/>
              <a:gd name="connsiteY26" fmla="*/ 580964 h 2960421"/>
              <a:gd name="connsiteX27" fmla="*/ 681689 w 5573817"/>
              <a:gd name="connsiteY27" fmla="*/ 694723 h 2960421"/>
              <a:gd name="connsiteX28" fmla="*/ 785651 w 5573817"/>
              <a:gd name="connsiteY28" fmla="*/ 836921 h 2960421"/>
              <a:gd name="connsiteX29" fmla="*/ 870711 w 5573817"/>
              <a:gd name="connsiteY29" fmla="*/ 836921 h 2960421"/>
              <a:gd name="connsiteX30" fmla="*/ 1437777 w 5573817"/>
              <a:gd name="connsiteY30" fmla="*/ 59569 h 2960421"/>
              <a:gd name="connsiteX31" fmla="*/ 1570092 w 5573817"/>
              <a:gd name="connsiteY31" fmla="*/ 21649 h 2960421"/>
              <a:gd name="connsiteX32" fmla="*/ 2751480 w 5573817"/>
              <a:gd name="connsiteY32" fmla="*/ 334486 h 2960421"/>
              <a:gd name="connsiteX33" fmla="*/ 3910920 w 5573817"/>
              <a:gd name="connsiteY33" fmla="*/ 33277 h 296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3817" h="2960421">
                <a:moveTo>
                  <a:pt x="3966014" y="0"/>
                </a:moveTo>
                <a:lnTo>
                  <a:pt x="4216170" y="0"/>
                </a:lnTo>
                <a:lnTo>
                  <a:pt x="4235303" y="26389"/>
                </a:lnTo>
                <a:cubicBezTo>
                  <a:pt x="4273108" y="78528"/>
                  <a:pt x="4348716" y="182807"/>
                  <a:pt x="4499934" y="391365"/>
                </a:cubicBezTo>
                <a:cubicBezTo>
                  <a:pt x="4547190" y="457725"/>
                  <a:pt x="4509386" y="543044"/>
                  <a:pt x="4443228" y="562004"/>
                </a:cubicBezTo>
                <a:cubicBezTo>
                  <a:pt x="4405424" y="571484"/>
                  <a:pt x="4367619" y="590444"/>
                  <a:pt x="4339266" y="609403"/>
                </a:cubicBezTo>
                <a:cubicBezTo>
                  <a:pt x="4263657" y="666283"/>
                  <a:pt x="4216402" y="761082"/>
                  <a:pt x="4206950" y="855881"/>
                </a:cubicBezTo>
                <a:cubicBezTo>
                  <a:pt x="4197499" y="1007560"/>
                  <a:pt x="4254206" y="1168718"/>
                  <a:pt x="4358168" y="1310917"/>
                </a:cubicBezTo>
                <a:cubicBezTo>
                  <a:pt x="4462130" y="1453115"/>
                  <a:pt x="4594446" y="1547914"/>
                  <a:pt x="4736212" y="1585834"/>
                </a:cubicBezTo>
                <a:cubicBezTo>
                  <a:pt x="4830723" y="1614274"/>
                  <a:pt x="4934685" y="1595314"/>
                  <a:pt x="5010294" y="1538434"/>
                </a:cubicBezTo>
                <a:cubicBezTo>
                  <a:pt x="5038648" y="1519475"/>
                  <a:pt x="5067000" y="1491035"/>
                  <a:pt x="5095354" y="1453115"/>
                </a:cubicBezTo>
                <a:cubicBezTo>
                  <a:pt x="5133158" y="1396236"/>
                  <a:pt x="5227670" y="1386756"/>
                  <a:pt x="5265474" y="1453115"/>
                </a:cubicBezTo>
                <a:cubicBezTo>
                  <a:pt x="5265474" y="1453115"/>
                  <a:pt x="5265474" y="1453115"/>
                  <a:pt x="5545823" y="1835864"/>
                </a:cubicBezTo>
                <a:lnTo>
                  <a:pt x="5573817" y="1874083"/>
                </a:lnTo>
                <a:lnTo>
                  <a:pt x="5573817" y="2077589"/>
                </a:lnTo>
                <a:lnTo>
                  <a:pt x="5274648" y="2268184"/>
                </a:lnTo>
                <a:cubicBezTo>
                  <a:pt x="4529469" y="2706389"/>
                  <a:pt x="3669419" y="2960421"/>
                  <a:pt x="2751480" y="2960421"/>
                </a:cubicBezTo>
                <a:cubicBezTo>
                  <a:pt x="1759114" y="2960421"/>
                  <a:pt x="832906" y="2666544"/>
                  <a:pt x="48465" y="2164108"/>
                </a:cubicBezTo>
                <a:cubicBezTo>
                  <a:pt x="1209" y="2126189"/>
                  <a:pt x="-17693" y="2059830"/>
                  <a:pt x="20111" y="2002950"/>
                </a:cubicBezTo>
                <a:cubicBezTo>
                  <a:pt x="20111" y="2002950"/>
                  <a:pt x="20111" y="2002950"/>
                  <a:pt x="615531" y="1197158"/>
                </a:cubicBezTo>
                <a:cubicBezTo>
                  <a:pt x="615531" y="1159238"/>
                  <a:pt x="615531" y="1130798"/>
                  <a:pt x="587178" y="1102359"/>
                </a:cubicBezTo>
                <a:cubicBezTo>
                  <a:pt x="539922" y="1064439"/>
                  <a:pt x="492667" y="1035999"/>
                  <a:pt x="426509" y="1054959"/>
                </a:cubicBezTo>
                <a:cubicBezTo>
                  <a:pt x="388704" y="1064439"/>
                  <a:pt x="350900" y="1092879"/>
                  <a:pt x="313096" y="1102359"/>
                </a:cubicBezTo>
                <a:cubicBezTo>
                  <a:pt x="209133" y="1149758"/>
                  <a:pt x="95720" y="1083399"/>
                  <a:pt x="86269" y="960160"/>
                </a:cubicBezTo>
                <a:cubicBezTo>
                  <a:pt x="76818" y="846401"/>
                  <a:pt x="133525" y="723162"/>
                  <a:pt x="209133" y="618883"/>
                </a:cubicBezTo>
                <a:cubicBezTo>
                  <a:pt x="275291" y="524084"/>
                  <a:pt x="379253" y="429285"/>
                  <a:pt x="492667" y="400845"/>
                </a:cubicBezTo>
                <a:cubicBezTo>
                  <a:pt x="606080" y="372406"/>
                  <a:pt x="710042" y="457725"/>
                  <a:pt x="700591" y="580964"/>
                </a:cubicBezTo>
                <a:cubicBezTo>
                  <a:pt x="691140" y="618883"/>
                  <a:pt x="681689" y="656803"/>
                  <a:pt x="681689" y="694723"/>
                </a:cubicBezTo>
                <a:cubicBezTo>
                  <a:pt x="681689" y="770562"/>
                  <a:pt x="728944" y="799002"/>
                  <a:pt x="785651" y="836921"/>
                </a:cubicBezTo>
                <a:cubicBezTo>
                  <a:pt x="814004" y="855881"/>
                  <a:pt x="842357" y="846401"/>
                  <a:pt x="870711" y="836921"/>
                </a:cubicBezTo>
                <a:cubicBezTo>
                  <a:pt x="870711" y="836921"/>
                  <a:pt x="870711" y="836921"/>
                  <a:pt x="1437777" y="59569"/>
                </a:cubicBezTo>
                <a:cubicBezTo>
                  <a:pt x="1466130" y="12169"/>
                  <a:pt x="1522837" y="-6791"/>
                  <a:pt x="1570092" y="21649"/>
                </a:cubicBezTo>
                <a:cubicBezTo>
                  <a:pt x="1919783" y="220727"/>
                  <a:pt x="2326181" y="334486"/>
                  <a:pt x="2751480" y="334486"/>
                </a:cubicBezTo>
                <a:cubicBezTo>
                  <a:pt x="3173235" y="334486"/>
                  <a:pt x="3566047" y="225615"/>
                  <a:pt x="3910920" y="33277"/>
                </a:cubicBezTo>
                <a:close/>
              </a:path>
            </a:pathLst>
          </a:custGeom>
          <a:ln>
            <a:solidFill>
              <a:srgbClr val="6CB3F4"/>
            </a:solidFill>
          </a:ln>
        </p:spPr>
      </p:pic>
      <p:sp>
        <p:nvSpPr>
          <p:cNvPr id="36" name="TextBox 35">
            <a:extLst>
              <a:ext uri="{FF2B5EF4-FFF2-40B4-BE49-F238E27FC236}">
                <a16:creationId xmlns:a16="http://schemas.microsoft.com/office/drawing/2014/main" id="{3F3FE285-771C-4D38-A7C7-3F94228FB20B}"/>
              </a:ext>
            </a:extLst>
          </p:cNvPr>
          <p:cNvSpPr txBox="1"/>
          <p:nvPr/>
        </p:nvSpPr>
        <p:spPr>
          <a:xfrm>
            <a:off x="14873951" y="12258098"/>
            <a:ext cx="3428008" cy="1200329"/>
          </a:xfrm>
          <a:prstGeom prst="rect">
            <a:avLst/>
          </a:prstGeom>
          <a:noFill/>
        </p:spPr>
        <p:txBody>
          <a:bodyPr wrap="square">
            <a:spAutoFit/>
          </a:bodyPr>
          <a:lstStyle/>
          <a:p>
            <a:pPr algn="ct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Xăng</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máy</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bay </a:t>
            </a: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và</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dầu</a:t>
            </a:r>
            <a:r>
              <a:rPr lang="en-US"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4617B"/>
                </a:solidFill>
                <a:effectLst/>
                <a:latin typeface="Roboto" panose="02000000000000000000" pitchFamily="2" charset="0"/>
                <a:ea typeface="Roboto" panose="02000000000000000000" pitchFamily="2" charset="0"/>
                <a:cs typeface="Roboto" panose="02000000000000000000" pitchFamily="2" charset="0"/>
              </a:rPr>
              <a:t>hoả</a:t>
            </a:r>
            <a:endPar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sp>
        <p:nvSpPr>
          <p:cNvPr id="37" name="TextBox 36">
            <a:extLst>
              <a:ext uri="{FF2B5EF4-FFF2-40B4-BE49-F238E27FC236}">
                <a16:creationId xmlns:a16="http://schemas.microsoft.com/office/drawing/2014/main" id="{66BD58AF-2884-0890-A8A5-6D0883EE1E78}"/>
              </a:ext>
            </a:extLst>
          </p:cNvPr>
          <p:cNvSpPr txBox="1"/>
          <p:nvPr/>
        </p:nvSpPr>
        <p:spPr>
          <a:xfrm>
            <a:off x="2903147" y="8215985"/>
            <a:ext cx="3428008" cy="1200329"/>
          </a:xfrm>
          <a:prstGeom prst="rect">
            <a:avLst/>
          </a:prstGeom>
          <a:noFill/>
        </p:spPr>
        <p:txBody>
          <a:bodyPr wrap="square">
            <a:spAutoFit/>
          </a:bodyPr>
          <a:lstStyle/>
          <a:p>
            <a:pPr algn="ctr"/>
            <a:r>
              <a:rPr lang="de-DE"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Dầu diesel và dầu đốt</a:t>
            </a:r>
            <a:endPar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grpSp>
        <p:nvGrpSpPr>
          <p:cNvPr id="45" name="Group 44">
            <a:extLst>
              <a:ext uri="{FF2B5EF4-FFF2-40B4-BE49-F238E27FC236}">
                <a16:creationId xmlns:a16="http://schemas.microsoft.com/office/drawing/2014/main" id="{5746F29C-F7CE-1E18-E949-8C45961B3E9E}"/>
              </a:ext>
            </a:extLst>
          </p:cNvPr>
          <p:cNvGrpSpPr/>
          <p:nvPr/>
        </p:nvGrpSpPr>
        <p:grpSpPr>
          <a:xfrm>
            <a:off x="6388341" y="6583231"/>
            <a:ext cx="3553106" cy="5666166"/>
            <a:chOff x="6388341" y="6583231"/>
            <a:chExt cx="3553106" cy="5666166"/>
          </a:xfrm>
        </p:grpSpPr>
        <p:sp>
          <p:nvSpPr>
            <p:cNvPr id="5" name="Google Shape;1008;p50">
              <a:extLst>
                <a:ext uri="{FF2B5EF4-FFF2-40B4-BE49-F238E27FC236}">
                  <a16:creationId xmlns:a16="http://schemas.microsoft.com/office/drawing/2014/main" id="{B1691FD0-867D-9C95-6941-9B3BB9623F8F}"/>
                </a:ext>
              </a:extLst>
            </p:cNvPr>
            <p:cNvSpPr/>
            <p:nvPr/>
          </p:nvSpPr>
          <p:spPr>
            <a:xfrm>
              <a:off x="6388341" y="6583231"/>
              <a:ext cx="3553106" cy="5666166"/>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ln/>
          </p:spPr>
          <p:style>
            <a:lnRef idx="2">
              <a:schemeClr val="accent5"/>
            </a:lnRef>
            <a:fillRef idx="1">
              <a:schemeClr val="lt1"/>
            </a:fillRef>
            <a:effectRef idx="0">
              <a:schemeClr val="accent5"/>
            </a:effectRef>
            <a:fontRef idx="minor">
              <a:schemeClr val="dk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pic>
          <p:nvPicPr>
            <p:cNvPr id="43" name="Picture 42">
              <a:extLst>
                <a:ext uri="{FF2B5EF4-FFF2-40B4-BE49-F238E27FC236}">
                  <a16:creationId xmlns:a16="http://schemas.microsoft.com/office/drawing/2014/main" id="{E0099B8D-54F0-6D34-3CB1-324011933FF4}"/>
                </a:ext>
              </a:extLst>
            </p:cNvPr>
            <p:cNvPicPr>
              <a:picLocks noChangeAspect="1"/>
            </p:cNvPicPr>
            <p:nvPr/>
          </p:nvPicPr>
          <p:blipFill>
            <a:blip r:embed="rId7"/>
            <a:stretch>
              <a:fillRect/>
            </a:stretch>
          </p:blipFill>
          <p:spPr>
            <a:xfrm>
              <a:off x="6966992" y="7542790"/>
              <a:ext cx="1729436" cy="3274398"/>
            </a:xfrm>
            <a:prstGeom prst="rect">
              <a:avLst/>
            </a:prstGeom>
          </p:spPr>
        </p:pic>
      </p:grpSp>
      <p:sp>
        <p:nvSpPr>
          <p:cNvPr id="47" name="TextBox 46">
            <a:extLst>
              <a:ext uri="{FF2B5EF4-FFF2-40B4-BE49-F238E27FC236}">
                <a16:creationId xmlns:a16="http://schemas.microsoft.com/office/drawing/2014/main" id="{B31D58CF-7831-97D7-025D-42626C0CD1F4}"/>
              </a:ext>
            </a:extLst>
          </p:cNvPr>
          <p:cNvSpPr txBox="1"/>
          <p:nvPr/>
        </p:nvSpPr>
        <p:spPr>
          <a:xfrm>
            <a:off x="3915341" y="3882039"/>
            <a:ext cx="3428008" cy="646331"/>
          </a:xfrm>
          <a:prstGeom prst="rect">
            <a:avLst/>
          </a:prstGeom>
          <a:noFill/>
        </p:spPr>
        <p:txBody>
          <a:bodyPr wrap="square">
            <a:spAutoFit/>
          </a:bodyPr>
          <a:lstStyle/>
          <a:p>
            <a:pPr algn="ctr"/>
            <a:r>
              <a:rPr lang="de-DE" sz="3600" b="1" dirty="0">
                <a:solidFill>
                  <a:srgbClr val="04617B"/>
                </a:solidFill>
                <a:effectLst/>
                <a:latin typeface="Roboto" panose="02000000000000000000" pitchFamily="2" charset="0"/>
                <a:ea typeface="Roboto" panose="02000000000000000000" pitchFamily="2" charset="0"/>
                <a:cs typeface="Roboto" panose="02000000000000000000" pitchFamily="2" charset="0"/>
              </a:rPr>
              <a:t>Dầu cặn</a:t>
            </a:r>
            <a:endParaRPr lang="en-US" sz="3600" b="1" dirty="0">
              <a:solidFill>
                <a:srgbClr val="04617B"/>
              </a:solidFill>
              <a:latin typeface="Roboto" panose="02000000000000000000" pitchFamily="2" charset="0"/>
              <a:ea typeface="Roboto" panose="02000000000000000000" pitchFamily="2" charset="0"/>
              <a:cs typeface="Roboto" panose="02000000000000000000" pitchFamily="2" charset="0"/>
            </a:endParaRPr>
          </a:p>
        </p:txBody>
      </p:sp>
      <p:sp>
        <p:nvSpPr>
          <p:cNvPr id="54" name="Oval 53">
            <a:extLst>
              <a:ext uri="{FF2B5EF4-FFF2-40B4-BE49-F238E27FC236}">
                <a16:creationId xmlns:a16="http://schemas.microsoft.com/office/drawing/2014/main" id="{4B1E21B8-C05A-7675-6A6D-D362AE84FFC0}"/>
              </a:ext>
            </a:extLst>
          </p:cNvPr>
          <p:cNvSpPr/>
          <p:nvPr/>
        </p:nvSpPr>
        <p:spPr>
          <a:xfrm>
            <a:off x="9308644" y="6309067"/>
            <a:ext cx="4061962" cy="3943796"/>
          </a:xfrm>
          <a:prstGeom prst="ellipse">
            <a:avLst/>
          </a:prstGeom>
          <a:solidFill>
            <a:srgbClr val="FFE4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E01EA70F-73B4-A785-58D3-ABB40EF24966}"/>
              </a:ext>
            </a:extLst>
          </p:cNvPr>
          <p:cNvSpPr txBox="1"/>
          <p:nvPr/>
        </p:nvSpPr>
        <p:spPr>
          <a:xfrm>
            <a:off x="9699456" y="6991760"/>
            <a:ext cx="3649786" cy="2554545"/>
          </a:xfrm>
          <a:prstGeom prst="rect">
            <a:avLst/>
          </a:prstGeom>
          <a:noFill/>
        </p:spPr>
        <p:txBody>
          <a:bodyPr wrap="square">
            <a:spAutoFit/>
          </a:bodyPr>
          <a:lstStyle/>
          <a:p>
            <a:pPr algn="ctr"/>
            <a:r>
              <a:rPr lang="en-US" sz="4000" b="1" kern="1200" dirty="0" err="1">
                <a:solidFill>
                  <a:srgbClr val="C00000"/>
                </a:solidFill>
                <a:latin typeface="Tahoma" pitchFamily="34" charset="0"/>
                <a:ea typeface="Tahoma" pitchFamily="34" charset="0"/>
                <a:cs typeface="Tahoma" pitchFamily="34" charset="0"/>
              </a:rPr>
              <a:t>Các</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sản</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phẩm</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của</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chế</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biến</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dầu</a:t>
            </a:r>
            <a:r>
              <a:rPr lang="en-US" sz="4000" b="1" kern="1200" dirty="0">
                <a:solidFill>
                  <a:srgbClr val="C00000"/>
                </a:solidFill>
                <a:latin typeface="Tahoma" pitchFamily="34" charset="0"/>
                <a:ea typeface="Tahoma" pitchFamily="34" charset="0"/>
                <a:cs typeface="Tahoma" pitchFamily="34" charset="0"/>
              </a:rPr>
              <a:t> </a:t>
            </a:r>
            <a:r>
              <a:rPr lang="en-US" sz="4000" b="1" kern="1200" dirty="0" err="1">
                <a:solidFill>
                  <a:srgbClr val="C00000"/>
                </a:solidFill>
                <a:latin typeface="Tahoma" pitchFamily="34" charset="0"/>
                <a:ea typeface="Tahoma" pitchFamily="34" charset="0"/>
                <a:cs typeface="Tahoma" pitchFamily="34" charset="0"/>
              </a:rPr>
              <a:t>mỏ</a:t>
            </a:r>
            <a:endParaRPr lang="en-US" sz="4000" dirty="0">
              <a:solidFill>
                <a:srgbClr val="C00000"/>
              </a:solidFill>
            </a:endParaRPr>
          </a:p>
        </p:txBody>
      </p:sp>
    </p:spTree>
    <p:extLst>
      <p:ext uri="{BB962C8B-B14F-4D97-AF65-F5344CB8AC3E}">
        <p14:creationId xmlns:p14="http://schemas.microsoft.com/office/powerpoint/2010/main" val="104799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arn(inVertical)">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par>
                                <p:cTn id="24" presetID="16" presetClass="entr" presetSubtype="21"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par>
                                <p:cTn id="32" presetID="16" presetClass="entr" presetSubtype="21"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barn(inVertical)">
                                      <p:cBhvr>
                                        <p:cTn id="39" dur="500"/>
                                        <p:tgtEl>
                                          <p:spTgt spid="4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inVertic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par>
                                <p:cTn id="48" presetID="16" presetClass="entr" presetSubtype="21"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arn(inVertical)">
                                      <p:cBhvr>
                                        <p:cTn id="5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6" grpId="0"/>
      <p:bldP spid="37" grpId="0"/>
      <p:bldP spid="47" grpId="0"/>
      <p:bldP spid="54" grpId="0" animBg="1"/>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1151;p50">
            <a:extLst>
              <a:ext uri="{FF2B5EF4-FFF2-40B4-BE49-F238E27FC236}">
                <a16:creationId xmlns:a16="http://schemas.microsoft.com/office/drawing/2014/main" id="{00B97197-6D11-F8E5-23BA-1C433283CD81}"/>
              </a:ext>
            </a:extLst>
          </p:cNvPr>
          <p:cNvGrpSpPr/>
          <p:nvPr/>
        </p:nvGrpSpPr>
        <p:grpSpPr>
          <a:xfrm>
            <a:off x="11048080" y="2506597"/>
            <a:ext cx="11736355" cy="11564549"/>
            <a:chOff x="5926265" y="4424051"/>
            <a:chExt cx="720247" cy="720181"/>
          </a:xfrm>
        </p:grpSpPr>
        <p:sp>
          <p:nvSpPr>
            <p:cNvPr id="17" name="Google Shape;1152;p50">
              <a:extLst>
                <a:ext uri="{FF2B5EF4-FFF2-40B4-BE49-F238E27FC236}">
                  <a16:creationId xmlns:a16="http://schemas.microsoft.com/office/drawing/2014/main" id="{1353CDF6-D9FA-B406-4218-66482FEEB8B1}"/>
                </a:ext>
              </a:extLst>
            </p:cNvPr>
            <p:cNvSpPr/>
            <p:nvPr/>
          </p:nvSpPr>
          <p:spPr>
            <a:xfrm>
              <a:off x="5926265" y="4427504"/>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FFF2B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8" name="Google Shape;1153;p50">
              <a:extLst>
                <a:ext uri="{FF2B5EF4-FFF2-40B4-BE49-F238E27FC236}">
                  <a16:creationId xmlns:a16="http://schemas.microsoft.com/office/drawing/2014/main" id="{29EF783A-55D3-6208-7A7B-255EE7B2C03E}"/>
                </a:ext>
              </a:extLst>
            </p:cNvPr>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5">
                <a:lumMod val="60000"/>
                <a:lumOff val="4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154;p50">
              <a:extLst>
                <a:ext uri="{FF2B5EF4-FFF2-40B4-BE49-F238E27FC236}">
                  <a16:creationId xmlns:a16="http://schemas.microsoft.com/office/drawing/2014/main" id="{37A2C4AA-D4D3-40D0-1354-D756EE7DD5A7}"/>
                </a:ext>
              </a:extLst>
            </p:cNvPr>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rgbClr val="FFE5E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155;p50">
              <a:extLst>
                <a:ext uri="{FF2B5EF4-FFF2-40B4-BE49-F238E27FC236}">
                  <a16:creationId xmlns:a16="http://schemas.microsoft.com/office/drawing/2014/main" id="{5F449C83-4F4A-2C74-B5F7-9F7C61558B07}"/>
                </a:ext>
              </a:extLst>
            </p:cNvPr>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3" name="Rounded Rectangle 110">
            <a:extLst>
              <a:ext uri="{FF2B5EF4-FFF2-40B4-BE49-F238E27FC236}">
                <a16:creationId xmlns:a16="http://schemas.microsoft.com/office/drawing/2014/main" id="{C868E6E6-6821-DDA4-DAA6-32D53C65E7A7}"/>
              </a:ext>
            </a:extLst>
          </p:cNvPr>
          <p:cNvSpPr/>
          <p:nvPr/>
        </p:nvSpPr>
        <p:spPr>
          <a:xfrm>
            <a:off x="881273" y="2153039"/>
            <a:ext cx="11248591" cy="769441"/>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5601942" y="-3412846"/>
            <a:ext cx="889530" cy="11248594"/>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422409" y="1823993"/>
            <a:ext cx="11248594" cy="769441"/>
          </a:xfrm>
          <a:prstGeom prst="rect">
            <a:avLst/>
          </a:prstGeom>
          <a:noFill/>
        </p:spPr>
        <p:txBody>
          <a:bodyPr wrap="squar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a:solidFill>
                  <a:prstClr val="white"/>
                </a:solidFill>
                <a:latin typeface="Tahoma" pitchFamily="34" charset="0"/>
                <a:ea typeface="Tahoma" pitchFamily="34" charset="0"/>
                <a:cs typeface="Tahoma" pitchFamily="34" charset="0"/>
              </a:rPr>
              <a:t> III. </a:t>
            </a:r>
            <a:r>
              <a:rPr lang="en-US" sz="4400" b="1" kern="1200" dirty="0" err="1">
                <a:solidFill>
                  <a:prstClr val="white"/>
                </a:solidFill>
                <a:latin typeface="Tahoma" pitchFamily="34" charset="0"/>
                <a:ea typeface="Tahoma" pitchFamily="34" charset="0"/>
                <a:cs typeface="Tahoma" pitchFamily="34" charset="0"/>
              </a:rPr>
              <a:t>Chỉ</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số</a:t>
            </a:r>
            <a:r>
              <a:rPr lang="en-US" sz="4400" b="1" kern="1200" dirty="0">
                <a:solidFill>
                  <a:prstClr val="white"/>
                </a:solidFill>
                <a:latin typeface="Tahoma" pitchFamily="34" charset="0"/>
                <a:ea typeface="Tahoma" pitchFamily="34" charset="0"/>
                <a:cs typeface="Tahoma" pitchFamily="34" charset="0"/>
              </a:rPr>
              <a:t> octane </a:t>
            </a:r>
            <a:r>
              <a:rPr lang="en-US" sz="4400" b="1" kern="1200" dirty="0" err="1">
                <a:solidFill>
                  <a:prstClr val="white"/>
                </a:solidFill>
                <a:latin typeface="Tahoma" pitchFamily="34" charset="0"/>
                <a:ea typeface="Tahoma" pitchFamily="34" charset="0"/>
                <a:cs typeface="Tahoma" pitchFamily="34" charset="0"/>
              </a:rPr>
              <a:t>của</a:t>
            </a:r>
            <a:r>
              <a:rPr lang="en-US" sz="4400" b="1" kern="1200" dirty="0">
                <a:solidFill>
                  <a:prstClr val="white"/>
                </a:solidFill>
                <a:latin typeface="Tahoma" pitchFamily="34" charset="0"/>
                <a:ea typeface="Tahoma" pitchFamily="34" charset="0"/>
                <a:cs typeface="Tahoma" pitchFamily="34" charset="0"/>
              </a:rPr>
              <a:t> </a:t>
            </a:r>
            <a:r>
              <a:rPr lang="en-US" sz="4400" b="1" kern="1200" dirty="0" err="1">
                <a:solidFill>
                  <a:prstClr val="white"/>
                </a:solidFill>
                <a:latin typeface="Tahoma" pitchFamily="34" charset="0"/>
                <a:ea typeface="Tahoma" pitchFamily="34" charset="0"/>
                <a:cs typeface="Tahoma" pitchFamily="34" charset="0"/>
              </a:rPr>
              <a:t>xăng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51" name="Straight Connector 50">
            <a:extLst>
              <a:ext uri="{FF2B5EF4-FFF2-40B4-BE49-F238E27FC236}">
                <a16:creationId xmlns:a16="http://schemas.microsoft.com/office/drawing/2014/main" id="{FD7EFE9F-72A1-AE0E-935D-93BF0ACFB178}"/>
              </a:ext>
            </a:extLst>
          </p:cNvPr>
          <p:cNvCxnSpPr/>
          <p:nvPr/>
        </p:nvCxnSpPr>
        <p:spPr>
          <a:xfrm flipV="1">
            <a:off x="6388341" y="13458427"/>
            <a:ext cx="0" cy="1"/>
          </a:xfrm>
          <a:prstGeom prst="line">
            <a:avLst/>
          </a:prstGeom>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121EED05-CB34-62EE-F266-2FE45ECE8502}"/>
              </a:ext>
            </a:extLst>
          </p:cNvPr>
          <p:cNvSpPr/>
          <p:nvPr/>
        </p:nvSpPr>
        <p:spPr>
          <a:xfrm>
            <a:off x="17275779" y="3245680"/>
            <a:ext cx="5268755"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2:  </a:t>
            </a:r>
          </a:p>
          <a:p>
            <a:pPr algn="ctr"/>
            <a:r>
              <a:rPr lang="en-US" sz="4000" b="1" dirty="0" err="1">
                <a:solidFill>
                  <a:schemeClr val="bg2">
                    <a:lumMod val="50000"/>
                  </a:schemeClr>
                </a:solidFill>
                <a:latin typeface="Questrial" pitchFamily="2" charset="0"/>
                <a:ea typeface="Questrial" pitchFamily="2" charset="0"/>
                <a:cs typeface="Questrial" pitchFamily="2" charset="0"/>
              </a:rPr>
              <a:t>Nêu</a:t>
            </a:r>
            <a:r>
              <a:rPr lang="en-US" sz="4000" b="1" dirty="0">
                <a:solidFill>
                  <a:schemeClr val="bg2">
                    <a:lumMod val="50000"/>
                  </a:schemeClr>
                </a:solidFill>
                <a:latin typeface="Questrial" pitchFamily="2" charset="0"/>
                <a:ea typeface="Questrial" pitchFamily="2" charset="0"/>
                <a:cs typeface="Questrial" pitchFamily="2" charset="0"/>
              </a:rPr>
              <a:t> </a:t>
            </a:r>
            <a:r>
              <a:rPr lang="vi-VN" sz="4000" b="1" dirty="0">
                <a:solidFill>
                  <a:schemeClr val="bg2">
                    <a:lumMod val="50000"/>
                  </a:schemeClr>
                </a:solidFill>
                <a:latin typeface="Questrial" pitchFamily="2" charset="0"/>
                <a:ea typeface="Questrial" pitchFamily="2" charset="0"/>
                <a:cs typeface="Questrial" pitchFamily="2" charset="0"/>
              </a:rPr>
              <a:t>ý nghĩa chỉ số octane của xăng</a:t>
            </a:r>
            <a:r>
              <a:rPr lang="en-US" sz="4000" b="1" dirty="0">
                <a:solidFill>
                  <a:schemeClr val="bg2">
                    <a:lumMod val="50000"/>
                  </a:schemeClr>
                </a:solidFill>
                <a:latin typeface="Questrial" pitchFamily="2" charset="0"/>
                <a:ea typeface="Questrial" pitchFamily="2" charset="0"/>
                <a:cs typeface="Questrial" pitchFamily="2" charset="0"/>
              </a:rPr>
              <a:t>.</a:t>
            </a:r>
          </a:p>
        </p:txBody>
      </p:sp>
      <p:sp>
        <p:nvSpPr>
          <p:cNvPr id="5" name="Oval 4">
            <a:extLst>
              <a:ext uri="{FF2B5EF4-FFF2-40B4-BE49-F238E27FC236}">
                <a16:creationId xmlns:a16="http://schemas.microsoft.com/office/drawing/2014/main" id="{F16EE4EC-B72A-9EFC-B9D2-773AD2190DC2}"/>
              </a:ext>
            </a:extLst>
          </p:cNvPr>
          <p:cNvSpPr/>
          <p:nvPr/>
        </p:nvSpPr>
        <p:spPr>
          <a:xfrm>
            <a:off x="11726021" y="2981108"/>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1:  </a:t>
            </a:r>
          </a:p>
          <a:p>
            <a:pPr algn="ctr"/>
            <a:r>
              <a:rPr lang="en-US" sz="4000" b="1" dirty="0">
                <a:solidFill>
                  <a:schemeClr val="bg2">
                    <a:lumMod val="50000"/>
                  </a:schemeClr>
                </a:solidFill>
                <a:latin typeface="Questrial" pitchFamily="2" charset="0"/>
                <a:ea typeface="Questrial" pitchFamily="2" charset="0"/>
                <a:cs typeface="Questrial" pitchFamily="2" charset="0"/>
              </a:rPr>
              <a:t>C</a:t>
            </a:r>
            <a:r>
              <a:rPr lang="vi-VN" sz="4000" b="1" dirty="0">
                <a:solidFill>
                  <a:schemeClr val="bg2">
                    <a:lumMod val="50000"/>
                  </a:schemeClr>
                </a:solidFill>
                <a:latin typeface="Questrial" pitchFamily="2" charset="0"/>
                <a:ea typeface="Questrial" pitchFamily="2" charset="0"/>
                <a:cs typeface="Questrial" pitchFamily="2" charset="0"/>
              </a:rPr>
              <a:t>hỉ số octane của xăng</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là</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gì</a:t>
            </a:r>
            <a:r>
              <a:rPr lang="en-US" sz="4000" b="1" dirty="0">
                <a:solidFill>
                  <a:schemeClr val="bg2">
                    <a:lumMod val="50000"/>
                  </a:schemeClr>
                </a:solidFill>
                <a:latin typeface="Questrial" pitchFamily="2" charset="0"/>
                <a:ea typeface="Questrial" pitchFamily="2" charset="0"/>
                <a:cs typeface="Questrial" pitchFamily="2" charset="0"/>
              </a:rPr>
              <a:t>?</a:t>
            </a:r>
          </a:p>
        </p:txBody>
      </p:sp>
      <p:sp>
        <p:nvSpPr>
          <p:cNvPr id="7" name="Oval 6">
            <a:extLst>
              <a:ext uri="{FF2B5EF4-FFF2-40B4-BE49-F238E27FC236}">
                <a16:creationId xmlns:a16="http://schemas.microsoft.com/office/drawing/2014/main" id="{CC552DF9-26E3-0B1B-48D8-9EA2573708D7}"/>
              </a:ext>
            </a:extLst>
          </p:cNvPr>
          <p:cNvSpPr/>
          <p:nvPr/>
        </p:nvSpPr>
        <p:spPr>
          <a:xfrm>
            <a:off x="11890044" y="8219784"/>
            <a:ext cx="4944713"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3:  </a:t>
            </a:r>
          </a:p>
          <a:p>
            <a:pPr algn="ctr"/>
            <a:r>
              <a:rPr lang="en-US" sz="4000" b="1" dirty="0">
                <a:solidFill>
                  <a:schemeClr val="bg2">
                    <a:lumMod val="50000"/>
                  </a:schemeClr>
                </a:solidFill>
                <a:latin typeface="Questrial" pitchFamily="2" charset="0"/>
                <a:ea typeface="Questrial" pitchFamily="2" charset="0"/>
                <a:cs typeface="Questrial" pitchFamily="2" charset="0"/>
              </a:rPr>
              <a:t>L</a:t>
            </a:r>
            <a:r>
              <a:rPr lang="vi-VN" sz="4000" b="1" dirty="0">
                <a:solidFill>
                  <a:schemeClr val="bg2">
                    <a:lumMod val="50000"/>
                  </a:schemeClr>
                </a:solidFill>
                <a:latin typeface="Questrial" pitchFamily="2" charset="0"/>
                <a:ea typeface="Questrial" pitchFamily="2" charset="0"/>
                <a:cs typeface="Questrial" pitchFamily="2" charset="0"/>
              </a:rPr>
              <a:t>àm</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cách</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nào</a:t>
            </a:r>
            <a:r>
              <a:rPr lang="en-US" sz="4000" b="1" dirty="0">
                <a:solidFill>
                  <a:schemeClr val="bg2">
                    <a:lumMod val="50000"/>
                  </a:schemeClr>
                </a:solidFill>
                <a:latin typeface="Questrial" pitchFamily="2" charset="0"/>
                <a:ea typeface="Questrial" pitchFamily="2" charset="0"/>
                <a:cs typeface="Questrial" pitchFamily="2" charset="0"/>
              </a:rPr>
              <a:t> </a:t>
            </a:r>
            <a:r>
              <a:rPr lang="en-US" sz="4000" b="1" dirty="0" err="1">
                <a:solidFill>
                  <a:schemeClr val="bg2">
                    <a:lumMod val="50000"/>
                  </a:schemeClr>
                </a:solidFill>
                <a:latin typeface="Questrial" pitchFamily="2" charset="0"/>
                <a:ea typeface="Questrial" pitchFamily="2" charset="0"/>
                <a:cs typeface="Questrial" pitchFamily="2" charset="0"/>
              </a:rPr>
              <a:t>để</a:t>
            </a:r>
            <a:r>
              <a:rPr lang="vi-VN" sz="4000" b="1" dirty="0">
                <a:solidFill>
                  <a:schemeClr val="bg2">
                    <a:lumMod val="50000"/>
                  </a:schemeClr>
                </a:solidFill>
                <a:latin typeface="Questrial" pitchFamily="2" charset="0"/>
                <a:ea typeface="Questrial" pitchFamily="2" charset="0"/>
                <a:cs typeface="Questrial" pitchFamily="2" charset="0"/>
              </a:rPr>
              <a:t> tăng chỉ số octane của xăng</a:t>
            </a:r>
            <a:r>
              <a:rPr lang="en-US" sz="4000" b="1" dirty="0">
                <a:solidFill>
                  <a:schemeClr val="bg2">
                    <a:lumMod val="50000"/>
                  </a:schemeClr>
                </a:solidFill>
                <a:latin typeface="Questrial" pitchFamily="2" charset="0"/>
                <a:ea typeface="Questrial" pitchFamily="2" charset="0"/>
                <a:cs typeface="Questrial" pitchFamily="2" charset="0"/>
              </a:rPr>
              <a:t>?</a:t>
            </a:r>
          </a:p>
        </p:txBody>
      </p:sp>
      <p:sp>
        <p:nvSpPr>
          <p:cNvPr id="9" name="Oval 8">
            <a:extLst>
              <a:ext uri="{FF2B5EF4-FFF2-40B4-BE49-F238E27FC236}">
                <a16:creationId xmlns:a16="http://schemas.microsoft.com/office/drawing/2014/main" id="{925CF97B-B416-00D3-F860-C2CF50648CE3}"/>
              </a:ext>
            </a:extLst>
          </p:cNvPr>
          <p:cNvSpPr/>
          <p:nvPr/>
        </p:nvSpPr>
        <p:spPr>
          <a:xfrm>
            <a:off x="16916258" y="8288872"/>
            <a:ext cx="5628276" cy="4621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50000"/>
                  </a:schemeClr>
                </a:solidFill>
                <a:latin typeface="Questrial" pitchFamily="2" charset="0"/>
                <a:ea typeface="Questrial" pitchFamily="2" charset="0"/>
                <a:cs typeface="Questrial" pitchFamily="2" charset="0"/>
              </a:rPr>
              <a:t>Câu</a:t>
            </a:r>
            <a:r>
              <a:rPr lang="en-US" sz="4000" b="1" dirty="0">
                <a:solidFill>
                  <a:schemeClr val="bg2">
                    <a:lumMod val="50000"/>
                  </a:schemeClr>
                </a:solidFill>
                <a:latin typeface="Questrial" pitchFamily="2" charset="0"/>
                <a:ea typeface="Questrial" pitchFamily="2" charset="0"/>
                <a:cs typeface="Questrial" pitchFamily="2" charset="0"/>
              </a:rPr>
              <a:t> 4: L</a:t>
            </a:r>
            <a:r>
              <a:rPr lang="vi-VN" sz="4000" b="1" dirty="0">
                <a:solidFill>
                  <a:schemeClr val="bg2">
                    <a:lumMod val="50000"/>
                  </a:schemeClr>
                </a:solidFill>
                <a:latin typeface="Questrial" pitchFamily="2" charset="0"/>
                <a:ea typeface="Questrial" pitchFamily="2" charset="0"/>
                <a:cs typeface="Questrial" pitchFamily="2" charset="0"/>
              </a:rPr>
              <a:t>àm thế nào để sử dụng nhiên liệu an toàn, hiệu quả, gắn với việc bảo vệ môi trường?</a:t>
            </a:r>
            <a:endParaRPr lang="en-US" sz="4000" b="1" dirty="0">
              <a:solidFill>
                <a:schemeClr val="bg2">
                  <a:lumMod val="50000"/>
                </a:schemeClr>
              </a:solidFill>
              <a:latin typeface="Questrial" pitchFamily="2" charset="0"/>
              <a:ea typeface="Questrial" pitchFamily="2" charset="0"/>
              <a:cs typeface="Questrial" pitchFamily="2" charset="0"/>
            </a:endParaRPr>
          </a:p>
        </p:txBody>
      </p:sp>
      <p:sp>
        <p:nvSpPr>
          <p:cNvPr id="10" name="Rectangle: Rounded Corners 9">
            <a:extLst>
              <a:ext uri="{FF2B5EF4-FFF2-40B4-BE49-F238E27FC236}">
                <a16:creationId xmlns:a16="http://schemas.microsoft.com/office/drawing/2014/main" id="{E71FF444-3D42-3A72-F1A2-93A847014940}"/>
              </a:ext>
            </a:extLst>
          </p:cNvPr>
          <p:cNvSpPr/>
          <p:nvPr/>
        </p:nvSpPr>
        <p:spPr>
          <a:xfrm>
            <a:off x="3982064" y="5110100"/>
            <a:ext cx="6961876" cy="4295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0137F6D1-6171-360A-05CA-DC23D002ABDD}"/>
              </a:ext>
            </a:extLst>
          </p:cNvPr>
          <p:cNvPicPr>
            <a:picLocks noChangeAspect="1"/>
          </p:cNvPicPr>
          <p:nvPr/>
        </p:nvPicPr>
        <p:blipFill>
          <a:blip r:embed="rId2"/>
          <a:stretch>
            <a:fillRect/>
          </a:stretch>
        </p:blipFill>
        <p:spPr>
          <a:xfrm>
            <a:off x="1654309" y="2828878"/>
            <a:ext cx="4029916" cy="4029916"/>
          </a:xfrm>
          <a:prstGeom prst="rect">
            <a:avLst/>
          </a:prstGeom>
        </p:spPr>
      </p:pic>
      <p:sp>
        <p:nvSpPr>
          <p:cNvPr id="12" name="TextBox 11">
            <a:extLst>
              <a:ext uri="{FF2B5EF4-FFF2-40B4-BE49-F238E27FC236}">
                <a16:creationId xmlns:a16="http://schemas.microsoft.com/office/drawing/2014/main" id="{25E1ED17-1E2A-415D-7D62-068FC8ED5D1E}"/>
              </a:ext>
            </a:extLst>
          </p:cNvPr>
          <p:cNvSpPr txBox="1"/>
          <p:nvPr/>
        </p:nvSpPr>
        <p:spPr>
          <a:xfrm>
            <a:off x="5684225" y="5706155"/>
            <a:ext cx="4875619" cy="3170099"/>
          </a:xfrm>
          <a:prstGeom prst="rect">
            <a:avLst/>
          </a:prstGeom>
          <a:noFill/>
        </p:spPr>
        <p:txBody>
          <a:bodyPr wrap="square" rtlCol="0">
            <a:spAutoFit/>
          </a:bodyPr>
          <a:lstStyle/>
          <a:p>
            <a:pPr algn="just"/>
            <a:r>
              <a:rPr lang="en-US" sz="4000" b="1" dirty="0" err="1">
                <a:solidFill>
                  <a:schemeClr val="accent1"/>
                </a:solidFill>
                <a:latin typeface="Questrial" pitchFamily="2" charset="0"/>
                <a:ea typeface="Questrial" pitchFamily="2" charset="0"/>
                <a:cs typeface="Questrial" pitchFamily="2" charset="0"/>
              </a:rPr>
              <a:t>Lớp</a:t>
            </a:r>
            <a:r>
              <a:rPr lang="en-US" sz="4000" b="1" dirty="0">
                <a:solidFill>
                  <a:schemeClr val="accent1"/>
                </a:solidFill>
                <a:latin typeface="Questrial" pitchFamily="2" charset="0"/>
                <a:ea typeface="Questrial" pitchFamily="2" charset="0"/>
                <a:cs typeface="Questrial" pitchFamily="2" charset="0"/>
              </a:rPr>
              <a:t> chia </a:t>
            </a:r>
            <a:r>
              <a:rPr lang="en-US" sz="4000" b="1" dirty="0" err="1">
                <a:solidFill>
                  <a:schemeClr val="accent1"/>
                </a:solidFill>
                <a:latin typeface="Questrial" pitchFamily="2" charset="0"/>
                <a:ea typeface="Questrial" pitchFamily="2" charset="0"/>
                <a:cs typeface="Questrial" pitchFamily="2" charset="0"/>
              </a:rPr>
              <a:t>thành</a:t>
            </a:r>
            <a:r>
              <a:rPr lang="en-US" sz="4000" b="1" dirty="0">
                <a:solidFill>
                  <a:schemeClr val="accent1"/>
                </a:solidFill>
                <a:latin typeface="Questrial" pitchFamily="2" charset="0"/>
                <a:ea typeface="Questrial" pitchFamily="2" charset="0"/>
                <a:cs typeface="Questrial" pitchFamily="2" charset="0"/>
              </a:rPr>
              <a:t> 4 </a:t>
            </a:r>
            <a:r>
              <a:rPr lang="en-US" sz="4000" b="1" dirty="0" err="1">
                <a:solidFill>
                  <a:schemeClr val="accent1"/>
                </a:solidFill>
                <a:latin typeface="Questrial" pitchFamily="2" charset="0"/>
                <a:ea typeface="Questrial" pitchFamily="2" charset="0"/>
                <a:cs typeface="Questrial" pitchFamily="2" charset="0"/>
              </a:rPr>
              <a:t>nhóm</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và</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thảo</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luận</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trả</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lời</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hết</a:t>
            </a:r>
            <a:r>
              <a:rPr lang="en-US" sz="4000" b="1" dirty="0">
                <a:solidFill>
                  <a:schemeClr val="accent1"/>
                </a:solidFill>
                <a:latin typeface="Questrial" pitchFamily="2" charset="0"/>
                <a:ea typeface="Questrial" pitchFamily="2" charset="0"/>
                <a:cs typeface="Questrial" pitchFamily="2" charset="0"/>
              </a:rPr>
              <a:t> 4 </a:t>
            </a:r>
            <a:r>
              <a:rPr lang="en-US" sz="4000" b="1" dirty="0" err="1">
                <a:solidFill>
                  <a:schemeClr val="accent1"/>
                </a:solidFill>
                <a:latin typeface="Questrial" pitchFamily="2" charset="0"/>
                <a:ea typeface="Questrial" pitchFamily="2" charset="0"/>
                <a:cs typeface="Questrial" pitchFamily="2" charset="0"/>
              </a:rPr>
              <a:t>vào</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bảng</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phụ</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mỗi</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nhóm</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có</a:t>
            </a:r>
            <a:r>
              <a:rPr lang="en-US" sz="4000" b="1" dirty="0">
                <a:solidFill>
                  <a:schemeClr val="accent1"/>
                </a:solidFill>
                <a:latin typeface="Questrial" pitchFamily="2" charset="0"/>
                <a:ea typeface="Questrial" pitchFamily="2" charset="0"/>
                <a:cs typeface="Questrial" pitchFamily="2" charset="0"/>
              </a:rPr>
              <a:t> 10 </a:t>
            </a:r>
            <a:r>
              <a:rPr lang="en-US" sz="4000" b="1" dirty="0" err="1">
                <a:solidFill>
                  <a:schemeClr val="accent1"/>
                </a:solidFill>
                <a:latin typeface="Questrial" pitchFamily="2" charset="0"/>
                <a:ea typeface="Questrial" pitchFamily="2" charset="0"/>
                <a:cs typeface="Questrial" pitchFamily="2" charset="0"/>
              </a:rPr>
              <a:t>phút</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để</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thực</a:t>
            </a:r>
            <a:r>
              <a:rPr lang="en-US" sz="4000" b="1" dirty="0">
                <a:solidFill>
                  <a:schemeClr val="accent1"/>
                </a:solidFill>
                <a:latin typeface="Questrial" pitchFamily="2" charset="0"/>
                <a:ea typeface="Questrial" pitchFamily="2" charset="0"/>
                <a:cs typeface="Questrial" pitchFamily="2" charset="0"/>
              </a:rPr>
              <a:t> </a:t>
            </a:r>
            <a:r>
              <a:rPr lang="en-US" sz="4000" b="1" dirty="0" err="1">
                <a:solidFill>
                  <a:schemeClr val="accent1"/>
                </a:solidFill>
                <a:latin typeface="Questrial" pitchFamily="2" charset="0"/>
                <a:ea typeface="Questrial" pitchFamily="2" charset="0"/>
                <a:cs typeface="Questrial" pitchFamily="2" charset="0"/>
              </a:rPr>
              <a:t>hiện</a:t>
            </a:r>
            <a:r>
              <a:rPr lang="en-US" sz="4000" b="1" dirty="0">
                <a:solidFill>
                  <a:schemeClr val="accent1"/>
                </a:solidFill>
                <a:latin typeface="Questrial" pitchFamily="2" charset="0"/>
                <a:ea typeface="Questrial" pitchFamily="2" charset="0"/>
                <a:cs typeface="Questrial" pitchFamily="2" charset="0"/>
              </a:rPr>
              <a:t>.</a:t>
            </a:r>
          </a:p>
        </p:txBody>
      </p:sp>
    </p:spTree>
    <p:extLst>
      <p:ext uri="{BB962C8B-B14F-4D97-AF65-F5344CB8AC3E}">
        <p14:creationId xmlns:p14="http://schemas.microsoft.com/office/powerpoint/2010/main" val="329643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par>
                          <p:cTn id="39" fill="hold">
                            <p:stCondLst>
                              <p:cond delay="1000"/>
                            </p:stCondLst>
                            <p:childTnLst>
                              <p:par>
                                <p:cTn id="40" presetID="16" presetClass="entr" presetSubtype="2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par>
                          <p:cTn id="43" fill="hold">
                            <p:stCondLst>
                              <p:cond delay="1500"/>
                            </p:stCondLst>
                            <p:childTnLst>
                              <p:par>
                                <p:cTn id="44" presetID="16" presetClass="entr" presetSubtype="2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2" grpId="0"/>
      <p:bldP spid="5" grpId="0"/>
      <p:bldP spid="7" grpId="0"/>
      <p:bldP spid="9" grpId="0"/>
      <p:bldP spid="10" grpId="0" animBg="1"/>
      <p:bldP spid="12" grpId="0"/>
    </p:bld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1909</TotalTime>
  <Words>1644</Words>
  <Application>Microsoft Office PowerPoint</Application>
  <PresentationFormat>Custom</PresentationFormat>
  <Paragraphs>137</Paragraphs>
  <Slides>17</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Times New Roman</vt:lpstr>
      <vt:lpstr>Calibri</vt:lpstr>
      <vt:lpstr>Pontano Sans</vt:lpstr>
      <vt:lpstr>Roboto</vt:lpstr>
      <vt:lpstr>Arial</vt:lpstr>
      <vt:lpstr>Tahoma</vt:lpstr>
      <vt:lpstr>Questrial</vt:lpstr>
      <vt:lpstr>Office Theme</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Vnteach.com</dc:creator>
  <cp:lastModifiedBy>Administrator</cp:lastModifiedBy>
  <cp:revision>90</cp:revision>
  <dcterms:created xsi:type="dcterms:W3CDTF">2013-08-07T06:38:09Z</dcterms:created>
  <dcterms:modified xsi:type="dcterms:W3CDTF">2025-12-01T13:28:39Z</dcterms:modified>
</cp:coreProperties>
</file>