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72" r:id="rId4"/>
    <p:sldId id="258" r:id="rId5"/>
    <p:sldId id="263" r:id="rId6"/>
    <p:sldId id="264" r:id="rId7"/>
    <p:sldId id="296" r:id="rId8"/>
    <p:sldId id="270" r:id="rId9"/>
    <p:sldId id="269" r:id="rId10"/>
    <p:sldId id="274" r:id="rId11"/>
    <p:sldId id="275" r:id="rId12"/>
    <p:sldId id="276" r:id="rId13"/>
    <p:sldId id="278" r:id="rId14"/>
    <p:sldId id="279" r:id="rId15"/>
    <p:sldId id="293" r:id="rId16"/>
    <p:sldId id="297" r:id="rId17"/>
    <p:sldId id="283" r:id="rId18"/>
    <p:sldId id="284" r:id="rId19"/>
    <p:sldId id="287" r:id="rId20"/>
    <p:sldId id="288" r:id="rId21"/>
    <p:sldId id="261" r:id="rId22"/>
  </p:sldIdLst>
  <p:sldSz cx="24385588" cy="13717588"/>
  <p:notesSz cx="6797675" cy="9928225"/>
  <p:embeddedFontLst>
    <p:embeddedFont>
      <p:font typeface="Questrial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-276" y="-84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475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dirty="0"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18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chia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45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79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85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1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8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50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32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03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09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2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80" y="549341"/>
            <a:ext cx="21947029" cy="117044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EB7EC-7A38-4564-A272-4A6CA50D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994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HYDROCARBON  KHÔNG NO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Chủ</a:t>
            </a: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</a:t>
            </a:r>
            <a:r>
              <a:rPr lang="en-US" sz="3600" b="1" i="0" u="none" strike="noStrike" cap="none" baseline="0" dirty="0" err="1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đề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13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xmlns="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10687" r="-1"/>
          <a:stretch/>
        </p:blipFill>
        <p:spPr>
          <a:xfrm rot="5400000">
            <a:off x="12486861" y="1849693"/>
            <a:ext cx="12266475" cy="1146932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r="-1"/>
          <a:stretch/>
        </p:blipFill>
        <p:spPr>
          <a:xfrm rot="5400000">
            <a:off x="331305" y="1163458"/>
            <a:ext cx="12266475" cy="12841790"/>
          </a:xfrm>
          <a:prstGeom prst="rect">
            <a:avLst/>
          </a:prstGeom>
        </p:spPr>
      </p:pic>
      <p:grpSp>
        <p:nvGrpSpPr>
          <p:cNvPr id="122" name="Group 1">
            <a:extLst>
              <a:ext uri="{FF2B5EF4-FFF2-40B4-BE49-F238E27FC236}">
                <a16:creationId xmlns:a16="http://schemas.microsoft.com/office/drawing/2014/main" xmlns="" id="{2C69E716-EF34-8C4B-BB20-977BAF7C5DC0}"/>
              </a:ext>
            </a:extLst>
          </p:cNvPr>
          <p:cNvGrpSpPr/>
          <p:nvPr/>
        </p:nvGrpSpPr>
        <p:grpSpPr>
          <a:xfrm>
            <a:off x="1674965" y="9453007"/>
            <a:ext cx="20382767" cy="1573958"/>
            <a:chOff x="247182" y="2237392"/>
            <a:chExt cx="10785933" cy="833000"/>
          </a:xfrm>
        </p:grpSpPr>
        <p:grpSp>
          <p:nvGrpSpPr>
            <p:cNvPr id="123" name="Group 50">
              <a:extLst>
                <a:ext uri="{FF2B5EF4-FFF2-40B4-BE49-F238E27FC236}">
                  <a16:creationId xmlns:a16="http://schemas.microsoft.com/office/drawing/2014/main" xmlns="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135" name="Rectangle 51">
                <a:extLst>
                  <a:ext uri="{FF2B5EF4-FFF2-40B4-BE49-F238E27FC236}">
                    <a16:creationId xmlns:a16="http://schemas.microsoft.com/office/drawing/2014/main" xmlns="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52">
                <a:extLst>
                  <a:ext uri="{FF2B5EF4-FFF2-40B4-BE49-F238E27FC236}">
                    <a16:creationId xmlns:a16="http://schemas.microsoft.com/office/drawing/2014/main" xmlns="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TextBox 53">
                <a:extLst>
                  <a:ext uri="{FF2B5EF4-FFF2-40B4-BE49-F238E27FC236}">
                    <a16:creationId xmlns:a16="http://schemas.microsoft.com/office/drawing/2014/main" xmlns="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3068" cy="39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nl-NL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ethane 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132" name="Rectangle 55">
                <a:extLst>
                  <a:ext uri="{FF2B5EF4-FFF2-40B4-BE49-F238E27FC236}">
                    <a16:creationId xmlns:a16="http://schemas.microsoft.com/office/drawing/2014/main" xmlns="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Oval 56">
                <a:extLst>
                  <a:ext uri="{FF2B5EF4-FFF2-40B4-BE49-F238E27FC236}">
                    <a16:creationId xmlns:a16="http://schemas.microsoft.com/office/drawing/2014/main" xmlns="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TextBox 57">
                <a:extLst>
                  <a:ext uri="{FF2B5EF4-FFF2-40B4-BE49-F238E27FC236}">
                    <a16:creationId xmlns:a16="http://schemas.microsoft.com/office/drawing/2014/main" xmlns="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378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lvl="0" algn="ctr" defTabSz="2177060">
                  <a:buClrTx/>
                  <a:defRPr/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ethene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5" name="Group 3">
              <a:extLst>
                <a:ext uri="{FF2B5EF4-FFF2-40B4-BE49-F238E27FC236}">
                  <a16:creationId xmlns:a16="http://schemas.microsoft.com/office/drawing/2014/main" xmlns="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32995"/>
              <a:chOff x="5537206" y="1704231"/>
              <a:chExt cx="2031264" cy="774387"/>
            </a:xfrm>
          </p:grpSpPr>
          <p:sp>
            <p:nvSpPr>
              <p:cNvPr id="129" name="Rectangle 45">
                <a:extLst>
                  <a:ext uri="{FF2B5EF4-FFF2-40B4-BE49-F238E27FC236}">
                    <a16:creationId xmlns:a16="http://schemas.microsoft.com/office/drawing/2014/main" xmlns="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Oval 46">
                <a:extLst>
                  <a:ext uri="{FF2B5EF4-FFF2-40B4-BE49-F238E27FC236}">
                    <a16:creationId xmlns:a16="http://schemas.microsoft.com/office/drawing/2014/main" xmlns="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47">
                <a:extLst>
                  <a:ext uri="{FF2B5EF4-FFF2-40B4-BE49-F238E27FC236}">
                    <a16:creationId xmlns:a16="http://schemas.microsoft.com/office/drawing/2014/main" xmlns="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766915"/>
                <a:ext cx="1490412" cy="71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>
                  <a:buClrTx/>
                  <a:defRPr/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thene,</a:t>
                </a:r>
                <a:endParaRPr lang="en-US" sz="4600" b="1" i="0" kern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 defTabSz="2177060">
                  <a:buClrTx/>
                  <a:defRPr/>
                </a:pP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ethyne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6" name="Group 58">
              <a:extLst>
                <a:ext uri="{FF2B5EF4-FFF2-40B4-BE49-F238E27FC236}">
                  <a16:creationId xmlns:a16="http://schemas.microsoft.com/office/drawing/2014/main" xmlns="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8"/>
              <a:ext cx="2038173" cy="801889"/>
              <a:chOff x="5537206" y="1704231"/>
              <a:chExt cx="2031263" cy="745468"/>
            </a:xfrm>
          </p:grpSpPr>
          <p:sp>
            <p:nvSpPr>
              <p:cNvPr id="127" name="Rectangle 59">
                <a:extLst>
                  <a:ext uri="{FF2B5EF4-FFF2-40B4-BE49-F238E27FC236}">
                    <a16:creationId xmlns:a16="http://schemas.microsoft.com/office/drawing/2014/main" xmlns="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Oval 60">
                <a:extLst>
                  <a:ext uri="{FF2B5EF4-FFF2-40B4-BE49-F238E27FC236}">
                    <a16:creationId xmlns:a16="http://schemas.microsoft.com/office/drawing/2014/main" xmlns="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8" name="TextBox 53">
            <a:extLst>
              <a:ext uri="{FF2B5EF4-FFF2-40B4-BE49-F238E27FC236}">
                <a16:creationId xmlns:a16="http://schemas.microsoft.com/office/drawing/2014/main" xmlns="" id="{B4E74AE4-8346-065B-9265-27E9693B98ED}"/>
              </a:ext>
            </a:extLst>
          </p:cNvPr>
          <p:cNvSpPr txBox="1"/>
          <p:nvPr/>
        </p:nvSpPr>
        <p:spPr>
          <a:xfrm>
            <a:off x="19232763" y="9628849"/>
            <a:ext cx="2830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pPr lvl="0" algn="ctr" defTabSz="2177060">
              <a:buClrTx/>
              <a:defRPr/>
            </a:pPr>
            <a:r>
              <a:rPr lang="nl-NL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nl-NL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thyne.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Oval 49">
            <a:extLst>
              <a:ext uri="{FF2B5EF4-FFF2-40B4-BE49-F238E27FC236}">
                <a16:creationId xmlns:a16="http://schemas.microsoft.com/office/drawing/2014/main" xmlns="" id="{891E4DE8-704B-39F9-984C-2F7D8B0A34D3}"/>
              </a:ext>
            </a:extLst>
          </p:cNvPr>
          <p:cNvSpPr/>
          <p:nvPr/>
        </p:nvSpPr>
        <p:spPr>
          <a:xfrm>
            <a:off x="12699301" y="9677493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ounded Rectangle 24">
            <a:extLst>
              <a:ext uri="{FF2B5EF4-FFF2-40B4-BE49-F238E27FC236}">
                <a16:creationId xmlns:a16="http://schemas.microsoft.com/office/drawing/2014/main" xmlns="" id="{EE17A035-4F3F-415E-BEA7-3331C045288F}"/>
              </a:ext>
            </a:extLst>
          </p:cNvPr>
          <p:cNvSpPr/>
          <p:nvPr/>
        </p:nvSpPr>
        <p:spPr bwMode="auto">
          <a:xfrm>
            <a:off x="379451" y="4627180"/>
            <a:ext cx="23596947" cy="3771715"/>
          </a:xfrm>
          <a:prstGeom prst="roundRect">
            <a:avLst>
              <a:gd name="adj" fmla="val 5492"/>
            </a:avLst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/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các hydrocarbon sau: </a:t>
            </a:r>
            <a:r>
              <a:rPr lang="nl-NL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ethane (CH</a:t>
            </a:r>
            <a:r>
              <a:rPr lang="nl-NL" sz="48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nl-NL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nl-NL" sz="48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nl-NL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ethene</a:t>
            </a:r>
            <a:endParaRPr lang="en-US" sz="54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nl-NL" sz="48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=CH</a:t>
            </a:r>
            <a:r>
              <a:rPr lang="nl-NL" sz="48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và </a:t>
            </a:r>
            <a:r>
              <a:rPr lang="nl-NL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ethylne (CH 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≡ CH). Trong các chất trên, chất </a:t>
            </a:r>
            <a:r>
              <a:rPr lang="nl-NL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nào </a:t>
            </a:r>
            <a:r>
              <a:rPr lang="nl-NL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là hydrocarbon không no?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2" name="Nhóm 48">
            <a:extLst>
              <a:ext uri="{FF2B5EF4-FFF2-40B4-BE49-F238E27FC236}">
                <a16:creationId xmlns:a16="http://schemas.microsoft.com/office/drawing/2014/main" xmlns="" id="{C878598D-6F49-9674-C9C5-21E1F97DE222}"/>
              </a:ext>
            </a:extLst>
          </p:cNvPr>
          <p:cNvGrpSpPr/>
          <p:nvPr/>
        </p:nvGrpSpPr>
        <p:grpSpPr>
          <a:xfrm>
            <a:off x="458264" y="3521898"/>
            <a:ext cx="1150960" cy="1121234"/>
            <a:chOff x="7061416" y="323529"/>
            <a:chExt cx="1208304" cy="1208304"/>
          </a:xfrm>
        </p:grpSpPr>
        <p:sp>
          <p:nvSpPr>
            <p:cNvPr id="143" name="Hình Bầu dục 49">
              <a:extLst>
                <a:ext uri="{FF2B5EF4-FFF2-40B4-BE49-F238E27FC236}">
                  <a16:creationId xmlns:a16="http://schemas.microsoft.com/office/drawing/2014/main" xmlns="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4" name="Đồ họa 50" descr="Power with solid fill">
              <a:extLst>
                <a:ext uri="{FF2B5EF4-FFF2-40B4-BE49-F238E27FC236}">
                  <a16:creationId xmlns:a16="http://schemas.microsoft.com/office/drawing/2014/main" xmlns="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sp>
        <p:nvSpPr>
          <p:cNvPr id="145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4. HYDROCARBON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animBg="1"/>
      <p:bldP spid="1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1146" y="2718888"/>
            <a:ext cx="15358692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</a:t>
            </a:r>
            <a:r>
              <a:rPr lang="en-US" sz="4800" b="1" dirty="0" smtClean="0"/>
              <a:t>1: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Viết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tạo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chất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Pent-2-ene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2-methylbut-1-yne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1,2-dibromoethane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1,2-dibromoethene</a:t>
            </a:r>
            <a:endParaRPr lang="en-US" sz="4800" b="1" i="1" dirty="0">
              <a:solidFill>
                <a:srgbClr val="0000FF"/>
              </a:solidFill>
            </a:endParaRP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504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825" y="3530956"/>
            <a:ext cx="16156270" cy="2308324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txBody>
          <a:bodyPr>
            <a:spAutoFit/>
          </a:bodyPr>
          <a:lstStyle/>
          <a:p>
            <a:r>
              <a:rPr lang="en-US" sz="4800" b="1" dirty="0" err="1"/>
              <a:t>Bài</a:t>
            </a:r>
            <a:r>
              <a:rPr lang="en-US" sz="4800" b="1" dirty="0"/>
              <a:t> </a:t>
            </a:r>
            <a:r>
              <a:rPr lang="en-US" sz="4800" b="1" dirty="0" smtClean="0"/>
              <a:t>2: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vi-VN" sz="4800" dirty="0" smtClean="0"/>
              <a:t>A</a:t>
            </a:r>
            <a:r>
              <a:rPr lang="en-US" sz="4800" dirty="0" err="1" smtClean="0"/>
              <a:t>lkene</a:t>
            </a:r>
            <a:r>
              <a:rPr lang="en-US" sz="4800" dirty="0" smtClean="0"/>
              <a:t> </a:t>
            </a:r>
            <a:r>
              <a:rPr lang="en-US" sz="4800" dirty="0" err="1" smtClean="0"/>
              <a:t>nào</a:t>
            </a:r>
            <a:r>
              <a:rPr lang="en-US" sz="4800" dirty="0" smtClean="0"/>
              <a:t> </a:t>
            </a:r>
            <a:r>
              <a:rPr lang="en-US" sz="4800" dirty="0" err="1" smtClean="0"/>
              <a:t>sau</a:t>
            </a:r>
            <a:r>
              <a:rPr lang="en-US" sz="4800" dirty="0" smtClean="0"/>
              <a:t> </a:t>
            </a:r>
            <a:r>
              <a:rPr lang="en-US" sz="4800" dirty="0" err="1" smtClean="0"/>
              <a:t>đây</a:t>
            </a:r>
            <a:r>
              <a:rPr lang="vi-VN" sz="4800" dirty="0" smtClean="0"/>
              <a:t> </a:t>
            </a:r>
            <a:r>
              <a:rPr lang="vi-VN" sz="4800" dirty="0"/>
              <a:t>có đồng phân hình học ?</a:t>
            </a:r>
          </a:p>
          <a:p>
            <a:r>
              <a:rPr lang="vi-VN" sz="4800" dirty="0"/>
              <a:t>A.Pent-1-en.    </a:t>
            </a:r>
            <a:r>
              <a:rPr lang="en-US" sz="4800" dirty="0" smtClean="0"/>
              <a:t>			</a:t>
            </a:r>
            <a:r>
              <a:rPr lang="vi-VN" sz="4800" dirty="0" smtClean="0"/>
              <a:t>B</a:t>
            </a:r>
            <a:r>
              <a:rPr lang="vi-VN" sz="4800" dirty="0"/>
              <a:t>. Pent-2-en.</a:t>
            </a:r>
          </a:p>
          <a:p>
            <a:r>
              <a:rPr lang="vi-VN" sz="4800" dirty="0"/>
              <a:t>C. 2-metylbut-2-en.    </a:t>
            </a:r>
            <a:r>
              <a:rPr lang="en-US" sz="4800" dirty="0" smtClean="0"/>
              <a:t>	</a:t>
            </a:r>
            <a:r>
              <a:rPr lang="vi-VN" sz="4800" dirty="0" smtClean="0"/>
              <a:t>D</a:t>
            </a:r>
            <a:r>
              <a:rPr lang="vi-VN" sz="4800" dirty="0"/>
              <a:t>. 3-metylbut-1-en.</a:t>
            </a: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748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6937513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13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2)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 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8" y="7430773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9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379805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4512635" y="7517344"/>
            <a:ext cx="9098284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alkene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4512635" y="9800169"/>
            <a:ext cx="5760088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62414" y="6655390"/>
            <a:ext cx="1531000" cy="3662010"/>
            <a:chOff x="1898636" y="6655390"/>
            <a:chExt cx="1531000" cy="3662010"/>
          </a:xfrm>
        </p:grpSpPr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1898636" y="8728849"/>
              <a:ext cx="549090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447726" y="6655390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2424848" y="6669501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2447726" y="7925288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2424848" y="919518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468727" y="10317400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4512634" y="6330420"/>
            <a:ext cx="5041185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512634" y="8779688"/>
            <a:ext cx="21036731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alk-1-yne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silver nitrate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61777" y="2263514"/>
            <a:ext cx="3553393" cy="4482401"/>
            <a:chOff x="9061777" y="2263514"/>
            <a:chExt cx="3553393" cy="4482401"/>
          </a:xfrm>
        </p:grpSpPr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9061777" y="4336972"/>
              <a:ext cx="2571483" cy="2408943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11633260" y="2263514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11610382" y="227762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>
              <a:off x="11633260" y="3533412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>
              <a:off x="11610382" y="4803309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26"/>
            <p:cNvSpPr>
              <a:spLocks noChangeShapeType="1"/>
            </p:cNvSpPr>
            <p:nvPr/>
          </p:nvSpPr>
          <p:spPr bwMode="auto">
            <a:xfrm>
              <a:off x="11654261" y="5925524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12695525" y="1848017"/>
            <a:ext cx="5041185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 dirty="0" err="1" smtClean="0"/>
              <a:t>Cộng</a:t>
            </a:r>
            <a:r>
              <a:rPr lang="en-GB" sz="4800" b="1" dirty="0" smtClean="0"/>
              <a:t> </a:t>
            </a:r>
            <a:r>
              <a:rPr lang="en-GB" sz="4800" b="1" dirty="0"/>
              <a:t>hydrogen 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12847925" y="3025650"/>
            <a:ext cx="5041185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4800" b="1" dirty="0" smtClean="0"/>
              <a:t>Cộng </a:t>
            </a:r>
            <a:r>
              <a:rPr lang="nl-NL" sz="4800" b="1" dirty="0"/>
              <a:t>halogen </a:t>
            </a:r>
            <a:r>
              <a:rPr lang="en-GB" sz="4800" b="1" dirty="0" smtClean="0"/>
              <a:t> 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12847925" y="4300264"/>
            <a:ext cx="7518257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 dirty="0" err="1" smtClean="0"/>
              <a:t>Cộng</a:t>
            </a:r>
            <a:r>
              <a:rPr lang="en-GB" sz="4800" b="1" dirty="0" smtClean="0"/>
              <a:t> </a:t>
            </a:r>
            <a:r>
              <a:rPr lang="nl-NL" sz="4800" b="1" dirty="0"/>
              <a:t>hydrogen </a:t>
            </a:r>
            <a:r>
              <a:rPr lang="nl-NL" sz="4800" b="1" dirty="0" smtClean="0"/>
              <a:t>halide</a:t>
            </a:r>
            <a:r>
              <a:rPr lang="en-GB" sz="4800" b="1" dirty="0" smtClean="0"/>
              <a:t> 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12847925" y="5574878"/>
            <a:ext cx="5041185" cy="8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1" dirty="0" err="1" smtClean="0"/>
              <a:t>Cộng</a:t>
            </a:r>
            <a:r>
              <a:rPr lang="en-GB" sz="4800" b="1" dirty="0" smtClean="0"/>
              <a:t> </a:t>
            </a:r>
            <a:r>
              <a:rPr lang="nl-NL" sz="4800" b="1" dirty="0" smtClean="0"/>
              <a:t>nước</a:t>
            </a:r>
            <a:r>
              <a:rPr lang="en-GB" sz="4800" b="1" dirty="0" smtClean="0"/>
              <a:t> 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9821" y="6962900"/>
            <a:ext cx="2435282" cy="378565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>
              <a:buClr>
                <a:srgbClr val="135F82"/>
              </a:buClr>
              <a:buSzPts val="4800"/>
            </a:pPr>
            <a:r>
              <a:rPr lang="en-US" sz="60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TÍNH </a:t>
            </a:r>
            <a:endParaRPr lang="en-US" sz="6000" b="1" dirty="0" smtClean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135F82"/>
              </a:buClr>
              <a:buSzPts val="4800"/>
            </a:pPr>
            <a:r>
              <a:rPr lang="en-US" sz="60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CHẤT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60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HÓA </a:t>
            </a:r>
          </a:p>
          <a:p>
            <a:pPr lvl="0">
              <a:buClr>
                <a:srgbClr val="135F82"/>
              </a:buClr>
              <a:buSzPts val="4800"/>
            </a:pPr>
            <a:r>
              <a:rPr lang="en-US" sz="60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endParaRPr lang="en-US" sz="6000" b="1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19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  <p:bldP spid="41" grpId="2"/>
      <p:bldP spid="42" grpId="1"/>
      <p:bldP spid="42" grpId="2"/>
      <p:bldP spid="27" grpId="0"/>
      <p:bldP spid="27" grpId="1"/>
      <p:bldP spid="28" grpId="0"/>
      <p:bldP spid="28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405245"/>
            <a:ext cx="12781720" cy="980460"/>
            <a:chOff x="166396" y="8747712"/>
            <a:chExt cx="10571837" cy="789312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47712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71190"/>
              </p:ext>
            </p:extLst>
          </p:nvPr>
        </p:nvGraphicFramePr>
        <p:xfrm>
          <a:off x="53088" y="3628396"/>
          <a:ext cx="11418475" cy="439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75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4400" b="1" dirty="0" err="1" smtClean="0">
                          <a:solidFill>
                            <a:srgbClr val="FF0000"/>
                          </a:solidFill>
                        </a:rPr>
                        <a:t>cộng</a:t>
                      </a:r>
                      <a:r>
                        <a:rPr lang="en-GB" sz="4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4400" b="1" dirty="0" smtClean="0">
                          <a:solidFill>
                            <a:srgbClr val="FF0000"/>
                          </a:solidFill>
                        </a:rPr>
                        <a:t>hydrogen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</a:t>
                      </a:r>
                      <a:r>
                        <a:rPr lang="en-US" sz="46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Ni, t</a:t>
                      </a:r>
                      <a:r>
                        <a:rPr lang="en-US" sz="46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 </a:t>
                      </a:r>
                      <a:r>
                        <a:rPr lang="en-US" sz="46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Lindlar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</a:t>
                      </a:r>
                      <a:r>
                        <a:rPr lang="en-US" sz="46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 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đối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7115"/>
              </p:ext>
            </p:extLst>
          </p:nvPr>
        </p:nvGraphicFramePr>
        <p:xfrm>
          <a:off x="263723" y="8390045"/>
          <a:ext cx="11162222" cy="43987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62222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nl-NL" sz="4400" b="1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nl-NL" sz="4400" b="1" dirty="0" smtClean="0">
                          <a:solidFill>
                            <a:srgbClr val="FF0000"/>
                          </a:solidFill>
                        </a:rPr>
                        <a:t>ộng halogen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nước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Br</a:t>
                      </a:r>
                      <a:r>
                        <a:rPr lang="en-US" sz="46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7370"/>
              </p:ext>
            </p:extLst>
          </p:nvPr>
        </p:nvGraphicFramePr>
        <p:xfrm>
          <a:off x="11952254" y="3694658"/>
          <a:ext cx="11739019" cy="4398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39019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/>
                        <a:t>Nhóm</a:t>
                      </a:r>
                      <a:r>
                        <a:rPr lang="en-US" sz="4600" baseline="0" dirty="0" smtClean="0"/>
                        <a:t>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4400" b="1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nl-NL" sz="4400" b="1" dirty="0" smtClean="0">
                          <a:solidFill>
                            <a:srgbClr val="FF0000"/>
                          </a:solidFill>
                        </a:rPr>
                        <a:t>ộng hydrogen halide</a:t>
                      </a:r>
                      <a:r>
                        <a:rPr lang="en-GB" sz="4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algn="just"/>
                      <a:r>
                        <a:rPr lang="en-US" sz="4600" baseline="0" dirty="0" smtClean="0"/>
                        <a:t>- </a:t>
                      </a:r>
                      <a:r>
                        <a:rPr lang="en-US" sz="4600" baseline="0" dirty="0" err="1" smtClean="0"/>
                        <a:t>Tác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nhân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và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điều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kiện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phản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ứng</a:t>
                      </a:r>
                      <a:r>
                        <a:rPr lang="en-US" sz="4600" baseline="0" dirty="0" smtClean="0"/>
                        <a:t>.</a:t>
                      </a:r>
                    </a:p>
                    <a:p>
                      <a:pPr algn="just"/>
                      <a:r>
                        <a:rPr lang="en-US" sz="4600" baseline="0" dirty="0" smtClean="0"/>
                        <a:t>- </a:t>
                      </a:r>
                      <a:r>
                        <a:rPr lang="en-US" sz="4600" baseline="0" dirty="0" err="1" smtClean="0"/>
                        <a:t>Viết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phương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trình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phản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ứng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của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ethene</a:t>
                      </a:r>
                      <a:r>
                        <a:rPr lang="en-US" sz="4600" baseline="0" dirty="0" smtClean="0"/>
                        <a:t>, propene </a:t>
                      </a:r>
                      <a:r>
                        <a:rPr lang="en-US" sz="4600" baseline="0" dirty="0" err="1" smtClean="0"/>
                        <a:t>với</a:t>
                      </a:r>
                      <a:r>
                        <a:rPr lang="en-US" sz="4600" baseline="0" dirty="0" smtClean="0"/>
                        <a:t>  </a:t>
                      </a:r>
                      <a:r>
                        <a:rPr lang="en-US" sz="4600" baseline="0" dirty="0" err="1" smtClean="0"/>
                        <a:t>HBr</a:t>
                      </a:r>
                      <a:r>
                        <a:rPr lang="en-US" sz="4600" baseline="0" dirty="0" smtClean="0"/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22265"/>
              </p:ext>
            </p:extLst>
          </p:nvPr>
        </p:nvGraphicFramePr>
        <p:xfrm>
          <a:off x="11993818" y="8391331"/>
          <a:ext cx="11739019" cy="4398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39019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/>
                        <a:t>Nhóm</a:t>
                      </a:r>
                      <a:r>
                        <a:rPr lang="en-US" sz="4600" baseline="0" dirty="0" smtClean="0"/>
                        <a:t> 4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NL" sz="4400" b="1" baseline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nl-NL" sz="4400" b="1" dirty="0" smtClean="0">
                          <a:solidFill>
                            <a:srgbClr val="FF0000"/>
                          </a:solidFill>
                        </a:rPr>
                        <a:t>ộng nước</a:t>
                      </a:r>
                      <a:r>
                        <a:rPr lang="en-GB" sz="4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algn="just"/>
                      <a:r>
                        <a:rPr lang="en-US" sz="4600" baseline="0" dirty="0" smtClean="0"/>
                        <a:t>- </a:t>
                      </a:r>
                      <a:r>
                        <a:rPr lang="en-US" sz="4600" baseline="0" dirty="0" err="1" smtClean="0"/>
                        <a:t>Tác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nhân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và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điều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kiện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phản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ứng</a:t>
                      </a:r>
                      <a:r>
                        <a:rPr lang="en-US" sz="4600" baseline="0" dirty="0" smtClean="0"/>
                        <a:t>.</a:t>
                      </a:r>
                    </a:p>
                    <a:p>
                      <a:pPr algn="just"/>
                      <a:r>
                        <a:rPr lang="en-US" sz="4600" baseline="0" dirty="0" smtClean="0"/>
                        <a:t>- </a:t>
                      </a:r>
                      <a:r>
                        <a:rPr lang="en-US" sz="4600" baseline="0" dirty="0" err="1" smtClean="0"/>
                        <a:t>Viết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phương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trình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phản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ứng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của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ethene</a:t>
                      </a:r>
                      <a:r>
                        <a:rPr lang="en-US" sz="4600" baseline="0" dirty="0" smtClean="0"/>
                        <a:t>, </a:t>
                      </a:r>
                      <a:r>
                        <a:rPr lang="en-US" sz="4600" baseline="0" dirty="0" err="1" smtClean="0"/>
                        <a:t>ethyne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và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propyne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với</a:t>
                      </a:r>
                      <a:r>
                        <a:rPr lang="en-US" sz="4600" baseline="0" dirty="0" smtClean="0"/>
                        <a:t> </a:t>
                      </a:r>
                      <a:r>
                        <a:rPr lang="en-US" sz="4600" baseline="0" dirty="0" err="1" smtClean="0"/>
                        <a:t>nước</a:t>
                      </a:r>
                      <a:r>
                        <a:rPr lang="en-US" sz="4600" baseline="0" dirty="0" smtClean="0"/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79544"/>
            <a:ext cx="16863452" cy="186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altLang="en-US" sz="4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altLang="en-US" sz="4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4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nl-NL" sz="4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Markovnikov</a:t>
            </a:r>
            <a:endParaRPr lang="en-US" alt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3 (Accent Bar) 22"/>
          <p:cNvSpPr/>
          <p:nvPr/>
        </p:nvSpPr>
        <p:spPr>
          <a:xfrm>
            <a:off x="5305508" y="6361042"/>
            <a:ext cx="17499074" cy="402986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1438"/>
              <a:gd name="adj8" fmla="val -7407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nl-NL" sz="4800" dirty="0">
                <a:solidFill>
                  <a:srgbClr val="C00000"/>
                </a:solidFill>
              </a:rPr>
              <a:t>Trong phản ứng cộng HX vào hydrocarbon không no, nguyên tử H ưu tiên cộng vào nguyên tử carbon mang liên kết đôi có nhiều hydrogen hơn (bậc thấp hơn) còn nguyên tử X cộng vào nguyên tử carbon mang liên kết đôi chứa ít hydrogen hơn (bậc cao hơn</a:t>
            </a:r>
            <a:r>
              <a:rPr lang="nl-NL" sz="4800" dirty="0" smtClean="0">
                <a:solidFill>
                  <a:srgbClr val="C00000"/>
                </a:solidFill>
              </a:rPr>
              <a:t>).</a:t>
            </a:r>
            <a:endParaRPr lang="en-US" sz="4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074699"/>
            <a:ext cx="24385588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1:</a:t>
            </a:r>
            <a:r>
              <a:rPr lang="vi-VN" sz="4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vi-VN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 dụng quy tắc </a:t>
            </a:r>
            <a:r>
              <a:rPr lang="nl-NL" sz="4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Markovnikov</a:t>
            </a:r>
            <a:r>
              <a:rPr lang="vi-VN" sz="4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 trường hợp nào sau đây ?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	</a:t>
            </a:r>
            <a:r>
              <a:rPr lang="vi-VN" sz="4800" dirty="0" smtClean="0">
                <a:solidFill>
                  <a:srgbClr val="7030A0"/>
                </a:solidFill>
              </a:rPr>
              <a:t>A</a:t>
            </a:r>
            <a:r>
              <a:rPr lang="vi-VN" sz="4800" dirty="0">
                <a:solidFill>
                  <a:srgbClr val="7030A0"/>
                </a:solidFill>
              </a:rPr>
              <a:t>. Phản ứng cộng của Br</a:t>
            </a:r>
            <a:r>
              <a:rPr lang="vi-VN" sz="4800" baseline="-25000" dirty="0">
                <a:solidFill>
                  <a:srgbClr val="7030A0"/>
                </a:solidFill>
              </a:rPr>
              <a:t>2</a:t>
            </a:r>
            <a:r>
              <a:rPr lang="vi-VN" sz="4800" dirty="0">
                <a:solidFill>
                  <a:srgbClr val="7030A0"/>
                </a:solidFill>
              </a:rPr>
              <a:t> với </a:t>
            </a:r>
            <a:r>
              <a:rPr lang="en-US" sz="4800" dirty="0" err="1" smtClean="0">
                <a:solidFill>
                  <a:srgbClr val="7030A0"/>
                </a:solidFill>
              </a:rPr>
              <a:t>ethene</a:t>
            </a:r>
            <a:r>
              <a:rPr lang="vi-VN" sz="4800" dirty="0" smtClean="0">
                <a:solidFill>
                  <a:srgbClr val="7030A0"/>
                </a:solidFill>
              </a:rPr>
              <a:t>.</a:t>
            </a:r>
            <a:endParaRPr lang="vi-VN" sz="4800" dirty="0">
              <a:solidFill>
                <a:srgbClr val="7030A0"/>
              </a:solidFill>
            </a:endParaRPr>
          </a:p>
          <a:p>
            <a:r>
              <a:rPr lang="en-US" sz="4800" dirty="0" smtClean="0">
                <a:solidFill>
                  <a:srgbClr val="7030A0"/>
                </a:solidFill>
              </a:rPr>
              <a:t>	</a:t>
            </a:r>
            <a:r>
              <a:rPr lang="vi-VN" sz="4800" dirty="0" smtClean="0">
                <a:solidFill>
                  <a:srgbClr val="7030A0"/>
                </a:solidFill>
              </a:rPr>
              <a:t>C</a:t>
            </a:r>
            <a:r>
              <a:rPr lang="vi-VN" sz="4800" dirty="0">
                <a:solidFill>
                  <a:srgbClr val="7030A0"/>
                </a:solidFill>
              </a:rPr>
              <a:t>. Phản ứng cộng của </a:t>
            </a:r>
            <a:r>
              <a:rPr lang="vi-VN" sz="4800" dirty="0" smtClean="0">
                <a:solidFill>
                  <a:srgbClr val="7030A0"/>
                </a:solidFill>
              </a:rPr>
              <a:t>H</a:t>
            </a:r>
            <a:r>
              <a:rPr lang="en-US" sz="4800" dirty="0" smtClean="0">
                <a:solidFill>
                  <a:srgbClr val="7030A0"/>
                </a:solidFill>
              </a:rPr>
              <a:t>Br</a:t>
            </a:r>
            <a:r>
              <a:rPr lang="vi-VN" sz="4800" dirty="0" smtClean="0">
                <a:solidFill>
                  <a:srgbClr val="7030A0"/>
                </a:solidFill>
              </a:rPr>
              <a:t> </a:t>
            </a:r>
            <a:r>
              <a:rPr lang="vi-VN" sz="4800" dirty="0">
                <a:solidFill>
                  <a:srgbClr val="7030A0"/>
                </a:solidFill>
              </a:rPr>
              <a:t>vào </a:t>
            </a:r>
            <a:r>
              <a:rPr lang="en-US" sz="4800" dirty="0" smtClean="0">
                <a:solidFill>
                  <a:srgbClr val="7030A0"/>
                </a:solidFill>
              </a:rPr>
              <a:t>but-2-ene</a:t>
            </a:r>
            <a:r>
              <a:rPr lang="vi-VN" sz="4800" dirty="0" smtClean="0">
                <a:solidFill>
                  <a:srgbClr val="7030A0"/>
                </a:solidFill>
              </a:rPr>
              <a:t>.</a:t>
            </a:r>
            <a:endParaRPr lang="vi-VN" sz="4800" dirty="0">
              <a:solidFill>
                <a:srgbClr val="7030A0"/>
              </a:solidFill>
            </a:endParaRPr>
          </a:p>
          <a:p>
            <a:r>
              <a:rPr lang="en-US" sz="4800" dirty="0" smtClean="0">
                <a:solidFill>
                  <a:srgbClr val="7030A0"/>
                </a:solidFill>
              </a:rPr>
              <a:t>	</a:t>
            </a:r>
            <a:r>
              <a:rPr lang="vi-VN" sz="4800" dirty="0" smtClean="0">
                <a:solidFill>
                  <a:srgbClr val="7030A0"/>
                </a:solidFill>
              </a:rPr>
              <a:t>B</a:t>
            </a:r>
            <a:r>
              <a:rPr lang="vi-VN" sz="4800" dirty="0">
                <a:solidFill>
                  <a:srgbClr val="7030A0"/>
                </a:solidFill>
              </a:rPr>
              <a:t>. Phản ứng trùng hợp của </a:t>
            </a:r>
            <a:r>
              <a:rPr lang="vi-VN" sz="4800" dirty="0" smtClean="0">
                <a:solidFill>
                  <a:srgbClr val="7030A0"/>
                </a:solidFill>
              </a:rPr>
              <a:t>a</a:t>
            </a:r>
            <a:r>
              <a:rPr lang="en-US" sz="4800" dirty="0" smtClean="0">
                <a:solidFill>
                  <a:srgbClr val="7030A0"/>
                </a:solidFill>
              </a:rPr>
              <a:t>l</a:t>
            </a:r>
            <a:r>
              <a:rPr lang="vi-VN" sz="4800" dirty="0" smtClean="0">
                <a:solidFill>
                  <a:srgbClr val="7030A0"/>
                </a:solidFill>
              </a:rPr>
              <a:t>ken</a:t>
            </a:r>
            <a:r>
              <a:rPr lang="en-US" sz="4800" dirty="0" smtClean="0">
                <a:solidFill>
                  <a:srgbClr val="7030A0"/>
                </a:solidFill>
              </a:rPr>
              <a:t>e</a:t>
            </a:r>
            <a:r>
              <a:rPr lang="vi-VN" sz="4800" dirty="0" smtClean="0">
                <a:solidFill>
                  <a:srgbClr val="7030A0"/>
                </a:solidFill>
              </a:rPr>
              <a:t>.</a:t>
            </a:r>
            <a:endParaRPr lang="vi-VN" sz="4800" dirty="0">
              <a:solidFill>
                <a:srgbClr val="7030A0"/>
              </a:solidFill>
            </a:endParaRPr>
          </a:p>
          <a:p>
            <a:r>
              <a:rPr lang="en-US" sz="4800" dirty="0" smtClean="0">
                <a:solidFill>
                  <a:srgbClr val="7030A0"/>
                </a:solidFill>
              </a:rPr>
              <a:t>	</a:t>
            </a:r>
            <a:r>
              <a:rPr lang="vi-VN" sz="4800" dirty="0" smtClean="0">
                <a:solidFill>
                  <a:srgbClr val="7030A0"/>
                </a:solidFill>
              </a:rPr>
              <a:t>D</a:t>
            </a:r>
            <a:r>
              <a:rPr lang="vi-VN" sz="4800" dirty="0">
                <a:solidFill>
                  <a:srgbClr val="7030A0"/>
                </a:solidFill>
              </a:rPr>
              <a:t>. Phản ứng cộng của </a:t>
            </a:r>
            <a:r>
              <a:rPr lang="vi-VN" sz="4800" dirty="0" smtClean="0">
                <a:solidFill>
                  <a:srgbClr val="7030A0"/>
                </a:solidFill>
              </a:rPr>
              <a:t>H</a:t>
            </a:r>
            <a:r>
              <a:rPr lang="en-US" sz="4800" dirty="0" smtClean="0">
                <a:solidFill>
                  <a:srgbClr val="7030A0"/>
                </a:solidFill>
              </a:rPr>
              <a:t>Br</a:t>
            </a:r>
            <a:r>
              <a:rPr lang="vi-VN" sz="4800" dirty="0" smtClean="0">
                <a:solidFill>
                  <a:srgbClr val="7030A0"/>
                </a:solidFill>
              </a:rPr>
              <a:t> </a:t>
            </a:r>
            <a:r>
              <a:rPr lang="vi-VN" sz="4800" dirty="0">
                <a:solidFill>
                  <a:srgbClr val="7030A0"/>
                </a:solidFill>
              </a:rPr>
              <a:t>vào </a:t>
            </a:r>
            <a:r>
              <a:rPr lang="en-US" sz="4800" dirty="0" smtClean="0">
                <a:solidFill>
                  <a:srgbClr val="7030A0"/>
                </a:solidFill>
              </a:rPr>
              <a:t>propene</a:t>
            </a:r>
            <a:r>
              <a:rPr lang="vi-VN" sz="4800" dirty="0" smtClean="0">
                <a:solidFill>
                  <a:srgbClr val="7030A0"/>
                </a:solidFill>
              </a:rPr>
              <a:t>.</a:t>
            </a:r>
            <a:endParaRPr lang="vi-VN" sz="48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209102"/>
            <a:ext cx="24385588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Câu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Khi cho </a:t>
            </a:r>
            <a:r>
              <a:rPr lang="vi-VN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but-1-en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vi-VN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tác dụng với dung dịch HBr, theo qui tắc </a:t>
            </a:r>
            <a:r>
              <a:rPr lang="nl-NL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Markovnikov</a:t>
            </a:r>
            <a:r>
              <a:rPr lang="vi-VN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sản phẩm nào sau đây là sản phẩm chính ?</a:t>
            </a:r>
          </a:p>
          <a:p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vi-VN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-CHBr-CH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Br.    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vi-VN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-CHBr-CH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vi-VN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Br.    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vi-VN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. 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-CH</a:t>
            </a:r>
            <a:r>
              <a:rPr lang="vi-VN" sz="48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vi-VN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Br.</a:t>
            </a:r>
          </a:p>
        </p:txBody>
      </p:sp>
    </p:spTree>
    <p:extLst>
      <p:ext uri="{BB962C8B-B14F-4D97-AF65-F5344CB8AC3E}">
        <p14:creationId xmlns:p14="http://schemas.microsoft.com/office/powerpoint/2010/main" val="35174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5108719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8"/>
            <a:ext cx="18975066" cy="1940747"/>
            <a:chOff x="3024409" y="3659656"/>
            <a:chExt cx="18976301" cy="1940873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1940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13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3)</a:t>
              </a:r>
              <a:endParaRPr lang="en-US"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 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9" y="5657395"/>
            <a:ext cx="7952045" cy="872688"/>
            <a:chOff x="7459669" y="9982200"/>
            <a:chExt cx="22577389" cy="872846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9997860"/>
              <a:ext cx="20944603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69" y="9982200"/>
              <a:ext cx="1392615" cy="872846"/>
              <a:chOff x="7459669" y="7543800"/>
              <a:chExt cx="1381118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61045"/>
                <a:ext cx="1371600" cy="755601"/>
                <a:chOff x="7469187" y="7661045"/>
                <a:chExt cx="1371600" cy="755601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61045"/>
                  <a:ext cx="922384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 smtClean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 dirty="0"/>
                </a:p>
              </p:txBody>
            </p:sp>
          </p:grpSp>
        </p:grpSp>
      </p:grp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512635" y="7018582"/>
            <a:ext cx="9098284" cy="83099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alkene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512635" y="9301407"/>
            <a:ext cx="5760088" cy="83099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8626" y="7426526"/>
            <a:ext cx="1004788" cy="2392112"/>
            <a:chOff x="3588626" y="7426526"/>
            <a:chExt cx="1004788" cy="2392112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611504" y="7426526"/>
              <a:ext cx="0" cy="2392111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611504" y="7426526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588626" y="8696423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3632505" y="9818638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512634" y="8280926"/>
            <a:ext cx="21036731" cy="83099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alk-1-yne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silver nitrate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90159"/>
              </p:ext>
            </p:extLst>
          </p:nvPr>
        </p:nvGraphicFramePr>
        <p:xfrm>
          <a:off x="392159" y="3628103"/>
          <a:ext cx="7421806" cy="87368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21806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962536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7774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altLang="en-US" sz="4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trùng</a:t>
                      </a:r>
                      <a:r>
                        <a:rPr lang="en-US" altLang="en-US" sz="4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en-US" altLang="en-US" sz="4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alkene</a:t>
                      </a:r>
                    </a:p>
                    <a:p>
                      <a:pPr marL="735013" indent="-735013"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trùng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ethylene.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29448"/>
              </p:ext>
            </p:extLst>
          </p:nvPr>
        </p:nvGraphicFramePr>
        <p:xfrm>
          <a:off x="7980218" y="3635081"/>
          <a:ext cx="8461514" cy="9373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8461514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641097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8580840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altLang="en-US" sz="4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alk-1-yne </a:t>
                      </a:r>
                      <a:r>
                        <a:rPr lang="en-US" alt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altLang="en-US" sz="4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 </a:t>
                      </a:r>
                      <a:r>
                        <a:rPr lang="en-US" alt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altLang="en-US" sz="4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silver nitrate </a:t>
                      </a:r>
                      <a:r>
                        <a:rPr lang="en-US" alt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altLang="en-US" sz="4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ammonia</a:t>
                      </a:r>
                    </a:p>
                    <a:p>
                      <a:pPr algn="ctr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4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dung </a:t>
                      </a:r>
                      <a:r>
                        <a:rPr lang="en-US" altLang="en-US" sz="4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altLang="en-US" sz="4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silver nitrate </a:t>
                      </a:r>
                      <a:r>
                        <a:rPr lang="en-US" altLang="en-US" sz="4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altLang="en-US" sz="4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ammonia</a:t>
                      </a:r>
                      <a:r>
                        <a:rPr lang="en-US" sz="46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34888"/>
              </p:ext>
            </p:extLst>
          </p:nvPr>
        </p:nvGraphicFramePr>
        <p:xfrm>
          <a:off x="16652568" y="3635081"/>
          <a:ext cx="7537468" cy="950462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7537468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848308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7700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GB" sz="4400" b="1" dirty="0" smtClean="0"/>
                        <a:t> </a:t>
                      </a:r>
                      <a:r>
                        <a:rPr lang="en-US" alt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marL="735013" indent="-735013" algn="l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phim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735013" indent="-735013" algn="l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85800" marR="0" indent="-685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nl-NL" sz="48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với dung dịch potassium permanganate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685800" marR="0" indent="-685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đốt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cháy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ethyne</a:t>
                      </a:r>
                      <a:r>
                        <a:rPr lang="en-US" sz="4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96540" y="5640618"/>
            <a:ext cx="8652492" cy="2266121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14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4)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06" name="Google Shape;206;p1"/>
          <p:cNvGrpSpPr/>
          <p:nvPr/>
        </p:nvGrpSpPr>
        <p:grpSpPr>
          <a:xfrm>
            <a:off x="113761" y="6363689"/>
            <a:ext cx="9000742" cy="830996"/>
            <a:chOff x="7459669" y="9371164"/>
            <a:chExt cx="9002369" cy="831147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9371164"/>
              <a:ext cx="7369582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69" y="9415469"/>
              <a:ext cx="1392615" cy="741152"/>
              <a:chOff x="7459669" y="6977069"/>
              <a:chExt cx="1381118" cy="741152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6977069"/>
                <a:ext cx="1371600" cy="741152"/>
                <a:chOff x="7469187" y="6977069"/>
                <a:chExt cx="1371600" cy="741152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6657029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010207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24626"/>
              </p:ext>
            </p:extLst>
          </p:nvPr>
        </p:nvGraphicFramePr>
        <p:xfrm>
          <a:off x="392158" y="7881463"/>
          <a:ext cx="11807295" cy="58108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807295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62132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5018388">
                <a:tc>
                  <a:txBody>
                    <a:bodyPr/>
                    <a:lstStyle/>
                    <a:p>
                      <a:r>
                        <a:rPr lang="nl-NL" sz="4800" b="1" i="0" u="none" strike="noStrike" cap="none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 Trình bày về ứng dụng của alkene và alkyne</a:t>
                      </a:r>
                      <a:endParaRPr lang="en-US" sz="4800" b="1" i="0" u="none" strike="noStrike" cap="none" dirty="0" smtClean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Arial"/>
                      </a:endParaRPr>
                    </a:p>
                    <a:p>
                      <a:pPr marL="735013" indent="-735013" algn="just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33439"/>
              </p:ext>
            </p:extLst>
          </p:nvPr>
        </p:nvGraphicFramePr>
        <p:xfrm>
          <a:off x="12493068" y="7945372"/>
          <a:ext cx="11605797" cy="58108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605797">
                  <a:extLst>
                    <a:ext uri="{9D8B030D-6E8A-4147-A177-3AD203B41FA5}">
                      <a16:colId xmlns:a16="http://schemas.microsoft.com/office/drawing/2014/main" xmlns="" val="567953879"/>
                    </a:ext>
                  </a:extLst>
                </a:gridCol>
              </a:tblGrid>
              <a:tr h="62132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3,4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234958"/>
                  </a:ext>
                </a:extLst>
              </a:tr>
              <a:tr h="5018388">
                <a:tc>
                  <a:txBody>
                    <a:bodyPr/>
                    <a:lstStyle/>
                    <a:p>
                      <a:r>
                        <a:rPr lang="nl-NL" sz="4800" b="1" i="0" u="none" strike="noStrike" cap="none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 Trình bày về  điều chế  của alkene và alkyne. </a:t>
                      </a:r>
                    </a:p>
                    <a:p>
                      <a:r>
                        <a:rPr lang="nl-NL" sz="4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- Viết</a:t>
                      </a:r>
                      <a:r>
                        <a:rPr lang="nl-NL" sz="48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Arial"/>
                        </a:rPr>
                        <a:t> phương trình phản ứng điều chế alkene trong phòng thí nghiêm và điều chế alkyne trong phòng thí nghiệm và trong công nghiệp.</a:t>
                      </a:r>
                      <a:endParaRPr lang="en-US" sz="4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2218" y="6137665"/>
            <a:ext cx="22393796" cy="618685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13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rPr>
                <a:t>HYDROCARBON  </a:t>
              </a:r>
              <a:r>
                <a:rPr lang="en-US" sz="66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rPr>
                <a:t>KHÔNG </a:t>
              </a:r>
              <a:r>
                <a:rPr lang="en-US" sz="66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Questrial"/>
                </a:rPr>
                <a:t>NO</a:t>
              </a:r>
              <a:endParaRPr sz="6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316824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507777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756525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11017607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81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 rot="1039182">
            <a:off x="13318515" y="9026832"/>
            <a:ext cx="9863936" cy="1296802"/>
          </a:xfrm>
          <a:custGeom>
            <a:avLst/>
            <a:gdLst>
              <a:gd name="connsiteX0" fmla="*/ 104676 w 9456645"/>
              <a:gd name="connsiteY0" fmla="*/ 618864 h 1356284"/>
              <a:gd name="connsiteX1" fmla="*/ 1992470 w 9456645"/>
              <a:gd name="connsiteY1" fmla="*/ 28929 h 1356284"/>
              <a:gd name="connsiteX2" fmla="*/ 5237115 w 9456645"/>
              <a:gd name="connsiteY2" fmla="*/ 176413 h 1356284"/>
              <a:gd name="connsiteX3" fmla="*/ 9455154 w 9456645"/>
              <a:gd name="connsiteY3" fmla="*/ 913832 h 1356284"/>
              <a:gd name="connsiteX4" fmla="*/ 4765167 w 9456645"/>
              <a:gd name="connsiteY4" fmla="*/ 471381 h 1356284"/>
              <a:gd name="connsiteX5" fmla="*/ 2021967 w 9456645"/>
              <a:gd name="connsiteY5" fmla="*/ 648361 h 1356284"/>
              <a:gd name="connsiteX6" fmla="*/ 429141 w 9456645"/>
              <a:gd name="connsiteY6" fmla="*/ 1356284 h 1356284"/>
              <a:gd name="connsiteX7" fmla="*/ 104676 w 9456645"/>
              <a:gd name="connsiteY7" fmla="*/ 618864 h 135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56645" h="1356284">
                <a:moveTo>
                  <a:pt x="104676" y="618864"/>
                </a:moveTo>
                <a:cubicBezTo>
                  <a:pt x="365231" y="397638"/>
                  <a:pt x="1137064" y="102671"/>
                  <a:pt x="1992470" y="28929"/>
                </a:cubicBezTo>
                <a:cubicBezTo>
                  <a:pt x="2847876" y="-44813"/>
                  <a:pt x="3993334" y="28929"/>
                  <a:pt x="5237115" y="176413"/>
                </a:cubicBezTo>
                <a:cubicBezTo>
                  <a:pt x="6480896" y="323897"/>
                  <a:pt x="9533812" y="864671"/>
                  <a:pt x="9455154" y="913832"/>
                </a:cubicBezTo>
                <a:cubicBezTo>
                  <a:pt x="9376496" y="962993"/>
                  <a:pt x="6004031" y="515626"/>
                  <a:pt x="4765167" y="471381"/>
                </a:cubicBezTo>
                <a:cubicBezTo>
                  <a:pt x="3526303" y="427136"/>
                  <a:pt x="2744638" y="500877"/>
                  <a:pt x="2021967" y="648361"/>
                </a:cubicBezTo>
                <a:cubicBezTo>
                  <a:pt x="1299296" y="795845"/>
                  <a:pt x="743773" y="1356284"/>
                  <a:pt x="429141" y="1356284"/>
                </a:cubicBezTo>
                <a:cubicBezTo>
                  <a:pt x="114509" y="1356284"/>
                  <a:pt x="-155879" y="840090"/>
                  <a:pt x="104676" y="6188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44645" y="8425414"/>
            <a:ext cx="8963210" cy="4317192"/>
          </a:xfrm>
          <a:custGeom>
            <a:avLst/>
            <a:gdLst>
              <a:gd name="connsiteX0" fmla="*/ 6931742 w 7606358"/>
              <a:gd name="connsiteY0" fmla="*/ 40160 h 3522387"/>
              <a:gd name="connsiteX1" fmla="*/ 3687097 w 7606358"/>
              <a:gd name="connsiteY1" fmla="*/ 689089 h 3522387"/>
              <a:gd name="connsiteX2" fmla="*/ 1179871 w 7606358"/>
              <a:gd name="connsiteY2" fmla="*/ 1986947 h 3522387"/>
              <a:gd name="connsiteX3" fmla="*/ 0 w 7606358"/>
              <a:gd name="connsiteY3" fmla="*/ 3520780 h 3522387"/>
              <a:gd name="connsiteX4" fmla="*/ 1179871 w 7606358"/>
              <a:gd name="connsiteY4" fmla="*/ 2252418 h 3522387"/>
              <a:gd name="connsiteX5" fmla="*/ 4247535 w 7606358"/>
              <a:gd name="connsiteY5" fmla="*/ 925063 h 3522387"/>
              <a:gd name="connsiteX6" fmla="*/ 7492180 w 7606358"/>
              <a:gd name="connsiteY6" fmla="*/ 571102 h 3522387"/>
              <a:gd name="connsiteX7" fmla="*/ 6872748 w 7606358"/>
              <a:gd name="connsiteY7" fmla="*/ 69657 h 3522387"/>
              <a:gd name="connsiteX8" fmla="*/ 6872748 w 7606358"/>
              <a:gd name="connsiteY8" fmla="*/ 99154 h 3522387"/>
              <a:gd name="connsiteX9" fmla="*/ 6843251 w 7606358"/>
              <a:gd name="connsiteY9" fmla="*/ 69657 h 3522387"/>
              <a:gd name="connsiteX10" fmla="*/ 6843251 w 7606358"/>
              <a:gd name="connsiteY10" fmla="*/ 128651 h 3522387"/>
              <a:gd name="connsiteX11" fmla="*/ 6754761 w 7606358"/>
              <a:gd name="connsiteY11" fmla="*/ 99154 h 3522387"/>
              <a:gd name="connsiteX12" fmla="*/ 6754761 w 7606358"/>
              <a:gd name="connsiteY12" fmla="*/ 128651 h 3522387"/>
              <a:gd name="connsiteX13" fmla="*/ 6784258 w 7606358"/>
              <a:gd name="connsiteY13" fmla="*/ 128651 h 3522387"/>
              <a:gd name="connsiteX14" fmla="*/ 6813755 w 7606358"/>
              <a:gd name="connsiteY14" fmla="*/ 128651 h 3522387"/>
              <a:gd name="connsiteX15" fmla="*/ 6843251 w 7606358"/>
              <a:gd name="connsiteY15" fmla="*/ 158147 h 3522387"/>
              <a:gd name="connsiteX16" fmla="*/ 6371303 w 7606358"/>
              <a:gd name="connsiteY16" fmla="*/ 99154 h 3522387"/>
              <a:gd name="connsiteX17" fmla="*/ 6990735 w 7606358"/>
              <a:gd name="connsiteY17" fmla="*/ 69657 h 3522387"/>
              <a:gd name="connsiteX18" fmla="*/ 6931742 w 7606358"/>
              <a:gd name="connsiteY18" fmla="*/ 40160 h 35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06358" h="3522387">
                <a:moveTo>
                  <a:pt x="6931742" y="40160"/>
                </a:moveTo>
                <a:cubicBezTo>
                  <a:pt x="6381136" y="143399"/>
                  <a:pt x="4645742" y="364625"/>
                  <a:pt x="3687097" y="689089"/>
                </a:cubicBezTo>
                <a:cubicBezTo>
                  <a:pt x="2728452" y="1013554"/>
                  <a:pt x="1794387" y="1514999"/>
                  <a:pt x="1179871" y="1986947"/>
                </a:cubicBezTo>
                <a:cubicBezTo>
                  <a:pt x="565355" y="2458895"/>
                  <a:pt x="0" y="3476535"/>
                  <a:pt x="0" y="3520780"/>
                </a:cubicBezTo>
                <a:cubicBezTo>
                  <a:pt x="0" y="3565025"/>
                  <a:pt x="471948" y="2685038"/>
                  <a:pt x="1179871" y="2252418"/>
                </a:cubicBezTo>
                <a:cubicBezTo>
                  <a:pt x="1887793" y="1819799"/>
                  <a:pt x="3195483" y="1205282"/>
                  <a:pt x="4247535" y="925063"/>
                </a:cubicBezTo>
                <a:cubicBezTo>
                  <a:pt x="5299586" y="644844"/>
                  <a:pt x="7054645" y="713670"/>
                  <a:pt x="7492180" y="571102"/>
                </a:cubicBezTo>
                <a:cubicBezTo>
                  <a:pt x="7929715" y="428534"/>
                  <a:pt x="6975987" y="148315"/>
                  <a:pt x="6872748" y="69657"/>
                </a:cubicBezTo>
                <a:cubicBezTo>
                  <a:pt x="6769509" y="-9001"/>
                  <a:pt x="6877664" y="99154"/>
                  <a:pt x="6872748" y="99154"/>
                </a:cubicBezTo>
                <a:cubicBezTo>
                  <a:pt x="6867832" y="99154"/>
                  <a:pt x="6848167" y="64741"/>
                  <a:pt x="6843251" y="69657"/>
                </a:cubicBezTo>
                <a:cubicBezTo>
                  <a:pt x="6838335" y="74573"/>
                  <a:pt x="6857999" y="123735"/>
                  <a:pt x="6843251" y="128651"/>
                </a:cubicBezTo>
                <a:cubicBezTo>
                  <a:pt x="6828503" y="133567"/>
                  <a:pt x="6769509" y="99154"/>
                  <a:pt x="6754761" y="99154"/>
                </a:cubicBezTo>
                <a:cubicBezTo>
                  <a:pt x="6740013" y="99154"/>
                  <a:pt x="6749845" y="123735"/>
                  <a:pt x="6754761" y="128651"/>
                </a:cubicBezTo>
                <a:cubicBezTo>
                  <a:pt x="6759677" y="133567"/>
                  <a:pt x="6784258" y="128651"/>
                  <a:pt x="6784258" y="128651"/>
                </a:cubicBezTo>
                <a:cubicBezTo>
                  <a:pt x="6794090" y="128651"/>
                  <a:pt x="6803923" y="123735"/>
                  <a:pt x="6813755" y="128651"/>
                </a:cubicBezTo>
                <a:cubicBezTo>
                  <a:pt x="6823587" y="133567"/>
                  <a:pt x="6916993" y="163063"/>
                  <a:pt x="6843251" y="158147"/>
                </a:cubicBezTo>
                <a:cubicBezTo>
                  <a:pt x="6769509" y="153231"/>
                  <a:pt x="6346722" y="113902"/>
                  <a:pt x="6371303" y="99154"/>
                </a:cubicBezTo>
                <a:cubicBezTo>
                  <a:pt x="6395884" y="84406"/>
                  <a:pt x="6902245" y="74573"/>
                  <a:pt x="6990735" y="69657"/>
                </a:cubicBezTo>
                <a:cubicBezTo>
                  <a:pt x="7079225" y="64741"/>
                  <a:pt x="7482348" y="-63079"/>
                  <a:pt x="6931742" y="4016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59743" y="4866969"/>
            <a:ext cx="9463014" cy="2983441"/>
          </a:xfrm>
          <a:custGeom>
            <a:avLst/>
            <a:gdLst>
              <a:gd name="connsiteX0" fmla="*/ 7640094 w 7811624"/>
              <a:gd name="connsiteY0" fmla="*/ 2136513 h 2435747"/>
              <a:gd name="connsiteX1" fmla="*/ 6165255 w 7811624"/>
              <a:gd name="connsiteY1" fmla="*/ 661674 h 2435747"/>
              <a:gd name="connsiteX2" fmla="*/ 4365952 w 7811624"/>
              <a:gd name="connsiteY2" fmla="*/ 248719 h 2435747"/>
              <a:gd name="connsiteX3" fmla="*/ 430 w 7811624"/>
              <a:gd name="connsiteY3" fmla="*/ 12745 h 2435747"/>
              <a:gd name="connsiteX4" fmla="*/ 4631423 w 7811624"/>
              <a:gd name="connsiteY4" fmla="*/ 632177 h 2435747"/>
              <a:gd name="connsiteX5" fmla="*/ 5958778 w 7811624"/>
              <a:gd name="connsiteY5" fmla="*/ 1281106 h 2435747"/>
              <a:gd name="connsiteX6" fmla="*/ 6902675 w 7811624"/>
              <a:gd name="connsiteY6" fmla="*/ 2401984 h 2435747"/>
              <a:gd name="connsiteX7" fmla="*/ 7699088 w 7811624"/>
              <a:gd name="connsiteY7" fmla="*/ 2166010 h 2435747"/>
              <a:gd name="connsiteX8" fmla="*/ 7699088 w 7811624"/>
              <a:gd name="connsiteY8" fmla="*/ 2166010 h 2435747"/>
              <a:gd name="connsiteX9" fmla="*/ 7699088 w 7811624"/>
              <a:gd name="connsiteY9" fmla="*/ 2107016 h 2435747"/>
              <a:gd name="connsiteX10" fmla="*/ 7787578 w 7811624"/>
              <a:gd name="connsiteY10" fmla="*/ 2195506 h 2435747"/>
              <a:gd name="connsiteX11" fmla="*/ 7640094 w 7811624"/>
              <a:gd name="connsiteY11" fmla="*/ 2136513 h 243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1624" h="2435747">
                <a:moveTo>
                  <a:pt x="7640094" y="2136513"/>
                </a:moveTo>
                <a:cubicBezTo>
                  <a:pt x="7369707" y="1880874"/>
                  <a:pt x="6710945" y="976306"/>
                  <a:pt x="6165255" y="661674"/>
                </a:cubicBezTo>
                <a:cubicBezTo>
                  <a:pt x="5619565" y="347042"/>
                  <a:pt x="5393423" y="356874"/>
                  <a:pt x="4365952" y="248719"/>
                </a:cubicBezTo>
                <a:cubicBezTo>
                  <a:pt x="3338481" y="140564"/>
                  <a:pt x="-43815" y="-51165"/>
                  <a:pt x="430" y="12745"/>
                </a:cubicBezTo>
                <a:cubicBezTo>
                  <a:pt x="44675" y="76655"/>
                  <a:pt x="3638365" y="420783"/>
                  <a:pt x="4631423" y="632177"/>
                </a:cubicBezTo>
                <a:cubicBezTo>
                  <a:pt x="5624481" y="843570"/>
                  <a:pt x="5580236" y="986138"/>
                  <a:pt x="5958778" y="1281106"/>
                </a:cubicBezTo>
                <a:cubicBezTo>
                  <a:pt x="6337320" y="1576074"/>
                  <a:pt x="6612623" y="2254500"/>
                  <a:pt x="6902675" y="2401984"/>
                </a:cubicBezTo>
                <a:cubicBezTo>
                  <a:pt x="7192727" y="2549468"/>
                  <a:pt x="7699088" y="2166010"/>
                  <a:pt x="7699088" y="2166010"/>
                </a:cubicBezTo>
                <a:lnTo>
                  <a:pt x="7699088" y="2166010"/>
                </a:lnTo>
                <a:cubicBezTo>
                  <a:pt x="7699088" y="2156178"/>
                  <a:pt x="7684340" y="2102100"/>
                  <a:pt x="7699088" y="2107016"/>
                </a:cubicBezTo>
                <a:cubicBezTo>
                  <a:pt x="7713836" y="2111932"/>
                  <a:pt x="7797410" y="2190590"/>
                  <a:pt x="7787578" y="2195506"/>
                </a:cubicBezTo>
                <a:cubicBezTo>
                  <a:pt x="7777746" y="2200422"/>
                  <a:pt x="7910481" y="2392152"/>
                  <a:pt x="7640094" y="2136513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456992" y="2682331"/>
            <a:ext cx="8547602" cy="5078851"/>
          </a:xfrm>
          <a:custGeom>
            <a:avLst/>
            <a:gdLst>
              <a:gd name="connsiteX0" fmla="*/ 52529 w 6190795"/>
              <a:gd name="connsiteY0" fmla="*/ 3691710 h 4167189"/>
              <a:gd name="connsiteX1" fmla="*/ 966929 w 6190795"/>
              <a:gd name="connsiteY1" fmla="*/ 1980897 h 4167189"/>
              <a:gd name="connsiteX2" fmla="*/ 3680632 w 6190795"/>
              <a:gd name="connsiteY2" fmla="*/ 712536 h 4167189"/>
              <a:gd name="connsiteX3" fmla="*/ 6187858 w 6190795"/>
              <a:gd name="connsiteY3" fmla="*/ 4613 h 4167189"/>
              <a:gd name="connsiteX4" fmla="*/ 3179187 w 6190795"/>
              <a:gd name="connsiteY4" fmla="*/ 1037001 h 4167189"/>
              <a:gd name="connsiteX5" fmla="*/ 1468374 w 6190795"/>
              <a:gd name="connsiteY5" fmla="*/ 1921904 h 4167189"/>
              <a:gd name="connsiteX6" fmla="*/ 612968 w 6190795"/>
              <a:gd name="connsiteY6" fmla="*/ 4104665 h 4167189"/>
              <a:gd name="connsiteX7" fmla="*/ 111523 w 6190795"/>
              <a:gd name="connsiteY7" fmla="*/ 3573723 h 4167189"/>
              <a:gd name="connsiteX8" fmla="*/ 141020 w 6190795"/>
              <a:gd name="connsiteY8" fmla="*/ 3573723 h 4167189"/>
              <a:gd name="connsiteX9" fmla="*/ 111523 w 6190795"/>
              <a:gd name="connsiteY9" fmla="*/ 3603220 h 4167189"/>
              <a:gd name="connsiteX10" fmla="*/ 141020 w 6190795"/>
              <a:gd name="connsiteY10" fmla="*/ 3662213 h 4167189"/>
              <a:gd name="connsiteX11" fmla="*/ 141020 w 6190795"/>
              <a:gd name="connsiteY11" fmla="*/ 3632717 h 4167189"/>
              <a:gd name="connsiteX12" fmla="*/ 111523 w 6190795"/>
              <a:gd name="connsiteY12" fmla="*/ 3691710 h 4167189"/>
              <a:gd name="connsiteX13" fmla="*/ 52529 w 6190795"/>
              <a:gd name="connsiteY13" fmla="*/ 3691710 h 416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0795" h="4167189">
                <a:moveTo>
                  <a:pt x="52529" y="3691710"/>
                </a:moveTo>
                <a:cubicBezTo>
                  <a:pt x="195097" y="3406575"/>
                  <a:pt x="362245" y="2477426"/>
                  <a:pt x="966929" y="1980897"/>
                </a:cubicBezTo>
                <a:cubicBezTo>
                  <a:pt x="1571613" y="1484368"/>
                  <a:pt x="2810477" y="1041917"/>
                  <a:pt x="3680632" y="712536"/>
                </a:cubicBezTo>
                <a:cubicBezTo>
                  <a:pt x="4550787" y="383155"/>
                  <a:pt x="6271432" y="-49465"/>
                  <a:pt x="6187858" y="4613"/>
                </a:cubicBezTo>
                <a:cubicBezTo>
                  <a:pt x="6104284" y="58690"/>
                  <a:pt x="3965768" y="717453"/>
                  <a:pt x="3179187" y="1037001"/>
                </a:cubicBezTo>
                <a:cubicBezTo>
                  <a:pt x="2392606" y="1356549"/>
                  <a:pt x="1896077" y="1410627"/>
                  <a:pt x="1468374" y="1921904"/>
                </a:cubicBezTo>
                <a:cubicBezTo>
                  <a:pt x="1040671" y="2433181"/>
                  <a:pt x="839110" y="3829362"/>
                  <a:pt x="612968" y="4104665"/>
                </a:cubicBezTo>
                <a:cubicBezTo>
                  <a:pt x="386826" y="4379968"/>
                  <a:pt x="190181" y="3662213"/>
                  <a:pt x="111523" y="3573723"/>
                </a:cubicBezTo>
                <a:cubicBezTo>
                  <a:pt x="32865" y="3485233"/>
                  <a:pt x="141020" y="3568807"/>
                  <a:pt x="141020" y="3573723"/>
                </a:cubicBezTo>
                <a:cubicBezTo>
                  <a:pt x="141020" y="3578639"/>
                  <a:pt x="111523" y="3588472"/>
                  <a:pt x="111523" y="3603220"/>
                </a:cubicBezTo>
                <a:cubicBezTo>
                  <a:pt x="111523" y="3617968"/>
                  <a:pt x="136104" y="3657297"/>
                  <a:pt x="141020" y="3662213"/>
                </a:cubicBezTo>
                <a:cubicBezTo>
                  <a:pt x="145936" y="3667129"/>
                  <a:pt x="145936" y="3627801"/>
                  <a:pt x="141020" y="3632717"/>
                </a:cubicBezTo>
                <a:cubicBezTo>
                  <a:pt x="136104" y="3637633"/>
                  <a:pt x="121355" y="3676962"/>
                  <a:pt x="111523" y="3691710"/>
                </a:cubicBezTo>
                <a:cubicBezTo>
                  <a:pt x="101691" y="3706458"/>
                  <a:pt x="-90039" y="3976845"/>
                  <a:pt x="52529" y="36917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0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11" name="Google Shape;248;p3"/>
            <p:cNvSpPr/>
            <p:nvPr/>
          </p:nvSpPr>
          <p:spPr>
            <a:xfrm>
              <a:off x="384522" y="8755081"/>
              <a:ext cx="376070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" name="Explosion 1 2"/>
          <p:cNvSpPr/>
          <p:nvPr/>
        </p:nvSpPr>
        <p:spPr>
          <a:xfrm>
            <a:off x="10561740" y="6607277"/>
            <a:ext cx="4127653" cy="300867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Alkene, alkyne</a:t>
            </a:r>
            <a:endParaRPr lang="en-US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451380">
            <a:off x="14070393" y="3009019"/>
            <a:ext cx="814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55215">
            <a:off x="2035260" y="4247533"/>
            <a:ext cx="733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polymer</a:t>
            </a:r>
            <a:endParaRPr lang="en-US" sz="3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215292">
            <a:off x="3421617" y="8878546"/>
            <a:ext cx="723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3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trưởng</a:t>
            </a:r>
            <a:r>
              <a:rPr lang="en-US" sz="3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3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endParaRPr lang="en-US" sz="36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329845">
            <a:off x="16783672" y="9286389"/>
            <a:ext cx="790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36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nhiên</a:t>
            </a:r>
            <a:r>
              <a:rPr lang="en-US" sz="36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sz="3600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khí</a:t>
            </a:r>
            <a:endParaRPr lang="en-US" sz="36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4914414" y="6607417"/>
            <a:ext cx="4217703" cy="620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613646" y="6655390"/>
            <a:ext cx="1531000" cy="3662010"/>
            <a:chOff x="1898636" y="6655390"/>
            <a:chExt cx="1531000" cy="3662010"/>
          </a:xfrm>
        </p:grpSpPr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1898636" y="8728849"/>
              <a:ext cx="549090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2447726" y="6655390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2424848" y="6669501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2447726" y="7925288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>
              <a:off x="2424848" y="919518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>
              <a:off x="2468727" y="10317400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 34">
            <a:extLst>
              <a:ext uri="{FF2B5EF4-FFF2-40B4-BE49-F238E27FC236}">
                <a16:creationId xmlns:a16="http://schemas.microsoft.com/office/drawing/2014/main" xmlns="" id="{A36AF45F-657B-520C-AC9F-3CD00FA49572}"/>
              </a:ext>
            </a:extLst>
          </p:cNvPr>
          <p:cNvGrpSpPr/>
          <p:nvPr/>
        </p:nvGrpSpPr>
        <p:grpSpPr>
          <a:xfrm>
            <a:off x="0" y="1618027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xmlns="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xmlns="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xmlns="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xmlns="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xmlns="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xmlns="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xmlns="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xmlns="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xmlns="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xmlns="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xmlns="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xmlns="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xmlns="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xmlns="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xmlns="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xmlns="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xmlns="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xmlns="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xmlns="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xmlns="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xmlns="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xmlns="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xmlns="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xmlns="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xmlns="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xmlns="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xmlns="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xmlns="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32" name="Explosion 1 31"/>
          <p:cNvSpPr/>
          <p:nvPr/>
        </p:nvSpPr>
        <p:spPr>
          <a:xfrm>
            <a:off x="2400938" y="6459791"/>
            <a:ext cx="5297670" cy="4748981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Alkene </a:t>
            </a:r>
            <a:r>
              <a:rPr lang="en-US" sz="6000" b="1" dirty="0" smtClean="0">
                <a:solidFill>
                  <a:srgbClr val="FF0000"/>
                </a:solidFill>
              </a:rPr>
              <a:t>alkyne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51122" y="7925288"/>
            <a:ext cx="3185652" cy="13662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sz="4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4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2034370" y="7694326"/>
            <a:ext cx="4549142" cy="553994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alkene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2034369" y="9800169"/>
            <a:ext cx="3687411" cy="55399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2034369" y="6459790"/>
            <a:ext cx="3274457" cy="55399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12034369" y="8834280"/>
            <a:ext cx="12351219" cy="553994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alk-1-yne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silver nitrate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ammonia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132117" y="3561382"/>
            <a:ext cx="1004788" cy="3662010"/>
            <a:chOff x="19132117" y="2263514"/>
            <a:chExt cx="1004788" cy="3662010"/>
          </a:xfrm>
        </p:grpSpPr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19154995" y="2263514"/>
              <a:ext cx="0" cy="3662009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19132117" y="2277625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19154995" y="3533412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19132117" y="4803309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>
              <a:off x="19175996" y="5925524"/>
              <a:ext cx="960909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20217260" y="3145885"/>
            <a:ext cx="2908209" cy="553994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err="1" smtClean="0"/>
              <a:t>Cộng</a:t>
            </a:r>
            <a:r>
              <a:rPr lang="en-GB" sz="2800" b="1" dirty="0" smtClean="0"/>
              <a:t> </a:t>
            </a:r>
            <a:r>
              <a:rPr lang="en-GB" sz="2800" b="1" dirty="0"/>
              <a:t>hydrogen 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20133684" y="4512023"/>
            <a:ext cx="2991785" cy="5539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b="1" dirty="0" smtClean="0"/>
              <a:t>Cộng </a:t>
            </a:r>
            <a:r>
              <a:rPr lang="nl-NL" sz="2800" b="1" dirty="0"/>
              <a:t>halogen </a:t>
            </a:r>
            <a:r>
              <a:rPr lang="en-GB" sz="2800" b="1" dirty="0" smtClean="0"/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20163182" y="5775114"/>
            <a:ext cx="4015928" cy="5539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err="1" smtClean="0"/>
              <a:t>Cộng</a:t>
            </a:r>
            <a:r>
              <a:rPr lang="en-GB" sz="2800" b="1" dirty="0" smtClean="0"/>
              <a:t> </a:t>
            </a:r>
            <a:r>
              <a:rPr lang="nl-NL" sz="2800" b="1" dirty="0"/>
              <a:t>hydrogen </a:t>
            </a:r>
            <a:r>
              <a:rPr lang="nl-NL" sz="2800" b="1" dirty="0" smtClean="0"/>
              <a:t>halide</a:t>
            </a:r>
            <a:r>
              <a:rPr lang="en-GB" sz="2800" b="1" dirty="0" smtClean="0"/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20369661" y="7013784"/>
            <a:ext cx="2520592" cy="553994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b="1" dirty="0" err="1" smtClean="0"/>
              <a:t>Cộng</a:t>
            </a:r>
            <a:r>
              <a:rPr lang="en-GB" sz="2800" b="1" dirty="0" smtClean="0"/>
              <a:t> </a:t>
            </a:r>
            <a:r>
              <a:rPr lang="nl-NL" sz="2800" b="1" dirty="0" smtClean="0"/>
              <a:t>nước</a:t>
            </a:r>
            <a:r>
              <a:rPr lang="en-GB" sz="2800" b="1" dirty="0" smtClean="0"/>
              <a:t> </a:t>
            </a:r>
            <a:r>
              <a:rPr lang="en-US" alt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2" grpId="0" animBg="1"/>
      <p:bldP spid="33" grpId="0" animBg="1"/>
      <p:bldP spid="35" grpId="0" animBg="1"/>
      <p:bldP spid="36" grpId="0" animBg="1"/>
      <p:bldP spid="44" grpId="0" animBg="1"/>
      <p:bldP spid="45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002555" y="6935014"/>
            <a:ext cx="22393796" cy="3364144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13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 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919776" y="7694516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,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0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4778477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925783" y="3716418"/>
            <a:ext cx="23173082" cy="230832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indent="-685800">
              <a:buFontTx/>
              <a:buChar char="-"/>
            </a:pPr>
            <a:r>
              <a:rPr lang="nl-NL" sz="4800" b="1" dirty="0" smtClean="0">
                <a:solidFill>
                  <a:srgbClr val="C00000"/>
                </a:solidFill>
              </a:rPr>
              <a:t>Hydrocarbon </a:t>
            </a:r>
            <a:r>
              <a:rPr lang="nl-NL" sz="4800" b="1" dirty="0">
                <a:solidFill>
                  <a:srgbClr val="C00000"/>
                </a:solidFill>
              </a:rPr>
              <a:t>không no là hydrocarbon trong phân tử có liên kết đôi (C=C</a:t>
            </a:r>
            <a:r>
              <a:rPr lang="nl-NL" sz="4800" b="1" dirty="0" smtClean="0">
                <a:solidFill>
                  <a:srgbClr val="C00000"/>
                </a:solidFill>
              </a:rPr>
              <a:t>)</a:t>
            </a:r>
          </a:p>
          <a:p>
            <a:pPr marL="0" indent="0"/>
            <a:r>
              <a:rPr lang="nl-NL" sz="4800" b="1" dirty="0" smtClean="0">
                <a:solidFill>
                  <a:srgbClr val="C00000"/>
                </a:solidFill>
              </a:rPr>
              <a:t>hoặc </a:t>
            </a:r>
            <a:r>
              <a:rPr lang="nl-NL" sz="4800" b="1" dirty="0">
                <a:solidFill>
                  <a:srgbClr val="C00000"/>
                </a:solidFill>
              </a:rPr>
              <a:t>liên </a:t>
            </a:r>
            <a:r>
              <a:rPr lang="nl-NL" sz="4800" b="1" dirty="0" smtClean="0">
                <a:solidFill>
                  <a:srgbClr val="C00000"/>
                </a:solidFill>
              </a:rPr>
              <a:t>kết </a:t>
            </a:r>
            <a:r>
              <a:rPr lang="nl-NL" sz="4800" b="1" dirty="0">
                <a:solidFill>
                  <a:srgbClr val="C00000"/>
                </a:solidFill>
              </a:rPr>
              <a:t>ba (</a:t>
            </a:r>
            <a:r>
              <a:rPr lang="nl-NL" sz="4800" b="1" dirty="0" smtClean="0">
                <a:solidFill>
                  <a:srgbClr val="C00000"/>
                </a:solidFill>
              </a:rPr>
              <a:t>C≡C</a:t>
            </a:r>
            <a:r>
              <a:rPr lang="nl-NL" sz="4800" b="1" dirty="0">
                <a:solidFill>
                  <a:srgbClr val="C00000"/>
                </a:solidFill>
              </a:rPr>
              <a:t>) (gọi chung là liên kết bội) hoặc cả hai loại liên kết đó. </a:t>
            </a:r>
            <a:endParaRPr lang="nl-NL" sz="4800" b="1" dirty="0" smtClean="0">
              <a:solidFill>
                <a:srgbClr val="C00000"/>
              </a:solidFill>
            </a:endParaRPr>
          </a:p>
          <a:p>
            <a:pPr marL="0" indent="0"/>
            <a:r>
              <a:rPr lang="nl-NL" sz="4800" b="1" dirty="0" smtClean="0">
                <a:solidFill>
                  <a:srgbClr val="C00000"/>
                </a:solidFill>
              </a:rPr>
              <a:t>Ví </a:t>
            </a:r>
            <a:r>
              <a:rPr lang="nl-NL" sz="4800" b="1" dirty="0">
                <a:solidFill>
                  <a:srgbClr val="C00000"/>
                </a:solidFill>
              </a:rPr>
              <a:t>dụ: các alkene, alkyne, alkadiene</a:t>
            </a:r>
            <a:r>
              <a:rPr lang="nl-NL" sz="4800" b="1" dirty="0" smtClean="0">
                <a:solidFill>
                  <a:srgbClr val="C00000"/>
                </a:solidFill>
              </a:rPr>
              <a:t>,...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" y="9448872"/>
            <a:ext cx="12390703" cy="4268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720" y="9448873"/>
            <a:ext cx="11603868" cy="4268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5782" y="6056480"/>
            <a:ext cx="23173083" cy="156966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nl-NL" sz="4800" b="1" dirty="0">
                <a:solidFill>
                  <a:srgbClr val="C00000"/>
                </a:solidFill>
                <a:latin typeface="+mj-lt"/>
              </a:rPr>
              <a:t>Alkene là hydrocarbon không no, mạch hở, phân tử có một liên kết đôi (C=C), </a:t>
            </a:r>
            <a:r>
              <a:rPr lang="nl-NL" sz="4800" b="1" dirty="0" smtClean="0">
                <a:solidFill>
                  <a:srgbClr val="C00000"/>
                </a:solidFill>
                <a:latin typeface="+mj-lt"/>
              </a:rPr>
              <a:t>có </a:t>
            </a:r>
            <a:r>
              <a:rPr lang="nl-NL" sz="4800" b="1" dirty="0">
                <a:solidFill>
                  <a:srgbClr val="C00000"/>
                </a:solidFill>
                <a:latin typeface="+mj-lt"/>
              </a:rPr>
              <a:t>công thức chung là C</a:t>
            </a:r>
            <a:r>
              <a:rPr lang="nl-NL" sz="4800" b="1" baseline="-25000" dirty="0">
                <a:solidFill>
                  <a:srgbClr val="C00000"/>
                </a:solidFill>
                <a:latin typeface="+mj-lt"/>
              </a:rPr>
              <a:t>n</a:t>
            </a:r>
            <a:r>
              <a:rPr lang="nl-NL" sz="4800" b="1" dirty="0">
                <a:solidFill>
                  <a:srgbClr val="C00000"/>
                </a:solidFill>
                <a:latin typeface="+mj-lt"/>
              </a:rPr>
              <a:t>H</a:t>
            </a:r>
            <a:r>
              <a:rPr lang="nl-NL" sz="4800" b="1" baseline="-25000" dirty="0">
                <a:solidFill>
                  <a:srgbClr val="C00000"/>
                </a:solidFill>
                <a:latin typeface="+mj-lt"/>
              </a:rPr>
              <a:t>2n</a:t>
            </a:r>
            <a:r>
              <a:rPr lang="nl-NL" sz="4800" b="1" dirty="0">
                <a:solidFill>
                  <a:srgbClr val="C00000"/>
                </a:solidFill>
                <a:latin typeface="+mj-lt"/>
              </a:rPr>
              <a:t>(n≥2</a:t>
            </a:r>
            <a:r>
              <a:rPr lang="nl-NL" sz="4800" b="1" dirty="0" smtClean="0">
                <a:solidFill>
                  <a:srgbClr val="C00000"/>
                </a:solidFill>
                <a:latin typeface="+mj-lt"/>
              </a:rPr>
              <a:t>).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441" y="7776270"/>
            <a:ext cx="23373424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nl-NL" sz="4800" b="1" dirty="0">
                <a:solidFill>
                  <a:srgbClr val="C00000"/>
                </a:solidFill>
              </a:rPr>
              <a:t>Alkyne là hydrocarbon không no, mạch hở, phân tử có một liên kết ba (C≡C), </a:t>
            </a:r>
            <a:r>
              <a:rPr lang="nl-NL" sz="4800" b="1" dirty="0" smtClean="0">
                <a:solidFill>
                  <a:srgbClr val="C00000"/>
                </a:solidFill>
              </a:rPr>
              <a:t>có </a:t>
            </a:r>
            <a:r>
              <a:rPr lang="nl-NL" sz="4800" b="1" dirty="0">
                <a:solidFill>
                  <a:srgbClr val="C00000"/>
                </a:solidFill>
              </a:rPr>
              <a:t>công thức chung là C</a:t>
            </a:r>
            <a:r>
              <a:rPr lang="nl-NL" sz="4800" b="1" baseline="-25000" dirty="0">
                <a:solidFill>
                  <a:srgbClr val="C00000"/>
                </a:solidFill>
              </a:rPr>
              <a:t>n</a:t>
            </a:r>
            <a:r>
              <a:rPr lang="nl-NL" sz="4800" b="1" dirty="0">
                <a:solidFill>
                  <a:srgbClr val="C00000"/>
                </a:solidFill>
              </a:rPr>
              <a:t>H</a:t>
            </a:r>
            <a:r>
              <a:rPr lang="nl-NL" sz="4800" b="1" baseline="-25000" dirty="0">
                <a:solidFill>
                  <a:srgbClr val="C00000"/>
                </a:solidFill>
              </a:rPr>
              <a:t>2n-2 </a:t>
            </a:r>
            <a:r>
              <a:rPr lang="nl-NL" sz="4800" b="1" dirty="0">
                <a:solidFill>
                  <a:srgbClr val="C00000"/>
                </a:solidFill>
              </a:rPr>
              <a:t>(n≥2).</a:t>
            </a:r>
            <a:r>
              <a:rPr lang="en-US" altLang="en-US" sz="48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6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47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49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1012867" y="3787373"/>
            <a:ext cx="10988906" cy="378565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sz="4800" dirty="0"/>
              <a:t>Các alkene có công thức phân tử C</a:t>
            </a:r>
            <a:r>
              <a:rPr lang="nl-NL" sz="4800" baseline="-25000" dirty="0"/>
              <a:t>4</a:t>
            </a:r>
            <a:r>
              <a:rPr lang="nl-NL" sz="4800" dirty="0"/>
              <a:t>H</a:t>
            </a:r>
            <a:r>
              <a:rPr lang="nl-NL" sz="4800" baseline="-25000" dirty="0"/>
              <a:t>8</a:t>
            </a:r>
            <a:r>
              <a:rPr lang="nl-NL" sz="4800" dirty="0"/>
              <a:t>:</a:t>
            </a:r>
            <a:endParaRPr lang="en-US" sz="4800" dirty="0"/>
          </a:p>
          <a:p>
            <a:r>
              <a:rPr lang="nl-NL" sz="4800" dirty="0" smtClean="0"/>
              <a:t>        CH</a:t>
            </a:r>
            <a:r>
              <a:rPr lang="nl-NL" sz="4800" baseline="-25000" dirty="0" smtClean="0"/>
              <a:t>2</a:t>
            </a:r>
            <a:r>
              <a:rPr lang="nl-NL" sz="4800" dirty="0" smtClean="0"/>
              <a:t>=CH-CH</a:t>
            </a:r>
            <a:r>
              <a:rPr lang="nl-NL" sz="4800" baseline="-25000" dirty="0" smtClean="0"/>
              <a:t>2</a:t>
            </a:r>
            <a:r>
              <a:rPr lang="nl-NL" sz="4800" dirty="0" smtClean="0"/>
              <a:t>-CH</a:t>
            </a:r>
            <a:r>
              <a:rPr lang="nl-NL" sz="4800" baseline="-25000" dirty="0" smtClean="0"/>
              <a:t>3</a:t>
            </a:r>
            <a:endParaRPr lang="en-US" sz="4800" dirty="0"/>
          </a:p>
          <a:p>
            <a:r>
              <a:rPr lang="nl-NL" sz="4800" dirty="0" smtClean="0"/>
              <a:t>       *</a:t>
            </a:r>
            <a:r>
              <a:rPr lang="nl-NL" sz="4800" dirty="0"/>
              <a:t>CH</a:t>
            </a:r>
            <a:r>
              <a:rPr lang="nl-NL" sz="4800" baseline="-25000" dirty="0"/>
              <a:t>3</a:t>
            </a:r>
            <a:r>
              <a:rPr lang="nl-NL" sz="4800" dirty="0"/>
              <a:t>-CH=CH-CH</a:t>
            </a:r>
            <a:r>
              <a:rPr lang="nl-NL" sz="4800" baseline="-25000" dirty="0"/>
              <a:t>3</a:t>
            </a:r>
            <a:endParaRPr lang="en-US" sz="4800" dirty="0"/>
          </a:p>
          <a:p>
            <a:r>
              <a:rPr lang="nl-NL" sz="4800" dirty="0" smtClean="0"/>
              <a:t>        CH</a:t>
            </a:r>
            <a:r>
              <a:rPr lang="nl-NL" sz="4800" baseline="-25000" dirty="0" smtClean="0"/>
              <a:t>2</a:t>
            </a:r>
            <a:r>
              <a:rPr lang="nl-NL" sz="4800" dirty="0" smtClean="0"/>
              <a:t>=C-CH</a:t>
            </a:r>
            <a:r>
              <a:rPr lang="nl-NL" sz="4800" baseline="-25000" dirty="0" smtClean="0"/>
              <a:t>3</a:t>
            </a:r>
            <a:endParaRPr lang="en-US" sz="4800" dirty="0"/>
          </a:p>
          <a:p>
            <a:r>
              <a:rPr lang="nl-NL" sz="4800" dirty="0"/>
              <a:t>        </a:t>
            </a:r>
            <a:r>
              <a:rPr lang="nl-NL" sz="4800" dirty="0" smtClean="0"/>
              <a:t>         CH</a:t>
            </a:r>
            <a:r>
              <a:rPr lang="nl-NL" sz="4800" baseline="-25000" dirty="0" smtClean="0"/>
              <a:t>3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36582" y="3787373"/>
            <a:ext cx="12192000" cy="230832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nl-NL" sz="4800" dirty="0"/>
              <a:t>Các alkyne có công thức phân tử C</a:t>
            </a:r>
            <a:r>
              <a:rPr lang="nl-NL" sz="4800" baseline="-25000" dirty="0"/>
              <a:t>4</a:t>
            </a:r>
            <a:r>
              <a:rPr lang="nl-NL" sz="4800" dirty="0"/>
              <a:t>H</a:t>
            </a:r>
            <a:r>
              <a:rPr lang="nl-NL" sz="4800" baseline="-25000" dirty="0"/>
              <a:t>6</a:t>
            </a:r>
            <a:r>
              <a:rPr lang="nl-NL" sz="4800" dirty="0"/>
              <a:t>:</a:t>
            </a:r>
            <a:endParaRPr lang="en-US" sz="4800" dirty="0"/>
          </a:p>
          <a:p>
            <a:r>
              <a:rPr lang="nl-NL" sz="4800" dirty="0" smtClean="0"/>
              <a:t>               CH</a:t>
            </a:r>
            <a:r>
              <a:rPr lang="nl-NL" sz="4800" dirty="0"/>
              <a:t>≡C-CH</a:t>
            </a:r>
            <a:r>
              <a:rPr lang="nl-NL" sz="4800" baseline="-25000" dirty="0"/>
              <a:t>2</a:t>
            </a:r>
            <a:r>
              <a:rPr lang="nl-NL" sz="4800" dirty="0"/>
              <a:t>-CH</a:t>
            </a:r>
            <a:r>
              <a:rPr lang="nl-NL" sz="4800" baseline="-25000" dirty="0"/>
              <a:t>3</a:t>
            </a:r>
            <a:endParaRPr lang="en-US" sz="4800" dirty="0"/>
          </a:p>
          <a:p>
            <a:r>
              <a:rPr lang="nl-NL" sz="4800" dirty="0" smtClean="0"/>
              <a:t>               CH</a:t>
            </a:r>
            <a:r>
              <a:rPr lang="nl-NL" sz="4800" baseline="-25000" dirty="0" smtClean="0"/>
              <a:t>3</a:t>
            </a:r>
            <a:r>
              <a:rPr lang="nl-NL" sz="4800" dirty="0" smtClean="0"/>
              <a:t>-C</a:t>
            </a:r>
            <a:r>
              <a:rPr lang="nl-NL" sz="4800" dirty="0"/>
              <a:t>≡C-CH</a:t>
            </a:r>
            <a:r>
              <a:rPr lang="nl-NL" sz="4800" baseline="-25000" dirty="0"/>
              <a:t>3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11165" y="8505197"/>
            <a:ext cx="24217417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C00000"/>
                </a:solidFill>
              </a:rPr>
              <a:t>Alkene và alkyne có đồng phân cấu tạo gồm đồng phân về vị trí của liên kết bội và </a:t>
            </a:r>
            <a:endParaRPr lang="nl-NL" sz="4800" b="1" dirty="0" smtClean="0">
              <a:solidFill>
                <a:srgbClr val="C00000"/>
              </a:solidFill>
            </a:endParaRPr>
          </a:p>
          <a:p>
            <a:r>
              <a:rPr lang="nl-NL" sz="4800" b="1" dirty="0" smtClean="0">
                <a:solidFill>
                  <a:srgbClr val="C00000"/>
                </a:solidFill>
              </a:rPr>
              <a:t>đồng </a:t>
            </a:r>
            <a:r>
              <a:rPr lang="nl-NL" sz="4800" b="1" dirty="0">
                <a:solidFill>
                  <a:srgbClr val="C00000"/>
                </a:solidFill>
              </a:rPr>
              <a:t>phân về mạch carbon.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98560"/>
            <a:ext cx="24328582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7030A0"/>
                </a:solidFill>
              </a:rPr>
              <a:t>Alkene còn có đồng phân hình học khi mỗi nguyên tử carbon ở liên kết đôi, liên kết với các nguyên tử/ nhóm nguyên tử khác nhau. Đồng phân cis- có mạch chính nằm về một phía của liên kết đôi, còn đồng phân trans- </a:t>
            </a:r>
            <a:r>
              <a:rPr lang="nl-NL" sz="4800" b="1" dirty="0" smtClean="0">
                <a:solidFill>
                  <a:srgbClr val="7030A0"/>
                </a:solidFill>
              </a:rPr>
              <a:t>có </a:t>
            </a:r>
            <a:r>
              <a:rPr lang="nl-NL" sz="4800" b="1" dirty="0" smtClean="0">
                <a:solidFill>
                  <a:srgbClr val="7030A0"/>
                </a:solidFill>
              </a:rPr>
              <a:t>mạch </a:t>
            </a:r>
            <a:r>
              <a:rPr lang="nl-NL" sz="4800" b="1" dirty="0">
                <a:solidFill>
                  <a:srgbClr val="7030A0"/>
                </a:solidFill>
              </a:rPr>
              <a:t>chính nằm về hai phía khác nhau của liên kết đôi.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00052" y="6666271"/>
            <a:ext cx="0" cy="206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1" y="2663775"/>
            <a:ext cx="5397909" cy="971306"/>
            <a:chOff x="166396" y="8755081"/>
            <a:chExt cx="12183098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" y="3906982"/>
            <a:ext cx="1672467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nl-NL" sz="4800" dirty="0" smtClean="0"/>
              <a:t>Ví dụ: but-2-ene (CH</a:t>
            </a:r>
            <a:r>
              <a:rPr lang="nl-NL" sz="4800" baseline="-25000" dirty="0" smtClean="0"/>
              <a:t>3</a:t>
            </a:r>
            <a:r>
              <a:rPr lang="nl-NL" sz="4800" dirty="0" smtClean="0"/>
              <a:t>-CH=CH-CH</a:t>
            </a:r>
            <a:r>
              <a:rPr lang="nl-NL" sz="4800" baseline="-25000" dirty="0" smtClean="0"/>
              <a:t>3</a:t>
            </a:r>
            <a:r>
              <a:rPr lang="nl-NL" sz="4800" dirty="0" smtClean="0"/>
              <a:t>) có đồng phân hình học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37978"/>
            <a:ext cx="24385589" cy="6539621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268733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NIỆM, ĐỒNG PHÂN VÀ DANH 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7" name="Google Shape;247;p3"/>
          <p:cNvGrpSpPr/>
          <p:nvPr/>
        </p:nvGrpSpPr>
        <p:grpSpPr>
          <a:xfrm>
            <a:off x="1" y="2663775"/>
            <a:ext cx="5043948" cy="971306"/>
            <a:chOff x="166396" y="8755081"/>
            <a:chExt cx="12183098" cy="781943"/>
          </a:xfrm>
        </p:grpSpPr>
        <p:sp>
          <p:nvSpPr>
            <p:cNvPr id="8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1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0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088" y="3703926"/>
            <a:ext cx="24316647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800" dirty="0"/>
              <a:t>- </a:t>
            </a:r>
            <a:r>
              <a:rPr lang="en-US" sz="4800" dirty="0" err="1"/>
              <a:t>Tên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alkene </a:t>
            </a:r>
            <a:r>
              <a:rPr lang="en-US" sz="4800" dirty="0" err="1"/>
              <a:t>và</a:t>
            </a:r>
            <a:r>
              <a:rPr lang="en-US" sz="4800" dirty="0"/>
              <a:t> alkyne </a:t>
            </a:r>
            <a:r>
              <a:rPr lang="en-US" sz="4800" dirty="0" err="1"/>
              <a:t>mạch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phân</a:t>
            </a:r>
            <a:r>
              <a:rPr lang="en-US" sz="4800" dirty="0"/>
              <a:t> </a:t>
            </a:r>
            <a:r>
              <a:rPr lang="en-US" sz="4800" dirty="0" err="1"/>
              <a:t>nhánh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gọi</a:t>
            </a:r>
            <a:r>
              <a:rPr lang="en-US" sz="4800" dirty="0"/>
              <a:t> 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:</a:t>
            </a:r>
          </a:p>
          <a:p>
            <a:r>
              <a:rPr lang="en-US" sz="4800" dirty="0" smtClean="0"/>
              <a:t>       </a:t>
            </a:r>
            <a:r>
              <a:rPr lang="en-US" sz="4800" b="1" dirty="0" err="1" smtClean="0">
                <a:solidFill>
                  <a:srgbClr val="C00000"/>
                </a:solidFill>
              </a:rPr>
              <a:t>Tên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tiền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số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chỉ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vị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liên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bội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hậu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488" y="5341884"/>
            <a:ext cx="12013850" cy="30469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Ví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dụ</a:t>
            </a:r>
            <a:r>
              <a:rPr lang="en-US" sz="48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nl-NL" sz="4800" dirty="0" smtClean="0"/>
              <a:t>CH</a:t>
            </a:r>
            <a:r>
              <a:rPr lang="nl-NL" sz="4800" baseline="-25000" dirty="0" smtClean="0"/>
              <a:t>2</a:t>
            </a:r>
            <a:r>
              <a:rPr lang="nl-NL" sz="4800" dirty="0" smtClean="0"/>
              <a:t>=CH-CH</a:t>
            </a:r>
            <a:r>
              <a:rPr lang="nl-NL" sz="4800" baseline="-25000" dirty="0" smtClean="0"/>
              <a:t>2</a:t>
            </a:r>
            <a:r>
              <a:rPr lang="nl-NL" sz="4800" dirty="0" smtClean="0"/>
              <a:t>-CH</a:t>
            </a:r>
            <a:r>
              <a:rPr lang="nl-NL" sz="4800" baseline="-25000" dirty="0" smtClean="0"/>
              <a:t>3 </a:t>
            </a:r>
            <a:r>
              <a:rPr lang="nl-NL" sz="4800" dirty="0"/>
              <a:t>but-1-ene</a:t>
            </a:r>
            <a:endParaRPr lang="en-US" sz="4800" dirty="0"/>
          </a:p>
          <a:p>
            <a:r>
              <a:rPr lang="nl-NL" sz="4800" dirty="0"/>
              <a:t>*CH</a:t>
            </a:r>
            <a:r>
              <a:rPr lang="nl-NL" sz="4800" baseline="-25000" dirty="0"/>
              <a:t>3</a:t>
            </a:r>
            <a:r>
              <a:rPr lang="nl-NL" sz="4800" dirty="0"/>
              <a:t>-CH=CH-CH</a:t>
            </a:r>
            <a:r>
              <a:rPr lang="nl-NL" sz="4800" baseline="-25000" dirty="0"/>
              <a:t>3 </a:t>
            </a:r>
            <a:r>
              <a:rPr lang="nl-NL" sz="4800" dirty="0"/>
              <a:t> but -2-ene</a:t>
            </a:r>
            <a:endParaRPr lang="en-US" sz="4800" dirty="0"/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355885" y="5324454"/>
            <a:ext cx="12013850" cy="30469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Ví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dụ</a:t>
            </a:r>
            <a:r>
              <a:rPr lang="en-US" sz="48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nl-NL" sz="4800" dirty="0"/>
              <a:t>CH≡</a:t>
            </a:r>
            <a:r>
              <a:rPr lang="nl-NL" sz="4800" dirty="0" smtClean="0"/>
              <a:t>C-CH</a:t>
            </a:r>
            <a:r>
              <a:rPr lang="nl-NL" sz="4800" baseline="-25000" dirty="0" smtClean="0"/>
              <a:t>2</a:t>
            </a:r>
            <a:r>
              <a:rPr lang="nl-NL" sz="4800" dirty="0" smtClean="0"/>
              <a:t>-CH</a:t>
            </a:r>
            <a:r>
              <a:rPr lang="nl-NL" sz="4800" baseline="-25000" dirty="0" smtClean="0"/>
              <a:t>3</a:t>
            </a:r>
            <a:r>
              <a:rPr lang="nl-NL" sz="4800" dirty="0" smtClean="0"/>
              <a:t>    but-1-yne</a:t>
            </a:r>
            <a:endParaRPr lang="en-US" sz="4800" dirty="0"/>
          </a:p>
          <a:p>
            <a:r>
              <a:rPr lang="nl-NL" sz="4800" dirty="0" smtClean="0"/>
              <a:t>  CH</a:t>
            </a:r>
            <a:r>
              <a:rPr lang="nl-NL" sz="4800" baseline="-25000" dirty="0" smtClean="0"/>
              <a:t>3</a:t>
            </a:r>
            <a:r>
              <a:rPr lang="nl-NL" sz="4800" dirty="0" smtClean="0"/>
              <a:t>-C</a:t>
            </a:r>
            <a:r>
              <a:rPr lang="nl-NL" sz="4800" dirty="0"/>
              <a:t>≡C-CH</a:t>
            </a:r>
            <a:r>
              <a:rPr lang="nl-NL" sz="4800" baseline="-25000" dirty="0"/>
              <a:t>3	 </a:t>
            </a:r>
            <a:r>
              <a:rPr lang="nl-NL" sz="4800" baseline="-25000" dirty="0" smtClean="0"/>
              <a:t>     </a:t>
            </a:r>
            <a:r>
              <a:rPr lang="nl-NL" sz="4800" dirty="0" smtClean="0"/>
              <a:t>but-2-yne</a:t>
            </a:r>
            <a:endParaRPr lang="en-US" sz="4800" dirty="0"/>
          </a:p>
          <a:p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" y="8468975"/>
            <a:ext cx="24369734" cy="230832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4800" dirty="0" smtClean="0"/>
              <a:t>- </a:t>
            </a:r>
            <a:r>
              <a:rPr lang="en-US" sz="4800" dirty="0" err="1" smtClean="0"/>
              <a:t>Tên</a:t>
            </a:r>
            <a:r>
              <a:rPr lang="en-US" sz="4800" dirty="0" smtClean="0"/>
              <a:t> </a:t>
            </a:r>
            <a:r>
              <a:rPr lang="en-US" sz="4800" dirty="0" err="1"/>
              <a:t>của</a:t>
            </a:r>
            <a:r>
              <a:rPr lang="en-US" sz="4800" dirty="0"/>
              <a:t> alkene, alkyne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mạch</a:t>
            </a:r>
            <a:r>
              <a:rPr lang="en-US" sz="4800" dirty="0"/>
              <a:t> </a:t>
            </a:r>
            <a:r>
              <a:rPr lang="en-US" sz="4800" dirty="0" err="1"/>
              <a:t>nhánh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gọi</a:t>
            </a:r>
            <a:r>
              <a:rPr lang="en-US" sz="4800" dirty="0"/>
              <a:t> 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sau</a:t>
            </a:r>
            <a:r>
              <a:rPr lang="en-US" sz="4800" dirty="0"/>
              <a:t>:</a:t>
            </a:r>
          </a:p>
          <a:p>
            <a:r>
              <a:rPr lang="en-US" sz="4800" b="1" dirty="0" err="1">
                <a:solidFill>
                  <a:srgbClr val="C00000"/>
                </a:solidFill>
              </a:rPr>
              <a:t>Số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chỉ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vị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của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nhánh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nhánh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tiền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r>
              <a:rPr lang="en-US" sz="4800" b="1" dirty="0">
                <a:solidFill>
                  <a:srgbClr val="C00000"/>
                </a:solidFill>
              </a:rPr>
              <a:t> (</a:t>
            </a:r>
            <a:r>
              <a:rPr lang="en-US" sz="4800" b="1" dirty="0" err="1">
                <a:solidFill>
                  <a:srgbClr val="C00000"/>
                </a:solidFill>
              </a:rPr>
              <a:t>mạch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chính</a:t>
            </a:r>
            <a:r>
              <a:rPr lang="en-US" sz="4800" b="1" dirty="0">
                <a:solidFill>
                  <a:srgbClr val="C00000"/>
                </a:solidFill>
              </a:rPr>
              <a:t>) - </a:t>
            </a:r>
            <a:r>
              <a:rPr lang="en-US" sz="4800" b="1" dirty="0" err="1">
                <a:solidFill>
                  <a:srgbClr val="C00000"/>
                </a:solidFill>
              </a:rPr>
              <a:t>số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chỉ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vị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trí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liên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bội</a:t>
            </a:r>
            <a:r>
              <a:rPr lang="en-US" sz="4800" b="1" dirty="0">
                <a:solidFill>
                  <a:srgbClr val="C00000"/>
                </a:solidFill>
              </a:rPr>
              <a:t> -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hậu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tố</a:t>
            </a:r>
            <a:r>
              <a:rPr lang="en-US" sz="48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440" y="10806796"/>
            <a:ext cx="11820208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Ví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dụ</a:t>
            </a:r>
            <a:r>
              <a:rPr lang="en-US" sz="48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      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 smtClean="0">
                <a:solidFill>
                  <a:srgbClr val="C00000"/>
                </a:solidFill>
              </a:rPr>
              <a:t> 2-methylbut-2-ene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93" y="10865790"/>
            <a:ext cx="8621795" cy="219187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371738" y="10836294"/>
            <a:ext cx="1201385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Ví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dụ</a:t>
            </a:r>
            <a:r>
              <a:rPr lang="en-US" sz="48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      </a:t>
            </a:r>
            <a:endParaRPr lang="en-US" sz="4800" b="1" dirty="0" smtClean="0">
              <a:solidFill>
                <a:srgbClr val="C00000"/>
              </a:solidFill>
            </a:endParaRPr>
          </a:p>
          <a:p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        </a:t>
            </a:r>
            <a:r>
              <a:rPr lang="en-US" sz="4800" b="1" dirty="0" smtClean="0">
                <a:solidFill>
                  <a:srgbClr val="C00000"/>
                </a:solidFill>
              </a:rPr>
              <a:t>        </a:t>
            </a:r>
            <a:r>
              <a:rPr lang="en-US" sz="4800" b="1" dirty="0" smtClean="0">
                <a:solidFill>
                  <a:srgbClr val="C00000"/>
                </a:solidFill>
              </a:rPr>
              <a:t>3-methylbut-1-yne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010" y="10865791"/>
            <a:ext cx="7722678" cy="21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74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33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805774"/>
              </p:ext>
            </p:extLst>
          </p:nvPr>
        </p:nvGraphicFramePr>
        <p:xfrm>
          <a:off x="7588715" y="3809984"/>
          <a:ext cx="16737879" cy="9828505"/>
        </p:xfrm>
        <a:graphic>
          <a:graphicData uri="http://schemas.openxmlformats.org/drawingml/2006/table">
            <a:tbl>
              <a:tblPr/>
              <a:tblGrid>
                <a:gridCol w="5227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4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33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85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0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 , g/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(20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ethene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-169,0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-104,0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-185,2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-47,7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But-1-ene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-185,3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2321180"/>
                  </a:ext>
                </a:extLst>
              </a:tr>
              <a:tr h="730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2-methylpropene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-141,0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0,59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Pent-1-ene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-165,2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-84,0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propyne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-102,8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-23,2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435398"/>
                  </a:ext>
                </a:extLst>
              </a:tr>
              <a:tr h="110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But-1-yne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-125,7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0,71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0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But-2-yne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-32,3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03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pent-1-yne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-105,7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7725" y="3714177"/>
            <a:ext cx="7188091" cy="101750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vi-VN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alkene, alkyne có số nguyên tử carbon nhỏ hơn 5 tồn tại ở thể khí (trừ but-2-yne); các alkene, alkyne có mạch carbon dài hơn tồn tại ở thể lỏng hoặc rắn và có khối lượng riêng khoảng 0,6 – 0,8 g </a:t>
            </a:r>
            <a:r>
              <a:rPr lang="vi-VN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en-US" sz="36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Nhiệt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sôi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tăng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dần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en-US" sz="3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nhỏ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g/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cm</a:t>
            </a:r>
            <a:r>
              <a:rPr lang="en-US" sz="3600" b="1" baseline="300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nhẹ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</p:txBody>
      </p:sp>
      <p:grpSp>
        <p:nvGrpSpPr>
          <p:cNvPr id="32" name="Google Shape;247;p3"/>
          <p:cNvGrpSpPr/>
          <p:nvPr/>
        </p:nvGrpSpPr>
        <p:grpSpPr>
          <a:xfrm>
            <a:off x="0" y="2663775"/>
            <a:ext cx="18815617" cy="971306"/>
            <a:chOff x="166396" y="8755081"/>
            <a:chExt cx="15396286" cy="781943"/>
          </a:xfrm>
        </p:grpSpPr>
        <p:sp>
          <p:nvSpPr>
            <p:cNvPr id="36" name="Google Shape;248;p3"/>
            <p:cNvSpPr/>
            <p:nvPr/>
          </p:nvSpPr>
          <p:spPr>
            <a:xfrm>
              <a:off x="384522" y="8755081"/>
              <a:ext cx="1517816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7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9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8" name="Google Shape;262;p3"/>
            <p:cNvSpPr txBox="1"/>
            <p:nvPr/>
          </p:nvSpPr>
          <p:spPr>
            <a:xfrm>
              <a:off x="932117" y="8770019"/>
              <a:ext cx="1463056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nóng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chảy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sôi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riêng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059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2"/>
            <a:ext cx="9565799" cy="1031100"/>
            <a:chOff x="166396" y="8755081"/>
            <a:chExt cx="7827422" cy="830080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7378011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7061701" cy="815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indent="0" eaLnBrk="1" hangingPunct="1">
                <a:lnSpc>
                  <a:spcPct val="130000"/>
                </a:lnSpc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Màu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sắc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tan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mùi</a:t>
              </a:r>
              <a:endParaRPr lang="en-US" alt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06463" y="4464670"/>
            <a:ext cx="20544297" cy="363176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hydrocarbon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13.1. </a:t>
            </a:r>
            <a:endParaRPr lang="en-US" sz="4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Line Callout 3 (Accent Bar) 36"/>
          <p:cNvSpPr/>
          <p:nvPr/>
        </p:nvSpPr>
        <p:spPr>
          <a:xfrm>
            <a:off x="4774858" y="8573652"/>
            <a:ext cx="17438011" cy="2550200"/>
          </a:xfrm>
          <a:prstGeom prst="accentCallout3">
            <a:avLst>
              <a:gd name="adj1" fmla="val 95088"/>
              <a:gd name="adj2" fmla="val -16283"/>
              <a:gd name="adj3" fmla="val 102028"/>
              <a:gd name="adj4" fmla="val -15821"/>
              <a:gd name="adj5" fmla="val 120820"/>
              <a:gd name="adj6" fmla="val -12607"/>
              <a:gd name="adj7" fmla="val 66950"/>
              <a:gd name="adj8" fmla="val -14342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12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1498</Words>
  <Application>Microsoft Office PowerPoint</Application>
  <PresentationFormat>Custom</PresentationFormat>
  <Paragraphs>270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Questrial</vt:lpstr>
      <vt:lpstr>Calibri</vt:lpstr>
      <vt:lpstr>Wingdings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</dc:creator>
  <cp:keywords>VnTeach.Com</cp:keywords>
  <dc:description>VnTeach.Com</dc:description>
  <cp:lastModifiedBy>Windows User</cp:lastModifiedBy>
  <cp:revision>116</cp:revision>
  <dcterms:created xsi:type="dcterms:W3CDTF">2013-08-07T06:38:09Z</dcterms:created>
  <dcterms:modified xsi:type="dcterms:W3CDTF">2023-05-28T13:36:51Z</dcterms:modified>
  <cp:category>VnTeach.Com</cp:category>
</cp:coreProperties>
</file>