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92" r:id="rId3"/>
    <p:sldId id="272" r:id="rId4"/>
    <p:sldId id="258" r:id="rId5"/>
    <p:sldId id="263" r:id="rId6"/>
    <p:sldId id="264" r:id="rId7"/>
    <p:sldId id="270" r:id="rId8"/>
    <p:sldId id="295" r:id="rId9"/>
    <p:sldId id="269" r:id="rId10"/>
    <p:sldId id="271" r:id="rId11"/>
    <p:sldId id="273" r:id="rId12"/>
    <p:sldId id="274" r:id="rId13"/>
    <p:sldId id="275" r:id="rId14"/>
    <p:sldId id="276" r:id="rId15"/>
    <p:sldId id="278" r:id="rId16"/>
    <p:sldId id="279" r:id="rId17"/>
    <p:sldId id="293" r:id="rId18"/>
    <p:sldId id="282" r:id="rId19"/>
    <p:sldId id="280" r:id="rId20"/>
    <p:sldId id="281" r:id="rId21"/>
    <p:sldId id="283" r:id="rId22"/>
    <p:sldId id="284" r:id="rId23"/>
    <p:sldId id="285" r:id="rId24"/>
    <p:sldId id="294" r:id="rId25"/>
    <p:sldId id="286" r:id="rId26"/>
    <p:sldId id="291" r:id="rId27"/>
    <p:sldId id="287" r:id="rId28"/>
    <p:sldId id="290" r:id="rId29"/>
    <p:sldId id="288" r:id="rId30"/>
    <p:sldId id="261" r:id="rId31"/>
    <p:sldId id="265" r:id="rId32"/>
    <p:sldId id="266" r:id="rId33"/>
    <p:sldId id="267" r:id="rId34"/>
    <p:sldId id="268" r:id="rId35"/>
  </p:sldIdLst>
  <p:sldSz cx="24385588" cy="13717588"/>
  <p:notesSz cx="6797675" cy="9928225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Questrial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4" y="72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endParaRPr dirty="0"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</a:t>
            </a:r>
            <a:r>
              <a:rPr lang="en-US" dirty="0" err="1" smtClean="0"/>
              <a:t>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TN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video.</a:t>
            </a: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2508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1552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1922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189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, chia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rồi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7451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8525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7325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1473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1830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79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0118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724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85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88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507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8324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037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chéo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096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2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80" y="549341"/>
            <a:ext cx="21947029" cy="117044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EB7EC-7A38-4564-A272-4A6CA50D3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39945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6"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909482" y="46608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7306616" y="403441"/>
            <a:ext cx="170789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AREN</a:t>
            </a:r>
            <a:r>
              <a:rPr lang="en-US" sz="5400" b="1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(HYDROCARBON </a:t>
            </a:r>
            <a:r>
              <a:rPr lang="en-US" sz="5400" b="1" i="0" u="none" strike="noStrike" cap="none" baseline="0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THƠM</a:t>
            </a:r>
            <a:r>
              <a:rPr lang="en-US" sz="5400" b="1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  <a:endParaRPr sz="54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 smtClean="0">
                <a:solidFill>
                  <a:schemeClr val="lt1"/>
                </a:solidFill>
                <a:latin typeface="Questrial" panose="020B0604020202020204" charset="0"/>
                <a:ea typeface="Questrial" panose="020B0604020202020204" charset="0"/>
                <a:cs typeface="Questrial" panose="020B0604020202020204" charset="0"/>
                <a:sym typeface="Questrial"/>
              </a:rPr>
              <a:t>Chủ</a:t>
            </a:r>
            <a:r>
              <a:rPr lang="en-US" sz="3600" b="1" i="0" u="none" strike="noStrike" cap="none" baseline="0" dirty="0" smtClean="0">
                <a:solidFill>
                  <a:schemeClr val="lt1"/>
                </a:solidFill>
                <a:latin typeface="Questrial" panose="020B0604020202020204" charset="0"/>
                <a:ea typeface="Questrial" panose="020B0604020202020204" charset="0"/>
                <a:cs typeface="Questrial" panose="020B0604020202020204" charset="0"/>
                <a:sym typeface="Questrial"/>
              </a:rPr>
              <a:t> </a:t>
            </a:r>
            <a:r>
              <a:rPr lang="en-US" sz="3600" b="1" i="0" u="none" strike="noStrike" cap="none" baseline="0" dirty="0" err="1" smtClean="0">
                <a:solidFill>
                  <a:schemeClr val="lt1"/>
                </a:solidFill>
                <a:latin typeface="Questrial" panose="020B0604020202020204" charset="0"/>
                <a:ea typeface="Questrial" panose="020B0604020202020204" charset="0"/>
                <a:cs typeface="Questrial" panose="020B0604020202020204" charset="0"/>
                <a:sym typeface="Questrial"/>
              </a:rPr>
              <a:t>đề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 panose="020B0604020202020204" charset="0"/>
                <a:ea typeface="Questrial" panose="020B0604020202020204" charset="0"/>
                <a:cs typeface="Questrial" panose="020B0604020202020204" charset="0"/>
                <a:sym typeface="Questrial"/>
              </a:rPr>
              <a:t>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4</a:t>
            </a:r>
            <a:endParaRPr sz="3600" b="1" dirty="0"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 dirty="0"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96129" y="403441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14</a:t>
            </a:r>
            <a:endParaRPr sz="36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">
            <a:extLst>
              <a:ext uri="{FF2B5EF4-FFF2-40B4-BE49-F238E27FC236}">
                <a16:creationId xmlns:a16="http://schemas.microsoft.com/office/drawing/2014/main" id="{258E3CC1-FC5B-F1EC-77BA-8C025B5E8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" y="13066326"/>
            <a:ext cx="352060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B652FE73-5F5E-7C96-7C0C-C56EB06F3E8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09717" y="25513"/>
            <a:ext cx="1173602" cy="149206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t="10687" r="-1"/>
          <a:stretch/>
        </p:blipFill>
        <p:spPr>
          <a:xfrm rot="5400000">
            <a:off x="12443214" y="1849691"/>
            <a:ext cx="12266475" cy="11469322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r="-1"/>
          <a:stretch/>
        </p:blipFill>
        <p:spPr>
          <a:xfrm rot="5400000">
            <a:off x="331305" y="1163458"/>
            <a:ext cx="12266475" cy="12841790"/>
          </a:xfrm>
          <a:prstGeom prst="rect">
            <a:avLst/>
          </a:prstGeom>
        </p:spPr>
      </p:pic>
      <p:grpSp>
        <p:nvGrpSpPr>
          <p:cNvPr id="122" name="Group 1">
            <a:extLst>
              <a:ext uri="{FF2B5EF4-FFF2-40B4-BE49-F238E27FC236}">
                <a16:creationId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1674965" y="9286762"/>
            <a:ext cx="20382767" cy="1515188"/>
            <a:chOff x="247182" y="2237392"/>
            <a:chExt cx="10785933" cy="801895"/>
          </a:xfrm>
        </p:grpSpPr>
        <p:grpSp>
          <p:nvGrpSpPr>
            <p:cNvPr id="123" name="Group 50">
              <a:extLst>
                <a:ext uri="{FF2B5EF4-FFF2-40B4-BE49-F238E27FC236}">
                  <a16:creationId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135" name="Rectangle 51">
                <a:extLst>
                  <a:ext uri="{FF2B5EF4-FFF2-40B4-BE49-F238E27FC236}">
                    <a16:creationId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6" name="Oval 52">
                <a:extLst>
                  <a:ext uri="{FF2B5EF4-FFF2-40B4-BE49-F238E27FC236}">
                    <a16:creationId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TextBox 53">
                <a:extLst>
                  <a:ext uri="{FF2B5EF4-FFF2-40B4-BE49-F238E27FC236}">
                    <a16:creationId xmlns:a16="http://schemas.microsoft.com/office/drawing/2014/main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6075400" y="1903250"/>
                <a:ext cx="1492639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alkane</a:t>
                </a:r>
                <a:r>
                  <a:rPr kumimoji="0" lang="fr-FR" sz="4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132" name="Rectangle 55">
                <a:extLst>
                  <a:ext uri="{FF2B5EF4-FFF2-40B4-BE49-F238E27FC236}">
                    <a16:creationId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3" name="Oval 56">
                <a:extLst>
                  <a:ext uri="{FF2B5EF4-FFF2-40B4-BE49-F238E27FC236}">
                    <a16:creationId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TextBox 57">
                <a:extLst>
                  <a:ext uri="{FF2B5EF4-FFF2-40B4-BE49-F238E27FC236}">
                    <a16:creationId xmlns:a16="http://schemas.microsoft.com/office/drawing/2014/main" id="{0E04AD19-1B8B-EBF9-EE45-9867FCC8B7F7}"/>
                  </a:ext>
                </a:extLst>
              </p:cNvPr>
              <p:cNvSpPr txBox="1"/>
              <p:nvPr/>
            </p:nvSpPr>
            <p:spPr>
              <a:xfrm>
                <a:off x="5827319" y="1903244"/>
                <a:ext cx="1741151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alkene.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5" name="Group 3">
              <a:extLst>
                <a:ext uri="{FF2B5EF4-FFF2-40B4-BE49-F238E27FC236}">
                  <a16:creationId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6079022" y="2237397"/>
              <a:ext cx="2038174" cy="801889"/>
              <a:chOff x="5537206" y="1704231"/>
              <a:chExt cx="2031264" cy="745468"/>
            </a:xfrm>
          </p:grpSpPr>
          <p:sp>
            <p:nvSpPr>
              <p:cNvPr id="129" name="Rectangle 45">
                <a:extLst>
                  <a:ext uri="{FF2B5EF4-FFF2-40B4-BE49-F238E27FC236}">
                    <a16:creationId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Oval 46">
                <a:extLst>
                  <a:ext uri="{FF2B5EF4-FFF2-40B4-BE49-F238E27FC236}">
                    <a16:creationId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TextBox 47">
                <a:extLst>
                  <a:ext uri="{FF2B5EF4-FFF2-40B4-BE49-F238E27FC236}">
                    <a16:creationId xmlns:a16="http://schemas.microsoft.com/office/drawing/2014/main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6016038" y="1903245"/>
                <a:ext cx="1490412" cy="408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600" b="1" i="0" kern="1200" dirty="0" err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arene</a:t>
                </a:r>
                <a:r>
                  <a:rPr lang="en-US" sz="46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6" name="Group 58">
              <a:extLst>
                <a:ext uri="{FF2B5EF4-FFF2-40B4-BE49-F238E27FC236}">
                  <a16:creationId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8994942" y="2237398"/>
              <a:ext cx="2038173" cy="801889"/>
              <a:chOff x="5537206" y="1704231"/>
              <a:chExt cx="2031263" cy="745468"/>
            </a:xfrm>
          </p:grpSpPr>
          <p:sp>
            <p:nvSpPr>
              <p:cNvPr id="127" name="Rectangle 59">
                <a:extLst>
                  <a:ext uri="{FF2B5EF4-FFF2-40B4-BE49-F238E27FC236}">
                    <a16:creationId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8" name="Oval 60">
                <a:extLst>
                  <a:ext uri="{FF2B5EF4-FFF2-40B4-BE49-F238E27FC236}">
                    <a16:creationId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8" name="TextBox 53">
            <a:extLst>
              <a:ext uri="{FF2B5EF4-FFF2-40B4-BE49-F238E27FC236}">
                <a16:creationId xmlns:a16="http://schemas.microsoft.com/office/drawing/2014/main" id="{B4E74AE4-8346-065B-9265-27E9693B98ED}"/>
              </a:ext>
            </a:extLst>
          </p:cNvPr>
          <p:cNvSpPr txBox="1"/>
          <p:nvPr/>
        </p:nvSpPr>
        <p:spPr>
          <a:xfrm>
            <a:off x="19232763" y="9628849"/>
            <a:ext cx="2830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alkyne</a:t>
            </a:r>
            <a:r>
              <a:rPr kumimoji="0" lang="fr-FR" sz="4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Oval 49">
            <a:extLst>
              <a:ext uri="{FF2B5EF4-FFF2-40B4-BE49-F238E27FC236}">
                <a16:creationId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12699301" y="9511239"/>
            <a:ext cx="1024847" cy="100972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Rounded Rectangle 24">
            <a:extLst>
              <a:ext uri="{FF2B5EF4-FFF2-40B4-BE49-F238E27FC236}">
                <a16:creationId xmlns:a16="http://schemas.microsoft.com/office/drawing/2014/main" id="{EE17A035-4F3F-415E-BEA7-3331C045288F}"/>
              </a:ext>
            </a:extLst>
          </p:cNvPr>
          <p:cNvSpPr/>
          <p:nvPr/>
        </p:nvSpPr>
        <p:spPr bwMode="auto">
          <a:xfrm>
            <a:off x="379451" y="4627180"/>
            <a:ext cx="23596947" cy="3771715"/>
          </a:xfrm>
          <a:prstGeom prst="roundRect">
            <a:avLst>
              <a:gd name="adj" fmla="val 5492"/>
            </a:avLst>
          </a:prstGeom>
          <a:solidFill>
            <a:srgbClr val="9BBB59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just" defTabSz="4354339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phổ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naphthalene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long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xua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đuổi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gián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muối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Naphthalene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soát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bướm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đêm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hoang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kern="1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Naphthalene </a:t>
            </a:r>
            <a:r>
              <a:rPr lang="en-US" sz="4600" b="1" kern="1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600" b="1" kern="1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600" b="1" kern="1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hydrocarbon </a:t>
            </a:r>
            <a:r>
              <a:rPr lang="en-US" sz="4600" b="1" kern="1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600" b="1" kern="1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600" b="1" kern="1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600" b="1" kern="1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2" name="Nhóm 48">
            <a:extLst>
              <a:ext uri="{FF2B5EF4-FFF2-40B4-BE49-F238E27FC236}">
                <a16:creationId xmlns:a16="http://schemas.microsoft.com/office/drawing/2014/main" id="{C878598D-6F49-9674-C9C5-21E1F97DE222}"/>
              </a:ext>
            </a:extLst>
          </p:cNvPr>
          <p:cNvGrpSpPr/>
          <p:nvPr/>
        </p:nvGrpSpPr>
        <p:grpSpPr>
          <a:xfrm>
            <a:off x="458264" y="3521898"/>
            <a:ext cx="1150960" cy="1121234"/>
            <a:chOff x="7061416" y="323529"/>
            <a:chExt cx="1208304" cy="1208304"/>
          </a:xfrm>
        </p:grpSpPr>
        <p:sp>
          <p:nvSpPr>
            <p:cNvPr id="143" name="Hình Bầu dục 49">
              <a:extLst>
                <a:ext uri="{FF2B5EF4-FFF2-40B4-BE49-F238E27FC236}">
                  <a16:creationId xmlns:a16="http://schemas.microsoft.com/office/drawing/2014/main" id="{6ABA77B9-8182-660A-0B42-6F20318592FF}"/>
                </a:ext>
              </a:extLst>
            </p:cNvPr>
            <p:cNvSpPr/>
            <p:nvPr/>
          </p:nvSpPr>
          <p:spPr>
            <a:xfrm>
              <a:off x="7061416" y="323529"/>
              <a:ext cx="1208304" cy="1208304"/>
            </a:xfrm>
            <a:prstGeom prst="ellipse">
              <a:avLst/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4" name="Đồ họa 50" descr="Power with solid fill">
              <a:extLst>
                <a:ext uri="{FF2B5EF4-FFF2-40B4-BE49-F238E27FC236}">
                  <a16:creationId xmlns:a16="http://schemas.microsoft.com/office/drawing/2014/main" id="{19BC2115-DEA2-591A-A3F6-7CC87CFC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130075" y="341145"/>
              <a:ext cx="1112790" cy="1112790"/>
            </a:xfrm>
            <a:prstGeom prst="rect">
              <a:avLst/>
            </a:prstGeom>
          </p:spPr>
        </p:pic>
      </p:grpSp>
      <p:sp>
        <p:nvSpPr>
          <p:cNvPr id="145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Chủ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đề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4. HYDROCARBON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 animBg="1"/>
      <p:bldP spid="1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9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67" y="3225833"/>
            <a:ext cx="6475516" cy="7678398"/>
          </a:xfrm>
          <a:prstGeom prst="rect">
            <a:avLst/>
          </a:prstGeom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075" y="7959556"/>
            <a:ext cx="14297555" cy="4583628"/>
          </a:xfrm>
          <a:prstGeom prst="rect">
            <a:avLst/>
          </a:prstGeom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41807093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7"/>
          <p:cNvSpPr>
            <a:spLocks noChangeArrowheads="1"/>
          </p:cNvSpPr>
          <p:nvPr/>
        </p:nvSpPr>
        <p:spPr bwMode="auto">
          <a:xfrm>
            <a:off x="543129" y="2081783"/>
            <a:ext cx="17375611" cy="9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914491" algn="r"/>
                <a:tab pos="5486949" algn="ctr"/>
                <a:tab pos="10973897" algn="r"/>
              </a:tabLst>
            </a:pP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7599" y="2699010"/>
            <a:ext cx="16461105" cy="7848302"/>
          </a:xfrm>
          <a:prstGeom prst="rect">
            <a:avLst/>
          </a:prstGeom>
          <a:noFill/>
          <a:ln w="50800" cap="rnd" cmpd="dbl">
            <a:solidFill>
              <a:srgbClr val="DD47E9"/>
            </a:solidFill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800" b="1" dirty="0" err="1"/>
              <a:t>Bài</a:t>
            </a:r>
            <a:r>
              <a:rPr lang="en-US" sz="4800" b="1" dirty="0"/>
              <a:t> 1: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Những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câu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sau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đây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đúng</a:t>
            </a:r>
            <a:r>
              <a:rPr lang="en-US" sz="4800" b="1" dirty="0">
                <a:solidFill>
                  <a:srgbClr val="FF0000"/>
                </a:solidFill>
              </a:rPr>
              <a:t> hay </a:t>
            </a:r>
            <a:r>
              <a:rPr lang="en-US" sz="4800" b="1" dirty="0" err="1">
                <a:solidFill>
                  <a:srgbClr val="FF0000"/>
                </a:solidFill>
              </a:rPr>
              <a:t>sai</a:t>
            </a:r>
            <a:r>
              <a:rPr lang="en-US" sz="4800" b="1" dirty="0">
                <a:solidFill>
                  <a:srgbClr val="FF0000"/>
                </a:solidFill>
              </a:rPr>
              <a:t>?</a:t>
            </a:r>
          </a:p>
          <a:p>
            <a:pPr marL="685869" indent="-685869" algn="just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 smtClean="0">
                <a:solidFill>
                  <a:srgbClr val="0000FF"/>
                </a:solidFill>
              </a:rPr>
              <a:t>Benzene </a:t>
            </a:r>
            <a:r>
              <a:rPr lang="en-US" sz="4800" b="1" dirty="0" err="1">
                <a:solidFill>
                  <a:srgbClr val="0000FF"/>
                </a:solidFill>
              </a:rPr>
              <a:t>là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một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hiđrocacbon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không</a:t>
            </a:r>
            <a:r>
              <a:rPr lang="en-US" sz="4800" b="1" dirty="0">
                <a:solidFill>
                  <a:srgbClr val="0000FF"/>
                </a:solidFill>
              </a:rPr>
              <a:t> no.</a:t>
            </a:r>
          </a:p>
          <a:p>
            <a:pPr marL="685869" indent="-685869" algn="just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 smtClean="0">
                <a:solidFill>
                  <a:srgbClr val="0000FF"/>
                </a:solidFill>
              </a:rPr>
              <a:t>Benzene </a:t>
            </a:r>
            <a:r>
              <a:rPr lang="en-US" sz="4800" b="1" dirty="0" err="1">
                <a:solidFill>
                  <a:srgbClr val="0000FF"/>
                </a:solidFill>
              </a:rPr>
              <a:t>là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một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hiđrocacbon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thơm</a:t>
            </a:r>
            <a:r>
              <a:rPr lang="en-US" sz="4800" b="1" dirty="0">
                <a:solidFill>
                  <a:srgbClr val="0000FF"/>
                </a:solidFill>
              </a:rPr>
              <a:t>.</a:t>
            </a:r>
          </a:p>
          <a:p>
            <a:pPr marL="685869" indent="-685869" algn="just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>
                <a:solidFill>
                  <a:srgbClr val="0000FF"/>
                </a:solidFill>
              </a:rPr>
              <a:t>Ở </a:t>
            </a:r>
            <a:r>
              <a:rPr lang="en-US" sz="4800" b="1" dirty="0" smtClean="0">
                <a:solidFill>
                  <a:srgbClr val="0000FF"/>
                </a:solidFill>
              </a:rPr>
              <a:t>benzene, </a:t>
            </a:r>
            <a:r>
              <a:rPr lang="en-US" sz="4800" b="1" dirty="0">
                <a:solidFill>
                  <a:srgbClr val="0000FF"/>
                </a:solidFill>
              </a:rPr>
              <a:t>3 </a:t>
            </a:r>
            <a:r>
              <a:rPr lang="en-US" sz="4800" b="1" dirty="0" err="1">
                <a:solidFill>
                  <a:srgbClr val="0000FF"/>
                </a:solidFill>
              </a:rPr>
              <a:t>liên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kết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đôi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ngắn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hơn</a:t>
            </a:r>
            <a:r>
              <a:rPr lang="en-US" sz="4800" b="1" dirty="0">
                <a:solidFill>
                  <a:srgbClr val="0000FF"/>
                </a:solidFill>
              </a:rPr>
              <a:t> 3 </a:t>
            </a:r>
            <a:r>
              <a:rPr lang="en-US" sz="4800" b="1" dirty="0" err="1">
                <a:solidFill>
                  <a:srgbClr val="0000FF"/>
                </a:solidFill>
              </a:rPr>
              <a:t>liên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kết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đơn</a:t>
            </a:r>
            <a:r>
              <a:rPr lang="en-US" sz="4800" b="1" dirty="0">
                <a:solidFill>
                  <a:srgbClr val="0000FF"/>
                </a:solidFill>
              </a:rPr>
              <a:t>.</a:t>
            </a:r>
          </a:p>
          <a:p>
            <a:pPr marL="685869" indent="-685869" algn="just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>
                <a:solidFill>
                  <a:srgbClr val="0000FF"/>
                </a:solidFill>
              </a:rPr>
              <a:t>Ở </a:t>
            </a:r>
            <a:r>
              <a:rPr lang="en-US" sz="4800" b="1" dirty="0" smtClean="0">
                <a:solidFill>
                  <a:srgbClr val="0000FF"/>
                </a:solidFill>
              </a:rPr>
              <a:t>benzene, </a:t>
            </a:r>
            <a:r>
              <a:rPr lang="en-US" sz="4800" b="1" dirty="0">
                <a:solidFill>
                  <a:srgbClr val="0000FF"/>
                </a:solidFill>
              </a:rPr>
              <a:t>6 </a:t>
            </a:r>
            <a:r>
              <a:rPr lang="en-US" sz="4800" b="1" dirty="0" err="1">
                <a:solidFill>
                  <a:srgbClr val="0000FF"/>
                </a:solidFill>
              </a:rPr>
              <a:t>liên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kết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</a:rPr>
              <a:t>carbon </a:t>
            </a:r>
            <a:r>
              <a:rPr lang="en-US" sz="4800" b="1" dirty="0">
                <a:solidFill>
                  <a:srgbClr val="0000FF"/>
                </a:solidFill>
              </a:rPr>
              <a:t>– </a:t>
            </a:r>
            <a:r>
              <a:rPr lang="en-US" sz="4800" b="1" dirty="0" smtClean="0">
                <a:solidFill>
                  <a:srgbClr val="0000FF"/>
                </a:solidFill>
              </a:rPr>
              <a:t>carbon </a:t>
            </a:r>
            <a:r>
              <a:rPr lang="en-US" sz="4800" b="1" dirty="0" err="1">
                <a:solidFill>
                  <a:srgbClr val="0000FF"/>
                </a:solidFill>
              </a:rPr>
              <a:t>đều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như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nhau</a:t>
            </a:r>
            <a:r>
              <a:rPr lang="en-US" sz="4800" b="1" dirty="0">
                <a:solidFill>
                  <a:srgbClr val="0000FF"/>
                </a:solidFill>
              </a:rPr>
              <a:t>.</a:t>
            </a:r>
          </a:p>
          <a:p>
            <a:pPr marL="685869" indent="-685869" algn="just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>
                <a:solidFill>
                  <a:srgbClr val="0000FF"/>
                </a:solidFill>
              </a:rPr>
              <a:t>Ở </a:t>
            </a:r>
            <a:r>
              <a:rPr lang="en-US" sz="4800" b="1" dirty="0" smtClean="0">
                <a:solidFill>
                  <a:srgbClr val="0000FF"/>
                </a:solidFill>
              </a:rPr>
              <a:t>benzene, </a:t>
            </a:r>
            <a:r>
              <a:rPr lang="en-US" sz="4800" b="1" dirty="0">
                <a:solidFill>
                  <a:srgbClr val="0000FF"/>
                </a:solidFill>
              </a:rPr>
              <a:t>6 C </a:t>
            </a:r>
            <a:r>
              <a:rPr lang="en-US" sz="4800" b="1" dirty="0" err="1">
                <a:solidFill>
                  <a:srgbClr val="0000FF"/>
                </a:solidFill>
              </a:rPr>
              <a:t>tạo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thành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một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lục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giác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đều</a:t>
            </a:r>
            <a:r>
              <a:rPr lang="en-US" sz="4800" b="1" dirty="0">
                <a:solidFill>
                  <a:srgbClr val="0000FF"/>
                </a:solidFill>
              </a:rPr>
              <a:t>.</a:t>
            </a:r>
          </a:p>
          <a:p>
            <a:pPr marL="685869" indent="-685869" algn="just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>
                <a:solidFill>
                  <a:srgbClr val="0000FF"/>
                </a:solidFill>
              </a:rPr>
              <a:t>Ở </a:t>
            </a:r>
            <a:r>
              <a:rPr lang="en-US" sz="4800" b="1" dirty="0" smtClean="0">
                <a:solidFill>
                  <a:srgbClr val="0000FF"/>
                </a:solidFill>
              </a:rPr>
              <a:t>cyclohexane, </a:t>
            </a:r>
            <a:r>
              <a:rPr lang="en-US" sz="4800" b="1" dirty="0">
                <a:solidFill>
                  <a:srgbClr val="0000FF"/>
                </a:solidFill>
              </a:rPr>
              <a:t>6 C </a:t>
            </a:r>
            <a:r>
              <a:rPr lang="en-US" sz="4800" b="1" dirty="0" err="1">
                <a:solidFill>
                  <a:srgbClr val="0000FF"/>
                </a:solidFill>
              </a:rPr>
              <a:t>tạo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thành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một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lục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giác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đều</a:t>
            </a:r>
            <a:r>
              <a:rPr lang="en-US" sz="48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" name="Down Ribbon 4"/>
          <p:cNvSpPr/>
          <p:nvPr/>
        </p:nvSpPr>
        <p:spPr>
          <a:xfrm>
            <a:off x="5115182" y="11164539"/>
            <a:ext cx="16765940" cy="2133847"/>
          </a:xfrm>
          <a:prstGeom prst="ribb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Wingdings" panose="05000000000000000000" pitchFamily="2" charset="2"/>
              <a:buChar char="v"/>
              <a:defRPr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b, d, e.</a:t>
            </a:r>
          </a:p>
          <a:p>
            <a:pPr marL="685800" indent="-685800" algn="ctr">
              <a:buFont typeface="Wingdings" panose="05000000000000000000" pitchFamily="2" charset="2"/>
              <a:buChar char="v"/>
              <a:defRPr/>
            </a:pP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c, f.</a:t>
            </a:r>
          </a:p>
        </p:txBody>
      </p:sp>
    </p:spTree>
    <p:extLst>
      <p:ext uri="{BB962C8B-B14F-4D97-AF65-F5344CB8AC3E}">
        <p14:creationId xmlns:p14="http://schemas.microsoft.com/office/powerpoint/2010/main" val="24851038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1146" y="2718888"/>
            <a:ext cx="15358692" cy="89562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800" b="1" dirty="0" err="1"/>
              <a:t>Bài</a:t>
            </a:r>
            <a:r>
              <a:rPr lang="en-US" sz="4800" b="1" dirty="0"/>
              <a:t> 2: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Viết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công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cấu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tạo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của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các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hợp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chất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sau</a:t>
            </a:r>
            <a:r>
              <a:rPr lang="en-US" sz="4800" b="1" dirty="0">
                <a:solidFill>
                  <a:srgbClr val="FF0000"/>
                </a:solidFill>
              </a:rPr>
              <a:t>:</a:t>
            </a: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 smtClean="0">
                <a:solidFill>
                  <a:srgbClr val="0000FF"/>
                </a:solidFill>
              </a:rPr>
              <a:t>Ethylbenzene</a:t>
            </a:r>
            <a:endParaRPr lang="en-US" sz="4800" b="1" dirty="0">
              <a:solidFill>
                <a:srgbClr val="0000FF"/>
              </a:solidFill>
            </a:endParaRP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 smtClean="0">
                <a:solidFill>
                  <a:srgbClr val="0000FF"/>
                </a:solidFill>
              </a:rPr>
              <a:t>4-</a:t>
            </a:r>
            <a:r>
              <a:rPr lang="en-US" sz="4800" b="1" dirty="0" err="1" smtClean="0">
                <a:solidFill>
                  <a:srgbClr val="0000FF"/>
                </a:solidFill>
              </a:rPr>
              <a:t>Cloroethylbenzene</a:t>
            </a:r>
            <a:endParaRPr lang="en-US" sz="4800" b="1" dirty="0">
              <a:solidFill>
                <a:srgbClr val="0000FF"/>
              </a:solidFill>
            </a:endParaRP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 smtClean="0">
                <a:solidFill>
                  <a:srgbClr val="0000FF"/>
                </a:solidFill>
              </a:rPr>
              <a:t>1,3,5-</a:t>
            </a:r>
            <a:r>
              <a:rPr lang="en-US" sz="4800" b="1" dirty="0" err="1" smtClean="0">
                <a:solidFill>
                  <a:srgbClr val="0000FF"/>
                </a:solidFill>
              </a:rPr>
              <a:t>Trimethylbenzene</a:t>
            </a:r>
            <a:endParaRPr lang="en-US" sz="4800" b="1" dirty="0">
              <a:solidFill>
                <a:srgbClr val="0000FF"/>
              </a:solidFill>
            </a:endParaRP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i="1" dirty="0" smtClean="0">
                <a:solidFill>
                  <a:srgbClr val="0000FF"/>
                </a:solidFill>
              </a:rPr>
              <a:t>o</a:t>
            </a:r>
            <a:r>
              <a:rPr lang="en-US" sz="4800" b="1" dirty="0" smtClean="0">
                <a:solidFill>
                  <a:srgbClr val="0000FF"/>
                </a:solidFill>
              </a:rPr>
              <a:t>-</a:t>
            </a:r>
            <a:r>
              <a:rPr lang="en-US" sz="4800" b="1" dirty="0" err="1" smtClean="0">
                <a:solidFill>
                  <a:srgbClr val="0000FF"/>
                </a:solidFill>
              </a:rPr>
              <a:t>Clorotoluene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endParaRPr lang="en-US" sz="4800" b="1" i="1" dirty="0">
              <a:solidFill>
                <a:srgbClr val="0000FF"/>
              </a:solidFill>
            </a:endParaRP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i="1" dirty="0" smtClean="0">
                <a:solidFill>
                  <a:srgbClr val="0000FF"/>
                </a:solidFill>
              </a:rPr>
              <a:t>m</a:t>
            </a:r>
            <a:r>
              <a:rPr lang="en-US" sz="4800" b="1" dirty="0" smtClean="0">
                <a:solidFill>
                  <a:srgbClr val="0000FF"/>
                </a:solidFill>
              </a:rPr>
              <a:t>-</a:t>
            </a:r>
            <a:r>
              <a:rPr lang="en-US" sz="4800" b="1" dirty="0" err="1" smtClean="0">
                <a:solidFill>
                  <a:srgbClr val="0000FF"/>
                </a:solidFill>
              </a:rPr>
              <a:t>Clorotoluene</a:t>
            </a:r>
            <a:endParaRPr lang="en-US" sz="4800" b="1" dirty="0">
              <a:solidFill>
                <a:srgbClr val="0000FF"/>
              </a:solidFill>
            </a:endParaRP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i="1" dirty="0" smtClean="0">
                <a:solidFill>
                  <a:srgbClr val="0000FF"/>
                </a:solidFill>
              </a:rPr>
              <a:t>p</a:t>
            </a:r>
            <a:r>
              <a:rPr lang="en-US" sz="4800" b="1" dirty="0" smtClean="0">
                <a:solidFill>
                  <a:srgbClr val="0000FF"/>
                </a:solidFill>
              </a:rPr>
              <a:t>-</a:t>
            </a:r>
            <a:r>
              <a:rPr lang="en-US" sz="4800" b="1" dirty="0" err="1" smtClean="0">
                <a:solidFill>
                  <a:srgbClr val="0000FF"/>
                </a:solidFill>
              </a:rPr>
              <a:t>Clorotoluene</a:t>
            </a:r>
            <a:endParaRPr lang="en-US" sz="4800" b="1" dirty="0">
              <a:solidFill>
                <a:srgbClr val="0000FF"/>
              </a:solidFill>
            </a:endParaRPr>
          </a:p>
          <a:p>
            <a:pPr marL="914491" indent="-914491">
              <a:lnSpc>
                <a:spcPct val="150000"/>
              </a:lnSpc>
              <a:buFontTx/>
              <a:buAutoNum type="alphaLcParenR"/>
              <a:defRPr/>
            </a:pPr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5" name="Rectangle 87"/>
          <p:cNvSpPr>
            <a:spLocks noChangeArrowheads="1"/>
          </p:cNvSpPr>
          <p:nvPr/>
        </p:nvSpPr>
        <p:spPr bwMode="auto">
          <a:xfrm>
            <a:off x="543129" y="2081783"/>
            <a:ext cx="17375611" cy="9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914491" algn="r"/>
                <a:tab pos="5486949" algn="ctr"/>
                <a:tab pos="10973897" algn="r"/>
              </a:tabLst>
            </a:pP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05042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3825" y="3530956"/>
            <a:ext cx="16156270" cy="6740307"/>
          </a:xfrm>
          <a:prstGeom prst="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800" b="1" dirty="0" err="1"/>
              <a:t>Bài</a:t>
            </a:r>
            <a:r>
              <a:rPr lang="en-US" sz="4800" b="1" dirty="0"/>
              <a:t> 3: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Hãy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nêu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và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giải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thích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hiện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tượng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xảy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ra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trong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các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thí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nghiệm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sau</a:t>
            </a:r>
            <a:r>
              <a:rPr lang="en-US" sz="4800" b="1" dirty="0">
                <a:solidFill>
                  <a:srgbClr val="FF0000"/>
                </a:solidFill>
              </a:rPr>
              <a:t>:</a:t>
            </a:r>
          </a:p>
          <a:p>
            <a:pPr marL="914491" indent="-914491" algn="just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>
                <a:solidFill>
                  <a:srgbClr val="0000FF"/>
                </a:solidFill>
              </a:rPr>
              <a:t>Cho </a:t>
            </a:r>
            <a:r>
              <a:rPr lang="en-US" sz="4800" b="1" dirty="0" smtClean="0">
                <a:solidFill>
                  <a:srgbClr val="0000FF"/>
                </a:solidFill>
              </a:rPr>
              <a:t>benzene </a:t>
            </a:r>
            <a:r>
              <a:rPr lang="en-US" sz="4800" b="1" dirty="0" err="1">
                <a:solidFill>
                  <a:srgbClr val="0000FF"/>
                </a:solidFill>
              </a:rPr>
              <a:t>vào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ống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nghiệm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chứa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nước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</a:rPr>
              <a:t>bromine, </a:t>
            </a:r>
            <a:r>
              <a:rPr lang="en-US" sz="4800" b="1" dirty="0" err="1">
                <a:solidFill>
                  <a:srgbClr val="0000FF"/>
                </a:solidFill>
              </a:rPr>
              <a:t>lắc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kĩ</a:t>
            </a:r>
            <a:r>
              <a:rPr lang="en-US" sz="4800" b="1" dirty="0">
                <a:solidFill>
                  <a:srgbClr val="0000FF"/>
                </a:solidFill>
              </a:rPr>
              <a:t>  </a:t>
            </a:r>
            <a:r>
              <a:rPr lang="en-US" sz="4800" b="1" dirty="0" err="1">
                <a:solidFill>
                  <a:srgbClr val="0000FF"/>
                </a:solidFill>
              </a:rPr>
              <a:t>rồi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để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yên</a:t>
            </a:r>
            <a:r>
              <a:rPr lang="en-US" sz="4800" b="1" dirty="0">
                <a:solidFill>
                  <a:srgbClr val="0000FF"/>
                </a:solidFill>
              </a:rPr>
              <a:t>.</a:t>
            </a:r>
          </a:p>
          <a:p>
            <a:pPr marL="914491" indent="-914491" algn="just">
              <a:lnSpc>
                <a:spcPct val="150000"/>
              </a:lnSpc>
              <a:buFontTx/>
              <a:buAutoNum type="alphaLcParenR"/>
              <a:defRPr/>
            </a:pPr>
            <a:r>
              <a:rPr lang="en-US" sz="4800" b="1" dirty="0">
                <a:solidFill>
                  <a:srgbClr val="0000FF"/>
                </a:solidFill>
              </a:rPr>
              <a:t>Cho </a:t>
            </a:r>
            <a:r>
              <a:rPr lang="en-US" sz="4800" b="1" dirty="0" smtClean="0">
                <a:solidFill>
                  <a:srgbClr val="0000FF"/>
                </a:solidFill>
              </a:rPr>
              <a:t>bromine </a:t>
            </a:r>
            <a:r>
              <a:rPr lang="en-US" sz="4800" b="1" dirty="0" err="1">
                <a:solidFill>
                  <a:srgbClr val="0000FF"/>
                </a:solidFill>
              </a:rPr>
              <a:t>lỏng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vào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ống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nghiệm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chứa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</a:rPr>
              <a:t>benzene, </a:t>
            </a:r>
            <a:r>
              <a:rPr lang="en-US" sz="4800" b="1" dirty="0" err="1">
                <a:solidFill>
                  <a:srgbClr val="0000FF"/>
                </a:solidFill>
              </a:rPr>
              <a:t>lắc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rồi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để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yên</a:t>
            </a:r>
            <a:r>
              <a:rPr lang="en-US" sz="48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" name="Rectangle 87"/>
          <p:cNvSpPr>
            <a:spLocks noChangeArrowheads="1"/>
          </p:cNvSpPr>
          <p:nvPr/>
        </p:nvSpPr>
        <p:spPr bwMode="auto">
          <a:xfrm>
            <a:off x="543129" y="2081783"/>
            <a:ext cx="17375611" cy="9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914491" algn="r"/>
                <a:tab pos="5486949" algn="ctr"/>
                <a:tab pos="10973897" algn="r"/>
              </a:tabLst>
            </a:pP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1" b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5601" b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7489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19317" y="6937513"/>
            <a:ext cx="22393796" cy="1630017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4.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6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14 (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Tiết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2)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AREN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(HYDROCARBON 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THƠM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99" name="Google Shape;199;p1"/>
          <p:cNvGrpSpPr/>
          <p:nvPr/>
        </p:nvGrpSpPr>
        <p:grpSpPr>
          <a:xfrm>
            <a:off x="1136538" y="7430773"/>
            <a:ext cx="22573303" cy="957490"/>
            <a:chOff x="7459670" y="9982199"/>
            <a:chExt cx="22577385" cy="957663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10108716"/>
              <a:ext cx="20944601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596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12075105" y="4681338"/>
            <a:ext cx="9095243" cy="80021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ankyl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</a:t>
            </a:r>
            <a:endParaRPr 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45"/>
          <p:cNvSpPr txBox="1">
            <a:spLocks noChangeArrowheads="1"/>
          </p:cNvSpPr>
          <p:nvPr/>
        </p:nvSpPr>
        <p:spPr bwMode="auto">
          <a:xfrm>
            <a:off x="8121689" y="7902463"/>
            <a:ext cx="7906833" cy="80021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6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chất </a:t>
            </a:r>
            <a:r>
              <a:rPr 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thơm</a:t>
            </a:r>
            <a:endParaRPr 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5" name="Group 21"/>
          <p:cNvGrpSpPr>
            <a:grpSpLocks/>
          </p:cNvGrpSpPr>
          <p:nvPr/>
        </p:nvGrpSpPr>
        <p:grpSpPr bwMode="auto">
          <a:xfrm>
            <a:off x="16251898" y="7043317"/>
            <a:ext cx="1430328" cy="2539794"/>
            <a:chOff x="432" y="2400"/>
            <a:chExt cx="528" cy="1440"/>
          </a:xfrm>
        </p:grpSpPr>
        <p:sp>
          <p:nvSpPr>
            <p:cNvPr id="36" name="Line 22"/>
            <p:cNvSpPr>
              <a:spLocks noChangeShapeType="1"/>
            </p:cNvSpPr>
            <p:nvPr/>
          </p:nvSpPr>
          <p:spPr bwMode="auto">
            <a:xfrm>
              <a:off x="432" y="3120"/>
              <a:ext cx="192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>
              <a:off x="624" y="2400"/>
              <a:ext cx="0" cy="144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616" y="2408"/>
              <a:ext cx="336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624" y="3120"/>
              <a:ext cx="336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auto">
            <a:xfrm>
              <a:off x="616" y="3840"/>
              <a:ext cx="336" cy="0"/>
            </a:xfrm>
            <a:prstGeom prst="line">
              <a:avLst/>
            </a:prstGeom>
            <a:noFill/>
            <a:ln w="50800">
              <a:solidFill>
                <a:srgbClr val="92D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17816237" y="6621821"/>
            <a:ext cx="5456172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endParaRPr lang="en-US" alt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17781616" y="9153504"/>
            <a:ext cx="5456172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oxi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endParaRPr lang="en-US" alt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17816237" y="7848110"/>
            <a:ext cx="4775200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alt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alt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57171" y="4484554"/>
            <a:ext cx="5089795" cy="5686258"/>
            <a:chOff x="3158958" y="4922146"/>
            <a:chExt cx="3534209" cy="4345856"/>
          </a:xfrm>
        </p:grpSpPr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4217723" y="4922146"/>
              <a:ext cx="2475444" cy="101146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</a:t>
              </a:r>
              <a:endParaRPr lang="en-US" sz="8000" baseline="-2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Hexagon 44"/>
            <p:cNvSpPr/>
            <p:nvPr/>
          </p:nvSpPr>
          <p:spPr>
            <a:xfrm rot="16200000">
              <a:off x="3037374" y="6533897"/>
              <a:ext cx="2855689" cy="2612521"/>
            </a:xfrm>
            <a:prstGeom prst="hexagon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 flipV="1">
              <a:off x="3416198" y="8394612"/>
              <a:ext cx="1100470" cy="54294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5512296" y="7190708"/>
              <a:ext cx="864" cy="13151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361602" y="6673340"/>
              <a:ext cx="1209663" cy="64988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 flipH="1">
              <a:off x="4474526" y="5688907"/>
              <a:ext cx="0" cy="723407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 flipV="1">
            <a:off x="4750904" y="5146273"/>
            <a:ext cx="7065784" cy="26362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097164" y="8302572"/>
            <a:ext cx="1834262" cy="654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96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41" grpId="1"/>
      <p:bldP spid="42" grpId="1"/>
      <p:bldP spid="4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3" y="8755081"/>
              <a:ext cx="479650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2" name="Rectangle 88"/>
          <p:cNvSpPr>
            <a:spLocks noChangeArrowheads="1"/>
          </p:cNvSpPr>
          <p:nvPr/>
        </p:nvSpPr>
        <p:spPr bwMode="auto">
          <a:xfrm>
            <a:off x="925783" y="3745079"/>
            <a:ext cx="3651962" cy="19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30000"/>
              </a:lnSpc>
            </a:pP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endParaRPr lang="en-US" altLang="en-US" sz="4600" b="1" dirty="0">
              <a:solidFill>
                <a:srgbClr val="66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1404"/>
              </p:ext>
            </p:extLst>
          </p:nvPr>
        </p:nvGraphicFramePr>
        <p:xfrm>
          <a:off x="703832" y="5509617"/>
          <a:ext cx="10721515" cy="4398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1515">
                  <a:extLst>
                    <a:ext uri="{9D8B030D-6E8A-4147-A177-3AD203B41FA5}">
                      <a16:colId xmlns:a16="http://schemas.microsoft.com/office/drawing/2014/main" val="567953879"/>
                    </a:ext>
                  </a:extLst>
                </a:gridCol>
              </a:tblGrid>
              <a:tr h="77191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1, 3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34958"/>
                  </a:ext>
                </a:extLst>
              </a:tr>
              <a:tr h="3606235">
                <a:tc>
                  <a:txBody>
                    <a:bodyPr/>
                    <a:lstStyle/>
                    <a:p>
                      <a:pPr algn="ctr"/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thế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halide:</a:t>
                      </a:r>
                    </a:p>
                    <a:p>
                      <a:pPr algn="just"/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nhân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kiện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benzene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toluene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nhân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</a:t>
                      </a:r>
                      <a:r>
                        <a:rPr lang="en-US" sz="4600" baseline="-25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FeBr</a:t>
                      </a:r>
                      <a:r>
                        <a:rPr lang="en-US" sz="4600" baseline="-25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t</a:t>
                      </a:r>
                      <a:r>
                        <a:rPr lang="en-US" sz="4600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718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45194"/>
              </p:ext>
            </p:extLst>
          </p:nvPr>
        </p:nvGraphicFramePr>
        <p:xfrm>
          <a:off x="13656364" y="5509616"/>
          <a:ext cx="9939131" cy="43987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939131">
                  <a:extLst>
                    <a:ext uri="{9D8B030D-6E8A-4147-A177-3AD203B41FA5}">
                      <a16:colId xmlns:a16="http://schemas.microsoft.com/office/drawing/2014/main" val="567953879"/>
                    </a:ext>
                  </a:extLst>
                </a:gridCol>
              </a:tblGrid>
              <a:tr h="77191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2, 4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34958"/>
                  </a:ext>
                </a:extLst>
              </a:tr>
              <a:tr h="3606235">
                <a:tc>
                  <a:txBody>
                    <a:bodyPr/>
                    <a:lstStyle/>
                    <a:p>
                      <a:pPr algn="ctr"/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nitro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 algn="just"/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nhân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kiện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benzene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toluene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nhân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HNO</a:t>
                      </a:r>
                      <a:r>
                        <a:rPr lang="en-US" sz="4600" baseline="-25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4600" baseline="-25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đặc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lang="en-US" sz="4600" baseline="-25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</a:t>
                      </a:r>
                      <a:r>
                        <a:rPr lang="en-US" sz="4600" baseline="-25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đặc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3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3" y="8755081"/>
              <a:ext cx="479650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2" name="Rectangle 88"/>
          <p:cNvSpPr>
            <a:spLocks noChangeArrowheads="1"/>
          </p:cNvSpPr>
          <p:nvPr/>
        </p:nvSpPr>
        <p:spPr bwMode="auto">
          <a:xfrm>
            <a:off x="925783" y="3745079"/>
            <a:ext cx="4379725" cy="19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30000"/>
              </a:lnSpc>
            </a:pP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altLang="en-US" sz="4600" b="1" i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endParaRPr lang="en-US" altLang="en-US" sz="4600" b="1" dirty="0">
              <a:solidFill>
                <a:srgbClr val="66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Line Callout 3 (Accent Bar) 22"/>
          <p:cNvSpPr/>
          <p:nvPr/>
        </p:nvSpPr>
        <p:spPr>
          <a:xfrm>
            <a:off x="5305508" y="6361043"/>
            <a:ext cx="16373061" cy="2683566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61438"/>
              <a:gd name="adj8" fmla="val -7407"/>
            </a:avLst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hydrogen ở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thơm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alkylbenzene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benzene,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ưu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ortho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alkyl. </a:t>
            </a:r>
            <a:endParaRPr lang="en-US" sz="4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1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3" y="8755081"/>
              <a:ext cx="479650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" name="Group 1">
            <a:extLst>
              <a:ext uri="{FF2B5EF4-FFF2-40B4-BE49-F238E27FC236}">
                <a16:creationId xmlns:a16="http://schemas.microsoft.com/office/drawing/2014/main" id="{2C69E716-EF34-8C4B-BB20-977BAF7C5DC0}"/>
              </a:ext>
            </a:extLst>
          </p:cNvPr>
          <p:cNvGrpSpPr/>
          <p:nvPr/>
        </p:nvGrpSpPr>
        <p:grpSpPr>
          <a:xfrm>
            <a:off x="1674963" y="10340306"/>
            <a:ext cx="20987050" cy="1515188"/>
            <a:chOff x="247181" y="2237392"/>
            <a:chExt cx="11105701" cy="801895"/>
          </a:xfrm>
        </p:grpSpPr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EFEB930C-77FB-5562-B961-FAFAF5944BC4}"/>
                </a:ext>
              </a:extLst>
            </p:cNvPr>
            <p:cNvGrpSpPr/>
            <p:nvPr/>
          </p:nvGrpSpPr>
          <p:grpSpPr>
            <a:xfrm>
              <a:off x="247181" y="2237392"/>
              <a:ext cx="2335365" cy="801887"/>
              <a:chOff x="5537206" y="1704231"/>
              <a:chExt cx="2327448" cy="745468"/>
            </a:xfrm>
          </p:grpSpPr>
          <p:sp>
            <p:nvSpPr>
              <p:cNvPr id="37" name="Rectangle 51">
                <a:extLst>
                  <a:ext uri="{FF2B5EF4-FFF2-40B4-BE49-F238E27FC236}">
                    <a16:creationId xmlns:a16="http://schemas.microsoft.com/office/drawing/2014/main" id="{0142A39C-F31B-4525-DBEE-473992CB42DF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2028940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FB00F445-1078-747F-E912-2C5CCA903063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TextBox 53">
                <a:extLst>
                  <a:ext uri="{FF2B5EF4-FFF2-40B4-BE49-F238E27FC236}">
                    <a16:creationId xmlns:a16="http://schemas.microsoft.com/office/drawing/2014/main" id="{B4E74AE4-8346-065B-9265-27E9693B98ED}"/>
                  </a:ext>
                </a:extLst>
              </p:cNvPr>
              <p:cNvSpPr txBox="1"/>
              <p:nvPr/>
            </p:nvSpPr>
            <p:spPr>
              <a:xfrm>
                <a:off x="6083364" y="1840520"/>
                <a:ext cx="1781290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 </a:t>
                </a:r>
                <a:r>
                  <a:rPr kumimoji="0" lang="fr-FR" sz="4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fr-FR" sz="46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</a:t>
                </a:r>
                <a:r>
                  <a:rPr kumimoji="0" lang="fr-FR" sz="4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EF6D73A-9E3C-AFDB-0239-F9E7ED65BE8A}"/>
                </a:ext>
              </a:extLst>
            </p:cNvPr>
            <p:cNvGrpSpPr/>
            <p:nvPr/>
          </p:nvGrpSpPr>
          <p:grpSpPr>
            <a:xfrm>
              <a:off x="3163102" y="2237397"/>
              <a:ext cx="2442579" cy="801888"/>
              <a:chOff x="5537206" y="1704231"/>
              <a:chExt cx="2434298" cy="745468"/>
            </a:xfrm>
          </p:grpSpPr>
          <p:sp>
            <p:nvSpPr>
              <p:cNvPr id="34" name="Rectangle 55">
                <a:extLst>
                  <a:ext uri="{FF2B5EF4-FFF2-40B4-BE49-F238E27FC236}">
                    <a16:creationId xmlns:a16="http://schemas.microsoft.com/office/drawing/2014/main" id="{FF959755-E133-FE71-E1C7-4B3BA1BC6AED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2143753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Oval 56">
                <a:extLst>
                  <a:ext uri="{FF2B5EF4-FFF2-40B4-BE49-F238E27FC236}">
                    <a16:creationId xmlns:a16="http://schemas.microsoft.com/office/drawing/2014/main" id="{C0363CC1-7F6C-7E56-E134-1D234DC70FD9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57">
                <a:extLst>
                  <a:ext uri="{FF2B5EF4-FFF2-40B4-BE49-F238E27FC236}">
                    <a16:creationId xmlns:a16="http://schemas.microsoft.com/office/drawing/2014/main" id="{0E04AD19-1B8B-EBF9-EE45-9867FCC8B7F7}"/>
                  </a:ext>
                </a:extLst>
              </p:cNvPr>
              <p:cNvSpPr txBox="1"/>
              <p:nvPr/>
            </p:nvSpPr>
            <p:spPr>
              <a:xfrm>
                <a:off x="6065021" y="1840516"/>
                <a:ext cx="1906483" cy="408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(2) </a:t>
                </a:r>
                <a:r>
                  <a:rPr kumimoji="0" lang="en-US" sz="4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6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(3)</a:t>
                </a:r>
                <a:r>
                  <a:rPr kumimoji="0" lang="en-US" sz="4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7" name="Group 3">
              <a:extLst>
                <a:ext uri="{FF2B5EF4-FFF2-40B4-BE49-F238E27FC236}">
                  <a16:creationId xmlns:a16="http://schemas.microsoft.com/office/drawing/2014/main" id="{CF23B054-DF48-39BF-9EDE-56B2CF1B7F5C}"/>
                </a:ext>
              </a:extLst>
            </p:cNvPr>
            <p:cNvGrpSpPr/>
            <p:nvPr/>
          </p:nvGrpSpPr>
          <p:grpSpPr>
            <a:xfrm>
              <a:off x="6079024" y="2237397"/>
              <a:ext cx="2352013" cy="801889"/>
              <a:chOff x="5537206" y="1704231"/>
              <a:chExt cx="2344038" cy="745468"/>
            </a:xfrm>
          </p:grpSpPr>
          <p:sp>
            <p:nvSpPr>
              <p:cNvPr id="31" name="Rectangle 45">
                <a:extLst>
                  <a:ext uri="{FF2B5EF4-FFF2-40B4-BE49-F238E27FC236}">
                    <a16:creationId xmlns:a16="http://schemas.microsoft.com/office/drawing/2014/main" id="{0C377D84-C468-2881-D511-7FFA9904A78A}"/>
                  </a:ext>
                </a:extLst>
              </p:cNvPr>
              <p:cNvSpPr/>
              <p:nvPr/>
            </p:nvSpPr>
            <p:spPr>
              <a:xfrm>
                <a:off x="5827751" y="1704231"/>
                <a:ext cx="2053493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46">
                <a:extLst>
                  <a:ext uri="{FF2B5EF4-FFF2-40B4-BE49-F238E27FC236}">
                    <a16:creationId xmlns:a16="http://schemas.microsoft.com/office/drawing/2014/main" id="{84C7C448-F332-F28D-0098-E96FCA975070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TextBox 47">
                <a:extLst>
                  <a:ext uri="{FF2B5EF4-FFF2-40B4-BE49-F238E27FC236}">
                    <a16:creationId xmlns:a16="http://schemas.microsoft.com/office/drawing/2014/main" id="{CA2F99A4-4C00-DC7E-83DB-480F313F0378}"/>
                  </a:ext>
                </a:extLst>
              </p:cNvPr>
              <p:cNvSpPr txBox="1"/>
              <p:nvPr/>
            </p:nvSpPr>
            <p:spPr>
              <a:xfrm>
                <a:off x="6077912" y="1842425"/>
                <a:ext cx="1803332" cy="408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6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 </a:t>
                </a:r>
                <a:r>
                  <a:rPr lang="en-US" sz="4600" b="1" i="0" kern="1200" dirty="0" err="1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i="0" kern="1200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(4).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8" name="Group 58">
              <a:extLst>
                <a:ext uri="{FF2B5EF4-FFF2-40B4-BE49-F238E27FC236}">
                  <a16:creationId xmlns:a16="http://schemas.microsoft.com/office/drawing/2014/main" id="{C75660C5-1795-45E7-2459-CDF6F0A3AC00}"/>
                </a:ext>
              </a:extLst>
            </p:cNvPr>
            <p:cNvGrpSpPr/>
            <p:nvPr/>
          </p:nvGrpSpPr>
          <p:grpSpPr>
            <a:xfrm>
              <a:off x="8994942" y="2237398"/>
              <a:ext cx="2357940" cy="801889"/>
              <a:chOff x="5537206" y="1704231"/>
              <a:chExt cx="2349946" cy="745468"/>
            </a:xfrm>
          </p:grpSpPr>
          <p:sp>
            <p:nvSpPr>
              <p:cNvPr id="29" name="Rectangle 59">
                <a:extLst>
                  <a:ext uri="{FF2B5EF4-FFF2-40B4-BE49-F238E27FC236}">
                    <a16:creationId xmlns:a16="http://schemas.microsoft.com/office/drawing/2014/main" id="{858BB183-9700-382C-438C-460288C678C2}"/>
                  </a:ext>
                </a:extLst>
              </p:cNvPr>
              <p:cNvSpPr/>
              <p:nvPr/>
            </p:nvSpPr>
            <p:spPr>
              <a:xfrm>
                <a:off x="5827750" y="1704231"/>
                <a:ext cx="2059402" cy="745468"/>
              </a:xfrm>
              <a:prstGeom prst="rect">
                <a:avLst/>
              </a:prstGeom>
              <a:solidFill>
                <a:srgbClr val="4BACC6">
                  <a:lumMod val="5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60">
                <a:extLst>
                  <a:ext uri="{FF2B5EF4-FFF2-40B4-BE49-F238E27FC236}">
                    <a16:creationId xmlns:a16="http://schemas.microsoft.com/office/drawing/2014/main" id="{2BD16B99-D6A9-0455-38D3-7C63D9743A38}"/>
                  </a:ext>
                </a:extLst>
              </p:cNvPr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4BACC6">
                  <a:lumMod val="50000"/>
                </a:srgbClr>
              </a:solidFill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06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0" name="TextBox 53">
            <a:extLst>
              <a:ext uri="{FF2B5EF4-FFF2-40B4-BE49-F238E27FC236}">
                <a16:creationId xmlns:a16="http://schemas.microsoft.com/office/drawing/2014/main" id="{B4E74AE4-8346-065B-9265-27E9693B98ED}"/>
              </a:ext>
            </a:extLst>
          </p:cNvPr>
          <p:cNvSpPr txBox="1"/>
          <p:nvPr/>
        </p:nvSpPr>
        <p:spPr>
          <a:xfrm>
            <a:off x="19262115" y="10595874"/>
            <a:ext cx="3375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</a:t>
            </a:r>
            <a:r>
              <a:rPr kumimoji="0" lang="fr-FR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fr-FR" sz="4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(4)</a:t>
            </a:r>
            <a:r>
              <a:rPr kumimoji="0" lang="fr-FR" sz="4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Oval 49">
            <a:extLst>
              <a:ext uri="{FF2B5EF4-FFF2-40B4-BE49-F238E27FC236}">
                <a16:creationId xmlns:a16="http://schemas.microsoft.com/office/drawing/2014/main" id="{891E4DE8-704B-39F9-984C-2F7D8B0A34D3}"/>
              </a:ext>
            </a:extLst>
          </p:cNvPr>
          <p:cNvSpPr/>
          <p:nvPr/>
        </p:nvSpPr>
        <p:spPr>
          <a:xfrm>
            <a:off x="18206085" y="10564783"/>
            <a:ext cx="1024847" cy="1009724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0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24">
            <a:extLst>
              <a:ext uri="{FF2B5EF4-FFF2-40B4-BE49-F238E27FC236}">
                <a16:creationId xmlns:a16="http://schemas.microsoft.com/office/drawing/2014/main" id="{EE17A035-4F3F-415E-BEA7-3331C045288F}"/>
              </a:ext>
            </a:extLst>
          </p:cNvPr>
          <p:cNvSpPr/>
          <p:nvPr/>
        </p:nvSpPr>
        <p:spPr bwMode="auto">
          <a:xfrm>
            <a:off x="416134" y="4928695"/>
            <a:ext cx="23596947" cy="5147447"/>
          </a:xfrm>
          <a:prstGeom prst="roundRect">
            <a:avLst>
              <a:gd name="adj" fmla="val 5492"/>
            </a:avLst>
          </a:prstGeom>
          <a:solidFill>
            <a:srgbClr val="9BBB59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just" defTabSz="4354339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kumimoji="0" lang="en-US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just" defTabSz="4354339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6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4354339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4354339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toluene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chlorine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đun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nóng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FeCl</a:t>
            </a:r>
            <a:r>
              <a:rPr lang="en-US" sz="4600" b="1" kern="1200" baseline="-25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4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8226"/>
          <a:stretch/>
        </p:blipFill>
        <p:spPr>
          <a:xfrm>
            <a:off x="10373896" y="4903770"/>
            <a:ext cx="2321816" cy="315366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/>
          <a:srcRect l="79877"/>
          <a:stretch/>
        </p:blipFill>
        <p:spPr>
          <a:xfrm>
            <a:off x="21292066" y="4903770"/>
            <a:ext cx="2145773" cy="315366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/>
          <a:srcRect l="24257" r="45543"/>
          <a:stretch/>
        </p:blipFill>
        <p:spPr>
          <a:xfrm>
            <a:off x="13854065" y="4882238"/>
            <a:ext cx="3220279" cy="315366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l="53652" r="28265"/>
          <a:stretch/>
        </p:blipFill>
        <p:spPr>
          <a:xfrm>
            <a:off x="18168474" y="4882238"/>
            <a:ext cx="1928192" cy="31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3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3" y="8755081"/>
              <a:ext cx="479650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Flowchart: Preparation 25"/>
          <p:cNvSpPr/>
          <p:nvPr>
            <p:custDataLst>
              <p:tags r:id="rId1"/>
            </p:custDataLst>
          </p:nvPr>
        </p:nvSpPr>
        <p:spPr>
          <a:xfrm>
            <a:off x="0" y="5409954"/>
            <a:ext cx="24385587" cy="5474646"/>
          </a:xfrm>
          <a:prstGeom prst="flowChartPreparatio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toluene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HNO</a:t>
            </a:r>
            <a:r>
              <a:rPr lang="en-US" sz="4600" b="1" baseline="-25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600" b="1" baseline="-25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1:3,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4600" b="1" baseline="-25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  <a:r>
              <a:rPr lang="en-US" sz="4600" b="1" baseline="-25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ra.</a:t>
            </a:r>
            <a:endParaRPr lang="en-US" sz="4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82218" y="6137665"/>
            <a:ext cx="22393796" cy="6186857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4.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6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14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AREN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(HYDROCARBON 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THƠM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85" name="Google Shape;185;p1"/>
          <p:cNvGrpSpPr/>
          <p:nvPr/>
        </p:nvGrpSpPr>
        <p:grpSpPr>
          <a:xfrm>
            <a:off x="1116660" y="7316824"/>
            <a:ext cx="20008033" cy="922570"/>
            <a:chOff x="7459670" y="7086599"/>
            <a:chExt cx="20011654" cy="922737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7178188"/>
              <a:ext cx="18378868" cy="831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1116660" y="8507777"/>
            <a:ext cx="16813248" cy="945156"/>
            <a:chOff x="7459670" y="8524495"/>
            <a:chExt cx="16816291" cy="945327"/>
          </a:xfrm>
        </p:grpSpPr>
        <p:sp>
          <p:nvSpPr>
            <p:cNvPr id="193" name="Google Shape;193;p1"/>
            <p:cNvSpPr/>
            <p:nvPr/>
          </p:nvSpPr>
          <p:spPr>
            <a:xfrm>
              <a:off x="9092456" y="8638675"/>
              <a:ext cx="15183505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199" name="Google Shape;199;p1"/>
          <p:cNvGrpSpPr/>
          <p:nvPr/>
        </p:nvGrpSpPr>
        <p:grpSpPr>
          <a:xfrm>
            <a:off x="1116660" y="9756525"/>
            <a:ext cx="22573303" cy="957490"/>
            <a:chOff x="7459670" y="9982199"/>
            <a:chExt cx="22577385" cy="957663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10108716"/>
              <a:ext cx="20944601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  <p:grpSp>
        <p:nvGrpSpPr>
          <p:cNvPr id="206" name="Google Shape;206;p1"/>
          <p:cNvGrpSpPr/>
          <p:nvPr/>
        </p:nvGrpSpPr>
        <p:grpSpPr>
          <a:xfrm>
            <a:off x="1116660" y="11017607"/>
            <a:ext cx="21339695" cy="957490"/>
            <a:chOff x="7459670" y="9982199"/>
            <a:chExt cx="21343553" cy="957663"/>
          </a:xfrm>
        </p:grpSpPr>
        <p:sp>
          <p:nvSpPr>
            <p:cNvPr id="207" name="Google Shape;207;p1"/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Điều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chế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ứ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8" name="Google Shape;208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9" name="Google Shape;209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0" name="Google Shape;210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11" name="Google Shape;211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 sz="40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2819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3" y="8755081"/>
              <a:ext cx="479650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Flowchart: Preparation 25"/>
          <p:cNvSpPr/>
          <p:nvPr>
            <p:custDataLst>
              <p:tags r:id="rId1"/>
            </p:custDataLst>
          </p:nvPr>
        </p:nvSpPr>
        <p:spPr>
          <a:xfrm>
            <a:off x="2961861" y="5406888"/>
            <a:ext cx="17532626" cy="5029200"/>
          </a:xfrm>
          <a:prstGeom prst="flowChartPreparatio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ethylbenzene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</a:t>
            </a:r>
            <a:r>
              <a:rPr lang="en-US" sz="4600" b="1" baseline="-25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</a:t>
            </a:r>
            <a:r>
              <a:rPr lang="en-US" sz="4600" b="1" baseline="-25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</a:t>
            </a:r>
            <a:r>
              <a:rPr lang="en-US" sz="4600" b="1" baseline="30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HNO</a:t>
            </a:r>
            <a:r>
              <a:rPr lang="en-US" sz="4600" b="1" baseline="-25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600" b="1" baseline="-25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4600" b="1" baseline="-25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  <a:r>
              <a:rPr lang="en-US" sz="4600" b="1" baseline="-25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061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19317" y="6937513"/>
            <a:ext cx="22393796" cy="1630017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4.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6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14 (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Tiết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3)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AREN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(HYDROCARBON 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THƠM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99" name="Google Shape;199;p1"/>
          <p:cNvGrpSpPr/>
          <p:nvPr/>
        </p:nvGrpSpPr>
        <p:grpSpPr>
          <a:xfrm>
            <a:off x="1136538" y="7430773"/>
            <a:ext cx="22573303" cy="957490"/>
            <a:chOff x="7459670" y="9982199"/>
            <a:chExt cx="22577385" cy="957663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10108716"/>
              <a:ext cx="20944601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6457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1009064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oxi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hóa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374981"/>
              </p:ext>
            </p:extLst>
          </p:nvPr>
        </p:nvGraphicFramePr>
        <p:xfrm>
          <a:off x="104698" y="5171686"/>
          <a:ext cx="7011721" cy="7193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11721">
                  <a:extLst>
                    <a:ext uri="{9D8B030D-6E8A-4147-A177-3AD203B41FA5}">
                      <a16:colId xmlns:a16="http://schemas.microsoft.com/office/drawing/2014/main" val="567953879"/>
                    </a:ext>
                  </a:extLst>
                </a:gridCol>
              </a:tblGrid>
              <a:tr h="77191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34958"/>
                  </a:ext>
                </a:extLst>
              </a:tr>
              <a:tr h="3606235">
                <a:tc>
                  <a:txBody>
                    <a:bodyPr/>
                    <a:lstStyle/>
                    <a:p>
                      <a:pPr algn="ctr"/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cộng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chlorine</a:t>
                      </a:r>
                    </a:p>
                    <a:p>
                      <a:pPr marL="685800" indent="-685800" algn="just">
                        <a:buFontTx/>
                        <a:buChar char="-"/>
                      </a:pP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Theo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dõi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mô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tả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sát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video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thí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nghiệm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cộng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chlorine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vào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benzene.</a:t>
                      </a:r>
                    </a:p>
                    <a:p>
                      <a:pPr marL="685800" indent="-685800" algn="just">
                        <a:buFontTx/>
                        <a:buChar char="-"/>
                      </a:pP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Nêu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hiện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tượng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xảy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ra.</a:t>
                      </a:r>
                      <a:endParaRPr lang="en-US" sz="46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35013" indent="-735013" algn="just"/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718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741948"/>
              </p:ext>
            </p:extLst>
          </p:nvPr>
        </p:nvGraphicFramePr>
        <p:xfrm>
          <a:off x="7354963" y="4197652"/>
          <a:ext cx="9640952" cy="9296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9640952">
                  <a:extLst>
                    <a:ext uri="{9D8B030D-6E8A-4147-A177-3AD203B41FA5}">
                      <a16:colId xmlns:a16="http://schemas.microsoft.com/office/drawing/2014/main" val="567953879"/>
                    </a:ext>
                  </a:extLst>
                </a:gridCol>
              </a:tblGrid>
              <a:tr h="77191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34958"/>
                  </a:ext>
                </a:extLst>
              </a:tr>
              <a:tr h="3606235">
                <a:tc>
                  <a:txBody>
                    <a:bodyPr/>
                    <a:lstStyle/>
                    <a:p>
                      <a:pPr algn="ctr"/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cộng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hydrogen</a:t>
                      </a:r>
                    </a:p>
                    <a:p>
                      <a:pPr marL="735013" indent="-735013" algn="just">
                        <a:buFontTx/>
                        <a:buChar char="-"/>
                      </a:pP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xảy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khi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hydrogen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hoàn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toàn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benzene, toluene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p-xylene,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sử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xúc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nickel.</a:t>
                      </a:r>
                    </a:p>
                    <a:p>
                      <a:pPr marL="735013" indent="-735013" algn="just">
                        <a:buFontTx/>
                        <a:buChar char="-"/>
                      </a:pP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Hydrogen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hoàn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toàn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arene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X (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công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tử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lang="en-US" sz="4600" baseline="-25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lang="en-US" sz="4600" baseline="-25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xúc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nickel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được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phẩm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ethylcyclohexane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công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cấu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tạo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X.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718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126712"/>
              </p:ext>
            </p:extLst>
          </p:nvPr>
        </p:nvGraphicFramePr>
        <p:xfrm>
          <a:off x="17234459" y="4197652"/>
          <a:ext cx="7011721" cy="9296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{93296810-A885-4BE3-A3E7-6D5BEEA58F35}</a:tableStyleId>
              </a:tblPr>
              <a:tblGrid>
                <a:gridCol w="7011721">
                  <a:extLst>
                    <a:ext uri="{9D8B030D-6E8A-4147-A177-3AD203B41FA5}">
                      <a16:colId xmlns:a16="http://schemas.microsoft.com/office/drawing/2014/main" val="567953879"/>
                    </a:ext>
                  </a:extLst>
                </a:gridCol>
              </a:tblGrid>
              <a:tr h="771914"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Nhóm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234958"/>
                  </a:ext>
                </a:extLst>
              </a:tr>
              <a:tr h="3606235">
                <a:tc>
                  <a:txBody>
                    <a:bodyPr/>
                    <a:lstStyle/>
                    <a:p>
                      <a:pPr algn="ctr"/>
                      <a:r>
                        <a:rPr lang="en-US" sz="4600" b="1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oxi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toluene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benzene 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bằng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dịch</a:t>
                      </a:r>
                      <a:r>
                        <a:rPr lang="en-US" sz="4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KMnO</a:t>
                      </a:r>
                      <a:r>
                        <a:rPr lang="en-US" sz="4600" b="1" baseline="-2500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4600" b="1" baseline="0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85800" indent="-685800" algn="just">
                        <a:buFontTx/>
                        <a:buChar char="-"/>
                      </a:pP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Thực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hiện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sát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video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thí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nghiệm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oxi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toluene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benzene 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bằng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dịch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KMnO</a:t>
                      </a:r>
                      <a:r>
                        <a:rPr lang="en-US" sz="4600" baseline="-25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685800" indent="-685800" algn="just">
                        <a:buFontTx/>
                        <a:buChar char="-"/>
                      </a:pP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Nêu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hiện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tượng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xảy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ra.</a:t>
                      </a:r>
                      <a:endParaRPr lang="en-US" sz="46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35013" indent="-735013" algn="just"/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Viết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lang="en-US" sz="4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3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1009064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oxi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hóa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035" y="4593948"/>
            <a:ext cx="9745341" cy="67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1009064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oxi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hóa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7" name="Flowchart: Preparation 26"/>
          <p:cNvSpPr/>
          <p:nvPr>
            <p:custDataLst>
              <p:tags r:id="rId1"/>
            </p:custDataLst>
          </p:nvPr>
        </p:nvSpPr>
        <p:spPr>
          <a:xfrm>
            <a:off x="1689652" y="5824330"/>
            <a:ext cx="21150470" cy="3160644"/>
          </a:xfrm>
          <a:prstGeom prst="flowChartPreparatio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oxi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phản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cháy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benzene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toluene.</a:t>
            </a:r>
            <a:endParaRPr lang="en-US" sz="4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1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1009064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oxi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hóa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5625" y="1584528"/>
            <a:ext cx="6951313" cy="11825710"/>
          </a:xfrm>
          <a:prstGeom prst="rect">
            <a:avLst/>
          </a:prstGeom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Line Callout 3 (Accent Bar) 4"/>
          <p:cNvSpPr/>
          <p:nvPr/>
        </p:nvSpPr>
        <p:spPr>
          <a:xfrm>
            <a:off x="3308795" y="4452732"/>
            <a:ext cx="8507894" cy="2663687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9530"/>
              <a:gd name="adj8" fmla="val 128116"/>
            </a:avLst>
          </a:prstGeom>
          <a:solidFill>
            <a:srgbClr val="0000FF"/>
          </a:solidFill>
          <a:ln w="5715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đích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đậm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qui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Line Callout 3 (Accent Bar) 27"/>
          <p:cNvSpPr/>
          <p:nvPr/>
        </p:nvSpPr>
        <p:spPr>
          <a:xfrm>
            <a:off x="3308795" y="9056900"/>
            <a:ext cx="8507894" cy="2663687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9530"/>
              <a:gd name="adj8" fmla="val 128116"/>
            </a:avLst>
          </a:prstGeom>
          <a:solidFill>
            <a:schemeClr val="accent5">
              <a:lumMod val="75000"/>
            </a:schemeClr>
          </a:solidFill>
          <a:ln w="5715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80%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kg toluene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kg benzoic acid?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7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10090649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oxi</a:t>
              </a:r>
              <a:r>
                <a:rPr lang="en-US" alt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hóa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7" name="Flowchart: Preparation 26"/>
          <p:cNvSpPr/>
          <p:nvPr>
            <p:custDataLst>
              <p:tags r:id="rId1"/>
            </p:custDataLst>
          </p:nvPr>
        </p:nvSpPr>
        <p:spPr>
          <a:xfrm>
            <a:off x="925783" y="5824330"/>
            <a:ext cx="22382888" cy="3160644"/>
          </a:xfrm>
          <a:prstGeom prst="flowChartPreparatio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bày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benzene, toluene </a:t>
            </a:r>
            <a:r>
              <a:rPr lang="en-US" sz="4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styrene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2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82218" y="7215809"/>
            <a:ext cx="22393796" cy="2266121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4.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6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14 (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Tiết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4)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AREN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(HYDROCARBON 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THƠM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206" name="Google Shape;206;p1"/>
          <p:cNvGrpSpPr/>
          <p:nvPr/>
        </p:nvGrpSpPr>
        <p:grpSpPr>
          <a:xfrm>
            <a:off x="1116660" y="8095508"/>
            <a:ext cx="21339695" cy="957490"/>
            <a:chOff x="7459670" y="9982199"/>
            <a:chExt cx="21343553" cy="957663"/>
          </a:xfrm>
        </p:grpSpPr>
        <p:sp>
          <p:nvSpPr>
            <p:cNvPr id="207" name="Google Shape;207;p1"/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iều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chế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ứng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8" name="Google Shape;208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9" name="Google Shape;209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0" name="Google Shape;210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11" name="Google Shape;211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 sz="4000" b="1" dirty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824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ĐIỀU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CHẾ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ỨNG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0" name="Flowchart: Preparation 9"/>
          <p:cNvSpPr/>
          <p:nvPr>
            <p:custDataLst>
              <p:tags r:id="rId1"/>
            </p:custDataLst>
          </p:nvPr>
        </p:nvSpPr>
        <p:spPr>
          <a:xfrm>
            <a:off x="8229599" y="2316313"/>
            <a:ext cx="15425532" cy="2126975"/>
          </a:xfrm>
          <a:prstGeom prst="flowChartPreparatio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Điền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39449"/>
              </p:ext>
            </p:extLst>
          </p:nvPr>
        </p:nvGraphicFramePr>
        <p:xfrm>
          <a:off x="417443" y="5037737"/>
          <a:ext cx="23635252" cy="724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7861">
                  <a:extLst>
                    <a:ext uri="{9D8B030D-6E8A-4147-A177-3AD203B41FA5}">
                      <a16:colId xmlns:a16="http://schemas.microsoft.com/office/drawing/2014/main" val="69429614"/>
                    </a:ext>
                  </a:extLst>
                </a:gridCol>
                <a:gridCol w="3836505">
                  <a:extLst>
                    <a:ext uri="{9D8B030D-6E8A-4147-A177-3AD203B41FA5}">
                      <a16:colId xmlns:a16="http://schemas.microsoft.com/office/drawing/2014/main" val="3041179482"/>
                    </a:ext>
                  </a:extLst>
                </a:gridCol>
                <a:gridCol w="4413924">
                  <a:extLst>
                    <a:ext uri="{9D8B030D-6E8A-4147-A177-3AD203B41FA5}">
                      <a16:colId xmlns:a16="http://schemas.microsoft.com/office/drawing/2014/main" val="3939316483"/>
                    </a:ext>
                  </a:extLst>
                </a:gridCol>
                <a:gridCol w="4956840">
                  <a:extLst>
                    <a:ext uri="{9D8B030D-6E8A-4147-A177-3AD203B41FA5}">
                      <a16:colId xmlns:a16="http://schemas.microsoft.com/office/drawing/2014/main" val="1560591724"/>
                    </a:ext>
                  </a:extLst>
                </a:gridCol>
                <a:gridCol w="5180122">
                  <a:extLst>
                    <a:ext uri="{9D8B030D-6E8A-4147-A177-3AD203B41FA5}">
                      <a16:colId xmlns:a16="http://schemas.microsoft.com/office/drawing/2014/main" val="950187766"/>
                    </a:ext>
                  </a:extLst>
                </a:gridCol>
              </a:tblGrid>
              <a:tr h="1387772">
                <a:tc>
                  <a:txBody>
                    <a:bodyPr/>
                    <a:lstStyle/>
                    <a:p>
                      <a:pPr algn="ctr"/>
                      <a:r>
                        <a:rPr lang="en-US" sz="4600" b="1" i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Arene</a:t>
                      </a:r>
                      <a:endParaRPr lang="en-US" sz="4600" b="1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Benzene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Toluene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Ethylbenzene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Naphthalene</a:t>
                      </a:r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3413359"/>
                  </a:ext>
                </a:extLst>
              </a:tr>
              <a:tr h="2258576">
                <a:tc>
                  <a:txBody>
                    <a:bodyPr/>
                    <a:lstStyle/>
                    <a:p>
                      <a:pPr algn="ctr"/>
                      <a:endParaRPr lang="en-US" sz="4600" b="1" i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4600" b="1" i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="1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i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pháp</a:t>
                      </a:r>
                      <a:r>
                        <a:rPr lang="en-US" sz="4600" b="1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i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</a:t>
                      </a:r>
                      <a:r>
                        <a:rPr lang="en-US" sz="4600" b="1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i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chế</a:t>
                      </a:r>
                      <a:endParaRPr lang="en-US" sz="4600" b="1" i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4600" b="1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241495"/>
                  </a:ext>
                </a:extLst>
              </a:tr>
              <a:tr h="2964576">
                <a:tc>
                  <a:txBody>
                    <a:bodyPr/>
                    <a:lstStyle/>
                    <a:p>
                      <a:pPr algn="ctr"/>
                      <a:endParaRPr lang="en-US" sz="4600" b="1" i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4600" b="1" i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600" b="1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i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600" b="1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i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lang="en-US" sz="4600" b="1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i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600" b="1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4600" b="1" i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nếu</a:t>
                      </a:r>
                      <a:r>
                        <a:rPr lang="en-US" sz="4600" b="1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600" b="1" i="1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4600" b="1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algn="ctr"/>
                      <a:endParaRPr lang="en-US" sz="4600" b="1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9710643"/>
                  </a:ext>
                </a:extLst>
              </a:tr>
            </a:tbl>
          </a:graphicData>
        </a:graphic>
      </p:graphicFrame>
      <p:grpSp>
        <p:nvGrpSpPr>
          <p:cNvPr id="8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9" name="Google Shape;248;p3"/>
            <p:cNvSpPr/>
            <p:nvPr/>
          </p:nvSpPr>
          <p:spPr>
            <a:xfrm>
              <a:off x="384522" y="8755081"/>
              <a:ext cx="3760700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1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3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Điều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chế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0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82471" y="1913523"/>
              <a:ext cx="101986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IV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ĐIỀU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CHẾ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ỨNG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0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11" name="Google Shape;248;p3"/>
            <p:cNvSpPr/>
            <p:nvPr/>
          </p:nvSpPr>
          <p:spPr>
            <a:xfrm>
              <a:off x="384522" y="8755081"/>
              <a:ext cx="3760700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2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4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3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Ứng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4576" y="4134678"/>
            <a:ext cx="24142531" cy="8627166"/>
            <a:chOff x="124576" y="4134678"/>
            <a:chExt cx="24142531" cy="8627166"/>
          </a:xfrm>
        </p:grpSpPr>
        <p:sp>
          <p:nvSpPr>
            <p:cNvPr id="27" name="Rectangle 26"/>
            <p:cNvSpPr/>
            <p:nvPr/>
          </p:nvSpPr>
          <p:spPr>
            <a:xfrm>
              <a:off x="124576" y="7335078"/>
              <a:ext cx="5705062" cy="256429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</a:rPr>
                <a:t>Polymer, dung </a:t>
              </a:r>
              <a:r>
                <a:rPr lang="en-US" sz="4000" b="1" dirty="0" err="1" smtClean="0">
                  <a:solidFill>
                    <a:schemeClr val="tx1"/>
                  </a:solidFill>
                </a:rPr>
                <a:t>môi</a:t>
              </a:r>
              <a:r>
                <a:rPr lang="en-US" sz="40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4000" b="1" dirty="0" err="1" smtClean="0">
                  <a:solidFill>
                    <a:schemeClr val="tx1"/>
                  </a:solidFill>
                </a:rPr>
                <a:t>thuốc</a:t>
              </a:r>
              <a:r>
                <a:rPr lang="en-US" sz="4000" b="1" dirty="0" smtClean="0">
                  <a:solidFill>
                    <a:schemeClr val="tx1"/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</a:rPr>
                <a:t>nhuộm</a:t>
              </a:r>
              <a:r>
                <a:rPr lang="en-US" sz="40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4000" b="1" dirty="0" err="1">
                  <a:solidFill>
                    <a:schemeClr val="tx1"/>
                  </a:solidFill>
                </a:rPr>
                <a:t>d</a:t>
              </a:r>
              <a:r>
                <a:rPr lang="en-US" sz="4000" b="1" dirty="0" err="1" smtClean="0">
                  <a:solidFill>
                    <a:schemeClr val="tx1"/>
                  </a:solidFill>
                </a:rPr>
                <a:t>ược</a:t>
              </a:r>
              <a:r>
                <a:rPr lang="en-US" sz="4000" b="1" dirty="0" smtClean="0">
                  <a:solidFill>
                    <a:schemeClr val="tx1"/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</a:rPr>
                <a:t>phẩm</a:t>
              </a:r>
              <a:r>
                <a:rPr lang="en-US" sz="40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4000" b="1" dirty="0" err="1" smtClean="0">
                  <a:solidFill>
                    <a:schemeClr val="tx1"/>
                  </a:solidFill>
                </a:rPr>
                <a:t>thuốc</a:t>
              </a:r>
              <a:r>
                <a:rPr lang="en-US" sz="4000" b="1" dirty="0" smtClean="0">
                  <a:solidFill>
                    <a:schemeClr val="tx1"/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</a:rPr>
                <a:t>trừ</a:t>
              </a:r>
              <a:r>
                <a:rPr lang="en-US" sz="4000" b="1" dirty="0" smtClean="0">
                  <a:solidFill>
                    <a:schemeClr val="tx1"/>
                  </a:solidFill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</a:rPr>
                <a:t>sâu</a:t>
              </a:r>
              <a:r>
                <a:rPr lang="en-US" sz="4000" b="1" dirty="0" smtClean="0">
                  <a:solidFill>
                    <a:schemeClr val="tx1"/>
                  </a:solidFill>
                </a:rPr>
                <a:t>, … </a:t>
              </a:r>
              <a:endParaRPr lang="en-US" sz="4000" b="1" dirty="0">
                <a:solidFill>
                  <a:schemeClr val="tx1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1" t="13424" r="5804" b="3823"/>
            <a:stretch/>
          </p:blipFill>
          <p:spPr>
            <a:xfrm>
              <a:off x="6873628" y="4134678"/>
              <a:ext cx="17393479" cy="8627166"/>
            </a:xfrm>
            <a:prstGeom prst="rect">
              <a:avLst/>
            </a:prstGeom>
          </p:spPr>
        </p:pic>
        <p:cxnSp>
          <p:nvCxnSpPr>
            <p:cNvPr id="32" name="Straight Connector 31"/>
            <p:cNvCxnSpPr>
              <a:stCxn id="27" idx="3"/>
            </p:cNvCxnSpPr>
            <p:nvPr/>
          </p:nvCxnSpPr>
          <p:spPr>
            <a:xfrm>
              <a:off x="5829638" y="8617226"/>
              <a:ext cx="1207266" cy="9939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18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002555" y="6935014"/>
            <a:ext cx="22393796" cy="3364144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4.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005535" y="3196206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14 (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Tiết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1)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AREN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(HYDROCARBON 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THƠM</a:t>
              </a: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)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85" name="Google Shape;185;p1"/>
          <p:cNvGrpSpPr/>
          <p:nvPr/>
        </p:nvGrpSpPr>
        <p:grpSpPr>
          <a:xfrm>
            <a:off x="919776" y="7694516"/>
            <a:ext cx="20008033" cy="922570"/>
            <a:chOff x="7459670" y="7086599"/>
            <a:chExt cx="20011654" cy="922737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7178188"/>
              <a:ext cx="18378868" cy="831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919776" y="8885469"/>
            <a:ext cx="16813248" cy="945156"/>
            <a:chOff x="7459670" y="8524495"/>
            <a:chExt cx="16816291" cy="945327"/>
          </a:xfrm>
        </p:grpSpPr>
        <p:sp>
          <p:nvSpPr>
            <p:cNvPr id="193" name="Google Shape;193;p1"/>
            <p:cNvSpPr/>
            <p:nvPr/>
          </p:nvSpPr>
          <p:spPr>
            <a:xfrm>
              <a:off x="9092456" y="8638675"/>
              <a:ext cx="15183505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701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>
            <a:extLst>
              <a:ext uri="{FF2B5EF4-FFF2-40B4-BE49-F238E27FC236}">
                <a16:creationId xmlns:a16="http://schemas.microsoft.com/office/drawing/2014/main" id="{A36AF45F-657B-520C-AC9F-3CD00FA49572}"/>
              </a:ext>
            </a:extLst>
          </p:cNvPr>
          <p:cNvGrpSpPr/>
          <p:nvPr/>
        </p:nvGrpSpPr>
        <p:grpSpPr>
          <a:xfrm>
            <a:off x="0" y="1618027"/>
            <a:ext cx="6962321" cy="960549"/>
            <a:chOff x="13477876" y="4114800"/>
            <a:chExt cx="6962774" cy="96043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4F48B44A-F72F-C723-F5CD-489A93AB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" name="Oval 72">
              <a:extLst>
                <a:ext uri="{FF2B5EF4-FFF2-40B4-BE49-F238E27FC236}">
                  <a16:creationId xmlns:a16="http://schemas.microsoft.com/office/drawing/2014/main" id="{C8D962B4-847E-C9E8-B800-DC679A254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5" name="Freeform 73">
              <a:extLst>
                <a:ext uri="{FF2B5EF4-FFF2-40B4-BE49-F238E27FC236}">
                  <a16:creationId xmlns:a16="http://schemas.microsoft.com/office/drawing/2014/main" id="{9E86D8CD-41EB-41EB-B2D2-2B52994A2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6" name="Freeform 74">
              <a:extLst>
                <a:ext uri="{FF2B5EF4-FFF2-40B4-BE49-F238E27FC236}">
                  <a16:creationId xmlns:a16="http://schemas.microsoft.com/office/drawing/2014/main" id="{3B852398-B731-6997-A341-BF62977BA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" name="Freeform 75">
              <a:extLst>
                <a:ext uri="{FF2B5EF4-FFF2-40B4-BE49-F238E27FC236}">
                  <a16:creationId xmlns:a16="http://schemas.microsoft.com/office/drawing/2014/main" id="{608F6234-1C85-0F35-95A2-5D51E004F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8" name="Freeform 76">
              <a:extLst>
                <a:ext uri="{FF2B5EF4-FFF2-40B4-BE49-F238E27FC236}">
                  <a16:creationId xmlns:a16="http://schemas.microsoft.com/office/drawing/2014/main" id="{3DFA2D1F-500F-2BFD-5F96-C207C32EC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9" name="Freeform 77">
              <a:extLst>
                <a:ext uri="{FF2B5EF4-FFF2-40B4-BE49-F238E27FC236}">
                  <a16:creationId xmlns:a16="http://schemas.microsoft.com/office/drawing/2014/main" id="{759496E5-C025-3D65-B138-924B3CDF5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0" name="Freeform 78">
              <a:extLst>
                <a:ext uri="{FF2B5EF4-FFF2-40B4-BE49-F238E27FC236}">
                  <a16:creationId xmlns:a16="http://schemas.microsoft.com/office/drawing/2014/main" id="{876924D3-27A0-5248-3743-D97B6AEF8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1" name="Freeform 79">
              <a:extLst>
                <a:ext uri="{FF2B5EF4-FFF2-40B4-BE49-F238E27FC236}">
                  <a16:creationId xmlns:a16="http://schemas.microsoft.com/office/drawing/2014/main" id="{EFC5AF66-EAFF-D6BB-04C6-239BB51AF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2" name="Freeform 80">
              <a:extLst>
                <a:ext uri="{FF2B5EF4-FFF2-40B4-BE49-F238E27FC236}">
                  <a16:creationId xmlns:a16="http://schemas.microsoft.com/office/drawing/2014/main" id="{52297E73-1A0F-C19D-5C6D-E0711A88C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92D5AD2E-089F-FC09-11CA-3E1F23CCD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4" name="Freeform 82">
              <a:extLst>
                <a:ext uri="{FF2B5EF4-FFF2-40B4-BE49-F238E27FC236}">
                  <a16:creationId xmlns:a16="http://schemas.microsoft.com/office/drawing/2014/main" id="{2B7A8A5F-57CD-634D-AF77-5A2673474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5" name="Freeform 83">
              <a:extLst>
                <a:ext uri="{FF2B5EF4-FFF2-40B4-BE49-F238E27FC236}">
                  <a16:creationId xmlns:a16="http://schemas.microsoft.com/office/drawing/2014/main" id="{0F246B4C-00D2-B622-03F6-0D626A7F3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6" name="Oval 84">
              <a:extLst>
                <a:ext uri="{FF2B5EF4-FFF2-40B4-BE49-F238E27FC236}">
                  <a16:creationId xmlns:a16="http://schemas.microsoft.com/office/drawing/2014/main" id="{93EFCFE7-3B75-DBE3-1971-AB0E539AA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7" name="Freeform 85">
              <a:extLst>
                <a:ext uri="{FF2B5EF4-FFF2-40B4-BE49-F238E27FC236}">
                  <a16:creationId xmlns:a16="http://schemas.microsoft.com/office/drawing/2014/main" id="{B8EB2E36-135F-6714-959C-EAEB36D00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8" name="Freeform 86">
              <a:extLst>
                <a:ext uri="{FF2B5EF4-FFF2-40B4-BE49-F238E27FC236}">
                  <a16:creationId xmlns:a16="http://schemas.microsoft.com/office/drawing/2014/main" id="{6DA05E09-7951-5D28-8BCB-BD8CBC9AC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9" name="Freeform 87">
              <a:extLst>
                <a:ext uri="{FF2B5EF4-FFF2-40B4-BE49-F238E27FC236}">
                  <a16:creationId xmlns:a16="http://schemas.microsoft.com/office/drawing/2014/main" id="{5D03FE13-8C24-4FDC-3C8F-DE52549A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" name="Freeform 88">
              <a:extLst>
                <a:ext uri="{FF2B5EF4-FFF2-40B4-BE49-F238E27FC236}">
                  <a16:creationId xmlns:a16="http://schemas.microsoft.com/office/drawing/2014/main" id="{5D439D97-E95D-BF6C-9261-FCA201AE7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1" name="Freeform 89">
              <a:extLst>
                <a:ext uri="{FF2B5EF4-FFF2-40B4-BE49-F238E27FC236}">
                  <a16:creationId xmlns:a16="http://schemas.microsoft.com/office/drawing/2014/main" id="{6E1D7098-7B13-B7B2-8EC6-483920356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2" name="Freeform 90">
              <a:extLst>
                <a:ext uri="{FF2B5EF4-FFF2-40B4-BE49-F238E27FC236}">
                  <a16:creationId xmlns:a16="http://schemas.microsoft.com/office/drawing/2014/main" id="{581505AB-958E-04A8-71E1-A4C43457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3" name="Freeform 91">
              <a:extLst>
                <a:ext uri="{FF2B5EF4-FFF2-40B4-BE49-F238E27FC236}">
                  <a16:creationId xmlns:a16="http://schemas.microsoft.com/office/drawing/2014/main" id="{8388345B-6CCC-2535-7E0C-173503267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4" name="Freeform 92">
              <a:extLst>
                <a:ext uri="{FF2B5EF4-FFF2-40B4-BE49-F238E27FC236}">
                  <a16:creationId xmlns:a16="http://schemas.microsoft.com/office/drawing/2014/main" id="{1CDC418A-C873-F50E-244F-0BB16455F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5" name="Freeform 93">
              <a:extLst>
                <a:ext uri="{FF2B5EF4-FFF2-40B4-BE49-F238E27FC236}">
                  <a16:creationId xmlns:a16="http://schemas.microsoft.com/office/drawing/2014/main" id="{8D39EB34-923C-2EC6-15D0-2A618F90CC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6" name="Freeform 94">
              <a:extLst>
                <a:ext uri="{FF2B5EF4-FFF2-40B4-BE49-F238E27FC236}">
                  <a16:creationId xmlns:a16="http://schemas.microsoft.com/office/drawing/2014/main" id="{A72E8760-6F23-6145-C646-EDD1E59218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" name="Rectangle 95">
              <a:extLst>
                <a:ext uri="{FF2B5EF4-FFF2-40B4-BE49-F238E27FC236}">
                  <a16:creationId xmlns:a16="http://schemas.microsoft.com/office/drawing/2014/main" id="{E71CC138-F24A-052F-3BCF-BB77B9C95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8" name="Freeform 96">
              <a:extLst>
                <a:ext uri="{FF2B5EF4-FFF2-40B4-BE49-F238E27FC236}">
                  <a16:creationId xmlns:a16="http://schemas.microsoft.com/office/drawing/2014/main" id="{BBE38FBA-098C-600B-EFEF-61287000A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9" name="Freeform 97">
              <a:extLst>
                <a:ext uri="{FF2B5EF4-FFF2-40B4-BE49-F238E27FC236}">
                  <a16:creationId xmlns:a16="http://schemas.microsoft.com/office/drawing/2014/main" id="{E8E75633-58C1-A929-5BEE-C4E3B3A405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0" name="Freeform 98">
              <a:extLst>
                <a:ext uri="{FF2B5EF4-FFF2-40B4-BE49-F238E27FC236}">
                  <a16:creationId xmlns:a16="http://schemas.microsoft.com/office/drawing/2014/main" id="{83BE001C-A8B2-C396-C536-EF7CA974A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t="16796" r="2899" b="183"/>
          <a:stretch/>
        </p:blipFill>
        <p:spPr>
          <a:xfrm>
            <a:off x="0" y="2630970"/>
            <a:ext cx="24385588" cy="110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2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xplosion 1 12"/>
          <p:cNvSpPr/>
          <p:nvPr/>
        </p:nvSpPr>
        <p:spPr>
          <a:xfrm>
            <a:off x="4571912" y="2895935"/>
            <a:ext cx="15851434" cy="9754729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4CE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Arene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(hydrocarbon </a:t>
            </a:r>
            <a:r>
              <a:rPr lang="en-US" sz="4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thơm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hydrocarbon </a:t>
            </a:r>
            <a:r>
              <a:rPr lang="en-US" sz="4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48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benzene</a:t>
            </a:r>
            <a:r>
              <a:rPr lang="en-US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22987431" y="12650664"/>
            <a:ext cx="762088" cy="60967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grpSp>
        <p:nvGrpSpPr>
          <p:cNvPr id="6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7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1" name="Google Shape;247;p3"/>
          <p:cNvGrpSpPr/>
          <p:nvPr/>
        </p:nvGrpSpPr>
        <p:grpSpPr>
          <a:xfrm>
            <a:off x="0" y="2663775"/>
            <a:ext cx="14729791" cy="971306"/>
            <a:chOff x="166396" y="8755081"/>
            <a:chExt cx="12183098" cy="781943"/>
          </a:xfrm>
        </p:grpSpPr>
        <p:sp>
          <p:nvSpPr>
            <p:cNvPr id="12" name="Google Shape;248;p3"/>
            <p:cNvSpPr/>
            <p:nvPr/>
          </p:nvSpPr>
          <p:spPr>
            <a:xfrm>
              <a:off x="384522" y="8755081"/>
              <a:ext cx="11964972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4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6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5" name="Google Shape;262;p3"/>
            <p:cNvSpPr txBox="1"/>
            <p:nvPr/>
          </p:nvSpPr>
          <p:spPr>
            <a:xfrm>
              <a:off x="932117" y="8770019"/>
              <a:ext cx="11252964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niệm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cấu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danh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7475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Callout 14"/>
          <p:cNvSpPr/>
          <p:nvPr/>
        </p:nvSpPr>
        <p:spPr>
          <a:xfrm>
            <a:off x="5943671" y="4877365"/>
            <a:ext cx="13412752" cy="579187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9600" b="1" baseline="-250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9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9600" b="1" baseline="-250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2n</a:t>
            </a:r>
            <a:r>
              <a:rPr lang="en-US" sz="9600" b="1" baseline="-25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-6</a:t>
            </a:r>
            <a:r>
              <a:rPr lang="en-US" sz="9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(n≥ 6)</a:t>
            </a:r>
            <a:endParaRPr lang="en-US" sz="9600" b="1" dirty="0">
              <a:solidFill>
                <a:srgbClr val="FF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22967552" y="12776489"/>
            <a:ext cx="762088" cy="60967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grpSp>
        <p:nvGrpSpPr>
          <p:cNvPr id="6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7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1" name="Google Shape;247;p3"/>
          <p:cNvGrpSpPr/>
          <p:nvPr/>
        </p:nvGrpSpPr>
        <p:grpSpPr>
          <a:xfrm>
            <a:off x="0" y="2663775"/>
            <a:ext cx="14729791" cy="971306"/>
            <a:chOff x="166396" y="8755081"/>
            <a:chExt cx="12183098" cy="781943"/>
          </a:xfrm>
        </p:grpSpPr>
        <p:sp>
          <p:nvSpPr>
            <p:cNvPr id="12" name="Google Shape;248;p3"/>
            <p:cNvSpPr/>
            <p:nvPr/>
          </p:nvSpPr>
          <p:spPr>
            <a:xfrm>
              <a:off x="384522" y="8755081"/>
              <a:ext cx="11964972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3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6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4" name="Google Shape;262;p3"/>
            <p:cNvSpPr txBox="1"/>
            <p:nvPr/>
          </p:nvSpPr>
          <p:spPr>
            <a:xfrm>
              <a:off x="932117" y="8770019"/>
              <a:ext cx="11252964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niệm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cấu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danh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78735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Callout 16"/>
          <p:cNvSpPr/>
          <p:nvPr/>
        </p:nvSpPr>
        <p:spPr>
          <a:xfrm>
            <a:off x="5200635" y="3988262"/>
            <a:ext cx="14174840" cy="7316047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DD4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1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7201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7201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mạch</a:t>
            </a:r>
            <a:r>
              <a:rPr lang="en-US" sz="72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cacbon</a:t>
            </a:r>
            <a:r>
              <a:rPr lang="en-US" sz="72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72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72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72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72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72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7201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7201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1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benzen</a:t>
            </a:r>
            <a:r>
              <a:rPr lang="en-US" sz="7201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22808526" y="12637342"/>
            <a:ext cx="762088" cy="60967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grpSp>
        <p:nvGrpSpPr>
          <p:cNvPr id="6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7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1" name="Google Shape;247;p3"/>
          <p:cNvGrpSpPr/>
          <p:nvPr/>
        </p:nvGrpSpPr>
        <p:grpSpPr>
          <a:xfrm>
            <a:off x="0" y="2663775"/>
            <a:ext cx="14729791" cy="971306"/>
            <a:chOff x="166396" y="8755081"/>
            <a:chExt cx="12183098" cy="781943"/>
          </a:xfrm>
        </p:grpSpPr>
        <p:sp>
          <p:nvSpPr>
            <p:cNvPr id="12" name="Google Shape;248;p3"/>
            <p:cNvSpPr/>
            <p:nvPr/>
          </p:nvSpPr>
          <p:spPr>
            <a:xfrm>
              <a:off x="384522" y="8755081"/>
              <a:ext cx="11964972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3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5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4" name="Google Shape;262;p3"/>
            <p:cNvSpPr txBox="1"/>
            <p:nvPr/>
          </p:nvSpPr>
          <p:spPr>
            <a:xfrm>
              <a:off x="932117" y="8770019"/>
              <a:ext cx="11252964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niệm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cấu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danh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7106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-Point Star 13"/>
          <p:cNvSpPr/>
          <p:nvPr/>
        </p:nvSpPr>
        <p:spPr>
          <a:xfrm rot="21221916">
            <a:off x="1858968" y="4122932"/>
            <a:ext cx="19455056" cy="8993237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u="sng" dirty="0">
              <a:solidFill>
                <a:srgbClr val="0000FF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quát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Lưu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ý: 2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benzen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000" b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576263" algn="just">
              <a:buFont typeface="Courier New" panose="02070309020205020404" pitchFamily="49" charset="0"/>
              <a:buChar char="o"/>
              <a:defRPr/>
            </a:pP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1,2; 1,3; 1,4.</a:t>
            </a:r>
            <a:endParaRPr lang="en-US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238125" algn="just">
              <a:buFont typeface="Courier New" panose="02070309020205020404" pitchFamily="49" charset="0"/>
              <a:buChar char="o"/>
              <a:defRPr/>
            </a:pP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0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b="1" dirty="0">
              <a:solidFill>
                <a:srgbClr val="FF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Action Button: Back or Previous 8">
            <a:hlinkClick r:id="rId2" action="ppaction://hlinksldjump" highlightClick="1"/>
          </p:cNvPr>
          <p:cNvSpPr/>
          <p:nvPr/>
        </p:nvSpPr>
        <p:spPr>
          <a:xfrm>
            <a:off x="22909270" y="12466660"/>
            <a:ext cx="762088" cy="60967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grpSp>
        <p:nvGrpSpPr>
          <p:cNvPr id="7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8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2" name="Google Shape;247;p3"/>
          <p:cNvGrpSpPr/>
          <p:nvPr/>
        </p:nvGrpSpPr>
        <p:grpSpPr>
          <a:xfrm>
            <a:off x="0" y="2663775"/>
            <a:ext cx="14729791" cy="971306"/>
            <a:chOff x="166396" y="8755081"/>
            <a:chExt cx="12183098" cy="781943"/>
          </a:xfrm>
        </p:grpSpPr>
        <p:sp>
          <p:nvSpPr>
            <p:cNvPr id="13" name="Google Shape;248;p3"/>
            <p:cNvSpPr/>
            <p:nvPr/>
          </p:nvSpPr>
          <p:spPr>
            <a:xfrm>
              <a:off x="384522" y="8755081"/>
              <a:ext cx="11964972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5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7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6" name="Google Shape;262;p3"/>
            <p:cNvSpPr txBox="1"/>
            <p:nvPr/>
          </p:nvSpPr>
          <p:spPr>
            <a:xfrm>
              <a:off x="932117" y="8770019"/>
              <a:ext cx="11252964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niệm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cấu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danh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145" y="3882597"/>
            <a:ext cx="14272591" cy="9773438"/>
          </a:xfrm>
          <a:prstGeom prst="rect">
            <a:avLst/>
          </a:prstGeom>
          <a:ln w="76200"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6378879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10074208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Đặc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cấu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benzene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altLang="en-US" sz="4600" b="1" baseline="-250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lang="en-US" altLang="en-US" sz="4600" b="1" baseline="-250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Rectangle 88"/>
          <p:cNvSpPr>
            <a:spLocks noChangeArrowheads="1"/>
          </p:cNvSpPr>
          <p:nvPr/>
        </p:nvSpPr>
        <p:spPr bwMode="auto">
          <a:xfrm>
            <a:off x="925783" y="3745079"/>
            <a:ext cx="14672606" cy="19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30000"/>
              </a:lnSpc>
            </a:pPr>
            <a:r>
              <a:rPr lang="en-US" altLang="en-US" sz="4600" b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benzene </a:t>
            </a:r>
            <a:endParaRPr lang="en-US" altLang="en-US" sz="4600" b="1" dirty="0">
              <a:solidFill>
                <a:srgbClr val="66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 descr="image00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212" y="4993011"/>
            <a:ext cx="5287616" cy="555365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3743"/>
              </p:ext>
            </p:extLst>
          </p:nvPr>
        </p:nvGraphicFramePr>
        <p:xfrm>
          <a:off x="3367093" y="5220472"/>
          <a:ext cx="4984836" cy="5438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Chem3D XML" r:id="rId7" imgW="2163004" imgH="2464107" progId="">
                  <p:embed/>
                </p:oleObj>
              </mc:Choice>
              <mc:Fallback>
                <p:oleObj name="Chem3D XML" r:id="rId7" imgW="2163004" imgH="2464107" progId="">
                  <p:embed/>
                  <p:pic>
                    <p:nvPicPr>
                      <p:cNvPr id="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093" y="5220472"/>
                        <a:ext cx="4984836" cy="5438499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lowchart: Preparation 28"/>
          <p:cNvSpPr/>
          <p:nvPr>
            <p:custDataLst>
              <p:tags r:id="rId3"/>
            </p:custDataLst>
          </p:nvPr>
        </p:nvSpPr>
        <p:spPr>
          <a:xfrm>
            <a:off x="7732643" y="5072023"/>
            <a:ext cx="8706679" cy="5474646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-"/>
              <a:defRPr/>
            </a:pP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endParaRPr lang="en-US" sz="4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0" name="Line Callout 1 (Accent Bar) 29"/>
          <p:cNvSpPr/>
          <p:nvPr/>
        </p:nvSpPr>
        <p:spPr>
          <a:xfrm>
            <a:off x="3220277" y="10956984"/>
            <a:ext cx="18367513" cy="2124508"/>
          </a:xfrm>
          <a:prstGeom prst="accentCallout1">
            <a:avLst>
              <a:gd name="adj1" fmla="val -3322"/>
              <a:gd name="adj2" fmla="val -3090"/>
              <a:gd name="adj3" fmla="val -15181"/>
              <a:gd name="adj4" fmla="val 5027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-"/>
              <a:defRPr/>
            </a:pP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>
              <a:buFontTx/>
              <a:buChar char="-"/>
              <a:defRPr/>
            </a:pP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>
              <a:buFontTx/>
              <a:buChar char="-"/>
              <a:defRPr/>
            </a:pP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</a:t>
            </a:r>
            <a:r>
              <a:rPr lang="en-US" sz="4600" b="1" baseline="300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6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1" name="Group 16"/>
          <p:cNvGrpSpPr>
            <a:grpSpLocks/>
          </p:cNvGrpSpPr>
          <p:nvPr/>
        </p:nvGrpSpPr>
        <p:grpSpPr bwMode="auto">
          <a:xfrm rot="3844022">
            <a:off x="10649327" y="7336203"/>
            <a:ext cx="4112454" cy="3532943"/>
            <a:chOff x="1495813" y="2866883"/>
            <a:chExt cx="2140188" cy="199436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2" name="Hexagon 31"/>
            <p:cNvSpPr/>
            <p:nvPr/>
          </p:nvSpPr>
          <p:spPr>
            <a:xfrm rot="1540562">
              <a:off x="1495813" y="2866883"/>
              <a:ext cx="2140188" cy="1994367"/>
            </a:xfrm>
            <a:prstGeom prst="hexagon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3" name="Group 14"/>
            <p:cNvGrpSpPr>
              <a:grpSpLocks/>
            </p:cNvGrpSpPr>
            <p:nvPr/>
          </p:nvGrpSpPr>
          <p:grpSpPr bwMode="auto">
            <a:xfrm>
              <a:off x="1766252" y="2910840"/>
              <a:ext cx="1632268" cy="1889760"/>
              <a:chOff x="1766252" y="2910840"/>
              <a:chExt cx="1632268" cy="1889760"/>
            </a:xfrm>
            <a:grpFill/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483348" y="2911343"/>
                <a:ext cx="914502" cy="457307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1271096" y="3925200"/>
                <a:ext cx="990832" cy="1588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2589723" y="4191168"/>
                <a:ext cx="762085" cy="609743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18"/>
          <p:cNvGrpSpPr>
            <a:grpSpLocks/>
          </p:cNvGrpSpPr>
          <p:nvPr/>
        </p:nvGrpSpPr>
        <p:grpSpPr bwMode="auto">
          <a:xfrm>
            <a:off x="16775690" y="7228629"/>
            <a:ext cx="4112454" cy="3532943"/>
            <a:chOff x="5153413" y="2745843"/>
            <a:chExt cx="2140188" cy="199436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8" name="Hexagon 37"/>
            <p:cNvSpPr/>
            <p:nvPr/>
          </p:nvSpPr>
          <p:spPr>
            <a:xfrm rot="1540562">
              <a:off x="5153413" y="2745843"/>
              <a:ext cx="2140188" cy="1994367"/>
            </a:xfrm>
            <a:prstGeom prst="hexagon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5563034" y="3001491"/>
              <a:ext cx="1371753" cy="1448139"/>
            </a:xfrm>
            <a:prstGeom prst="flowChartConnector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0" name="Group 16"/>
          <p:cNvGrpSpPr>
            <a:grpSpLocks/>
          </p:cNvGrpSpPr>
          <p:nvPr/>
        </p:nvGrpSpPr>
        <p:grpSpPr bwMode="auto">
          <a:xfrm>
            <a:off x="4587744" y="7381030"/>
            <a:ext cx="4112454" cy="3532943"/>
            <a:chOff x="1495813" y="2866883"/>
            <a:chExt cx="2140188" cy="199436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1" name="Hexagon 40"/>
            <p:cNvSpPr/>
            <p:nvPr/>
          </p:nvSpPr>
          <p:spPr>
            <a:xfrm rot="1540562">
              <a:off x="1495813" y="2866883"/>
              <a:ext cx="2140188" cy="1994367"/>
            </a:xfrm>
            <a:prstGeom prst="hexagon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2" name="Group 14"/>
            <p:cNvGrpSpPr>
              <a:grpSpLocks/>
            </p:cNvGrpSpPr>
            <p:nvPr/>
          </p:nvGrpSpPr>
          <p:grpSpPr bwMode="auto">
            <a:xfrm>
              <a:off x="1766252" y="2910840"/>
              <a:ext cx="1632268" cy="1889760"/>
              <a:chOff x="1766252" y="2910840"/>
              <a:chExt cx="1632268" cy="1889760"/>
            </a:xfrm>
            <a:grpFill/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2483348" y="2911343"/>
                <a:ext cx="914502" cy="457307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1271096" y="3925200"/>
                <a:ext cx="990832" cy="1588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2589723" y="4191168"/>
                <a:ext cx="762085" cy="609743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oogle Shape;247;p3"/>
          <p:cNvGrpSpPr/>
          <p:nvPr/>
        </p:nvGrpSpPr>
        <p:grpSpPr>
          <a:xfrm>
            <a:off x="0" y="2663775"/>
            <a:ext cx="12781720" cy="971306"/>
            <a:chOff x="166396" y="8755081"/>
            <a:chExt cx="10571837" cy="781943"/>
          </a:xfrm>
        </p:grpSpPr>
        <p:sp>
          <p:nvSpPr>
            <p:cNvPr id="47" name="Google Shape;248;p3"/>
            <p:cNvSpPr/>
            <p:nvPr/>
          </p:nvSpPr>
          <p:spPr>
            <a:xfrm>
              <a:off x="384522" y="8755081"/>
              <a:ext cx="10074208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8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49" name="Google Shape;262;p3"/>
            <p:cNvSpPr txBox="1"/>
            <p:nvPr/>
          </p:nvSpPr>
          <p:spPr>
            <a:xfrm>
              <a:off x="932117" y="8770019"/>
              <a:ext cx="980611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Đặc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cấu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benzene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altLang="en-US" sz="4600" b="1" baseline="-250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r>
                <a:rPr lang="en-US" altLang="en-US" sz="4600" b="1" baseline="-250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2" name="Rectangle 88"/>
          <p:cNvSpPr>
            <a:spLocks noChangeArrowheads="1"/>
          </p:cNvSpPr>
          <p:nvPr/>
        </p:nvSpPr>
        <p:spPr bwMode="auto">
          <a:xfrm>
            <a:off x="925783" y="3799549"/>
            <a:ext cx="9995044" cy="182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sz="4600" b="1" dirty="0" smtClean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600" b="1" i="1" dirty="0" err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600" b="1" i="1" dirty="0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benzene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xplosion 1 12"/>
          <p:cNvSpPr/>
          <p:nvPr/>
        </p:nvSpPr>
        <p:spPr>
          <a:xfrm>
            <a:off x="3000435" y="3918086"/>
            <a:ext cx="8992641" cy="5029782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4CE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u="sng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sldjump"/>
              </a:rPr>
              <a:t>Nhóm</a:t>
            </a:r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sldjump"/>
              </a:rPr>
              <a:t> 1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sldjump"/>
              </a:rPr>
              <a:t>: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arene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 </a:t>
            </a:r>
            <a:endParaRPr lang="en-US" sz="4000" b="1" dirty="0">
              <a:solidFill>
                <a:srgbClr val="FF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4" name="7-Point Star 13"/>
          <p:cNvSpPr/>
          <p:nvPr/>
        </p:nvSpPr>
        <p:spPr>
          <a:xfrm>
            <a:off x="13445175" y="8387658"/>
            <a:ext cx="8382970" cy="4724947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u="sng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40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Nhóm</a:t>
            </a:r>
            <a:r>
              <a:rPr lang="en-US" sz="40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 4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: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arene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quát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13942237" y="3170488"/>
            <a:ext cx="7011211" cy="471045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sldjump"/>
              </a:rPr>
              <a:t>Nhóm</a:t>
            </a:r>
            <a:r>
              <a:rPr lang="en-US" sz="40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sldjump"/>
              </a:rPr>
              <a:t> 2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sldjump"/>
              </a:rPr>
              <a:t>: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benzene? </a:t>
            </a:r>
            <a:endParaRPr lang="en-US" sz="4000" b="1" dirty="0">
              <a:solidFill>
                <a:srgbClr val="FF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3000435" y="9496200"/>
            <a:ext cx="8078135" cy="320077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DD4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Nhóm</a:t>
            </a:r>
            <a:r>
              <a:rPr lang="en-US" sz="40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 3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: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alkylbenzene</a:t>
            </a:r>
            <a:r>
              <a:rPr lang="en-US" sz="40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0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8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9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2" name="Google Shape;247;p3"/>
          <p:cNvGrpSpPr/>
          <p:nvPr/>
        </p:nvGrpSpPr>
        <p:grpSpPr>
          <a:xfrm>
            <a:off x="0" y="2663775"/>
            <a:ext cx="14729791" cy="971306"/>
            <a:chOff x="166396" y="8755081"/>
            <a:chExt cx="12183098" cy="781943"/>
          </a:xfrm>
        </p:grpSpPr>
        <p:sp>
          <p:nvSpPr>
            <p:cNvPr id="16" name="Google Shape;248;p3"/>
            <p:cNvSpPr/>
            <p:nvPr/>
          </p:nvSpPr>
          <p:spPr>
            <a:xfrm>
              <a:off x="384522" y="8755081"/>
              <a:ext cx="11964972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9" name="Google Shape;262;p3"/>
            <p:cNvSpPr txBox="1"/>
            <p:nvPr/>
          </p:nvSpPr>
          <p:spPr>
            <a:xfrm>
              <a:off x="932117" y="8770019"/>
              <a:ext cx="11252964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niệm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cấu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tạo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danh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7333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9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2" name="Google Shape;247;p3"/>
          <p:cNvGrpSpPr/>
          <p:nvPr/>
        </p:nvGrpSpPr>
        <p:grpSpPr>
          <a:xfrm>
            <a:off x="0" y="2663775"/>
            <a:ext cx="18815617" cy="971306"/>
            <a:chOff x="166396" y="8755081"/>
            <a:chExt cx="15396286" cy="781943"/>
          </a:xfrm>
        </p:grpSpPr>
        <p:sp>
          <p:nvSpPr>
            <p:cNvPr id="16" name="Google Shape;248;p3"/>
            <p:cNvSpPr/>
            <p:nvPr/>
          </p:nvSpPr>
          <p:spPr>
            <a:xfrm>
              <a:off x="384522" y="8755081"/>
              <a:ext cx="15178160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9" name="Google Shape;262;p3"/>
            <p:cNvSpPr txBox="1"/>
            <p:nvPr/>
          </p:nvSpPr>
          <p:spPr>
            <a:xfrm>
              <a:off x="932117" y="8770019"/>
              <a:ext cx="14630565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nhiệt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nóng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chảy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nhiệt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sôi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khối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riêng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aphicFrame>
        <p:nvGraphicFramePr>
          <p:cNvPr id="33" name="Group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07250519"/>
              </p:ext>
            </p:extLst>
          </p:nvPr>
        </p:nvGraphicFramePr>
        <p:xfrm>
          <a:off x="7626498" y="4608692"/>
          <a:ext cx="16613523" cy="7564765"/>
        </p:xfrm>
        <a:graphic>
          <a:graphicData uri="http://schemas.openxmlformats.org/drawingml/2006/table">
            <a:tbl>
              <a:tblPr/>
              <a:tblGrid>
                <a:gridCol w="518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8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1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Arene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Công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tử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, </a:t>
                      </a:r>
                      <a:r>
                        <a:rPr kumimoji="0" lang="en-US" sz="3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, </a:t>
                      </a:r>
                      <a:r>
                        <a:rPr kumimoji="0" lang="en-US" sz="3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 , g/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cm</a:t>
                      </a:r>
                      <a:r>
                        <a:rPr kumimoji="0" lang="en-US" sz="3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(20 </a:t>
                      </a:r>
                      <a:r>
                        <a:rPr kumimoji="0" lang="en-US" sz="3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Benzene 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5,5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80,1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0,878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Toluene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-95,0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110,6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0,867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Ethylbenzene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-95,0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136,2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0,870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321180"/>
                  </a:ext>
                </a:extLst>
              </a:tr>
              <a:tr h="880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-Xylene 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-25,2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144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0,880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-Xylene 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-47,4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139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0,864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-Xylene 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13,3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138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0,861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2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Naphthalene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80,26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218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1,0253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35398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92807" y="5404993"/>
            <a:ext cx="7234910" cy="569386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 eaLnBrk="1" hangingPunct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  <a:p>
            <a:pPr marL="571500" indent="-571500" algn="just" eaLnBrk="1" hangingPunct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sôi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benzene, toluene, ethylbenzene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o-xylene ?</a:t>
            </a:r>
            <a:endParaRPr lang="en-US" alt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 eaLnBrk="1" hangingPunct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riêng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(so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6216" y="5004883"/>
            <a:ext cx="7188091" cy="64940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Benzene, toluene, ethylbenzene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xylene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lỏng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naphthalene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rắn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sôi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riêng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g/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r>
              <a:rPr lang="en-US" sz="4000" b="1" baseline="300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nhẹ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13059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allAtOnce" animBg="1"/>
      <p:bldP spid="34" grpId="1" build="allAtOnce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9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2" name="Google Shape;247;p3"/>
          <p:cNvGrpSpPr/>
          <p:nvPr/>
        </p:nvGrpSpPr>
        <p:grpSpPr>
          <a:xfrm>
            <a:off x="0" y="2663775"/>
            <a:ext cx="18815617" cy="971306"/>
            <a:chOff x="166396" y="8755081"/>
            <a:chExt cx="15396286" cy="781943"/>
          </a:xfrm>
        </p:grpSpPr>
        <p:sp>
          <p:nvSpPr>
            <p:cNvPr id="16" name="Google Shape;248;p3"/>
            <p:cNvSpPr/>
            <p:nvPr/>
          </p:nvSpPr>
          <p:spPr>
            <a:xfrm>
              <a:off x="384522" y="8755081"/>
              <a:ext cx="15178160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9" name="Google Shape;262;p3"/>
            <p:cNvSpPr txBox="1"/>
            <p:nvPr/>
          </p:nvSpPr>
          <p:spPr>
            <a:xfrm>
              <a:off x="932117" y="8770019"/>
              <a:ext cx="14630565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nhiệt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nóng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chảy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nhiệt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sôi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khối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riêng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aphicFrame>
        <p:nvGraphicFramePr>
          <p:cNvPr id="33" name="Group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31717669"/>
              </p:ext>
            </p:extLst>
          </p:nvPr>
        </p:nvGraphicFramePr>
        <p:xfrm>
          <a:off x="10720767" y="5841144"/>
          <a:ext cx="12955500" cy="4809032"/>
        </p:xfrm>
        <a:graphic>
          <a:graphicData uri="http://schemas.openxmlformats.org/drawingml/2006/table">
            <a:tbl>
              <a:tblPr/>
              <a:tblGrid>
                <a:gridCol w="518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1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Arene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Công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tử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, </a:t>
                      </a:r>
                      <a:r>
                        <a:rPr kumimoji="0" lang="en-US" sz="3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, </a:t>
                      </a:r>
                      <a:r>
                        <a:rPr kumimoji="0" lang="en-US" sz="3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Toluene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-95,0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110,6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-Xylene 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-25,2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144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-Xylene 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-47,4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139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-Xylene </a:t>
                      </a:r>
                    </a:p>
                  </a:txBody>
                  <a:tcPr marL="182901" marR="182901" marT="91449" marB="91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kumimoji="0" lang="en-US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13,3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9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D47E9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138</a:t>
                      </a:r>
                    </a:p>
                  </a:txBody>
                  <a:tcPr marL="182901" marR="182901" marT="91449" marB="91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25440" y="5398727"/>
            <a:ext cx="9016857" cy="569386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Toluene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xylene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hòa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sơn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mực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in, …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chậm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mịn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sơn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sơn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toluene hay xylene? </a:t>
            </a:r>
            <a:r>
              <a:rPr lang="en-US" alt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iải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alt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63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9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2" name="Google Shape;247;p3"/>
          <p:cNvGrpSpPr/>
          <p:nvPr/>
        </p:nvGrpSpPr>
        <p:grpSpPr>
          <a:xfrm>
            <a:off x="0" y="2663772"/>
            <a:ext cx="9565799" cy="1031100"/>
            <a:chOff x="166396" y="8755081"/>
            <a:chExt cx="7827422" cy="830080"/>
          </a:xfrm>
        </p:grpSpPr>
        <p:sp>
          <p:nvSpPr>
            <p:cNvPr id="16" name="Google Shape;248;p3"/>
            <p:cNvSpPr/>
            <p:nvPr/>
          </p:nvSpPr>
          <p:spPr>
            <a:xfrm>
              <a:off x="384522" y="8755081"/>
              <a:ext cx="7378011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9" name="Google Shape;262;p3"/>
            <p:cNvSpPr txBox="1"/>
            <p:nvPr/>
          </p:nvSpPr>
          <p:spPr>
            <a:xfrm>
              <a:off x="932117" y="8770019"/>
              <a:ext cx="7061701" cy="815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indent="0" eaLnBrk="1" hangingPunct="1">
                <a:lnSpc>
                  <a:spcPct val="130000"/>
                </a:lnSpc>
              </a:pP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Màu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sắc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tan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mùi</a:t>
              </a:r>
              <a:endParaRPr lang="en-US" altLang="en-US" sz="4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906463" y="4464670"/>
            <a:ext cx="20544297" cy="363176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cụm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tan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tan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defRPr/>
            </a:pP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cụm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mùi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arene</a:t>
            </a:r>
            <a:r>
              <a:rPr lang="en-US" sz="4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14.1. </a:t>
            </a:r>
            <a:endParaRPr lang="en-US" sz="4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Line Callout 3 (Accent Bar) 36"/>
          <p:cNvSpPr/>
          <p:nvPr/>
        </p:nvSpPr>
        <p:spPr>
          <a:xfrm>
            <a:off x="5521381" y="9848752"/>
            <a:ext cx="17438011" cy="255020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61438"/>
              <a:gd name="adj8" fmla="val -7407"/>
            </a:avLst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FF000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Tx/>
              <a:buChar char="-"/>
              <a:defRPr/>
            </a:pP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mùi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tan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612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281E3B7-97B0-4941-BC93-EDB26F86DE3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C499619-0755-4505-8003-271D241C6B1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C499619-0755-4505-8003-271D241C6B1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C499619-0755-4505-8003-271D241C6B1C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C499619-0755-4505-8003-271D241C6B1C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C499619-0755-4505-8003-271D241C6B1C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C499619-0755-4505-8003-271D241C6B1C}"/>
</p:tagLst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1879</Words>
  <Application>Microsoft Office PowerPoint</Application>
  <PresentationFormat>Custom</PresentationFormat>
  <Paragraphs>310</Paragraphs>
  <Slides>34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Calibri</vt:lpstr>
      <vt:lpstr>Wingdings</vt:lpstr>
      <vt:lpstr>Tahoma</vt:lpstr>
      <vt:lpstr>Questrial</vt:lpstr>
      <vt:lpstr>Arial</vt:lpstr>
      <vt:lpstr>Courier New</vt:lpstr>
      <vt:lpstr>Times New Roman</vt:lpstr>
      <vt:lpstr>Office Theme</vt:lpstr>
      <vt:lpstr>Chem3D XML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</dc:title>
  <dc:subject>VnTeach.Com</dc:subject>
  <dc:creator>Vnteach.com</dc:creator>
  <cp:keywords>VnTeach.Com</cp:keywords>
  <dc:description>VnTeach.Com</dc:description>
  <cp:lastModifiedBy>dell</cp:lastModifiedBy>
  <cp:revision>80</cp:revision>
  <dcterms:created xsi:type="dcterms:W3CDTF">2013-08-07T06:38:09Z</dcterms:created>
  <dcterms:modified xsi:type="dcterms:W3CDTF">2023-04-19T06:39:14Z</dcterms:modified>
  <cp:category>VnTeach.Com</cp:category>
</cp:coreProperties>
</file>