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4042" r:id="rId2"/>
    <p:sldMasterId id="2147484071" r:id="rId3"/>
    <p:sldMasterId id="2147484089" r:id="rId4"/>
    <p:sldMasterId id="2147484101" r:id="rId5"/>
  </p:sldMasterIdLst>
  <p:sldIdLst>
    <p:sldId id="256" r:id="rId6"/>
    <p:sldId id="259" r:id="rId7"/>
    <p:sldId id="258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CFF"/>
    <a:srgbClr val="FFCCFF"/>
    <a:srgbClr val="2C4E8C"/>
    <a:srgbClr val="88CDF4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1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7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8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1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4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9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8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1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24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7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9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221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5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9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7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0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7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1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6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7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09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22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3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0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0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466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1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34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7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8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DBFF-76B0-4607-8B7B-F3689D53F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D4A2A-2D8C-4989-829B-E06209F52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97113-61DB-47FC-BEA5-37083896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2B17-C7FA-4280-AFDF-35442F33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D9900-277A-4ADD-BADF-4D74F6A8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1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0AC0-B9D2-423A-815D-CBEB241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B731-17E2-4D7F-989C-D65795582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E346B-D0B3-4952-8DD0-826601F9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99AF8-F1A4-482B-8A28-4CB8849D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A7E0-668F-4C07-9601-92D8A088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3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26E4-BF55-45EE-8AB5-768F75EC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17AA-25C3-4DAC-9EAB-C59BF6828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C0F6-89C8-4DA2-878C-3BBEFF95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D8208-EE42-43F0-B25B-3FC77A15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35D3-C023-4F09-9D51-1429E6C6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3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BE93-4EDD-4C5F-B4DA-7E231077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2768-A116-407B-806F-C7B5AE413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B8E6E-3CAD-4E79-9E16-0FE5E88EC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E05FF-AF3B-49F4-BAEC-C9362EB8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490D3-020A-4A27-B86D-12C0B4BF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F4DC0-24DD-4681-90BC-FA449D22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5552-FE5B-4369-9C11-5B68AAAB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55707-F0D7-46BA-84E2-34C2A84B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48CBC-B115-440B-9105-920FDD390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72E2D-977B-4497-AADB-008096679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FDF01-8FB9-4585-AB17-36AE19C59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AF07F-FCEA-4C40-B271-970EDA51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2FEFF-88D8-417F-9F6E-5E079305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55B00-384C-48FC-A585-1A7E27FF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2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9D5F-E3F7-48F2-94FA-AFE9ED41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E54F6-C731-4FF1-8ECD-3EC98E98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DD05D-2DFD-419B-844A-034B5194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768D8-E43B-46A1-BBFE-FAA3A2DC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2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A0B6E-0A9F-43F5-AB3B-EF73EC8A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0E6A8-AB73-4BC5-8382-134F5DAB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F80C0-67F5-4799-9713-E687C400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16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A9AE-B7BE-4A92-AB35-A65D9103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C418-0FB6-45A7-A551-ACFEF981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17702-05BE-4BEC-99F9-F5B0FA7B6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D3953-E715-4A21-84B2-32E9025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CA4AD-09F9-43D3-923B-9AB6534B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FDF03-01D9-4E5A-9051-B822FE1D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7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B555-A4FC-4B6A-9F41-1C11B9F1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64461-BEBD-45A7-AEFA-9E118AF8C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5FE85-6008-404E-A7F4-7D57BCC52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4343-5764-4A95-AAFD-F43CC0C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85333-23F0-4F99-8F24-AD6C0FE7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2FC72-21F3-432B-9668-1AAD3E34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3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2CE0-1182-4E18-9070-29C4FD3A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1FC98-D0EC-4C0D-9699-5ABA748E8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09059-0905-47F2-8C19-74C93431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E012-1881-4608-8D02-0F5014DB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E589-B656-4C6E-8A62-2CF86695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2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6F04D-9FA6-4C4E-9AE0-4672BA251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42F27-7ECD-406B-A237-5795A6BEB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4D993-3C5A-450E-8A00-F3AC7825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39E2F-2A06-42E2-85AD-AF877D89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714A-3212-44C0-A675-8DD17764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65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87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00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9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8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05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9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64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1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9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9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8470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68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31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9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09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0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37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1A05B-47DF-4306-B47C-7A16D14A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29A88-7CA5-466B-9A8F-8ABB04A7E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03791-D7AE-46BA-8211-4FB96795A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9CA3-F756-4C18-983D-7A658ECDB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C8125-4C31-4940-B3EE-46A910FBF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34F9-6C37-482B-A416-549797690B8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C391-E97F-4B30-A657-26BE8E0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8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36961-FA9F-48FE-A567-2F2F03FAEF35}"/>
              </a:ext>
            </a:extLst>
          </p:cNvPr>
          <p:cNvSpPr txBox="1"/>
          <p:nvPr/>
        </p:nvSpPr>
        <p:spPr>
          <a:xfrm>
            <a:off x="1916170" y="-62679"/>
            <a:ext cx="8197472" cy="148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Crimson Pro SemiBold" pitchFamily="2" charset="0"/>
              </a:rPr>
              <a:t>Chủ</a:t>
            </a:r>
            <a:r>
              <a:rPr lang="en-US" sz="3200" dirty="0">
                <a:latin typeface="Crimson Pro SemiBold" pitchFamily="2" charset="0"/>
              </a:rPr>
              <a:t> </a:t>
            </a:r>
            <a:r>
              <a:rPr lang="en-US" sz="3200" dirty="0" err="1">
                <a:latin typeface="Crimson Pro SemiBold" pitchFamily="2" charset="0"/>
              </a:rPr>
              <a:t>đề</a:t>
            </a:r>
            <a:r>
              <a:rPr lang="en-US" sz="3200" dirty="0">
                <a:latin typeface="Crimson Pro SemiBold" pitchFamily="2" charset="0"/>
              </a:rPr>
              <a:t> 5: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Crimson Pro SemiBold" pitchFamily="2" charset="0"/>
              </a:rPr>
              <a:t>DẪN XUẤT HALOGEN – ALCOHOL – PHENOL</a:t>
            </a:r>
          </a:p>
        </p:txBody>
      </p:sp>
      <p:pic>
        <p:nvPicPr>
          <p:cNvPr id="1026" name="Picture 2" descr="Suntory Brandy XO - Vang Nhập Khẩu">
            <a:extLst>
              <a:ext uri="{FF2B5EF4-FFF2-40B4-BE49-F238E27FC236}">
                <a16:creationId xmlns:a16="http://schemas.microsoft.com/office/drawing/2014/main" id="{C42A95B0-C4CD-4C97-BE78-B6004ADE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13" y="4073457"/>
            <a:ext cx="2784543" cy="27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Cồn 70 Độ VP (60ml / Lốc 10 Chai)">
            <a:extLst>
              <a:ext uri="{FF2B5EF4-FFF2-40B4-BE49-F238E27FC236}">
                <a16:creationId xmlns:a16="http://schemas.microsoft.com/office/drawing/2014/main" id="{BDD26FE7-18B9-44B5-862B-0E9D2E41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75" y="4073457"/>
            <a:ext cx="2784543" cy="27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ầu Xả TRESemmé Keratin Smooth Vào Nếp Suôn Mượt 480G Guardian Việt Nam">
            <a:extLst>
              <a:ext uri="{FF2B5EF4-FFF2-40B4-BE49-F238E27FC236}">
                <a16:creationId xmlns:a16="http://schemas.microsoft.com/office/drawing/2014/main" id="{375EBEE8-97FF-496D-850A-323AD055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37" y="4163438"/>
            <a:ext cx="2694562" cy="26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588E3-AAF9-4E9C-9E1F-A25BF6AA5092}"/>
              </a:ext>
            </a:extLst>
          </p:cNvPr>
          <p:cNvSpPr txBox="1"/>
          <p:nvPr/>
        </p:nvSpPr>
        <p:spPr>
          <a:xfrm>
            <a:off x="3036815" y="2005656"/>
            <a:ext cx="640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Lemonada SemiBold" pitchFamily="2" charset="-78"/>
                <a:cs typeface="Lemonada SemiBold" pitchFamily="2" charset="-78"/>
              </a:rPr>
              <a:t>ALCOHOL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95167-4875-4B3B-91AD-E460EBAEB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245" y="2477552"/>
            <a:ext cx="285321" cy="3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9070E-8275-4BB9-BD38-BF1DB06E0EFF}"/>
              </a:ext>
            </a:extLst>
          </p:cNvPr>
          <p:cNvSpPr txBox="1"/>
          <p:nvPr/>
        </p:nvSpPr>
        <p:spPr>
          <a:xfrm>
            <a:off x="254000" y="181049"/>
            <a:ext cx="116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9DCFF"/>
                </a:solidFill>
              </a:rPr>
              <a:t>HS </a:t>
            </a:r>
            <a:r>
              <a:rPr lang="en-US" sz="2800" b="1" dirty="0" err="1">
                <a:solidFill>
                  <a:srgbClr val="B9DCFF"/>
                </a:solidFill>
              </a:rPr>
              <a:t>làm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các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  <a:latin typeface="Baloo Tamma 2" pitchFamily="2" charset="0"/>
                <a:cs typeface="Baloo Tamma 2" pitchFamily="2" charset="0"/>
              </a:rPr>
              <a:t>thí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nghiệm</a:t>
            </a:r>
            <a:r>
              <a:rPr lang="en-US" sz="2800" b="1" dirty="0">
                <a:solidFill>
                  <a:srgbClr val="B9DCFF"/>
                </a:solidFill>
              </a:rPr>
              <a:t>, </a:t>
            </a:r>
            <a:r>
              <a:rPr lang="en-US" sz="2800" b="1" dirty="0" err="1">
                <a:solidFill>
                  <a:srgbClr val="B9DCFF"/>
                </a:solidFill>
              </a:rPr>
              <a:t>quan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sát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hiện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tượng</a:t>
            </a:r>
            <a:r>
              <a:rPr lang="en-US" sz="2800" b="1" dirty="0">
                <a:solidFill>
                  <a:srgbClr val="B9DCFF"/>
                </a:solidFill>
              </a:rPr>
              <a:t>, </a:t>
            </a:r>
            <a:r>
              <a:rPr lang="en-US" sz="2800" b="1" dirty="0" err="1">
                <a:solidFill>
                  <a:srgbClr val="B9DCFF"/>
                </a:solidFill>
              </a:rPr>
              <a:t>tham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khảo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sgk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và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hoàn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thành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bảng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sau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B9DCFF"/>
                </a:solidFill>
              </a:rPr>
              <a:t> 20 </a:t>
            </a:r>
            <a:r>
              <a:rPr lang="en-US" sz="2800" b="1" dirty="0" err="1">
                <a:solidFill>
                  <a:srgbClr val="B9DCFF"/>
                </a:solidFill>
              </a:rPr>
              <a:t>phút</a:t>
            </a:r>
            <a:r>
              <a:rPr lang="en-US" sz="2800" b="1" dirty="0">
                <a:solidFill>
                  <a:srgbClr val="B9DCFF"/>
                </a:solidFill>
              </a:rPr>
              <a:t> (</a:t>
            </a:r>
            <a:r>
              <a:rPr lang="en-US" sz="2800" b="1" dirty="0" err="1">
                <a:solidFill>
                  <a:srgbClr val="B9DCFF"/>
                </a:solidFill>
              </a:rPr>
              <a:t>cột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cuối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không</a:t>
            </a:r>
            <a:r>
              <a:rPr lang="en-US" sz="2800" b="1" dirty="0">
                <a:solidFill>
                  <a:srgbClr val="B9DCFF"/>
                </a:solidFill>
              </a:rPr>
              <a:t> </a:t>
            </a:r>
            <a:r>
              <a:rPr lang="en-US" sz="2800" b="1" dirty="0" err="1">
                <a:solidFill>
                  <a:srgbClr val="B9DCFF"/>
                </a:solidFill>
              </a:rPr>
              <a:t>làm</a:t>
            </a:r>
            <a:r>
              <a:rPr lang="en-US" sz="2800" b="1" dirty="0">
                <a:solidFill>
                  <a:srgbClr val="B9DCFF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95BB9-96BE-4CD5-838C-64CCFB404E4C}"/>
              </a:ext>
            </a:extLst>
          </p:cNvPr>
          <p:cNvSpPr txBox="1"/>
          <p:nvPr/>
        </p:nvSpPr>
        <p:spPr>
          <a:xfrm>
            <a:off x="253999" y="1274083"/>
            <a:ext cx="1154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dẫn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thí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nghiệm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ethanol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sodium: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cắt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mẩu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nhỏ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Na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ống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nghiệm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chứa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Baloo Tamma 2" pitchFamily="2" charset="0"/>
              </a:rPr>
              <a:t> 10ml ethanol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8D7DF-4333-453F-9B6E-E0FA7AB3F2F0}"/>
              </a:ext>
            </a:extLst>
          </p:cNvPr>
          <p:cNvSpPr txBox="1"/>
          <p:nvPr/>
        </p:nvSpPr>
        <p:spPr>
          <a:xfrm>
            <a:off x="253999" y="2367117"/>
            <a:ext cx="11540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dẫn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thí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giữa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ethanol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CuO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lấy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dây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Cu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lấy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kẹp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dây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Cu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đốt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cháy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ngọn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lửa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đèn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cồn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hết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đen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đốt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lần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nữa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dây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Cu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nóng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đỏ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ống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nghiệm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ống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1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sẵn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20mL ethanol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ống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</a:rPr>
              <a:t> 20 mL 2-methyl-propan-2-ol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A6251-5DDD-44FB-A2F2-CD704401A103}"/>
              </a:ext>
            </a:extLst>
          </p:cNvPr>
          <p:cNvSpPr txBox="1"/>
          <p:nvPr/>
        </p:nvSpPr>
        <p:spPr>
          <a:xfrm>
            <a:off x="253999" y="4540040"/>
            <a:ext cx="11339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dẫn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thí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giữa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Glycerol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Cu(OH)</a:t>
            </a:r>
            <a:r>
              <a:rPr lang="en-US" sz="2800" b="1" baseline="-25000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2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ống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nghiệm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khoảng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20 ml dung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dịch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CuSO</a:t>
            </a:r>
            <a:r>
              <a:rPr lang="en-US" sz="2800" b="1" baseline="-25000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4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nhỏ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dung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dịch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NaOH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ống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nghiệm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dung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dịch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mất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hoàn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toàn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dư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thêm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3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giọt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Gặn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lấy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tủa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, chia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tủa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khoảng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20 mL Glycerol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ethanol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mỗi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tủa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lắc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quan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sát</a:t>
            </a:r>
            <a:r>
              <a:rPr lang="en-US" sz="2800" b="1" dirty="0">
                <a:solidFill>
                  <a:srgbClr val="FFFF00"/>
                </a:solidFill>
                <a:latin typeface="UVN Thay Giao" panose="02090502050506090303" pitchFamily="18" charset="0"/>
                <a:cs typeface="Athiti Medium" panose="000006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48643C-B6AC-47F2-B238-3F675E22C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58831"/>
              </p:ext>
            </p:extLst>
          </p:nvPr>
        </p:nvGraphicFramePr>
        <p:xfrm>
          <a:off x="2032000" y="719666"/>
          <a:ext cx="812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246765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487305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36307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56668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/>
                        <a:t>Tên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thí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nghiệm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Hiện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tượng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Viết</a:t>
                      </a:r>
                      <a:r>
                        <a:rPr lang="en-US" sz="3200" dirty="0"/>
                        <a:t> </a:t>
                      </a:r>
                    </a:p>
                    <a:p>
                      <a:r>
                        <a:rPr lang="en-US" sz="3200" dirty="0" err="1"/>
                        <a:t>phản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ứng</a:t>
                      </a:r>
                      <a:r>
                        <a:rPr lang="en-US" sz="3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Loại</a:t>
                      </a:r>
                      <a:r>
                        <a:rPr lang="en-US" sz="3200" dirty="0"/>
                        <a:t> </a:t>
                      </a:r>
                    </a:p>
                    <a:p>
                      <a:r>
                        <a:rPr lang="en-US" sz="3200" dirty="0" err="1"/>
                        <a:t>phản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ứng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9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2604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3546A1-BE21-4ECF-BF47-4FC2050F5B16}"/>
              </a:ext>
            </a:extLst>
          </p:cNvPr>
          <p:cNvSpPr txBox="1"/>
          <p:nvPr/>
        </p:nvSpPr>
        <p:spPr>
          <a:xfrm>
            <a:off x="721452" y="3137483"/>
            <a:ext cx="106372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Giao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về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nhà:học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sinh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lên</a:t>
            </a:r>
            <a:r>
              <a:rPr lang="en-US" sz="3200" b="1" dirty="0">
                <a:solidFill>
                  <a:srgbClr val="FFFF00"/>
                </a:solidFill>
              </a:rPr>
              <a:t> men </a:t>
            </a:r>
            <a:r>
              <a:rPr lang="en-US" sz="3200" b="1" dirty="0" err="1">
                <a:solidFill>
                  <a:srgbClr val="FFFF00"/>
                </a:solidFill>
              </a:rPr>
              <a:t>rượu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từ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đường</a:t>
            </a:r>
            <a:r>
              <a:rPr lang="en-US" sz="3200" b="1" dirty="0">
                <a:solidFill>
                  <a:srgbClr val="FFFF00"/>
                </a:solidFill>
              </a:rPr>
              <a:t> Glucose (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nhiều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quả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nho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dirty="0" err="1">
                <a:solidFill>
                  <a:srgbClr val="FFFF00"/>
                </a:solidFill>
              </a:rPr>
              <a:t>chuối</a:t>
            </a:r>
            <a:r>
              <a:rPr lang="en-US" sz="3200" b="1" dirty="0">
                <a:solidFill>
                  <a:srgbClr val="FFFF00"/>
                </a:solidFill>
              </a:rPr>
              <a:t> …) </a:t>
            </a:r>
            <a:r>
              <a:rPr lang="en-US" sz="3200" b="1" dirty="0" err="1">
                <a:solidFill>
                  <a:srgbClr val="FFFF00"/>
                </a:solidFill>
              </a:rPr>
              <a:t>hoặc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làm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cơm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rượu</a:t>
            </a:r>
            <a:r>
              <a:rPr lang="en-US" sz="3200" b="1" dirty="0">
                <a:solidFill>
                  <a:srgbClr val="FFFF00"/>
                </a:solidFill>
              </a:rPr>
              <a:t>. </a:t>
            </a:r>
            <a:r>
              <a:rPr lang="en-US" sz="3200" b="1" dirty="0" err="1">
                <a:solidFill>
                  <a:srgbClr val="FFFF00"/>
                </a:solidFill>
              </a:rPr>
              <a:t>Sản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phẩm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nộp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là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rượu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lên</a:t>
            </a:r>
            <a:r>
              <a:rPr lang="en-US" sz="3200" b="1" dirty="0">
                <a:solidFill>
                  <a:srgbClr val="FFFF00"/>
                </a:solidFill>
              </a:rPr>
              <a:t> men </a:t>
            </a:r>
            <a:r>
              <a:rPr lang="en-US" sz="3200" b="1" dirty="0" err="1">
                <a:solidFill>
                  <a:srgbClr val="FFFF00"/>
                </a:solidFill>
              </a:rPr>
              <a:t>hoặc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cơm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rượu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err="1">
                <a:latin typeface="UVN Thay Giao" panose="02090502050506090303" pitchFamily="18" charset="0"/>
              </a:rPr>
              <a:t>Lưu</a:t>
            </a:r>
            <a:r>
              <a:rPr lang="en-US" sz="3200" b="1" dirty="0">
                <a:latin typeface="UVN Thay Giao" panose="02090502050506090303" pitchFamily="18" charset="0"/>
              </a:rPr>
              <a:t> ý: </a:t>
            </a:r>
            <a:r>
              <a:rPr lang="en-US" sz="3200" b="1" dirty="0" err="1">
                <a:latin typeface="UVN Thay Giao" panose="02090502050506090303" pitchFamily="18" charset="0"/>
              </a:rPr>
              <a:t>làm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trong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lọ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trong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suốt</a:t>
            </a:r>
            <a:r>
              <a:rPr lang="en-US" sz="3200" b="1" dirty="0">
                <a:latin typeface="UVN Thay Giao" panose="02090502050506090303" pitchFamily="18" charset="0"/>
              </a:rPr>
              <a:t>, </a:t>
            </a:r>
            <a:r>
              <a:rPr lang="en-US" sz="3200" b="1" dirty="0" err="1">
                <a:latin typeface="UVN Thay Giao" panose="02090502050506090303" pitchFamily="18" charset="0"/>
              </a:rPr>
              <a:t>có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nắp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đậy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kín</a:t>
            </a:r>
            <a:r>
              <a:rPr lang="en-US" sz="3200" b="1" dirty="0">
                <a:latin typeface="UVN Thay Giao" panose="02090502050506090303" pitchFamily="18" charset="0"/>
              </a:rPr>
              <a:t>, </a:t>
            </a:r>
            <a:r>
              <a:rPr lang="en-US" sz="3200" b="1" dirty="0" err="1">
                <a:latin typeface="UVN Thay Giao" panose="02090502050506090303" pitchFamily="18" charset="0"/>
              </a:rPr>
              <a:t>không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mở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nắp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thường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xuyên</a:t>
            </a:r>
            <a:r>
              <a:rPr lang="en-US" sz="3200" b="1" dirty="0">
                <a:latin typeface="UVN Thay Giao" panose="02090502050506090303" pitchFamily="18" charset="0"/>
              </a:rPr>
              <a:t>, </a:t>
            </a:r>
            <a:r>
              <a:rPr lang="en-US" sz="3200" b="1" dirty="0" err="1">
                <a:latin typeface="UVN Thay Giao" panose="02090502050506090303" pitchFamily="18" charset="0"/>
              </a:rPr>
              <a:t>quan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sát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hiện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tượng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sau</a:t>
            </a:r>
            <a:r>
              <a:rPr lang="en-US" sz="3200" b="1" dirty="0">
                <a:latin typeface="UVN Thay Giao" panose="02090502050506090303" pitchFamily="18" charset="0"/>
              </a:rPr>
              <a:t> 6 </a:t>
            </a:r>
            <a:r>
              <a:rPr lang="en-US" sz="3200" b="1" dirty="0" err="1">
                <a:latin typeface="UVN Thay Giao" panose="02090502050506090303" pitchFamily="18" charset="0"/>
              </a:rPr>
              <a:t>tiếng</a:t>
            </a:r>
            <a:r>
              <a:rPr lang="en-US" sz="3200" b="1" dirty="0">
                <a:latin typeface="UVN Thay Giao" panose="02090502050506090303" pitchFamily="18" charset="0"/>
              </a:rPr>
              <a:t>, </a:t>
            </a:r>
            <a:r>
              <a:rPr lang="en-US" sz="3200" b="1" dirty="0" err="1">
                <a:latin typeface="UVN Thay Giao" panose="02090502050506090303" pitchFamily="18" charset="0"/>
              </a:rPr>
              <a:t>sau</a:t>
            </a:r>
            <a:r>
              <a:rPr lang="en-US" sz="3200" b="1" dirty="0">
                <a:latin typeface="UVN Thay Giao" panose="02090502050506090303" pitchFamily="18" charset="0"/>
              </a:rPr>
              <a:t> 12 </a:t>
            </a:r>
            <a:r>
              <a:rPr lang="en-US" sz="3200" b="1" dirty="0" err="1">
                <a:latin typeface="UVN Thay Giao" panose="02090502050506090303" pitchFamily="18" charset="0"/>
              </a:rPr>
              <a:t>tiếng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và</a:t>
            </a:r>
            <a:r>
              <a:rPr lang="en-US" sz="3200" b="1" dirty="0">
                <a:latin typeface="UVN Thay Giao" panose="02090502050506090303" pitchFamily="18" charset="0"/>
              </a:rPr>
              <a:t> </a:t>
            </a:r>
            <a:r>
              <a:rPr lang="en-US" sz="3200" b="1" dirty="0" err="1">
                <a:latin typeface="UVN Thay Giao" panose="02090502050506090303" pitchFamily="18" charset="0"/>
              </a:rPr>
              <a:t>sau</a:t>
            </a:r>
            <a:r>
              <a:rPr lang="en-US" sz="3200" b="1" dirty="0">
                <a:latin typeface="UVN Thay Giao" panose="02090502050506090303" pitchFamily="18" charset="0"/>
              </a:rPr>
              <a:t> 2 </a:t>
            </a:r>
            <a:r>
              <a:rPr lang="en-US" sz="3200" b="1" dirty="0" err="1">
                <a:latin typeface="UVN Thay Giao" panose="02090502050506090303" pitchFamily="18" charset="0"/>
              </a:rPr>
              <a:t>ngày</a:t>
            </a:r>
            <a:r>
              <a:rPr lang="en-US" sz="3200" b="1" dirty="0">
                <a:latin typeface="UVN Thay Giao" panose="0209050205050609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7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BAB87-CFA4-4044-A8A8-7FE52DB1CABF}"/>
              </a:ext>
            </a:extLst>
          </p:cNvPr>
          <p:cNvSpPr txBox="1"/>
          <p:nvPr/>
        </p:nvSpPr>
        <p:spPr>
          <a:xfrm>
            <a:off x="1923559" y="449607"/>
            <a:ext cx="923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sh Medium" pitchFamily="2" charset="0"/>
              </a:rPr>
              <a:t>Hs </a:t>
            </a:r>
            <a:r>
              <a:rPr lang="en-US" sz="2800" b="1" dirty="0" err="1">
                <a:latin typeface="Mulish Medium" pitchFamily="2" charset="0"/>
              </a:rPr>
              <a:t>thảo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luận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nhóm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và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hoàn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thành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chuỗi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phản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ứng</a:t>
            </a:r>
            <a:r>
              <a:rPr lang="en-US" sz="2800" b="1" dirty="0">
                <a:latin typeface="Mulish Medium" pitchFamily="2" charset="0"/>
              </a:rPr>
              <a:t> </a:t>
            </a:r>
            <a:r>
              <a:rPr lang="en-US" sz="2800" b="1" dirty="0" err="1">
                <a:latin typeface="Mulish Medium" pitchFamily="2" charset="0"/>
              </a:rPr>
              <a:t>sau</a:t>
            </a:r>
            <a:endParaRPr lang="en-US" sz="2800" b="1" dirty="0">
              <a:latin typeface="Mulish Medium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E3ACE-591D-4375-92AB-138B492C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762" y="1704629"/>
            <a:ext cx="7002750" cy="147732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glucose  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ethyl alcohol                                                					    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				       Ethylene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68ACEC-4BA8-4F65-B781-376184D9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287" y="3737621"/>
            <a:ext cx="8718430" cy="121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b/ Propene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3-chloropropene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1,3-dichloropropane-2-ol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glycerol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Wingdings 3" panose="05040102010807070707" pitchFamily="18" charset="2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2269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129660-7946-40F7-8116-E759FF28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9" y="1942190"/>
            <a:ext cx="2086744" cy="173163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EBE0F5F-00AA-419E-8AA7-569CA274BB30}"/>
              </a:ext>
            </a:extLst>
          </p:cNvPr>
          <p:cNvGrpSpPr/>
          <p:nvPr/>
        </p:nvGrpSpPr>
        <p:grpSpPr>
          <a:xfrm>
            <a:off x="2626633" y="608763"/>
            <a:ext cx="6120203" cy="4398494"/>
            <a:chOff x="3836597" y="793428"/>
            <a:chExt cx="6625098" cy="45648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20AB04-15B0-4783-BBA0-4C1F18771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6597" y="793428"/>
              <a:ext cx="6625098" cy="4564863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E0713A-9FAB-48BA-9572-F0620A008CC6}"/>
                </a:ext>
              </a:extLst>
            </p:cNvPr>
            <p:cNvGrpSpPr/>
            <p:nvPr/>
          </p:nvGrpSpPr>
          <p:grpSpPr>
            <a:xfrm>
              <a:off x="4269141" y="1884089"/>
              <a:ext cx="5482529" cy="2308324"/>
              <a:chOff x="4269141" y="1884089"/>
              <a:chExt cx="5482529" cy="230832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0DBB8-4D16-4686-B402-F9D252A82E20}"/>
                  </a:ext>
                </a:extLst>
              </p:cNvPr>
              <p:cNvSpPr txBox="1"/>
              <p:nvPr/>
            </p:nvSpPr>
            <p:spPr>
              <a:xfrm>
                <a:off x="4269141" y="1957913"/>
                <a:ext cx="15517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Hãy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liệt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kê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những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điều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em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đã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biết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về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highlight>
                      <a:srgbClr val="FFFF00"/>
                    </a:highlight>
                    <a:latin typeface="Texturina 60pt SemiBold" pitchFamily="2" charset="0"/>
                    <a:ea typeface="Texturina 60pt SemiBold" pitchFamily="2" charset="0"/>
                  </a:rPr>
                  <a:t> alcohol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00"/>
                  </a:highlight>
                  <a:latin typeface="Texturina 60pt SemiBold" pitchFamily="2" charset="0"/>
                  <a:ea typeface="Texturina 60pt SemiBold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6BAEB6-C983-46EE-BA49-B15C8FBA80B3}"/>
                  </a:ext>
                </a:extLst>
              </p:cNvPr>
              <p:cNvSpPr txBox="1"/>
              <p:nvPr/>
            </p:nvSpPr>
            <p:spPr>
              <a:xfrm>
                <a:off x="6253030" y="1985822"/>
                <a:ext cx="15517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Hãy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liệt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kê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những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điều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em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muốn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biết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về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exturina 60pt Medium" pitchFamily="2" charset="0"/>
                    <a:ea typeface="Texturina 60pt Medium" pitchFamily="2" charset="0"/>
                  </a:rPr>
                  <a:t> alcohol</a:t>
                </a:r>
                <a:endParaRPr lang="en-US" sz="2400" dirty="0">
                  <a:highlight>
                    <a:srgbClr val="FFFF00"/>
                  </a:highlight>
                  <a:latin typeface="Texturina 60pt Medium" pitchFamily="2" charset="0"/>
                  <a:ea typeface="Texturina 60pt Medium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5337F6-2B95-48CA-AD61-4947E5429C3B}"/>
                  </a:ext>
                </a:extLst>
              </p:cNvPr>
              <p:cNvSpPr txBox="1"/>
              <p:nvPr/>
            </p:nvSpPr>
            <p:spPr>
              <a:xfrm>
                <a:off x="8412397" y="1884089"/>
                <a:ext cx="133927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liệt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kê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học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alcohol</a:t>
                </a:r>
                <a:endParaRPr lang="en-US" sz="2400" dirty="0">
                  <a:highlight>
                    <a:srgbClr val="FFFF00"/>
                  </a:highlight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A3F83AD-D0E4-41B9-B102-E90DD1C6E37E}"/>
              </a:ext>
            </a:extLst>
          </p:cNvPr>
          <p:cNvSpPr txBox="1"/>
          <p:nvPr/>
        </p:nvSpPr>
        <p:spPr>
          <a:xfrm>
            <a:off x="265778" y="13462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HS CHIA NHÓM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B51150-515A-4CE9-9EA6-A08F199EE481}"/>
              </a:ext>
            </a:extLst>
          </p:cNvPr>
          <p:cNvSpPr txBox="1"/>
          <p:nvPr/>
        </p:nvSpPr>
        <p:spPr>
          <a:xfrm>
            <a:off x="3059177" y="301787"/>
            <a:ext cx="561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MỖI NHÓM HOÀN THÀNH BẢNG KLW TRONG 6 PHÚT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7F60B70-30B5-4605-A6B9-CBBF1FEF1BDA}"/>
              </a:ext>
            </a:extLst>
          </p:cNvPr>
          <p:cNvSpPr/>
          <p:nvPr/>
        </p:nvSpPr>
        <p:spPr>
          <a:xfrm>
            <a:off x="2089589" y="2771772"/>
            <a:ext cx="655781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80AB4C9-E8CC-4563-A2D8-DA08C89DCA2D}"/>
              </a:ext>
            </a:extLst>
          </p:cNvPr>
          <p:cNvSpPr/>
          <p:nvPr/>
        </p:nvSpPr>
        <p:spPr>
          <a:xfrm>
            <a:off x="8593083" y="2771772"/>
            <a:ext cx="655781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A7EB1F-F6E1-4935-9EE4-72936FAD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847" y="1963536"/>
            <a:ext cx="2261835" cy="21096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A9E0A2-B64C-43F9-A08B-7722C71EDB93}"/>
              </a:ext>
            </a:extLst>
          </p:cNvPr>
          <p:cNvSpPr txBox="1"/>
          <p:nvPr/>
        </p:nvSpPr>
        <p:spPr>
          <a:xfrm>
            <a:off x="9565367" y="1475008"/>
            <a:ext cx="215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GV CHỐT NỘI DUNG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3DD19D-0780-4303-AE55-53E6130791CC}"/>
              </a:ext>
            </a:extLst>
          </p:cNvPr>
          <p:cNvSpPr/>
          <p:nvPr/>
        </p:nvSpPr>
        <p:spPr>
          <a:xfrm>
            <a:off x="0" y="4940094"/>
            <a:ext cx="12192000" cy="2042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266B243-628F-45AD-BBC2-E7B276F1D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9" y="5635595"/>
            <a:ext cx="2047582" cy="10549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BDBBE15-6907-49B9-9F31-B851546EC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492" y="5546231"/>
            <a:ext cx="726910" cy="10952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727574B-D7A6-42F2-BBBA-82870BC4E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864" y="5382992"/>
            <a:ext cx="1268248" cy="133667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0B42295-A547-4F59-9DBC-8B2BF5AD8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752" y="5280644"/>
            <a:ext cx="1285480" cy="13795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15CFB7C-49FC-456F-8C1D-677B8CD8FD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3916" y="5527488"/>
            <a:ext cx="1179798" cy="11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B15C5E73-4770-41D2-AF94-CCFBB258D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3326" y="0"/>
            <a:ext cx="10018713" cy="1079570"/>
          </a:xfrm>
        </p:spPr>
        <p:txBody>
          <a:bodyPr>
            <a:normAutofit/>
          </a:bodyPr>
          <a:lstStyle/>
          <a:p>
            <a:r>
              <a:rPr lang="en-US" altLang="en-US" sz="4800" dirty="0" err="1">
                <a:latin typeface="Arima Madurai Black" panose="00000A00000000000000" pitchFamily="2" charset="0"/>
                <a:cs typeface="Arima Madurai Black" panose="00000A00000000000000" pitchFamily="2" charset="0"/>
              </a:rPr>
              <a:t>Nội</a:t>
            </a:r>
            <a:r>
              <a:rPr lang="en-US" altLang="en-US" sz="4800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dung </a:t>
            </a:r>
            <a:r>
              <a:rPr lang="en-US" altLang="en-US" sz="4800" dirty="0" err="1">
                <a:latin typeface="Arima Madurai Black" panose="00000A00000000000000" pitchFamily="2" charset="0"/>
                <a:cs typeface="Arima Madurai Black" panose="00000A00000000000000" pitchFamily="2" charset="0"/>
              </a:rPr>
              <a:t>bài</a:t>
            </a:r>
            <a:r>
              <a:rPr lang="en-US" altLang="en-US" sz="4800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</a:t>
            </a:r>
            <a:r>
              <a:rPr lang="en-US" altLang="en-US" sz="4800" dirty="0" err="1">
                <a:latin typeface="Arima Madurai Black" panose="00000A00000000000000" pitchFamily="2" charset="0"/>
                <a:cs typeface="Arima Madurai Black" panose="00000A00000000000000" pitchFamily="2" charset="0"/>
              </a:rPr>
              <a:t>học</a:t>
            </a:r>
            <a:endParaRPr lang="en-US" altLang="en-US" sz="4800" dirty="0"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sp>
        <p:nvSpPr>
          <p:cNvPr id="15362" name="Chỗ dành sẵn cho Chân trang 4">
            <a:extLst>
              <a:ext uri="{FF2B5EF4-FFF2-40B4-BE49-F238E27FC236}">
                <a16:creationId xmlns:a16="http://schemas.microsoft.com/office/drawing/2014/main" id="{CE14700A-6FEE-464B-888C-3F3D77CF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FFFFFF"/>
                </a:solidFill>
                <a:latin typeface="Arial" panose="020B0604020202020204" pitchFamily="34" charset="0"/>
              </a:rPr>
              <a:t>www.website.com</a:t>
            </a:r>
          </a:p>
        </p:txBody>
      </p:sp>
      <p:sp>
        <p:nvSpPr>
          <p:cNvPr id="65539" name="AutoShape 3">
            <a:extLst>
              <a:ext uri="{FF2B5EF4-FFF2-40B4-BE49-F238E27FC236}">
                <a16:creationId xmlns:a16="http://schemas.microsoft.com/office/drawing/2014/main" id="{B14C2992-C48C-4CEF-9111-B6C9CEDB9E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79940" y="1475221"/>
            <a:ext cx="4495056" cy="4408054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316FF224-1E7C-4D55-98E7-7496BFCE2B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37310" y="1825674"/>
            <a:ext cx="3752394" cy="3679766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5541" name="AutoShape 5">
            <a:extLst>
              <a:ext uri="{FF2B5EF4-FFF2-40B4-BE49-F238E27FC236}">
                <a16:creationId xmlns:a16="http://schemas.microsoft.com/office/drawing/2014/main" id="{299DDD23-BB82-40E2-B5F1-5A333983EC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22824" y="1615881"/>
            <a:ext cx="5682864" cy="5749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8CDF4">
                  <a:tint val="66000"/>
                  <a:satMod val="160000"/>
                </a:srgbClr>
              </a:gs>
              <a:gs pos="50000">
                <a:srgbClr val="88CDF4">
                  <a:tint val="44500"/>
                  <a:satMod val="160000"/>
                </a:srgbClr>
              </a:gs>
              <a:gs pos="100000">
                <a:srgbClr val="88CDF4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</a:rPr>
              <a:t>KHÁI NIỆM - PHÂN LOẠI - DANH PHÁP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506A718C-082D-4937-8C47-9A0F36BC4A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32440" y="2769112"/>
            <a:ext cx="4431770" cy="5749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8CDF4">
                  <a:tint val="66000"/>
                  <a:satMod val="160000"/>
                </a:srgbClr>
              </a:gs>
              <a:gs pos="50000">
                <a:srgbClr val="88CDF4">
                  <a:tint val="44500"/>
                  <a:satMod val="160000"/>
                </a:srgbClr>
              </a:gs>
              <a:gs pos="100000">
                <a:srgbClr val="88CDF4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</a:rPr>
              <a:t>TÍNH CHẤT VẬT LÝ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F4D00DAF-FD9E-40C7-91F1-D4F744920F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47001" y="3904790"/>
            <a:ext cx="4433632" cy="5749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8CDF4">
                  <a:tint val="66000"/>
                  <a:satMod val="160000"/>
                </a:srgbClr>
              </a:gs>
              <a:gs pos="50000">
                <a:srgbClr val="88CDF4">
                  <a:tint val="44500"/>
                  <a:satMod val="160000"/>
                </a:srgbClr>
              </a:gs>
              <a:gs pos="100000">
                <a:srgbClr val="88CDF4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</a:rPr>
              <a:t>TÍNH CHẤT HÓA HỌC</a:t>
            </a:r>
          </a:p>
        </p:txBody>
      </p:sp>
      <p:sp>
        <p:nvSpPr>
          <p:cNvPr id="65545" name="AutoShape 9">
            <a:extLst>
              <a:ext uri="{FF2B5EF4-FFF2-40B4-BE49-F238E27FC236}">
                <a16:creationId xmlns:a16="http://schemas.microsoft.com/office/drawing/2014/main" id="{111125F9-8960-4CF6-9BA6-3549D2229E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51147" y="5024680"/>
            <a:ext cx="4433632" cy="5749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8CDF4">
                  <a:tint val="66000"/>
                  <a:satMod val="160000"/>
                </a:srgbClr>
              </a:gs>
              <a:gs pos="50000">
                <a:srgbClr val="88CDF4">
                  <a:tint val="44500"/>
                  <a:satMod val="160000"/>
                </a:srgbClr>
              </a:gs>
              <a:gs pos="100000">
                <a:srgbClr val="88CDF4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A2068"/>
                </a:solidFill>
              </a:rPr>
              <a:t>ỨNG DỤNG – ĐIỀU CHẾ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AE5105E1-59C6-4536-9953-5551E5A89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59226" y="3078893"/>
            <a:ext cx="3508562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ALCOHOL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65539" grpId="0" animBg="1"/>
      <p:bldP spid="65540" grpId="0" animBg="1"/>
      <p:bldP spid="65541" grpId="0" animBg="1"/>
      <p:bldP spid="65543" grpId="0" animBg="1"/>
      <p:bldP spid="65544" grpId="0" animBg="1"/>
      <p:bldP spid="65545" grpId="0" animBg="1"/>
      <p:bldP spid="655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55C15-6796-49C5-9B71-F50847206FFE}"/>
              </a:ext>
            </a:extLst>
          </p:cNvPr>
          <p:cNvSpPr txBox="1"/>
          <p:nvPr/>
        </p:nvSpPr>
        <p:spPr>
          <a:xfrm>
            <a:off x="201336" y="2416044"/>
            <a:ext cx="11367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399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3995" algn="l"/>
              </a:tabLst>
            </a:pP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bày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methanol, ethanol</a:t>
            </a:r>
            <a:endParaRPr lang="en-US" sz="3600" dirty="0">
              <a:effectLst/>
              <a:latin typeface="Cuprum SemiBold" panose="00000500000000000000" pitchFamily="2" charset="0"/>
              <a:ea typeface="Arimo SemiBold" panose="020B0604020202020204" pitchFamily="34" charset="0"/>
              <a:cs typeface="Arimo SemiBold" panose="020B0604020202020204" pitchFamily="34" charset="0"/>
            </a:endParaRPr>
          </a:p>
          <a:p>
            <a:pPr marL="21399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3995" algn="l"/>
              </a:tabLst>
            </a:pP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khái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niệm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alcohol</a:t>
            </a:r>
            <a:endParaRPr lang="en-US" sz="3600" dirty="0">
              <a:effectLst/>
              <a:latin typeface="Cuprum SemiBold" panose="00000500000000000000" pitchFamily="2" charset="0"/>
              <a:ea typeface="Arimo SemiBold" panose="020B0604020202020204" pitchFamily="34" charset="0"/>
              <a:cs typeface="Arimo SemiBold" panose="020B0604020202020204" pitchFamily="34" charset="0"/>
            </a:endParaRPr>
          </a:p>
          <a:p>
            <a:pPr marL="21399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3995" algn="l"/>
              </a:tabLst>
            </a:pP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quát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alcohol no,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mạch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Arimo SemiBold" panose="020B0604020202020204" pitchFamily="34" charset="0"/>
                <a:cs typeface="Arimo SemiBold" panose="020B0604020202020204" pitchFamily="34" charset="0"/>
              </a:rPr>
              <a:t>hở</a:t>
            </a:r>
            <a:r>
              <a:rPr lang="en-US" sz="3600" dirty="0">
                <a:solidFill>
                  <a:srgbClr val="000000"/>
                </a:solidFill>
                <a:effectLst/>
                <a:latin typeface="Cuprum SemiBol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uprum SemiBold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Cuprum SemiBold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F8F90-EB54-4911-AED3-96BDE1DD107B}"/>
              </a:ext>
            </a:extLst>
          </p:cNvPr>
          <p:cNvSpPr txBox="1"/>
          <p:nvPr/>
        </p:nvSpPr>
        <p:spPr>
          <a:xfrm>
            <a:off x="306198" y="310393"/>
            <a:ext cx="1044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Hs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methanol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ethanol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mềm</a:t>
            </a:r>
            <a:endParaRPr lang="en-US" sz="3200" b="1" dirty="0">
              <a:solidFill>
                <a:srgbClr val="FF0000"/>
              </a:solidFill>
              <a:latin typeface="UVN Bach Dang" panose="0207060308070509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C1AE-B2B7-4E43-B431-93D7DA8E73D1}"/>
              </a:ext>
            </a:extLst>
          </p:cNvPr>
          <p:cNvSpPr txBox="1"/>
          <p:nvPr/>
        </p:nvSpPr>
        <p:spPr>
          <a:xfrm>
            <a:off x="306198" y="1007940"/>
            <a:ext cx="1147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Hs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VN Bach Dang" panose="02070603080705090303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UVN Bach Dang" panose="02070603080705090303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6887C-77C2-4EBA-9371-478A7F145A51}"/>
              </a:ext>
            </a:extLst>
          </p:cNvPr>
          <p:cNvSpPr txBox="1"/>
          <p:nvPr/>
        </p:nvSpPr>
        <p:spPr>
          <a:xfrm>
            <a:off x="6409189" y="1718497"/>
            <a:ext cx="489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David Libre Medium" panose="00000600000000000000" pitchFamily="2" charset="-79"/>
                <a:cs typeface="David Libre Medium" panose="00000600000000000000" pitchFamily="2" charset="-79"/>
              </a:rPr>
              <a:t>Thời</a:t>
            </a:r>
            <a:r>
              <a:rPr lang="en-US" sz="2800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 </a:t>
            </a:r>
            <a:r>
              <a:rPr lang="en-US" sz="2800" dirty="0" err="1">
                <a:latin typeface="David Libre Medium" panose="00000600000000000000" pitchFamily="2" charset="-79"/>
                <a:cs typeface="David Libre Medium" panose="00000600000000000000" pitchFamily="2" charset="-79"/>
              </a:rPr>
              <a:t>gian</a:t>
            </a:r>
            <a:r>
              <a:rPr lang="en-US" sz="2800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 </a:t>
            </a:r>
            <a:r>
              <a:rPr lang="en-US" sz="2800" dirty="0" err="1">
                <a:latin typeface="David Libre Medium" panose="00000600000000000000" pitchFamily="2" charset="-79"/>
                <a:cs typeface="David Libre Medium" panose="00000600000000000000" pitchFamily="2" charset="-79"/>
              </a:rPr>
              <a:t>hoàn</a:t>
            </a:r>
            <a:r>
              <a:rPr lang="en-US" sz="2800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 </a:t>
            </a:r>
            <a:r>
              <a:rPr lang="en-US" sz="2800" dirty="0" err="1">
                <a:latin typeface="David Libre Medium" panose="00000600000000000000" pitchFamily="2" charset="-79"/>
                <a:cs typeface="David Libre Medium" panose="00000600000000000000" pitchFamily="2" charset="-79"/>
              </a:rPr>
              <a:t>thành</a:t>
            </a:r>
            <a:r>
              <a:rPr lang="en-US" sz="2800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: 10 </a:t>
            </a:r>
            <a:r>
              <a:rPr lang="en-US" sz="2800" dirty="0" err="1">
                <a:latin typeface="David Libre Medium" panose="00000600000000000000" pitchFamily="2" charset="-79"/>
                <a:cs typeface="David Libre Medium" panose="00000600000000000000" pitchFamily="2" charset="-79"/>
              </a:rPr>
              <a:t>phút</a:t>
            </a:r>
            <a:endParaRPr lang="en-US" sz="2800" dirty="0">
              <a:latin typeface="David Libre Medium" panose="00000600000000000000" pitchFamily="2" charset="-79"/>
              <a:cs typeface="David Libre Medium" panose="000006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77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887124-7681-45AB-A2AB-31C0C460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8" y="2767954"/>
            <a:ext cx="2644632" cy="4090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1BC55D-8885-4DEF-B2EA-4025965B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14" y="0"/>
            <a:ext cx="9402720" cy="60903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610169-DB29-496A-B153-92790B2ABEB6}"/>
              </a:ext>
            </a:extLst>
          </p:cNvPr>
          <p:cNvSpPr txBox="1"/>
          <p:nvPr/>
        </p:nvSpPr>
        <p:spPr>
          <a:xfrm>
            <a:off x="2875842" y="622769"/>
            <a:ext cx="84109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399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3995" algn="l"/>
              </a:tabLst>
            </a:pP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methanol, ethanol: </a:t>
            </a:r>
            <a:r>
              <a:rPr lang="pt-BR" sz="3200" b="1" dirty="0">
                <a:solidFill>
                  <a:srgbClr val="FFFF00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Alcohol là những hợp chất hữu cơ, trong phân tử có nhóm hydroxy -OH liên kết trực tiếp với nguyên tử carbon no. </a:t>
            </a:r>
            <a:endParaRPr lang="en-US" sz="3200" b="1" dirty="0">
              <a:solidFill>
                <a:srgbClr val="FFFF00"/>
              </a:solidFill>
              <a:effectLst/>
              <a:latin typeface="Crimson Pro SemiBold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3995" algn="l"/>
              </a:tabLst>
            </a:pP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alcohol no,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200" b="1" dirty="0">
                <a:solidFill>
                  <a:schemeClr val="bg2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baseline="-25000" dirty="0">
                <a:solidFill>
                  <a:srgbClr val="FFFF00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FFFF00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rgbClr val="FFFF00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2n+1</a:t>
            </a:r>
            <a:r>
              <a:rPr lang="en-US" sz="3200" b="1" dirty="0">
                <a:solidFill>
                  <a:srgbClr val="FFFF00"/>
                </a:solidFill>
                <a:effectLst/>
                <a:latin typeface="Crimson Pro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 (n ≥1)</a:t>
            </a:r>
          </a:p>
          <a:p>
            <a:endParaRPr lang="en-US" sz="3200" b="1" dirty="0">
              <a:solidFill>
                <a:srgbClr val="FFFF00"/>
              </a:solidFill>
              <a:latin typeface="Crimson Pr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7F8F90-EB54-4911-AED3-96BDE1DD107B}"/>
              </a:ext>
            </a:extLst>
          </p:cNvPr>
          <p:cNvSpPr txBox="1"/>
          <p:nvPr/>
        </p:nvSpPr>
        <p:spPr>
          <a:xfrm>
            <a:off x="106260" y="141555"/>
            <a:ext cx="1197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Hs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sgk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alcohol,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VN Anh Hai Nhe" panose="02040503060506090203" pitchFamily="18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E89FBC0-2DDA-48BA-87E4-F5F7476FC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844428"/>
              </p:ext>
            </p:extLst>
          </p:nvPr>
        </p:nvGraphicFramePr>
        <p:xfrm>
          <a:off x="697684" y="1610685"/>
          <a:ext cx="10803622" cy="505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58">
                  <a:extLst>
                    <a:ext uri="{9D8B030D-6E8A-4147-A177-3AD203B41FA5}">
                      <a16:colId xmlns:a16="http://schemas.microsoft.com/office/drawing/2014/main" val="2868085186"/>
                    </a:ext>
                  </a:extLst>
                </a:gridCol>
                <a:gridCol w="3601632">
                  <a:extLst>
                    <a:ext uri="{9D8B030D-6E8A-4147-A177-3AD203B41FA5}">
                      <a16:colId xmlns:a16="http://schemas.microsoft.com/office/drawing/2014/main" val="1399561137"/>
                    </a:ext>
                  </a:extLst>
                </a:gridCol>
                <a:gridCol w="3601632">
                  <a:extLst>
                    <a:ext uri="{9D8B030D-6E8A-4147-A177-3AD203B41FA5}">
                      <a16:colId xmlns:a16="http://schemas.microsoft.com/office/drawing/2014/main" val="921008097"/>
                    </a:ext>
                  </a:extLst>
                </a:gridCol>
              </a:tblGrid>
              <a:tr h="14367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Phân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loại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dựa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vào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……</a:t>
                      </a:r>
                    </a:p>
                  </a:txBody>
                  <a:tcPr>
                    <a:solidFill>
                      <a:srgbClr val="2C4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Phân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loại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dựa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vào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……</a:t>
                      </a:r>
                    </a:p>
                    <a:p>
                      <a:pPr algn="ctr"/>
                      <a:endParaRPr lang="en-US" sz="2800" b="1" dirty="0">
                        <a:latin typeface="UVN Thay Giao" panose="02090502050506090303" pitchFamily="18" charset="0"/>
                      </a:endParaRPr>
                    </a:p>
                  </a:txBody>
                  <a:tcPr>
                    <a:solidFill>
                      <a:srgbClr val="2C4E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Phân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loại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dựa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UVN Thay Giao" panose="02090502050506090303" pitchFamily="18" charset="0"/>
                        </a:rPr>
                        <a:t>vào</a:t>
                      </a: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UVN Thay Giao" panose="02090502050506090303" pitchFamily="18" charset="0"/>
                        </a:rPr>
                        <a:t>……</a:t>
                      </a:r>
                    </a:p>
                    <a:p>
                      <a:pPr algn="ctr"/>
                      <a:endParaRPr lang="en-US" sz="2800" b="1" dirty="0">
                        <a:latin typeface="UVN Thay Giao" panose="02090502050506090303" pitchFamily="18" charset="0"/>
                      </a:endParaRPr>
                    </a:p>
                  </a:txBody>
                  <a:tcPr>
                    <a:solidFill>
                      <a:srgbClr val="2C4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9298"/>
                  </a:ext>
                </a:extLst>
              </a:tr>
              <a:tr h="120384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36625"/>
                  </a:ext>
                </a:extLst>
              </a:tr>
              <a:tr h="119321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67495"/>
                  </a:ext>
                </a:extLst>
              </a:tr>
              <a:tr h="122479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2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iểm tra nồng độ cồn: Trưa uống, tối thổi vẫn bị phạt… 3 triệu đồng">
            <a:extLst>
              <a:ext uri="{FF2B5EF4-FFF2-40B4-BE49-F238E27FC236}">
                <a16:creationId xmlns:a16="http://schemas.microsoft.com/office/drawing/2014/main" id="{5EBEF1DB-4459-4003-8363-14A1C6CB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" y="1160849"/>
            <a:ext cx="5351490" cy="29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9518C9-4BE0-47F5-B1D6-6D07A5927F0E}"/>
              </a:ext>
            </a:extLst>
          </p:cNvPr>
          <p:cNvSpPr/>
          <p:nvPr/>
        </p:nvSpPr>
        <p:spPr>
          <a:xfrm>
            <a:off x="96470" y="1160849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3F602-92C1-427C-8E8D-F94413188365}"/>
              </a:ext>
            </a:extLst>
          </p:cNvPr>
          <p:cNvSpPr/>
          <p:nvPr/>
        </p:nvSpPr>
        <p:spPr>
          <a:xfrm>
            <a:off x="1426125" y="1160849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496F5-F482-44ED-9428-B89FCE18FEC6}"/>
              </a:ext>
            </a:extLst>
          </p:cNvPr>
          <p:cNvSpPr/>
          <p:nvPr/>
        </p:nvSpPr>
        <p:spPr>
          <a:xfrm>
            <a:off x="2764169" y="1160849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4F450-6D16-4174-9ABC-33F945793DD3}"/>
              </a:ext>
            </a:extLst>
          </p:cNvPr>
          <p:cNvSpPr/>
          <p:nvPr/>
        </p:nvSpPr>
        <p:spPr>
          <a:xfrm>
            <a:off x="4102213" y="1160849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9BA98D-A29F-42C2-9842-12C3D5581FCC}"/>
              </a:ext>
            </a:extLst>
          </p:cNvPr>
          <p:cNvSpPr/>
          <p:nvPr/>
        </p:nvSpPr>
        <p:spPr>
          <a:xfrm>
            <a:off x="96470" y="2147581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270C7A-586B-4A92-8345-49F1AB7F24BD}"/>
              </a:ext>
            </a:extLst>
          </p:cNvPr>
          <p:cNvSpPr/>
          <p:nvPr/>
        </p:nvSpPr>
        <p:spPr>
          <a:xfrm>
            <a:off x="1426125" y="2147581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82FC1-1435-4FF2-AC42-0858546FD9E6}"/>
              </a:ext>
            </a:extLst>
          </p:cNvPr>
          <p:cNvSpPr/>
          <p:nvPr/>
        </p:nvSpPr>
        <p:spPr>
          <a:xfrm>
            <a:off x="2764169" y="2147581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3CD633-9D33-4F5D-8D31-2E6C3A991EE4}"/>
              </a:ext>
            </a:extLst>
          </p:cNvPr>
          <p:cNvSpPr/>
          <p:nvPr/>
        </p:nvSpPr>
        <p:spPr>
          <a:xfrm>
            <a:off x="4102213" y="2154345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E2EFC6-1A95-48AE-8D4E-3112F9766DCD}"/>
              </a:ext>
            </a:extLst>
          </p:cNvPr>
          <p:cNvSpPr/>
          <p:nvPr/>
        </p:nvSpPr>
        <p:spPr>
          <a:xfrm>
            <a:off x="96470" y="3128783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96D965-FEAC-4461-B2BF-0B199C28B321}"/>
              </a:ext>
            </a:extLst>
          </p:cNvPr>
          <p:cNvSpPr/>
          <p:nvPr/>
        </p:nvSpPr>
        <p:spPr>
          <a:xfrm>
            <a:off x="1434514" y="3128221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D1AFE-A24D-4308-B2EB-EC454C024516}"/>
              </a:ext>
            </a:extLst>
          </p:cNvPr>
          <p:cNvSpPr/>
          <p:nvPr/>
        </p:nvSpPr>
        <p:spPr>
          <a:xfrm>
            <a:off x="2754933" y="3127936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FA03FD-9690-47F7-AB7C-A89C4A49732E}"/>
              </a:ext>
            </a:extLst>
          </p:cNvPr>
          <p:cNvSpPr/>
          <p:nvPr/>
        </p:nvSpPr>
        <p:spPr>
          <a:xfrm>
            <a:off x="4102213" y="3139244"/>
            <a:ext cx="1338044" cy="986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David Libre Medium" panose="00000600000000000000" pitchFamily="2" charset="-79"/>
                <a:cs typeface="David Libre Medium" panose="00000600000000000000" pitchFamily="2" charset="-79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24B38-496E-44F4-8732-D2E1760C5D0D}"/>
              </a:ext>
            </a:extLst>
          </p:cNvPr>
          <p:cNvSpPr txBox="1"/>
          <p:nvPr/>
        </p:nvSpPr>
        <p:spPr>
          <a:xfrm>
            <a:off x="83891" y="55066"/>
            <a:ext cx="890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Alcohol CH</a:t>
            </a:r>
            <a:r>
              <a:rPr lang="en-US" sz="3200" baseline="-25000" dirty="0"/>
              <a:t>2</a:t>
            </a:r>
            <a:r>
              <a:rPr lang="en-US" sz="3200" dirty="0"/>
              <a:t>=CH-CH(CH</a:t>
            </a:r>
            <a:r>
              <a:rPr lang="en-US" sz="3200" baseline="-25000" dirty="0"/>
              <a:t>3</a:t>
            </a:r>
            <a:r>
              <a:rPr lang="en-US" sz="3200" dirty="0"/>
              <a:t>)-OH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alcohol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4D27D8-329D-4CE9-9121-96A0688F7A5E}"/>
              </a:ext>
            </a:extLst>
          </p:cNvPr>
          <p:cNvSpPr txBox="1"/>
          <p:nvPr/>
        </p:nvSpPr>
        <p:spPr>
          <a:xfrm>
            <a:off x="237687" y="4730323"/>
            <a:ext cx="755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Alcohol CH</a:t>
            </a:r>
            <a:r>
              <a:rPr lang="en-US" sz="3200" baseline="-25000" dirty="0"/>
              <a:t>2</a:t>
            </a:r>
            <a:r>
              <a:rPr lang="en-US" sz="3200" dirty="0"/>
              <a:t>=CH-CH</a:t>
            </a:r>
            <a:r>
              <a:rPr lang="en-US" sz="3200" baseline="-25000" dirty="0"/>
              <a:t>2</a:t>
            </a:r>
            <a:r>
              <a:rPr lang="en-US" sz="3200" dirty="0"/>
              <a:t>-OH </a:t>
            </a:r>
            <a:r>
              <a:rPr lang="en-US" sz="3200" dirty="0" err="1"/>
              <a:t>là</a:t>
            </a:r>
            <a:r>
              <a:rPr lang="en-US" sz="3200" dirty="0"/>
              <a:t> alcohol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24BED-AE20-4C34-9A8D-A1C958C48BE2}"/>
              </a:ext>
            </a:extLst>
          </p:cNvPr>
          <p:cNvSpPr txBox="1"/>
          <p:nvPr/>
        </p:nvSpPr>
        <p:spPr>
          <a:xfrm>
            <a:off x="237688" y="5240468"/>
            <a:ext cx="1052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Alcohol CH</a:t>
            </a:r>
            <a:r>
              <a:rPr lang="en-US" sz="3200" baseline="-25000" dirty="0"/>
              <a:t>2</a:t>
            </a:r>
            <a:r>
              <a:rPr lang="en-US" sz="3200" dirty="0"/>
              <a:t>(OH)CH</a:t>
            </a:r>
            <a:r>
              <a:rPr lang="en-US" sz="3200" baseline="-25000" dirty="0"/>
              <a:t>2</a:t>
            </a:r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OH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alcohol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2EE8B5-495F-4A25-8D71-098ACB786351}"/>
              </a:ext>
            </a:extLst>
          </p:cNvPr>
          <p:cNvSpPr txBox="1"/>
          <p:nvPr/>
        </p:nvSpPr>
        <p:spPr>
          <a:xfrm>
            <a:off x="96470" y="576157"/>
            <a:ext cx="769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5</a:t>
            </a:r>
            <a:r>
              <a:rPr lang="en-US" sz="3200" dirty="0"/>
              <a:t>OH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ancol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7B526-B2E5-446B-9C1D-B28E6A90FFDE}"/>
              </a:ext>
            </a:extLst>
          </p:cNvPr>
          <p:cNvSpPr txBox="1"/>
          <p:nvPr/>
        </p:nvSpPr>
        <p:spPr>
          <a:xfrm>
            <a:off x="237689" y="5802087"/>
            <a:ext cx="1085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CH3-CH(OH)-COOH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ancol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355AF-9A48-443F-9D93-7DDAE9E8357E}"/>
              </a:ext>
            </a:extLst>
          </p:cNvPr>
          <p:cNvSpPr txBox="1"/>
          <p:nvPr/>
        </p:nvSpPr>
        <p:spPr>
          <a:xfrm>
            <a:off x="237686" y="6349874"/>
            <a:ext cx="948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Alcohol CH</a:t>
            </a:r>
            <a:r>
              <a:rPr lang="en-US" sz="3200" baseline="-25000" dirty="0"/>
              <a:t>2</a:t>
            </a:r>
            <a:r>
              <a:rPr lang="en-US" sz="3200" dirty="0"/>
              <a:t>=CH-C(CH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-OH </a:t>
            </a:r>
            <a:r>
              <a:rPr lang="en-US" sz="3200" dirty="0" err="1"/>
              <a:t>là</a:t>
            </a:r>
            <a:r>
              <a:rPr lang="en-US" sz="3200" dirty="0"/>
              <a:t> alcohol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D72E1-5360-4F4F-82D9-605E5999A64E}"/>
              </a:ext>
            </a:extLst>
          </p:cNvPr>
          <p:cNvSpPr txBox="1"/>
          <p:nvPr/>
        </p:nvSpPr>
        <p:spPr>
          <a:xfrm>
            <a:off x="248870" y="4134491"/>
            <a:ext cx="769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4</a:t>
            </a:r>
            <a:r>
              <a:rPr lang="en-US" sz="3200" dirty="0"/>
              <a:t>(OH)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ancol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395948-3030-45CA-8BBC-3D7C19360B32}"/>
              </a:ext>
            </a:extLst>
          </p:cNvPr>
          <p:cNvSpPr txBox="1"/>
          <p:nvPr/>
        </p:nvSpPr>
        <p:spPr>
          <a:xfrm>
            <a:off x="5960378" y="1401318"/>
            <a:ext cx="6135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5</a:t>
            </a:r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OH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dãy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đẳng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58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/>
      <p:bldP spid="7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B5E2F-B268-40A5-B6FA-E244804A01EB}"/>
              </a:ext>
            </a:extLst>
          </p:cNvPr>
          <p:cNvSpPr txBox="1"/>
          <p:nvPr/>
        </p:nvSpPr>
        <p:spPr>
          <a:xfrm>
            <a:off x="106260" y="141555"/>
            <a:ext cx="1197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Hs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sgk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alcohol,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VN Anh Hai Nhe" panose="02040503060506090203" pitchFamily="18" charset="0"/>
              </a:rPr>
              <a:t> 20 </a:t>
            </a:r>
            <a:r>
              <a:rPr lang="en-US" sz="3600" b="1" dirty="0" err="1">
                <a:solidFill>
                  <a:srgbClr val="FF0000"/>
                </a:solidFill>
                <a:latin typeface="UVN Anh Hai Nhe" panose="02040503060506090203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VN Anh Hai Nhe" panose="02040503060506090203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AEF6C92-42DB-4B9B-9A28-3AD6E92C6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79768"/>
              </p:ext>
            </p:extLst>
          </p:nvPr>
        </p:nvGraphicFramePr>
        <p:xfrm>
          <a:off x="192948" y="1852178"/>
          <a:ext cx="11484527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103">
                  <a:extLst>
                    <a:ext uri="{9D8B030D-6E8A-4147-A177-3AD203B41FA5}">
                      <a16:colId xmlns:a16="http://schemas.microsoft.com/office/drawing/2014/main" val="3425942062"/>
                    </a:ext>
                  </a:extLst>
                </a:gridCol>
                <a:gridCol w="3615655">
                  <a:extLst>
                    <a:ext uri="{9D8B030D-6E8A-4147-A177-3AD203B41FA5}">
                      <a16:colId xmlns:a16="http://schemas.microsoft.com/office/drawing/2014/main" val="2801070726"/>
                    </a:ext>
                  </a:extLst>
                </a:gridCol>
                <a:gridCol w="3833769">
                  <a:extLst>
                    <a:ext uri="{9D8B030D-6E8A-4147-A177-3AD203B41FA5}">
                      <a16:colId xmlns:a16="http://schemas.microsoft.com/office/drawing/2014/main" val="539216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thay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thế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thường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5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CH3-CH2-CH2-OH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81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CH3-CH(OH)-CH3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34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CH3-CH(OH)-CH2-CH3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29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CH2(OH)-CH(OH)-CH2(OH)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5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CH2=CH-CH2-OH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1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969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AC3CED-0CFB-4F06-9618-90F693269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94482"/>
              </p:ext>
            </p:extLst>
          </p:nvPr>
        </p:nvGraphicFramePr>
        <p:xfrm>
          <a:off x="117232" y="1701773"/>
          <a:ext cx="11723075" cy="461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451">
                  <a:extLst>
                    <a:ext uri="{9D8B030D-6E8A-4147-A177-3AD203B41FA5}">
                      <a16:colId xmlns:a16="http://schemas.microsoft.com/office/drawing/2014/main" val="3547835057"/>
                    </a:ext>
                  </a:extLst>
                </a:gridCol>
                <a:gridCol w="3335422">
                  <a:extLst>
                    <a:ext uri="{9D8B030D-6E8A-4147-A177-3AD203B41FA5}">
                      <a16:colId xmlns:a16="http://schemas.microsoft.com/office/drawing/2014/main" val="2040777371"/>
                    </a:ext>
                  </a:extLst>
                </a:gridCol>
                <a:gridCol w="1166534">
                  <a:extLst>
                    <a:ext uri="{9D8B030D-6E8A-4147-A177-3AD203B41FA5}">
                      <a16:colId xmlns:a16="http://schemas.microsoft.com/office/drawing/2014/main" val="1973669432"/>
                    </a:ext>
                  </a:extLst>
                </a:gridCol>
                <a:gridCol w="1334777">
                  <a:extLst>
                    <a:ext uri="{9D8B030D-6E8A-4147-A177-3AD203B41FA5}">
                      <a16:colId xmlns:a16="http://schemas.microsoft.com/office/drawing/2014/main" val="426807628"/>
                    </a:ext>
                  </a:extLst>
                </a:gridCol>
                <a:gridCol w="2563077">
                  <a:extLst>
                    <a:ext uri="{9D8B030D-6E8A-4147-A177-3AD203B41FA5}">
                      <a16:colId xmlns:a16="http://schemas.microsoft.com/office/drawing/2014/main" val="3463758931"/>
                    </a:ext>
                  </a:extLst>
                </a:gridCol>
                <a:gridCol w="2039814">
                  <a:extLst>
                    <a:ext uri="{9D8B030D-6E8A-4147-A177-3AD203B41FA5}">
                      <a16:colId xmlns:a16="http://schemas.microsoft.com/office/drawing/2014/main" val="955756276"/>
                    </a:ext>
                  </a:extLst>
                </a:gridCol>
              </a:tblGrid>
              <a:tr h="484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 err="1">
                          <a:effectLst/>
                        </a:rPr>
                        <a:t>Số</a:t>
                      </a:r>
                      <a:r>
                        <a:rPr lang="en-US" sz="2400" kern="1200" dirty="0">
                          <a:effectLst/>
                        </a:rPr>
                        <a:t> C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 err="1">
                          <a:effectLst/>
                        </a:rPr>
                        <a:t>Công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thức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cấu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tạo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04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 err="1">
                          <a:effectLst/>
                        </a:rPr>
                        <a:t>Trạng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thái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 err="1">
                          <a:effectLst/>
                        </a:rPr>
                        <a:t>t</a:t>
                      </a:r>
                      <a:r>
                        <a:rPr lang="en-US" sz="2400" kern="1200" baseline="-25000" dirty="0" err="1">
                          <a:effectLst/>
                        </a:rPr>
                        <a:t>s</a:t>
                      </a:r>
                      <a:r>
                        <a:rPr lang="en-US" sz="2400" kern="1200" baseline="30000" dirty="0" err="1">
                          <a:effectLst/>
                        </a:rPr>
                        <a:t>o</a:t>
                      </a:r>
                      <a:r>
                        <a:rPr lang="en-US" sz="2400" kern="1200" dirty="0" err="1">
                          <a:effectLst/>
                        </a:rPr>
                        <a:t>C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Khối lượng riêng, g/cm</a:t>
                      </a:r>
                      <a:r>
                        <a:rPr lang="en-US" sz="2400" kern="1200" baseline="30000">
                          <a:effectLst/>
                        </a:rPr>
                        <a:t>3</a:t>
                      </a:r>
                      <a:r>
                        <a:rPr lang="en-US" sz="2400" kern="1200">
                          <a:effectLst/>
                        </a:rPr>
                        <a:t> (20</a:t>
                      </a:r>
                      <a:r>
                        <a:rPr lang="en-US" sz="2400" kern="1200" baseline="30000">
                          <a:effectLst/>
                        </a:rPr>
                        <a:t>0</a:t>
                      </a:r>
                      <a:r>
                        <a:rPr lang="en-US" sz="2400" kern="1200">
                          <a:effectLst/>
                        </a:rPr>
                        <a:t>C)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Độ tan, g/100g nước (25</a:t>
                      </a:r>
                      <a:r>
                        <a:rPr lang="en-US" sz="2400" kern="1200" baseline="30000">
                          <a:effectLst/>
                        </a:rPr>
                        <a:t>0</a:t>
                      </a:r>
                      <a:r>
                        <a:rPr lang="en-US" sz="2400" kern="1200">
                          <a:effectLst/>
                        </a:rPr>
                        <a:t>C)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9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3</a:t>
                      </a:r>
                      <a:r>
                        <a:rPr lang="en-US" sz="2400" kern="1200">
                          <a:effectLst/>
                        </a:rPr>
                        <a:t>OH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Lỏng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67,4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0,792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4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CH</a:t>
                      </a:r>
                      <a:r>
                        <a:rPr lang="en-US" sz="2400" kern="1200" baseline="-25000" dirty="0">
                          <a:effectLst/>
                        </a:rPr>
                        <a:t>3</a:t>
                      </a:r>
                      <a:r>
                        <a:rPr lang="en-US" sz="2400" kern="1200" dirty="0">
                          <a:effectLst/>
                        </a:rPr>
                        <a:t>CH</a:t>
                      </a:r>
                      <a:r>
                        <a:rPr lang="en-US" sz="2400" kern="1200" baseline="-25000" dirty="0">
                          <a:effectLst/>
                        </a:rPr>
                        <a:t>2</a:t>
                      </a:r>
                      <a:r>
                        <a:rPr lang="en-US" sz="2400" kern="1200" dirty="0">
                          <a:effectLst/>
                        </a:rPr>
                        <a:t>OH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Lỏng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78,3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0,789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34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3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OH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Lỏng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97,2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0,804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5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3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OH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Lỏng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117,3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0,809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9 (15</a:t>
                      </a:r>
                      <a:r>
                        <a:rPr lang="en-US" sz="2400" kern="1200" baseline="30000">
                          <a:effectLst/>
                        </a:rPr>
                        <a:t>0</a:t>
                      </a:r>
                      <a:r>
                        <a:rPr lang="en-US" sz="2400" kern="1200">
                          <a:effectLst/>
                        </a:rPr>
                        <a:t>C)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5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3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CH</a:t>
                      </a:r>
                      <a:r>
                        <a:rPr lang="en-US" sz="2400" kern="1200" baseline="-25000">
                          <a:effectLst/>
                        </a:rPr>
                        <a:t>2</a:t>
                      </a:r>
                      <a:r>
                        <a:rPr lang="en-US" sz="2400" kern="1200">
                          <a:effectLst/>
                        </a:rPr>
                        <a:t>OH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Lỏng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138,0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0,814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>
                          <a:effectLst/>
                        </a:rPr>
                        <a:t>0,06</a:t>
                      </a:r>
                      <a:endParaRPr lang="en-US" sz="24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57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C</a:t>
                      </a:r>
                      <a:r>
                        <a:rPr lang="en-US" sz="2400" kern="1200" baseline="-25000" dirty="0">
                          <a:effectLst/>
                        </a:rPr>
                        <a:t>13</a:t>
                      </a:r>
                      <a:r>
                        <a:rPr lang="en-US" sz="2400" kern="1200" dirty="0">
                          <a:effectLst/>
                        </a:rPr>
                        <a:t>H</a:t>
                      </a:r>
                      <a:r>
                        <a:rPr lang="en-US" sz="2400" kern="1200" baseline="-25000" dirty="0">
                          <a:effectLst/>
                        </a:rPr>
                        <a:t>27</a:t>
                      </a:r>
                      <a:r>
                        <a:rPr lang="en-US" sz="2400" kern="1200" dirty="0">
                          <a:effectLst/>
                        </a:rPr>
                        <a:t>OH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 err="1">
                          <a:effectLst/>
                        </a:rPr>
                        <a:t>Rắn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…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…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810133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…</a:t>
                      </a:r>
                      <a:endParaRPr lang="en-US" sz="24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278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288414-FF1B-40A1-B841-1A1E2C4F58EB}"/>
              </a:ext>
            </a:extLst>
          </p:cNvPr>
          <p:cNvSpPr txBox="1"/>
          <p:nvPr/>
        </p:nvSpPr>
        <p:spPr>
          <a:xfrm>
            <a:off x="117232" y="151562"/>
            <a:ext cx="11965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HS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liệu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so </a:t>
            </a:r>
            <a:r>
              <a:rPr lang="en-US" sz="2800" b="1" dirty="0" err="1"/>
              <a:t>sánh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liệu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dẫn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halogen </a:t>
            </a:r>
            <a:r>
              <a:rPr lang="en-US" sz="2800" b="1" dirty="0" err="1"/>
              <a:t>với</a:t>
            </a:r>
            <a:r>
              <a:rPr lang="en-US" sz="2800" b="1" dirty="0"/>
              <a:t> alcohol,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biến</a:t>
            </a:r>
            <a:r>
              <a:rPr lang="en-US" sz="2800" b="1" dirty="0"/>
              <a:t> </a:t>
            </a:r>
            <a:r>
              <a:rPr lang="en-US" sz="2800" b="1" dirty="0" err="1"/>
              <a:t>đổi</a:t>
            </a:r>
            <a:r>
              <a:rPr lang="en-US" sz="2800" b="1" dirty="0"/>
              <a:t> </a:t>
            </a:r>
            <a:r>
              <a:rPr lang="en-US" sz="2800" b="1" dirty="0" err="1"/>
              <a:t>nhiệt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sôi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alcohol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(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10 </a:t>
            </a:r>
            <a:r>
              <a:rPr lang="en-US" sz="2800" b="1" dirty="0" err="1"/>
              <a:t>phút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5940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857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44" baseType="lpstr">
      <vt:lpstr>Arial</vt:lpstr>
      <vt:lpstr>Arial Unicode MS</vt:lpstr>
      <vt:lpstr>Arima Madurai Black</vt:lpstr>
      <vt:lpstr>Baloo Tamma 2</vt:lpstr>
      <vt:lpstr>Bookman Old Style</vt:lpstr>
      <vt:lpstr>Calibri</vt:lpstr>
      <vt:lpstr>Calibri Light</vt:lpstr>
      <vt:lpstr>Calisto MT</vt:lpstr>
      <vt:lpstr>Century Gothic</vt:lpstr>
      <vt:lpstr>Corbel</vt:lpstr>
      <vt:lpstr>Crimson Pro SemiBold</vt:lpstr>
      <vt:lpstr>Cuprum SemiBold</vt:lpstr>
      <vt:lpstr>David Libre Medium</vt:lpstr>
      <vt:lpstr>Lemonada SemiBold</vt:lpstr>
      <vt:lpstr>Mulish Medium</vt:lpstr>
      <vt:lpstr>Rockwell</vt:lpstr>
      <vt:lpstr>Symbol</vt:lpstr>
      <vt:lpstr>Texturina 60pt Medium</vt:lpstr>
      <vt:lpstr>Texturina 60pt SemiBold</vt:lpstr>
      <vt:lpstr>Times New Roman</vt:lpstr>
      <vt:lpstr>UVN Anh Hai Nhe</vt:lpstr>
      <vt:lpstr>UVN Bach Dang</vt:lpstr>
      <vt:lpstr>UVN Thay Giao</vt:lpstr>
      <vt:lpstr>Verdana</vt:lpstr>
      <vt:lpstr>VNI-Times</vt:lpstr>
      <vt:lpstr>Wingdings 2</vt:lpstr>
      <vt:lpstr>Wingdings 3</vt:lpstr>
      <vt:lpstr>Parallax</vt:lpstr>
      <vt:lpstr>Wisp</vt:lpstr>
      <vt:lpstr>Slate</vt:lpstr>
      <vt:lpstr>Office Theme</vt:lpstr>
      <vt:lpstr>Damask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VnTeach.Com; Thuy Hong</dc:creator>
  <cp:keywords>VnTeach.Com</cp:keywords>
  <dc:description>VnTeach.Com</dc:description>
  <cp:lastModifiedBy>Thuy Hong</cp:lastModifiedBy>
  <cp:revision>57</cp:revision>
  <dcterms:created xsi:type="dcterms:W3CDTF">2023-05-14T08:14:09Z</dcterms:created>
  <dcterms:modified xsi:type="dcterms:W3CDTF">2023-05-25T04:44:59Z</dcterms:modified>
  <cp:category>VnTeach.Com</cp:category>
</cp:coreProperties>
</file>