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26" r:id="rId2"/>
    <p:sldId id="327" r:id="rId3"/>
    <p:sldId id="328" r:id="rId4"/>
    <p:sldId id="330" r:id="rId5"/>
    <p:sldId id="331" r:id="rId6"/>
    <p:sldId id="332" r:id="rId7"/>
    <p:sldId id="329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2" r:id="rId16"/>
    <p:sldId id="341" r:id="rId17"/>
    <p:sldId id="343" r:id="rId18"/>
    <p:sldId id="344" r:id="rId19"/>
    <p:sldId id="345" r:id="rId20"/>
  </p:sldIdLst>
  <p:sldSz cx="18288000" cy="10287000"/>
  <p:notesSz cx="6858000" cy="9144000"/>
  <p:embeddedFontLst>
    <p:embeddedFont>
      <p:font typeface="SimSun" panose="02010600030101010101" pitchFamily="2" charset="-122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VNI-Times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9"/>
    <a:srgbClr val="FFFE00"/>
    <a:srgbClr val="FFFFFF"/>
    <a:srgbClr val="FF5050"/>
    <a:srgbClr val="7CC1E6"/>
    <a:srgbClr val="FFFFEF"/>
    <a:srgbClr val="EFD303"/>
    <a:srgbClr val="8ABCEF"/>
    <a:srgbClr val="B9D7F5"/>
    <a:srgbClr val="FFD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Kiểu Sáng 3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3805" autoAdjust="0"/>
  </p:normalViewPr>
  <p:slideViewPr>
    <p:cSldViewPr>
      <p:cViewPr varScale="1">
        <p:scale>
          <a:sx n="42" d="100"/>
          <a:sy n="42" d="100"/>
        </p:scale>
        <p:origin x="72" y="84"/>
      </p:cViewPr>
      <p:guideLst>
        <p:guide pos="2880"/>
        <p:guide orient="horz"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6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E315F-CB88-4D7A-8E27-7D4A81A5453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51E04-D3F0-4241-B74E-4FDFAB0E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6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51E04-D3F0-4241-B74E-4FDFAB0E17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23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9851148" y="1638300"/>
            <a:ext cx="7196302" cy="3250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Dẫn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xuất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alogen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là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gì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42900"/>
            <a:ext cx="16649061" cy="33575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4820335"/>
            <a:ext cx="163616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polymer?</a:t>
            </a:r>
            <a:endParaRPr lang="en-US" sz="4400" dirty="0"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effectLst/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561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9851148" y="1638300"/>
            <a:ext cx="7196302" cy="3250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Dẫn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xuất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alogen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là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gì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71500"/>
            <a:ext cx="1802674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7135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9851148" y="1638300"/>
            <a:ext cx="7196302" cy="3250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Dẫn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xuất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alogen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là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gì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028700"/>
            <a:ext cx="17967960" cy="45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4256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417515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8435" algn="just">
              <a:spcAft>
                <a:spcPts val="0"/>
              </a:spcAft>
            </a:pPr>
            <a:r>
              <a:rPr lang="en-US" sz="4400" b="1" dirty="0" smtClean="0">
                <a:latin typeface="VNI-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sz="4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tăng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mạch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polymer</a:t>
            </a:r>
            <a:endParaRPr lang="en-US" sz="4400" b="1" dirty="0">
              <a:effectLst/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495300"/>
            <a:ext cx="74235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III – TÍNH CHẤT HÓA HỌC</a:t>
            </a:r>
            <a:endParaRPr lang="en-US" sz="4400" dirty="0">
              <a:solidFill>
                <a:srgbClr val="FF0000"/>
              </a:solidFill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422855"/>
            <a:ext cx="94997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sz="44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lang="en-US" sz="4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giữ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mạch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polymer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685800" y="4204626"/>
            <a:ext cx="6877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40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lang="en-US" sz="40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lang="en-US" sz="4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cắt</a:t>
            </a:r>
            <a:r>
              <a:rPr lang="en-US" sz="4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mạch</a:t>
            </a:r>
            <a:r>
              <a:rPr lang="en-US" sz="4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polymer</a:t>
            </a:r>
            <a:endParaRPr lang="en-US" sz="4000" dirty="0"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2229536"/>
            <a:ext cx="9756285" cy="1941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4914901"/>
            <a:ext cx="9756284" cy="25026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2920" y="8345070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8435" algn="just">
              <a:spcAft>
                <a:spcPts val="0"/>
              </a:spcAft>
            </a:pPr>
            <a:r>
              <a:rPr lang="en-US" sz="44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lang="en-US" sz="4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lang="en-US" sz="4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lang="en-US" sz="4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lang="en-US" sz="4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lưu</a:t>
            </a:r>
            <a:r>
              <a:rPr lang="en-US" sz="4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hóa</a:t>
            </a:r>
            <a:r>
              <a:rPr lang="en-US" sz="4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cao</a:t>
            </a:r>
            <a:r>
              <a:rPr lang="en-US" sz="4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</a:t>
            </a:r>
            <a:endParaRPr lang="en-US" sz="4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774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28700"/>
            <a:ext cx="17068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trùng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Trùng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quá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tử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nhỏ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(monomer)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giống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hay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tương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tử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lớn</a:t>
            </a:r>
            <a:r>
              <a:rPr lang="en-US" sz="4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(polymer).</a:t>
            </a:r>
            <a:endParaRPr lang="en-US" sz="4400" dirty="0">
              <a:effectLst/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1898" y="240784"/>
            <a:ext cx="37956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IV. ĐIỀU CHẾ</a:t>
            </a:r>
            <a:endParaRPr lang="en-US" sz="4400" dirty="0">
              <a:solidFill>
                <a:srgbClr val="FF0000"/>
              </a:solidFill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77240" y="2781300"/>
            <a:ext cx="1579631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kiện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cấu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tạo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monomer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tham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trùng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phân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tử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phải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liên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bội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(CH</a:t>
            </a:r>
            <a:r>
              <a:rPr kumimoji="0" lang="en-US" altLang="en-US" sz="4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=CH</a:t>
            </a:r>
            <a:r>
              <a:rPr kumimoji="0" lang="en-US" altLang="en-US" sz="4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CH</a:t>
            </a:r>
            <a:r>
              <a:rPr kumimoji="0" lang="en-US" altLang="en-US" sz="4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=CH-Cl,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</a:t>
            </a:r>
            <a:r>
              <a:rPr kumimoji="0" lang="en-US" altLang="en-US" sz="4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=CH-CH-CH</a:t>
            </a:r>
            <a:r>
              <a:rPr kumimoji="0" lang="en-US" altLang="en-US" sz="4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,…)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hoặc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vòng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kém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bền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mở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5" name="Ảnh 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46" y="5211008"/>
            <a:ext cx="61531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00201" y="1409699"/>
            <a:ext cx="527099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592055"/>
              </p:ext>
            </p:extLst>
          </p:nvPr>
        </p:nvGraphicFramePr>
        <p:xfrm>
          <a:off x="1600200" y="1409700"/>
          <a:ext cx="12061051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Bitmap Image" r:id="rId3" imgW="2749691" imgH="755689" progId="Paint.Picture">
                  <p:embed/>
                </p:oleObj>
              </mc:Choice>
              <mc:Fallback>
                <p:oleObj name="Bitmap Image" r:id="rId3" imgW="2749691" imgH="75568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09700"/>
                        <a:ext cx="12061051" cy="3314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5" name="Ảnh 1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753100"/>
            <a:ext cx="118847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26767" y="240784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FF0000"/>
              </a:solidFill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90500"/>
            <a:ext cx="62408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trùng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ngưng</a:t>
            </a:r>
            <a:endParaRPr lang="en-US" sz="4400" dirty="0">
              <a:effectLst/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338" name="Ảnh 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16" y="2942134"/>
            <a:ext cx="14711984" cy="243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16" y="1104901"/>
            <a:ext cx="10292384" cy="21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800100"/>
            <a:ext cx="16687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Trùng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nhỏ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(monomer)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lớn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(polymer)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thời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phóng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nhỏ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thí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H</a:t>
            </a:r>
            <a:r>
              <a:rPr lang="en-US" sz="4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O).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1219200" y="3467100"/>
            <a:ext cx="16459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Điều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cấu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monomer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ứng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trùng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ít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khả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phản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ứng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liên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122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23900"/>
            <a:ext cx="17614822" cy="7315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3400" y="1790700"/>
            <a:ext cx="914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" y="3086100"/>
            <a:ext cx="914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400" y="6515100"/>
            <a:ext cx="914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84" y="952500"/>
            <a:ext cx="16487056" cy="6934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5800" y="3238500"/>
            <a:ext cx="685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67200" y="5143500"/>
            <a:ext cx="559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Đ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7043" y="5676900"/>
            <a:ext cx="559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Đ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49000" y="6362700"/>
            <a:ext cx="559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Đ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1851" y="69723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6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5762" y="240784"/>
            <a:ext cx="3207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VẬN DỤNG</a:t>
            </a:r>
            <a:endParaRPr lang="en-US" sz="4400" dirty="0">
              <a:solidFill>
                <a:srgbClr val="FF0000"/>
              </a:solidFill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33500"/>
            <a:ext cx="15392400" cy="2862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542424"/>
            <a:ext cx="16916400" cy="49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2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9851148" y="1638300"/>
            <a:ext cx="7196302" cy="3250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Dẫn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xuất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alogen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là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gì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5029200" y="5715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CHỦ ĐỀ 4: POLYMER</a:t>
            </a:r>
            <a:endParaRPr lang="en-US" sz="5400" dirty="0">
              <a:effectLst/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02210" y="2400300"/>
            <a:ext cx="90978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8: ĐẠI CƯƠNG VỀ POLYMER </a:t>
            </a:r>
            <a:endParaRPr lang="en-US" sz="4400" dirty="0">
              <a:effectLst/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047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9851148" y="1638300"/>
            <a:ext cx="7196302" cy="3250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Dẫn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xuất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alogen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là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gì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92202" y="1638300"/>
            <a:ext cx="1565524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kumimoji="0" lang="en-US" alt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Khái</a:t>
            </a:r>
            <a:r>
              <a:rPr kumimoji="0" lang="en-US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niệm</a:t>
            </a:r>
            <a:r>
              <a:rPr kumimoji="0" lang="en-US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Polymer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chất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phân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tử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khối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lớn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do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vị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nhỏ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còn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gọi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mắt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xích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liên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tạo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nên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45363"/>
              </p:ext>
            </p:extLst>
          </p:nvPr>
        </p:nvGraphicFramePr>
        <p:xfrm>
          <a:off x="5685769" y="4302413"/>
          <a:ext cx="1481296" cy="833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3" imgW="406224" imgH="228501" progId="Equation.DSMT4">
                  <p:embed/>
                </p:oleObj>
              </mc:Choice>
              <mc:Fallback>
                <p:oleObj name="Equation" r:id="rId3" imgW="406224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5769" y="4302413"/>
                        <a:ext cx="1481296" cy="8332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77161" y="4298147"/>
            <a:ext cx="15485329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kumimoji="0" lang="pt-BR" altLang="en-US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thức chung: </a:t>
            </a:r>
            <a:endParaRPr kumimoji="0" lang="pt-BR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-X- là mắt xích của polymer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 là hệ số polymer hóa. Giá trị n càng lớn phân tử khối của polymer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càng cao.</a:t>
            </a:r>
            <a:endParaRPr kumimoji="0" lang="pt-BR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2400" y="518070"/>
            <a:ext cx="85742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 – KHÁI NIỆM VÀ DANH PHÁP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37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9851148" y="1638300"/>
            <a:ext cx="7196302" cy="3250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Dẫn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xuất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alogen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là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gì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0436"/>
            <a:ext cx="15568670" cy="56258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6591300"/>
            <a:ext cx="143145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Lưu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ý: </a:t>
            </a:r>
            <a:r>
              <a:rPr lang="en-US" altLang="en-US" sz="44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en-US" sz="4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tử</a:t>
            </a:r>
            <a:r>
              <a:rPr lang="en-US" altLang="en-US" sz="4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nhỏ</a:t>
            </a:r>
            <a:r>
              <a:rPr lang="en-US" altLang="en-US" sz="4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tạo</a:t>
            </a:r>
            <a:r>
              <a:rPr lang="en-US" altLang="en-US" sz="4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nên</a:t>
            </a:r>
            <a:r>
              <a:rPr lang="en-US" altLang="en-US" sz="4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en-US" sz="4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mắt</a:t>
            </a:r>
            <a:r>
              <a:rPr lang="en-US" altLang="en-US" sz="4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xích</a:t>
            </a:r>
            <a:r>
              <a:rPr lang="en-US" altLang="en-US" sz="4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polymer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gọi</a:t>
            </a:r>
            <a:r>
              <a:rPr lang="en-US" altLang="en-US" sz="4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en-US" sz="4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en-US" sz="4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momomer</a:t>
            </a: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426540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9851148" y="1638300"/>
            <a:ext cx="7196302" cy="3250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Dẫn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xuất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alogen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là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gì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856884"/>
            <a:ext cx="16611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4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pt-BR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Tên polymer: </a:t>
            </a:r>
            <a:r>
              <a:rPr lang="pt-BR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Poly + tên của monomer</a:t>
            </a:r>
            <a:endParaRPr lang="en-US" sz="4400" dirty="0">
              <a:solidFill>
                <a:srgbClr val="FF0000"/>
              </a:solidFill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Lưu ý: </a:t>
            </a:r>
            <a:r>
              <a:rPr lang="pt-BR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Nếu tên của monomer gồm hai từ trở lên hoặc polymer được hình thành từ hai loại monomer trở lên thì tên monomer được đặt trong dấu ngoặc đơn.</a:t>
            </a:r>
            <a:endParaRPr lang="en-US" sz="4400" dirty="0">
              <a:effectLst/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94313"/>
            <a:ext cx="34323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pt-BR" sz="4400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Danh pháp</a:t>
            </a:r>
            <a:endParaRPr lang="en-US" sz="4400" dirty="0">
              <a:solidFill>
                <a:prstClr val="black"/>
              </a:solidFill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977" y="3534540"/>
            <a:ext cx="14863646" cy="67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5085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4545702" y="8115300"/>
            <a:ext cx="3742298" cy="1913250"/>
          </a:xfrm>
          <a:custGeom>
            <a:avLst/>
            <a:gdLst/>
            <a:ahLst/>
            <a:cxnLst/>
            <a:rect l="l" t="t" r="r" b="b"/>
            <a:pathLst>
              <a:path w="3742298" h="1913250">
                <a:moveTo>
                  <a:pt x="0" y="0"/>
                </a:moveTo>
                <a:lnTo>
                  <a:pt x="3742298" y="0"/>
                </a:lnTo>
                <a:lnTo>
                  <a:pt x="3742298" y="1913249"/>
                </a:lnTo>
                <a:lnTo>
                  <a:pt x="0" y="19132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Cambria"/>
              <a:cs typeface="+mn-ea"/>
              <a:sym typeface="+mn-lt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81D75284-7F32-6E7D-7F16-3EC32890278A}"/>
              </a:ext>
            </a:extLst>
          </p:cNvPr>
          <p:cNvSpPr txBox="1"/>
          <p:nvPr/>
        </p:nvSpPr>
        <p:spPr>
          <a:xfrm>
            <a:off x="2057400" y="627886"/>
            <a:ext cx="14478000" cy="664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kumimoji="0" lang="en-US" sz="3600" b="1" i="1" u="none" strike="noStrike" kern="1200" cap="none" spc="5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Cambria"/>
                <a:cs typeface="+mn-ea"/>
                <a:sym typeface="+mn-lt"/>
              </a:rPr>
              <a:t>Nối</a:t>
            </a:r>
            <a:r>
              <a:rPr kumimoji="0" lang="en-US" sz="3600" b="1" i="1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Cambria"/>
                <a:cs typeface="+mn-ea"/>
                <a:sym typeface="+mn-lt"/>
              </a:rPr>
              <a:t> </a:t>
            </a:r>
            <a:r>
              <a:rPr kumimoji="0" lang="en-US" sz="3600" b="1" i="1" u="none" strike="noStrike" kern="1200" cap="none" spc="5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Cambria"/>
                <a:cs typeface="+mn-ea"/>
                <a:sym typeface="+mn-lt"/>
              </a:rPr>
              <a:t>các</a:t>
            </a:r>
            <a:r>
              <a:rPr kumimoji="0" lang="en-US" sz="3600" b="1" i="1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Cambria"/>
                <a:cs typeface="+mn-ea"/>
                <a:sym typeface="+mn-lt"/>
              </a:rPr>
              <a:t> </a:t>
            </a:r>
            <a:r>
              <a:rPr kumimoji="0" lang="en-US" sz="3600" b="1" i="1" u="none" strike="noStrike" kern="1200" cap="none" spc="5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Cambria"/>
                <a:cs typeface="+mn-ea"/>
                <a:sym typeface="+mn-lt"/>
              </a:rPr>
              <a:t>nội</a:t>
            </a:r>
            <a:r>
              <a:rPr kumimoji="0" lang="en-US" sz="3600" b="1" i="1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Cambria"/>
                <a:cs typeface="+mn-ea"/>
                <a:sym typeface="+mn-lt"/>
              </a:rPr>
              <a:t> dung ở </a:t>
            </a:r>
            <a:r>
              <a:rPr kumimoji="0" lang="en-US" sz="3600" b="1" i="1" u="none" strike="noStrike" kern="1200" cap="none" spc="5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Cambria"/>
                <a:cs typeface="+mn-ea"/>
                <a:sym typeface="+mn-lt"/>
              </a:rPr>
              <a:t>cột</a:t>
            </a:r>
            <a:r>
              <a:rPr kumimoji="0" lang="en-US" sz="3600" b="1" i="1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Cambria"/>
                <a:cs typeface="+mn-ea"/>
                <a:sym typeface="+mn-lt"/>
              </a:rPr>
              <a:t> </a:t>
            </a:r>
            <a:r>
              <a:rPr kumimoji="0" lang="en-US" sz="3600" b="1" i="1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Cambria"/>
                <a:cs typeface="+mn-ea"/>
                <a:sym typeface="+mn-lt"/>
              </a:rPr>
              <a:t>A (</a:t>
            </a:r>
            <a:r>
              <a:rPr kumimoji="0" lang="en-US" sz="3600" b="1" i="1" u="none" strike="noStrike" kern="1200" cap="none" spc="5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Cambria"/>
                <a:cs typeface="+mn-ea"/>
                <a:sym typeface="+mn-lt"/>
              </a:rPr>
              <a:t>Công</a:t>
            </a:r>
            <a:r>
              <a:rPr kumimoji="0" lang="en-US" sz="3600" b="1" i="1" u="none" strike="noStrike" kern="1200" cap="none" spc="5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Cambria"/>
                <a:cs typeface="+mn-ea"/>
                <a:sym typeface="+mn-lt"/>
              </a:rPr>
              <a:t> </a:t>
            </a:r>
            <a:r>
              <a:rPr kumimoji="0" lang="en-US" sz="3600" b="1" i="1" u="none" strike="noStrike" kern="1200" cap="none" spc="5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Cambria"/>
                <a:cs typeface="+mn-ea"/>
                <a:sym typeface="+mn-lt"/>
              </a:rPr>
              <a:t>thức</a:t>
            </a:r>
            <a:r>
              <a:rPr kumimoji="0" lang="en-US" sz="3600" b="1" i="1" u="none" strike="noStrike" kern="1200" cap="none" spc="5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Cambria"/>
                <a:cs typeface="+mn-ea"/>
                <a:sym typeface="+mn-lt"/>
              </a:rPr>
              <a:t> polymer)</a:t>
            </a:r>
            <a:r>
              <a:rPr kumimoji="0" lang="en-US" sz="3600" b="1" i="1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Cambria"/>
                <a:cs typeface="+mn-ea"/>
                <a:sym typeface="+mn-lt"/>
              </a:rPr>
              <a:t> </a:t>
            </a:r>
            <a:r>
              <a:rPr kumimoji="0" lang="en-US" sz="3600" b="1" i="1" u="none" strike="noStrike" kern="1200" cap="none" spc="5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Cambria"/>
                <a:cs typeface="+mn-ea"/>
                <a:sym typeface="+mn-lt"/>
              </a:rPr>
              <a:t>với</a:t>
            </a:r>
            <a:r>
              <a:rPr kumimoji="0" lang="en-US" sz="3600" b="1" i="1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Cambria"/>
                <a:cs typeface="+mn-ea"/>
                <a:sym typeface="+mn-lt"/>
              </a:rPr>
              <a:t> </a:t>
            </a:r>
            <a:r>
              <a:rPr kumimoji="0" lang="en-US" sz="3600" b="1" i="1" u="none" strike="noStrike" kern="1200" cap="none" spc="5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Cambria"/>
                <a:cs typeface="+mn-ea"/>
                <a:sym typeface="+mn-lt"/>
              </a:rPr>
              <a:t>cột</a:t>
            </a:r>
            <a:r>
              <a:rPr kumimoji="0" lang="en-US" sz="3600" b="1" i="1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Cambria"/>
                <a:cs typeface="+mn-ea"/>
                <a:sym typeface="+mn-lt"/>
              </a:rPr>
              <a:t> B </a:t>
            </a:r>
            <a:r>
              <a:rPr lang="en-US" sz="3600" b="1" i="1" spc="50" dirty="0" smtClean="0">
                <a:solidFill>
                  <a:srgbClr val="002060"/>
                </a:solidFill>
                <a:cs typeface="+mn-ea"/>
                <a:sym typeface="+mn-lt"/>
              </a:rPr>
              <a:t>(</a:t>
            </a:r>
            <a:r>
              <a:rPr lang="en-US" sz="3600" b="1" i="1" spc="50" dirty="0" err="1" smtClean="0">
                <a:solidFill>
                  <a:srgbClr val="002060"/>
                </a:solidFill>
                <a:cs typeface="+mn-ea"/>
                <a:sym typeface="+mn-lt"/>
              </a:rPr>
              <a:t>tên</a:t>
            </a:r>
            <a:r>
              <a:rPr lang="en-US" sz="3600" b="1" i="1" spc="50" dirty="0" smtClean="0">
                <a:solidFill>
                  <a:srgbClr val="002060"/>
                </a:solidFill>
                <a:cs typeface="+mn-ea"/>
                <a:sym typeface="+mn-lt"/>
              </a:rPr>
              <a:t> polymer</a:t>
            </a:r>
            <a:r>
              <a:rPr lang="en-US" sz="3600" b="1" i="1" spc="50" dirty="0">
                <a:solidFill>
                  <a:srgbClr val="002060"/>
                </a:solidFill>
                <a:cs typeface="+mn-ea"/>
                <a:sym typeface="+mn-lt"/>
              </a:rPr>
              <a:t>) </a:t>
            </a:r>
            <a:endParaRPr kumimoji="0" lang="en-US" sz="3600" b="1" i="1" u="none" strike="noStrike" kern="1200" cap="none" spc="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/>
              <a:ea typeface="Cambria"/>
              <a:cs typeface="+mn-ea"/>
              <a:sym typeface="+mn-lt"/>
            </a:endParaRPr>
          </a:p>
        </p:txBody>
      </p:sp>
      <p:graphicFrame>
        <p:nvGraphicFramePr>
          <p:cNvPr id="12" name="Bảng 12">
            <a:extLst>
              <a:ext uri="{FF2B5EF4-FFF2-40B4-BE49-F238E27FC236}">
                <a16:creationId xmlns:a16="http://schemas.microsoft.com/office/drawing/2014/main" id="{C2147507-24CA-4327-2C34-BE3FBEB6A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91643"/>
              </p:ext>
            </p:extLst>
          </p:nvPr>
        </p:nvGraphicFramePr>
        <p:xfrm>
          <a:off x="1261125" y="1538881"/>
          <a:ext cx="16325835" cy="8724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5381">
                  <a:extLst>
                    <a:ext uri="{9D8B030D-6E8A-4147-A177-3AD203B41FA5}">
                      <a16:colId xmlns:a16="http://schemas.microsoft.com/office/drawing/2014/main" val="3393158267"/>
                    </a:ext>
                  </a:extLst>
                </a:gridCol>
                <a:gridCol w="2482731">
                  <a:extLst>
                    <a:ext uri="{9D8B030D-6E8A-4147-A177-3AD203B41FA5}">
                      <a16:colId xmlns:a16="http://schemas.microsoft.com/office/drawing/2014/main" val="208755311"/>
                    </a:ext>
                  </a:extLst>
                </a:gridCol>
                <a:gridCol w="7297723">
                  <a:extLst>
                    <a:ext uri="{9D8B030D-6E8A-4147-A177-3AD203B41FA5}">
                      <a16:colId xmlns:a16="http://schemas.microsoft.com/office/drawing/2014/main" val="3110314283"/>
                    </a:ext>
                  </a:extLst>
                </a:gridCol>
              </a:tblGrid>
              <a:tr h="56457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Cột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Cột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304449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36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sz="36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9580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36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sz="36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93952"/>
                  </a:ext>
                </a:extLst>
              </a:tr>
              <a:tr h="100615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36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sz="36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3600" dirty="0" smtClean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377442"/>
                  </a:ext>
                </a:extLst>
              </a:tr>
              <a:tr h="118877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36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sz="36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71407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78689" y="6819900"/>
            <a:ext cx="2767013" cy="958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8208" y="4516285"/>
            <a:ext cx="5960907" cy="1117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77600" y="8731459"/>
            <a:ext cx="3444877" cy="7381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0" y="8443137"/>
            <a:ext cx="2981325" cy="16741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73931" y="4607383"/>
            <a:ext cx="7213029" cy="9052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6631" y="6417564"/>
            <a:ext cx="2505029" cy="16700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72800" y="2772046"/>
            <a:ext cx="3487920" cy="8475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16523" y="2315336"/>
            <a:ext cx="3509942" cy="1754971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7239000" y="3086100"/>
            <a:ext cx="3733800" cy="441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086600" y="5901140"/>
            <a:ext cx="3886200" cy="3199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281863" y="3733307"/>
            <a:ext cx="3363531" cy="376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781800" y="5617076"/>
            <a:ext cx="5105400" cy="3852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95472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9851148" y="1638300"/>
            <a:ext cx="7196302" cy="3250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Dẫn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xuất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alogen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là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gì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571500"/>
            <a:ext cx="67915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III – TÍNH CHẤT VẬT LÍ </a:t>
            </a:r>
            <a:endParaRPr lang="en-US" sz="4400" dirty="0">
              <a:solidFill>
                <a:srgbClr val="FF0000"/>
              </a:solidFill>
              <a:effectLst/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650" y="1943100"/>
            <a:ext cx="1630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polymer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hầu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rắn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bay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hơi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nóng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Polymer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nóng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lỏng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nhớt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nguội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rắn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dẻo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Polymer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nóng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đun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đun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nóng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nóng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huỷ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rắn</a:t>
            </a:r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659285"/>
            <a:ext cx="1607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polymer tan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0650" y="6515100"/>
            <a:ext cx="15432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polymer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70621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9851148" y="1638300"/>
            <a:ext cx="7196302" cy="3250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Dẫn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xuất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alogen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là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gì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47700"/>
            <a:ext cx="14979849" cy="57580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1600" y="7048500"/>
            <a:ext cx="26308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án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B</a:t>
            </a:r>
            <a:endParaRPr lang="en-US" sz="4400" dirty="0">
              <a:solidFill>
                <a:srgbClr val="FF0000"/>
              </a:solidFill>
              <a:effectLst/>
              <a:latin typeface="VNI-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496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9851148" y="1638300"/>
            <a:ext cx="7196302" cy="3250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Dẫn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xuất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alogen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là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gì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"/>
            <a:ext cx="17526000" cy="101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225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u1vsuvn">
      <a:majorFont>
        <a:latin typeface="Cambria"/>
        <a:ea typeface="Cambria"/>
        <a:cs typeface=""/>
      </a:majorFont>
      <a:minorFont>
        <a:latin typeface="Cambria"/>
        <a:ea typeface="Cambri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603</Words>
  <Application>Microsoft Office PowerPoint</Application>
  <PresentationFormat>Custom</PresentationFormat>
  <Paragraphs>59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SimSun</vt:lpstr>
      <vt:lpstr>Cambria</vt:lpstr>
      <vt:lpstr>Calibri</vt:lpstr>
      <vt:lpstr>VNI-Times</vt:lpstr>
      <vt:lpstr>Times New Roman</vt:lpstr>
      <vt:lpstr>Arial</vt:lpstr>
      <vt:lpstr>Office Theme</vt:lpstr>
      <vt:lpstr>MathType 7.0 Equation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nỀN PPT TIẾP</dc:title>
  <dc:creator>Admin</dc:creator>
  <cp:lastModifiedBy>Admin</cp:lastModifiedBy>
  <cp:revision>31</cp:revision>
  <dcterms:created xsi:type="dcterms:W3CDTF">2006-08-16T00:00:00Z</dcterms:created>
  <dcterms:modified xsi:type="dcterms:W3CDTF">2024-03-26T01:53:58Z</dcterms:modified>
  <dc:identifier>DAFo46D-RWc</dc:identifier>
</cp:coreProperties>
</file>