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Lst>
  <p:notesMasterIdLst>
    <p:notesMasterId r:id="rId58"/>
  </p:notesMasterIdLst>
  <p:sldIdLst>
    <p:sldId id="266" r:id="rId4"/>
    <p:sldId id="256" r:id="rId5"/>
    <p:sldId id="282" r:id="rId6"/>
    <p:sldId id="259" r:id="rId7"/>
    <p:sldId id="287" r:id="rId8"/>
    <p:sldId id="269" r:id="rId9"/>
    <p:sldId id="436" r:id="rId10"/>
    <p:sldId id="437" r:id="rId11"/>
    <p:sldId id="438" r:id="rId12"/>
    <p:sldId id="439" r:id="rId13"/>
    <p:sldId id="440" r:id="rId14"/>
    <p:sldId id="441" r:id="rId15"/>
    <p:sldId id="442" r:id="rId16"/>
    <p:sldId id="443" r:id="rId17"/>
    <p:sldId id="444" r:id="rId18"/>
    <p:sldId id="445" r:id="rId19"/>
    <p:sldId id="446" r:id="rId20"/>
    <p:sldId id="447" r:id="rId21"/>
    <p:sldId id="448" r:id="rId22"/>
    <p:sldId id="449" r:id="rId23"/>
    <p:sldId id="450" r:id="rId24"/>
    <p:sldId id="451" r:id="rId25"/>
    <p:sldId id="452" r:id="rId26"/>
    <p:sldId id="453" r:id="rId27"/>
    <p:sldId id="454" r:id="rId28"/>
    <p:sldId id="455" r:id="rId29"/>
    <p:sldId id="456" r:id="rId30"/>
    <p:sldId id="457" r:id="rId31"/>
    <p:sldId id="458" r:id="rId32"/>
    <p:sldId id="459" r:id="rId33"/>
    <p:sldId id="460" r:id="rId34"/>
    <p:sldId id="461" r:id="rId35"/>
    <p:sldId id="462" r:id="rId36"/>
    <p:sldId id="463" r:id="rId37"/>
    <p:sldId id="464" r:id="rId38"/>
    <p:sldId id="260" r:id="rId39"/>
    <p:sldId id="261" r:id="rId40"/>
    <p:sldId id="270" r:id="rId41"/>
    <p:sldId id="467" r:id="rId42"/>
    <p:sldId id="262" r:id="rId43"/>
    <p:sldId id="257" r:id="rId44"/>
    <p:sldId id="264" r:id="rId45"/>
    <p:sldId id="265" r:id="rId46"/>
    <p:sldId id="468" r:id="rId47"/>
    <p:sldId id="469" r:id="rId48"/>
    <p:sldId id="268" r:id="rId49"/>
    <p:sldId id="273" r:id="rId50"/>
    <p:sldId id="274" r:id="rId51"/>
    <p:sldId id="465" r:id="rId52"/>
    <p:sldId id="466" r:id="rId53"/>
    <p:sldId id="277" r:id="rId54"/>
    <p:sldId id="279" r:id="rId55"/>
    <p:sldId id="267" r:id="rId56"/>
    <p:sldId id="281" r:id="rId57"/>
  </p:sldIdLst>
  <p:sldSz cx="12192000" cy="6858000"/>
  <p:notesSz cx="6858000" cy="9144000"/>
  <p:embeddedFontLst>
    <p:embeddedFont>
      <p:font typeface="Cambria Math" panose="02040503050406030204" pitchFamily="18" charset="0"/>
      <p:regular r:id="rId59"/>
    </p:embeddedFont>
    <p:embeddedFont>
      <p:font typeface="UTM Avo" panose="02040603050506020204" pitchFamily="18" charset="0"/>
      <p:regular r:id="rId60"/>
      <p:bold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440" autoAdjust="0"/>
  </p:normalViewPr>
  <p:slideViewPr>
    <p:cSldViewPr snapToGrid="0">
      <p:cViewPr varScale="1">
        <p:scale>
          <a:sx n="103" d="100"/>
          <a:sy n="103" d="100"/>
        </p:scale>
        <p:origin x="91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font" Target="fonts/font3.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1.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font" Target="fonts/font2.fntdata"/><Relationship Id="rId65"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63348C-5437-482A-A3F0-1AB0EA65E42A}" type="datetimeFigureOut">
              <a:rPr lang="en-US" smtClean="0"/>
              <a:t>5/10/2024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EA7444-5083-4C6F-A16B-68B68B8A95DA}" type="slidenum">
              <a:rPr lang="en-US" smtClean="0"/>
              <a:t>‹#›</a:t>
            </a:fld>
            <a:endParaRPr lang="en-US"/>
          </a:p>
        </p:txBody>
      </p:sp>
    </p:spTree>
    <p:extLst>
      <p:ext uri="{BB962C8B-B14F-4D97-AF65-F5344CB8AC3E}">
        <p14:creationId xmlns:p14="http://schemas.microsoft.com/office/powerpoint/2010/main" val="3032960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8" name="Google Shape;12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Trao </a:t>
            </a:r>
            <a:r>
              <a:rPr lang="en-US" dirty="0" err="1"/>
              <a:t>đổi</a:t>
            </a:r>
            <a:r>
              <a:rPr lang="en-US" dirty="0"/>
              <a:t> 1 số HS </a:t>
            </a:r>
            <a:r>
              <a:rPr lang="en-US" dirty="0" err="1"/>
              <a:t>các</a:t>
            </a:r>
            <a:r>
              <a:rPr lang="en-US" dirty="0"/>
              <a:t> </a:t>
            </a:r>
            <a:r>
              <a:rPr lang="en-US" dirty="0" err="1"/>
              <a:t>nhóm</a:t>
            </a:r>
            <a:r>
              <a:rPr lang="en-US" dirty="0"/>
              <a:t> </a:t>
            </a:r>
            <a:r>
              <a:rPr lang="en-US" dirty="0" err="1"/>
              <a:t>cho</a:t>
            </a:r>
            <a:r>
              <a:rPr lang="en-US" dirty="0"/>
              <a:t> </a:t>
            </a:r>
            <a:r>
              <a:rPr lang="en-US" dirty="0" err="1"/>
              <a:t>nhau</a:t>
            </a:r>
            <a:r>
              <a:rPr lang="en-US" dirty="0"/>
              <a:t> </a:t>
            </a:r>
            <a:r>
              <a:rPr lang="en-US" dirty="0" err="1"/>
              <a:t>tạo</a:t>
            </a:r>
            <a:r>
              <a:rPr lang="en-US" dirty="0"/>
              <a:t> </a:t>
            </a:r>
            <a:r>
              <a:rPr lang="en-US" dirty="0" err="1"/>
              <a:t>thành</a:t>
            </a:r>
            <a:r>
              <a:rPr lang="en-US" dirty="0"/>
              <a:t> </a:t>
            </a:r>
            <a:r>
              <a:rPr lang="en-US" dirty="0" err="1"/>
              <a:t>các</a:t>
            </a:r>
            <a:r>
              <a:rPr lang="en-US" dirty="0"/>
              <a:t> </a:t>
            </a:r>
            <a:r>
              <a:rPr lang="en-US" dirty="0" err="1"/>
              <a:t>nhóm</a:t>
            </a:r>
            <a:r>
              <a:rPr lang="en-US" dirty="0"/>
              <a:t> </a:t>
            </a:r>
            <a:r>
              <a:rPr lang="en-US" dirty="0" err="1"/>
              <a:t>mảnh</a:t>
            </a:r>
            <a:r>
              <a:rPr lang="en-US" dirty="0"/>
              <a:t> </a:t>
            </a:r>
            <a:r>
              <a:rPr lang="en-US" dirty="0" err="1"/>
              <a:t>ghép</a:t>
            </a:r>
            <a:r>
              <a:rPr lang="en-US" dirty="0"/>
              <a:t> </a:t>
            </a:r>
            <a:r>
              <a:rPr lang="en-US" dirty="0" err="1"/>
              <a:t>sao</a:t>
            </a:r>
            <a:r>
              <a:rPr lang="en-US" dirty="0"/>
              <a:t> </a:t>
            </a:r>
            <a:r>
              <a:rPr lang="en-US" dirty="0" err="1"/>
              <a:t>cho</a:t>
            </a:r>
            <a:r>
              <a:rPr lang="en-US" dirty="0"/>
              <a:t> </a:t>
            </a:r>
            <a:r>
              <a:rPr lang="en-US" dirty="0" err="1"/>
              <a:t>trong</a:t>
            </a:r>
            <a:r>
              <a:rPr lang="en-US" dirty="0"/>
              <a:t> </a:t>
            </a:r>
            <a:r>
              <a:rPr lang="en-US" dirty="0" err="1"/>
              <a:t>các</a:t>
            </a:r>
            <a:r>
              <a:rPr lang="en-US" dirty="0"/>
              <a:t> </a:t>
            </a:r>
            <a:r>
              <a:rPr lang="en-US" dirty="0" err="1"/>
              <a:t>nhóm</a:t>
            </a:r>
            <a:r>
              <a:rPr lang="en-US" dirty="0"/>
              <a:t> A,B,C,D </a:t>
            </a:r>
            <a:r>
              <a:rPr lang="en-US" dirty="0" err="1"/>
              <a:t>có</a:t>
            </a:r>
            <a:r>
              <a:rPr lang="en-US" dirty="0"/>
              <a:t> </a:t>
            </a:r>
            <a:r>
              <a:rPr lang="en-US" dirty="0" err="1"/>
              <a:t>đồng</a:t>
            </a:r>
            <a:r>
              <a:rPr lang="en-US" dirty="0"/>
              <a:t> </a:t>
            </a:r>
            <a:r>
              <a:rPr lang="en-US" dirty="0" err="1"/>
              <a:t>thời</a:t>
            </a:r>
            <a:r>
              <a:rPr lang="en-US" dirty="0"/>
              <a:t> HS của </a:t>
            </a:r>
            <a:r>
              <a:rPr lang="en-US" dirty="0" err="1"/>
              <a:t>cả</a:t>
            </a:r>
            <a:r>
              <a:rPr lang="en-US" dirty="0"/>
              <a:t> 4 </a:t>
            </a:r>
            <a:r>
              <a:rPr lang="en-US" dirty="0" err="1"/>
              <a:t>nhóm</a:t>
            </a:r>
            <a:r>
              <a:rPr lang="en-US" dirty="0"/>
              <a:t> 1,2,3,4. </a:t>
            </a:r>
            <a:r>
              <a:rPr lang="en-US" dirty="0" err="1"/>
              <a:t>Cả</a:t>
            </a:r>
            <a:r>
              <a:rPr lang="en-US" dirty="0"/>
              <a:t> 4 </a:t>
            </a:r>
            <a:r>
              <a:rPr lang="en-US" dirty="0" err="1"/>
              <a:t>nhóm</a:t>
            </a:r>
            <a:r>
              <a:rPr lang="en-US" dirty="0"/>
              <a:t> </a:t>
            </a:r>
            <a:r>
              <a:rPr lang="en-US" dirty="0" err="1"/>
              <a:t>mới</a:t>
            </a:r>
            <a:r>
              <a:rPr lang="en-US" dirty="0"/>
              <a:t> </a:t>
            </a:r>
            <a:r>
              <a:rPr lang="en-US" dirty="0" err="1"/>
              <a:t>đều</a:t>
            </a:r>
            <a:r>
              <a:rPr lang="en-US" dirty="0"/>
              <a:t> </a:t>
            </a:r>
            <a:r>
              <a:rPr lang="en-US" dirty="0" err="1"/>
              <a:t>hoàn</a:t>
            </a:r>
            <a:r>
              <a:rPr lang="en-US" dirty="0"/>
              <a:t> </a:t>
            </a:r>
            <a:r>
              <a:rPr lang="en-US" dirty="0" err="1"/>
              <a:t>thành</a:t>
            </a:r>
            <a:r>
              <a:rPr lang="en-US" dirty="0"/>
              <a:t> 1 </a:t>
            </a:r>
            <a:r>
              <a:rPr lang="en-US" dirty="0" err="1"/>
              <a:t>nhiệm</a:t>
            </a:r>
            <a:r>
              <a:rPr lang="en-US" dirty="0"/>
              <a:t> </a:t>
            </a:r>
            <a:r>
              <a:rPr lang="en-US" dirty="0" err="1"/>
              <a:t>vụ</a:t>
            </a:r>
            <a:r>
              <a:rPr lang="en-US" dirty="0"/>
              <a:t> </a:t>
            </a:r>
            <a:r>
              <a:rPr lang="en-US" dirty="0" err="1"/>
              <a:t>giống</a:t>
            </a:r>
            <a:r>
              <a:rPr lang="en-US" dirty="0"/>
              <a:t> </a:t>
            </a:r>
            <a:r>
              <a:rPr lang="en-US" dirty="0" err="1"/>
              <a:t>nhau</a:t>
            </a:r>
            <a:r>
              <a:rPr lang="en-US" dirty="0"/>
              <a:t> </a:t>
            </a:r>
            <a:r>
              <a:rPr lang="en-US" dirty="0" err="1"/>
              <a:t>là</a:t>
            </a:r>
            <a:r>
              <a:rPr lang="en-US" dirty="0"/>
              <a:t> </a:t>
            </a:r>
            <a:r>
              <a:rPr lang="en-US" dirty="0" err="1"/>
              <a:t>hoàn</a:t>
            </a:r>
            <a:r>
              <a:rPr lang="en-US" dirty="0"/>
              <a:t> </a:t>
            </a:r>
            <a:r>
              <a:rPr lang="en-US" dirty="0" err="1"/>
              <a:t>thành</a:t>
            </a:r>
            <a:r>
              <a:rPr lang="en-US" dirty="0"/>
              <a:t> </a:t>
            </a:r>
            <a:r>
              <a:rPr lang="en-US" dirty="0" err="1"/>
              <a:t>phiếu</a:t>
            </a:r>
            <a:r>
              <a:rPr lang="en-US" dirty="0"/>
              <a:t> </a:t>
            </a:r>
            <a:r>
              <a:rPr lang="en-US" dirty="0" err="1"/>
              <a:t>học</a:t>
            </a:r>
            <a:r>
              <a:rPr lang="en-US" dirty="0"/>
              <a:t> </a:t>
            </a:r>
            <a:r>
              <a:rPr lang="en-US" dirty="0" err="1"/>
              <a:t>tập</a:t>
            </a:r>
            <a:r>
              <a:rPr lang="en-US" dirty="0"/>
              <a:t> C.</a:t>
            </a:r>
          </a:p>
          <a:p>
            <a:endParaRPr lang="en-US" dirty="0"/>
          </a:p>
        </p:txBody>
      </p:sp>
      <p:sp>
        <p:nvSpPr>
          <p:cNvPr id="4" name="Slide Number Placeholder 3"/>
          <p:cNvSpPr>
            <a:spLocks noGrp="1"/>
          </p:cNvSpPr>
          <p:nvPr>
            <p:ph type="sldNum" sz="quarter" idx="5"/>
          </p:nvPr>
        </p:nvSpPr>
        <p:spPr/>
        <p:txBody>
          <a:bodyPr/>
          <a:lstStyle/>
          <a:p>
            <a:fld id="{72EA7444-5083-4C6F-A16B-68B68B8A95DA}" type="slidenum">
              <a:rPr lang="en-US" smtClean="0"/>
              <a:t>12</a:t>
            </a:fld>
            <a:endParaRPr lang="en-US"/>
          </a:p>
        </p:txBody>
      </p:sp>
    </p:spTree>
    <p:extLst>
      <p:ext uri="{BB962C8B-B14F-4D97-AF65-F5344CB8AC3E}">
        <p14:creationId xmlns:p14="http://schemas.microsoft.com/office/powerpoint/2010/main" val="111234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Hướng</a:t>
            </a:r>
            <a:r>
              <a:rPr lang="en-US" baseline="0" dirty="0"/>
              <a:t> </a:t>
            </a:r>
            <a:r>
              <a:rPr lang="en-US" baseline="0" dirty="0" err="1"/>
              <a:t>dẫn</a:t>
            </a:r>
            <a:r>
              <a:rPr lang="en-US" baseline="0" dirty="0"/>
              <a:t> GV click </a:t>
            </a:r>
            <a:r>
              <a:rPr lang="en-US" baseline="0" dirty="0" err="1"/>
              <a:t>vào</a:t>
            </a:r>
            <a:r>
              <a:rPr lang="en-US" baseline="0" dirty="0"/>
              <a:t> </a:t>
            </a:r>
            <a:r>
              <a:rPr lang="en-US" baseline="0" dirty="0" err="1"/>
              <a:t>bông</a:t>
            </a:r>
            <a:r>
              <a:rPr lang="en-US" baseline="0" dirty="0"/>
              <a:t> </a:t>
            </a:r>
            <a:r>
              <a:rPr lang="en-US" baseline="0" dirty="0" err="1"/>
              <a:t>hoa</a:t>
            </a:r>
            <a:r>
              <a:rPr lang="en-US" baseline="0" dirty="0"/>
              <a:t> </a:t>
            </a:r>
            <a:r>
              <a:rPr lang="en-US" baseline="0" dirty="0" err="1"/>
              <a:t>tương</a:t>
            </a:r>
            <a:r>
              <a:rPr lang="en-US" baseline="0" dirty="0"/>
              <a:t> </a:t>
            </a:r>
            <a:r>
              <a:rPr lang="en-US" baseline="0" dirty="0" err="1"/>
              <a:t>ứng</a:t>
            </a:r>
            <a:r>
              <a:rPr lang="en-US" baseline="0" dirty="0"/>
              <a:t> </a:t>
            </a:r>
            <a:r>
              <a:rPr lang="en-US" baseline="0" dirty="0" err="1"/>
              <a:t>để</a:t>
            </a:r>
            <a:r>
              <a:rPr lang="en-US" baseline="0" dirty="0"/>
              <a:t> </a:t>
            </a:r>
            <a:r>
              <a:rPr lang="en-US" baseline="0" dirty="0" err="1"/>
              <a:t>chọn</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đúng</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B29AFA-2AA5-4A27-9A9E-2AA0FD36B3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64220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Hướng</a:t>
            </a:r>
            <a:r>
              <a:rPr lang="en-US" baseline="0" dirty="0"/>
              <a:t> </a:t>
            </a:r>
            <a:r>
              <a:rPr lang="en-US" baseline="0" dirty="0" err="1"/>
              <a:t>dẫn</a:t>
            </a:r>
            <a:r>
              <a:rPr lang="en-US" baseline="0" dirty="0"/>
              <a:t> GV click </a:t>
            </a:r>
            <a:r>
              <a:rPr lang="en-US" baseline="0" dirty="0" err="1"/>
              <a:t>vào</a:t>
            </a:r>
            <a:r>
              <a:rPr lang="en-US" baseline="0" dirty="0"/>
              <a:t> </a:t>
            </a:r>
            <a:r>
              <a:rPr lang="en-US" baseline="0" dirty="0" err="1"/>
              <a:t>bông</a:t>
            </a:r>
            <a:r>
              <a:rPr lang="en-US" baseline="0" dirty="0"/>
              <a:t> </a:t>
            </a:r>
            <a:r>
              <a:rPr lang="en-US" baseline="0" dirty="0" err="1"/>
              <a:t>hoa</a:t>
            </a:r>
            <a:r>
              <a:rPr lang="en-US" baseline="0" dirty="0"/>
              <a:t> </a:t>
            </a:r>
            <a:r>
              <a:rPr lang="en-US" baseline="0" dirty="0" err="1"/>
              <a:t>tương</a:t>
            </a:r>
            <a:r>
              <a:rPr lang="en-US" baseline="0" dirty="0"/>
              <a:t> </a:t>
            </a:r>
            <a:r>
              <a:rPr lang="en-US" baseline="0" dirty="0" err="1"/>
              <a:t>ứng</a:t>
            </a:r>
            <a:r>
              <a:rPr lang="en-US" baseline="0" dirty="0"/>
              <a:t> </a:t>
            </a:r>
            <a:r>
              <a:rPr lang="en-US" baseline="0" dirty="0" err="1"/>
              <a:t>để</a:t>
            </a:r>
            <a:r>
              <a:rPr lang="en-US" baseline="0" dirty="0"/>
              <a:t> </a:t>
            </a:r>
            <a:r>
              <a:rPr lang="en-US" baseline="0" dirty="0" err="1"/>
              <a:t>chọn</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đúng</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B29AFA-2AA5-4A27-9A9E-2AA0FD36B3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0198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Hướng</a:t>
            </a:r>
            <a:r>
              <a:rPr lang="en-US" baseline="0" dirty="0"/>
              <a:t> </a:t>
            </a:r>
            <a:r>
              <a:rPr lang="en-US" baseline="0" dirty="0" err="1"/>
              <a:t>dẫn</a:t>
            </a:r>
            <a:r>
              <a:rPr lang="en-US" baseline="0" dirty="0"/>
              <a:t> GV click </a:t>
            </a:r>
            <a:r>
              <a:rPr lang="en-US" baseline="0" dirty="0" err="1"/>
              <a:t>vào</a:t>
            </a:r>
            <a:r>
              <a:rPr lang="en-US" baseline="0" dirty="0"/>
              <a:t> </a:t>
            </a:r>
            <a:r>
              <a:rPr lang="en-US" baseline="0" dirty="0" err="1"/>
              <a:t>bông</a:t>
            </a:r>
            <a:r>
              <a:rPr lang="en-US" baseline="0" dirty="0"/>
              <a:t> </a:t>
            </a:r>
            <a:r>
              <a:rPr lang="en-US" baseline="0" dirty="0" err="1"/>
              <a:t>hoa</a:t>
            </a:r>
            <a:r>
              <a:rPr lang="en-US" baseline="0" dirty="0"/>
              <a:t> </a:t>
            </a:r>
            <a:r>
              <a:rPr lang="en-US" baseline="0" dirty="0" err="1"/>
              <a:t>tương</a:t>
            </a:r>
            <a:r>
              <a:rPr lang="en-US" baseline="0" dirty="0"/>
              <a:t> </a:t>
            </a:r>
            <a:r>
              <a:rPr lang="en-US" baseline="0" dirty="0" err="1"/>
              <a:t>ứng</a:t>
            </a:r>
            <a:r>
              <a:rPr lang="en-US" baseline="0" dirty="0"/>
              <a:t> </a:t>
            </a:r>
            <a:r>
              <a:rPr lang="en-US" baseline="0" dirty="0" err="1"/>
              <a:t>để</a:t>
            </a:r>
            <a:r>
              <a:rPr lang="en-US" baseline="0" dirty="0"/>
              <a:t> </a:t>
            </a:r>
            <a:r>
              <a:rPr lang="en-US" baseline="0" dirty="0" err="1"/>
              <a:t>chọn</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đúng</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B29AFA-2AA5-4A27-9A9E-2AA0FD36B3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2240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Hướng</a:t>
            </a:r>
            <a:r>
              <a:rPr lang="en-US" baseline="0" dirty="0"/>
              <a:t> </a:t>
            </a:r>
            <a:r>
              <a:rPr lang="en-US" baseline="0" dirty="0" err="1"/>
              <a:t>dẫn</a:t>
            </a:r>
            <a:r>
              <a:rPr lang="en-US" baseline="0" dirty="0"/>
              <a:t> GV click </a:t>
            </a:r>
            <a:r>
              <a:rPr lang="en-US" baseline="0" dirty="0" err="1"/>
              <a:t>vào</a:t>
            </a:r>
            <a:r>
              <a:rPr lang="en-US" baseline="0" dirty="0"/>
              <a:t> </a:t>
            </a:r>
            <a:r>
              <a:rPr lang="en-US" baseline="0" dirty="0" err="1"/>
              <a:t>bông</a:t>
            </a:r>
            <a:r>
              <a:rPr lang="en-US" baseline="0" dirty="0"/>
              <a:t> </a:t>
            </a:r>
            <a:r>
              <a:rPr lang="en-US" baseline="0" dirty="0" err="1"/>
              <a:t>hoa</a:t>
            </a:r>
            <a:r>
              <a:rPr lang="en-US" baseline="0" dirty="0"/>
              <a:t> </a:t>
            </a:r>
            <a:r>
              <a:rPr lang="en-US" baseline="0" dirty="0" err="1"/>
              <a:t>tương</a:t>
            </a:r>
            <a:r>
              <a:rPr lang="en-US" baseline="0" dirty="0"/>
              <a:t> </a:t>
            </a:r>
            <a:r>
              <a:rPr lang="en-US" baseline="0" dirty="0" err="1"/>
              <a:t>ứng</a:t>
            </a:r>
            <a:r>
              <a:rPr lang="en-US" baseline="0" dirty="0"/>
              <a:t> </a:t>
            </a:r>
            <a:r>
              <a:rPr lang="en-US" baseline="0" dirty="0" err="1"/>
              <a:t>để</a:t>
            </a:r>
            <a:r>
              <a:rPr lang="en-US" baseline="0" dirty="0"/>
              <a:t> </a:t>
            </a:r>
            <a:r>
              <a:rPr lang="en-US" baseline="0" dirty="0" err="1"/>
              <a:t>chọn</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đúng</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B29AFA-2AA5-4A27-9A9E-2AA0FD36B3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7185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Hướng</a:t>
            </a:r>
            <a:r>
              <a:rPr lang="en-US" baseline="0" dirty="0"/>
              <a:t> </a:t>
            </a:r>
            <a:r>
              <a:rPr lang="en-US" baseline="0" dirty="0" err="1"/>
              <a:t>dẫn</a:t>
            </a:r>
            <a:r>
              <a:rPr lang="en-US" baseline="0" dirty="0"/>
              <a:t> GV click </a:t>
            </a:r>
            <a:r>
              <a:rPr lang="en-US" baseline="0" dirty="0" err="1"/>
              <a:t>vào</a:t>
            </a:r>
            <a:r>
              <a:rPr lang="en-US" baseline="0" dirty="0"/>
              <a:t> </a:t>
            </a:r>
            <a:r>
              <a:rPr lang="en-US" baseline="0" dirty="0" err="1"/>
              <a:t>bông</a:t>
            </a:r>
            <a:r>
              <a:rPr lang="en-US" baseline="0" dirty="0"/>
              <a:t> </a:t>
            </a:r>
            <a:r>
              <a:rPr lang="en-US" baseline="0" dirty="0" err="1"/>
              <a:t>hoa</a:t>
            </a:r>
            <a:r>
              <a:rPr lang="en-US" baseline="0" dirty="0"/>
              <a:t> </a:t>
            </a:r>
            <a:r>
              <a:rPr lang="en-US" baseline="0" dirty="0" err="1"/>
              <a:t>tương</a:t>
            </a:r>
            <a:r>
              <a:rPr lang="en-US" baseline="0" dirty="0"/>
              <a:t> </a:t>
            </a:r>
            <a:r>
              <a:rPr lang="en-US" baseline="0" dirty="0" err="1"/>
              <a:t>ứng</a:t>
            </a:r>
            <a:r>
              <a:rPr lang="en-US" baseline="0" dirty="0"/>
              <a:t> </a:t>
            </a:r>
            <a:r>
              <a:rPr lang="en-US" baseline="0" dirty="0" err="1"/>
              <a:t>để</a:t>
            </a:r>
            <a:r>
              <a:rPr lang="en-US" baseline="0" dirty="0"/>
              <a:t> </a:t>
            </a:r>
            <a:r>
              <a:rPr lang="en-US" baseline="0" dirty="0" err="1"/>
              <a:t>chọn</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đúng</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B29AFA-2AA5-4A27-9A9E-2AA0FD36B3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3847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Hướng</a:t>
            </a:r>
            <a:r>
              <a:rPr lang="en-US" baseline="0" dirty="0"/>
              <a:t> </a:t>
            </a:r>
            <a:r>
              <a:rPr lang="en-US" baseline="0" dirty="0" err="1"/>
              <a:t>dẫn</a:t>
            </a:r>
            <a:r>
              <a:rPr lang="en-US" baseline="0" dirty="0"/>
              <a:t> GV click </a:t>
            </a:r>
            <a:r>
              <a:rPr lang="en-US" baseline="0" dirty="0" err="1"/>
              <a:t>vào</a:t>
            </a:r>
            <a:r>
              <a:rPr lang="en-US" baseline="0" dirty="0"/>
              <a:t> </a:t>
            </a:r>
            <a:r>
              <a:rPr lang="en-US" baseline="0" dirty="0" err="1"/>
              <a:t>bông</a:t>
            </a:r>
            <a:r>
              <a:rPr lang="en-US" baseline="0" dirty="0"/>
              <a:t> </a:t>
            </a:r>
            <a:r>
              <a:rPr lang="en-US" baseline="0" dirty="0" err="1"/>
              <a:t>hoa</a:t>
            </a:r>
            <a:r>
              <a:rPr lang="en-US" baseline="0" dirty="0"/>
              <a:t> </a:t>
            </a:r>
            <a:r>
              <a:rPr lang="en-US" baseline="0" dirty="0" err="1"/>
              <a:t>tương</a:t>
            </a:r>
            <a:r>
              <a:rPr lang="en-US" baseline="0" dirty="0"/>
              <a:t> </a:t>
            </a:r>
            <a:r>
              <a:rPr lang="en-US" baseline="0" dirty="0" err="1"/>
              <a:t>ứng</a:t>
            </a:r>
            <a:r>
              <a:rPr lang="en-US" baseline="0" dirty="0"/>
              <a:t> </a:t>
            </a:r>
            <a:r>
              <a:rPr lang="en-US" baseline="0" dirty="0" err="1"/>
              <a:t>để</a:t>
            </a:r>
            <a:r>
              <a:rPr lang="en-US" baseline="0" dirty="0"/>
              <a:t> </a:t>
            </a:r>
            <a:r>
              <a:rPr lang="en-US" baseline="0" dirty="0" err="1"/>
              <a:t>chọn</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đúng</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B29AFA-2AA5-4A27-9A9E-2AA0FD36B3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92094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Hướng</a:t>
            </a:r>
            <a:r>
              <a:rPr lang="en-US" baseline="0" dirty="0"/>
              <a:t> </a:t>
            </a:r>
            <a:r>
              <a:rPr lang="en-US" baseline="0" dirty="0" err="1"/>
              <a:t>dẫn</a:t>
            </a:r>
            <a:r>
              <a:rPr lang="en-US" baseline="0" dirty="0"/>
              <a:t> GV click </a:t>
            </a:r>
            <a:r>
              <a:rPr lang="en-US" baseline="0" dirty="0" err="1"/>
              <a:t>vào</a:t>
            </a:r>
            <a:r>
              <a:rPr lang="en-US" baseline="0" dirty="0"/>
              <a:t> </a:t>
            </a:r>
            <a:r>
              <a:rPr lang="en-US" baseline="0" dirty="0" err="1"/>
              <a:t>bông</a:t>
            </a:r>
            <a:r>
              <a:rPr lang="en-US" baseline="0" dirty="0"/>
              <a:t> </a:t>
            </a:r>
            <a:r>
              <a:rPr lang="en-US" baseline="0" dirty="0" err="1"/>
              <a:t>hoa</a:t>
            </a:r>
            <a:r>
              <a:rPr lang="en-US" baseline="0" dirty="0"/>
              <a:t> </a:t>
            </a:r>
            <a:r>
              <a:rPr lang="en-US" baseline="0" dirty="0" err="1"/>
              <a:t>tương</a:t>
            </a:r>
            <a:r>
              <a:rPr lang="en-US" baseline="0" dirty="0"/>
              <a:t> </a:t>
            </a:r>
            <a:r>
              <a:rPr lang="en-US" baseline="0" dirty="0" err="1"/>
              <a:t>ứng</a:t>
            </a:r>
            <a:r>
              <a:rPr lang="en-US" baseline="0" dirty="0"/>
              <a:t> </a:t>
            </a:r>
            <a:r>
              <a:rPr lang="en-US" baseline="0" dirty="0" err="1"/>
              <a:t>để</a:t>
            </a:r>
            <a:r>
              <a:rPr lang="en-US" baseline="0" dirty="0"/>
              <a:t> </a:t>
            </a:r>
            <a:r>
              <a:rPr lang="en-US" baseline="0" dirty="0" err="1"/>
              <a:t>chọn</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đúng</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B29AFA-2AA5-4A27-9A9E-2AA0FD36B3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64809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E238D-1519-F0C3-3001-616DFC3E94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2E6494-D844-43C2-71E4-99329AC05A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99316F-E22E-0798-B4DC-5ED94A94662F}"/>
              </a:ext>
            </a:extLst>
          </p:cNvPr>
          <p:cNvSpPr>
            <a:spLocks noGrp="1"/>
          </p:cNvSpPr>
          <p:nvPr>
            <p:ph type="dt" sz="half" idx="10"/>
          </p:nvPr>
        </p:nvSpPr>
        <p:spPr/>
        <p:txBody>
          <a:bodyPr/>
          <a:lstStyle/>
          <a:p>
            <a:fld id="{D29F8809-A423-4163-AE37-3BBFBD60E7C5}" type="datetimeFigureOut">
              <a:rPr lang="en-US" smtClean="0"/>
              <a:t>5/10/2024</a:t>
            </a:fld>
            <a:endParaRPr lang="en-US"/>
          </a:p>
        </p:txBody>
      </p:sp>
      <p:sp>
        <p:nvSpPr>
          <p:cNvPr id="5" name="Footer Placeholder 4">
            <a:extLst>
              <a:ext uri="{FF2B5EF4-FFF2-40B4-BE49-F238E27FC236}">
                <a16:creationId xmlns:a16="http://schemas.microsoft.com/office/drawing/2014/main" id="{30896712-0A3B-37B4-CFF2-8E2B8F20E9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D86A16-CEA5-D0FA-59B9-D7C65FFD7E1E}"/>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4187532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4A02A-4203-18E5-4279-197B05071A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65994B-A0EC-4030-AFF5-A978D5E348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9B3321-3A12-7B8E-DCBF-CE23F1A5CF59}"/>
              </a:ext>
            </a:extLst>
          </p:cNvPr>
          <p:cNvSpPr>
            <a:spLocks noGrp="1"/>
          </p:cNvSpPr>
          <p:nvPr>
            <p:ph type="dt" sz="half" idx="10"/>
          </p:nvPr>
        </p:nvSpPr>
        <p:spPr/>
        <p:txBody>
          <a:bodyPr/>
          <a:lstStyle/>
          <a:p>
            <a:fld id="{D29F8809-A423-4163-AE37-3BBFBD60E7C5}" type="datetimeFigureOut">
              <a:rPr lang="en-US" smtClean="0"/>
              <a:t>5/10/2024</a:t>
            </a:fld>
            <a:endParaRPr lang="en-US"/>
          </a:p>
        </p:txBody>
      </p:sp>
      <p:sp>
        <p:nvSpPr>
          <p:cNvPr id="5" name="Footer Placeholder 4">
            <a:extLst>
              <a:ext uri="{FF2B5EF4-FFF2-40B4-BE49-F238E27FC236}">
                <a16:creationId xmlns:a16="http://schemas.microsoft.com/office/drawing/2014/main" id="{E052F551-76F6-031A-1564-C8BFD661BF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E32457-AB69-67BD-CC72-A7BDDB6F75B2}"/>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173991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837D3-0DCD-A092-1188-5F1BE26E07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BE0947-A6B4-0F97-B359-514D24D25D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A1E06-80FF-9FD3-C6C2-F3DB0D0E7824}"/>
              </a:ext>
            </a:extLst>
          </p:cNvPr>
          <p:cNvSpPr>
            <a:spLocks noGrp="1"/>
          </p:cNvSpPr>
          <p:nvPr>
            <p:ph type="dt" sz="half" idx="10"/>
          </p:nvPr>
        </p:nvSpPr>
        <p:spPr/>
        <p:txBody>
          <a:bodyPr/>
          <a:lstStyle/>
          <a:p>
            <a:fld id="{D29F8809-A423-4163-AE37-3BBFBD60E7C5}" type="datetimeFigureOut">
              <a:rPr lang="en-US" smtClean="0"/>
              <a:t>5/10/2024</a:t>
            </a:fld>
            <a:endParaRPr lang="en-US"/>
          </a:p>
        </p:txBody>
      </p:sp>
      <p:sp>
        <p:nvSpPr>
          <p:cNvPr id="5" name="Footer Placeholder 4">
            <a:extLst>
              <a:ext uri="{FF2B5EF4-FFF2-40B4-BE49-F238E27FC236}">
                <a16:creationId xmlns:a16="http://schemas.microsoft.com/office/drawing/2014/main" id="{9A4FC0B3-58B2-54D2-69D3-05577FBFC1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379C85-1CF4-26DD-F0DC-DA6F779E3B36}"/>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36809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46337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92179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08221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24583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63379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35177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91539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88227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392A-0DFE-8B0B-3292-945C59A22C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BC8675-DA72-73BD-9211-D50C781D0F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909AA1-782E-C868-8914-1562EF490680}"/>
              </a:ext>
            </a:extLst>
          </p:cNvPr>
          <p:cNvSpPr>
            <a:spLocks noGrp="1"/>
          </p:cNvSpPr>
          <p:nvPr>
            <p:ph type="dt" sz="half" idx="10"/>
          </p:nvPr>
        </p:nvSpPr>
        <p:spPr/>
        <p:txBody>
          <a:bodyPr/>
          <a:lstStyle/>
          <a:p>
            <a:fld id="{D29F8809-A423-4163-AE37-3BBFBD60E7C5}" type="datetimeFigureOut">
              <a:rPr lang="en-US" smtClean="0"/>
              <a:t>5/10/2024</a:t>
            </a:fld>
            <a:endParaRPr lang="en-US"/>
          </a:p>
        </p:txBody>
      </p:sp>
      <p:sp>
        <p:nvSpPr>
          <p:cNvPr id="5" name="Footer Placeholder 4">
            <a:extLst>
              <a:ext uri="{FF2B5EF4-FFF2-40B4-BE49-F238E27FC236}">
                <a16:creationId xmlns:a16="http://schemas.microsoft.com/office/drawing/2014/main" id="{AEC49C54-24E0-1E2F-9BF6-25ABBE1BB8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811588-CBBE-8D8F-8093-2331C8BCCA59}"/>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320045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61126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10196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79020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81C43-8C97-4787-9E67-6FEE1D84B4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585F07-951E-439A-A7DB-15EAAACEFB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F62ED7-EB9D-47A9-BF9F-E8FBF1E305B5}"/>
              </a:ext>
            </a:extLst>
          </p:cNvPr>
          <p:cNvSpPr>
            <a:spLocks noGrp="1"/>
          </p:cNvSpPr>
          <p:nvPr>
            <p:ph type="dt" sz="half" idx="10"/>
          </p:nvPr>
        </p:nvSpPr>
        <p:spPr/>
        <p:txBody>
          <a:bodyPr/>
          <a:lstStyle/>
          <a:p>
            <a:fld id="{2BFA6248-9075-44F6-BABA-ACCDFFA54742}" type="datetimeFigureOut">
              <a:rPr lang="en-US" smtClean="0"/>
              <a:t>5/10/2024</a:t>
            </a:fld>
            <a:endParaRPr lang="en-US"/>
          </a:p>
        </p:txBody>
      </p:sp>
      <p:sp>
        <p:nvSpPr>
          <p:cNvPr id="5" name="Footer Placeholder 4">
            <a:extLst>
              <a:ext uri="{FF2B5EF4-FFF2-40B4-BE49-F238E27FC236}">
                <a16:creationId xmlns:a16="http://schemas.microsoft.com/office/drawing/2014/main" id="{E934A0AA-8FD5-4C86-8F31-3D31ABD0CD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3F7E8D-06E8-4965-9227-B2B540DF3CF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9405183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5/10/2024</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5067047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47905-26D5-4AAD-B9AA-0768E6AC45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004625-889A-4B5E-91DF-886F4BF9A1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02DD92D-CB11-4825-A48A-651A8410EE3A}"/>
              </a:ext>
            </a:extLst>
          </p:cNvPr>
          <p:cNvSpPr>
            <a:spLocks noGrp="1"/>
          </p:cNvSpPr>
          <p:nvPr>
            <p:ph type="dt" sz="half" idx="10"/>
          </p:nvPr>
        </p:nvSpPr>
        <p:spPr/>
        <p:txBody>
          <a:bodyPr/>
          <a:lstStyle/>
          <a:p>
            <a:fld id="{2BFA6248-9075-44F6-BABA-ACCDFFA54742}" type="datetimeFigureOut">
              <a:rPr lang="en-US" smtClean="0"/>
              <a:t>5/10/2024</a:t>
            </a:fld>
            <a:endParaRPr lang="en-US"/>
          </a:p>
        </p:txBody>
      </p:sp>
      <p:sp>
        <p:nvSpPr>
          <p:cNvPr id="5" name="Footer Placeholder 4">
            <a:extLst>
              <a:ext uri="{FF2B5EF4-FFF2-40B4-BE49-F238E27FC236}">
                <a16:creationId xmlns:a16="http://schemas.microsoft.com/office/drawing/2014/main" id="{C2B2DDC4-A3D2-4682-8945-C0DA250DAF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78F52F-B27B-49CB-A3E9-CD723026A9E5}"/>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0157259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D51D3-81D0-47D0-AFBB-001ADDD333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CBC757-CD1E-4576-A47C-CB261696FB3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8A03A0-58CF-4752-9C67-37DF396D574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38A83D-B1BD-46AF-9B04-690C8CE8E267}"/>
              </a:ext>
            </a:extLst>
          </p:cNvPr>
          <p:cNvSpPr>
            <a:spLocks noGrp="1"/>
          </p:cNvSpPr>
          <p:nvPr>
            <p:ph type="dt" sz="half" idx="10"/>
          </p:nvPr>
        </p:nvSpPr>
        <p:spPr/>
        <p:txBody>
          <a:bodyPr/>
          <a:lstStyle/>
          <a:p>
            <a:fld id="{2BFA6248-9075-44F6-BABA-ACCDFFA54742}" type="datetimeFigureOut">
              <a:rPr lang="en-US" smtClean="0"/>
              <a:t>5/10/2024</a:t>
            </a:fld>
            <a:endParaRPr lang="en-US"/>
          </a:p>
        </p:txBody>
      </p:sp>
      <p:sp>
        <p:nvSpPr>
          <p:cNvPr id="6" name="Footer Placeholder 5">
            <a:extLst>
              <a:ext uri="{FF2B5EF4-FFF2-40B4-BE49-F238E27FC236}">
                <a16:creationId xmlns:a16="http://schemas.microsoft.com/office/drawing/2014/main" id="{68369FEE-1515-4398-953A-3B8604E0B6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5AF395-FE11-4E4D-8D74-BFCA29B70917}"/>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8893972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58389-E235-40B6-936E-696FC89440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4DAA47-EFF5-4C2F-9FDC-F931255CB5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2C21C54-9AE0-411F-9D51-FEFD85BFDA1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FFB7A6-68BD-4C89-BA50-7D80DB0757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EDE108A-A856-441A-966E-3E2BB718821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5D45AB-AD0C-43BD-9C71-577057BE2CC5}"/>
              </a:ext>
            </a:extLst>
          </p:cNvPr>
          <p:cNvSpPr>
            <a:spLocks noGrp="1"/>
          </p:cNvSpPr>
          <p:nvPr>
            <p:ph type="dt" sz="half" idx="10"/>
          </p:nvPr>
        </p:nvSpPr>
        <p:spPr/>
        <p:txBody>
          <a:bodyPr/>
          <a:lstStyle/>
          <a:p>
            <a:fld id="{2BFA6248-9075-44F6-BABA-ACCDFFA54742}" type="datetimeFigureOut">
              <a:rPr lang="en-US" smtClean="0"/>
              <a:t>5/10/2024</a:t>
            </a:fld>
            <a:endParaRPr lang="en-US"/>
          </a:p>
        </p:txBody>
      </p:sp>
      <p:sp>
        <p:nvSpPr>
          <p:cNvPr id="8" name="Footer Placeholder 7">
            <a:extLst>
              <a:ext uri="{FF2B5EF4-FFF2-40B4-BE49-F238E27FC236}">
                <a16:creationId xmlns:a16="http://schemas.microsoft.com/office/drawing/2014/main" id="{D1C994C8-55A9-4DE7-A292-E46EFB6164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0AFCDF-7718-40FD-9C0C-F867AE621CFA}"/>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0300158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A30F2-0C34-4AAF-BD4B-54C04629B3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8AC8DE-6E65-40FA-970C-7DD78403A350}"/>
              </a:ext>
            </a:extLst>
          </p:cNvPr>
          <p:cNvSpPr>
            <a:spLocks noGrp="1"/>
          </p:cNvSpPr>
          <p:nvPr>
            <p:ph type="dt" sz="half" idx="10"/>
          </p:nvPr>
        </p:nvSpPr>
        <p:spPr/>
        <p:txBody>
          <a:bodyPr/>
          <a:lstStyle/>
          <a:p>
            <a:fld id="{2BFA6248-9075-44F6-BABA-ACCDFFA54742}" type="datetimeFigureOut">
              <a:rPr lang="en-US" smtClean="0"/>
              <a:t>5/10/2024</a:t>
            </a:fld>
            <a:endParaRPr lang="en-US"/>
          </a:p>
        </p:txBody>
      </p:sp>
      <p:sp>
        <p:nvSpPr>
          <p:cNvPr id="4" name="Footer Placeholder 3">
            <a:extLst>
              <a:ext uri="{FF2B5EF4-FFF2-40B4-BE49-F238E27FC236}">
                <a16:creationId xmlns:a16="http://schemas.microsoft.com/office/drawing/2014/main" id="{F96379B1-A738-45D1-9C4D-7A96F3D6F1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3EE0E8-8B6F-4941-AE51-E8A78DF2CDB1}"/>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7138787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7FD9B6-FCA8-493A-8121-06350FF8D4C4}"/>
              </a:ext>
            </a:extLst>
          </p:cNvPr>
          <p:cNvSpPr>
            <a:spLocks noGrp="1"/>
          </p:cNvSpPr>
          <p:nvPr>
            <p:ph type="dt" sz="half" idx="10"/>
          </p:nvPr>
        </p:nvSpPr>
        <p:spPr/>
        <p:txBody>
          <a:bodyPr/>
          <a:lstStyle/>
          <a:p>
            <a:fld id="{2BFA6248-9075-44F6-BABA-ACCDFFA54742}" type="datetimeFigureOut">
              <a:rPr lang="en-US" smtClean="0"/>
              <a:t>5/10/2024</a:t>
            </a:fld>
            <a:endParaRPr lang="en-US"/>
          </a:p>
        </p:txBody>
      </p:sp>
      <p:sp>
        <p:nvSpPr>
          <p:cNvPr id="3" name="Footer Placeholder 2">
            <a:extLst>
              <a:ext uri="{FF2B5EF4-FFF2-40B4-BE49-F238E27FC236}">
                <a16:creationId xmlns:a16="http://schemas.microsoft.com/office/drawing/2014/main" id="{06BAF242-37ED-4A7C-8CB1-E0E053739C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786D51-30FA-4C5E-AA2C-4F456027D5F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1273515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244E4-D55C-25F4-6FA9-227D33A01D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FD186C0-C24F-2FA5-515D-3FD9312D17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3CC7D0-2DB7-93CF-8C18-A9F674BE3251}"/>
              </a:ext>
            </a:extLst>
          </p:cNvPr>
          <p:cNvSpPr>
            <a:spLocks noGrp="1"/>
          </p:cNvSpPr>
          <p:nvPr>
            <p:ph type="dt" sz="half" idx="10"/>
          </p:nvPr>
        </p:nvSpPr>
        <p:spPr/>
        <p:txBody>
          <a:bodyPr/>
          <a:lstStyle/>
          <a:p>
            <a:fld id="{D29F8809-A423-4163-AE37-3BBFBD60E7C5}" type="datetimeFigureOut">
              <a:rPr lang="en-US" smtClean="0"/>
              <a:t>5/10/2024</a:t>
            </a:fld>
            <a:endParaRPr lang="en-US"/>
          </a:p>
        </p:txBody>
      </p:sp>
      <p:sp>
        <p:nvSpPr>
          <p:cNvPr id="5" name="Footer Placeholder 4">
            <a:extLst>
              <a:ext uri="{FF2B5EF4-FFF2-40B4-BE49-F238E27FC236}">
                <a16:creationId xmlns:a16="http://schemas.microsoft.com/office/drawing/2014/main" id="{B9FF90FB-775E-2A13-F6E8-5D3BFD6C7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3291CA-8322-46D9-9D8B-8F6AF163EB7C}"/>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556776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A13A2-0F07-409B-831B-72D749F7D2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5E48B1-9887-47FC-8B33-EFB7917546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22928A-5C9B-4E0E-ACA5-DAC8E8FE67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00497BF-46D2-4ED7-92A6-A0DF26DB8C02}"/>
              </a:ext>
            </a:extLst>
          </p:cNvPr>
          <p:cNvSpPr>
            <a:spLocks noGrp="1"/>
          </p:cNvSpPr>
          <p:nvPr>
            <p:ph type="dt" sz="half" idx="10"/>
          </p:nvPr>
        </p:nvSpPr>
        <p:spPr/>
        <p:txBody>
          <a:bodyPr/>
          <a:lstStyle/>
          <a:p>
            <a:fld id="{2BFA6248-9075-44F6-BABA-ACCDFFA54742}" type="datetimeFigureOut">
              <a:rPr lang="en-US" smtClean="0"/>
              <a:t>5/10/2024</a:t>
            </a:fld>
            <a:endParaRPr lang="en-US"/>
          </a:p>
        </p:txBody>
      </p:sp>
      <p:sp>
        <p:nvSpPr>
          <p:cNvPr id="6" name="Footer Placeholder 5">
            <a:extLst>
              <a:ext uri="{FF2B5EF4-FFF2-40B4-BE49-F238E27FC236}">
                <a16:creationId xmlns:a16="http://schemas.microsoft.com/office/drawing/2014/main" id="{9FC497B6-F20A-41CF-BF5E-E84D9A71A7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0B5738-71BB-4769-8CEA-5E666A5EBF21}"/>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647339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E272-8DF8-4794-AC33-8E0DC53546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B5D5AD1-1ACC-41B3-9D01-029208B9BC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274EE8-8D24-4E30-85CE-3EAE8BCBF0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86C8062-9A78-4204-B41B-1281F0529629}"/>
              </a:ext>
            </a:extLst>
          </p:cNvPr>
          <p:cNvSpPr>
            <a:spLocks noGrp="1"/>
          </p:cNvSpPr>
          <p:nvPr>
            <p:ph type="dt" sz="half" idx="10"/>
          </p:nvPr>
        </p:nvSpPr>
        <p:spPr/>
        <p:txBody>
          <a:bodyPr/>
          <a:lstStyle/>
          <a:p>
            <a:fld id="{2BFA6248-9075-44F6-BABA-ACCDFFA54742}" type="datetimeFigureOut">
              <a:rPr lang="en-US" smtClean="0"/>
              <a:t>5/10/2024</a:t>
            </a:fld>
            <a:endParaRPr lang="en-US"/>
          </a:p>
        </p:txBody>
      </p:sp>
      <p:sp>
        <p:nvSpPr>
          <p:cNvPr id="6" name="Footer Placeholder 5">
            <a:extLst>
              <a:ext uri="{FF2B5EF4-FFF2-40B4-BE49-F238E27FC236}">
                <a16:creationId xmlns:a16="http://schemas.microsoft.com/office/drawing/2014/main" id="{AB8CE470-79B5-4EC6-A8D6-3CDD3BC8D0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23C154-4DC8-4458-89AB-A8E9B3F9139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1292549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62CCB-63AE-4BC5-882D-1818C3CE31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D9169F-AF3E-40B1-BC18-85A4C7B106B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11AE00-ACD7-4A15-B185-BC11A1F04849}"/>
              </a:ext>
            </a:extLst>
          </p:cNvPr>
          <p:cNvSpPr>
            <a:spLocks noGrp="1"/>
          </p:cNvSpPr>
          <p:nvPr>
            <p:ph type="dt" sz="half" idx="10"/>
          </p:nvPr>
        </p:nvSpPr>
        <p:spPr/>
        <p:txBody>
          <a:bodyPr/>
          <a:lstStyle/>
          <a:p>
            <a:fld id="{2BFA6248-9075-44F6-BABA-ACCDFFA54742}" type="datetimeFigureOut">
              <a:rPr lang="en-US" smtClean="0"/>
              <a:t>5/10/2024</a:t>
            </a:fld>
            <a:endParaRPr lang="en-US"/>
          </a:p>
        </p:txBody>
      </p:sp>
      <p:sp>
        <p:nvSpPr>
          <p:cNvPr id="5" name="Footer Placeholder 4">
            <a:extLst>
              <a:ext uri="{FF2B5EF4-FFF2-40B4-BE49-F238E27FC236}">
                <a16:creationId xmlns:a16="http://schemas.microsoft.com/office/drawing/2014/main" id="{CA037F78-7CCD-411A-9584-8030271C41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E8F386-8401-4BD2-A118-F02C56B887F6}"/>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5683039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4702B4-D98D-4F11-BE96-F1FF275EA9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53901C-0C8D-4F10-9997-6AE651BBC89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6520DE-DAA5-40CC-A3CE-E592942F43FB}"/>
              </a:ext>
            </a:extLst>
          </p:cNvPr>
          <p:cNvSpPr>
            <a:spLocks noGrp="1"/>
          </p:cNvSpPr>
          <p:nvPr>
            <p:ph type="dt" sz="half" idx="10"/>
          </p:nvPr>
        </p:nvSpPr>
        <p:spPr/>
        <p:txBody>
          <a:bodyPr/>
          <a:lstStyle/>
          <a:p>
            <a:fld id="{2BFA6248-9075-44F6-BABA-ACCDFFA54742}" type="datetimeFigureOut">
              <a:rPr lang="en-US" smtClean="0"/>
              <a:t>5/10/2024</a:t>
            </a:fld>
            <a:endParaRPr lang="en-US"/>
          </a:p>
        </p:txBody>
      </p:sp>
      <p:sp>
        <p:nvSpPr>
          <p:cNvPr id="5" name="Footer Placeholder 4">
            <a:extLst>
              <a:ext uri="{FF2B5EF4-FFF2-40B4-BE49-F238E27FC236}">
                <a16:creationId xmlns:a16="http://schemas.microsoft.com/office/drawing/2014/main" id="{8667F7B6-A811-4FA8-B655-68D93BFD54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84E9-52C2-4612-8A21-06EFD27EAC46}"/>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4258051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9927B-B148-6210-CFE9-2A7DB6D253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146B65-D05F-E8F7-42D1-301902A4CF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63C981-7C0F-88D8-97F1-F429D044ED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A716DF-BFF2-F217-F6FF-8E0402DD1DEE}"/>
              </a:ext>
            </a:extLst>
          </p:cNvPr>
          <p:cNvSpPr>
            <a:spLocks noGrp="1"/>
          </p:cNvSpPr>
          <p:nvPr>
            <p:ph type="dt" sz="half" idx="10"/>
          </p:nvPr>
        </p:nvSpPr>
        <p:spPr/>
        <p:txBody>
          <a:bodyPr/>
          <a:lstStyle/>
          <a:p>
            <a:fld id="{D29F8809-A423-4163-AE37-3BBFBD60E7C5}" type="datetimeFigureOut">
              <a:rPr lang="en-US" smtClean="0"/>
              <a:t>5/10/2024</a:t>
            </a:fld>
            <a:endParaRPr lang="en-US"/>
          </a:p>
        </p:txBody>
      </p:sp>
      <p:sp>
        <p:nvSpPr>
          <p:cNvPr id="6" name="Footer Placeholder 5">
            <a:extLst>
              <a:ext uri="{FF2B5EF4-FFF2-40B4-BE49-F238E27FC236}">
                <a16:creationId xmlns:a16="http://schemas.microsoft.com/office/drawing/2014/main" id="{B33E59E3-ECBC-0C13-3D1A-00F460818C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FE8249-2B02-A63F-C73B-8011D9D2CEB8}"/>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479494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DA36B-F99D-4F29-48CC-3FF7D920615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8B5669-9E52-266C-966B-1856EF60C1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B2372F-0767-4B3B-37E2-2ABCDF615D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7FF35D-2549-236B-B8D7-9BC13EEB6E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B66D27-7C2D-F56A-060C-1C522A66C8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902163-1AAE-54A1-F475-580D98A979F9}"/>
              </a:ext>
            </a:extLst>
          </p:cNvPr>
          <p:cNvSpPr>
            <a:spLocks noGrp="1"/>
          </p:cNvSpPr>
          <p:nvPr>
            <p:ph type="dt" sz="half" idx="10"/>
          </p:nvPr>
        </p:nvSpPr>
        <p:spPr/>
        <p:txBody>
          <a:bodyPr/>
          <a:lstStyle/>
          <a:p>
            <a:fld id="{D29F8809-A423-4163-AE37-3BBFBD60E7C5}" type="datetimeFigureOut">
              <a:rPr lang="en-US" smtClean="0"/>
              <a:t>5/10/2024</a:t>
            </a:fld>
            <a:endParaRPr lang="en-US"/>
          </a:p>
        </p:txBody>
      </p:sp>
      <p:sp>
        <p:nvSpPr>
          <p:cNvPr id="8" name="Footer Placeholder 7">
            <a:extLst>
              <a:ext uri="{FF2B5EF4-FFF2-40B4-BE49-F238E27FC236}">
                <a16:creationId xmlns:a16="http://schemas.microsoft.com/office/drawing/2014/main" id="{9B491746-AE34-C8BF-ECAD-B330C36B67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7B52BE-BF1D-5BF2-A388-AE6EBC27044A}"/>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4278896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E1628-676A-263E-BA86-E5D4AC6382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F857F9-CF4E-42B6-7DAB-323FF35D873A}"/>
              </a:ext>
            </a:extLst>
          </p:cNvPr>
          <p:cNvSpPr>
            <a:spLocks noGrp="1"/>
          </p:cNvSpPr>
          <p:nvPr>
            <p:ph type="dt" sz="half" idx="10"/>
          </p:nvPr>
        </p:nvSpPr>
        <p:spPr/>
        <p:txBody>
          <a:bodyPr/>
          <a:lstStyle/>
          <a:p>
            <a:fld id="{D29F8809-A423-4163-AE37-3BBFBD60E7C5}" type="datetimeFigureOut">
              <a:rPr lang="en-US" smtClean="0"/>
              <a:t>5/10/2024</a:t>
            </a:fld>
            <a:endParaRPr lang="en-US"/>
          </a:p>
        </p:txBody>
      </p:sp>
      <p:sp>
        <p:nvSpPr>
          <p:cNvPr id="4" name="Footer Placeholder 3">
            <a:extLst>
              <a:ext uri="{FF2B5EF4-FFF2-40B4-BE49-F238E27FC236}">
                <a16:creationId xmlns:a16="http://schemas.microsoft.com/office/drawing/2014/main" id="{CAC470AE-CE00-0E55-CFB3-AB766CC9B4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2D3724B-477E-B1CC-49E4-CFCF711BFCCC}"/>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4086356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C9AC67-63C8-E99D-71F9-BA84B4FE8E6B}"/>
              </a:ext>
            </a:extLst>
          </p:cNvPr>
          <p:cNvSpPr>
            <a:spLocks noGrp="1"/>
          </p:cNvSpPr>
          <p:nvPr>
            <p:ph type="dt" sz="half" idx="10"/>
          </p:nvPr>
        </p:nvSpPr>
        <p:spPr/>
        <p:txBody>
          <a:bodyPr/>
          <a:lstStyle/>
          <a:p>
            <a:fld id="{D29F8809-A423-4163-AE37-3BBFBD60E7C5}" type="datetimeFigureOut">
              <a:rPr lang="en-US" smtClean="0"/>
              <a:t>5/10/2024</a:t>
            </a:fld>
            <a:endParaRPr lang="en-US"/>
          </a:p>
        </p:txBody>
      </p:sp>
      <p:sp>
        <p:nvSpPr>
          <p:cNvPr id="3" name="Footer Placeholder 2">
            <a:extLst>
              <a:ext uri="{FF2B5EF4-FFF2-40B4-BE49-F238E27FC236}">
                <a16:creationId xmlns:a16="http://schemas.microsoft.com/office/drawing/2014/main" id="{AC93FBA2-441A-DC22-9E62-39F0C6610B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F3FCB0-7A57-95DE-127C-8DA0B98C4CA9}"/>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757910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3ACD9-35E5-7E84-535C-9F70DC806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D687E6-071A-7658-943F-15FD8E0F63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ACCE08-CF5C-4AC7-84D9-107C50398F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356C85-538E-3A3F-E22B-79B9E36C3BF4}"/>
              </a:ext>
            </a:extLst>
          </p:cNvPr>
          <p:cNvSpPr>
            <a:spLocks noGrp="1"/>
          </p:cNvSpPr>
          <p:nvPr>
            <p:ph type="dt" sz="half" idx="10"/>
          </p:nvPr>
        </p:nvSpPr>
        <p:spPr/>
        <p:txBody>
          <a:bodyPr/>
          <a:lstStyle/>
          <a:p>
            <a:fld id="{D29F8809-A423-4163-AE37-3BBFBD60E7C5}" type="datetimeFigureOut">
              <a:rPr lang="en-US" smtClean="0"/>
              <a:t>5/10/2024</a:t>
            </a:fld>
            <a:endParaRPr lang="en-US"/>
          </a:p>
        </p:txBody>
      </p:sp>
      <p:sp>
        <p:nvSpPr>
          <p:cNvPr id="6" name="Footer Placeholder 5">
            <a:extLst>
              <a:ext uri="{FF2B5EF4-FFF2-40B4-BE49-F238E27FC236}">
                <a16:creationId xmlns:a16="http://schemas.microsoft.com/office/drawing/2014/main" id="{542F4A0D-2A05-0DDC-AC06-5D772D8668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32B269-9560-B7AF-BB0A-11B17C987AAB}"/>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738702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49834-6D7A-7BBA-FB1D-79430D586A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667670-6F04-2218-FEE6-26EEA7BB6C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612F760-4BA7-A773-B670-6DCD40C71E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267793-0529-EFC4-239F-24A29407F3D6}"/>
              </a:ext>
            </a:extLst>
          </p:cNvPr>
          <p:cNvSpPr>
            <a:spLocks noGrp="1"/>
          </p:cNvSpPr>
          <p:nvPr>
            <p:ph type="dt" sz="half" idx="10"/>
          </p:nvPr>
        </p:nvSpPr>
        <p:spPr/>
        <p:txBody>
          <a:bodyPr/>
          <a:lstStyle/>
          <a:p>
            <a:fld id="{D29F8809-A423-4163-AE37-3BBFBD60E7C5}" type="datetimeFigureOut">
              <a:rPr lang="en-US" smtClean="0"/>
              <a:t>5/10/2024</a:t>
            </a:fld>
            <a:endParaRPr lang="en-US"/>
          </a:p>
        </p:txBody>
      </p:sp>
      <p:sp>
        <p:nvSpPr>
          <p:cNvPr id="6" name="Footer Placeholder 5">
            <a:extLst>
              <a:ext uri="{FF2B5EF4-FFF2-40B4-BE49-F238E27FC236}">
                <a16:creationId xmlns:a16="http://schemas.microsoft.com/office/drawing/2014/main" id="{AC84E47D-C65A-3804-779A-74E63A610D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C17135-CB6C-1303-9BF2-831EB9856F37}"/>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136929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C91319-5201-80C9-23EF-4C2FC5353D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E813D7-D476-A248-6FE3-27E4CE67A9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66A3E4-556A-808E-C3D8-CC68A6AB9D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9F8809-A423-4163-AE37-3BBFBD60E7C5}" type="datetimeFigureOut">
              <a:rPr lang="en-US" smtClean="0"/>
              <a:t>5/10/2024</a:t>
            </a:fld>
            <a:endParaRPr lang="en-US"/>
          </a:p>
        </p:txBody>
      </p:sp>
      <p:sp>
        <p:nvSpPr>
          <p:cNvPr id="5" name="Footer Placeholder 4">
            <a:extLst>
              <a:ext uri="{FF2B5EF4-FFF2-40B4-BE49-F238E27FC236}">
                <a16:creationId xmlns:a16="http://schemas.microsoft.com/office/drawing/2014/main" id="{12B9C22D-7CF8-242C-3A43-4484AE3938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4DA370-F270-7FA1-8B5A-2CD9BBE84B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085F18-DA87-46F2-9D97-611BEF94D6BB}" type="slidenum">
              <a:rPr lang="en-US" smtClean="0"/>
              <a:t>‹#›</a:t>
            </a:fld>
            <a:endParaRPr lang="en-US"/>
          </a:p>
        </p:txBody>
      </p:sp>
    </p:spTree>
    <p:extLst>
      <p:ext uri="{BB962C8B-B14F-4D97-AF65-F5344CB8AC3E}">
        <p14:creationId xmlns:p14="http://schemas.microsoft.com/office/powerpoint/2010/main" val="14595129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5799024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A2E02D-E0E2-4A80-8F57-8FE31FB5DB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E03057-A137-4B19-865C-2FC72969C7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EFA37F-7CDF-4AA6-93AE-94B3FA4F4A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FA6248-9075-44F6-BABA-ACCDFFA54742}" type="datetimeFigureOut">
              <a:rPr lang="en-US" smtClean="0"/>
              <a:t>5/10/2024</a:t>
            </a:fld>
            <a:endParaRPr lang="en-US"/>
          </a:p>
        </p:txBody>
      </p:sp>
      <p:sp>
        <p:nvSpPr>
          <p:cNvPr id="5" name="Footer Placeholder 4">
            <a:extLst>
              <a:ext uri="{FF2B5EF4-FFF2-40B4-BE49-F238E27FC236}">
                <a16:creationId xmlns:a16="http://schemas.microsoft.com/office/drawing/2014/main" id="{391D6ECB-C279-47B4-8FA3-DE1ADCE708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248301-85C3-4A8E-BC22-25CE7E8FE5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D0A7C2-3364-4B6C-B187-A7ABF31AEE8C}" type="slidenum">
              <a:rPr lang="en-US" smtClean="0"/>
              <a:t>‹#›</a:t>
            </a:fld>
            <a:endParaRPr lang="en-US"/>
          </a:p>
        </p:txBody>
      </p:sp>
    </p:spTree>
    <p:extLst>
      <p:ext uri="{BB962C8B-B14F-4D97-AF65-F5344CB8AC3E}">
        <p14:creationId xmlns:p14="http://schemas.microsoft.com/office/powerpoint/2010/main" val="353043658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hoa-hoc-10/1/166/53/" TargetMode="External"/><Relationship Id="rId2" Type="http://schemas.openxmlformats.org/officeDocument/2006/relationships/image" Target="../media/image2.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jpe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6.xml.rels><?xml version="1.0" encoding="UTF-8" standalone="yes"?>
<Relationships xmlns="http://schemas.openxmlformats.org/package/2006/relationships"><Relationship Id="rId3" Type="http://schemas.openxmlformats.org/officeDocument/2006/relationships/hyperlink" Target="https://hoc10.vn/doc-sach/hoa-hoc-10/1/166/56/" TargetMode="External"/><Relationship Id="rId2" Type="http://schemas.openxmlformats.org/officeDocument/2006/relationships/image" Target="../media/image41.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hyperlink" Target="https://hoc10.vn/doc-sach/hoa-hoc-10/1/166/56/" TargetMode="External"/><Relationship Id="rId2" Type="http://schemas.openxmlformats.org/officeDocument/2006/relationships/image" Target="../media/image43.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47.png"/><Relationship Id="rId5" Type="http://schemas.openxmlformats.org/officeDocument/2006/relationships/image" Target="../media/image46.gif"/><Relationship Id="rId4" Type="http://schemas.openxmlformats.org/officeDocument/2006/relationships/image" Target="../media/image45.gif"/></Relationships>
</file>

<file path=ppt/slides/_rels/slide4.xml.rels><?xml version="1.0" encoding="UTF-8" standalone="yes"?>
<Relationships xmlns="http://schemas.openxmlformats.org/package/2006/relationships"><Relationship Id="rId3" Type="http://schemas.openxmlformats.org/officeDocument/2006/relationships/hyperlink" Target="https://hoc10.vn/doc-sach/hoa-hoc-10/1/166/53/" TargetMode="External"/><Relationship Id="rId2" Type="http://schemas.openxmlformats.org/officeDocument/2006/relationships/image" Target="../media/image6.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8" Type="http://schemas.openxmlformats.org/officeDocument/2006/relationships/image" Target="../media/image46.gif"/><Relationship Id="rId3" Type="http://schemas.openxmlformats.org/officeDocument/2006/relationships/audio" Target="../media/audio2.wav"/><Relationship Id="rId7" Type="http://schemas.openxmlformats.org/officeDocument/2006/relationships/image" Target="../media/image45.gif"/><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49.gif"/><Relationship Id="rId5" Type="http://schemas.openxmlformats.org/officeDocument/2006/relationships/image" Target="../media/image48.png"/><Relationship Id="rId4" Type="http://schemas.openxmlformats.org/officeDocument/2006/relationships/audio" Target="../media/audio3.wav"/><Relationship Id="rId9" Type="http://schemas.openxmlformats.org/officeDocument/2006/relationships/image" Target="../media/image47.png"/></Relationships>
</file>

<file path=ppt/slides/_rels/slide41.xml.rels><?xml version="1.0" encoding="UTF-8" standalone="yes"?>
<Relationships xmlns="http://schemas.openxmlformats.org/package/2006/relationships"><Relationship Id="rId8" Type="http://schemas.openxmlformats.org/officeDocument/2006/relationships/image" Target="../media/image46.gif"/><Relationship Id="rId3" Type="http://schemas.openxmlformats.org/officeDocument/2006/relationships/audio" Target="../media/audio2.wav"/><Relationship Id="rId7" Type="http://schemas.openxmlformats.org/officeDocument/2006/relationships/image" Target="../media/image45.gif"/><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49.gif"/><Relationship Id="rId5" Type="http://schemas.openxmlformats.org/officeDocument/2006/relationships/image" Target="../media/image48.png"/><Relationship Id="rId4" Type="http://schemas.openxmlformats.org/officeDocument/2006/relationships/audio" Target="../media/audio3.wav"/><Relationship Id="rId9" Type="http://schemas.openxmlformats.org/officeDocument/2006/relationships/image" Target="../media/image47.png"/></Relationships>
</file>

<file path=ppt/slides/_rels/slide42.xml.rels><?xml version="1.0" encoding="UTF-8" standalone="yes"?>
<Relationships xmlns="http://schemas.openxmlformats.org/package/2006/relationships"><Relationship Id="rId8" Type="http://schemas.openxmlformats.org/officeDocument/2006/relationships/image" Target="../media/image46.gif"/><Relationship Id="rId3" Type="http://schemas.openxmlformats.org/officeDocument/2006/relationships/audio" Target="../media/audio2.wav"/><Relationship Id="rId7" Type="http://schemas.openxmlformats.org/officeDocument/2006/relationships/image" Target="../media/image45.gif"/><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49.gif"/><Relationship Id="rId5" Type="http://schemas.openxmlformats.org/officeDocument/2006/relationships/image" Target="../media/image48.png"/><Relationship Id="rId4" Type="http://schemas.openxmlformats.org/officeDocument/2006/relationships/audio" Target="../media/audio3.wav"/><Relationship Id="rId9" Type="http://schemas.openxmlformats.org/officeDocument/2006/relationships/image" Target="../media/image47.png"/></Relationships>
</file>

<file path=ppt/slides/_rels/slide43.xml.rels><?xml version="1.0" encoding="UTF-8" standalone="yes"?>
<Relationships xmlns="http://schemas.openxmlformats.org/package/2006/relationships"><Relationship Id="rId8" Type="http://schemas.openxmlformats.org/officeDocument/2006/relationships/image" Target="../media/image46.gif"/><Relationship Id="rId3" Type="http://schemas.openxmlformats.org/officeDocument/2006/relationships/audio" Target="../media/audio2.wav"/><Relationship Id="rId7" Type="http://schemas.openxmlformats.org/officeDocument/2006/relationships/image" Target="../media/image45.gif"/><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49.gif"/><Relationship Id="rId5" Type="http://schemas.openxmlformats.org/officeDocument/2006/relationships/image" Target="../media/image48.png"/><Relationship Id="rId4" Type="http://schemas.openxmlformats.org/officeDocument/2006/relationships/audio" Target="../media/audio3.wav"/><Relationship Id="rId9" Type="http://schemas.openxmlformats.org/officeDocument/2006/relationships/image" Target="../media/image47.png"/></Relationships>
</file>

<file path=ppt/slides/_rels/slide44.xml.rels><?xml version="1.0" encoding="UTF-8" standalone="yes"?>
<Relationships xmlns="http://schemas.openxmlformats.org/package/2006/relationships"><Relationship Id="rId8" Type="http://schemas.openxmlformats.org/officeDocument/2006/relationships/image" Target="../media/image46.gif"/><Relationship Id="rId3" Type="http://schemas.openxmlformats.org/officeDocument/2006/relationships/audio" Target="../media/audio2.wav"/><Relationship Id="rId7" Type="http://schemas.openxmlformats.org/officeDocument/2006/relationships/image" Target="../media/image45.gif"/><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49.gif"/><Relationship Id="rId5" Type="http://schemas.openxmlformats.org/officeDocument/2006/relationships/image" Target="../media/image48.png"/><Relationship Id="rId4" Type="http://schemas.openxmlformats.org/officeDocument/2006/relationships/audio" Target="../media/audio3.wav"/><Relationship Id="rId9" Type="http://schemas.openxmlformats.org/officeDocument/2006/relationships/image" Target="../media/image47.png"/></Relationships>
</file>

<file path=ppt/slides/_rels/slide45.xml.rels><?xml version="1.0" encoding="UTF-8" standalone="yes"?>
<Relationships xmlns="http://schemas.openxmlformats.org/package/2006/relationships"><Relationship Id="rId8" Type="http://schemas.openxmlformats.org/officeDocument/2006/relationships/image" Target="../media/image46.gif"/><Relationship Id="rId3" Type="http://schemas.openxmlformats.org/officeDocument/2006/relationships/audio" Target="../media/audio3.wav"/><Relationship Id="rId7" Type="http://schemas.openxmlformats.org/officeDocument/2006/relationships/image" Target="../media/image45.gif"/><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49.gif"/><Relationship Id="rId5" Type="http://schemas.openxmlformats.org/officeDocument/2006/relationships/image" Target="../media/image48.png"/><Relationship Id="rId4" Type="http://schemas.openxmlformats.org/officeDocument/2006/relationships/audio" Target="../media/audio2.wav"/><Relationship Id="rId9" Type="http://schemas.openxmlformats.org/officeDocument/2006/relationships/image" Target="../media/image47.png"/></Relationships>
</file>

<file path=ppt/slides/_rels/slide46.xml.rels><?xml version="1.0" encoding="UTF-8" standalone="yes"?>
<Relationships xmlns="http://schemas.openxmlformats.org/package/2006/relationships"><Relationship Id="rId8" Type="http://schemas.openxmlformats.org/officeDocument/2006/relationships/image" Target="../media/image46.gif"/><Relationship Id="rId3" Type="http://schemas.openxmlformats.org/officeDocument/2006/relationships/audio" Target="../media/audio2.wav"/><Relationship Id="rId7" Type="http://schemas.openxmlformats.org/officeDocument/2006/relationships/image" Target="../media/image45.gif"/><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49.gif"/><Relationship Id="rId5" Type="http://schemas.openxmlformats.org/officeDocument/2006/relationships/image" Target="../media/image48.png"/><Relationship Id="rId4" Type="http://schemas.openxmlformats.org/officeDocument/2006/relationships/audio" Target="../media/audio3.wav"/><Relationship Id="rId9" Type="http://schemas.openxmlformats.org/officeDocument/2006/relationships/image" Target="../media/image47.png"/></Relationships>
</file>

<file path=ppt/slides/_rels/slide47.xml.rels><?xml version="1.0" encoding="UTF-8" standalone="yes"?>
<Relationships xmlns="http://schemas.openxmlformats.org/package/2006/relationships"><Relationship Id="rId3" Type="http://schemas.openxmlformats.org/officeDocument/2006/relationships/hyperlink" Target="https://hoc10.vn/doc-sach/hoa-hoc-10/1/166/56/" TargetMode="External"/><Relationship Id="rId2" Type="http://schemas.openxmlformats.org/officeDocument/2006/relationships/image" Target="../media/image50.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gif"/></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hoc10.vn/doc-sach/hoa-hoc-10/1/166/56/" TargetMode="External"/><Relationship Id="rId2" Type="http://schemas.openxmlformats.org/officeDocument/2006/relationships/image" Target="../media/image52.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hyperlink" Target="https://www.facebook.com/hoc10fb/" TargetMode="External"/><Relationship Id="rId2" Type="http://schemas.openxmlformats.org/officeDocument/2006/relationships/image" Target="../media/image55.jpg"/><Relationship Id="rId1" Type="http://schemas.openxmlformats.org/officeDocument/2006/relationships/slideLayout" Target="../slideLayouts/slideLayout2.xml"/><Relationship Id="rId6" Type="http://schemas.openxmlformats.org/officeDocument/2006/relationships/image" Target="../media/image57.png"/><Relationship Id="rId5" Type="http://schemas.microsoft.com/office/2007/relationships/hdphoto" Target="../media/hdphoto2.wdp"/><Relationship Id="rId4" Type="http://schemas.openxmlformats.org/officeDocument/2006/relationships/image" Target="../media/image56.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
        <p:nvSpPr>
          <p:cNvPr id="2" name="TextBox 1">
            <a:extLst>
              <a:ext uri="{FF2B5EF4-FFF2-40B4-BE49-F238E27FC236}">
                <a16:creationId xmlns:a16="http://schemas.microsoft.com/office/drawing/2014/main" id="{9FFD71C9-E11C-1516-4D8D-3AFE2CD15D99}"/>
              </a:ext>
            </a:extLst>
          </p:cNvPr>
          <p:cNvSpPr txBox="1"/>
          <p:nvPr/>
        </p:nvSpPr>
        <p:spPr>
          <a:xfrm>
            <a:off x="9292046" y="235131"/>
            <a:ext cx="289995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Hóa </a:t>
            </a:r>
            <a:r>
              <a:rPr kumimoji="0" lang="en-US" sz="3600" b="0"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học</a:t>
            </a:r>
            <a:r>
              <a:rPr kumimoji="0" lang="en-US" sz="3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 10</a:t>
            </a:r>
          </a:p>
        </p:txBody>
      </p:sp>
      <p:sp>
        <p:nvSpPr>
          <p:cNvPr id="9" name="Google Shape;54;p1">
            <a:extLst>
              <a:ext uri="{FF2B5EF4-FFF2-40B4-BE49-F238E27FC236}">
                <a16:creationId xmlns:a16="http://schemas.microsoft.com/office/drawing/2014/main" id="{D2B0C381-AC83-477C-A42B-612BDE63DE3C}"/>
              </a:ext>
            </a:extLst>
          </p:cNvPr>
          <p:cNvSpPr txBox="1">
            <a:spLocks/>
          </p:cNvSpPr>
          <p:nvPr/>
        </p:nvSpPr>
        <p:spPr>
          <a:xfrm>
            <a:off x="1121617" y="2224087"/>
            <a:ext cx="10172699" cy="2409825"/>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Pts val="990"/>
              <a:buFont typeface="Arial"/>
              <a:buNone/>
              <a:tabLst/>
              <a:defRPr/>
            </a:pPr>
            <a:r>
              <a:rPr kumimoji="0" lang="en-US" sz="5400" b="1" i="0" u="none" strike="noStrike" kern="0" cap="none" spc="0" normalizeH="0" baseline="0" noProof="0" dirty="0" err="1">
                <a:ln>
                  <a:noFill/>
                </a:ln>
                <a:solidFill>
                  <a:srgbClr val="002060"/>
                </a:solidFill>
                <a:effectLst/>
                <a:uLnTx/>
                <a:uFillTx/>
                <a:latin typeface="UTM Avo" panose="02040603050506020204" pitchFamily="18" charset="0"/>
                <a:cs typeface="Calibri"/>
                <a:sym typeface="Calibri"/>
              </a:rPr>
              <a:t>Chủ</a:t>
            </a:r>
            <a:r>
              <a:rPr kumimoji="0" lang="en-US" sz="5400" b="1" i="0" u="none" strike="noStrike" kern="0" cap="none" spc="0" normalizeH="0" baseline="0" noProof="0" dirty="0">
                <a:ln>
                  <a:noFill/>
                </a:ln>
                <a:solidFill>
                  <a:srgbClr val="002060"/>
                </a:solidFill>
                <a:effectLst/>
                <a:uLnTx/>
                <a:uFillTx/>
                <a:latin typeface="UTM Avo" panose="02040603050506020204" pitchFamily="18" charset="0"/>
                <a:cs typeface="Calibri"/>
                <a:sym typeface="Calibri"/>
              </a:rPr>
              <a:t> </a:t>
            </a:r>
            <a:r>
              <a:rPr kumimoji="0" lang="en-US" sz="5400" b="1" i="0" u="none" strike="noStrike" kern="0" cap="none" spc="0" normalizeH="0" baseline="0" noProof="0" dirty="0" err="1">
                <a:ln>
                  <a:noFill/>
                </a:ln>
                <a:solidFill>
                  <a:srgbClr val="002060"/>
                </a:solidFill>
                <a:effectLst/>
                <a:uLnTx/>
                <a:uFillTx/>
                <a:latin typeface="UTM Avo" panose="02040603050506020204" pitchFamily="18" charset="0"/>
                <a:cs typeface="Calibri"/>
                <a:sym typeface="Calibri"/>
              </a:rPr>
              <a:t>đề</a:t>
            </a:r>
            <a:r>
              <a:rPr kumimoji="0" lang="en-US" sz="5400" b="1" i="0" u="none" strike="noStrike" kern="0" cap="none" spc="0" normalizeH="0" baseline="0" noProof="0" dirty="0">
                <a:ln>
                  <a:noFill/>
                </a:ln>
                <a:solidFill>
                  <a:srgbClr val="002060"/>
                </a:solidFill>
                <a:effectLst/>
                <a:uLnTx/>
                <a:uFillTx/>
                <a:latin typeface="UTM Avo" panose="02040603050506020204" pitchFamily="18" charset="0"/>
                <a:cs typeface="Calibri"/>
                <a:sym typeface="Calibri"/>
              </a:rPr>
              <a:t> 3</a:t>
            </a:r>
          </a:p>
          <a:p>
            <a:pPr marL="0" marR="0" lvl="0" indent="0" algn="ctr" defTabSz="914377" rtl="0" eaLnBrk="1" fontAlgn="auto" latinLnBrk="0" hangingPunct="1">
              <a:lnSpc>
                <a:spcPct val="150000"/>
              </a:lnSpc>
              <a:spcBef>
                <a:spcPts val="0"/>
              </a:spcBef>
              <a:spcAft>
                <a:spcPts val="0"/>
              </a:spcAft>
              <a:buClr>
                <a:srgbClr val="000000"/>
              </a:buClr>
              <a:buSzPts val="4400"/>
              <a:buFont typeface="Calibri"/>
              <a:buNone/>
              <a:tabLst/>
              <a:defRPr/>
            </a:pPr>
            <a:r>
              <a:rPr kumimoji="0" lang="vi-VN" sz="54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Bài 10</a:t>
            </a:r>
            <a:r>
              <a:rPr kumimoji="0" lang="en-US" sz="54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a:t>
            </a:r>
            <a:r>
              <a:rPr kumimoji="0" lang="vi-VN" sz="54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Liên kết ion</a:t>
            </a:r>
            <a:endParaRPr kumimoji="0" lang="en-US" sz="54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97D71F-5E5A-C830-6DBA-FAC4D531110C}"/>
              </a:ext>
            </a:extLst>
          </p:cNvPr>
          <p:cNvSpPr/>
          <p:nvPr/>
        </p:nvSpPr>
        <p:spPr>
          <a:xfrm>
            <a:off x="653469" y="1735497"/>
            <a:ext cx="7358105" cy="1121846"/>
          </a:xfrm>
          <a:prstGeom prst="rect">
            <a:avLst/>
          </a:prstGeom>
        </p:spPr>
        <p:txBody>
          <a:bodyPr wrap="none">
            <a:spAutoFit/>
          </a:bodyPr>
          <a:lstStyle/>
          <a:p>
            <a:pPr marL="152408" indent="-152408">
              <a:lnSpc>
                <a:spcPct val="150000"/>
              </a:lnSpc>
            </a:pPr>
            <a:r>
              <a:rPr lang="en-US" sz="2400" b="1" dirty="0">
                <a:latin typeface="UTM Avo" panose="02040603050506020204" pitchFamily="18" charset="0"/>
                <a:cs typeface="Arial" panose="020B0604020202020204" pitchFamily="34" charset="0"/>
              </a:rPr>
              <a:t>2. </a:t>
            </a:r>
            <a:r>
              <a:rPr lang="en-US" sz="2400" b="1" dirty="0" err="1">
                <a:latin typeface="UTM Avo" panose="02040603050506020204" pitchFamily="18" charset="0"/>
                <a:cs typeface="Arial" panose="020B0604020202020204" pitchFamily="34" charset="0"/>
              </a:rPr>
              <a:t>Nhiệm</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vụ</a:t>
            </a:r>
            <a:r>
              <a:rPr lang="en-US" sz="2400" b="1" dirty="0">
                <a:latin typeface="UTM Avo" panose="02040603050506020204" pitchFamily="18" charset="0"/>
                <a:cs typeface="Arial" panose="020B0604020202020204" pitchFamily="34" charset="0"/>
              </a:rPr>
              <a:t> 2 (</a:t>
            </a:r>
            <a:r>
              <a:rPr lang="en-US" sz="2400" b="1" dirty="0" err="1">
                <a:latin typeface="UTM Avo" panose="02040603050506020204" pitchFamily="18" charset="0"/>
                <a:cs typeface="Arial" panose="020B0604020202020204" pitchFamily="34" charset="0"/>
              </a:rPr>
              <a:t>Nhóm</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chuyên</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gia</a:t>
            </a:r>
            <a:r>
              <a:rPr lang="en-US" sz="2400" b="1" dirty="0">
                <a:latin typeface="UTM Avo" panose="02040603050506020204" pitchFamily="18" charset="0"/>
                <a:cs typeface="Arial" panose="020B0604020202020204" pitchFamily="34" charset="0"/>
              </a:rPr>
              <a:t> – NHÓM B): </a:t>
            </a:r>
          </a:p>
          <a:p>
            <a:pPr marL="152408" indent="-152408">
              <a:lnSpc>
                <a:spcPct val="150000"/>
              </a:lnSpc>
            </a:pPr>
            <a:r>
              <a:rPr lang="en-US" sz="2400" dirty="0">
                <a:latin typeface="UTM Avo" panose="02040603050506020204" pitchFamily="18" charset="0"/>
                <a:cs typeface="Arial" panose="020B0604020202020204" pitchFamily="34" charset="0"/>
              </a:rPr>
              <a:t>2.1. </a:t>
            </a:r>
            <a:r>
              <a:rPr lang="en-US" sz="2400" dirty="0" err="1">
                <a:latin typeface="UTM Avo" panose="02040603050506020204" pitchFamily="18" charset="0"/>
                <a:cs typeface="Arial" panose="020B0604020202020204" pitchFamily="34" charset="0"/>
              </a:rPr>
              <a:t>Nguyên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tử</a:t>
            </a:r>
            <a:r>
              <a:rPr lang="en-US" sz="2400" dirty="0">
                <a:latin typeface="UTM Avo" panose="02040603050506020204" pitchFamily="18" charset="0"/>
                <a:cs typeface="Arial" panose="020B0604020202020204" pitchFamily="34" charset="0"/>
              </a:rPr>
              <a:t> Na (Z = 11)</a:t>
            </a:r>
          </a:p>
        </p:txBody>
      </p:sp>
      <p:sp>
        <p:nvSpPr>
          <p:cNvPr id="3" name="Rectangle 2">
            <a:extLst>
              <a:ext uri="{FF2B5EF4-FFF2-40B4-BE49-F238E27FC236}">
                <a16:creationId xmlns:a16="http://schemas.microsoft.com/office/drawing/2014/main" id="{62622D95-A3A2-652F-72C1-941FBC136C2B}"/>
              </a:ext>
            </a:extLst>
          </p:cNvPr>
          <p:cNvSpPr/>
          <p:nvPr/>
        </p:nvSpPr>
        <p:spPr>
          <a:xfrm>
            <a:off x="653468" y="2821347"/>
            <a:ext cx="11252782" cy="2783839"/>
          </a:xfrm>
          <a:prstGeom prst="rect">
            <a:avLst/>
          </a:prstGeom>
        </p:spPr>
        <p:txBody>
          <a:bodyPr wrap="square">
            <a:spAutoFit/>
          </a:bodyPr>
          <a:lstStyle/>
          <a:p>
            <a:pPr>
              <a:lnSpc>
                <a:spcPct val="150000"/>
              </a:lnSpc>
            </a:pPr>
            <a:r>
              <a:rPr lang="en-US" sz="2400" dirty="0">
                <a:latin typeface="UTM Avo" panose="02040603050506020204" pitchFamily="18" charset="0"/>
                <a:cs typeface="Arial" panose="020B0604020202020204" pitchFamily="34" charset="0"/>
              </a:rPr>
              <a:t>a) Số electron ở </a:t>
            </a:r>
            <a:r>
              <a:rPr lang="en-US" sz="2400" dirty="0" err="1">
                <a:latin typeface="UTM Avo" panose="02040603050506020204" pitchFamily="18" charset="0"/>
                <a:cs typeface="Arial" panose="020B0604020202020204" pitchFamily="34" charset="0"/>
              </a:rPr>
              <a:t>lớp</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ngoài</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cùng</a:t>
            </a:r>
            <a:r>
              <a:rPr lang="en-US" sz="2400" dirty="0">
                <a:latin typeface="UTM Avo" panose="02040603050506020204" pitchFamily="18" charset="0"/>
                <a:cs typeface="Arial" panose="020B0604020202020204" pitchFamily="34" charset="0"/>
              </a:rPr>
              <a:t> của </a:t>
            </a:r>
            <a:r>
              <a:rPr lang="en-US" sz="2400" dirty="0" err="1">
                <a:latin typeface="UTM Avo" panose="02040603050506020204" pitchFamily="18" charset="0"/>
                <a:cs typeface="Arial" panose="020B0604020202020204" pitchFamily="34" charset="0"/>
              </a:rPr>
              <a:t>nguyên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tử</a:t>
            </a:r>
            <a:r>
              <a:rPr lang="en-US" sz="2400" dirty="0">
                <a:latin typeface="UTM Avo" panose="02040603050506020204" pitchFamily="18" charset="0"/>
                <a:cs typeface="Arial" panose="020B0604020202020204" pitchFamily="34" charset="0"/>
              </a:rPr>
              <a:t> Na </a:t>
            </a:r>
            <a:r>
              <a:rPr lang="en-US" sz="2400" dirty="0" err="1">
                <a:latin typeface="UTM Avo" panose="02040603050506020204" pitchFamily="18" charset="0"/>
                <a:cs typeface="Arial" panose="020B0604020202020204" pitchFamily="34" charset="0"/>
              </a:rPr>
              <a:t>là</a:t>
            </a:r>
            <a:r>
              <a:rPr lang="en-US" sz="2400" dirty="0">
                <a:latin typeface="UTM Avo" panose="02040603050506020204" pitchFamily="18" charset="0"/>
                <a:cs typeface="Arial" panose="020B0604020202020204" pitchFamily="34" charset="0"/>
              </a:rPr>
              <a:t>…………………………..</a:t>
            </a:r>
          </a:p>
          <a:p>
            <a:pPr>
              <a:lnSpc>
                <a:spcPct val="150000"/>
              </a:lnSpc>
            </a:pPr>
            <a:r>
              <a:rPr lang="en-US" sz="2400" dirty="0">
                <a:latin typeface="UTM Avo" panose="02040603050506020204" pitchFamily="18" charset="0"/>
                <a:cs typeface="Arial" panose="020B0604020202020204" pitchFamily="34" charset="0"/>
              </a:rPr>
              <a:t>b) </a:t>
            </a:r>
            <a:r>
              <a:rPr lang="en-US" sz="2400" dirty="0" err="1">
                <a:latin typeface="UTM Avo" panose="02040603050506020204" pitchFamily="18" charset="0"/>
                <a:cs typeface="Arial" panose="020B0604020202020204" pitchFamily="34" charset="0"/>
              </a:rPr>
              <a:t>Để</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đạt</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được</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lớp</a:t>
            </a:r>
            <a:r>
              <a:rPr lang="en-US" sz="2400" dirty="0">
                <a:latin typeface="UTM Avo" panose="02040603050506020204" pitchFamily="18" charset="0"/>
                <a:cs typeface="Arial" panose="020B0604020202020204" pitchFamily="34" charset="0"/>
              </a:rPr>
              <a:t> e </a:t>
            </a:r>
            <a:r>
              <a:rPr lang="en-US" sz="2400" dirty="0" err="1">
                <a:latin typeface="UTM Avo" panose="02040603050506020204" pitchFamily="18" charset="0"/>
                <a:cs typeface="Arial" panose="020B0604020202020204" pitchFamily="34" charset="0"/>
              </a:rPr>
              <a:t>ngoài</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cùng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bền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vững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như</a:t>
            </a:r>
            <a:r>
              <a:rPr lang="en-US" sz="2400" dirty="0">
                <a:latin typeface="UTM Avo" panose="02040603050506020204" pitchFamily="18" charset="0"/>
                <a:cs typeface="Arial" panose="020B0604020202020204" pitchFamily="34" charset="0"/>
              </a:rPr>
              <a:t> Ne, </a:t>
            </a:r>
            <a:r>
              <a:rPr lang="en-US" sz="2400" dirty="0" err="1">
                <a:latin typeface="UTM Avo" panose="02040603050506020204" pitchFamily="18" charset="0"/>
                <a:cs typeface="Arial" panose="020B0604020202020204" pitchFamily="34" charset="0"/>
              </a:rPr>
              <a:t>nguyên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tử</a:t>
            </a:r>
            <a:r>
              <a:rPr lang="en-US" sz="2400" dirty="0">
                <a:latin typeface="UTM Avo" panose="02040603050506020204" pitchFamily="18" charset="0"/>
                <a:cs typeface="Arial" panose="020B0604020202020204" pitchFamily="34" charset="0"/>
              </a:rPr>
              <a:t> Na </a:t>
            </a:r>
            <a:r>
              <a:rPr lang="en-US" sz="2400" dirty="0" err="1">
                <a:latin typeface="UTM Avo" panose="02040603050506020204" pitchFamily="18" charset="0"/>
                <a:cs typeface="Arial" panose="020B0604020202020204" pitchFamily="34" charset="0"/>
              </a:rPr>
              <a:t>phải</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nhường</a:t>
            </a:r>
            <a:r>
              <a:rPr lang="en-US" sz="2400" dirty="0">
                <a:latin typeface="UTM Avo" panose="02040603050506020204" pitchFamily="18" charset="0"/>
                <a:cs typeface="Arial" panose="020B0604020202020204" pitchFamily="34" charset="0"/>
              </a:rPr>
              <a:t> hay </a:t>
            </a:r>
            <a:r>
              <a:rPr lang="en-US" sz="2400" dirty="0" err="1">
                <a:latin typeface="UTM Avo" panose="02040603050506020204" pitchFamily="18" charset="0"/>
                <a:cs typeface="Arial" panose="020B0604020202020204" pitchFamily="34" charset="0"/>
              </a:rPr>
              <a:t>nhận</a:t>
            </a:r>
            <a:r>
              <a:rPr lang="en-US" sz="2400" dirty="0">
                <a:latin typeface="UTM Avo" panose="02040603050506020204" pitchFamily="18" charset="0"/>
                <a:cs typeface="Arial" panose="020B0604020202020204" pitchFamily="34" charset="0"/>
              </a:rPr>
              <a:t> bao </a:t>
            </a:r>
            <a:r>
              <a:rPr lang="en-US" sz="2400" dirty="0" err="1">
                <a:latin typeface="UTM Avo" panose="02040603050506020204" pitchFamily="18" charset="0"/>
                <a:cs typeface="Arial" panose="020B0604020202020204" pitchFamily="34" charset="0"/>
              </a:rPr>
              <a:t>nhiêu</a:t>
            </a:r>
            <a:r>
              <a:rPr lang="en-US" sz="2400" dirty="0">
                <a:latin typeface="UTM Avo" panose="02040603050506020204" pitchFamily="18" charset="0"/>
                <a:cs typeface="Arial" panose="020B0604020202020204" pitchFamily="34" charset="0"/>
              </a:rPr>
              <a:t> electron?..............................................................</a:t>
            </a:r>
          </a:p>
          <a:p>
            <a:pPr>
              <a:lnSpc>
                <a:spcPct val="150000"/>
              </a:lnSpc>
            </a:pPr>
            <a:r>
              <a:rPr lang="en-US" sz="2400" dirty="0">
                <a:latin typeface="UTM Avo" panose="02040603050506020204" pitchFamily="18" charset="0"/>
                <a:cs typeface="Arial" panose="020B0604020202020204" pitchFamily="34" charset="0"/>
              </a:rPr>
              <a:t>c) Sau </a:t>
            </a:r>
            <a:r>
              <a:rPr lang="en-US" sz="2400" dirty="0" err="1">
                <a:latin typeface="UTM Avo" panose="02040603050506020204" pitchFamily="18" charset="0"/>
                <a:cs typeface="Arial" panose="020B0604020202020204" pitchFamily="34" charset="0"/>
              </a:rPr>
              <a:t>khi</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nhường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hoặc</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nhận</a:t>
            </a:r>
            <a:r>
              <a:rPr lang="en-US" sz="2400" dirty="0">
                <a:latin typeface="UTM Avo" panose="02040603050506020204" pitchFamily="18" charset="0"/>
                <a:cs typeface="Arial" panose="020B0604020202020204" pitchFamily="34" charset="0"/>
              </a:rPr>
              <a:t> electron, </a:t>
            </a:r>
            <a:r>
              <a:rPr lang="en-US" sz="2400" dirty="0" err="1">
                <a:latin typeface="UTM Avo" panose="02040603050506020204" pitchFamily="18" charset="0"/>
                <a:cs typeface="Arial" panose="020B0604020202020204" pitchFamily="34" charset="0"/>
              </a:rPr>
              <a:t>nguyên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tử</a:t>
            </a:r>
            <a:r>
              <a:rPr lang="en-US" sz="2400" dirty="0">
                <a:latin typeface="UTM Avo" panose="02040603050506020204" pitchFamily="18" charset="0"/>
                <a:cs typeface="Arial" panose="020B0604020202020204" pitchFamily="34" charset="0"/>
              </a:rPr>
              <a:t> Na </a:t>
            </a:r>
            <a:r>
              <a:rPr lang="en-US" sz="2400" dirty="0" err="1">
                <a:latin typeface="UTM Avo" panose="02040603050506020204" pitchFamily="18" charset="0"/>
                <a:cs typeface="Arial" panose="020B0604020202020204" pitchFamily="34" charset="0"/>
              </a:rPr>
              <a:t>sẽ</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trở</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thành</a:t>
            </a:r>
            <a:r>
              <a:rPr lang="en-US" sz="2400" dirty="0">
                <a:latin typeface="UTM Avo" panose="02040603050506020204" pitchFamily="18" charset="0"/>
                <a:cs typeface="Arial" panose="020B0604020202020204" pitchFamily="34" charset="0"/>
              </a:rPr>
              <a:t> anion hay cation? </a:t>
            </a:r>
            <a:r>
              <a:rPr lang="en-US" sz="2400" dirty="0" err="1">
                <a:latin typeface="UTM Avo" panose="02040603050506020204" pitchFamily="18" charset="0"/>
                <a:cs typeface="Arial" panose="020B0604020202020204" pitchFamily="34" charset="0"/>
              </a:rPr>
              <a:t>Viết</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cấu</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hình</a:t>
            </a:r>
            <a:r>
              <a:rPr lang="en-US" sz="2400" dirty="0">
                <a:latin typeface="UTM Avo" panose="02040603050506020204" pitchFamily="18" charset="0"/>
                <a:cs typeface="Arial" panose="020B0604020202020204" pitchFamily="34" charset="0"/>
              </a:rPr>
              <a:t> e của ion </a:t>
            </a:r>
            <a:r>
              <a:rPr lang="en-US" sz="2400" dirty="0" err="1">
                <a:latin typeface="UTM Avo" panose="02040603050506020204" pitchFamily="18" charset="0"/>
                <a:cs typeface="Arial" panose="020B0604020202020204" pitchFamily="34" charset="0"/>
              </a:rPr>
              <a:t>đó</a:t>
            </a:r>
            <a:r>
              <a:rPr lang="en-US" sz="2400" dirty="0">
                <a:latin typeface="UTM Avo" panose="02040603050506020204" pitchFamily="18" charset="0"/>
                <a:cs typeface="Arial" panose="020B0604020202020204" pitchFamily="34" charset="0"/>
              </a:rPr>
              <a:t>…………………………………………….</a:t>
            </a:r>
          </a:p>
        </p:txBody>
      </p:sp>
      <p:pic>
        <p:nvPicPr>
          <p:cNvPr id="2" name="Picture 1">
            <a:extLst>
              <a:ext uri="{FF2B5EF4-FFF2-40B4-BE49-F238E27FC236}">
                <a16:creationId xmlns:a16="http://schemas.microsoft.com/office/drawing/2014/main" id="{F97F3FC2-5A5A-B125-CA11-572A181E4ADD}"/>
              </a:ext>
            </a:extLst>
          </p:cNvPr>
          <p:cNvPicPr/>
          <p:nvPr/>
        </p:nvPicPr>
        <p:blipFill>
          <a:blip r:embed="rId3"/>
          <a:stretch>
            <a:fillRect/>
          </a:stretch>
        </p:blipFill>
        <p:spPr>
          <a:xfrm>
            <a:off x="8413750" y="1501775"/>
            <a:ext cx="2909147" cy="1123950"/>
          </a:xfrm>
          <a:prstGeom prst="rect">
            <a:avLst/>
          </a:prstGeom>
          <a:noFill/>
          <a:ln w="9525">
            <a:noFill/>
          </a:ln>
        </p:spPr>
      </p:pic>
    </p:spTree>
    <p:extLst>
      <p:ext uri="{BB962C8B-B14F-4D97-AF65-F5344CB8AC3E}">
        <p14:creationId xmlns:p14="http://schemas.microsoft.com/office/powerpoint/2010/main" val="3469351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97D71F-5E5A-C830-6DBA-FAC4D531110C}"/>
              </a:ext>
            </a:extLst>
          </p:cNvPr>
          <p:cNvSpPr/>
          <p:nvPr/>
        </p:nvSpPr>
        <p:spPr>
          <a:xfrm>
            <a:off x="653469" y="1735497"/>
            <a:ext cx="7358105" cy="1121846"/>
          </a:xfrm>
          <a:prstGeom prst="rect">
            <a:avLst/>
          </a:prstGeom>
        </p:spPr>
        <p:txBody>
          <a:bodyPr wrap="none">
            <a:spAutoFit/>
          </a:bodyPr>
          <a:lstStyle/>
          <a:p>
            <a:pPr marL="152408" indent="-152408">
              <a:lnSpc>
                <a:spcPct val="150000"/>
              </a:lnSpc>
            </a:pPr>
            <a:r>
              <a:rPr lang="en-US" sz="2400" b="1" dirty="0">
                <a:latin typeface="UTM Avo" panose="02040603050506020204" pitchFamily="18" charset="0"/>
                <a:cs typeface="Arial" panose="020B0604020202020204" pitchFamily="34" charset="0"/>
              </a:rPr>
              <a:t>2. </a:t>
            </a:r>
            <a:r>
              <a:rPr lang="en-US" sz="2400" b="1" dirty="0" err="1">
                <a:latin typeface="UTM Avo" panose="02040603050506020204" pitchFamily="18" charset="0"/>
                <a:cs typeface="Arial" panose="020B0604020202020204" pitchFamily="34" charset="0"/>
              </a:rPr>
              <a:t>Nhiệm</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vụ</a:t>
            </a:r>
            <a:r>
              <a:rPr lang="en-US" sz="2400" b="1" dirty="0">
                <a:latin typeface="UTM Avo" panose="02040603050506020204" pitchFamily="18" charset="0"/>
                <a:cs typeface="Arial" panose="020B0604020202020204" pitchFamily="34" charset="0"/>
              </a:rPr>
              <a:t> 2 (</a:t>
            </a:r>
            <a:r>
              <a:rPr lang="en-US" sz="2400" b="1" dirty="0" err="1">
                <a:latin typeface="UTM Avo" panose="02040603050506020204" pitchFamily="18" charset="0"/>
                <a:cs typeface="Arial" panose="020B0604020202020204" pitchFamily="34" charset="0"/>
              </a:rPr>
              <a:t>Nhóm</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chuyên</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gia</a:t>
            </a:r>
            <a:r>
              <a:rPr lang="en-US" sz="2400" b="1" dirty="0">
                <a:latin typeface="UTM Avo" panose="02040603050506020204" pitchFamily="18" charset="0"/>
                <a:cs typeface="Arial" panose="020B0604020202020204" pitchFamily="34" charset="0"/>
              </a:rPr>
              <a:t> – NHÓM B): </a:t>
            </a:r>
          </a:p>
          <a:p>
            <a:pPr>
              <a:lnSpc>
                <a:spcPct val="150000"/>
              </a:lnSpc>
            </a:pPr>
            <a:r>
              <a:rPr lang="en-US" sz="2400" dirty="0">
                <a:latin typeface="UTM Avo" panose="02040603050506020204" pitchFamily="18" charset="0"/>
                <a:cs typeface="Arial" panose="020B0604020202020204" pitchFamily="34" charset="0"/>
              </a:rPr>
              <a:t>2.2. Hoàn </a:t>
            </a:r>
            <a:r>
              <a:rPr lang="en-US" sz="2400" dirty="0" err="1">
                <a:latin typeface="UTM Avo" panose="02040603050506020204" pitchFamily="18" charset="0"/>
                <a:cs typeface="Arial" panose="020B0604020202020204" pitchFamily="34" charset="0"/>
              </a:rPr>
              <a:t>thành</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sơ</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đồ</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tạo</a:t>
            </a:r>
            <a:r>
              <a:rPr lang="en-US" sz="2400" dirty="0">
                <a:latin typeface="UTM Avo" panose="02040603050506020204" pitchFamily="18" charset="0"/>
                <a:cs typeface="Arial" panose="020B0604020202020204" pitchFamily="34" charset="0"/>
              </a:rPr>
              <a:t> ion </a:t>
            </a:r>
            <a:r>
              <a:rPr lang="en-US" sz="2400" dirty="0" err="1">
                <a:latin typeface="UTM Avo" panose="02040603050506020204" pitchFamily="18" charset="0"/>
                <a:cs typeface="Arial" panose="020B0604020202020204" pitchFamily="34" charset="0"/>
              </a:rPr>
              <a:t>sau</a:t>
            </a:r>
            <a:r>
              <a:rPr lang="en-US" sz="2400" dirty="0">
                <a:latin typeface="UTM Avo" panose="02040603050506020204" pitchFamily="18" charset="0"/>
                <a:cs typeface="Arial" panose="020B0604020202020204" pitchFamily="34" charset="0"/>
              </a:rPr>
              <a:t>:</a:t>
            </a:r>
          </a:p>
        </p:txBody>
      </p:sp>
      <p:sp>
        <p:nvSpPr>
          <p:cNvPr id="3" name="Rectangle 2">
            <a:extLst>
              <a:ext uri="{FF2B5EF4-FFF2-40B4-BE49-F238E27FC236}">
                <a16:creationId xmlns:a16="http://schemas.microsoft.com/office/drawing/2014/main" id="{62622D95-A3A2-652F-72C1-941FBC136C2B}"/>
              </a:ext>
            </a:extLst>
          </p:cNvPr>
          <p:cNvSpPr/>
          <p:nvPr/>
        </p:nvSpPr>
        <p:spPr>
          <a:xfrm>
            <a:off x="653468" y="4635542"/>
            <a:ext cx="11252782" cy="1675843"/>
          </a:xfrm>
          <a:prstGeom prst="rect">
            <a:avLst/>
          </a:prstGeom>
        </p:spPr>
        <p:txBody>
          <a:bodyPr wrap="square">
            <a:spAutoFit/>
          </a:bodyPr>
          <a:lstStyle/>
          <a:p>
            <a:pPr>
              <a:lnSpc>
                <a:spcPct val="150000"/>
              </a:lnSpc>
            </a:pPr>
            <a:r>
              <a:rPr lang="en-US" sz="2400" dirty="0">
                <a:latin typeface="UTM Avo" panose="02040603050506020204" pitchFamily="18" charset="0"/>
                <a:cs typeface="Arial" panose="020B0604020202020204" pitchFamily="34" charset="0"/>
              </a:rPr>
              <a:t>2.3. Cho số </a:t>
            </a:r>
            <a:r>
              <a:rPr lang="en-US" sz="2400" dirty="0" err="1">
                <a:latin typeface="UTM Avo" panose="02040603050506020204" pitchFamily="18" charset="0"/>
                <a:cs typeface="Arial" panose="020B0604020202020204" pitchFamily="34" charset="0"/>
              </a:rPr>
              <a:t>hiệu</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nguyên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tử</a:t>
            </a:r>
            <a:r>
              <a:rPr lang="en-US" sz="2400" dirty="0">
                <a:latin typeface="UTM Avo" panose="02040603050506020204" pitchFamily="18" charset="0"/>
                <a:cs typeface="Arial" panose="020B0604020202020204" pitchFamily="34" charset="0"/>
              </a:rPr>
              <a:t>: Na (Z = 11), Mg (Z = 12), Al (Z = 13), K (Z = 19). Nêu </a:t>
            </a:r>
            <a:r>
              <a:rPr lang="en-US" sz="2400" dirty="0" err="1">
                <a:latin typeface="UTM Avo" panose="02040603050506020204" pitchFamily="18" charset="0"/>
                <a:cs typeface="Arial" panose="020B0604020202020204" pitchFamily="34" charset="0"/>
              </a:rPr>
              <a:t>nhận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xét</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về</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cấu</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hình</a:t>
            </a:r>
            <a:r>
              <a:rPr lang="en-US" sz="2400" dirty="0">
                <a:latin typeface="UTM Avo" panose="02040603050506020204" pitchFamily="18" charset="0"/>
                <a:cs typeface="Arial" panose="020B0604020202020204" pitchFamily="34" charset="0"/>
              </a:rPr>
              <a:t> electron của ion Na</a:t>
            </a:r>
            <a:r>
              <a:rPr lang="en-US" sz="2400" baseline="30000" dirty="0">
                <a:latin typeface="UTM Avo" panose="02040603050506020204" pitchFamily="18" charset="0"/>
                <a:cs typeface="Arial" panose="020B0604020202020204" pitchFamily="34" charset="0"/>
              </a:rPr>
              <a:t>+</a:t>
            </a:r>
            <a:r>
              <a:rPr lang="en-US" sz="2400" dirty="0">
                <a:latin typeface="UTM Avo" panose="02040603050506020204" pitchFamily="18" charset="0"/>
                <a:cs typeface="Arial" panose="020B0604020202020204" pitchFamily="34" charset="0"/>
              </a:rPr>
              <a:t>, Mg</a:t>
            </a:r>
            <a:r>
              <a:rPr lang="en-US" sz="2400" baseline="30000" dirty="0">
                <a:latin typeface="UTM Avo" panose="02040603050506020204" pitchFamily="18" charset="0"/>
                <a:cs typeface="Arial" panose="020B0604020202020204" pitchFamily="34" charset="0"/>
              </a:rPr>
              <a:t>2+</a:t>
            </a:r>
            <a:r>
              <a:rPr lang="en-US" sz="2400" dirty="0">
                <a:latin typeface="UTM Avo" panose="02040603050506020204" pitchFamily="18" charset="0"/>
                <a:cs typeface="Arial" panose="020B0604020202020204" pitchFamily="34" charset="0"/>
              </a:rPr>
              <a:t>, Al</a:t>
            </a:r>
            <a:r>
              <a:rPr lang="en-US" sz="2400" baseline="30000" dirty="0">
                <a:latin typeface="UTM Avo" panose="02040603050506020204" pitchFamily="18" charset="0"/>
                <a:cs typeface="Arial" panose="020B0604020202020204" pitchFamily="34" charset="0"/>
              </a:rPr>
              <a:t>3+</a:t>
            </a:r>
            <a:r>
              <a:rPr lang="en-US" sz="2400" dirty="0">
                <a:latin typeface="UTM Avo" panose="02040603050506020204" pitchFamily="18" charset="0"/>
                <a:cs typeface="Arial" panose="020B0604020202020204" pitchFamily="34" charset="0"/>
              </a:rPr>
              <a:t>, K</a:t>
            </a:r>
            <a:r>
              <a:rPr lang="en-US" sz="2400" baseline="30000" dirty="0">
                <a:latin typeface="UTM Avo" panose="02040603050506020204" pitchFamily="18" charset="0"/>
                <a:cs typeface="Arial" panose="020B0604020202020204" pitchFamily="34" charset="0"/>
              </a:rPr>
              <a:t>+</a:t>
            </a:r>
            <a:r>
              <a:rPr lang="en-US" sz="2400" dirty="0">
                <a:latin typeface="UTM Avo" panose="02040603050506020204" pitchFamily="18" charset="0"/>
                <a:cs typeface="Arial" panose="020B0604020202020204" pitchFamily="34" charset="0"/>
              </a:rPr>
              <a:t> so </a:t>
            </a:r>
            <a:r>
              <a:rPr lang="en-US" sz="2400" dirty="0" err="1">
                <a:latin typeface="UTM Avo" panose="02040603050506020204" pitchFamily="18" charset="0"/>
                <a:cs typeface="Arial" panose="020B0604020202020204" pitchFamily="34" charset="0"/>
              </a:rPr>
              <a:t>với</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khí</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hiếm</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gần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nó</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nhất</a:t>
            </a:r>
            <a:r>
              <a:rPr lang="en-US" sz="2400" dirty="0">
                <a:latin typeface="UTM Avo" panose="02040603050506020204" pitchFamily="18" charset="0"/>
                <a:cs typeface="Arial" panose="020B0604020202020204" pitchFamily="34" charset="0"/>
              </a:rPr>
              <a:t>.</a:t>
            </a:r>
          </a:p>
        </p:txBody>
      </p:sp>
      <p:pic>
        <p:nvPicPr>
          <p:cNvPr id="2" name="Picture 1">
            <a:extLst>
              <a:ext uri="{FF2B5EF4-FFF2-40B4-BE49-F238E27FC236}">
                <a16:creationId xmlns:a16="http://schemas.microsoft.com/office/drawing/2014/main" id="{F97F3FC2-5A5A-B125-CA11-572A181E4ADD}"/>
              </a:ext>
            </a:extLst>
          </p:cNvPr>
          <p:cNvPicPr/>
          <p:nvPr/>
        </p:nvPicPr>
        <p:blipFill>
          <a:blip r:embed="rId3"/>
          <a:stretch>
            <a:fillRect/>
          </a:stretch>
        </p:blipFill>
        <p:spPr>
          <a:xfrm>
            <a:off x="8413750" y="1501775"/>
            <a:ext cx="2909147" cy="1123950"/>
          </a:xfrm>
          <a:prstGeom prst="rect">
            <a:avLst/>
          </a:prstGeom>
          <a:noFill/>
          <a:ln w="9525">
            <a:noFill/>
          </a:ln>
        </p:spPr>
      </p:pic>
      <p:pic>
        <p:nvPicPr>
          <p:cNvPr id="4" name="Picture 3">
            <a:extLst>
              <a:ext uri="{FF2B5EF4-FFF2-40B4-BE49-F238E27FC236}">
                <a16:creationId xmlns:a16="http://schemas.microsoft.com/office/drawing/2014/main" id="{FCC7D485-BC9B-4B4E-3224-DD2C60493F24}"/>
              </a:ext>
            </a:extLst>
          </p:cNvPr>
          <p:cNvPicPr/>
          <p:nvPr/>
        </p:nvPicPr>
        <p:blipFill>
          <a:blip r:embed="rId4"/>
          <a:stretch>
            <a:fillRect/>
          </a:stretch>
        </p:blipFill>
        <p:spPr>
          <a:xfrm>
            <a:off x="4882939" y="2965450"/>
            <a:ext cx="2740237" cy="1672590"/>
          </a:xfrm>
          <a:prstGeom prst="rect">
            <a:avLst/>
          </a:prstGeom>
          <a:noFill/>
          <a:ln w="9525">
            <a:noFill/>
          </a:ln>
        </p:spPr>
      </p:pic>
    </p:spTree>
    <p:extLst>
      <p:ext uri="{BB962C8B-B14F-4D97-AF65-F5344CB8AC3E}">
        <p14:creationId xmlns:p14="http://schemas.microsoft.com/office/powerpoint/2010/main" val="3660826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TextBox 18">
            <a:extLst>
              <a:ext uri="{FF2B5EF4-FFF2-40B4-BE49-F238E27FC236}">
                <a16:creationId xmlns:a16="http://schemas.microsoft.com/office/drawing/2014/main" id="{D59A2544-0DAF-8718-9EF9-2B8493C755CB}"/>
              </a:ext>
            </a:extLst>
          </p:cNvPr>
          <p:cNvSpPr txBox="1"/>
          <p:nvPr/>
        </p:nvSpPr>
        <p:spPr>
          <a:xfrm>
            <a:off x="733424" y="1858618"/>
            <a:ext cx="10982325" cy="482055"/>
          </a:xfrm>
          <a:prstGeom prst="rect">
            <a:avLst/>
          </a:prstGeom>
        </p:spPr>
        <p:txBody>
          <a:bodyPr wrap="square" lIns="0" tIns="0" rIns="0" bIns="0" rtlCol="0" anchor="t">
            <a:spAutoFit/>
          </a:bodyPr>
          <a:lstStyle/>
          <a:p>
            <a:pPr algn="ctr">
              <a:lnSpc>
                <a:spcPct val="150000"/>
              </a:lnSpc>
              <a:spcBef>
                <a:spcPct val="0"/>
              </a:spcBef>
            </a:pPr>
            <a:r>
              <a:rPr lang="en-US" sz="2400" b="1" dirty="0">
                <a:solidFill>
                  <a:srgbClr val="000000"/>
                </a:solidFill>
                <a:latin typeface="UTM Avo" panose="02040603050506020204" pitchFamily="18" charset="0"/>
                <a:cs typeface="Arial" panose="020B0604020202020204" pitchFamily="34" charset="0"/>
              </a:rPr>
              <a:t>Hoạt </a:t>
            </a:r>
            <a:r>
              <a:rPr lang="en-US" sz="2400" b="1" dirty="0" err="1">
                <a:solidFill>
                  <a:srgbClr val="000000"/>
                </a:solidFill>
                <a:latin typeface="UTM Avo" panose="02040603050506020204" pitchFamily="18" charset="0"/>
                <a:cs typeface="Arial" panose="020B0604020202020204" pitchFamily="34" charset="0"/>
              </a:rPr>
              <a:t>động</a:t>
            </a:r>
            <a:r>
              <a:rPr lang="en-US" sz="2400" b="1" dirty="0">
                <a:solidFill>
                  <a:srgbClr val="000000"/>
                </a:solidFill>
                <a:latin typeface="UTM Avo" panose="02040603050506020204" pitchFamily="18" charset="0"/>
                <a:cs typeface="Arial" panose="020B0604020202020204" pitchFamily="34" charset="0"/>
              </a:rPr>
              <a:t> </a:t>
            </a:r>
            <a:r>
              <a:rPr lang="en-US" sz="2400" b="1" dirty="0" err="1">
                <a:solidFill>
                  <a:srgbClr val="000000"/>
                </a:solidFill>
                <a:latin typeface="UTM Avo" panose="02040603050506020204" pitchFamily="18" charset="0"/>
                <a:cs typeface="Arial" panose="020B0604020202020204" pitchFamily="34" charset="0"/>
              </a:rPr>
              <a:t>nhóm</a:t>
            </a:r>
            <a:r>
              <a:rPr lang="en-US" sz="2400" b="1" dirty="0">
                <a:solidFill>
                  <a:srgbClr val="000000"/>
                </a:solidFill>
                <a:latin typeface="UTM Avo" panose="02040603050506020204" pitchFamily="18" charset="0"/>
                <a:cs typeface="Arial" panose="020B0604020202020204" pitchFamily="34" charset="0"/>
              </a:rPr>
              <a:t> </a:t>
            </a:r>
            <a:r>
              <a:rPr lang="en-US" sz="2400" b="1" dirty="0" err="1">
                <a:solidFill>
                  <a:srgbClr val="000000"/>
                </a:solidFill>
                <a:latin typeface="UTM Avo" panose="02040603050506020204" pitchFamily="18" charset="0"/>
                <a:cs typeface="Arial" panose="020B0604020202020204" pitchFamily="34" charset="0"/>
              </a:rPr>
              <a:t>mảnh</a:t>
            </a:r>
            <a:r>
              <a:rPr lang="en-US" sz="2400" b="1" dirty="0">
                <a:solidFill>
                  <a:srgbClr val="000000"/>
                </a:solidFill>
                <a:latin typeface="UTM Avo" panose="02040603050506020204" pitchFamily="18" charset="0"/>
                <a:cs typeface="Arial" panose="020B0604020202020204" pitchFamily="34" charset="0"/>
              </a:rPr>
              <a:t> </a:t>
            </a:r>
            <a:r>
              <a:rPr lang="en-US" sz="2400" b="1" dirty="0" err="1">
                <a:solidFill>
                  <a:srgbClr val="000000"/>
                </a:solidFill>
                <a:latin typeface="UTM Avo" panose="02040603050506020204" pitchFamily="18" charset="0"/>
                <a:cs typeface="Arial" panose="020B0604020202020204" pitchFamily="34" charset="0"/>
              </a:rPr>
              <a:t>ghép</a:t>
            </a:r>
            <a:r>
              <a:rPr lang="en-US" sz="2400" b="1" dirty="0">
                <a:solidFill>
                  <a:srgbClr val="000000"/>
                </a:solidFill>
                <a:latin typeface="UTM Avo" panose="02040603050506020204" pitchFamily="18" charset="0"/>
                <a:cs typeface="Arial" panose="020B0604020202020204" pitchFamily="34" charset="0"/>
              </a:rPr>
              <a:t> </a:t>
            </a:r>
            <a:r>
              <a:rPr lang="en-US" sz="2400" b="1" dirty="0" err="1">
                <a:solidFill>
                  <a:srgbClr val="000000"/>
                </a:solidFill>
                <a:latin typeface="UTM Avo" panose="02040603050506020204" pitchFamily="18" charset="0"/>
                <a:cs typeface="Arial" panose="020B0604020202020204" pitchFamily="34" charset="0"/>
              </a:rPr>
              <a:t>hoàn</a:t>
            </a:r>
            <a:r>
              <a:rPr lang="en-US" sz="2400" b="1" dirty="0">
                <a:solidFill>
                  <a:srgbClr val="000000"/>
                </a:solidFill>
                <a:latin typeface="UTM Avo" panose="02040603050506020204" pitchFamily="18" charset="0"/>
                <a:cs typeface="Arial" panose="020B0604020202020204" pitchFamily="34" charset="0"/>
              </a:rPr>
              <a:t> </a:t>
            </a:r>
            <a:r>
              <a:rPr lang="en-US" sz="2400" b="1" dirty="0" err="1">
                <a:solidFill>
                  <a:srgbClr val="000000"/>
                </a:solidFill>
                <a:latin typeface="UTM Avo" panose="02040603050506020204" pitchFamily="18" charset="0"/>
                <a:cs typeface="Arial" panose="020B0604020202020204" pitchFamily="34" charset="0"/>
              </a:rPr>
              <a:t>thành</a:t>
            </a:r>
            <a:r>
              <a:rPr lang="en-US" sz="2400" b="1" dirty="0">
                <a:solidFill>
                  <a:srgbClr val="000000"/>
                </a:solidFill>
                <a:latin typeface="UTM Avo" panose="02040603050506020204" pitchFamily="18" charset="0"/>
                <a:cs typeface="Arial" panose="020B0604020202020204" pitchFamily="34" charset="0"/>
              </a:rPr>
              <a:t> </a:t>
            </a:r>
            <a:r>
              <a:rPr lang="en-US" sz="2400" b="1" dirty="0" err="1">
                <a:solidFill>
                  <a:srgbClr val="000000"/>
                </a:solidFill>
                <a:latin typeface="UTM Avo" panose="02040603050506020204" pitchFamily="18" charset="0"/>
                <a:cs typeface="Arial" panose="020B0604020202020204" pitchFamily="34" charset="0"/>
              </a:rPr>
              <a:t>phiếu</a:t>
            </a:r>
            <a:r>
              <a:rPr lang="en-US" sz="2400" b="1" dirty="0">
                <a:solidFill>
                  <a:srgbClr val="000000"/>
                </a:solidFill>
                <a:latin typeface="UTM Avo" panose="02040603050506020204" pitchFamily="18" charset="0"/>
                <a:cs typeface="Arial" panose="020B0604020202020204" pitchFamily="34" charset="0"/>
              </a:rPr>
              <a:t> </a:t>
            </a:r>
            <a:r>
              <a:rPr lang="en-US" sz="2400" b="1" dirty="0" err="1">
                <a:solidFill>
                  <a:srgbClr val="000000"/>
                </a:solidFill>
                <a:latin typeface="UTM Avo" panose="02040603050506020204" pitchFamily="18" charset="0"/>
                <a:cs typeface="Arial" panose="020B0604020202020204" pitchFamily="34" charset="0"/>
              </a:rPr>
              <a:t>học</a:t>
            </a:r>
            <a:r>
              <a:rPr lang="en-US" sz="2400" b="1" dirty="0">
                <a:solidFill>
                  <a:srgbClr val="000000"/>
                </a:solidFill>
                <a:latin typeface="UTM Avo" panose="02040603050506020204" pitchFamily="18" charset="0"/>
                <a:cs typeface="Arial" panose="020B0604020202020204" pitchFamily="34" charset="0"/>
              </a:rPr>
              <a:t> </a:t>
            </a:r>
            <a:r>
              <a:rPr lang="en-US" sz="2400" b="1" dirty="0" err="1">
                <a:solidFill>
                  <a:srgbClr val="000000"/>
                </a:solidFill>
                <a:latin typeface="UTM Avo" panose="02040603050506020204" pitchFamily="18" charset="0"/>
                <a:cs typeface="Arial" panose="020B0604020202020204" pitchFamily="34" charset="0"/>
              </a:rPr>
              <a:t>tập</a:t>
            </a:r>
            <a:r>
              <a:rPr lang="en-US" sz="2400" b="1" dirty="0">
                <a:solidFill>
                  <a:srgbClr val="000000"/>
                </a:solidFill>
                <a:latin typeface="UTM Avo" panose="02040603050506020204" pitchFamily="18" charset="0"/>
                <a:cs typeface="Arial" panose="020B0604020202020204" pitchFamily="34" charset="0"/>
              </a:rPr>
              <a:t> C</a:t>
            </a:r>
          </a:p>
        </p:txBody>
      </p:sp>
      <p:pic>
        <p:nvPicPr>
          <p:cNvPr id="7" name="Picture 6">
            <a:extLst>
              <a:ext uri="{FF2B5EF4-FFF2-40B4-BE49-F238E27FC236}">
                <a16:creationId xmlns:a16="http://schemas.microsoft.com/office/drawing/2014/main" id="{DBD8D7F5-8C46-FFDB-1A60-6B316D8F08A2}"/>
              </a:ext>
            </a:extLst>
          </p:cNvPr>
          <p:cNvPicPr>
            <a:picLocks noChangeAspect="1"/>
          </p:cNvPicPr>
          <p:nvPr/>
        </p:nvPicPr>
        <p:blipFill>
          <a:blip r:embed="rId4"/>
          <a:stretch>
            <a:fillRect/>
          </a:stretch>
        </p:blipFill>
        <p:spPr>
          <a:xfrm>
            <a:off x="1107440" y="2528293"/>
            <a:ext cx="10373360" cy="3417197"/>
          </a:xfrm>
          <a:prstGeom prst="rect">
            <a:avLst/>
          </a:prstGeom>
        </p:spPr>
      </p:pic>
    </p:spTree>
    <p:extLst>
      <p:ext uri="{BB962C8B-B14F-4D97-AF65-F5344CB8AC3E}">
        <p14:creationId xmlns:p14="http://schemas.microsoft.com/office/powerpoint/2010/main" val="1636243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97D71F-5E5A-C830-6DBA-FAC4D531110C}"/>
              </a:ext>
            </a:extLst>
          </p:cNvPr>
          <p:cNvSpPr/>
          <p:nvPr/>
        </p:nvSpPr>
        <p:spPr>
          <a:xfrm>
            <a:off x="737117" y="1781149"/>
            <a:ext cx="10854612" cy="2229841"/>
          </a:xfrm>
          <a:prstGeom prst="rect">
            <a:avLst/>
          </a:prstGeom>
        </p:spPr>
        <p:txBody>
          <a:bodyPr wrap="square">
            <a:spAutoFit/>
          </a:bodyPr>
          <a:lstStyle/>
          <a:p>
            <a:pPr marL="304815" indent="-304815">
              <a:lnSpc>
                <a:spcPct val="150000"/>
              </a:lnSpc>
            </a:pPr>
            <a:r>
              <a:rPr lang="en-US" sz="2400" b="1" dirty="0">
                <a:latin typeface="UTM Avo" panose="02040603050506020204" pitchFamily="18" charset="0"/>
                <a:cs typeface="Arial" panose="020B0604020202020204" pitchFamily="34" charset="0"/>
              </a:rPr>
              <a:t>3. </a:t>
            </a:r>
            <a:r>
              <a:rPr lang="en-US" sz="2400" b="1" dirty="0" err="1">
                <a:latin typeface="UTM Avo" panose="02040603050506020204" pitchFamily="18" charset="0"/>
                <a:cs typeface="Arial" panose="020B0604020202020204" pitchFamily="34" charset="0"/>
              </a:rPr>
              <a:t>Nhiệm</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vụ</a:t>
            </a:r>
            <a:r>
              <a:rPr lang="en-US" sz="2400" b="1" dirty="0">
                <a:latin typeface="UTM Avo" panose="02040603050506020204" pitchFamily="18" charset="0"/>
                <a:cs typeface="Arial" panose="020B0604020202020204" pitchFamily="34" charset="0"/>
              </a:rPr>
              <a:t> 3 ( </a:t>
            </a:r>
            <a:r>
              <a:rPr lang="en-US" sz="2400" b="1" dirty="0" err="1">
                <a:latin typeface="UTM Avo" panose="02040603050506020204" pitchFamily="18" charset="0"/>
                <a:cs typeface="Arial" panose="020B0604020202020204" pitchFamily="34" charset="0"/>
              </a:rPr>
              <a:t>Nhóm</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mảnh</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ghép</a:t>
            </a:r>
            <a:r>
              <a:rPr lang="en-US" sz="2400" b="1" dirty="0">
                <a:latin typeface="UTM Avo" panose="02040603050506020204" pitchFamily="18" charset="0"/>
                <a:cs typeface="Arial" panose="020B0604020202020204" pitchFamily="34" charset="0"/>
              </a:rPr>
              <a:t> - </a:t>
            </a:r>
            <a:r>
              <a:rPr lang="en-US" sz="2400" b="1" dirty="0" err="1">
                <a:latin typeface="UTM Avo" panose="02040603050506020204" pitchFamily="18" charset="0"/>
                <a:cs typeface="Arial" panose="020B0604020202020204" pitchFamily="34" charset="0"/>
              </a:rPr>
              <a:t>Phiếu</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học</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tập</a:t>
            </a:r>
            <a:r>
              <a:rPr lang="en-US" sz="2400" b="1" dirty="0">
                <a:latin typeface="UTM Avo" panose="02040603050506020204" pitchFamily="18" charset="0"/>
                <a:cs typeface="Arial" panose="020B0604020202020204" pitchFamily="34" charset="0"/>
              </a:rPr>
              <a:t> C)</a:t>
            </a:r>
          </a:p>
          <a:p>
            <a:pPr>
              <a:lnSpc>
                <a:spcPct val="150000"/>
              </a:lnSpc>
            </a:pPr>
            <a:r>
              <a:rPr lang="en-US" sz="2400" dirty="0">
                <a:latin typeface="UTM Avo" panose="02040603050506020204" pitchFamily="18" charset="0"/>
                <a:cs typeface="Arial" panose="020B0604020202020204" pitchFamily="34" charset="0"/>
              </a:rPr>
              <a:t>3.1. </a:t>
            </a:r>
            <a:r>
              <a:rPr lang="en-US" sz="2400" dirty="0" err="1">
                <a:latin typeface="UTM Avo" panose="02040603050506020204" pitchFamily="18" charset="0"/>
                <a:cs typeface="Arial" panose="020B0604020202020204" pitchFamily="34" charset="0"/>
              </a:rPr>
              <a:t>Dựa</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vào</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kiến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thức</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đã</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học</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kết</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hợp</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với</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thông</a:t>
            </a:r>
            <a:r>
              <a:rPr lang="en-US" sz="2400" dirty="0">
                <a:latin typeface="UTM Avo" panose="02040603050506020204" pitchFamily="18" charset="0"/>
                <a:cs typeface="Arial" panose="020B0604020202020204" pitchFamily="34" charset="0"/>
              </a:rPr>
              <a:t> tin SGK – </a:t>
            </a:r>
            <a:r>
              <a:rPr lang="en-US" sz="2400" dirty="0" err="1">
                <a:latin typeface="UTM Avo" panose="02040603050506020204" pitchFamily="18" charset="0"/>
                <a:cs typeface="Arial" panose="020B0604020202020204" pitchFamily="34" charset="0"/>
              </a:rPr>
              <a:t>trang</a:t>
            </a:r>
            <a:r>
              <a:rPr lang="en-US" sz="2400" dirty="0">
                <a:latin typeface="UTM Avo" panose="02040603050506020204" pitchFamily="18" charset="0"/>
                <a:cs typeface="Arial" panose="020B0604020202020204" pitchFamily="34" charset="0"/>
              </a:rPr>
              <a:t> 54 </a:t>
            </a:r>
            <a:r>
              <a:rPr lang="en-US" sz="2400" dirty="0" err="1">
                <a:latin typeface="UTM Avo" panose="02040603050506020204" pitchFamily="18" charset="0"/>
                <a:cs typeface="Arial" panose="020B0604020202020204" pitchFamily="34" charset="0"/>
              </a:rPr>
              <a:t>và</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cho</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biết</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sự</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tạo</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thành</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hợp</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chất</a:t>
            </a:r>
            <a:r>
              <a:rPr lang="en-US" sz="2400" dirty="0">
                <a:latin typeface="UTM Avo" panose="02040603050506020204" pitchFamily="18" charset="0"/>
                <a:cs typeface="Arial" panose="020B0604020202020204" pitchFamily="34" charset="0"/>
              </a:rPr>
              <a:t> ion NaCl </a:t>
            </a:r>
            <a:r>
              <a:rPr lang="en-US" sz="2400" dirty="0" err="1">
                <a:latin typeface="UTM Avo" panose="02040603050506020204" pitchFamily="18" charset="0"/>
                <a:cs typeface="Arial" panose="020B0604020202020204" pitchFamily="34" charset="0"/>
              </a:rPr>
              <a:t>xảy</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ra</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như</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thế</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nào</a:t>
            </a:r>
            <a:r>
              <a:rPr lang="en-US" sz="2400" dirty="0">
                <a:latin typeface="UTM Avo" panose="02040603050506020204" pitchFamily="18" charset="0"/>
                <a:cs typeface="Arial" panose="020B0604020202020204" pitchFamily="34" charset="0"/>
              </a:rPr>
              <a:t>? Thế </a:t>
            </a:r>
            <a:r>
              <a:rPr lang="en-US" sz="2400" dirty="0" err="1">
                <a:latin typeface="UTM Avo" panose="02040603050506020204" pitchFamily="18" charset="0"/>
                <a:cs typeface="Arial" panose="020B0604020202020204" pitchFamily="34" charset="0"/>
              </a:rPr>
              <a:t>nào</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là</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liên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kết</a:t>
            </a:r>
            <a:r>
              <a:rPr lang="en-US" sz="2400" dirty="0">
                <a:latin typeface="UTM Avo" panose="02040603050506020204" pitchFamily="18" charset="0"/>
                <a:cs typeface="Arial" panose="020B0604020202020204" pitchFamily="34" charset="0"/>
              </a:rPr>
              <a:t> ion?</a:t>
            </a:r>
          </a:p>
        </p:txBody>
      </p:sp>
      <p:sp>
        <p:nvSpPr>
          <p:cNvPr id="3" name="Rectangle 2">
            <a:extLst>
              <a:ext uri="{FF2B5EF4-FFF2-40B4-BE49-F238E27FC236}">
                <a16:creationId xmlns:a16="http://schemas.microsoft.com/office/drawing/2014/main" id="{62622D95-A3A2-652F-72C1-941FBC136C2B}"/>
              </a:ext>
            </a:extLst>
          </p:cNvPr>
          <p:cNvSpPr/>
          <p:nvPr/>
        </p:nvSpPr>
        <p:spPr>
          <a:xfrm>
            <a:off x="463582" y="3830216"/>
            <a:ext cx="11401683" cy="1675843"/>
          </a:xfrm>
          <a:prstGeom prst="rect">
            <a:avLst/>
          </a:prstGeom>
        </p:spPr>
        <p:txBody>
          <a:bodyPr wrap="square">
            <a:spAutoFit/>
          </a:bodyPr>
          <a:lstStyle/>
          <a:p>
            <a:pPr>
              <a:lnSpc>
                <a:spcPct val="150000"/>
              </a:lnSpc>
            </a:pPr>
            <a:r>
              <a:rPr lang="en-US" sz="2400" dirty="0">
                <a:latin typeface="UTM Avo" panose="02040603050506020204" pitchFamily="18" charset="0"/>
                <a:cs typeface="Arial" panose="020B0604020202020204" pitchFamily="34" charset="0"/>
              </a:rPr>
              <a:t>……………………………………………………………………………………………………………………………………………………………………………………………………………………………………………………………………………………………….</a:t>
            </a:r>
          </a:p>
        </p:txBody>
      </p:sp>
    </p:spTree>
    <p:extLst>
      <p:ext uri="{BB962C8B-B14F-4D97-AF65-F5344CB8AC3E}">
        <p14:creationId xmlns:p14="http://schemas.microsoft.com/office/powerpoint/2010/main" val="3795154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97D71F-5E5A-C830-6DBA-FAC4D531110C}"/>
              </a:ext>
            </a:extLst>
          </p:cNvPr>
          <p:cNvSpPr/>
          <p:nvPr/>
        </p:nvSpPr>
        <p:spPr>
          <a:xfrm>
            <a:off x="653469" y="1735497"/>
            <a:ext cx="10967917" cy="1675843"/>
          </a:xfrm>
          <a:prstGeom prst="rect">
            <a:avLst/>
          </a:prstGeom>
        </p:spPr>
        <p:txBody>
          <a:bodyPr wrap="square">
            <a:spAutoFit/>
          </a:bodyPr>
          <a:lstStyle/>
          <a:p>
            <a:pPr marL="304815" indent="-304815">
              <a:lnSpc>
                <a:spcPct val="150000"/>
              </a:lnSpc>
            </a:pPr>
            <a:r>
              <a:rPr lang="en-US" sz="2400" b="1" dirty="0">
                <a:latin typeface="UTM Avo" panose="02040603050506020204" pitchFamily="18" charset="0"/>
                <a:cs typeface="Arial" panose="020B0604020202020204" pitchFamily="34" charset="0"/>
              </a:rPr>
              <a:t>3. </a:t>
            </a:r>
            <a:r>
              <a:rPr lang="en-US" sz="2400" b="1" dirty="0" err="1">
                <a:latin typeface="UTM Avo" panose="02040603050506020204" pitchFamily="18" charset="0"/>
                <a:cs typeface="Arial" panose="020B0604020202020204" pitchFamily="34" charset="0"/>
              </a:rPr>
              <a:t>Nhiệm</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vụ</a:t>
            </a:r>
            <a:r>
              <a:rPr lang="en-US" sz="2400" b="1" dirty="0">
                <a:latin typeface="UTM Avo" panose="02040603050506020204" pitchFamily="18" charset="0"/>
                <a:cs typeface="Arial" panose="020B0604020202020204" pitchFamily="34" charset="0"/>
              </a:rPr>
              <a:t> 3 ( </a:t>
            </a:r>
            <a:r>
              <a:rPr lang="en-US" sz="2400" b="1" dirty="0" err="1">
                <a:latin typeface="UTM Avo" panose="02040603050506020204" pitchFamily="18" charset="0"/>
                <a:cs typeface="Arial" panose="020B0604020202020204" pitchFamily="34" charset="0"/>
              </a:rPr>
              <a:t>Nhóm</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mảnh</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ghép</a:t>
            </a:r>
            <a:r>
              <a:rPr lang="en-US" sz="2400" b="1" dirty="0">
                <a:latin typeface="UTM Avo" panose="02040603050506020204" pitchFamily="18" charset="0"/>
                <a:cs typeface="Arial" panose="020B0604020202020204" pitchFamily="34" charset="0"/>
              </a:rPr>
              <a:t> - </a:t>
            </a:r>
            <a:r>
              <a:rPr lang="en-US" sz="2400" b="1" dirty="0" err="1">
                <a:latin typeface="UTM Avo" panose="02040603050506020204" pitchFamily="18" charset="0"/>
                <a:cs typeface="Arial" panose="020B0604020202020204" pitchFamily="34" charset="0"/>
              </a:rPr>
              <a:t>Phiếu</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học</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tập</a:t>
            </a:r>
            <a:r>
              <a:rPr lang="en-US" sz="2400" b="1" dirty="0">
                <a:latin typeface="UTM Avo" panose="02040603050506020204" pitchFamily="18" charset="0"/>
                <a:cs typeface="Arial" panose="020B0604020202020204" pitchFamily="34" charset="0"/>
              </a:rPr>
              <a:t> C)</a:t>
            </a:r>
          </a:p>
          <a:p>
            <a:pPr>
              <a:lnSpc>
                <a:spcPct val="150000"/>
              </a:lnSpc>
            </a:pPr>
            <a:r>
              <a:rPr lang="en-US" sz="2400" dirty="0">
                <a:latin typeface="UTM Avo" panose="02040603050506020204" pitchFamily="18" charset="0"/>
                <a:cs typeface="Arial" panose="020B0604020202020204" pitchFamily="34" charset="0"/>
              </a:rPr>
              <a:t>3.2. Cho </a:t>
            </a:r>
            <a:r>
              <a:rPr lang="en-US" sz="2400" dirty="0" err="1">
                <a:latin typeface="UTM Avo" panose="02040603050506020204" pitchFamily="18" charset="0"/>
                <a:cs typeface="Arial" panose="020B0604020202020204" pitchFamily="34" charset="0"/>
              </a:rPr>
              <a:t>các</a:t>
            </a:r>
            <a:r>
              <a:rPr lang="en-US" sz="2400" dirty="0">
                <a:latin typeface="UTM Avo" panose="02040603050506020204" pitchFamily="18" charset="0"/>
                <a:cs typeface="Arial" panose="020B0604020202020204" pitchFamily="34" charset="0"/>
              </a:rPr>
              <a:t> ion: Na</a:t>
            </a:r>
            <a:r>
              <a:rPr lang="en-US" sz="2400" baseline="30000" dirty="0">
                <a:latin typeface="UTM Avo" panose="02040603050506020204" pitchFamily="18" charset="0"/>
                <a:cs typeface="Arial" panose="020B0604020202020204" pitchFamily="34" charset="0"/>
              </a:rPr>
              <a:t>+</a:t>
            </a:r>
            <a:r>
              <a:rPr lang="en-US" sz="2400" dirty="0">
                <a:latin typeface="UTM Avo" panose="02040603050506020204" pitchFamily="18" charset="0"/>
                <a:cs typeface="Arial" panose="020B0604020202020204" pitchFamily="34" charset="0"/>
              </a:rPr>
              <a:t>, F</a:t>
            </a:r>
            <a:r>
              <a:rPr lang="en-US" sz="2400" baseline="30000" dirty="0">
                <a:latin typeface="UTM Avo" panose="02040603050506020204" pitchFamily="18" charset="0"/>
                <a:cs typeface="Arial" panose="020B0604020202020204" pitchFamily="34" charset="0"/>
              </a:rPr>
              <a:t>-</a:t>
            </a:r>
            <a:r>
              <a:rPr lang="en-US" sz="2400" dirty="0">
                <a:latin typeface="UTM Avo" panose="02040603050506020204" pitchFamily="18" charset="0"/>
                <a:cs typeface="Arial" panose="020B0604020202020204" pitchFamily="34" charset="0"/>
              </a:rPr>
              <a:t>, SO</a:t>
            </a:r>
            <a:r>
              <a:rPr lang="en-US" sz="2400" baseline="-25000" dirty="0">
                <a:latin typeface="UTM Avo" panose="02040603050506020204" pitchFamily="18" charset="0"/>
                <a:cs typeface="Arial" panose="020B0604020202020204" pitchFamily="34" charset="0"/>
              </a:rPr>
              <a:t>4</a:t>
            </a:r>
            <a:r>
              <a:rPr lang="en-US" sz="2400" baseline="30000" dirty="0">
                <a:latin typeface="UTM Avo" panose="02040603050506020204" pitchFamily="18" charset="0"/>
                <a:cs typeface="Arial" panose="020B0604020202020204" pitchFamily="34" charset="0"/>
              </a:rPr>
              <a:t>2−</a:t>
            </a:r>
            <a:r>
              <a:rPr lang="en-US" sz="2400" dirty="0">
                <a:latin typeface="UTM Avo" panose="02040603050506020204" pitchFamily="18" charset="0"/>
                <a:cs typeface="Arial" panose="020B0604020202020204" pitchFamily="34" charset="0"/>
              </a:rPr>
              <a:t>, Al</a:t>
            </a:r>
            <a:r>
              <a:rPr lang="en-US" sz="2400" baseline="30000" dirty="0">
                <a:latin typeface="UTM Avo" panose="02040603050506020204" pitchFamily="18" charset="0"/>
                <a:cs typeface="Arial" panose="020B0604020202020204" pitchFamily="34" charset="0"/>
              </a:rPr>
              <a:t>3+</a:t>
            </a:r>
            <a:r>
              <a:rPr lang="en-US" sz="2400" dirty="0">
                <a:latin typeface="UTM Avo" panose="02040603050506020204" pitchFamily="18" charset="0"/>
                <a:cs typeface="Arial" panose="020B0604020202020204" pitchFamily="34" charset="0"/>
              </a:rPr>
              <a:t>, O</a:t>
            </a:r>
            <a:r>
              <a:rPr lang="en-US" sz="2400" baseline="30000" dirty="0">
                <a:latin typeface="UTM Avo" panose="02040603050506020204" pitchFamily="18" charset="0"/>
                <a:cs typeface="Arial" panose="020B0604020202020204" pitchFamily="34" charset="0"/>
              </a:rPr>
              <a:t>2−</a:t>
            </a:r>
            <a:r>
              <a:rPr lang="en-US" sz="2400" dirty="0">
                <a:latin typeface="UTM Avo" panose="02040603050506020204" pitchFamily="18" charset="0"/>
                <a:cs typeface="Arial" panose="020B0604020202020204" pitchFamily="34" charset="0"/>
              </a:rPr>
              <a:t>, S</a:t>
            </a:r>
            <a:r>
              <a:rPr lang="en-US" sz="2400" baseline="30000" dirty="0">
                <a:latin typeface="UTM Avo" panose="02040603050506020204" pitchFamily="18" charset="0"/>
                <a:cs typeface="Arial" panose="020B0604020202020204" pitchFamily="34" charset="0"/>
              </a:rPr>
              <a:t>2−</a:t>
            </a:r>
            <a:r>
              <a:rPr lang="en-US" sz="2400" dirty="0">
                <a:latin typeface="UTM Avo" panose="02040603050506020204" pitchFamily="18" charset="0"/>
                <a:cs typeface="Arial" panose="020B0604020202020204" pitchFamily="34" charset="0"/>
              </a:rPr>
              <a:t>, OH</a:t>
            </a:r>
            <a:r>
              <a:rPr lang="en-US" sz="2400" baseline="30000" dirty="0">
                <a:latin typeface="UTM Avo" panose="02040603050506020204" pitchFamily="18" charset="0"/>
                <a:cs typeface="Arial" panose="020B0604020202020204" pitchFamily="34" charset="0"/>
              </a:rPr>
              <a:t>-</a:t>
            </a:r>
            <a:r>
              <a:rPr lang="en-US" sz="2400" dirty="0">
                <a:latin typeface="UTM Avo" panose="02040603050506020204" pitchFamily="18" charset="0"/>
                <a:cs typeface="Arial" panose="020B0604020202020204" pitchFamily="34" charset="0"/>
              </a:rPr>
              <a:t>. Ion </a:t>
            </a:r>
            <a:r>
              <a:rPr lang="en-US" sz="2400" dirty="0" err="1">
                <a:latin typeface="UTM Avo" panose="02040603050506020204" pitchFamily="18" charset="0"/>
                <a:cs typeface="Arial" panose="020B0604020202020204" pitchFamily="34" charset="0"/>
              </a:rPr>
              <a:t>nào</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là</a:t>
            </a:r>
            <a:r>
              <a:rPr lang="en-US" sz="2400" dirty="0">
                <a:latin typeface="UTM Avo" panose="02040603050506020204" pitchFamily="18" charset="0"/>
                <a:cs typeface="Arial" panose="020B0604020202020204" pitchFamily="34" charset="0"/>
              </a:rPr>
              <a:t> ion </a:t>
            </a:r>
            <a:r>
              <a:rPr lang="en-US" sz="2400" dirty="0" err="1">
                <a:latin typeface="UTM Avo" panose="02040603050506020204" pitchFamily="18" charset="0"/>
                <a:cs typeface="Arial" panose="020B0604020202020204" pitchFamily="34" charset="0"/>
              </a:rPr>
              <a:t>đơn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nguyên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tử</a:t>
            </a:r>
            <a:r>
              <a:rPr lang="en-US" sz="2400" dirty="0">
                <a:latin typeface="UTM Avo" panose="02040603050506020204" pitchFamily="18" charset="0"/>
                <a:cs typeface="Arial" panose="020B0604020202020204" pitchFamily="34" charset="0"/>
              </a:rPr>
              <a:t>, ion </a:t>
            </a:r>
            <a:r>
              <a:rPr lang="en-US" sz="2400" dirty="0" err="1">
                <a:latin typeface="UTM Avo" panose="02040603050506020204" pitchFamily="18" charset="0"/>
                <a:cs typeface="Arial" panose="020B0604020202020204" pitchFamily="34" charset="0"/>
              </a:rPr>
              <a:t>nào</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là</a:t>
            </a:r>
            <a:r>
              <a:rPr lang="en-US" sz="2400" dirty="0">
                <a:latin typeface="UTM Avo" panose="02040603050506020204" pitchFamily="18" charset="0"/>
                <a:cs typeface="Arial" panose="020B0604020202020204" pitchFamily="34" charset="0"/>
              </a:rPr>
              <a:t> ion </a:t>
            </a:r>
            <a:r>
              <a:rPr lang="en-US" sz="2400" dirty="0" err="1">
                <a:latin typeface="UTM Avo" panose="02040603050506020204" pitchFamily="18" charset="0"/>
                <a:cs typeface="Arial" panose="020B0604020202020204" pitchFamily="34" charset="0"/>
              </a:rPr>
              <a:t>đa</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nguyên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tử</a:t>
            </a:r>
            <a:r>
              <a:rPr lang="en-US" sz="2400" dirty="0">
                <a:latin typeface="UTM Avo" panose="02040603050506020204" pitchFamily="18" charset="0"/>
                <a:cs typeface="Arial" panose="020B0604020202020204" pitchFamily="34" charset="0"/>
              </a:rPr>
              <a:t>? </a:t>
            </a:r>
          </a:p>
        </p:txBody>
      </p:sp>
      <p:sp>
        <p:nvSpPr>
          <p:cNvPr id="3" name="Rectangle 2">
            <a:extLst>
              <a:ext uri="{FF2B5EF4-FFF2-40B4-BE49-F238E27FC236}">
                <a16:creationId xmlns:a16="http://schemas.microsoft.com/office/drawing/2014/main" id="{62622D95-A3A2-652F-72C1-941FBC136C2B}"/>
              </a:ext>
            </a:extLst>
          </p:cNvPr>
          <p:cNvSpPr/>
          <p:nvPr/>
        </p:nvSpPr>
        <p:spPr>
          <a:xfrm>
            <a:off x="633148" y="3365542"/>
            <a:ext cx="10647562" cy="2229841"/>
          </a:xfrm>
          <a:prstGeom prst="rect">
            <a:avLst/>
          </a:prstGeom>
        </p:spPr>
        <p:txBody>
          <a:bodyPr wrap="square">
            <a:spAutoFit/>
          </a:bodyPr>
          <a:lstStyle/>
          <a:p>
            <a:pPr>
              <a:lnSpc>
                <a:spcPct val="150000"/>
              </a:lnSpc>
            </a:pPr>
            <a:r>
              <a:rPr lang="en-US" sz="2400" dirty="0">
                <a:latin typeface="UTM Avo" panose="02040603050506020204" pitchFamily="18" charset="0"/>
                <a:cs typeface="Arial" panose="020B0604020202020204" pitchFamily="34" charset="0"/>
              </a:rPr>
              <a:t>3.3. </a:t>
            </a:r>
            <a:r>
              <a:rPr lang="en-US" sz="2400" dirty="0" err="1">
                <a:latin typeface="UTM Avo" panose="02040603050506020204" pitchFamily="18" charset="0"/>
                <a:cs typeface="Arial" panose="020B0604020202020204" pitchFamily="34" charset="0"/>
              </a:rPr>
              <a:t>Sự</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tạo</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thành</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hợp</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chất</a:t>
            </a:r>
            <a:r>
              <a:rPr lang="en-US" sz="2400" dirty="0">
                <a:latin typeface="UTM Avo" panose="02040603050506020204" pitchFamily="18" charset="0"/>
                <a:cs typeface="Arial" panose="020B0604020202020204" pitchFamily="34" charset="0"/>
              </a:rPr>
              <a:t> ion CaCl</a:t>
            </a:r>
            <a:r>
              <a:rPr lang="en-US" sz="2400" baseline="-25000" dirty="0">
                <a:latin typeface="UTM Avo" panose="02040603050506020204" pitchFamily="18" charset="0"/>
                <a:cs typeface="Arial" panose="020B0604020202020204" pitchFamily="34" charset="0"/>
              </a:rPr>
              <a:t>2</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xảy</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ra</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như</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thế</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nào</a:t>
            </a:r>
            <a:r>
              <a:rPr lang="en-US" sz="2400" dirty="0">
                <a:latin typeface="UTM Avo" panose="02040603050506020204" pitchFamily="18" charset="0"/>
                <a:cs typeface="Arial" panose="020B0604020202020204" pitchFamily="34" charset="0"/>
              </a:rPr>
              <a:t>? Ca(Z = 20), Cl (Z = 17).  </a:t>
            </a:r>
          </a:p>
          <a:p>
            <a:pPr>
              <a:lnSpc>
                <a:spcPct val="150000"/>
              </a:lnSpc>
            </a:pPr>
            <a:r>
              <a:rPr lang="en-US" sz="2400" dirty="0">
                <a:latin typeface="UTM Avo" panose="02040603050506020204" pitchFamily="18" charset="0"/>
                <a:cs typeface="Arial" panose="020B0604020202020204" pitchFamily="34" charset="0"/>
              </a:rPr>
              <a:t>…………………………………………………………….....................................................................................................................................................................</a:t>
            </a:r>
          </a:p>
        </p:txBody>
      </p:sp>
    </p:spTree>
    <p:extLst>
      <p:ext uri="{BB962C8B-B14F-4D97-AF65-F5344CB8AC3E}">
        <p14:creationId xmlns:p14="http://schemas.microsoft.com/office/powerpoint/2010/main" val="2213776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97D71F-5E5A-C830-6DBA-FAC4D531110C}"/>
              </a:ext>
            </a:extLst>
          </p:cNvPr>
          <p:cNvSpPr/>
          <p:nvPr/>
        </p:nvSpPr>
        <p:spPr>
          <a:xfrm>
            <a:off x="653469" y="1887897"/>
            <a:ext cx="1409011" cy="461665"/>
          </a:xfrm>
          <a:prstGeom prst="rect">
            <a:avLst/>
          </a:prstGeom>
          <a:solidFill>
            <a:schemeClr val="accent2">
              <a:lumMod val="20000"/>
              <a:lumOff val="80000"/>
            </a:schemeClr>
          </a:solidFill>
        </p:spPr>
        <p:txBody>
          <a:bodyPr wrap="square">
            <a:spAutoFit/>
          </a:bodyPr>
          <a:lstStyle/>
          <a:p>
            <a:pPr marL="304815" indent="-304815"/>
            <a:r>
              <a:rPr lang="en-US" sz="2400" b="1" dirty="0">
                <a:latin typeface="UTM Avo" panose="02040603050506020204" pitchFamily="18" charset="0"/>
                <a:cs typeface="Arial" panose="020B0604020202020204" pitchFamily="34" charset="0"/>
              </a:rPr>
              <a:t>Đáp </a:t>
            </a:r>
            <a:r>
              <a:rPr lang="en-US" sz="2400" b="1" dirty="0" err="1">
                <a:latin typeface="UTM Avo" panose="02040603050506020204" pitchFamily="18" charset="0"/>
                <a:cs typeface="Arial" panose="020B0604020202020204" pitchFamily="34" charset="0"/>
              </a:rPr>
              <a:t>án</a:t>
            </a:r>
            <a:endParaRPr lang="en-US" sz="2400" b="1" dirty="0">
              <a:latin typeface="UTM Avo" panose="02040603050506020204" pitchFamily="18" charset="0"/>
              <a:cs typeface="Arial" panose="020B0604020202020204" pitchFamily="34" charset="0"/>
            </a:endParaRPr>
          </a:p>
        </p:txBody>
      </p:sp>
      <p:sp>
        <p:nvSpPr>
          <p:cNvPr id="3" name="Rectangle 2">
            <a:extLst>
              <a:ext uri="{FF2B5EF4-FFF2-40B4-BE49-F238E27FC236}">
                <a16:creationId xmlns:a16="http://schemas.microsoft.com/office/drawing/2014/main" id="{62622D95-A3A2-652F-72C1-941FBC136C2B}"/>
              </a:ext>
            </a:extLst>
          </p:cNvPr>
          <p:cNvSpPr/>
          <p:nvPr/>
        </p:nvSpPr>
        <p:spPr>
          <a:xfrm>
            <a:off x="633148" y="2247942"/>
            <a:ext cx="10888292" cy="3891835"/>
          </a:xfrm>
          <a:prstGeom prst="rect">
            <a:avLst/>
          </a:prstGeom>
        </p:spPr>
        <p:txBody>
          <a:bodyPr wrap="square">
            <a:spAutoFit/>
          </a:bodyPr>
          <a:lstStyle/>
          <a:p>
            <a:pPr>
              <a:lnSpc>
                <a:spcPct val="150000"/>
              </a:lnSpc>
            </a:pPr>
            <a:r>
              <a:rPr lang="en-US" sz="2400" b="1" dirty="0" err="1">
                <a:latin typeface="UTM Avo" panose="02040603050506020204" pitchFamily="18" charset="0"/>
                <a:cs typeface="Arial" panose="020B0604020202020204" pitchFamily="34" charset="0"/>
              </a:rPr>
              <a:t>Nhóm</a:t>
            </a:r>
            <a:r>
              <a:rPr lang="en-US" sz="2400" b="1" dirty="0">
                <a:latin typeface="UTM Avo" panose="02040603050506020204" pitchFamily="18" charset="0"/>
                <a:cs typeface="Arial" panose="020B0604020202020204" pitchFamily="34" charset="0"/>
              </a:rPr>
              <a:t> A</a:t>
            </a:r>
          </a:p>
          <a:p>
            <a:pPr>
              <a:lnSpc>
                <a:spcPct val="150000"/>
              </a:lnSpc>
            </a:pPr>
            <a:r>
              <a:rPr lang="en-US" sz="2400" b="1" dirty="0">
                <a:latin typeface="UTM Avo" panose="02040603050506020204" pitchFamily="18" charset="0"/>
                <a:cs typeface="Arial" panose="020B0604020202020204" pitchFamily="34" charset="0"/>
              </a:rPr>
              <a:t>1.1. </a:t>
            </a:r>
            <a:r>
              <a:rPr lang="en-US" sz="2400" dirty="0" err="1">
                <a:latin typeface="UTM Avo" panose="02040603050506020204" pitchFamily="18" charset="0"/>
                <a:cs typeface="Arial" panose="020B0604020202020204" pitchFamily="34" charset="0"/>
              </a:rPr>
              <a:t>Nguyên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tử</a:t>
            </a:r>
            <a:r>
              <a:rPr lang="en-US" sz="2400" dirty="0">
                <a:latin typeface="UTM Avo" panose="02040603050506020204" pitchFamily="18" charset="0"/>
                <a:cs typeface="Arial" panose="020B0604020202020204" pitchFamily="34" charset="0"/>
              </a:rPr>
              <a:t> F (Z = 9).</a:t>
            </a:r>
          </a:p>
          <a:p>
            <a:pPr>
              <a:lnSpc>
                <a:spcPct val="150000"/>
              </a:lnSpc>
            </a:pPr>
            <a:r>
              <a:rPr lang="en-US" sz="2400" dirty="0">
                <a:latin typeface="UTM Avo" panose="02040603050506020204" pitchFamily="18" charset="0"/>
                <a:cs typeface="Arial" panose="020B0604020202020204" pitchFamily="34" charset="0"/>
              </a:rPr>
              <a:t>a) Số electron ở </a:t>
            </a:r>
            <a:r>
              <a:rPr lang="en-US" sz="2400" dirty="0" err="1">
                <a:latin typeface="UTM Avo" panose="02040603050506020204" pitchFamily="18" charset="0"/>
                <a:cs typeface="Arial" panose="020B0604020202020204" pitchFamily="34" charset="0"/>
              </a:rPr>
              <a:t>lớp</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ngoài</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cùng</a:t>
            </a:r>
            <a:r>
              <a:rPr lang="en-US" sz="2400" dirty="0">
                <a:latin typeface="UTM Avo" panose="02040603050506020204" pitchFamily="18" charset="0"/>
                <a:cs typeface="Arial" panose="020B0604020202020204" pitchFamily="34" charset="0"/>
              </a:rPr>
              <a:t> của </a:t>
            </a:r>
            <a:r>
              <a:rPr lang="en-US" sz="2400" dirty="0" err="1">
                <a:latin typeface="UTM Avo" panose="02040603050506020204" pitchFamily="18" charset="0"/>
                <a:cs typeface="Arial" panose="020B0604020202020204" pitchFamily="34" charset="0"/>
              </a:rPr>
              <a:t>nguyên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tử</a:t>
            </a:r>
            <a:r>
              <a:rPr lang="en-US" sz="2400" dirty="0">
                <a:latin typeface="UTM Avo" panose="02040603050506020204" pitchFamily="18" charset="0"/>
                <a:cs typeface="Arial" panose="020B0604020202020204" pitchFamily="34" charset="0"/>
              </a:rPr>
              <a:t> F </a:t>
            </a:r>
            <a:r>
              <a:rPr lang="en-US" sz="2400" dirty="0" err="1">
                <a:latin typeface="UTM Avo" panose="02040603050506020204" pitchFamily="18" charset="0"/>
                <a:cs typeface="Arial" panose="020B0604020202020204" pitchFamily="34" charset="0"/>
              </a:rPr>
              <a:t>là</a:t>
            </a:r>
            <a:r>
              <a:rPr lang="en-US" sz="2400" dirty="0">
                <a:latin typeface="UTM Avo" panose="02040603050506020204" pitchFamily="18" charset="0"/>
                <a:cs typeface="Arial" panose="020B0604020202020204" pitchFamily="34" charset="0"/>
              </a:rPr>
              <a:t> 7.</a:t>
            </a:r>
          </a:p>
          <a:p>
            <a:pPr>
              <a:lnSpc>
                <a:spcPct val="150000"/>
              </a:lnSpc>
            </a:pPr>
            <a:r>
              <a:rPr lang="en-US" sz="2400" dirty="0">
                <a:latin typeface="UTM Avo" panose="02040603050506020204" pitchFamily="18" charset="0"/>
                <a:cs typeface="Arial" panose="020B0604020202020204" pitchFamily="34" charset="0"/>
              </a:rPr>
              <a:t>b) </a:t>
            </a:r>
            <a:r>
              <a:rPr lang="en-US" sz="2400" dirty="0" err="1">
                <a:latin typeface="UTM Avo" panose="02040603050506020204" pitchFamily="18" charset="0"/>
                <a:cs typeface="Arial" panose="020B0604020202020204" pitchFamily="34" charset="0"/>
              </a:rPr>
              <a:t>Để</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đạt</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được</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lớp</a:t>
            </a:r>
            <a:r>
              <a:rPr lang="en-US" sz="2400" dirty="0">
                <a:latin typeface="UTM Avo" panose="02040603050506020204" pitchFamily="18" charset="0"/>
                <a:cs typeface="Arial" panose="020B0604020202020204" pitchFamily="34" charset="0"/>
              </a:rPr>
              <a:t> e </a:t>
            </a:r>
            <a:r>
              <a:rPr lang="en-US" sz="2400" dirty="0" err="1">
                <a:latin typeface="UTM Avo" panose="02040603050506020204" pitchFamily="18" charset="0"/>
                <a:cs typeface="Arial" panose="020B0604020202020204" pitchFamily="34" charset="0"/>
              </a:rPr>
              <a:t>ngoài</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cùng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bền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vững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như</a:t>
            </a:r>
            <a:r>
              <a:rPr lang="en-US" sz="2400" dirty="0">
                <a:latin typeface="UTM Avo" panose="02040603050506020204" pitchFamily="18" charset="0"/>
                <a:cs typeface="Arial" panose="020B0604020202020204" pitchFamily="34" charset="0"/>
              </a:rPr>
              <a:t> Ne, </a:t>
            </a:r>
            <a:r>
              <a:rPr lang="en-US" sz="2400" dirty="0" err="1">
                <a:latin typeface="UTM Avo" panose="02040603050506020204" pitchFamily="18" charset="0"/>
                <a:cs typeface="Arial" panose="020B0604020202020204" pitchFamily="34" charset="0"/>
              </a:rPr>
              <a:t>nguyên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tử</a:t>
            </a:r>
            <a:r>
              <a:rPr lang="en-US" sz="2400" dirty="0">
                <a:latin typeface="UTM Avo" panose="02040603050506020204" pitchFamily="18" charset="0"/>
                <a:cs typeface="Arial" panose="020B0604020202020204" pitchFamily="34" charset="0"/>
              </a:rPr>
              <a:t> F </a:t>
            </a:r>
            <a:r>
              <a:rPr lang="en-US" sz="2400" dirty="0" err="1">
                <a:latin typeface="UTM Avo" panose="02040603050506020204" pitchFamily="18" charset="0"/>
                <a:cs typeface="Arial" panose="020B0604020202020204" pitchFamily="34" charset="0"/>
              </a:rPr>
              <a:t>phải</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nhận</a:t>
            </a:r>
            <a:r>
              <a:rPr lang="en-US" sz="2400" dirty="0">
                <a:latin typeface="UTM Avo" panose="02040603050506020204" pitchFamily="18" charset="0"/>
                <a:cs typeface="Arial" panose="020B0604020202020204" pitchFamily="34" charset="0"/>
              </a:rPr>
              <a:t> 1 electron.</a:t>
            </a:r>
          </a:p>
          <a:p>
            <a:pPr>
              <a:lnSpc>
                <a:spcPct val="150000"/>
              </a:lnSpc>
            </a:pPr>
            <a:r>
              <a:rPr lang="en-US" sz="2400" dirty="0">
                <a:latin typeface="UTM Avo" panose="02040603050506020204" pitchFamily="18" charset="0"/>
                <a:cs typeface="Arial" panose="020B0604020202020204" pitchFamily="34" charset="0"/>
              </a:rPr>
              <a:t>c) Sau </a:t>
            </a:r>
            <a:r>
              <a:rPr lang="en-US" sz="2400" dirty="0" err="1">
                <a:latin typeface="UTM Avo" panose="02040603050506020204" pitchFamily="18" charset="0"/>
                <a:cs typeface="Arial" panose="020B0604020202020204" pitchFamily="34" charset="0"/>
              </a:rPr>
              <a:t>khi</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nhận</a:t>
            </a:r>
            <a:r>
              <a:rPr lang="en-US" sz="2400" dirty="0">
                <a:latin typeface="UTM Avo" panose="02040603050506020204" pitchFamily="18" charset="0"/>
                <a:cs typeface="Arial" panose="020B0604020202020204" pitchFamily="34" charset="0"/>
              </a:rPr>
              <a:t> 1 electron, </a:t>
            </a:r>
            <a:r>
              <a:rPr lang="en-US" sz="2400" dirty="0" err="1">
                <a:latin typeface="UTM Avo" panose="02040603050506020204" pitchFamily="18" charset="0"/>
                <a:cs typeface="Arial" panose="020B0604020202020204" pitchFamily="34" charset="0"/>
              </a:rPr>
              <a:t>nguyên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tử</a:t>
            </a:r>
            <a:r>
              <a:rPr lang="en-US" sz="2400" dirty="0">
                <a:latin typeface="UTM Avo" panose="02040603050506020204" pitchFamily="18" charset="0"/>
                <a:cs typeface="Arial" panose="020B0604020202020204" pitchFamily="34" charset="0"/>
              </a:rPr>
              <a:t> F </a:t>
            </a:r>
            <a:r>
              <a:rPr lang="en-US" sz="2400" dirty="0" err="1">
                <a:latin typeface="UTM Avo" panose="02040603050506020204" pitchFamily="18" charset="0"/>
                <a:cs typeface="Arial" panose="020B0604020202020204" pitchFamily="34" charset="0"/>
              </a:rPr>
              <a:t>sẽ</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trở</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thành</a:t>
            </a:r>
            <a:r>
              <a:rPr lang="en-US" sz="2400" dirty="0">
                <a:latin typeface="UTM Avo" panose="02040603050506020204" pitchFamily="18" charset="0"/>
                <a:cs typeface="Arial" panose="020B0604020202020204" pitchFamily="34" charset="0"/>
              </a:rPr>
              <a:t> anion.</a:t>
            </a:r>
          </a:p>
          <a:p>
            <a:pPr>
              <a:lnSpc>
                <a:spcPct val="150000"/>
              </a:lnSpc>
            </a:pPr>
            <a:r>
              <a:rPr lang="en-US" sz="2400" dirty="0" err="1">
                <a:latin typeface="UTM Avo" panose="02040603050506020204" pitchFamily="18" charset="0"/>
                <a:cs typeface="Arial" panose="020B0604020202020204" pitchFamily="34" charset="0"/>
              </a:rPr>
              <a:t>Cấu</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hình</a:t>
            </a:r>
            <a:r>
              <a:rPr lang="en-US" sz="2400" dirty="0">
                <a:latin typeface="UTM Avo" panose="02040603050506020204" pitchFamily="18" charset="0"/>
                <a:cs typeface="Arial" panose="020B0604020202020204" pitchFamily="34" charset="0"/>
              </a:rPr>
              <a:t> e của ion </a:t>
            </a:r>
            <a:r>
              <a:rPr lang="en-US" sz="2400" dirty="0" err="1">
                <a:latin typeface="UTM Avo" panose="02040603050506020204" pitchFamily="18" charset="0"/>
                <a:cs typeface="Arial" panose="020B0604020202020204" pitchFamily="34" charset="0"/>
              </a:rPr>
              <a:t>đó</a:t>
            </a:r>
            <a:r>
              <a:rPr lang="en-US" sz="2400" dirty="0">
                <a:latin typeface="UTM Avo" panose="02040603050506020204" pitchFamily="18" charset="0"/>
                <a:cs typeface="Arial" panose="020B0604020202020204" pitchFamily="34" charset="0"/>
              </a:rPr>
              <a:t>: 1s</a:t>
            </a:r>
            <a:r>
              <a:rPr lang="en-US" sz="2400" baseline="30000" dirty="0">
                <a:latin typeface="UTM Avo" panose="02040603050506020204" pitchFamily="18" charset="0"/>
                <a:cs typeface="Arial" panose="020B0604020202020204" pitchFamily="34" charset="0"/>
              </a:rPr>
              <a:t>2</a:t>
            </a:r>
            <a:r>
              <a:rPr lang="en-US" sz="2400" dirty="0">
                <a:latin typeface="UTM Avo" panose="02040603050506020204" pitchFamily="18" charset="0"/>
                <a:cs typeface="Arial" panose="020B0604020202020204" pitchFamily="34" charset="0"/>
              </a:rPr>
              <a:t>2s</a:t>
            </a:r>
            <a:r>
              <a:rPr lang="en-US" sz="2400" baseline="30000" dirty="0">
                <a:latin typeface="UTM Avo" panose="02040603050506020204" pitchFamily="18" charset="0"/>
                <a:cs typeface="Arial" panose="020B0604020202020204" pitchFamily="34" charset="0"/>
              </a:rPr>
              <a:t>2</a:t>
            </a:r>
            <a:r>
              <a:rPr lang="en-US" sz="2400" dirty="0">
                <a:latin typeface="UTM Avo" panose="02040603050506020204" pitchFamily="18" charset="0"/>
                <a:cs typeface="Arial" panose="020B0604020202020204" pitchFamily="34" charset="0"/>
              </a:rPr>
              <a:t>2p</a:t>
            </a:r>
            <a:r>
              <a:rPr lang="en-US" sz="2400" baseline="30000" dirty="0">
                <a:latin typeface="UTM Avo" panose="02040603050506020204" pitchFamily="18" charset="0"/>
                <a:cs typeface="Arial" panose="020B0604020202020204" pitchFamily="34" charset="0"/>
              </a:rPr>
              <a:t>6</a:t>
            </a:r>
            <a:r>
              <a:rPr lang="en-US" sz="2400" dirty="0">
                <a:latin typeface="UTM Avo" panose="02040603050506020204" pitchFamily="18" charset="0"/>
                <a:cs typeface="Arial" panose="020B0604020202020204" pitchFamily="34" charset="0"/>
              </a:rPr>
              <a:t>.</a:t>
            </a:r>
          </a:p>
        </p:txBody>
      </p:sp>
      <p:pic>
        <p:nvPicPr>
          <p:cNvPr id="2" name="Picture 1">
            <a:extLst>
              <a:ext uri="{FF2B5EF4-FFF2-40B4-BE49-F238E27FC236}">
                <a16:creationId xmlns:a16="http://schemas.microsoft.com/office/drawing/2014/main" id="{7A0DB05E-5E77-1001-8B93-F57DFDDD4B26}"/>
              </a:ext>
            </a:extLst>
          </p:cNvPr>
          <p:cNvPicPr/>
          <p:nvPr/>
        </p:nvPicPr>
        <p:blipFill>
          <a:blip r:embed="rId3"/>
          <a:stretch>
            <a:fillRect/>
          </a:stretch>
        </p:blipFill>
        <p:spPr>
          <a:xfrm>
            <a:off x="8747760" y="1854200"/>
            <a:ext cx="2844800" cy="1198457"/>
          </a:xfrm>
          <a:prstGeom prst="rect">
            <a:avLst/>
          </a:prstGeom>
          <a:noFill/>
          <a:ln w="9525">
            <a:noFill/>
          </a:ln>
        </p:spPr>
      </p:pic>
    </p:spTree>
    <p:extLst>
      <p:ext uri="{BB962C8B-B14F-4D97-AF65-F5344CB8AC3E}">
        <p14:creationId xmlns:p14="http://schemas.microsoft.com/office/powerpoint/2010/main" val="2683521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97D71F-5E5A-C830-6DBA-FAC4D531110C}"/>
              </a:ext>
            </a:extLst>
          </p:cNvPr>
          <p:cNvSpPr/>
          <p:nvPr/>
        </p:nvSpPr>
        <p:spPr>
          <a:xfrm>
            <a:off x="653469" y="1887897"/>
            <a:ext cx="1409011" cy="461665"/>
          </a:xfrm>
          <a:prstGeom prst="rect">
            <a:avLst/>
          </a:prstGeom>
          <a:solidFill>
            <a:schemeClr val="accent2">
              <a:lumMod val="20000"/>
              <a:lumOff val="80000"/>
            </a:schemeClr>
          </a:solidFill>
        </p:spPr>
        <p:txBody>
          <a:bodyPr wrap="square">
            <a:spAutoFit/>
          </a:bodyPr>
          <a:lstStyle/>
          <a:p>
            <a:pPr marL="304815" indent="-304815"/>
            <a:r>
              <a:rPr lang="en-US" sz="2400" b="1" dirty="0">
                <a:latin typeface="UTM Avo" panose="02040603050506020204" pitchFamily="18" charset="0"/>
                <a:cs typeface="Arial" panose="020B0604020202020204" pitchFamily="34" charset="0"/>
              </a:rPr>
              <a:t>Đáp </a:t>
            </a:r>
            <a:r>
              <a:rPr lang="en-US" sz="2400" b="1" dirty="0" err="1">
                <a:latin typeface="UTM Avo" panose="02040603050506020204" pitchFamily="18" charset="0"/>
                <a:cs typeface="Arial" panose="020B0604020202020204" pitchFamily="34" charset="0"/>
              </a:rPr>
              <a:t>án</a:t>
            </a:r>
            <a:endParaRPr lang="en-US" sz="2400" b="1" dirty="0">
              <a:latin typeface="UTM Avo" panose="02040603050506020204" pitchFamily="18" charset="0"/>
              <a:cs typeface="Arial" panose="020B0604020202020204" pitchFamily="34" charset="0"/>
            </a:endParaRPr>
          </a:p>
        </p:txBody>
      </p:sp>
      <p:sp>
        <p:nvSpPr>
          <p:cNvPr id="3" name="Rectangle 2">
            <a:extLst>
              <a:ext uri="{FF2B5EF4-FFF2-40B4-BE49-F238E27FC236}">
                <a16:creationId xmlns:a16="http://schemas.microsoft.com/office/drawing/2014/main" id="{62622D95-A3A2-652F-72C1-941FBC136C2B}"/>
              </a:ext>
            </a:extLst>
          </p:cNvPr>
          <p:cNvSpPr/>
          <p:nvPr/>
        </p:nvSpPr>
        <p:spPr>
          <a:xfrm>
            <a:off x="633148" y="2247942"/>
            <a:ext cx="10888292" cy="1127232"/>
          </a:xfrm>
          <a:prstGeom prst="rect">
            <a:avLst/>
          </a:prstGeom>
        </p:spPr>
        <p:txBody>
          <a:bodyPr wrap="square">
            <a:spAutoFit/>
          </a:bodyPr>
          <a:lstStyle/>
          <a:p>
            <a:pPr>
              <a:lnSpc>
                <a:spcPct val="150000"/>
              </a:lnSpc>
            </a:pPr>
            <a:r>
              <a:rPr lang="en-US" sz="2400" b="1" dirty="0" err="1">
                <a:latin typeface="UTM Avo" panose="02040603050506020204" pitchFamily="18" charset="0"/>
                <a:cs typeface="Arial" panose="020B0604020202020204" pitchFamily="34" charset="0"/>
              </a:rPr>
              <a:t>Nhóm</a:t>
            </a:r>
            <a:r>
              <a:rPr lang="en-US" sz="2400" b="1" dirty="0">
                <a:latin typeface="UTM Avo" panose="02040603050506020204" pitchFamily="18" charset="0"/>
                <a:cs typeface="Arial" panose="020B0604020202020204" pitchFamily="34" charset="0"/>
              </a:rPr>
              <a:t> A</a:t>
            </a:r>
          </a:p>
          <a:p>
            <a:pPr>
              <a:lnSpc>
                <a:spcPct val="150000"/>
              </a:lnSpc>
            </a:pPr>
            <a:r>
              <a:rPr lang="en-US" sz="2400" b="1" dirty="0">
                <a:solidFill>
                  <a:srgbClr val="000000"/>
                </a:solidFill>
                <a:latin typeface="UTM Avo" panose="02040603050506020204" pitchFamily="18" charset="0"/>
                <a:cs typeface="Arial" panose="020B0604020202020204" pitchFamily="34" charset="0"/>
              </a:rPr>
              <a:t>1.2.</a:t>
            </a:r>
            <a:endParaRPr lang="en-US" sz="2400" dirty="0">
              <a:latin typeface="UTM Avo" panose="02040603050506020204" pitchFamily="18" charset="0"/>
              <a:cs typeface="Arial" panose="020B0604020202020204" pitchFamily="34" charset="0"/>
            </a:endParaRPr>
          </a:p>
        </p:txBody>
      </p:sp>
      <p:pic>
        <p:nvPicPr>
          <p:cNvPr id="2" name="Picture 1">
            <a:extLst>
              <a:ext uri="{FF2B5EF4-FFF2-40B4-BE49-F238E27FC236}">
                <a16:creationId xmlns:a16="http://schemas.microsoft.com/office/drawing/2014/main" id="{7A0DB05E-5E77-1001-8B93-F57DFDDD4B26}"/>
              </a:ext>
            </a:extLst>
          </p:cNvPr>
          <p:cNvPicPr/>
          <p:nvPr/>
        </p:nvPicPr>
        <p:blipFill>
          <a:blip r:embed="rId3"/>
          <a:stretch>
            <a:fillRect/>
          </a:stretch>
        </p:blipFill>
        <p:spPr>
          <a:xfrm>
            <a:off x="8747760" y="1854200"/>
            <a:ext cx="2844800" cy="1198457"/>
          </a:xfrm>
          <a:prstGeom prst="rect">
            <a:avLst/>
          </a:prstGeom>
          <a:noFill/>
          <a:ln w="9525">
            <a:noFill/>
          </a:ln>
        </p:spPr>
      </p:pic>
      <p:grpSp>
        <p:nvGrpSpPr>
          <p:cNvPr id="9" name="Group 8">
            <a:extLst>
              <a:ext uri="{FF2B5EF4-FFF2-40B4-BE49-F238E27FC236}">
                <a16:creationId xmlns:a16="http://schemas.microsoft.com/office/drawing/2014/main" id="{23D44D0C-37D4-8906-1958-103318085B58}"/>
              </a:ext>
            </a:extLst>
          </p:cNvPr>
          <p:cNvGrpSpPr/>
          <p:nvPr/>
        </p:nvGrpSpPr>
        <p:grpSpPr>
          <a:xfrm>
            <a:off x="1727202" y="2785534"/>
            <a:ext cx="2630194" cy="2061008"/>
            <a:chOff x="2082800" y="3327400"/>
            <a:chExt cx="2218267" cy="1874945"/>
          </a:xfrm>
        </p:grpSpPr>
        <p:pic>
          <p:nvPicPr>
            <p:cNvPr id="4" name="Picture 3">
              <a:extLst>
                <a:ext uri="{FF2B5EF4-FFF2-40B4-BE49-F238E27FC236}">
                  <a16:creationId xmlns:a16="http://schemas.microsoft.com/office/drawing/2014/main" id="{53C13359-CD43-C417-F538-386C267E0A72}"/>
                </a:ext>
              </a:extLst>
            </p:cNvPr>
            <p:cNvPicPr/>
            <p:nvPr/>
          </p:nvPicPr>
          <p:blipFill>
            <a:blip r:embed="rId4"/>
            <a:stretch>
              <a:fillRect/>
            </a:stretch>
          </p:blipFill>
          <p:spPr>
            <a:xfrm>
              <a:off x="2082800" y="3327400"/>
              <a:ext cx="2185670" cy="1464310"/>
            </a:xfrm>
            <a:prstGeom prst="rect">
              <a:avLst/>
            </a:prstGeom>
            <a:noFill/>
            <a:ln w="9525">
              <a:noFill/>
            </a:ln>
          </p:spPr>
        </p:pic>
        <p:pic>
          <p:nvPicPr>
            <p:cNvPr id="5" name="Picture 4">
              <a:extLst>
                <a:ext uri="{FF2B5EF4-FFF2-40B4-BE49-F238E27FC236}">
                  <a16:creationId xmlns:a16="http://schemas.microsoft.com/office/drawing/2014/main" id="{C3D7852A-42BD-D756-B6D1-0FA249E07774}"/>
                </a:ext>
              </a:extLst>
            </p:cNvPr>
            <p:cNvPicPr/>
            <p:nvPr/>
          </p:nvPicPr>
          <p:blipFill>
            <a:blip r:embed="rId5"/>
            <a:stretch>
              <a:fillRect/>
            </a:stretch>
          </p:blipFill>
          <p:spPr>
            <a:xfrm>
              <a:off x="2143337" y="4646508"/>
              <a:ext cx="2157730" cy="555837"/>
            </a:xfrm>
            <a:prstGeom prst="rect">
              <a:avLst/>
            </a:prstGeom>
            <a:noFill/>
            <a:ln w="9525">
              <a:noFill/>
            </a:ln>
          </p:spPr>
        </p:pic>
      </p:grpSp>
      <p:sp>
        <p:nvSpPr>
          <p:cNvPr id="8" name="TextBox 7">
            <a:extLst>
              <a:ext uri="{FF2B5EF4-FFF2-40B4-BE49-F238E27FC236}">
                <a16:creationId xmlns:a16="http://schemas.microsoft.com/office/drawing/2014/main" id="{EC305624-8CBC-206D-C0D5-703E38BB6D34}"/>
              </a:ext>
            </a:extLst>
          </p:cNvPr>
          <p:cNvSpPr txBox="1"/>
          <p:nvPr/>
        </p:nvSpPr>
        <p:spPr>
          <a:xfrm>
            <a:off x="4233333" y="4176131"/>
            <a:ext cx="1820334" cy="573234"/>
          </a:xfrm>
          <a:prstGeom prst="rect">
            <a:avLst/>
          </a:prstGeom>
          <a:noFill/>
        </p:spPr>
        <p:txBody>
          <a:bodyPr wrap="square">
            <a:spAutoFit/>
          </a:bodyPr>
          <a:lstStyle/>
          <a:p>
            <a:pPr algn="ctr">
              <a:lnSpc>
                <a:spcPct val="150000"/>
              </a:lnSpc>
            </a:pPr>
            <a:r>
              <a:rPr lang="en-US" sz="2400" dirty="0">
                <a:latin typeface="UTM Avo" panose="02040603050506020204" pitchFamily="18" charset="0"/>
                <a:cs typeface="Arial" panose="020B0604020202020204" pitchFamily="34" charset="0"/>
              </a:rPr>
              <a:t>(m = 1,2)</a:t>
            </a:r>
            <a:endParaRPr lang="en-US" sz="2400" b="1" dirty="0">
              <a:solidFill>
                <a:srgbClr val="000000"/>
              </a:solidFill>
              <a:latin typeface="UTM Avo" panose="02040603050506020204" pitchFamily="18" charset="0"/>
              <a:cs typeface="Arial" panose="020B0604020202020204" pitchFamily="34" charset="0"/>
            </a:endParaRPr>
          </a:p>
        </p:txBody>
      </p:sp>
      <p:sp>
        <p:nvSpPr>
          <p:cNvPr id="10" name="Text Box 238">
            <a:extLst>
              <a:ext uri="{FF2B5EF4-FFF2-40B4-BE49-F238E27FC236}">
                <a16:creationId xmlns:a16="http://schemas.microsoft.com/office/drawing/2014/main" id="{37D9C669-E8E5-C0A4-D8A6-3C9FF0E1BDE5}"/>
              </a:ext>
            </a:extLst>
          </p:cNvPr>
          <p:cNvSpPr txBox="1"/>
          <p:nvPr/>
        </p:nvSpPr>
        <p:spPr>
          <a:xfrm>
            <a:off x="655320" y="4973320"/>
            <a:ext cx="11181080" cy="1121846"/>
          </a:xfrm>
          <a:prstGeom prst="rect">
            <a:avLst/>
          </a:prstGeom>
          <a:noFill/>
          <a:ln w="9525">
            <a:noFill/>
          </a:ln>
        </p:spPr>
        <p:txBody>
          <a:bodyPr wrap="square">
            <a:spAutoFit/>
          </a:bodyPr>
          <a:lstStyle/>
          <a:p>
            <a:pPr>
              <a:lnSpc>
                <a:spcPct val="150000"/>
              </a:lnSpc>
            </a:pPr>
            <a:r>
              <a:rPr lang="en-US" sz="2400" b="1" dirty="0">
                <a:solidFill>
                  <a:srgbClr val="000000"/>
                </a:solidFill>
                <a:latin typeface="UTM Avo" panose="02040603050506020204" pitchFamily="18" charset="0"/>
                <a:cs typeface="Arial" panose="020B0604020202020204" pitchFamily="34" charset="0"/>
              </a:rPr>
              <a:t>1.3. </a:t>
            </a:r>
            <a:r>
              <a:rPr lang="en-US" sz="2400" dirty="0" err="1">
                <a:solidFill>
                  <a:srgbClr val="000000"/>
                </a:solidFill>
                <a:latin typeface="UTM Avo" panose="02040603050506020204" pitchFamily="18" charset="0"/>
                <a:cs typeface="Arial" panose="020B0604020202020204" pitchFamily="34" charset="0"/>
              </a:rPr>
              <a:t>Cấu</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hình</a:t>
            </a:r>
            <a:r>
              <a:rPr lang="en-US" sz="2400" b="1" dirty="0">
                <a:solidFill>
                  <a:srgbClr val="000000"/>
                </a:solidFill>
                <a:latin typeface="UTM Avo" panose="02040603050506020204" pitchFamily="18" charset="0"/>
                <a:cs typeface="Arial" panose="020B0604020202020204" pitchFamily="34" charset="0"/>
              </a:rPr>
              <a:t> </a:t>
            </a:r>
            <a:r>
              <a:rPr lang="en-US" sz="2400" dirty="0">
                <a:solidFill>
                  <a:srgbClr val="000000"/>
                </a:solidFill>
                <a:latin typeface="UTM Avo" panose="02040603050506020204" pitchFamily="18" charset="0"/>
                <a:cs typeface="Arial" panose="020B0604020202020204" pitchFamily="34" charset="0"/>
              </a:rPr>
              <a:t>electron của</a:t>
            </a:r>
            <a:r>
              <a:rPr lang="en-US" sz="2400" b="1" dirty="0">
                <a:solidFill>
                  <a:srgbClr val="000000"/>
                </a:solidFill>
                <a:latin typeface="UTM Avo" panose="02040603050506020204" pitchFamily="18" charset="0"/>
                <a:cs typeface="Arial" panose="020B0604020202020204" pitchFamily="34" charset="0"/>
              </a:rPr>
              <a:t> </a:t>
            </a:r>
            <a:r>
              <a:rPr lang="en-US" sz="2400" dirty="0">
                <a:latin typeface="UTM Avo" panose="02040603050506020204" pitchFamily="18" charset="0"/>
                <a:cs typeface="Arial" panose="020B0604020202020204" pitchFamily="34" charset="0"/>
              </a:rPr>
              <a:t>ion F</a:t>
            </a:r>
            <a:r>
              <a:rPr lang="en-US" sz="2400" baseline="30000" dirty="0">
                <a:latin typeface="UTM Avo" panose="02040603050506020204" pitchFamily="18" charset="0"/>
                <a:cs typeface="Arial" panose="020B0604020202020204" pitchFamily="34" charset="0"/>
              </a:rPr>
              <a:t>-</a:t>
            </a:r>
            <a:r>
              <a:rPr lang="en-US" sz="2400" dirty="0">
                <a:latin typeface="UTM Avo" panose="02040603050506020204" pitchFamily="18" charset="0"/>
                <a:cs typeface="Arial" panose="020B0604020202020204" pitchFamily="34" charset="0"/>
              </a:rPr>
              <a:t>, O</a:t>
            </a:r>
            <a:r>
              <a:rPr lang="en-US" sz="2400" baseline="30000" dirty="0">
                <a:latin typeface="UTM Avo" panose="02040603050506020204" pitchFamily="18" charset="0"/>
                <a:cs typeface="Arial" panose="020B0604020202020204" pitchFamily="34" charset="0"/>
              </a:rPr>
              <a:t>2-</a:t>
            </a:r>
            <a:r>
              <a:rPr lang="en-US" sz="2400" dirty="0">
                <a:latin typeface="UTM Avo" panose="02040603050506020204" pitchFamily="18" charset="0"/>
                <a:cs typeface="Arial" panose="020B0604020202020204" pitchFamily="34" charset="0"/>
              </a:rPr>
              <a:t>, S</a:t>
            </a:r>
            <a:r>
              <a:rPr lang="en-US" sz="2400" baseline="30000" dirty="0">
                <a:latin typeface="UTM Avo" panose="02040603050506020204" pitchFamily="18" charset="0"/>
                <a:cs typeface="Arial" panose="020B0604020202020204" pitchFamily="34" charset="0"/>
              </a:rPr>
              <a:t>2-</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giống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cấu</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hình</a:t>
            </a:r>
            <a:r>
              <a:rPr lang="en-US" sz="2400" dirty="0">
                <a:latin typeface="UTM Avo" panose="02040603050506020204" pitchFamily="18" charset="0"/>
                <a:cs typeface="Arial" panose="020B0604020202020204" pitchFamily="34" charset="0"/>
              </a:rPr>
              <a:t> electron của </a:t>
            </a:r>
            <a:r>
              <a:rPr lang="en-US" sz="2400" dirty="0" err="1">
                <a:latin typeface="UTM Avo" panose="02040603050506020204" pitchFamily="18" charset="0"/>
                <a:cs typeface="Arial" panose="020B0604020202020204" pitchFamily="34" charset="0"/>
              </a:rPr>
              <a:t>khí</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hiếm</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gần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nó</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nhất</a:t>
            </a:r>
            <a:r>
              <a:rPr lang="en-US" sz="2400" dirty="0">
                <a:latin typeface="UTM Avo" panose="02040603050506020204" pitchFamily="18" charset="0"/>
                <a:cs typeface="Arial" panose="020B0604020202020204" pitchFamily="34" charset="0"/>
              </a:rPr>
              <a:t>.</a:t>
            </a:r>
          </a:p>
        </p:txBody>
      </p:sp>
    </p:spTree>
    <p:extLst>
      <p:ext uri="{BB962C8B-B14F-4D97-AF65-F5344CB8AC3E}">
        <p14:creationId xmlns:p14="http://schemas.microsoft.com/office/powerpoint/2010/main" val="4277977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97D71F-5E5A-C830-6DBA-FAC4D531110C}"/>
              </a:ext>
            </a:extLst>
          </p:cNvPr>
          <p:cNvSpPr/>
          <p:nvPr/>
        </p:nvSpPr>
        <p:spPr>
          <a:xfrm>
            <a:off x="653469" y="1887897"/>
            <a:ext cx="1409011" cy="461665"/>
          </a:xfrm>
          <a:prstGeom prst="rect">
            <a:avLst/>
          </a:prstGeom>
          <a:solidFill>
            <a:schemeClr val="accent2">
              <a:lumMod val="20000"/>
              <a:lumOff val="80000"/>
            </a:schemeClr>
          </a:solidFill>
        </p:spPr>
        <p:txBody>
          <a:bodyPr wrap="square">
            <a:spAutoFit/>
          </a:bodyPr>
          <a:lstStyle/>
          <a:p>
            <a:pPr marL="304815" indent="-304815"/>
            <a:r>
              <a:rPr lang="en-US" sz="2400" b="1" dirty="0">
                <a:latin typeface="UTM Avo" panose="02040603050506020204" pitchFamily="18" charset="0"/>
                <a:cs typeface="Arial" panose="020B0604020202020204" pitchFamily="34" charset="0"/>
              </a:rPr>
              <a:t>Đáp </a:t>
            </a:r>
            <a:r>
              <a:rPr lang="en-US" sz="2400" b="1" dirty="0" err="1">
                <a:latin typeface="UTM Avo" panose="02040603050506020204" pitchFamily="18" charset="0"/>
                <a:cs typeface="Arial" panose="020B0604020202020204" pitchFamily="34" charset="0"/>
              </a:rPr>
              <a:t>án</a:t>
            </a:r>
            <a:endParaRPr lang="en-US" sz="2400" b="1" dirty="0">
              <a:latin typeface="UTM Avo" panose="02040603050506020204" pitchFamily="18" charset="0"/>
              <a:cs typeface="Arial" panose="020B0604020202020204" pitchFamily="34" charset="0"/>
            </a:endParaRPr>
          </a:p>
        </p:txBody>
      </p:sp>
      <p:sp>
        <p:nvSpPr>
          <p:cNvPr id="3" name="Rectangle 2">
            <a:extLst>
              <a:ext uri="{FF2B5EF4-FFF2-40B4-BE49-F238E27FC236}">
                <a16:creationId xmlns:a16="http://schemas.microsoft.com/office/drawing/2014/main" id="{62622D95-A3A2-652F-72C1-941FBC136C2B}"/>
              </a:ext>
            </a:extLst>
          </p:cNvPr>
          <p:cNvSpPr/>
          <p:nvPr/>
        </p:nvSpPr>
        <p:spPr>
          <a:xfrm>
            <a:off x="633148" y="2308902"/>
            <a:ext cx="10888292" cy="3891835"/>
          </a:xfrm>
          <a:prstGeom prst="rect">
            <a:avLst/>
          </a:prstGeom>
        </p:spPr>
        <p:txBody>
          <a:bodyPr wrap="square">
            <a:spAutoFit/>
          </a:bodyPr>
          <a:lstStyle/>
          <a:p>
            <a:pPr>
              <a:lnSpc>
                <a:spcPct val="150000"/>
              </a:lnSpc>
            </a:pPr>
            <a:r>
              <a:rPr lang="en-US" sz="2400" b="1" dirty="0" err="1">
                <a:latin typeface="UTM Avo" panose="02040603050506020204" pitchFamily="18" charset="0"/>
                <a:cs typeface="Arial" panose="020B0604020202020204" pitchFamily="34" charset="0"/>
              </a:rPr>
              <a:t>Nhóm</a:t>
            </a:r>
            <a:r>
              <a:rPr lang="en-US" sz="2400" b="1" dirty="0">
                <a:latin typeface="UTM Avo" panose="02040603050506020204" pitchFamily="18" charset="0"/>
                <a:cs typeface="Arial" panose="020B0604020202020204" pitchFamily="34" charset="0"/>
              </a:rPr>
              <a:t> B</a:t>
            </a:r>
          </a:p>
          <a:p>
            <a:pPr>
              <a:lnSpc>
                <a:spcPct val="150000"/>
              </a:lnSpc>
            </a:pPr>
            <a:r>
              <a:rPr lang="en-US" sz="2400" b="1" dirty="0">
                <a:latin typeface="UTM Avo" panose="02040603050506020204" pitchFamily="18" charset="0"/>
                <a:cs typeface="Arial" panose="020B0604020202020204" pitchFamily="34" charset="0"/>
              </a:rPr>
              <a:t>1.1. </a:t>
            </a:r>
            <a:r>
              <a:rPr lang="en-US" sz="2400" dirty="0" err="1">
                <a:latin typeface="UTM Avo" panose="02040603050506020204" pitchFamily="18" charset="0"/>
                <a:cs typeface="Arial" panose="020B0604020202020204" pitchFamily="34" charset="0"/>
              </a:rPr>
              <a:t>Nguyên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tử</a:t>
            </a:r>
            <a:r>
              <a:rPr lang="en-US" sz="2400" dirty="0">
                <a:latin typeface="UTM Avo" panose="02040603050506020204" pitchFamily="18" charset="0"/>
                <a:cs typeface="Arial" panose="020B0604020202020204" pitchFamily="34" charset="0"/>
              </a:rPr>
              <a:t> Na (Z = 11).</a:t>
            </a:r>
          </a:p>
          <a:p>
            <a:pPr>
              <a:lnSpc>
                <a:spcPct val="150000"/>
              </a:lnSpc>
            </a:pPr>
            <a:r>
              <a:rPr lang="en-US" sz="2400" dirty="0">
                <a:latin typeface="UTM Avo" panose="02040603050506020204" pitchFamily="18" charset="0"/>
                <a:cs typeface="Arial" panose="020B0604020202020204" pitchFamily="34" charset="0"/>
              </a:rPr>
              <a:t>a) Số electron ở </a:t>
            </a:r>
            <a:r>
              <a:rPr lang="en-US" sz="2400" dirty="0" err="1">
                <a:latin typeface="UTM Avo" panose="02040603050506020204" pitchFamily="18" charset="0"/>
                <a:cs typeface="Arial" panose="020B0604020202020204" pitchFamily="34" charset="0"/>
              </a:rPr>
              <a:t>lớp</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ngoài</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cùng</a:t>
            </a:r>
            <a:r>
              <a:rPr lang="en-US" sz="2400" dirty="0">
                <a:latin typeface="UTM Avo" panose="02040603050506020204" pitchFamily="18" charset="0"/>
                <a:cs typeface="Arial" panose="020B0604020202020204" pitchFamily="34" charset="0"/>
              </a:rPr>
              <a:t> của </a:t>
            </a:r>
            <a:r>
              <a:rPr lang="en-US" sz="2400" dirty="0" err="1">
                <a:latin typeface="UTM Avo" panose="02040603050506020204" pitchFamily="18" charset="0"/>
                <a:cs typeface="Arial" panose="020B0604020202020204" pitchFamily="34" charset="0"/>
              </a:rPr>
              <a:t>nguyên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tử</a:t>
            </a:r>
            <a:r>
              <a:rPr lang="en-US" sz="2400" dirty="0">
                <a:latin typeface="UTM Avo" panose="02040603050506020204" pitchFamily="18" charset="0"/>
                <a:cs typeface="Arial" panose="020B0604020202020204" pitchFamily="34" charset="0"/>
              </a:rPr>
              <a:t> Na </a:t>
            </a:r>
            <a:r>
              <a:rPr lang="en-US" sz="2400" dirty="0" err="1">
                <a:latin typeface="UTM Avo" panose="02040603050506020204" pitchFamily="18" charset="0"/>
                <a:cs typeface="Arial" panose="020B0604020202020204" pitchFamily="34" charset="0"/>
              </a:rPr>
              <a:t>là</a:t>
            </a:r>
            <a:r>
              <a:rPr lang="en-US" sz="2400" dirty="0">
                <a:latin typeface="UTM Avo" panose="02040603050506020204" pitchFamily="18" charset="0"/>
                <a:cs typeface="Arial" panose="020B0604020202020204" pitchFamily="34" charset="0"/>
              </a:rPr>
              <a:t> 1.</a:t>
            </a:r>
          </a:p>
          <a:p>
            <a:pPr>
              <a:lnSpc>
                <a:spcPct val="150000"/>
              </a:lnSpc>
            </a:pPr>
            <a:r>
              <a:rPr lang="en-US" sz="2400" dirty="0">
                <a:latin typeface="UTM Avo" panose="02040603050506020204" pitchFamily="18" charset="0"/>
                <a:cs typeface="Arial" panose="020B0604020202020204" pitchFamily="34" charset="0"/>
              </a:rPr>
              <a:t>b) </a:t>
            </a:r>
            <a:r>
              <a:rPr lang="en-US" sz="2400" dirty="0" err="1">
                <a:latin typeface="UTM Avo" panose="02040603050506020204" pitchFamily="18" charset="0"/>
                <a:cs typeface="Arial" panose="020B0604020202020204" pitchFamily="34" charset="0"/>
              </a:rPr>
              <a:t>Để</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đạt</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được</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lớp</a:t>
            </a:r>
            <a:r>
              <a:rPr lang="en-US" sz="2400" dirty="0">
                <a:latin typeface="UTM Avo" panose="02040603050506020204" pitchFamily="18" charset="0"/>
                <a:cs typeface="Arial" panose="020B0604020202020204" pitchFamily="34" charset="0"/>
              </a:rPr>
              <a:t> e </a:t>
            </a:r>
            <a:r>
              <a:rPr lang="en-US" sz="2400" dirty="0" err="1">
                <a:latin typeface="UTM Avo" panose="02040603050506020204" pitchFamily="18" charset="0"/>
                <a:cs typeface="Arial" panose="020B0604020202020204" pitchFamily="34" charset="0"/>
              </a:rPr>
              <a:t>ngoài</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cùng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bền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vững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như</a:t>
            </a:r>
            <a:r>
              <a:rPr lang="en-US" sz="2400" dirty="0">
                <a:latin typeface="UTM Avo" panose="02040603050506020204" pitchFamily="18" charset="0"/>
                <a:cs typeface="Arial" panose="020B0604020202020204" pitchFamily="34" charset="0"/>
              </a:rPr>
              <a:t> Ne, </a:t>
            </a:r>
            <a:r>
              <a:rPr lang="en-US" sz="2400" dirty="0" err="1">
                <a:latin typeface="UTM Avo" panose="02040603050506020204" pitchFamily="18" charset="0"/>
                <a:cs typeface="Arial" panose="020B0604020202020204" pitchFamily="34" charset="0"/>
              </a:rPr>
              <a:t>nguyên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tử</a:t>
            </a:r>
            <a:r>
              <a:rPr lang="en-US" sz="2400" dirty="0">
                <a:latin typeface="UTM Avo" panose="02040603050506020204" pitchFamily="18" charset="0"/>
                <a:cs typeface="Arial" panose="020B0604020202020204" pitchFamily="34" charset="0"/>
              </a:rPr>
              <a:t> Na </a:t>
            </a:r>
            <a:r>
              <a:rPr lang="en-US" sz="2400" dirty="0" err="1">
                <a:latin typeface="UTM Avo" panose="02040603050506020204" pitchFamily="18" charset="0"/>
                <a:cs typeface="Arial" panose="020B0604020202020204" pitchFamily="34" charset="0"/>
              </a:rPr>
              <a:t>phải</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nhường</a:t>
            </a:r>
            <a:r>
              <a:rPr lang="en-US" sz="2400" dirty="0">
                <a:latin typeface="UTM Avo" panose="02040603050506020204" pitchFamily="18" charset="0"/>
                <a:cs typeface="Arial" panose="020B0604020202020204" pitchFamily="34" charset="0"/>
              </a:rPr>
              <a:t> 1 electron.</a:t>
            </a:r>
          </a:p>
          <a:p>
            <a:pPr>
              <a:lnSpc>
                <a:spcPct val="150000"/>
              </a:lnSpc>
            </a:pPr>
            <a:r>
              <a:rPr lang="en-US" sz="2400" dirty="0">
                <a:latin typeface="UTM Avo" panose="02040603050506020204" pitchFamily="18" charset="0"/>
                <a:cs typeface="Arial" panose="020B0604020202020204" pitchFamily="34" charset="0"/>
              </a:rPr>
              <a:t>c) Sau </a:t>
            </a:r>
            <a:r>
              <a:rPr lang="en-US" sz="2400" dirty="0" err="1">
                <a:latin typeface="UTM Avo" panose="02040603050506020204" pitchFamily="18" charset="0"/>
                <a:cs typeface="Arial" panose="020B0604020202020204" pitchFamily="34" charset="0"/>
              </a:rPr>
              <a:t>khi</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nhường</a:t>
            </a:r>
            <a:r>
              <a:rPr lang="en-US" sz="2400" dirty="0">
                <a:latin typeface="UTM Avo" panose="02040603050506020204" pitchFamily="18" charset="0"/>
                <a:cs typeface="Arial" panose="020B0604020202020204" pitchFamily="34" charset="0"/>
              </a:rPr>
              <a:t> electron, </a:t>
            </a:r>
            <a:r>
              <a:rPr lang="en-US" sz="2400" dirty="0" err="1">
                <a:latin typeface="UTM Avo" panose="02040603050506020204" pitchFamily="18" charset="0"/>
                <a:cs typeface="Arial" panose="020B0604020202020204" pitchFamily="34" charset="0"/>
              </a:rPr>
              <a:t>nguyên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tử</a:t>
            </a:r>
            <a:r>
              <a:rPr lang="en-US" sz="2400" dirty="0">
                <a:latin typeface="UTM Avo" panose="02040603050506020204" pitchFamily="18" charset="0"/>
                <a:cs typeface="Arial" panose="020B0604020202020204" pitchFamily="34" charset="0"/>
              </a:rPr>
              <a:t> Na </a:t>
            </a:r>
            <a:r>
              <a:rPr lang="en-US" sz="2400" dirty="0" err="1">
                <a:latin typeface="UTM Avo" panose="02040603050506020204" pitchFamily="18" charset="0"/>
                <a:cs typeface="Arial" panose="020B0604020202020204" pitchFamily="34" charset="0"/>
              </a:rPr>
              <a:t>sẽ</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trở</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thành</a:t>
            </a:r>
            <a:r>
              <a:rPr lang="en-US" sz="2400" dirty="0">
                <a:latin typeface="UTM Avo" panose="02040603050506020204" pitchFamily="18" charset="0"/>
                <a:cs typeface="Arial" panose="020B0604020202020204" pitchFamily="34" charset="0"/>
              </a:rPr>
              <a:t> cation.</a:t>
            </a:r>
          </a:p>
          <a:p>
            <a:pPr>
              <a:lnSpc>
                <a:spcPct val="150000"/>
              </a:lnSpc>
            </a:pPr>
            <a:r>
              <a:rPr lang="en-US" sz="2400" dirty="0" err="1">
                <a:latin typeface="UTM Avo" panose="02040603050506020204" pitchFamily="18" charset="0"/>
                <a:cs typeface="Arial" panose="020B0604020202020204" pitchFamily="34" charset="0"/>
              </a:rPr>
              <a:t>Cấu</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hình</a:t>
            </a:r>
            <a:r>
              <a:rPr lang="en-US" sz="2400" dirty="0">
                <a:latin typeface="UTM Avo" panose="02040603050506020204" pitchFamily="18" charset="0"/>
                <a:cs typeface="Arial" panose="020B0604020202020204" pitchFamily="34" charset="0"/>
              </a:rPr>
              <a:t> e của ion </a:t>
            </a:r>
            <a:r>
              <a:rPr lang="en-US" sz="2400" dirty="0" err="1">
                <a:latin typeface="UTM Avo" panose="02040603050506020204" pitchFamily="18" charset="0"/>
                <a:cs typeface="Arial" panose="020B0604020202020204" pitchFamily="34" charset="0"/>
              </a:rPr>
              <a:t>đó</a:t>
            </a:r>
            <a:r>
              <a:rPr lang="en-US" sz="2400" dirty="0">
                <a:latin typeface="UTM Avo" panose="02040603050506020204" pitchFamily="18" charset="0"/>
                <a:cs typeface="Arial" panose="020B0604020202020204" pitchFamily="34" charset="0"/>
              </a:rPr>
              <a:t>: 1s</a:t>
            </a:r>
            <a:r>
              <a:rPr lang="en-US" sz="2400" baseline="30000" dirty="0">
                <a:latin typeface="UTM Avo" panose="02040603050506020204" pitchFamily="18" charset="0"/>
                <a:cs typeface="Arial" panose="020B0604020202020204" pitchFamily="34" charset="0"/>
              </a:rPr>
              <a:t>2</a:t>
            </a:r>
            <a:r>
              <a:rPr lang="en-US" sz="2400" dirty="0">
                <a:latin typeface="UTM Avo" panose="02040603050506020204" pitchFamily="18" charset="0"/>
                <a:cs typeface="Arial" panose="020B0604020202020204" pitchFamily="34" charset="0"/>
              </a:rPr>
              <a:t>2s</a:t>
            </a:r>
            <a:r>
              <a:rPr lang="en-US" sz="2400" baseline="30000" dirty="0">
                <a:latin typeface="UTM Avo" panose="02040603050506020204" pitchFamily="18" charset="0"/>
                <a:cs typeface="Arial" panose="020B0604020202020204" pitchFamily="34" charset="0"/>
              </a:rPr>
              <a:t>2</a:t>
            </a:r>
            <a:r>
              <a:rPr lang="en-US" sz="2400" dirty="0">
                <a:latin typeface="UTM Avo" panose="02040603050506020204" pitchFamily="18" charset="0"/>
                <a:cs typeface="Arial" panose="020B0604020202020204" pitchFamily="34" charset="0"/>
              </a:rPr>
              <a:t>2p</a:t>
            </a:r>
            <a:r>
              <a:rPr lang="en-US" sz="2400" baseline="30000" dirty="0">
                <a:latin typeface="UTM Avo" panose="02040603050506020204" pitchFamily="18" charset="0"/>
                <a:cs typeface="Arial" panose="020B0604020202020204" pitchFamily="34" charset="0"/>
              </a:rPr>
              <a:t>6</a:t>
            </a:r>
            <a:r>
              <a:rPr lang="en-US" sz="2400" dirty="0">
                <a:latin typeface="UTM Avo" panose="02040603050506020204" pitchFamily="18" charset="0"/>
                <a:cs typeface="Arial" panose="020B0604020202020204" pitchFamily="34" charset="0"/>
              </a:rPr>
              <a:t>.</a:t>
            </a:r>
          </a:p>
        </p:txBody>
      </p:sp>
      <p:pic>
        <p:nvPicPr>
          <p:cNvPr id="4" name="Picture 3">
            <a:extLst>
              <a:ext uri="{FF2B5EF4-FFF2-40B4-BE49-F238E27FC236}">
                <a16:creationId xmlns:a16="http://schemas.microsoft.com/office/drawing/2014/main" id="{29FA7F58-AC51-7B3B-B710-F6B74A7AB8F3}"/>
              </a:ext>
            </a:extLst>
          </p:cNvPr>
          <p:cNvPicPr/>
          <p:nvPr/>
        </p:nvPicPr>
        <p:blipFill>
          <a:blip r:embed="rId3"/>
          <a:stretch>
            <a:fillRect/>
          </a:stretch>
        </p:blipFill>
        <p:spPr>
          <a:xfrm>
            <a:off x="8361681" y="1905000"/>
            <a:ext cx="2995083" cy="1154007"/>
          </a:xfrm>
          <a:prstGeom prst="rect">
            <a:avLst/>
          </a:prstGeom>
          <a:noFill/>
          <a:ln w="9525">
            <a:noFill/>
          </a:ln>
        </p:spPr>
      </p:pic>
    </p:spTree>
    <p:extLst>
      <p:ext uri="{BB962C8B-B14F-4D97-AF65-F5344CB8AC3E}">
        <p14:creationId xmlns:p14="http://schemas.microsoft.com/office/powerpoint/2010/main" val="2928713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97D71F-5E5A-C830-6DBA-FAC4D531110C}"/>
              </a:ext>
            </a:extLst>
          </p:cNvPr>
          <p:cNvSpPr/>
          <p:nvPr/>
        </p:nvSpPr>
        <p:spPr>
          <a:xfrm>
            <a:off x="653469" y="1887897"/>
            <a:ext cx="1409011" cy="461665"/>
          </a:xfrm>
          <a:prstGeom prst="rect">
            <a:avLst/>
          </a:prstGeom>
          <a:solidFill>
            <a:schemeClr val="accent2">
              <a:lumMod val="20000"/>
              <a:lumOff val="80000"/>
            </a:schemeClr>
          </a:solidFill>
        </p:spPr>
        <p:txBody>
          <a:bodyPr wrap="square">
            <a:spAutoFit/>
          </a:bodyPr>
          <a:lstStyle/>
          <a:p>
            <a:pPr marL="304815" indent="-304815"/>
            <a:r>
              <a:rPr lang="en-US" sz="2400" b="1" dirty="0">
                <a:latin typeface="UTM Avo" panose="02040603050506020204" pitchFamily="18" charset="0"/>
                <a:cs typeface="Arial" panose="020B0604020202020204" pitchFamily="34" charset="0"/>
              </a:rPr>
              <a:t>Đáp </a:t>
            </a:r>
            <a:r>
              <a:rPr lang="en-US" sz="2400" b="1" dirty="0" err="1">
                <a:latin typeface="UTM Avo" panose="02040603050506020204" pitchFamily="18" charset="0"/>
                <a:cs typeface="Arial" panose="020B0604020202020204" pitchFamily="34" charset="0"/>
              </a:rPr>
              <a:t>án</a:t>
            </a:r>
            <a:endParaRPr lang="en-US" sz="2400" b="1" dirty="0">
              <a:latin typeface="UTM Avo" panose="02040603050506020204" pitchFamily="18" charset="0"/>
              <a:cs typeface="Arial" panose="020B0604020202020204" pitchFamily="34" charset="0"/>
            </a:endParaRPr>
          </a:p>
        </p:txBody>
      </p:sp>
      <p:sp>
        <p:nvSpPr>
          <p:cNvPr id="3" name="Rectangle 2">
            <a:extLst>
              <a:ext uri="{FF2B5EF4-FFF2-40B4-BE49-F238E27FC236}">
                <a16:creationId xmlns:a16="http://schemas.microsoft.com/office/drawing/2014/main" id="{62622D95-A3A2-652F-72C1-941FBC136C2B}"/>
              </a:ext>
            </a:extLst>
          </p:cNvPr>
          <p:cNvSpPr/>
          <p:nvPr/>
        </p:nvSpPr>
        <p:spPr>
          <a:xfrm>
            <a:off x="633148" y="2247942"/>
            <a:ext cx="10888292" cy="1127232"/>
          </a:xfrm>
          <a:prstGeom prst="rect">
            <a:avLst/>
          </a:prstGeom>
        </p:spPr>
        <p:txBody>
          <a:bodyPr wrap="square">
            <a:spAutoFit/>
          </a:bodyPr>
          <a:lstStyle/>
          <a:p>
            <a:pPr>
              <a:lnSpc>
                <a:spcPct val="150000"/>
              </a:lnSpc>
            </a:pPr>
            <a:r>
              <a:rPr lang="en-US" sz="2400" b="1" dirty="0" err="1">
                <a:latin typeface="UTM Avo" panose="02040603050506020204" pitchFamily="18" charset="0"/>
                <a:cs typeface="Arial" panose="020B0604020202020204" pitchFamily="34" charset="0"/>
              </a:rPr>
              <a:t>Nhóm</a:t>
            </a:r>
            <a:r>
              <a:rPr lang="en-US" sz="2400" b="1" dirty="0">
                <a:latin typeface="UTM Avo" panose="02040603050506020204" pitchFamily="18" charset="0"/>
                <a:cs typeface="Arial" panose="020B0604020202020204" pitchFamily="34" charset="0"/>
              </a:rPr>
              <a:t> B</a:t>
            </a:r>
          </a:p>
          <a:p>
            <a:pPr>
              <a:lnSpc>
                <a:spcPct val="150000"/>
              </a:lnSpc>
            </a:pPr>
            <a:r>
              <a:rPr lang="en-US" sz="2400" b="1" dirty="0">
                <a:solidFill>
                  <a:srgbClr val="000000"/>
                </a:solidFill>
                <a:latin typeface="UTM Avo" panose="02040603050506020204" pitchFamily="18" charset="0"/>
                <a:cs typeface="Arial" panose="020B0604020202020204" pitchFamily="34" charset="0"/>
              </a:rPr>
              <a:t>1.2.</a:t>
            </a:r>
            <a:endParaRPr lang="en-US" sz="2400" dirty="0">
              <a:latin typeface="UTM Avo" panose="02040603050506020204" pitchFamily="18" charset="0"/>
              <a:cs typeface="Arial" panose="020B0604020202020204" pitchFamily="34" charset="0"/>
            </a:endParaRPr>
          </a:p>
        </p:txBody>
      </p:sp>
      <p:sp>
        <p:nvSpPr>
          <p:cNvPr id="8" name="TextBox 7">
            <a:extLst>
              <a:ext uri="{FF2B5EF4-FFF2-40B4-BE49-F238E27FC236}">
                <a16:creationId xmlns:a16="http://schemas.microsoft.com/office/drawing/2014/main" id="{EC305624-8CBC-206D-C0D5-703E38BB6D34}"/>
              </a:ext>
            </a:extLst>
          </p:cNvPr>
          <p:cNvSpPr txBox="1"/>
          <p:nvPr/>
        </p:nvSpPr>
        <p:spPr>
          <a:xfrm>
            <a:off x="3857413" y="4277731"/>
            <a:ext cx="1820334" cy="573234"/>
          </a:xfrm>
          <a:prstGeom prst="rect">
            <a:avLst/>
          </a:prstGeom>
          <a:noFill/>
        </p:spPr>
        <p:txBody>
          <a:bodyPr wrap="square">
            <a:spAutoFit/>
          </a:bodyPr>
          <a:lstStyle/>
          <a:p>
            <a:pPr algn="ctr">
              <a:lnSpc>
                <a:spcPct val="150000"/>
              </a:lnSpc>
            </a:pPr>
            <a:r>
              <a:rPr lang="en-US" sz="2400" dirty="0">
                <a:latin typeface="UTM Avo" panose="02040603050506020204" pitchFamily="18" charset="0"/>
                <a:cs typeface="Arial" panose="020B0604020202020204" pitchFamily="34" charset="0"/>
              </a:rPr>
              <a:t>(n = 1,2,3)</a:t>
            </a:r>
          </a:p>
        </p:txBody>
      </p:sp>
      <p:sp>
        <p:nvSpPr>
          <p:cNvPr id="10" name="Text Box 238">
            <a:extLst>
              <a:ext uri="{FF2B5EF4-FFF2-40B4-BE49-F238E27FC236}">
                <a16:creationId xmlns:a16="http://schemas.microsoft.com/office/drawing/2014/main" id="{37D9C669-E8E5-C0A4-D8A6-3C9FF0E1BDE5}"/>
              </a:ext>
            </a:extLst>
          </p:cNvPr>
          <p:cNvSpPr txBox="1"/>
          <p:nvPr/>
        </p:nvSpPr>
        <p:spPr>
          <a:xfrm>
            <a:off x="655320" y="4973320"/>
            <a:ext cx="11181080" cy="1121846"/>
          </a:xfrm>
          <a:prstGeom prst="rect">
            <a:avLst/>
          </a:prstGeom>
          <a:noFill/>
          <a:ln w="9525">
            <a:noFill/>
          </a:ln>
        </p:spPr>
        <p:txBody>
          <a:bodyPr wrap="square">
            <a:spAutoFit/>
          </a:bodyPr>
          <a:lstStyle/>
          <a:p>
            <a:pPr>
              <a:lnSpc>
                <a:spcPct val="150000"/>
              </a:lnSpc>
            </a:pPr>
            <a:r>
              <a:rPr lang="en-US" sz="2400" b="1" dirty="0">
                <a:solidFill>
                  <a:srgbClr val="000000"/>
                </a:solidFill>
                <a:latin typeface="UTM Avo" panose="02040603050506020204" pitchFamily="18" charset="0"/>
                <a:cs typeface="Arial" panose="020B0604020202020204" pitchFamily="34" charset="0"/>
              </a:rPr>
              <a:t>1.3. </a:t>
            </a:r>
            <a:r>
              <a:rPr lang="en-US" sz="2400" dirty="0" err="1">
                <a:latin typeface="UTM Avo" panose="02040603050506020204" pitchFamily="18" charset="0"/>
                <a:cs typeface="Arial" panose="020B0604020202020204" pitchFamily="34" charset="0"/>
              </a:rPr>
              <a:t>Cấu</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hình</a:t>
            </a:r>
            <a:r>
              <a:rPr lang="en-US" sz="2400" dirty="0">
                <a:latin typeface="UTM Avo" panose="02040603050506020204" pitchFamily="18" charset="0"/>
                <a:cs typeface="Arial" panose="020B0604020202020204" pitchFamily="34" charset="0"/>
              </a:rPr>
              <a:t> electron của ion Na</a:t>
            </a:r>
            <a:r>
              <a:rPr lang="en-US" sz="2400" baseline="30000" dirty="0">
                <a:latin typeface="UTM Avo" panose="02040603050506020204" pitchFamily="18" charset="0"/>
                <a:cs typeface="Arial" panose="020B0604020202020204" pitchFamily="34" charset="0"/>
              </a:rPr>
              <a:t>+</a:t>
            </a:r>
            <a:r>
              <a:rPr lang="en-US" sz="2400" dirty="0">
                <a:latin typeface="UTM Avo" panose="02040603050506020204" pitchFamily="18" charset="0"/>
                <a:cs typeface="Arial" panose="020B0604020202020204" pitchFamily="34" charset="0"/>
              </a:rPr>
              <a:t>, Mg</a:t>
            </a:r>
            <a:r>
              <a:rPr lang="en-US" sz="2400" baseline="30000" dirty="0">
                <a:latin typeface="UTM Avo" panose="02040603050506020204" pitchFamily="18" charset="0"/>
                <a:cs typeface="Arial" panose="020B0604020202020204" pitchFamily="34" charset="0"/>
              </a:rPr>
              <a:t>2+</a:t>
            </a:r>
            <a:r>
              <a:rPr lang="en-US" sz="2400" dirty="0">
                <a:latin typeface="UTM Avo" panose="02040603050506020204" pitchFamily="18" charset="0"/>
                <a:cs typeface="Arial" panose="020B0604020202020204" pitchFamily="34" charset="0"/>
              </a:rPr>
              <a:t>, Al</a:t>
            </a:r>
            <a:r>
              <a:rPr lang="en-US" sz="2400" baseline="30000" dirty="0">
                <a:latin typeface="UTM Avo" panose="02040603050506020204" pitchFamily="18" charset="0"/>
                <a:cs typeface="Arial" panose="020B0604020202020204" pitchFamily="34" charset="0"/>
              </a:rPr>
              <a:t>3+</a:t>
            </a:r>
            <a:r>
              <a:rPr lang="en-US" sz="2400" dirty="0">
                <a:latin typeface="UTM Avo" panose="02040603050506020204" pitchFamily="18" charset="0"/>
                <a:cs typeface="Arial" panose="020B0604020202020204" pitchFamily="34" charset="0"/>
              </a:rPr>
              <a:t>, K</a:t>
            </a:r>
            <a:r>
              <a:rPr lang="en-US" sz="2400" baseline="300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giống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cấu</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hình</a:t>
            </a:r>
            <a:r>
              <a:rPr lang="en-US" sz="2400" dirty="0">
                <a:latin typeface="UTM Avo" panose="02040603050506020204" pitchFamily="18" charset="0"/>
                <a:cs typeface="Arial" panose="020B0604020202020204" pitchFamily="34" charset="0"/>
              </a:rPr>
              <a:t> electron của </a:t>
            </a:r>
            <a:r>
              <a:rPr lang="en-US" sz="2400" dirty="0" err="1">
                <a:latin typeface="UTM Avo" panose="02040603050506020204" pitchFamily="18" charset="0"/>
                <a:cs typeface="Arial" panose="020B0604020202020204" pitchFamily="34" charset="0"/>
              </a:rPr>
              <a:t>khí</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hiếm</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gần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nó</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nhất</a:t>
            </a:r>
            <a:r>
              <a:rPr lang="en-US" sz="2400" dirty="0">
                <a:latin typeface="UTM Avo" panose="02040603050506020204" pitchFamily="18" charset="0"/>
                <a:cs typeface="Arial" panose="020B0604020202020204" pitchFamily="34" charset="0"/>
              </a:rPr>
              <a:t>.</a:t>
            </a:r>
          </a:p>
        </p:txBody>
      </p:sp>
      <p:grpSp>
        <p:nvGrpSpPr>
          <p:cNvPr id="12" name="Group 11">
            <a:extLst>
              <a:ext uri="{FF2B5EF4-FFF2-40B4-BE49-F238E27FC236}">
                <a16:creationId xmlns:a16="http://schemas.microsoft.com/office/drawing/2014/main" id="{7612D2B3-EE56-DC32-D5FA-1697EE65E4F2}"/>
              </a:ext>
            </a:extLst>
          </p:cNvPr>
          <p:cNvGrpSpPr/>
          <p:nvPr/>
        </p:nvGrpSpPr>
        <p:grpSpPr>
          <a:xfrm>
            <a:off x="1625601" y="2829560"/>
            <a:ext cx="2285999" cy="2080177"/>
            <a:chOff x="1767841" y="2941320"/>
            <a:chExt cx="1984163" cy="1805517"/>
          </a:xfrm>
        </p:grpSpPr>
        <p:pic>
          <p:nvPicPr>
            <p:cNvPr id="6" name="Picture 5">
              <a:extLst>
                <a:ext uri="{FF2B5EF4-FFF2-40B4-BE49-F238E27FC236}">
                  <a16:creationId xmlns:a16="http://schemas.microsoft.com/office/drawing/2014/main" id="{5A361AB6-7618-08A9-CB49-CB5B7BBB8B61}"/>
                </a:ext>
              </a:extLst>
            </p:cNvPr>
            <p:cNvPicPr/>
            <p:nvPr/>
          </p:nvPicPr>
          <p:blipFill>
            <a:blip r:embed="rId3"/>
            <a:stretch>
              <a:fillRect/>
            </a:stretch>
          </p:blipFill>
          <p:spPr>
            <a:xfrm>
              <a:off x="1767841" y="2941320"/>
              <a:ext cx="1984163" cy="1394037"/>
            </a:xfrm>
            <a:prstGeom prst="rect">
              <a:avLst/>
            </a:prstGeom>
            <a:noFill/>
            <a:ln w="9525">
              <a:noFill/>
            </a:ln>
          </p:spPr>
        </p:pic>
        <p:pic>
          <p:nvPicPr>
            <p:cNvPr id="11" name="Picture 10">
              <a:extLst>
                <a:ext uri="{FF2B5EF4-FFF2-40B4-BE49-F238E27FC236}">
                  <a16:creationId xmlns:a16="http://schemas.microsoft.com/office/drawing/2014/main" id="{2E62AF15-E26B-4D6E-229A-E05D41D834D8}"/>
                </a:ext>
              </a:extLst>
            </p:cNvPr>
            <p:cNvPicPr/>
            <p:nvPr/>
          </p:nvPicPr>
          <p:blipFill>
            <a:blip r:embed="rId4"/>
            <a:stretch>
              <a:fillRect/>
            </a:stretch>
          </p:blipFill>
          <p:spPr>
            <a:xfrm>
              <a:off x="1818640" y="4262120"/>
              <a:ext cx="1855893" cy="484717"/>
            </a:xfrm>
            <a:prstGeom prst="rect">
              <a:avLst/>
            </a:prstGeom>
            <a:noFill/>
            <a:ln w="9525">
              <a:noFill/>
            </a:ln>
          </p:spPr>
        </p:pic>
      </p:grpSp>
    </p:spTree>
    <p:extLst>
      <p:ext uri="{BB962C8B-B14F-4D97-AF65-F5344CB8AC3E}">
        <p14:creationId xmlns:p14="http://schemas.microsoft.com/office/powerpoint/2010/main" val="1856011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97D71F-5E5A-C830-6DBA-FAC4D531110C}"/>
              </a:ext>
            </a:extLst>
          </p:cNvPr>
          <p:cNvSpPr/>
          <p:nvPr/>
        </p:nvSpPr>
        <p:spPr>
          <a:xfrm>
            <a:off x="653469" y="1887897"/>
            <a:ext cx="1409011" cy="461665"/>
          </a:xfrm>
          <a:prstGeom prst="rect">
            <a:avLst/>
          </a:prstGeom>
          <a:solidFill>
            <a:schemeClr val="accent2">
              <a:lumMod val="20000"/>
              <a:lumOff val="80000"/>
            </a:schemeClr>
          </a:solidFill>
        </p:spPr>
        <p:txBody>
          <a:bodyPr wrap="square">
            <a:spAutoFit/>
          </a:bodyPr>
          <a:lstStyle/>
          <a:p>
            <a:pPr marL="304815" indent="-304815"/>
            <a:r>
              <a:rPr lang="en-US" sz="2400" b="1" dirty="0">
                <a:latin typeface="UTM Avo" panose="02040603050506020204" pitchFamily="18" charset="0"/>
                <a:cs typeface="Arial" panose="020B0604020202020204" pitchFamily="34" charset="0"/>
              </a:rPr>
              <a:t>Đáp </a:t>
            </a:r>
            <a:r>
              <a:rPr lang="en-US" sz="2400" b="1" dirty="0" err="1">
                <a:latin typeface="UTM Avo" panose="02040603050506020204" pitchFamily="18" charset="0"/>
                <a:cs typeface="Arial" panose="020B0604020202020204" pitchFamily="34" charset="0"/>
              </a:rPr>
              <a:t>án</a:t>
            </a:r>
            <a:endParaRPr lang="en-US" sz="2400" b="1" dirty="0">
              <a:latin typeface="UTM Avo" panose="02040603050506020204" pitchFamily="18" charset="0"/>
              <a:cs typeface="Arial" panose="020B0604020202020204" pitchFamily="34" charset="0"/>
            </a:endParaRPr>
          </a:p>
        </p:txBody>
      </p:sp>
      <p:sp>
        <p:nvSpPr>
          <p:cNvPr id="3" name="Rectangle 2">
            <a:extLst>
              <a:ext uri="{FF2B5EF4-FFF2-40B4-BE49-F238E27FC236}">
                <a16:creationId xmlns:a16="http://schemas.microsoft.com/office/drawing/2014/main" id="{62622D95-A3A2-652F-72C1-941FBC136C2B}"/>
              </a:ext>
            </a:extLst>
          </p:cNvPr>
          <p:cNvSpPr/>
          <p:nvPr/>
        </p:nvSpPr>
        <p:spPr>
          <a:xfrm>
            <a:off x="633148" y="2308902"/>
            <a:ext cx="11386132" cy="4451219"/>
          </a:xfrm>
          <a:prstGeom prst="rect">
            <a:avLst/>
          </a:prstGeom>
        </p:spPr>
        <p:txBody>
          <a:bodyPr wrap="square">
            <a:spAutoFit/>
          </a:bodyPr>
          <a:lstStyle/>
          <a:p>
            <a:pPr>
              <a:lnSpc>
                <a:spcPct val="150000"/>
              </a:lnSpc>
            </a:pPr>
            <a:r>
              <a:rPr lang="en-US" sz="2400" b="1" dirty="0">
                <a:latin typeface="UTM Avo" panose="02040603050506020204" pitchFamily="18" charset="0"/>
                <a:cs typeface="Calibri" panose="020F0502020204030204" charset="0"/>
              </a:rPr>
              <a:t>3.1</a:t>
            </a:r>
          </a:p>
          <a:p>
            <a:pPr marL="304815" indent="-304815">
              <a:lnSpc>
                <a:spcPct val="150000"/>
              </a:lnSpc>
              <a:buFont typeface="Arial" panose="020B0604020202020204" pitchFamily="34" charset="0"/>
              <a:buChar char="•"/>
            </a:pPr>
            <a:r>
              <a:rPr lang="en-US" sz="2400" dirty="0">
                <a:latin typeface="UTM Avo" panose="02040603050506020204" pitchFamily="18" charset="0"/>
                <a:cs typeface="Calibri" panose="020F0502020204030204" charset="0"/>
              </a:rPr>
              <a:t>Na: 1s</a:t>
            </a:r>
            <a:r>
              <a:rPr lang="en-US" sz="2400" baseline="30000" dirty="0">
                <a:latin typeface="UTM Avo" panose="02040603050506020204" pitchFamily="18" charset="0"/>
                <a:cs typeface="Calibri" panose="020F0502020204030204" charset="0"/>
              </a:rPr>
              <a:t>2</a:t>
            </a:r>
            <a:r>
              <a:rPr lang="en-US" sz="2400" dirty="0">
                <a:latin typeface="UTM Avo" panose="02040603050506020204" pitchFamily="18" charset="0"/>
                <a:cs typeface="Calibri" panose="020F0502020204030204" charset="0"/>
              </a:rPr>
              <a:t>2s</a:t>
            </a:r>
            <a:r>
              <a:rPr lang="en-US" sz="2400" baseline="30000" dirty="0">
                <a:latin typeface="UTM Avo" panose="02040603050506020204" pitchFamily="18" charset="0"/>
                <a:cs typeface="Calibri" panose="020F0502020204030204" charset="0"/>
              </a:rPr>
              <a:t>2</a:t>
            </a:r>
            <a:r>
              <a:rPr lang="en-US" sz="2400" dirty="0">
                <a:latin typeface="UTM Avo" panose="02040603050506020204" pitchFamily="18" charset="0"/>
                <a:cs typeface="Calibri" panose="020F0502020204030204" charset="0"/>
              </a:rPr>
              <a:t>2p</a:t>
            </a:r>
            <a:r>
              <a:rPr lang="en-US" sz="2400" baseline="30000" dirty="0">
                <a:latin typeface="UTM Avo" panose="02040603050506020204" pitchFamily="18" charset="0"/>
                <a:cs typeface="Calibri" panose="020F0502020204030204" charset="0"/>
              </a:rPr>
              <a:t>6</a:t>
            </a:r>
            <a:r>
              <a:rPr lang="en-US" sz="2400" dirty="0">
                <a:latin typeface="UTM Avo" panose="02040603050506020204" pitchFamily="18" charset="0"/>
                <a:cs typeface="Calibri" panose="020F0502020204030204" charset="0"/>
              </a:rPr>
              <a:t>3s</a:t>
            </a:r>
            <a:r>
              <a:rPr lang="en-US" sz="2400" baseline="30000" dirty="0">
                <a:latin typeface="UTM Avo" panose="02040603050506020204" pitchFamily="18" charset="0"/>
                <a:cs typeface="Calibri" panose="020F0502020204030204" charset="0"/>
              </a:rPr>
              <a:t>1                             </a:t>
            </a:r>
            <a:r>
              <a:rPr lang="en-US" sz="2400" dirty="0">
                <a:latin typeface="UTM Avo" panose="02040603050506020204" pitchFamily="18" charset="0"/>
                <a:cs typeface="Calibri" panose="020F0502020204030204" charset="0"/>
              </a:rPr>
              <a:t>Na </a:t>
            </a:r>
            <a:r>
              <a:rPr lang="en-US" sz="2400" dirty="0">
                <a:latin typeface="Symbol" panose="05050102010706020507" charset="0"/>
              </a:rPr>
              <a:t>®</a:t>
            </a:r>
            <a:r>
              <a:rPr lang="en-US" sz="2400" dirty="0">
                <a:latin typeface="UTM Avo" panose="02040603050506020204" pitchFamily="18" charset="0"/>
                <a:cs typeface="Calibri" panose="020F0502020204030204" charset="0"/>
              </a:rPr>
              <a:t> Na</a:t>
            </a:r>
            <a:r>
              <a:rPr lang="en-US" sz="2400" baseline="30000" dirty="0">
                <a:latin typeface="UTM Avo" panose="02040603050506020204" pitchFamily="18" charset="0"/>
                <a:cs typeface="Calibri" panose="020F0502020204030204" charset="0"/>
              </a:rPr>
              <a:t>+</a:t>
            </a:r>
            <a:r>
              <a:rPr lang="en-US" sz="2400" dirty="0">
                <a:latin typeface="UTM Avo" panose="02040603050506020204" pitchFamily="18" charset="0"/>
                <a:cs typeface="Calibri" panose="020F0502020204030204" charset="0"/>
              </a:rPr>
              <a:t> + 1e</a:t>
            </a:r>
          </a:p>
          <a:p>
            <a:pPr marL="304815" indent="-304815">
              <a:lnSpc>
                <a:spcPct val="150000"/>
              </a:lnSpc>
              <a:buFont typeface="Arial" panose="020B0604020202020204" pitchFamily="34" charset="0"/>
              <a:buChar char="•"/>
            </a:pPr>
            <a:r>
              <a:rPr lang="en-US" sz="2400" dirty="0">
                <a:latin typeface="UTM Avo" panose="02040603050506020204" pitchFamily="18" charset="0"/>
                <a:cs typeface="Calibri" panose="020F0502020204030204" charset="0"/>
              </a:rPr>
              <a:t>Cl: 1s</a:t>
            </a:r>
            <a:r>
              <a:rPr lang="en-US" sz="2400" baseline="30000" dirty="0">
                <a:latin typeface="UTM Avo" panose="02040603050506020204" pitchFamily="18" charset="0"/>
                <a:cs typeface="Calibri" panose="020F0502020204030204" charset="0"/>
              </a:rPr>
              <a:t>2</a:t>
            </a:r>
            <a:r>
              <a:rPr lang="en-US" sz="2400" dirty="0">
                <a:latin typeface="UTM Avo" panose="02040603050506020204" pitchFamily="18" charset="0"/>
                <a:cs typeface="Calibri" panose="020F0502020204030204" charset="0"/>
              </a:rPr>
              <a:t>2s</a:t>
            </a:r>
            <a:r>
              <a:rPr lang="en-US" sz="2400" baseline="30000" dirty="0">
                <a:latin typeface="UTM Avo" panose="02040603050506020204" pitchFamily="18" charset="0"/>
                <a:cs typeface="Calibri" panose="020F0502020204030204" charset="0"/>
              </a:rPr>
              <a:t>2</a:t>
            </a:r>
            <a:r>
              <a:rPr lang="en-US" sz="2400" dirty="0">
                <a:latin typeface="UTM Avo" panose="02040603050506020204" pitchFamily="18" charset="0"/>
                <a:cs typeface="Calibri" panose="020F0502020204030204" charset="0"/>
              </a:rPr>
              <a:t>2p</a:t>
            </a:r>
            <a:r>
              <a:rPr lang="en-US" sz="2400" baseline="30000" dirty="0">
                <a:latin typeface="UTM Avo" panose="02040603050506020204" pitchFamily="18" charset="0"/>
                <a:cs typeface="Calibri" panose="020F0502020204030204" charset="0"/>
              </a:rPr>
              <a:t>6</a:t>
            </a:r>
            <a:r>
              <a:rPr lang="en-US" sz="2400" dirty="0">
                <a:latin typeface="UTM Avo" panose="02040603050506020204" pitchFamily="18" charset="0"/>
                <a:cs typeface="Calibri" panose="020F0502020204030204" charset="0"/>
              </a:rPr>
              <a:t>3s</a:t>
            </a:r>
            <a:r>
              <a:rPr lang="en-US" sz="2400" baseline="30000" dirty="0">
                <a:latin typeface="UTM Avo" panose="02040603050506020204" pitchFamily="18" charset="0"/>
                <a:cs typeface="Calibri" panose="020F0502020204030204" charset="0"/>
              </a:rPr>
              <a:t>2</a:t>
            </a:r>
            <a:r>
              <a:rPr lang="en-US" sz="2400" dirty="0">
                <a:latin typeface="UTM Avo" panose="02040603050506020204" pitchFamily="18" charset="0"/>
                <a:cs typeface="Calibri" panose="020F0502020204030204" charset="0"/>
              </a:rPr>
              <a:t>3p</a:t>
            </a:r>
            <a:r>
              <a:rPr lang="en-US" sz="2400" baseline="30000" dirty="0">
                <a:latin typeface="UTM Avo" panose="02040603050506020204" pitchFamily="18" charset="0"/>
                <a:cs typeface="Calibri" panose="020F0502020204030204" charset="0"/>
              </a:rPr>
              <a:t>5                       </a:t>
            </a:r>
            <a:r>
              <a:rPr lang="en-US" sz="2400" dirty="0">
                <a:latin typeface="UTM Avo" panose="02040603050506020204" pitchFamily="18" charset="0"/>
                <a:cs typeface="Calibri" panose="020F0502020204030204" charset="0"/>
              </a:rPr>
              <a:t>Cl + 1e </a:t>
            </a:r>
            <a:r>
              <a:rPr lang="en-US" sz="2400" dirty="0">
                <a:latin typeface="Symbol" panose="05050102010706020507" charset="0"/>
              </a:rPr>
              <a:t>®</a:t>
            </a:r>
            <a:r>
              <a:rPr lang="en-US" sz="2400" dirty="0">
                <a:latin typeface="UTM Avo" panose="02040603050506020204" pitchFamily="18" charset="0"/>
                <a:cs typeface="Calibri" panose="020F0502020204030204" charset="0"/>
              </a:rPr>
              <a:t> Cl</a:t>
            </a:r>
            <a:r>
              <a:rPr lang="en-US" sz="2400" baseline="30000" dirty="0">
                <a:latin typeface="UTM Avo" panose="02040603050506020204" pitchFamily="18" charset="0"/>
                <a:cs typeface="Calibri" panose="020F0502020204030204" charset="0"/>
              </a:rPr>
              <a:t>-</a:t>
            </a:r>
          </a:p>
          <a:p>
            <a:pPr marL="304815" indent="-304815">
              <a:lnSpc>
                <a:spcPct val="150000"/>
              </a:lnSpc>
              <a:buFont typeface="Wingdings" panose="05000000000000000000" charset="0"/>
              <a:buChar char="Ø"/>
            </a:pPr>
            <a:r>
              <a:rPr lang="en-US" sz="2400" dirty="0">
                <a:solidFill>
                  <a:srgbClr val="000000"/>
                </a:solidFill>
                <a:latin typeface="UTM Avo" panose="02040603050506020204" pitchFamily="18" charset="0"/>
                <a:cs typeface="Calibri" panose="020F0502020204030204" charset="0"/>
              </a:rPr>
              <a:t>Các ion </a:t>
            </a:r>
            <a:r>
              <a:rPr lang="en-US" sz="2400" dirty="0" err="1">
                <a:solidFill>
                  <a:srgbClr val="000000"/>
                </a:solidFill>
                <a:latin typeface="UTM Avo" panose="02040603050506020204" pitchFamily="18" charset="0"/>
                <a:cs typeface="Calibri" panose="020F0502020204030204" charset="0"/>
              </a:rPr>
              <a:t>trái</a:t>
            </a:r>
            <a:r>
              <a:rPr lang="en-US" sz="2400" dirty="0">
                <a:solidFill>
                  <a:srgbClr val="000000"/>
                </a:solidFill>
                <a:latin typeface="UTM Avo" panose="02040603050506020204" pitchFamily="18" charset="0"/>
                <a:cs typeface="Calibri" panose="020F0502020204030204" charset="0"/>
              </a:rPr>
              <a:t> </a:t>
            </a:r>
            <a:r>
              <a:rPr lang="en-US" sz="2400" dirty="0" err="1">
                <a:solidFill>
                  <a:srgbClr val="000000"/>
                </a:solidFill>
                <a:latin typeface="UTM Avo" panose="02040603050506020204" pitchFamily="18" charset="0"/>
                <a:cs typeface="Calibri" panose="020F0502020204030204" charset="0"/>
              </a:rPr>
              <a:t>dấu</a:t>
            </a:r>
            <a:r>
              <a:rPr lang="en-US" sz="2400" dirty="0">
                <a:solidFill>
                  <a:srgbClr val="000000"/>
                </a:solidFill>
                <a:latin typeface="UTM Avo" panose="02040603050506020204" pitchFamily="18" charset="0"/>
                <a:cs typeface="Calibri" panose="020F0502020204030204" charset="0"/>
              </a:rPr>
              <a:t> </a:t>
            </a:r>
            <a:r>
              <a:rPr lang="en-US" sz="2400" dirty="0" err="1">
                <a:solidFill>
                  <a:srgbClr val="000000"/>
                </a:solidFill>
                <a:latin typeface="UTM Avo" panose="02040603050506020204" pitchFamily="18" charset="0"/>
                <a:cs typeface="Calibri" panose="020F0502020204030204" charset="0"/>
              </a:rPr>
              <a:t>hút</a:t>
            </a:r>
            <a:r>
              <a:rPr lang="en-US" sz="2400" dirty="0">
                <a:solidFill>
                  <a:srgbClr val="000000"/>
                </a:solidFill>
                <a:latin typeface="UTM Avo" panose="02040603050506020204" pitchFamily="18" charset="0"/>
                <a:cs typeface="Calibri" panose="020F0502020204030204" charset="0"/>
              </a:rPr>
              <a:t> </a:t>
            </a:r>
            <a:r>
              <a:rPr lang="en-US" sz="2400" dirty="0" err="1">
                <a:solidFill>
                  <a:srgbClr val="000000"/>
                </a:solidFill>
                <a:latin typeface="UTM Avo" panose="02040603050506020204" pitchFamily="18" charset="0"/>
                <a:cs typeface="Calibri" panose="020F0502020204030204" charset="0"/>
              </a:rPr>
              <a:t>nhau</a:t>
            </a:r>
            <a:r>
              <a:rPr lang="en-US" sz="2400" dirty="0">
                <a:solidFill>
                  <a:srgbClr val="000000"/>
                </a:solidFill>
                <a:latin typeface="UTM Avo" panose="02040603050506020204" pitchFamily="18" charset="0"/>
                <a:cs typeface="Calibri" panose="020F0502020204030204" charset="0"/>
              </a:rPr>
              <a:t> </a:t>
            </a:r>
            <a:r>
              <a:rPr lang="en-US" sz="2400" dirty="0" err="1">
                <a:solidFill>
                  <a:srgbClr val="000000"/>
                </a:solidFill>
                <a:latin typeface="UTM Avo" panose="02040603050506020204" pitchFamily="18" charset="0"/>
                <a:cs typeface="Calibri" panose="020F0502020204030204" charset="0"/>
              </a:rPr>
              <a:t>bằng</a:t>
            </a:r>
            <a:r>
              <a:rPr lang="en-US" sz="2400" dirty="0">
                <a:solidFill>
                  <a:srgbClr val="000000"/>
                </a:solidFill>
                <a:latin typeface="UTM Avo" panose="02040603050506020204" pitchFamily="18" charset="0"/>
                <a:cs typeface="Calibri" panose="020F0502020204030204" charset="0"/>
              </a:rPr>
              <a:t> </a:t>
            </a:r>
            <a:r>
              <a:rPr lang="en-US" sz="2400" dirty="0" err="1">
                <a:solidFill>
                  <a:srgbClr val="000000"/>
                </a:solidFill>
                <a:latin typeface="UTM Avo" panose="02040603050506020204" pitchFamily="18" charset="0"/>
                <a:cs typeface="Calibri" panose="020F0502020204030204" charset="0"/>
              </a:rPr>
              <a:t>lực</a:t>
            </a:r>
            <a:r>
              <a:rPr lang="en-US" sz="2400" dirty="0">
                <a:solidFill>
                  <a:srgbClr val="000000"/>
                </a:solidFill>
                <a:latin typeface="UTM Avo" panose="02040603050506020204" pitchFamily="18" charset="0"/>
                <a:cs typeface="Calibri" panose="020F0502020204030204" charset="0"/>
              </a:rPr>
              <a:t> </a:t>
            </a:r>
            <a:r>
              <a:rPr lang="en-US" sz="2400" dirty="0" err="1">
                <a:solidFill>
                  <a:srgbClr val="000000"/>
                </a:solidFill>
                <a:latin typeface="UTM Avo" panose="02040603050506020204" pitchFamily="18" charset="0"/>
                <a:cs typeface="Calibri" panose="020F0502020204030204" charset="0"/>
              </a:rPr>
              <a:t>hút</a:t>
            </a:r>
            <a:r>
              <a:rPr lang="en-US" sz="2400" dirty="0">
                <a:solidFill>
                  <a:srgbClr val="000000"/>
                </a:solidFill>
                <a:latin typeface="UTM Avo" panose="02040603050506020204" pitchFamily="18" charset="0"/>
                <a:cs typeface="Calibri" panose="020F0502020204030204" charset="0"/>
              </a:rPr>
              <a:t> </a:t>
            </a:r>
            <a:r>
              <a:rPr lang="en-US" sz="2400" dirty="0" err="1">
                <a:solidFill>
                  <a:srgbClr val="000000"/>
                </a:solidFill>
                <a:latin typeface="UTM Avo" panose="02040603050506020204" pitchFamily="18" charset="0"/>
                <a:cs typeface="Calibri" panose="020F0502020204030204" charset="0"/>
              </a:rPr>
              <a:t>tĩnh</a:t>
            </a:r>
            <a:r>
              <a:rPr lang="en-US" sz="2400" dirty="0">
                <a:solidFill>
                  <a:srgbClr val="000000"/>
                </a:solidFill>
                <a:latin typeface="UTM Avo" panose="02040603050506020204" pitchFamily="18" charset="0"/>
                <a:cs typeface="Calibri" panose="020F0502020204030204" charset="0"/>
              </a:rPr>
              <a:t> </a:t>
            </a:r>
            <a:r>
              <a:rPr lang="en-US" sz="2400" dirty="0" err="1">
                <a:solidFill>
                  <a:srgbClr val="000000"/>
                </a:solidFill>
                <a:latin typeface="UTM Avo" panose="02040603050506020204" pitchFamily="18" charset="0"/>
                <a:cs typeface="Calibri" panose="020F0502020204030204" charset="0"/>
              </a:rPr>
              <a:t>điện</a:t>
            </a:r>
            <a:r>
              <a:rPr lang="en-US" sz="2400" dirty="0">
                <a:solidFill>
                  <a:srgbClr val="000000"/>
                </a:solidFill>
                <a:latin typeface="UTM Avo" panose="02040603050506020204" pitchFamily="18" charset="0"/>
                <a:cs typeface="Calibri" panose="020F0502020204030204" charset="0"/>
              </a:rPr>
              <a:t> </a:t>
            </a:r>
            <a:r>
              <a:rPr lang="en-US" sz="2400" dirty="0" err="1">
                <a:solidFill>
                  <a:srgbClr val="000000"/>
                </a:solidFill>
                <a:latin typeface="UTM Avo" panose="02040603050506020204" pitchFamily="18" charset="0"/>
                <a:cs typeface="Calibri" panose="020F0502020204030204" charset="0"/>
              </a:rPr>
              <a:t>tạo</a:t>
            </a:r>
            <a:r>
              <a:rPr lang="en-US" sz="2400" dirty="0">
                <a:solidFill>
                  <a:srgbClr val="000000"/>
                </a:solidFill>
                <a:latin typeface="UTM Avo" panose="02040603050506020204" pitchFamily="18" charset="0"/>
                <a:cs typeface="Calibri" panose="020F0502020204030204" charset="0"/>
              </a:rPr>
              <a:t> </a:t>
            </a:r>
            <a:r>
              <a:rPr lang="en-US" sz="2400" dirty="0" err="1">
                <a:solidFill>
                  <a:srgbClr val="000000"/>
                </a:solidFill>
                <a:latin typeface="UTM Avo" panose="02040603050506020204" pitchFamily="18" charset="0"/>
                <a:cs typeface="Calibri" panose="020F0502020204030204" charset="0"/>
              </a:rPr>
              <a:t>nên</a:t>
            </a:r>
            <a:r>
              <a:rPr lang="en-US" sz="2400" dirty="0">
                <a:solidFill>
                  <a:srgbClr val="000000"/>
                </a:solidFill>
                <a:latin typeface="UTM Avo" panose="02040603050506020204" pitchFamily="18" charset="0"/>
                <a:cs typeface="Calibri" panose="020F0502020204030204" charset="0"/>
              </a:rPr>
              <a:t> </a:t>
            </a:r>
            <a:r>
              <a:rPr lang="en-US" sz="2400" dirty="0" err="1">
                <a:solidFill>
                  <a:srgbClr val="000000"/>
                </a:solidFill>
                <a:latin typeface="UTM Avo" panose="02040603050506020204" pitchFamily="18" charset="0"/>
                <a:cs typeface="Calibri" panose="020F0502020204030204" charset="0"/>
              </a:rPr>
              <a:t>hợp</a:t>
            </a:r>
            <a:r>
              <a:rPr lang="en-US" sz="2400" dirty="0">
                <a:solidFill>
                  <a:srgbClr val="000000"/>
                </a:solidFill>
                <a:latin typeface="UTM Avo" panose="02040603050506020204" pitchFamily="18" charset="0"/>
                <a:cs typeface="Calibri" panose="020F0502020204030204" charset="0"/>
              </a:rPr>
              <a:t> </a:t>
            </a:r>
            <a:r>
              <a:rPr lang="en-US" sz="2400" dirty="0" err="1">
                <a:solidFill>
                  <a:srgbClr val="000000"/>
                </a:solidFill>
                <a:latin typeface="UTM Avo" panose="02040603050506020204" pitchFamily="18" charset="0"/>
                <a:cs typeface="Calibri" panose="020F0502020204030204" charset="0"/>
              </a:rPr>
              <a:t>chất</a:t>
            </a:r>
            <a:r>
              <a:rPr lang="en-US" sz="2400" dirty="0">
                <a:solidFill>
                  <a:srgbClr val="000000"/>
                </a:solidFill>
                <a:latin typeface="UTM Avo" panose="02040603050506020204" pitchFamily="18" charset="0"/>
                <a:cs typeface="Calibri" panose="020F0502020204030204" charset="0"/>
              </a:rPr>
              <a:t> ion.</a:t>
            </a:r>
            <a:endParaRPr lang="en-US" sz="2400" dirty="0">
              <a:latin typeface="UTM Avo" panose="02040603050506020204" pitchFamily="18" charset="0"/>
              <a:cs typeface="Calibri" panose="020F0502020204030204" charset="0"/>
            </a:endParaRPr>
          </a:p>
          <a:p>
            <a:pPr algn="ctr">
              <a:lnSpc>
                <a:spcPct val="150000"/>
              </a:lnSpc>
            </a:pPr>
            <a:r>
              <a:rPr lang="en-US" sz="2400" dirty="0">
                <a:latin typeface="UTM Avo" panose="02040603050506020204" pitchFamily="18" charset="0"/>
                <a:cs typeface="Calibri" panose="020F0502020204030204" charset="0"/>
              </a:rPr>
              <a:t>Na</a:t>
            </a:r>
            <a:r>
              <a:rPr lang="en-US" sz="2400" baseline="30000" dirty="0">
                <a:latin typeface="UTM Avo" panose="02040603050506020204" pitchFamily="18" charset="0"/>
                <a:cs typeface="Calibri" panose="020F0502020204030204" charset="0"/>
              </a:rPr>
              <a:t>+</a:t>
            </a:r>
            <a:r>
              <a:rPr lang="en-US" sz="2400" dirty="0">
                <a:latin typeface="UTM Avo" panose="02040603050506020204" pitchFamily="18" charset="0"/>
                <a:cs typeface="Calibri" panose="020F0502020204030204" charset="0"/>
              </a:rPr>
              <a:t> + Cl</a:t>
            </a:r>
            <a:r>
              <a:rPr lang="en-US" sz="2400" baseline="30000" dirty="0">
                <a:latin typeface="UTM Avo" panose="02040603050506020204" pitchFamily="18" charset="0"/>
                <a:cs typeface="Calibri" panose="020F0502020204030204" charset="0"/>
              </a:rPr>
              <a:t>–</a:t>
            </a:r>
            <a:r>
              <a:rPr lang="en-US" sz="2400" dirty="0">
                <a:latin typeface="UTM Avo" panose="02040603050506020204" pitchFamily="18" charset="0"/>
                <a:cs typeface="Calibri" panose="020F0502020204030204" charset="0"/>
              </a:rPr>
              <a:t> </a:t>
            </a:r>
            <a:r>
              <a:rPr lang="en-US" sz="2400" dirty="0">
                <a:latin typeface="Symbol" panose="05050102010706020507" charset="0"/>
              </a:rPr>
              <a:t>®</a:t>
            </a:r>
            <a:r>
              <a:rPr lang="en-US" sz="2400" dirty="0">
                <a:latin typeface="UTM Avo" panose="02040603050506020204" pitchFamily="18" charset="0"/>
                <a:cs typeface="Calibri" panose="020F0502020204030204" charset="0"/>
              </a:rPr>
              <a:t> NaCl</a:t>
            </a:r>
          </a:p>
          <a:p>
            <a:pPr>
              <a:lnSpc>
                <a:spcPct val="150000"/>
              </a:lnSpc>
            </a:pPr>
            <a:r>
              <a:rPr lang="en-US" sz="2400" b="1" dirty="0">
                <a:solidFill>
                  <a:srgbClr val="000000"/>
                </a:solidFill>
                <a:latin typeface="UTM Avo" panose="02040603050506020204" pitchFamily="18" charset="0"/>
                <a:cs typeface="Calibri" panose="020F0502020204030204" charset="0"/>
              </a:rPr>
              <a:t>3.2.</a:t>
            </a:r>
          </a:p>
          <a:p>
            <a:pPr marL="304815" indent="-304815">
              <a:lnSpc>
                <a:spcPct val="150000"/>
              </a:lnSpc>
              <a:buFont typeface="Arial" panose="020B0604020202020204" pitchFamily="34" charset="0"/>
              <a:buChar char="•"/>
            </a:pPr>
            <a:r>
              <a:rPr lang="en-US" sz="2400" dirty="0">
                <a:solidFill>
                  <a:srgbClr val="000000"/>
                </a:solidFill>
                <a:latin typeface="UTM Avo" panose="02040603050506020204" pitchFamily="18" charset="0"/>
                <a:cs typeface="Calibri" panose="020F0502020204030204" charset="0"/>
              </a:rPr>
              <a:t>Ion </a:t>
            </a:r>
            <a:r>
              <a:rPr lang="en-US" sz="2400" dirty="0" err="1">
                <a:solidFill>
                  <a:srgbClr val="000000"/>
                </a:solidFill>
                <a:latin typeface="UTM Avo" panose="02040603050506020204" pitchFamily="18" charset="0"/>
                <a:cs typeface="Calibri" panose="020F0502020204030204" charset="0"/>
              </a:rPr>
              <a:t>đơn</a:t>
            </a:r>
            <a:r>
              <a:rPr lang="en-US" sz="2400" dirty="0">
                <a:solidFill>
                  <a:srgbClr val="000000"/>
                </a:solidFill>
                <a:latin typeface="UTM Avo" panose="02040603050506020204" pitchFamily="18" charset="0"/>
                <a:cs typeface="Calibri" panose="020F0502020204030204" charset="0"/>
              </a:rPr>
              <a:t> </a:t>
            </a:r>
            <a:r>
              <a:rPr lang="en-US" sz="2400" dirty="0" err="1">
                <a:solidFill>
                  <a:srgbClr val="000000"/>
                </a:solidFill>
                <a:latin typeface="UTM Avo" panose="02040603050506020204" pitchFamily="18" charset="0"/>
                <a:cs typeface="Calibri" panose="020F0502020204030204" charset="0"/>
              </a:rPr>
              <a:t>nguyên</a:t>
            </a:r>
            <a:r>
              <a:rPr lang="en-US" sz="2400" dirty="0">
                <a:solidFill>
                  <a:srgbClr val="000000"/>
                </a:solidFill>
                <a:latin typeface="UTM Avo" panose="02040603050506020204" pitchFamily="18" charset="0"/>
                <a:cs typeface="Calibri" panose="020F0502020204030204" charset="0"/>
              </a:rPr>
              <a:t> </a:t>
            </a:r>
            <a:r>
              <a:rPr lang="en-US" sz="2400" dirty="0" err="1">
                <a:solidFill>
                  <a:srgbClr val="000000"/>
                </a:solidFill>
                <a:latin typeface="UTM Avo" panose="02040603050506020204" pitchFamily="18" charset="0"/>
                <a:cs typeface="Calibri" panose="020F0502020204030204" charset="0"/>
              </a:rPr>
              <a:t>tử</a:t>
            </a:r>
            <a:r>
              <a:rPr lang="en-US" sz="2400" dirty="0">
                <a:solidFill>
                  <a:srgbClr val="000000"/>
                </a:solidFill>
                <a:latin typeface="UTM Avo" panose="02040603050506020204" pitchFamily="18" charset="0"/>
                <a:cs typeface="Calibri" panose="020F0502020204030204" charset="0"/>
              </a:rPr>
              <a:t>:</a:t>
            </a:r>
            <a:r>
              <a:rPr lang="en-US" sz="2400" b="1" dirty="0">
                <a:solidFill>
                  <a:srgbClr val="000000"/>
                </a:solidFill>
                <a:latin typeface="UTM Avo" panose="02040603050506020204" pitchFamily="18" charset="0"/>
                <a:cs typeface="Calibri" panose="020F0502020204030204" charset="0"/>
              </a:rPr>
              <a:t> </a:t>
            </a:r>
            <a:r>
              <a:rPr lang="en-US" sz="2400" dirty="0">
                <a:latin typeface="UTM Avo" panose="02040603050506020204" pitchFamily="18" charset="0"/>
                <a:cs typeface="Calibri" panose="020F0502020204030204" charset="0"/>
              </a:rPr>
              <a:t>Na</a:t>
            </a:r>
            <a:r>
              <a:rPr lang="en-US" sz="2400" baseline="30000" dirty="0">
                <a:latin typeface="UTM Avo" panose="02040603050506020204" pitchFamily="18" charset="0"/>
                <a:cs typeface="Calibri" panose="020F0502020204030204" charset="0"/>
              </a:rPr>
              <a:t>+</a:t>
            </a:r>
            <a:r>
              <a:rPr lang="en-US" sz="2400" dirty="0">
                <a:latin typeface="UTM Avo" panose="02040603050506020204" pitchFamily="18" charset="0"/>
                <a:cs typeface="Calibri" panose="020F0502020204030204" charset="0"/>
              </a:rPr>
              <a:t>, F</a:t>
            </a:r>
            <a:r>
              <a:rPr lang="en-US" sz="2400" baseline="30000" dirty="0">
                <a:latin typeface="UTM Avo" panose="02040603050506020204" pitchFamily="18" charset="0"/>
                <a:cs typeface="Calibri" panose="020F0502020204030204" charset="0"/>
              </a:rPr>
              <a:t>-</a:t>
            </a:r>
            <a:r>
              <a:rPr lang="en-US" sz="2400" dirty="0">
                <a:latin typeface="UTM Avo" panose="02040603050506020204" pitchFamily="18" charset="0"/>
                <a:cs typeface="Calibri" panose="020F0502020204030204" charset="0"/>
              </a:rPr>
              <a:t>, Al</a:t>
            </a:r>
            <a:r>
              <a:rPr lang="en-US" sz="2400" baseline="30000" dirty="0">
                <a:latin typeface="UTM Avo" panose="02040603050506020204" pitchFamily="18" charset="0"/>
                <a:cs typeface="Calibri" panose="020F0502020204030204" charset="0"/>
              </a:rPr>
              <a:t>3+</a:t>
            </a:r>
            <a:r>
              <a:rPr lang="en-US" sz="2400" dirty="0">
                <a:latin typeface="UTM Avo" panose="02040603050506020204" pitchFamily="18" charset="0"/>
                <a:cs typeface="Calibri" panose="020F0502020204030204" charset="0"/>
              </a:rPr>
              <a:t>, O</a:t>
            </a:r>
            <a:r>
              <a:rPr lang="en-US" sz="2400" baseline="30000" dirty="0">
                <a:latin typeface="UTM Avo" panose="02040603050506020204" pitchFamily="18" charset="0"/>
                <a:cs typeface="Calibri" panose="020F0502020204030204" charset="0"/>
              </a:rPr>
              <a:t>2−</a:t>
            </a:r>
            <a:r>
              <a:rPr lang="en-US" sz="2400" dirty="0">
                <a:latin typeface="UTM Avo" panose="02040603050506020204" pitchFamily="18" charset="0"/>
                <a:cs typeface="Calibri" panose="020F0502020204030204" charset="0"/>
              </a:rPr>
              <a:t>, S</a:t>
            </a:r>
            <a:r>
              <a:rPr lang="en-US" sz="2400" baseline="30000" dirty="0">
                <a:latin typeface="UTM Avo" panose="02040603050506020204" pitchFamily="18" charset="0"/>
                <a:cs typeface="Calibri" panose="020F0502020204030204" charset="0"/>
              </a:rPr>
              <a:t>2−</a:t>
            </a:r>
            <a:r>
              <a:rPr lang="en-US" sz="2400" dirty="0">
                <a:latin typeface="UTM Avo" panose="02040603050506020204" pitchFamily="18" charset="0"/>
                <a:cs typeface="Calibri" panose="020F0502020204030204" charset="0"/>
              </a:rPr>
              <a:t>.</a:t>
            </a:r>
          </a:p>
          <a:p>
            <a:pPr marL="304815" indent="-304815">
              <a:lnSpc>
                <a:spcPct val="150000"/>
              </a:lnSpc>
              <a:buFont typeface="Arial" panose="020B0604020202020204" pitchFamily="34" charset="0"/>
              <a:buChar char="•"/>
            </a:pPr>
            <a:r>
              <a:rPr lang="en-US" sz="2400" dirty="0">
                <a:solidFill>
                  <a:srgbClr val="000000"/>
                </a:solidFill>
                <a:latin typeface="UTM Avo" panose="02040603050506020204" pitchFamily="18" charset="0"/>
                <a:cs typeface="Calibri" panose="020F0502020204030204" charset="0"/>
              </a:rPr>
              <a:t>Ion </a:t>
            </a:r>
            <a:r>
              <a:rPr lang="en-US" sz="2400" dirty="0" err="1">
                <a:solidFill>
                  <a:srgbClr val="000000"/>
                </a:solidFill>
                <a:latin typeface="UTM Avo" panose="02040603050506020204" pitchFamily="18" charset="0"/>
                <a:cs typeface="Calibri" panose="020F0502020204030204" charset="0"/>
              </a:rPr>
              <a:t>đa</a:t>
            </a:r>
            <a:r>
              <a:rPr lang="en-US" sz="2400" dirty="0">
                <a:solidFill>
                  <a:srgbClr val="000000"/>
                </a:solidFill>
                <a:latin typeface="UTM Avo" panose="02040603050506020204" pitchFamily="18" charset="0"/>
                <a:cs typeface="Calibri" panose="020F0502020204030204" charset="0"/>
              </a:rPr>
              <a:t> </a:t>
            </a:r>
            <a:r>
              <a:rPr lang="en-US" sz="2400" dirty="0" err="1">
                <a:solidFill>
                  <a:srgbClr val="000000"/>
                </a:solidFill>
                <a:latin typeface="UTM Avo" panose="02040603050506020204" pitchFamily="18" charset="0"/>
                <a:cs typeface="Calibri" panose="020F0502020204030204" charset="0"/>
              </a:rPr>
              <a:t>nguyên</a:t>
            </a:r>
            <a:r>
              <a:rPr lang="en-US" sz="2400" dirty="0">
                <a:solidFill>
                  <a:srgbClr val="000000"/>
                </a:solidFill>
                <a:latin typeface="UTM Avo" panose="02040603050506020204" pitchFamily="18" charset="0"/>
                <a:cs typeface="Calibri" panose="020F0502020204030204" charset="0"/>
              </a:rPr>
              <a:t> </a:t>
            </a:r>
            <a:r>
              <a:rPr lang="en-US" sz="2400" dirty="0" err="1">
                <a:solidFill>
                  <a:srgbClr val="000000"/>
                </a:solidFill>
                <a:latin typeface="UTM Avo" panose="02040603050506020204" pitchFamily="18" charset="0"/>
                <a:cs typeface="Calibri" panose="020F0502020204030204" charset="0"/>
              </a:rPr>
              <a:t>tử</a:t>
            </a:r>
            <a:r>
              <a:rPr lang="en-US" sz="2400" dirty="0">
                <a:solidFill>
                  <a:srgbClr val="000000"/>
                </a:solidFill>
                <a:latin typeface="UTM Avo" panose="02040603050506020204" pitchFamily="18" charset="0"/>
                <a:cs typeface="Calibri" panose="020F0502020204030204" charset="0"/>
              </a:rPr>
              <a:t>:</a:t>
            </a:r>
            <a:r>
              <a:rPr lang="en-US" sz="2400" b="1" dirty="0">
                <a:solidFill>
                  <a:srgbClr val="000000"/>
                </a:solidFill>
                <a:latin typeface="UTM Avo" panose="02040603050506020204" pitchFamily="18" charset="0"/>
                <a:cs typeface="Calibri" panose="020F0502020204030204" charset="0"/>
              </a:rPr>
              <a:t> </a:t>
            </a:r>
            <a:r>
              <a:rPr lang="en-US" sz="2400" dirty="0">
                <a:latin typeface="UTM Avo" panose="02040603050506020204" pitchFamily="18" charset="0"/>
                <a:cs typeface="Calibri" panose="020F0502020204030204" charset="0"/>
              </a:rPr>
              <a:t>SO</a:t>
            </a:r>
            <a:r>
              <a:rPr lang="en-US" sz="2400" baseline="-25000" dirty="0">
                <a:latin typeface="UTM Avo" panose="02040603050506020204" pitchFamily="18" charset="0"/>
                <a:cs typeface="Calibri" panose="020F0502020204030204" charset="0"/>
              </a:rPr>
              <a:t>4</a:t>
            </a:r>
            <a:r>
              <a:rPr lang="en-US" sz="2400" baseline="30000" dirty="0">
                <a:latin typeface="UTM Avo" panose="02040603050506020204" pitchFamily="18" charset="0"/>
                <a:cs typeface="Calibri" panose="020F0502020204030204" charset="0"/>
              </a:rPr>
              <a:t>2−</a:t>
            </a:r>
            <a:r>
              <a:rPr lang="en-US" sz="2400" dirty="0">
                <a:latin typeface="UTM Avo" panose="02040603050506020204" pitchFamily="18" charset="0"/>
                <a:cs typeface="Calibri" panose="020F0502020204030204" charset="0"/>
              </a:rPr>
              <a:t>, OH</a:t>
            </a:r>
            <a:r>
              <a:rPr lang="en-US" sz="2400" baseline="30000" dirty="0">
                <a:latin typeface="UTM Avo" panose="02040603050506020204" pitchFamily="18" charset="0"/>
                <a:cs typeface="Calibri" panose="020F0502020204030204" charset="0"/>
              </a:rPr>
              <a:t>-</a:t>
            </a:r>
          </a:p>
        </p:txBody>
      </p:sp>
    </p:spTree>
    <p:extLst>
      <p:ext uri="{BB962C8B-B14F-4D97-AF65-F5344CB8AC3E}">
        <p14:creationId xmlns:p14="http://schemas.microsoft.com/office/powerpoint/2010/main" val="2380935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1BBE123-7EB7-F8EF-FE93-08EE980BC898}"/>
              </a:ext>
            </a:extLst>
          </p:cNvPr>
          <p:cNvGrpSpPr/>
          <p:nvPr/>
        </p:nvGrpSpPr>
        <p:grpSpPr>
          <a:xfrm>
            <a:off x="4877732" y="3200400"/>
            <a:ext cx="2736543" cy="1558939"/>
            <a:chOff x="309542" y="967667"/>
            <a:chExt cx="2878585" cy="1558939"/>
          </a:xfrm>
        </p:grpSpPr>
        <p:pic>
          <p:nvPicPr>
            <p:cNvPr id="5" name="Picture 4">
              <a:hlinkClick r:id="rId3"/>
              <a:extLst>
                <a:ext uri="{FF2B5EF4-FFF2-40B4-BE49-F238E27FC236}">
                  <a16:creationId xmlns:a16="http://schemas.microsoft.com/office/drawing/2014/main" id="{DA91DD1F-EB0A-557A-8651-452737B26B1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6" name="TextBox 5">
              <a:extLst>
                <a:ext uri="{FF2B5EF4-FFF2-40B4-BE49-F238E27FC236}">
                  <a16:creationId xmlns:a16="http://schemas.microsoft.com/office/drawing/2014/main" id="{3766EB6B-D8B5-EFF5-94FA-80BE38D6C2CC}"/>
                </a:ext>
              </a:extLst>
            </p:cNvPr>
            <p:cNvSpPr txBox="1"/>
            <p:nvPr/>
          </p:nvSpPr>
          <p:spPr>
            <a:xfrm>
              <a:off x="309542" y="967667"/>
              <a:ext cx="2878585" cy="369332"/>
            </a:xfrm>
            <a:prstGeom prst="rect">
              <a:avLst/>
            </a:prstGeom>
            <a:noFill/>
          </p:spPr>
          <p:txBody>
            <a:bodyPr wrap="square" rtlCol="0">
              <a:spAutoFit/>
            </a:bodyPr>
            <a:lstStyle/>
            <a:p>
              <a:r>
                <a:rPr lang="en-US" sz="1800" b="1" dirty="0" err="1">
                  <a:solidFill>
                    <a:schemeClr val="accent2"/>
                  </a:solidFill>
                  <a:latin typeface="UTM Avo" panose="02040603050506020204" pitchFamily="18" charset="0"/>
                </a:rPr>
                <a:t>Ấn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để</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đến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trang</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sách</a:t>
              </a:r>
              <a:endParaRPr lang="en-US" sz="18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842772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97D71F-5E5A-C830-6DBA-FAC4D531110C}"/>
              </a:ext>
            </a:extLst>
          </p:cNvPr>
          <p:cNvSpPr/>
          <p:nvPr/>
        </p:nvSpPr>
        <p:spPr>
          <a:xfrm>
            <a:off x="653469" y="1887897"/>
            <a:ext cx="1409011" cy="461665"/>
          </a:xfrm>
          <a:prstGeom prst="rect">
            <a:avLst/>
          </a:prstGeom>
          <a:solidFill>
            <a:schemeClr val="accent2">
              <a:lumMod val="20000"/>
              <a:lumOff val="80000"/>
            </a:schemeClr>
          </a:solidFill>
        </p:spPr>
        <p:txBody>
          <a:bodyPr wrap="square">
            <a:spAutoFit/>
          </a:bodyPr>
          <a:lstStyle/>
          <a:p>
            <a:pPr marL="304815" indent="-304815"/>
            <a:r>
              <a:rPr lang="en-US" sz="2400" b="1" dirty="0">
                <a:latin typeface="UTM Avo" panose="02040603050506020204" pitchFamily="18" charset="0"/>
                <a:cs typeface="Arial" panose="020B0604020202020204" pitchFamily="34" charset="0"/>
              </a:rPr>
              <a:t>Đáp </a:t>
            </a:r>
            <a:r>
              <a:rPr lang="en-US" sz="2400" b="1" dirty="0" err="1">
                <a:latin typeface="UTM Avo" panose="02040603050506020204" pitchFamily="18" charset="0"/>
                <a:cs typeface="Arial" panose="020B0604020202020204" pitchFamily="34" charset="0"/>
              </a:rPr>
              <a:t>án</a:t>
            </a:r>
            <a:endParaRPr lang="en-US" sz="2400" b="1" dirty="0">
              <a:latin typeface="UTM Avo" panose="02040603050506020204" pitchFamily="18" charset="0"/>
              <a:cs typeface="Arial" panose="020B0604020202020204" pitchFamily="34" charset="0"/>
            </a:endParaRPr>
          </a:p>
        </p:txBody>
      </p:sp>
      <p:sp>
        <p:nvSpPr>
          <p:cNvPr id="3" name="Rectangle 2">
            <a:extLst>
              <a:ext uri="{FF2B5EF4-FFF2-40B4-BE49-F238E27FC236}">
                <a16:creationId xmlns:a16="http://schemas.microsoft.com/office/drawing/2014/main" id="{62622D95-A3A2-652F-72C1-941FBC136C2B}"/>
              </a:ext>
            </a:extLst>
          </p:cNvPr>
          <p:cNvSpPr/>
          <p:nvPr/>
        </p:nvSpPr>
        <p:spPr>
          <a:xfrm>
            <a:off x="633148" y="2308902"/>
            <a:ext cx="11386132" cy="3342966"/>
          </a:xfrm>
          <a:prstGeom prst="rect">
            <a:avLst/>
          </a:prstGeom>
        </p:spPr>
        <p:txBody>
          <a:bodyPr wrap="square">
            <a:spAutoFit/>
          </a:bodyPr>
          <a:lstStyle/>
          <a:p>
            <a:pPr>
              <a:lnSpc>
                <a:spcPct val="150000"/>
              </a:lnSpc>
            </a:pPr>
            <a:r>
              <a:rPr lang="en-US" sz="2400" b="1" dirty="0">
                <a:solidFill>
                  <a:srgbClr val="000000"/>
                </a:solidFill>
                <a:latin typeface="UTM Avo" panose="02040603050506020204" pitchFamily="18" charset="0"/>
                <a:cs typeface="Calibri" panose="020F0502020204030204" charset="0"/>
              </a:rPr>
              <a:t>3.3.</a:t>
            </a:r>
          </a:p>
          <a:p>
            <a:pPr marL="304815" indent="-304815">
              <a:lnSpc>
                <a:spcPct val="150000"/>
              </a:lnSpc>
              <a:buFont typeface="Arial" panose="020B0604020202020204" pitchFamily="34" charset="0"/>
              <a:buChar char="•"/>
            </a:pPr>
            <a:r>
              <a:rPr lang="en-US" sz="2400" dirty="0">
                <a:latin typeface="UTM Avo" panose="02040603050506020204" pitchFamily="18" charset="0"/>
                <a:cs typeface="Calibri" panose="020F0502020204030204" charset="0"/>
              </a:rPr>
              <a:t> </a:t>
            </a:r>
            <a:r>
              <a:rPr lang="en-US" sz="2400" dirty="0" err="1">
                <a:latin typeface="UTM Avo" panose="02040603050506020204" pitchFamily="18" charset="0"/>
                <a:cs typeface="Calibri" panose="020F0502020204030204" charset="0"/>
              </a:rPr>
              <a:t>Phân</a:t>
            </a:r>
            <a:r>
              <a:rPr lang="en-US" sz="2400" dirty="0">
                <a:latin typeface="UTM Avo" panose="02040603050506020204" pitchFamily="18" charset="0"/>
                <a:cs typeface="Calibri" panose="020F0502020204030204" charset="0"/>
              </a:rPr>
              <a:t> </a:t>
            </a:r>
            <a:r>
              <a:rPr lang="en-US" sz="2400" dirty="0" err="1">
                <a:latin typeface="UTM Avo" panose="02040603050506020204" pitchFamily="18" charset="0"/>
                <a:cs typeface="Calibri" panose="020F0502020204030204" charset="0"/>
              </a:rPr>
              <a:t>tử</a:t>
            </a:r>
            <a:r>
              <a:rPr lang="en-US" sz="2400" dirty="0">
                <a:latin typeface="UTM Avo" panose="02040603050506020204" pitchFamily="18" charset="0"/>
                <a:cs typeface="Calibri" panose="020F0502020204030204" charset="0"/>
              </a:rPr>
              <a:t> </a:t>
            </a:r>
            <a:r>
              <a:rPr lang="en-US" sz="2400" dirty="0" err="1">
                <a:latin typeface="UTM Avo" panose="02040603050506020204" pitchFamily="18" charset="0"/>
                <a:cs typeface="Calibri" panose="020F0502020204030204" charset="0"/>
              </a:rPr>
              <a:t>CaO</a:t>
            </a:r>
            <a:endParaRPr lang="en-US" sz="2400" dirty="0">
              <a:latin typeface="UTM Avo" panose="02040603050506020204" pitchFamily="18" charset="0"/>
              <a:cs typeface="Calibri" panose="020F0502020204030204" charset="0"/>
            </a:endParaRPr>
          </a:p>
          <a:p>
            <a:pPr marL="304815" indent="-304815">
              <a:lnSpc>
                <a:spcPct val="150000"/>
              </a:lnSpc>
              <a:buFont typeface="Arial" panose="020B0604020202020204" pitchFamily="34" charset="0"/>
              <a:buChar char="•"/>
            </a:pPr>
            <a:r>
              <a:rPr lang="en-US" sz="2400" dirty="0">
                <a:latin typeface="UTM Avo" panose="02040603050506020204" pitchFamily="18" charset="0"/>
                <a:cs typeface="Calibri" panose="020F0502020204030204" charset="0"/>
              </a:rPr>
              <a:t>Ca: 1s</a:t>
            </a:r>
            <a:r>
              <a:rPr lang="en-US" sz="2400" baseline="30000" dirty="0">
                <a:latin typeface="UTM Avo" panose="02040603050506020204" pitchFamily="18" charset="0"/>
                <a:cs typeface="Calibri" panose="020F0502020204030204" charset="0"/>
              </a:rPr>
              <a:t>2</a:t>
            </a:r>
            <a:r>
              <a:rPr lang="en-US" sz="2400" dirty="0">
                <a:latin typeface="UTM Avo" panose="02040603050506020204" pitchFamily="18" charset="0"/>
                <a:cs typeface="Calibri" panose="020F0502020204030204" charset="0"/>
              </a:rPr>
              <a:t>2s</a:t>
            </a:r>
            <a:r>
              <a:rPr lang="en-US" sz="2400" baseline="30000" dirty="0">
                <a:latin typeface="UTM Avo" panose="02040603050506020204" pitchFamily="18" charset="0"/>
                <a:cs typeface="Calibri" panose="020F0502020204030204" charset="0"/>
              </a:rPr>
              <a:t>2</a:t>
            </a:r>
            <a:r>
              <a:rPr lang="en-US" sz="2400" dirty="0">
                <a:latin typeface="UTM Avo" panose="02040603050506020204" pitchFamily="18" charset="0"/>
                <a:cs typeface="Calibri" panose="020F0502020204030204" charset="0"/>
              </a:rPr>
              <a:t>2p</a:t>
            </a:r>
            <a:r>
              <a:rPr lang="en-US" sz="2400" baseline="30000" dirty="0">
                <a:latin typeface="UTM Avo" panose="02040603050506020204" pitchFamily="18" charset="0"/>
                <a:cs typeface="Calibri" panose="020F0502020204030204" charset="0"/>
              </a:rPr>
              <a:t>6</a:t>
            </a:r>
            <a:r>
              <a:rPr lang="en-US" sz="2400" dirty="0">
                <a:latin typeface="UTM Avo" panose="02040603050506020204" pitchFamily="18" charset="0"/>
                <a:cs typeface="Calibri" panose="020F0502020204030204" charset="0"/>
              </a:rPr>
              <a:t>3s</a:t>
            </a:r>
            <a:r>
              <a:rPr lang="en-US" sz="2400" baseline="30000" dirty="0">
                <a:latin typeface="UTM Avo" panose="02040603050506020204" pitchFamily="18" charset="0"/>
                <a:cs typeface="Calibri" panose="020F0502020204030204" charset="0"/>
              </a:rPr>
              <a:t>2</a:t>
            </a:r>
            <a:r>
              <a:rPr lang="en-US" sz="2400" dirty="0">
                <a:latin typeface="UTM Avo" panose="02040603050506020204" pitchFamily="18" charset="0"/>
                <a:cs typeface="Calibri" panose="020F0502020204030204" charset="0"/>
              </a:rPr>
              <a:t>3p</a:t>
            </a:r>
            <a:r>
              <a:rPr lang="en-US" sz="2400" baseline="30000" dirty="0">
                <a:latin typeface="UTM Avo" panose="02040603050506020204" pitchFamily="18" charset="0"/>
                <a:cs typeface="Calibri" panose="020F0502020204030204" charset="0"/>
              </a:rPr>
              <a:t>6</a:t>
            </a:r>
            <a:r>
              <a:rPr lang="en-US" sz="2400" dirty="0">
                <a:latin typeface="UTM Avo" panose="02040603050506020204" pitchFamily="18" charset="0"/>
                <a:cs typeface="Calibri" panose="020F0502020204030204" charset="0"/>
              </a:rPr>
              <a:t>4s</a:t>
            </a:r>
            <a:r>
              <a:rPr lang="en-US" sz="2400" baseline="30000" dirty="0">
                <a:latin typeface="UTM Avo" panose="02040603050506020204" pitchFamily="18" charset="0"/>
                <a:cs typeface="Calibri" panose="020F0502020204030204" charset="0"/>
              </a:rPr>
              <a:t>2                                                                         </a:t>
            </a:r>
            <a:r>
              <a:rPr lang="en-US" sz="2400" dirty="0">
                <a:latin typeface="UTM Avo" panose="02040603050506020204" pitchFamily="18" charset="0"/>
                <a:cs typeface="Calibri" panose="020F0502020204030204" charset="0"/>
              </a:rPr>
              <a:t>Ca </a:t>
            </a:r>
            <a:r>
              <a:rPr lang="en-US" sz="2400" dirty="0">
                <a:latin typeface="Symbol" panose="05050102010706020507" charset="0"/>
              </a:rPr>
              <a:t>®</a:t>
            </a:r>
            <a:r>
              <a:rPr lang="en-US" sz="2400" dirty="0">
                <a:latin typeface="UTM Avo" panose="02040603050506020204" pitchFamily="18" charset="0"/>
                <a:cs typeface="Calibri" panose="020F0502020204030204" charset="0"/>
              </a:rPr>
              <a:t> Ca</a:t>
            </a:r>
            <a:r>
              <a:rPr lang="en-US" sz="2400" baseline="30000" dirty="0">
                <a:latin typeface="UTM Avo" panose="02040603050506020204" pitchFamily="18" charset="0"/>
                <a:cs typeface="Calibri" panose="020F0502020204030204" charset="0"/>
              </a:rPr>
              <a:t>2+</a:t>
            </a:r>
            <a:r>
              <a:rPr lang="en-US" sz="2400" dirty="0">
                <a:latin typeface="UTM Avo" panose="02040603050506020204" pitchFamily="18" charset="0"/>
                <a:cs typeface="Calibri" panose="020F0502020204030204" charset="0"/>
              </a:rPr>
              <a:t> + 2e</a:t>
            </a:r>
          </a:p>
          <a:p>
            <a:pPr marL="304815" indent="-304815">
              <a:lnSpc>
                <a:spcPct val="150000"/>
              </a:lnSpc>
              <a:buFont typeface="Arial" panose="020B0604020202020204" pitchFamily="34" charset="0"/>
              <a:buChar char="•"/>
            </a:pPr>
            <a:r>
              <a:rPr lang="en-US" sz="2400" dirty="0">
                <a:latin typeface="UTM Avo" panose="02040603050506020204" pitchFamily="18" charset="0"/>
                <a:cs typeface="Calibri" panose="020F0502020204030204" charset="0"/>
              </a:rPr>
              <a:t>Cl: 1s</a:t>
            </a:r>
            <a:r>
              <a:rPr lang="en-US" sz="2400" baseline="30000" dirty="0">
                <a:latin typeface="UTM Avo" panose="02040603050506020204" pitchFamily="18" charset="0"/>
                <a:cs typeface="Calibri" panose="020F0502020204030204" charset="0"/>
              </a:rPr>
              <a:t>2</a:t>
            </a:r>
            <a:r>
              <a:rPr lang="en-US" sz="2400" dirty="0">
                <a:latin typeface="UTM Avo" panose="02040603050506020204" pitchFamily="18" charset="0"/>
                <a:cs typeface="Calibri" panose="020F0502020204030204" charset="0"/>
              </a:rPr>
              <a:t>2s</a:t>
            </a:r>
            <a:r>
              <a:rPr lang="en-US" sz="2400" baseline="30000" dirty="0">
                <a:latin typeface="UTM Avo" panose="02040603050506020204" pitchFamily="18" charset="0"/>
                <a:cs typeface="Calibri" panose="020F0502020204030204" charset="0"/>
              </a:rPr>
              <a:t>2</a:t>
            </a:r>
            <a:r>
              <a:rPr lang="en-US" sz="2400" dirty="0">
                <a:latin typeface="UTM Avo" panose="02040603050506020204" pitchFamily="18" charset="0"/>
                <a:cs typeface="Calibri" panose="020F0502020204030204" charset="0"/>
              </a:rPr>
              <a:t>2p</a:t>
            </a:r>
            <a:r>
              <a:rPr lang="en-US" sz="2400" baseline="30000" dirty="0">
                <a:latin typeface="UTM Avo" panose="02040603050506020204" pitchFamily="18" charset="0"/>
                <a:cs typeface="Calibri" panose="020F0502020204030204" charset="0"/>
              </a:rPr>
              <a:t>6</a:t>
            </a:r>
            <a:r>
              <a:rPr lang="en-US" sz="2400" dirty="0">
                <a:latin typeface="UTM Avo" panose="02040603050506020204" pitchFamily="18" charset="0"/>
                <a:cs typeface="Calibri" panose="020F0502020204030204" charset="0"/>
              </a:rPr>
              <a:t>3s</a:t>
            </a:r>
            <a:r>
              <a:rPr lang="en-US" sz="2400" baseline="30000" dirty="0">
                <a:latin typeface="UTM Avo" panose="02040603050506020204" pitchFamily="18" charset="0"/>
                <a:cs typeface="Calibri" panose="020F0502020204030204" charset="0"/>
              </a:rPr>
              <a:t>2</a:t>
            </a:r>
            <a:r>
              <a:rPr lang="en-US" sz="2400" dirty="0">
                <a:latin typeface="UTM Avo" panose="02040603050506020204" pitchFamily="18" charset="0"/>
                <a:cs typeface="Calibri" panose="020F0502020204030204" charset="0"/>
              </a:rPr>
              <a:t>3p</a:t>
            </a:r>
            <a:r>
              <a:rPr lang="en-US" sz="2400" baseline="30000" dirty="0">
                <a:latin typeface="UTM Avo" panose="02040603050506020204" pitchFamily="18" charset="0"/>
                <a:cs typeface="Calibri" panose="020F0502020204030204" charset="0"/>
              </a:rPr>
              <a:t>5                                                                                   </a:t>
            </a:r>
            <a:r>
              <a:rPr lang="en-US" sz="2400" dirty="0">
                <a:latin typeface="UTM Avo" panose="02040603050506020204" pitchFamily="18" charset="0"/>
                <a:cs typeface="Calibri" panose="020F0502020204030204" charset="0"/>
              </a:rPr>
              <a:t>2Cl + 2.1e </a:t>
            </a:r>
            <a:r>
              <a:rPr lang="en-US" sz="2400" dirty="0">
                <a:latin typeface="Symbol" panose="05050102010706020507" charset="0"/>
              </a:rPr>
              <a:t>®</a:t>
            </a:r>
            <a:r>
              <a:rPr lang="en-US" sz="2400" dirty="0">
                <a:latin typeface="UTM Avo" panose="02040603050506020204" pitchFamily="18" charset="0"/>
                <a:cs typeface="Calibri" panose="020F0502020204030204" charset="0"/>
              </a:rPr>
              <a:t> 2Cl</a:t>
            </a:r>
            <a:r>
              <a:rPr lang="en-US" sz="2400" baseline="30000" dirty="0">
                <a:latin typeface="UTM Avo" panose="02040603050506020204" pitchFamily="18" charset="0"/>
                <a:cs typeface="Calibri" panose="020F0502020204030204" charset="0"/>
              </a:rPr>
              <a:t>-</a:t>
            </a:r>
          </a:p>
          <a:p>
            <a:pPr marL="304815" indent="-304815">
              <a:lnSpc>
                <a:spcPct val="150000"/>
              </a:lnSpc>
              <a:buFont typeface="Wingdings" panose="05000000000000000000" charset="0"/>
              <a:buChar char="Ø"/>
            </a:pPr>
            <a:r>
              <a:rPr lang="en-US" sz="2400" dirty="0">
                <a:solidFill>
                  <a:srgbClr val="000000"/>
                </a:solidFill>
                <a:latin typeface="UTM Avo" panose="02040603050506020204" pitchFamily="18" charset="0"/>
                <a:cs typeface="Calibri" panose="020F0502020204030204" charset="0"/>
              </a:rPr>
              <a:t>Các ion </a:t>
            </a:r>
            <a:r>
              <a:rPr lang="en-US" sz="2400" dirty="0" err="1">
                <a:solidFill>
                  <a:srgbClr val="000000"/>
                </a:solidFill>
                <a:latin typeface="UTM Avo" panose="02040603050506020204" pitchFamily="18" charset="0"/>
                <a:cs typeface="Calibri" panose="020F0502020204030204" charset="0"/>
              </a:rPr>
              <a:t>trái</a:t>
            </a:r>
            <a:r>
              <a:rPr lang="en-US" sz="2400" dirty="0">
                <a:solidFill>
                  <a:srgbClr val="000000"/>
                </a:solidFill>
                <a:latin typeface="UTM Avo" panose="02040603050506020204" pitchFamily="18" charset="0"/>
                <a:cs typeface="Calibri" panose="020F0502020204030204" charset="0"/>
              </a:rPr>
              <a:t> </a:t>
            </a:r>
            <a:r>
              <a:rPr lang="en-US" sz="2400" dirty="0" err="1">
                <a:solidFill>
                  <a:srgbClr val="000000"/>
                </a:solidFill>
                <a:latin typeface="UTM Avo" panose="02040603050506020204" pitchFamily="18" charset="0"/>
                <a:cs typeface="Calibri" panose="020F0502020204030204" charset="0"/>
              </a:rPr>
              <a:t>dấu</a:t>
            </a:r>
            <a:r>
              <a:rPr lang="en-US" sz="2400" dirty="0">
                <a:solidFill>
                  <a:srgbClr val="000000"/>
                </a:solidFill>
                <a:latin typeface="UTM Avo" panose="02040603050506020204" pitchFamily="18" charset="0"/>
                <a:cs typeface="Calibri" panose="020F0502020204030204" charset="0"/>
              </a:rPr>
              <a:t> </a:t>
            </a:r>
            <a:r>
              <a:rPr lang="en-US" sz="2400" dirty="0" err="1">
                <a:solidFill>
                  <a:srgbClr val="000000"/>
                </a:solidFill>
                <a:latin typeface="UTM Avo" panose="02040603050506020204" pitchFamily="18" charset="0"/>
                <a:cs typeface="Calibri" panose="020F0502020204030204" charset="0"/>
              </a:rPr>
              <a:t>hút</a:t>
            </a:r>
            <a:r>
              <a:rPr lang="en-US" sz="2400" dirty="0">
                <a:solidFill>
                  <a:srgbClr val="000000"/>
                </a:solidFill>
                <a:latin typeface="UTM Avo" panose="02040603050506020204" pitchFamily="18" charset="0"/>
                <a:cs typeface="Calibri" panose="020F0502020204030204" charset="0"/>
              </a:rPr>
              <a:t> </a:t>
            </a:r>
            <a:r>
              <a:rPr lang="en-US" sz="2400" dirty="0" err="1">
                <a:solidFill>
                  <a:srgbClr val="000000"/>
                </a:solidFill>
                <a:latin typeface="UTM Avo" panose="02040603050506020204" pitchFamily="18" charset="0"/>
                <a:cs typeface="Calibri" panose="020F0502020204030204" charset="0"/>
              </a:rPr>
              <a:t>nhau</a:t>
            </a:r>
            <a:r>
              <a:rPr lang="en-US" sz="2400" dirty="0">
                <a:solidFill>
                  <a:srgbClr val="000000"/>
                </a:solidFill>
                <a:latin typeface="UTM Avo" panose="02040603050506020204" pitchFamily="18" charset="0"/>
                <a:cs typeface="Calibri" panose="020F0502020204030204" charset="0"/>
              </a:rPr>
              <a:t> </a:t>
            </a:r>
            <a:r>
              <a:rPr lang="en-US" sz="2400" dirty="0" err="1">
                <a:solidFill>
                  <a:srgbClr val="000000"/>
                </a:solidFill>
                <a:latin typeface="UTM Avo" panose="02040603050506020204" pitchFamily="18" charset="0"/>
                <a:cs typeface="Calibri" panose="020F0502020204030204" charset="0"/>
              </a:rPr>
              <a:t>bằng</a:t>
            </a:r>
            <a:r>
              <a:rPr lang="en-US" sz="2400" dirty="0">
                <a:solidFill>
                  <a:srgbClr val="000000"/>
                </a:solidFill>
                <a:latin typeface="UTM Avo" panose="02040603050506020204" pitchFamily="18" charset="0"/>
                <a:cs typeface="Calibri" panose="020F0502020204030204" charset="0"/>
              </a:rPr>
              <a:t> </a:t>
            </a:r>
            <a:r>
              <a:rPr lang="en-US" sz="2400" dirty="0" err="1">
                <a:solidFill>
                  <a:srgbClr val="000000"/>
                </a:solidFill>
                <a:latin typeface="UTM Avo" panose="02040603050506020204" pitchFamily="18" charset="0"/>
                <a:cs typeface="Calibri" panose="020F0502020204030204" charset="0"/>
              </a:rPr>
              <a:t>lực</a:t>
            </a:r>
            <a:r>
              <a:rPr lang="en-US" sz="2400" dirty="0">
                <a:solidFill>
                  <a:srgbClr val="000000"/>
                </a:solidFill>
                <a:latin typeface="UTM Avo" panose="02040603050506020204" pitchFamily="18" charset="0"/>
                <a:cs typeface="Calibri" panose="020F0502020204030204" charset="0"/>
              </a:rPr>
              <a:t> </a:t>
            </a:r>
            <a:r>
              <a:rPr lang="en-US" sz="2400" dirty="0" err="1">
                <a:solidFill>
                  <a:srgbClr val="000000"/>
                </a:solidFill>
                <a:latin typeface="UTM Avo" panose="02040603050506020204" pitchFamily="18" charset="0"/>
                <a:cs typeface="Calibri" panose="020F0502020204030204" charset="0"/>
              </a:rPr>
              <a:t>hút</a:t>
            </a:r>
            <a:r>
              <a:rPr lang="en-US" sz="2400" dirty="0">
                <a:solidFill>
                  <a:srgbClr val="000000"/>
                </a:solidFill>
                <a:latin typeface="UTM Avo" panose="02040603050506020204" pitchFamily="18" charset="0"/>
                <a:cs typeface="Calibri" panose="020F0502020204030204" charset="0"/>
              </a:rPr>
              <a:t> </a:t>
            </a:r>
            <a:r>
              <a:rPr lang="en-US" sz="2400" dirty="0" err="1">
                <a:solidFill>
                  <a:srgbClr val="000000"/>
                </a:solidFill>
                <a:latin typeface="UTM Avo" panose="02040603050506020204" pitchFamily="18" charset="0"/>
                <a:cs typeface="Calibri" panose="020F0502020204030204" charset="0"/>
              </a:rPr>
              <a:t>tĩnh</a:t>
            </a:r>
            <a:r>
              <a:rPr lang="en-US" sz="2400" dirty="0">
                <a:solidFill>
                  <a:srgbClr val="000000"/>
                </a:solidFill>
                <a:latin typeface="UTM Avo" panose="02040603050506020204" pitchFamily="18" charset="0"/>
                <a:cs typeface="Calibri" panose="020F0502020204030204" charset="0"/>
              </a:rPr>
              <a:t> </a:t>
            </a:r>
            <a:r>
              <a:rPr lang="en-US" sz="2400" dirty="0" err="1">
                <a:solidFill>
                  <a:srgbClr val="000000"/>
                </a:solidFill>
                <a:latin typeface="UTM Avo" panose="02040603050506020204" pitchFamily="18" charset="0"/>
                <a:cs typeface="Calibri" panose="020F0502020204030204" charset="0"/>
              </a:rPr>
              <a:t>điện</a:t>
            </a:r>
            <a:r>
              <a:rPr lang="en-US" sz="2400" dirty="0">
                <a:solidFill>
                  <a:srgbClr val="000000"/>
                </a:solidFill>
                <a:latin typeface="UTM Avo" panose="02040603050506020204" pitchFamily="18" charset="0"/>
                <a:cs typeface="Calibri" panose="020F0502020204030204" charset="0"/>
              </a:rPr>
              <a:t> </a:t>
            </a:r>
            <a:r>
              <a:rPr lang="en-US" sz="2400" dirty="0" err="1">
                <a:solidFill>
                  <a:srgbClr val="000000"/>
                </a:solidFill>
                <a:latin typeface="UTM Avo" panose="02040603050506020204" pitchFamily="18" charset="0"/>
                <a:cs typeface="Calibri" panose="020F0502020204030204" charset="0"/>
              </a:rPr>
              <a:t>tạo</a:t>
            </a:r>
            <a:r>
              <a:rPr lang="en-US" sz="2400" dirty="0">
                <a:solidFill>
                  <a:srgbClr val="000000"/>
                </a:solidFill>
                <a:latin typeface="UTM Avo" panose="02040603050506020204" pitchFamily="18" charset="0"/>
                <a:cs typeface="Calibri" panose="020F0502020204030204" charset="0"/>
              </a:rPr>
              <a:t> </a:t>
            </a:r>
            <a:r>
              <a:rPr lang="en-US" sz="2400" dirty="0" err="1">
                <a:solidFill>
                  <a:srgbClr val="000000"/>
                </a:solidFill>
                <a:latin typeface="UTM Avo" panose="02040603050506020204" pitchFamily="18" charset="0"/>
                <a:cs typeface="Calibri" panose="020F0502020204030204" charset="0"/>
              </a:rPr>
              <a:t>nên</a:t>
            </a:r>
            <a:r>
              <a:rPr lang="en-US" sz="2400" dirty="0">
                <a:solidFill>
                  <a:srgbClr val="000000"/>
                </a:solidFill>
                <a:latin typeface="UTM Avo" panose="02040603050506020204" pitchFamily="18" charset="0"/>
                <a:cs typeface="Calibri" panose="020F0502020204030204" charset="0"/>
              </a:rPr>
              <a:t> </a:t>
            </a:r>
            <a:r>
              <a:rPr lang="en-US" sz="2400" dirty="0" err="1">
                <a:solidFill>
                  <a:srgbClr val="000000"/>
                </a:solidFill>
                <a:latin typeface="UTM Avo" panose="02040603050506020204" pitchFamily="18" charset="0"/>
                <a:cs typeface="Calibri" panose="020F0502020204030204" charset="0"/>
              </a:rPr>
              <a:t>hợp</a:t>
            </a:r>
            <a:r>
              <a:rPr lang="en-US" sz="2400" dirty="0">
                <a:solidFill>
                  <a:srgbClr val="000000"/>
                </a:solidFill>
                <a:latin typeface="UTM Avo" panose="02040603050506020204" pitchFamily="18" charset="0"/>
                <a:cs typeface="Calibri" panose="020F0502020204030204" charset="0"/>
              </a:rPr>
              <a:t> </a:t>
            </a:r>
            <a:r>
              <a:rPr lang="en-US" sz="2400" dirty="0" err="1">
                <a:solidFill>
                  <a:srgbClr val="000000"/>
                </a:solidFill>
                <a:latin typeface="UTM Avo" panose="02040603050506020204" pitchFamily="18" charset="0"/>
                <a:cs typeface="Calibri" panose="020F0502020204030204" charset="0"/>
              </a:rPr>
              <a:t>chất</a:t>
            </a:r>
            <a:r>
              <a:rPr lang="en-US" sz="2400" dirty="0">
                <a:solidFill>
                  <a:srgbClr val="000000"/>
                </a:solidFill>
                <a:latin typeface="UTM Avo" panose="02040603050506020204" pitchFamily="18" charset="0"/>
                <a:cs typeface="Calibri" panose="020F0502020204030204" charset="0"/>
              </a:rPr>
              <a:t> ion.</a:t>
            </a:r>
            <a:endParaRPr lang="en-US" sz="2400" dirty="0">
              <a:latin typeface="UTM Avo" panose="02040603050506020204" pitchFamily="18" charset="0"/>
              <a:cs typeface="Calibri" panose="020F0502020204030204" charset="0"/>
            </a:endParaRPr>
          </a:p>
          <a:p>
            <a:pPr algn="ctr">
              <a:lnSpc>
                <a:spcPct val="150000"/>
              </a:lnSpc>
            </a:pPr>
            <a:r>
              <a:rPr lang="en-US" sz="2400" dirty="0">
                <a:latin typeface="UTM Avo" panose="02040603050506020204" pitchFamily="18" charset="0"/>
                <a:cs typeface="Calibri" panose="020F0502020204030204" charset="0"/>
              </a:rPr>
              <a:t>Ca</a:t>
            </a:r>
            <a:r>
              <a:rPr lang="en-US" sz="2400" baseline="30000" dirty="0">
                <a:latin typeface="UTM Avo" panose="02040603050506020204" pitchFamily="18" charset="0"/>
                <a:cs typeface="Calibri" panose="020F0502020204030204" charset="0"/>
              </a:rPr>
              <a:t>2+</a:t>
            </a:r>
            <a:r>
              <a:rPr lang="en-US" sz="2400" dirty="0">
                <a:latin typeface="UTM Avo" panose="02040603050506020204" pitchFamily="18" charset="0"/>
                <a:cs typeface="Calibri" panose="020F0502020204030204" charset="0"/>
              </a:rPr>
              <a:t> + 2Cl</a:t>
            </a:r>
            <a:r>
              <a:rPr lang="en-US" sz="2400" baseline="30000" dirty="0">
                <a:latin typeface="UTM Avo" panose="02040603050506020204" pitchFamily="18" charset="0"/>
                <a:cs typeface="Calibri" panose="020F0502020204030204" charset="0"/>
              </a:rPr>
              <a:t>-</a:t>
            </a:r>
            <a:r>
              <a:rPr lang="en-US" sz="2400" dirty="0">
                <a:latin typeface="UTM Avo" panose="02040603050506020204" pitchFamily="18" charset="0"/>
                <a:cs typeface="Calibri" panose="020F0502020204030204" charset="0"/>
              </a:rPr>
              <a:t> </a:t>
            </a:r>
            <a:r>
              <a:rPr lang="en-US" sz="2400" dirty="0">
                <a:latin typeface="Symbol" panose="05050102010706020507" charset="0"/>
              </a:rPr>
              <a:t>®</a:t>
            </a:r>
            <a:r>
              <a:rPr lang="en-US" sz="2400" dirty="0">
                <a:latin typeface="UTM Avo" panose="02040603050506020204" pitchFamily="18" charset="0"/>
                <a:cs typeface="Calibri" panose="020F0502020204030204" charset="0"/>
              </a:rPr>
              <a:t> CaCl</a:t>
            </a:r>
            <a:r>
              <a:rPr lang="en-US" sz="2400" baseline="-25000" dirty="0">
                <a:latin typeface="UTM Avo" panose="02040603050506020204" pitchFamily="18" charset="0"/>
                <a:cs typeface="Calibri" panose="020F0502020204030204" charset="0"/>
              </a:rPr>
              <a:t>2</a:t>
            </a:r>
            <a:endParaRPr lang="en-US" sz="2400" dirty="0">
              <a:latin typeface="UTM Avo" panose="02040603050506020204" pitchFamily="18" charset="0"/>
            </a:endParaRPr>
          </a:p>
        </p:txBody>
      </p:sp>
    </p:spTree>
    <p:extLst>
      <p:ext uri="{BB962C8B-B14F-4D97-AF65-F5344CB8AC3E}">
        <p14:creationId xmlns:p14="http://schemas.microsoft.com/office/powerpoint/2010/main" val="4287670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97D71F-5E5A-C830-6DBA-FAC4D531110C}"/>
              </a:ext>
            </a:extLst>
          </p:cNvPr>
          <p:cNvSpPr/>
          <p:nvPr/>
        </p:nvSpPr>
        <p:spPr>
          <a:xfrm>
            <a:off x="653469" y="1887897"/>
            <a:ext cx="1561411" cy="461665"/>
          </a:xfrm>
          <a:prstGeom prst="rect">
            <a:avLst/>
          </a:prstGeom>
          <a:solidFill>
            <a:schemeClr val="accent2">
              <a:lumMod val="20000"/>
              <a:lumOff val="80000"/>
            </a:schemeClr>
          </a:solidFill>
        </p:spPr>
        <p:txBody>
          <a:bodyPr wrap="square">
            <a:spAutoFit/>
          </a:bodyPr>
          <a:lstStyle/>
          <a:p>
            <a:pPr marL="304815" indent="-304815"/>
            <a:r>
              <a:rPr lang="en-US" sz="2400" dirty="0" err="1">
                <a:latin typeface="UTM Avo" panose="02040603050506020204" pitchFamily="18" charset="0"/>
                <a:cs typeface="Arial" panose="020B0604020202020204" pitchFamily="34" charset="0"/>
              </a:rPr>
              <a:t>Kết</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luận</a:t>
            </a:r>
            <a:endParaRPr lang="en-US" sz="2400" dirty="0">
              <a:latin typeface="UTM Avo" panose="02040603050506020204" pitchFamily="18" charset="0"/>
              <a:cs typeface="Arial" panose="020B0604020202020204" pitchFamily="34" charset="0"/>
            </a:endParaRPr>
          </a:p>
        </p:txBody>
      </p:sp>
      <p:sp>
        <p:nvSpPr>
          <p:cNvPr id="3" name="Rectangle 2">
            <a:extLst>
              <a:ext uri="{FF2B5EF4-FFF2-40B4-BE49-F238E27FC236}">
                <a16:creationId xmlns:a16="http://schemas.microsoft.com/office/drawing/2014/main" id="{62622D95-A3A2-652F-72C1-941FBC136C2B}"/>
              </a:ext>
            </a:extLst>
          </p:cNvPr>
          <p:cNvSpPr/>
          <p:nvPr/>
        </p:nvSpPr>
        <p:spPr>
          <a:xfrm>
            <a:off x="633148" y="2308902"/>
            <a:ext cx="11386132" cy="3347648"/>
          </a:xfrm>
          <a:prstGeom prst="rect">
            <a:avLst/>
          </a:prstGeom>
        </p:spPr>
        <p:txBody>
          <a:bodyPr wrap="square">
            <a:spAutoFit/>
          </a:bodyPr>
          <a:lstStyle/>
          <a:p>
            <a:pPr>
              <a:lnSpc>
                <a:spcPct val="150000"/>
              </a:lnSpc>
            </a:pPr>
            <a:r>
              <a:rPr lang="vi-VN" sz="2400" b="1" dirty="0">
                <a:solidFill>
                  <a:srgbClr val="000000"/>
                </a:solidFill>
                <a:latin typeface="UTM Avo" panose="02040603050506020204" pitchFamily="18" charset="0"/>
                <a:cs typeface="Calibri" panose="020F0502020204030204" charset="0"/>
              </a:rPr>
              <a:t>Liên kết ion được hình thành bởi lực hút tĩnh điện giữa </a:t>
            </a:r>
            <a:r>
              <a:rPr lang="en-US" sz="2400" b="1" dirty="0" err="1">
                <a:solidFill>
                  <a:srgbClr val="000000"/>
                </a:solidFill>
                <a:latin typeface="UTM Avo" panose="02040603050506020204" pitchFamily="18" charset="0"/>
                <a:cs typeface="Calibri" panose="020F0502020204030204" charset="0"/>
              </a:rPr>
              <a:t>các</a:t>
            </a:r>
            <a:r>
              <a:rPr lang="vi-VN" sz="2400" b="1" dirty="0">
                <a:solidFill>
                  <a:srgbClr val="000000"/>
                </a:solidFill>
                <a:latin typeface="UTM Avo" panose="02040603050506020204" pitchFamily="18" charset="0"/>
                <a:cs typeface="Calibri" panose="020F0502020204030204" charset="0"/>
              </a:rPr>
              <a:t> ion mang điện tích </a:t>
            </a:r>
            <a:r>
              <a:rPr lang="en-US" sz="2400" b="1" dirty="0" err="1">
                <a:solidFill>
                  <a:srgbClr val="000000"/>
                </a:solidFill>
                <a:latin typeface="UTM Avo" panose="02040603050506020204" pitchFamily="18" charset="0"/>
                <a:cs typeface="Calibri" panose="020F0502020204030204" charset="0"/>
              </a:rPr>
              <a:t>trái</a:t>
            </a:r>
            <a:r>
              <a:rPr lang="vi-VN" sz="2400" b="1" dirty="0">
                <a:solidFill>
                  <a:srgbClr val="000000"/>
                </a:solidFill>
                <a:latin typeface="UTM Avo" panose="02040603050506020204" pitchFamily="18" charset="0"/>
                <a:cs typeface="Calibri" panose="020F0502020204030204" charset="0"/>
              </a:rPr>
              <a:t> dấu.</a:t>
            </a:r>
            <a:endParaRPr lang="en-US" sz="2400" b="1" dirty="0">
              <a:solidFill>
                <a:srgbClr val="000000"/>
              </a:solidFill>
              <a:latin typeface="UTM Avo" panose="02040603050506020204" pitchFamily="18" charset="0"/>
              <a:cs typeface="Calibri" panose="020F0502020204030204" charset="0"/>
            </a:endParaRPr>
          </a:p>
          <a:p>
            <a:pPr>
              <a:lnSpc>
                <a:spcPct val="150000"/>
              </a:lnSpc>
            </a:pPr>
            <a:r>
              <a:rPr lang="en-US" sz="2400" b="1" dirty="0" err="1">
                <a:latin typeface="UTM Avo" panose="02040603050506020204" pitchFamily="18" charset="0"/>
              </a:rPr>
              <a:t>Ví</a:t>
            </a:r>
            <a:r>
              <a:rPr lang="en-US" sz="2400" b="1" dirty="0">
                <a:latin typeface="UTM Avo" panose="02040603050506020204" pitchFamily="18" charset="0"/>
              </a:rPr>
              <a:t> </a:t>
            </a:r>
            <a:r>
              <a:rPr lang="en-US" sz="2400" b="1" dirty="0" err="1">
                <a:latin typeface="UTM Avo" panose="02040603050506020204" pitchFamily="18" charset="0"/>
              </a:rPr>
              <a:t>dụ</a:t>
            </a:r>
            <a:r>
              <a:rPr lang="en-US" sz="2400" b="1" dirty="0">
                <a:latin typeface="UTM Avo" panose="02040603050506020204" pitchFamily="18" charset="0"/>
              </a:rPr>
              <a:t>:</a:t>
            </a:r>
          </a:p>
          <a:p>
            <a:pPr>
              <a:lnSpc>
                <a:spcPct val="150000"/>
              </a:lnSpc>
            </a:pPr>
            <a:r>
              <a:rPr lang="en-US" sz="2400" dirty="0">
                <a:latin typeface="UTM Avo" panose="02040603050506020204" pitchFamily="18" charset="0"/>
              </a:rPr>
              <a:t>Liên </a:t>
            </a:r>
            <a:r>
              <a:rPr lang="en-US" sz="2400" dirty="0" err="1">
                <a:latin typeface="UTM Avo" panose="02040603050506020204" pitchFamily="18" charset="0"/>
              </a:rPr>
              <a:t>kết</a:t>
            </a:r>
            <a:r>
              <a:rPr lang="en-US" sz="2400" dirty="0">
                <a:latin typeface="UTM Avo" panose="02040603050506020204" pitchFamily="18" charset="0"/>
              </a:rPr>
              <a:t> ion </a:t>
            </a:r>
            <a:r>
              <a:rPr lang="en-US" sz="2400" dirty="0" err="1">
                <a:latin typeface="UTM Avo" panose="02040603050506020204" pitchFamily="18" charset="0"/>
              </a:rPr>
              <a:t>trong</a:t>
            </a:r>
            <a:r>
              <a:rPr lang="en-US" sz="2400" dirty="0">
                <a:latin typeface="UTM Avo" panose="02040603050506020204" pitchFamily="18" charset="0"/>
              </a:rPr>
              <a:t> </a:t>
            </a:r>
            <a:r>
              <a:rPr lang="en-US" sz="2400" dirty="0" err="1">
                <a:latin typeface="UTM Avo" panose="02040603050506020204" pitchFamily="18" charset="0"/>
              </a:rPr>
              <a:t>hợp</a:t>
            </a:r>
            <a:r>
              <a:rPr lang="en-US" sz="2400" dirty="0">
                <a:latin typeface="UTM Avo" panose="02040603050506020204" pitchFamily="18" charset="0"/>
              </a:rPr>
              <a:t> </a:t>
            </a:r>
            <a:r>
              <a:rPr lang="en-US" sz="2400" dirty="0" err="1">
                <a:latin typeface="UTM Avo" panose="02040603050506020204" pitchFamily="18" charset="0"/>
              </a:rPr>
              <a:t>chất</a:t>
            </a:r>
            <a:r>
              <a:rPr lang="en-US" sz="2400" dirty="0">
                <a:latin typeface="UTM Avo" panose="02040603050506020204" pitchFamily="18" charset="0"/>
              </a:rPr>
              <a:t> NaCl </a:t>
            </a:r>
            <a:r>
              <a:rPr lang="en-US" sz="2400" dirty="0" err="1">
                <a:latin typeface="UTM Avo" panose="02040603050506020204" pitchFamily="18" charset="0"/>
              </a:rPr>
              <a:t>tạo</a:t>
            </a:r>
            <a:r>
              <a:rPr lang="en-US" sz="2400" dirty="0">
                <a:latin typeface="UTM Avo" panose="02040603050506020204" pitchFamily="18" charset="0"/>
              </a:rPr>
              <a:t> </a:t>
            </a:r>
            <a:r>
              <a:rPr lang="en-US" sz="2400" dirty="0" err="1">
                <a:latin typeface="UTM Avo" panose="02040603050506020204" pitchFamily="18" charset="0"/>
              </a:rPr>
              <a:t>bởi</a:t>
            </a:r>
            <a:r>
              <a:rPr lang="en-US" sz="2400" dirty="0">
                <a:latin typeface="UTM Avo" panose="02040603050506020204" pitchFamily="18" charset="0"/>
              </a:rPr>
              <a:t> </a:t>
            </a:r>
            <a:r>
              <a:rPr lang="en-US" sz="2400" dirty="0" err="1">
                <a:latin typeface="UTM Avo" panose="02040603050506020204" pitchFamily="18" charset="0"/>
              </a:rPr>
              <a:t>lực</a:t>
            </a:r>
            <a:r>
              <a:rPr lang="en-US" sz="2400" dirty="0">
                <a:latin typeface="UTM Avo" panose="02040603050506020204" pitchFamily="18" charset="0"/>
              </a:rPr>
              <a:t> </a:t>
            </a:r>
            <a:r>
              <a:rPr lang="en-US" sz="2400" dirty="0" err="1">
                <a:latin typeface="UTM Avo" panose="02040603050506020204" pitchFamily="18" charset="0"/>
              </a:rPr>
              <a:t>hút</a:t>
            </a:r>
            <a:r>
              <a:rPr lang="en-US" sz="2400" dirty="0">
                <a:latin typeface="UTM Avo" panose="02040603050506020204" pitchFamily="18" charset="0"/>
              </a:rPr>
              <a:t> </a:t>
            </a:r>
            <a:r>
              <a:rPr lang="en-US" sz="2400" dirty="0" err="1">
                <a:latin typeface="UTM Avo" panose="02040603050506020204" pitchFamily="18" charset="0"/>
              </a:rPr>
              <a:t>tĩnh</a:t>
            </a:r>
            <a:r>
              <a:rPr lang="en-US" sz="2400" dirty="0">
                <a:latin typeface="UTM Avo" panose="02040603050506020204" pitchFamily="18" charset="0"/>
              </a:rPr>
              <a:t> </a:t>
            </a:r>
            <a:r>
              <a:rPr lang="en-US" sz="2400" dirty="0" err="1">
                <a:latin typeface="UTM Avo" panose="02040603050506020204" pitchFamily="18" charset="0"/>
              </a:rPr>
              <a:t>điện</a:t>
            </a:r>
            <a:r>
              <a:rPr lang="en-US" sz="2400" dirty="0">
                <a:latin typeface="UTM Avo" panose="02040603050506020204" pitchFamily="18" charset="0"/>
              </a:rPr>
              <a:t> </a:t>
            </a:r>
            <a:r>
              <a:rPr lang="en-US" sz="2400" dirty="0" err="1">
                <a:latin typeface="UTM Avo" panose="02040603050506020204" pitchFamily="18" charset="0"/>
              </a:rPr>
              <a:t>giữa</a:t>
            </a:r>
            <a:r>
              <a:rPr lang="en-US" sz="2400" dirty="0">
                <a:latin typeface="UTM Avo" panose="02040603050506020204" pitchFamily="18" charset="0"/>
              </a:rPr>
              <a:t> cation Na</a:t>
            </a:r>
            <a:r>
              <a:rPr lang="en-US" sz="2400" baseline="30000" dirty="0">
                <a:latin typeface="UTM Avo" panose="02040603050506020204" pitchFamily="18" charset="0"/>
              </a:rPr>
              <a:t>+</a:t>
            </a:r>
            <a:r>
              <a:rPr lang="en-US" sz="2400" dirty="0">
                <a:latin typeface="UTM Avo" panose="02040603050506020204" pitchFamily="18" charset="0"/>
              </a:rPr>
              <a:t> </a:t>
            </a:r>
            <a:r>
              <a:rPr lang="en-US" sz="2400" dirty="0" err="1">
                <a:latin typeface="UTM Avo" panose="02040603050506020204" pitchFamily="18" charset="0"/>
              </a:rPr>
              <a:t>và</a:t>
            </a:r>
            <a:r>
              <a:rPr lang="en-US" sz="2400" dirty="0">
                <a:latin typeface="UTM Avo" panose="02040603050506020204" pitchFamily="18" charset="0"/>
              </a:rPr>
              <a:t> anion Cl</a:t>
            </a:r>
            <a:r>
              <a:rPr lang="en-US" sz="2400" baseline="30000" dirty="0">
                <a:latin typeface="Symbol" panose="05050102010706020507" pitchFamily="18" charset="2"/>
              </a:rPr>
              <a:t>-</a:t>
            </a:r>
            <a:r>
              <a:rPr lang="en-US" sz="2400" dirty="0">
                <a:latin typeface="UTM Avo" panose="02040603050506020204" pitchFamily="18" charset="0"/>
              </a:rPr>
              <a:t>.</a:t>
            </a:r>
          </a:p>
          <a:p>
            <a:pPr>
              <a:lnSpc>
                <a:spcPct val="150000"/>
              </a:lnSpc>
            </a:pPr>
            <a:r>
              <a:rPr lang="en-US" sz="2400" dirty="0">
                <a:latin typeface="UTM Avo" panose="02040603050506020204" pitchFamily="18" charset="0"/>
              </a:rPr>
              <a:t>Na</a:t>
            </a:r>
            <a:r>
              <a:rPr lang="en-US" sz="2400" baseline="30000" dirty="0">
                <a:latin typeface="UTM Avo" panose="02040603050506020204" pitchFamily="18" charset="0"/>
              </a:rPr>
              <a:t>+</a:t>
            </a:r>
            <a:r>
              <a:rPr lang="en-US" sz="2400" dirty="0">
                <a:latin typeface="UTM Avo" panose="02040603050506020204" pitchFamily="18" charset="0"/>
              </a:rPr>
              <a:t> + Cl</a:t>
            </a:r>
            <a:r>
              <a:rPr lang="en-US" sz="2400" baseline="30000" dirty="0">
                <a:latin typeface="Symbol" panose="05050102010706020507" pitchFamily="18" charset="2"/>
              </a:rPr>
              <a:t>-</a:t>
            </a:r>
            <a:r>
              <a:rPr lang="en-US" sz="2400" dirty="0">
                <a:latin typeface="UTM Avo" panose="02040603050506020204" pitchFamily="18" charset="0"/>
              </a:rPr>
              <a:t>  → NaCl</a:t>
            </a:r>
          </a:p>
        </p:txBody>
      </p:sp>
    </p:spTree>
    <p:extLst>
      <p:ext uri="{BB962C8B-B14F-4D97-AF65-F5344CB8AC3E}">
        <p14:creationId xmlns:p14="http://schemas.microsoft.com/office/powerpoint/2010/main" val="2636594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97D71F-5E5A-C830-6DBA-FAC4D531110C}"/>
              </a:ext>
            </a:extLst>
          </p:cNvPr>
          <p:cNvSpPr/>
          <p:nvPr/>
        </p:nvSpPr>
        <p:spPr>
          <a:xfrm>
            <a:off x="653469" y="1887897"/>
            <a:ext cx="1561411" cy="461665"/>
          </a:xfrm>
          <a:prstGeom prst="rect">
            <a:avLst/>
          </a:prstGeom>
          <a:solidFill>
            <a:schemeClr val="accent2">
              <a:lumMod val="20000"/>
              <a:lumOff val="80000"/>
            </a:schemeClr>
          </a:solidFill>
        </p:spPr>
        <p:txBody>
          <a:bodyPr wrap="square">
            <a:spAutoFit/>
          </a:bodyPr>
          <a:lstStyle/>
          <a:p>
            <a:pPr marL="304815" indent="-304815"/>
            <a:r>
              <a:rPr lang="en-US" sz="2400" b="1" dirty="0" err="1">
                <a:latin typeface="UTM Avo" panose="02040603050506020204" pitchFamily="18" charset="0"/>
                <a:cs typeface="Arial" panose="020B0604020202020204" pitchFamily="34" charset="0"/>
              </a:rPr>
              <a:t>Kết</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luận</a:t>
            </a:r>
            <a:endParaRPr lang="en-US" sz="2400" b="1" dirty="0">
              <a:latin typeface="UTM Avo" panose="02040603050506020204" pitchFamily="18" charset="0"/>
              <a:cs typeface="Arial" panose="020B0604020202020204" pitchFamily="34" charset="0"/>
            </a:endParaRPr>
          </a:p>
        </p:txBody>
      </p:sp>
      <p:sp>
        <p:nvSpPr>
          <p:cNvPr id="3" name="Rectangle 2">
            <a:extLst>
              <a:ext uri="{FF2B5EF4-FFF2-40B4-BE49-F238E27FC236}">
                <a16:creationId xmlns:a16="http://schemas.microsoft.com/office/drawing/2014/main" id="{62622D95-A3A2-652F-72C1-941FBC136C2B}"/>
              </a:ext>
            </a:extLst>
          </p:cNvPr>
          <p:cNvSpPr/>
          <p:nvPr/>
        </p:nvSpPr>
        <p:spPr>
          <a:xfrm>
            <a:off x="633148" y="2308902"/>
            <a:ext cx="10776532" cy="4076885"/>
          </a:xfrm>
          <a:prstGeom prst="rect">
            <a:avLst/>
          </a:prstGeom>
        </p:spPr>
        <p:txBody>
          <a:bodyPr wrap="square">
            <a:spAutoFit/>
          </a:bodyPr>
          <a:lstStyle/>
          <a:p>
            <a:pPr>
              <a:lnSpc>
                <a:spcPct val="150000"/>
              </a:lnSpc>
            </a:pPr>
            <a:r>
              <a:rPr lang="en-US" sz="2400" b="1" dirty="0" err="1">
                <a:latin typeface="UTM Avo" panose="02040603050506020204" pitchFamily="18" charset="0"/>
              </a:rPr>
              <a:t>Ví</a:t>
            </a:r>
            <a:r>
              <a:rPr lang="en-US" sz="2400" b="1" dirty="0">
                <a:latin typeface="UTM Avo" panose="02040603050506020204" pitchFamily="18" charset="0"/>
              </a:rPr>
              <a:t> </a:t>
            </a:r>
            <a:r>
              <a:rPr lang="en-US" sz="2400" b="1" dirty="0" err="1">
                <a:latin typeface="UTM Avo" panose="02040603050506020204" pitchFamily="18" charset="0"/>
              </a:rPr>
              <a:t>dụ</a:t>
            </a:r>
            <a:r>
              <a:rPr lang="en-US" sz="2400" b="1" dirty="0">
                <a:latin typeface="UTM Avo" panose="02040603050506020204" pitchFamily="18" charset="0"/>
              </a:rPr>
              <a:t>:</a:t>
            </a:r>
          </a:p>
          <a:p>
            <a:pPr>
              <a:lnSpc>
                <a:spcPct val="150000"/>
              </a:lnSpc>
            </a:pPr>
            <a:r>
              <a:rPr lang="vi-VN" sz="2400" dirty="0">
                <a:latin typeface="UTM Avo" panose="02040603050506020204" pitchFamily="18" charset="0"/>
              </a:rPr>
              <a:t>Liên kết ion cũng có thể được hình thành từ ion đa nguyên tử, ví dụ như các quá trình:</a:t>
            </a:r>
          </a:p>
          <a:p>
            <a:pPr lvl="1" algn="ctr">
              <a:lnSpc>
                <a:spcPct val="150000"/>
              </a:lnSpc>
            </a:pPr>
            <a:r>
              <a:rPr lang="en-US" sz="2667" dirty="0">
                <a:latin typeface="UTM Avo" panose="02040603050506020204" pitchFamily="18" charset="0"/>
              </a:rPr>
              <a:t>K</a:t>
            </a:r>
            <a:r>
              <a:rPr lang="en-US" sz="2667" baseline="30000" dirty="0">
                <a:latin typeface="UTM Avo" panose="02040603050506020204" pitchFamily="18" charset="0"/>
              </a:rPr>
              <a:t>+</a:t>
            </a:r>
            <a:r>
              <a:rPr lang="en-US" sz="2667" dirty="0">
                <a:latin typeface="UTM Avo" panose="02040603050506020204" pitchFamily="18" charset="0"/>
              </a:rPr>
              <a:t> + NO</a:t>
            </a:r>
            <a:r>
              <a:rPr lang="en-US" sz="2667" baseline="-25000" dirty="0">
                <a:latin typeface="UTM Avo" panose="02040603050506020204" pitchFamily="18" charset="0"/>
              </a:rPr>
              <a:t>3</a:t>
            </a:r>
            <a:r>
              <a:rPr lang="en-US" sz="2667" baseline="30000" dirty="0">
                <a:latin typeface="UTM Avo" panose="02040603050506020204" pitchFamily="18" charset="0"/>
              </a:rPr>
              <a:t>-</a:t>
            </a:r>
            <a:r>
              <a:rPr lang="en-US" sz="2667" dirty="0">
                <a:latin typeface="UTM Avo" panose="02040603050506020204" pitchFamily="18" charset="0"/>
              </a:rPr>
              <a:t> → KNO</a:t>
            </a:r>
            <a:r>
              <a:rPr lang="en-US" sz="2667" baseline="-25000" dirty="0">
                <a:latin typeface="UTM Avo" panose="02040603050506020204" pitchFamily="18" charset="0"/>
              </a:rPr>
              <a:t>3</a:t>
            </a:r>
          </a:p>
          <a:p>
            <a:pPr lvl="1" algn="ctr">
              <a:lnSpc>
                <a:spcPct val="150000"/>
              </a:lnSpc>
            </a:pPr>
            <a:r>
              <a:rPr lang="en-US" sz="2667" dirty="0">
                <a:latin typeface="UTM Avo" panose="02040603050506020204" pitchFamily="18" charset="0"/>
              </a:rPr>
              <a:t> NH</a:t>
            </a:r>
            <a:r>
              <a:rPr lang="en-US" sz="2667" baseline="-25000" dirty="0">
                <a:latin typeface="UTM Avo" panose="02040603050506020204" pitchFamily="18" charset="0"/>
              </a:rPr>
              <a:t>4</a:t>
            </a:r>
            <a:r>
              <a:rPr lang="en-US" sz="2667" baseline="30000" dirty="0">
                <a:latin typeface="UTM Avo" panose="02040603050506020204" pitchFamily="18" charset="0"/>
              </a:rPr>
              <a:t>+</a:t>
            </a:r>
            <a:r>
              <a:rPr lang="en-US" sz="2667" dirty="0">
                <a:latin typeface="UTM Avo" panose="02040603050506020204" pitchFamily="18" charset="0"/>
              </a:rPr>
              <a:t> + NO</a:t>
            </a:r>
            <a:r>
              <a:rPr lang="en-US" sz="2667" baseline="-25000" dirty="0">
                <a:latin typeface="UTM Avo" panose="02040603050506020204" pitchFamily="18" charset="0"/>
              </a:rPr>
              <a:t>3</a:t>
            </a:r>
            <a:r>
              <a:rPr lang="en-US" sz="2667" baseline="30000" dirty="0">
                <a:latin typeface="UTM Avo" panose="02040603050506020204" pitchFamily="18" charset="0"/>
              </a:rPr>
              <a:t>-</a:t>
            </a:r>
            <a:r>
              <a:rPr lang="en-US" sz="2667" dirty="0">
                <a:latin typeface="UTM Avo" panose="02040603050506020204" pitchFamily="18" charset="0"/>
              </a:rPr>
              <a:t> → NH</a:t>
            </a:r>
            <a:r>
              <a:rPr lang="en-US" sz="2667" baseline="-25000" dirty="0">
                <a:latin typeface="UTM Avo" panose="02040603050506020204" pitchFamily="18" charset="0"/>
              </a:rPr>
              <a:t>4</a:t>
            </a:r>
            <a:r>
              <a:rPr lang="en-US" sz="2667" dirty="0">
                <a:latin typeface="UTM Avo" panose="02040603050506020204" pitchFamily="18" charset="0"/>
              </a:rPr>
              <a:t>NO</a:t>
            </a:r>
            <a:r>
              <a:rPr lang="en-US" sz="2667" baseline="-25000" dirty="0">
                <a:latin typeface="UTM Avo" panose="02040603050506020204" pitchFamily="18" charset="0"/>
              </a:rPr>
              <a:t>3</a:t>
            </a:r>
            <a:endParaRPr lang="en-US" sz="2667" dirty="0">
              <a:latin typeface="UTM Avo" panose="02040603050506020204" pitchFamily="18" charset="0"/>
            </a:endParaRPr>
          </a:p>
          <a:p>
            <a:pPr lvl="1" algn="ctr">
              <a:lnSpc>
                <a:spcPct val="150000"/>
              </a:lnSpc>
            </a:pPr>
            <a:r>
              <a:rPr lang="en-US" sz="2667" dirty="0">
                <a:latin typeface="UTM Avo" panose="02040603050506020204" pitchFamily="18" charset="0"/>
              </a:rPr>
              <a:t>Mg</a:t>
            </a:r>
            <a:r>
              <a:rPr lang="en-US" sz="2667" baseline="30000" dirty="0">
                <a:latin typeface="UTM Avo" panose="02040603050506020204" pitchFamily="18" charset="0"/>
              </a:rPr>
              <a:t>2+</a:t>
            </a:r>
            <a:r>
              <a:rPr lang="en-US" sz="2667" dirty="0">
                <a:latin typeface="UTM Avo" panose="02040603050506020204" pitchFamily="18" charset="0"/>
              </a:rPr>
              <a:t> + CO</a:t>
            </a:r>
            <a:r>
              <a:rPr lang="en-US" sz="2667" baseline="-25000" dirty="0">
                <a:latin typeface="UTM Avo" panose="02040603050506020204" pitchFamily="18" charset="0"/>
              </a:rPr>
              <a:t>3</a:t>
            </a:r>
            <a:r>
              <a:rPr lang="en-US" sz="2667" baseline="30000" dirty="0">
                <a:latin typeface="UTM Avo" panose="02040603050506020204" pitchFamily="18" charset="0"/>
              </a:rPr>
              <a:t>- </a:t>
            </a:r>
            <a:r>
              <a:rPr lang="en-US" sz="2667" dirty="0">
                <a:latin typeface="UTM Avo" panose="02040603050506020204" pitchFamily="18" charset="0"/>
              </a:rPr>
              <a:t>→ MgCO</a:t>
            </a:r>
            <a:r>
              <a:rPr lang="en-US" sz="2667" baseline="-25000" dirty="0">
                <a:latin typeface="UTM Avo" panose="02040603050506020204" pitchFamily="18" charset="0"/>
              </a:rPr>
              <a:t>3</a:t>
            </a:r>
            <a:endParaRPr lang="en-US" sz="2667" dirty="0">
              <a:latin typeface="UTM Avo" panose="02040603050506020204" pitchFamily="18" charset="0"/>
            </a:endParaRPr>
          </a:p>
          <a:p>
            <a:pPr>
              <a:lnSpc>
                <a:spcPct val="150000"/>
              </a:lnSpc>
            </a:pPr>
            <a:r>
              <a:rPr lang="vi-VN" sz="2400" dirty="0">
                <a:latin typeface="UTM Avo" panose="02040603050506020204" pitchFamily="18" charset="0"/>
              </a:rPr>
              <a:t>Các hợp chất được tạo nên từ cation và anion gọi là hợp chất ion.</a:t>
            </a:r>
          </a:p>
        </p:txBody>
      </p:sp>
    </p:spTree>
    <p:extLst>
      <p:ext uri="{BB962C8B-B14F-4D97-AF65-F5344CB8AC3E}">
        <p14:creationId xmlns:p14="http://schemas.microsoft.com/office/powerpoint/2010/main" val="1777149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622D95-A3A2-652F-72C1-941FBC136C2B}"/>
              </a:ext>
            </a:extLst>
          </p:cNvPr>
          <p:cNvSpPr/>
          <p:nvPr/>
        </p:nvSpPr>
        <p:spPr>
          <a:xfrm>
            <a:off x="633148" y="1831382"/>
            <a:ext cx="10776532" cy="2237985"/>
          </a:xfrm>
          <a:prstGeom prst="rect">
            <a:avLst/>
          </a:prstGeom>
        </p:spPr>
        <p:txBody>
          <a:bodyPr wrap="square">
            <a:spAutoFit/>
          </a:bodyPr>
          <a:lstStyle/>
          <a:p>
            <a:pPr>
              <a:lnSpc>
                <a:spcPct val="150000"/>
              </a:lnSpc>
            </a:pPr>
            <a:r>
              <a:rPr lang="vi-VN" sz="2400" b="1" dirty="0">
                <a:latin typeface="UTM Avo" panose="02040603050506020204" pitchFamily="18" charset="0"/>
              </a:rPr>
              <a:t>1. Phát biểu nào sau đây là đúng?</a:t>
            </a:r>
          </a:p>
          <a:p>
            <a:pPr>
              <a:lnSpc>
                <a:spcPct val="150000"/>
              </a:lnSpc>
            </a:pPr>
            <a:r>
              <a:rPr lang="vi-VN" sz="2400" dirty="0">
                <a:latin typeface="UTM Avo" panose="02040603050506020204" pitchFamily="18" charset="0"/>
              </a:rPr>
              <a:t>A. Liên kết ion chỉ có trong đơn chất.</a:t>
            </a:r>
          </a:p>
          <a:p>
            <a:pPr>
              <a:lnSpc>
                <a:spcPct val="150000"/>
              </a:lnSpc>
            </a:pPr>
            <a:r>
              <a:rPr lang="vi-VN" sz="2400" dirty="0">
                <a:latin typeface="UTM Avo" panose="02040603050506020204" pitchFamily="18" charset="0"/>
              </a:rPr>
              <a:t>B. Liên kết ion chỉ có trong hợp chất.</a:t>
            </a:r>
          </a:p>
          <a:p>
            <a:pPr>
              <a:lnSpc>
                <a:spcPct val="150000"/>
              </a:lnSpc>
            </a:pPr>
            <a:r>
              <a:rPr lang="vi-VN" sz="2400" dirty="0">
                <a:latin typeface="UTM Avo" panose="02040603050506020204" pitchFamily="18" charset="0"/>
              </a:rPr>
              <a:t>C. Liên kết ion có trong cả đơn chất và hợp chất.</a:t>
            </a:r>
          </a:p>
        </p:txBody>
      </p:sp>
      <p:sp>
        <p:nvSpPr>
          <p:cNvPr id="2" name="Oval 1">
            <a:extLst>
              <a:ext uri="{FF2B5EF4-FFF2-40B4-BE49-F238E27FC236}">
                <a16:creationId xmlns:a16="http://schemas.microsoft.com/office/drawing/2014/main" id="{AC78F8A3-275B-56AC-C769-F429965FBBE0}"/>
              </a:ext>
            </a:extLst>
          </p:cNvPr>
          <p:cNvSpPr/>
          <p:nvPr/>
        </p:nvSpPr>
        <p:spPr>
          <a:xfrm>
            <a:off x="577850" y="3022600"/>
            <a:ext cx="476250" cy="476250"/>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1813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62622D95-A3A2-652F-72C1-941FBC136C2B}"/>
                  </a:ext>
                </a:extLst>
              </p:cNvPr>
              <p:cNvSpPr/>
              <p:nvPr/>
            </p:nvSpPr>
            <p:spPr>
              <a:xfrm>
                <a:off x="633148" y="1770422"/>
                <a:ext cx="10776532" cy="5006627"/>
              </a:xfrm>
              <a:prstGeom prst="rect">
                <a:avLst/>
              </a:prstGeom>
            </p:spPr>
            <p:txBody>
              <a:bodyPr wrap="square">
                <a:spAutoFit/>
              </a:bodyPr>
              <a:lstStyle/>
              <a:p>
                <a:pPr>
                  <a:lnSpc>
                    <a:spcPct val="150000"/>
                  </a:lnSpc>
                </a:pPr>
                <a:r>
                  <a:rPr lang="en-US" sz="2400" b="1" dirty="0">
                    <a:latin typeface="UTM Avo" panose="02040603050506020204" pitchFamily="18" charset="0"/>
                  </a:rPr>
                  <a:t>1. </a:t>
                </a:r>
                <a:r>
                  <a:rPr lang="vi-VN" sz="2400" b="1" dirty="0">
                    <a:latin typeface="UTM Avo" panose="02040603050506020204" pitchFamily="18" charset="0"/>
                  </a:rPr>
                  <a:t>Hãy nêu một số hợp chất ion: </a:t>
                </a:r>
              </a:p>
              <a:p>
                <a:pPr>
                  <a:lnSpc>
                    <a:spcPct val="150000"/>
                  </a:lnSpc>
                </a:pPr>
                <a:r>
                  <a:rPr lang="vi-VN" sz="2400" dirty="0">
                    <a:latin typeface="UTM Avo" panose="02040603050506020204" pitchFamily="18" charset="0"/>
                  </a:rPr>
                  <a:t>a) Tạo nên bởi các ion đơn nguyên tử.</a:t>
                </a:r>
              </a:p>
              <a:p>
                <a:pPr>
                  <a:lnSpc>
                    <a:spcPct val="150000"/>
                  </a:lnSpc>
                </a:pPr>
                <a:r>
                  <a:rPr lang="vi-VN" sz="2400" dirty="0">
                    <a:latin typeface="UTM Avo" panose="02040603050506020204" pitchFamily="18" charset="0"/>
                  </a:rPr>
                  <a:t>b) Tạo nên bởi ion đơn nguyên tử và ion đa nguyên tử.</a:t>
                </a:r>
              </a:p>
              <a:p>
                <a:pPr>
                  <a:lnSpc>
                    <a:spcPct val="150000"/>
                  </a:lnSpc>
                </a:pPr>
                <a:r>
                  <a:rPr lang="vi-VN" sz="2400" dirty="0">
                    <a:latin typeface="UTM Avo" panose="02040603050506020204" pitchFamily="18" charset="0"/>
                  </a:rPr>
                  <a:t>c) Tạo nên bởi các ion đa nguyên tử.</a:t>
                </a:r>
                <a:endParaRPr lang="en-US" sz="2400" dirty="0">
                  <a:latin typeface="UTM Avo" panose="02040603050506020204" pitchFamily="18" charset="0"/>
                </a:endParaRPr>
              </a:p>
              <a:p>
                <a:pPr>
                  <a:lnSpc>
                    <a:spcPct val="150000"/>
                  </a:lnSpc>
                </a:pPr>
                <a:r>
                  <a:rPr lang="en-US" sz="2400" b="1" dirty="0" err="1">
                    <a:latin typeface="UTM Avo" panose="02040603050506020204" pitchFamily="18" charset="0"/>
                  </a:rPr>
                  <a:t>Trả</a:t>
                </a:r>
                <a:r>
                  <a:rPr lang="en-US" sz="2400" b="1" dirty="0">
                    <a:latin typeface="UTM Avo" panose="02040603050506020204" pitchFamily="18" charset="0"/>
                  </a:rPr>
                  <a:t> </a:t>
                </a:r>
                <a:r>
                  <a:rPr lang="en-US" sz="2400" b="1" dirty="0" err="1">
                    <a:latin typeface="UTM Avo" panose="02040603050506020204" pitchFamily="18" charset="0"/>
                  </a:rPr>
                  <a:t>lời</a:t>
                </a:r>
                <a:r>
                  <a:rPr lang="en-US" sz="2400" b="1" dirty="0">
                    <a:latin typeface="UTM Avo" panose="02040603050506020204" pitchFamily="18" charset="0"/>
                  </a:rPr>
                  <a:t>:</a:t>
                </a:r>
              </a:p>
              <a:p>
                <a:pPr>
                  <a:lnSpc>
                    <a:spcPct val="150000"/>
                  </a:lnSpc>
                </a:pPr>
                <a:r>
                  <a:rPr lang="en-US" sz="2400" dirty="0">
                    <a:latin typeface="UTM Avo" panose="02040603050506020204" pitchFamily="18" charset="0"/>
                  </a:rPr>
                  <a:t>a) </a:t>
                </a:r>
                <a:r>
                  <a:rPr lang="vi-VN" sz="2400" dirty="0">
                    <a:latin typeface="UTM Avo" panose="02040603050506020204" pitchFamily="18" charset="0"/>
                  </a:rPr>
                  <a:t>Hợp chất ion tạo nên bởi ion đơn nguyên tử: NaCl, KF, BaCl</a:t>
                </a:r>
                <a:r>
                  <a:rPr lang="vi-VN" sz="2400" baseline="-25000" dirty="0">
                    <a:latin typeface="UTM Avo" panose="02040603050506020204" pitchFamily="18" charset="0"/>
                  </a:rPr>
                  <a:t>2</a:t>
                </a:r>
                <a:r>
                  <a:rPr lang="vi-VN" sz="2400" dirty="0">
                    <a:latin typeface="UTM Avo" panose="02040603050506020204" pitchFamily="18" charset="0"/>
                  </a:rPr>
                  <a:t>….</a:t>
                </a:r>
              </a:p>
              <a:p>
                <a:pPr>
                  <a:lnSpc>
                    <a:spcPct val="150000"/>
                  </a:lnSpc>
                </a:pPr>
                <a:r>
                  <a:rPr lang="en-US" sz="2400" dirty="0">
                    <a:latin typeface="UTM Avo" panose="02040603050506020204" pitchFamily="18" charset="0"/>
                  </a:rPr>
                  <a:t>Na</a:t>
                </a:r>
                <a:r>
                  <a:rPr lang="en-US" sz="2400" baseline="30000" dirty="0">
                    <a:latin typeface="UTM Avo" panose="02040603050506020204" pitchFamily="18" charset="0"/>
                  </a:rPr>
                  <a:t>+</a:t>
                </a:r>
                <a:r>
                  <a:rPr lang="en-US" sz="2400" dirty="0">
                    <a:latin typeface="UTM Avo" panose="02040603050506020204" pitchFamily="18" charset="0"/>
                  </a:rPr>
                  <a:t> + Cl</a:t>
                </a:r>
                <a:r>
                  <a:rPr lang="en-US" sz="2400" baseline="30000" dirty="0">
                    <a:latin typeface="UTM Avo" panose="02040603050506020204" pitchFamily="18" charset="0"/>
                  </a:rPr>
                  <a:t>- </a:t>
                </a:r>
                <a14:m>
                  <m:oMath xmlns:m="http://schemas.openxmlformats.org/officeDocument/2006/math">
                    <m:r>
                      <a:rPr lang="en-US" sz="2400" i="1" dirty="0">
                        <a:latin typeface="Cambria Math" panose="02040503050406030204" pitchFamily="18" charset="0"/>
                        <a:ea typeface="Cambria Math" panose="02040503050406030204" pitchFamily="18" charset="0"/>
                      </a:rPr>
                      <m:t>→</m:t>
                    </m:r>
                  </m:oMath>
                </a14:m>
                <a:r>
                  <a:rPr lang="en-US" sz="2400" baseline="30000" dirty="0">
                    <a:latin typeface="UTM Avo" panose="02040603050506020204" pitchFamily="18" charset="0"/>
                  </a:rPr>
                  <a:t> </a:t>
                </a:r>
                <a:r>
                  <a:rPr lang="vi-VN" sz="2400" dirty="0">
                    <a:latin typeface="UTM Avo" panose="02040603050506020204" pitchFamily="18" charset="0"/>
                  </a:rPr>
                  <a:t>NaCl</a:t>
                </a:r>
                <a:endParaRPr lang="en-US" sz="2400" dirty="0">
                  <a:latin typeface="UTM Avo" panose="02040603050506020204" pitchFamily="18" charset="0"/>
                </a:endParaRPr>
              </a:p>
              <a:p>
                <a:pPr>
                  <a:lnSpc>
                    <a:spcPct val="150000"/>
                  </a:lnSpc>
                </a:pPr>
                <a:r>
                  <a:rPr lang="en-US" sz="2400" dirty="0">
                    <a:latin typeface="UTM Avo" panose="02040603050506020204" pitchFamily="18" charset="0"/>
                  </a:rPr>
                  <a:t>K</a:t>
                </a:r>
                <a:r>
                  <a:rPr lang="en-US" sz="2400" baseline="30000" dirty="0">
                    <a:latin typeface="UTM Avo" panose="02040603050506020204" pitchFamily="18" charset="0"/>
                  </a:rPr>
                  <a:t>+</a:t>
                </a:r>
                <a:r>
                  <a:rPr lang="en-US" sz="2400" dirty="0">
                    <a:latin typeface="UTM Avo" panose="02040603050506020204" pitchFamily="18" charset="0"/>
                  </a:rPr>
                  <a:t> + F</a:t>
                </a:r>
                <a:r>
                  <a:rPr lang="en-US" sz="2400" baseline="30000" dirty="0">
                    <a:latin typeface="UTM Avo" panose="02040603050506020204" pitchFamily="18" charset="0"/>
                  </a:rPr>
                  <a:t>- </a:t>
                </a:r>
                <a14:m>
                  <m:oMath xmlns:m="http://schemas.openxmlformats.org/officeDocument/2006/math">
                    <m:r>
                      <a:rPr lang="en-US" sz="2400" i="1" dirty="0">
                        <a:latin typeface="Cambria Math" panose="02040503050406030204" pitchFamily="18" charset="0"/>
                        <a:ea typeface="Cambria Math" panose="02040503050406030204" pitchFamily="18" charset="0"/>
                      </a:rPr>
                      <m:t>→</m:t>
                    </m:r>
                  </m:oMath>
                </a14:m>
                <a:r>
                  <a:rPr lang="en-US" sz="2400" baseline="30000" dirty="0">
                    <a:latin typeface="UTM Avo" panose="02040603050506020204" pitchFamily="18" charset="0"/>
                  </a:rPr>
                  <a:t> </a:t>
                </a:r>
                <a:r>
                  <a:rPr lang="en-US" sz="2400" dirty="0">
                    <a:latin typeface="UTM Avo" panose="02040603050506020204" pitchFamily="18" charset="0"/>
                  </a:rPr>
                  <a:t>KF</a:t>
                </a:r>
              </a:p>
              <a:p>
                <a:pPr>
                  <a:lnSpc>
                    <a:spcPct val="150000"/>
                  </a:lnSpc>
                </a:pPr>
                <a:r>
                  <a:rPr lang="en-US" sz="2400" dirty="0">
                    <a:latin typeface="UTM Avo" panose="02040603050506020204" pitchFamily="18" charset="0"/>
                  </a:rPr>
                  <a:t>Ba</a:t>
                </a:r>
                <a:r>
                  <a:rPr lang="en-US" sz="2400" baseline="30000" dirty="0">
                    <a:latin typeface="UTM Avo" panose="02040603050506020204" pitchFamily="18" charset="0"/>
                  </a:rPr>
                  <a:t>2+</a:t>
                </a:r>
                <a:r>
                  <a:rPr lang="en-US" sz="2400" dirty="0">
                    <a:latin typeface="UTM Avo" panose="02040603050506020204" pitchFamily="18" charset="0"/>
                  </a:rPr>
                  <a:t> + 2Cl</a:t>
                </a:r>
                <a:r>
                  <a:rPr lang="en-US" sz="2400" baseline="30000" dirty="0">
                    <a:latin typeface="UTM Avo" panose="02040603050506020204" pitchFamily="18" charset="0"/>
                  </a:rPr>
                  <a:t>- </a:t>
                </a:r>
                <a14:m>
                  <m:oMath xmlns:m="http://schemas.openxmlformats.org/officeDocument/2006/math">
                    <m:r>
                      <a:rPr lang="en-US" sz="2400" i="1" dirty="0">
                        <a:latin typeface="Cambria Math" panose="02040503050406030204" pitchFamily="18" charset="0"/>
                        <a:ea typeface="Cambria Math" panose="02040503050406030204" pitchFamily="18" charset="0"/>
                      </a:rPr>
                      <m:t>→</m:t>
                    </m:r>
                  </m:oMath>
                </a14:m>
                <a:r>
                  <a:rPr lang="en-US" sz="2400" baseline="30000" dirty="0">
                    <a:latin typeface="UTM Avo" panose="02040603050506020204" pitchFamily="18" charset="0"/>
                  </a:rPr>
                  <a:t> </a:t>
                </a:r>
                <a:r>
                  <a:rPr lang="vi-VN" sz="2400" dirty="0">
                    <a:latin typeface="UTM Avo" panose="02040603050506020204" pitchFamily="18" charset="0"/>
                  </a:rPr>
                  <a:t>BaCl</a:t>
                </a:r>
                <a:r>
                  <a:rPr lang="vi-VN" sz="2400" baseline="-25000" dirty="0">
                    <a:latin typeface="UTM Avo" panose="02040603050506020204" pitchFamily="18" charset="0"/>
                  </a:rPr>
                  <a:t>2</a:t>
                </a:r>
                <a:endParaRPr lang="en-US" sz="2400" baseline="-25000" dirty="0">
                  <a:latin typeface="UTM Avo" panose="02040603050506020204" pitchFamily="18" charset="0"/>
                </a:endParaRPr>
              </a:p>
            </p:txBody>
          </p:sp>
        </mc:Choice>
        <mc:Fallback xmlns="">
          <p:sp>
            <p:nvSpPr>
              <p:cNvPr id="3" name="Rectangle 2">
                <a:extLst>
                  <a:ext uri="{FF2B5EF4-FFF2-40B4-BE49-F238E27FC236}">
                    <a16:creationId xmlns:a16="http://schemas.microsoft.com/office/drawing/2014/main" id="{62622D95-A3A2-652F-72C1-941FBC136C2B}"/>
                  </a:ext>
                </a:extLst>
              </p:cNvPr>
              <p:cNvSpPr>
                <a:spLocks noRot="1" noChangeAspect="1" noMove="1" noResize="1" noEditPoints="1" noAdjustHandles="1" noChangeArrowheads="1" noChangeShapeType="1" noTextEdit="1"/>
              </p:cNvSpPr>
              <p:nvPr/>
            </p:nvSpPr>
            <p:spPr>
              <a:xfrm>
                <a:off x="633148" y="1770422"/>
                <a:ext cx="10776532" cy="5006627"/>
              </a:xfrm>
              <a:prstGeom prst="rect">
                <a:avLst/>
              </a:prstGeom>
              <a:blipFill>
                <a:blip r:embed="rId3"/>
                <a:stretch>
                  <a:fillRect l="-905" b="-1703"/>
                </a:stretch>
              </a:blipFill>
            </p:spPr>
            <p:txBody>
              <a:bodyPr/>
              <a:lstStyle/>
              <a:p>
                <a:r>
                  <a:rPr lang="en-US">
                    <a:noFill/>
                  </a:rPr>
                  <a:t> </a:t>
                </a:r>
              </a:p>
            </p:txBody>
          </p:sp>
        </mc:Fallback>
      </mc:AlternateContent>
    </p:spTree>
    <p:extLst>
      <p:ext uri="{BB962C8B-B14F-4D97-AF65-F5344CB8AC3E}">
        <p14:creationId xmlns:p14="http://schemas.microsoft.com/office/powerpoint/2010/main" val="2949776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622D95-A3A2-652F-72C1-941FBC136C2B}"/>
              </a:ext>
            </a:extLst>
          </p:cNvPr>
          <p:cNvSpPr/>
          <p:nvPr/>
        </p:nvSpPr>
        <p:spPr>
          <a:xfrm>
            <a:off x="623818" y="1667785"/>
            <a:ext cx="10776532" cy="5107745"/>
          </a:xfrm>
          <a:prstGeom prst="rect">
            <a:avLst/>
          </a:prstGeom>
        </p:spPr>
        <p:txBody>
          <a:bodyPr wrap="square">
            <a:spAutoFit/>
          </a:bodyPr>
          <a:lstStyle/>
          <a:p>
            <a:pPr>
              <a:lnSpc>
                <a:spcPct val="150000"/>
              </a:lnSpc>
            </a:pPr>
            <a:r>
              <a:rPr lang="en-US" sz="2200" b="1" dirty="0" err="1">
                <a:latin typeface="UTM Avo" panose="02040603050506020204" pitchFamily="18" charset="0"/>
              </a:rPr>
              <a:t>Trả</a:t>
            </a:r>
            <a:r>
              <a:rPr lang="en-US" sz="2200" b="1" dirty="0">
                <a:latin typeface="UTM Avo" panose="02040603050506020204" pitchFamily="18" charset="0"/>
              </a:rPr>
              <a:t> </a:t>
            </a:r>
            <a:r>
              <a:rPr lang="en-US" sz="2200" b="1" dirty="0" err="1">
                <a:latin typeface="UTM Avo" panose="02040603050506020204" pitchFamily="18" charset="0"/>
              </a:rPr>
              <a:t>lời</a:t>
            </a:r>
            <a:r>
              <a:rPr lang="en-US" sz="2200" b="1" dirty="0">
                <a:latin typeface="UTM Avo" panose="02040603050506020204" pitchFamily="18" charset="0"/>
              </a:rPr>
              <a:t>:</a:t>
            </a:r>
          </a:p>
          <a:p>
            <a:pPr>
              <a:lnSpc>
                <a:spcPct val="150000"/>
              </a:lnSpc>
            </a:pPr>
            <a:r>
              <a:rPr lang="vi-VN" sz="2200" dirty="0">
                <a:latin typeface="UTM Avo" panose="02040603050506020204" pitchFamily="18" charset="0"/>
              </a:rPr>
              <a:t>b) Hợp chất ion tạo nên bởi ion đơn nguyên tử và ion đa nguyên tử: NaNO</a:t>
            </a:r>
            <a:r>
              <a:rPr lang="vi-VN" sz="2200" baseline="-25000" dirty="0">
                <a:latin typeface="UTM Avo" panose="02040603050506020204" pitchFamily="18" charset="0"/>
              </a:rPr>
              <a:t>3</a:t>
            </a:r>
            <a:r>
              <a:rPr lang="vi-VN" sz="2200" dirty="0">
                <a:latin typeface="UTM Avo" panose="02040603050506020204" pitchFamily="18" charset="0"/>
              </a:rPr>
              <a:t>; K</a:t>
            </a:r>
            <a:r>
              <a:rPr lang="vi-VN" sz="2200" baseline="-25000" dirty="0">
                <a:latin typeface="UTM Avo" panose="02040603050506020204" pitchFamily="18" charset="0"/>
              </a:rPr>
              <a:t>2</a:t>
            </a:r>
            <a:r>
              <a:rPr lang="vi-VN" sz="2200" dirty="0">
                <a:latin typeface="UTM Avo" panose="02040603050506020204" pitchFamily="18" charset="0"/>
              </a:rPr>
              <a:t>SO</a:t>
            </a:r>
            <a:r>
              <a:rPr lang="vi-VN" sz="2200" baseline="-25000" dirty="0">
                <a:latin typeface="UTM Avo" panose="02040603050506020204" pitchFamily="18" charset="0"/>
              </a:rPr>
              <a:t>4</a:t>
            </a:r>
            <a:r>
              <a:rPr lang="vi-VN" sz="2200" dirty="0">
                <a:latin typeface="UTM Avo" panose="02040603050506020204" pitchFamily="18" charset="0"/>
              </a:rPr>
              <a:t>; CaCO</a:t>
            </a:r>
            <a:r>
              <a:rPr lang="vi-VN" sz="2200" baseline="-25000" dirty="0">
                <a:latin typeface="UTM Avo" panose="02040603050506020204" pitchFamily="18" charset="0"/>
              </a:rPr>
              <a:t>3</a:t>
            </a:r>
            <a:r>
              <a:rPr lang="vi-VN" sz="2200" dirty="0">
                <a:latin typeface="UTM Avo" panose="02040603050506020204" pitchFamily="18" charset="0"/>
              </a:rPr>
              <a:t>; NH</a:t>
            </a:r>
            <a:r>
              <a:rPr lang="vi-VN" sz="2200" baseline="-25000" dirty="0">
                <a:latin typeface="UTM Avo" panose="02040603050506020204" pitchFamily="18" charset="0"/>
              </a:rPr>
              <a:t>4</a:t>
            </a:r>
            <a:r>
              <a:rPr lang="vi-VN" sz="2200" dirty="0">
                <a:latin typeface="UTM Avo" panose="02040603050506020204" pitchFamily="18" charset="0"/>
              </a:rPr>
              <a:t>Cl …</a:t>
            </a:r>
          </a:p>
          <a:p>
            <a:pPr>
              <a:lnSpc>
                <a:spcPct val="150000"/>
              </a:lnSpc>
            </a:pPr>
            <a:r>
              <a:rPr lang="vi-VN" sz="2200" dirty="0">
                <a:latin typeface="UTM Avo" panose="02040603050506020204" pitchFamily="18" charset="0"/>
              </a:rPr>
              <a:t>Na</a:t>
            </a:r>
            <a:r>
              <a:rPr lang="en-US" sz="2200" baseline="30000" dirty="0">
                <a:latin typeface="UTM Avo" panose="02040603050506020204" pitchFamily="18" charset="0"/>
              </a:rPr>
              <a:t>+</a:t>
            </a:r>
            <a:r>
              <a:rPr lang="vi-VN" sz="2200" dirty="0">
                <a:latin typeface="UTM Avo" panose="02040603050506020204" pitchFamily="18" charset="0"/>
              </a:rPr>
              <a:t> + NO</a:t>
            </a:r>
            <a:r>
              <a:rPr lang="vi-VN" sz="2200" baseline="-25000" dirty="0">
                <a:latin typeface="UTM Avo" panose="02040603050506020204" pitchFamily="18" charset="0"/>
              </a:rPr>
              <a:t>3</a:t>
            </a:r>
            <a:r>
              <a:rPr lang="vi-VN" sz="2200" baseline="30000" dirty="0">
                <a:latin typeface="UTM Avo" panose="02040603050506020204" pitchFamily="18" charset="0"/>
              </a:rPr>
              <a:t>-</a:t>
            </a:r>
            <a:r>
              <a:rPr lang="vi-VN" sz="2200" dirty="0">
                <a:latin typeface="UTM Avo" panose="02040603050506020204" pitchFamily="18" charset="0"/>
              </a:rPr>
              <a:t> → NaNO</a:t>
            </a:r>
            <a:r>
              <a:rPr lang="vi-VN" sz="2200" baseline="-25000" dirty="0">
                <a:latin typeface="UTM Avo" panose="02040603050506020204" pitchFamily="18" charset="0"/>
              </a:rPr>
              <a:t>3</a:t>
            </a:r>
          </a:p>
          <a:p>
            <a:pPr>
              <a:lnSpc>
                <a:spcPct val="150000"/>
              </a:lnSpc>
            </a:pPr>
            <a:r>
              <a:rPr lang="vi-VN" sz="2200" dirty="0">
                <a:latin typeface="UTM Avo" panose="02040603050506020204" pitchFamily="18" charset="0"/>
              </a:rPr>
              <a:t>2K</a:t>
            </a:r>
            <a:r>
              <a:rPr lang="vi-VN" sz="2200" baseline="30000" dirty="0">
                <a:latin typeface="UTM Avo" panose="02040603050506020204" pitchFamily="18" charset="0"/>
              </a:rPr>
              <a:t>+</a:t>
            </a:r>
            <a:r>
              <a:rPr lang="vi-VN" sz="2200" dirty="0">
                <a:latin typeface="UTM Avo" panose="02040603050506020204" pitchFamily="18" charset="0"/>
              </a:rPr>
              <a:t> + SO</a:t>
            </a:r>
            <a:r>
              <a:rPr lang="vi-VN" sz="2200" baseline="-25000" dirty="0">
                <a:latin typeface="UTM Avo" panose="02040603050506020204" pitchFamily="18" charset="0"/>
              </a:rPr>
              <a:t>4</a:t>
            </a:r>
            <a:r>
              <a:rPr lang="vi-VN" sz="2200" baseline="30000" dirty="0">
                <a:latin typeface="UTM Avo" panose="02040603050506020204" pitchFamily="18" charset="0"/>
              </a:rPr>
              <a:t>2-</a:t>
            </a:r>
            <a:r>
              <a:rPr lang="vi-VN" sz="2200" dirty="0">
                <a:latin typeface="UTM Avo" panose="02040603050506020204" pitchFamily="18" charset="0"/>
              </a:rPr>
              <a:t> → K</a:t>
            </a:r>
            <a:r>
              <a:rPr lang="vi-VN" sz="2200" baseline="-25000" dirty="0">
                <a:latin typeface="UTM Avo" panose="02040603050506020204" pitchFamily="18" charset="0"/>
              </a:rPr>
              <a:t>2</a:t>
            </a:r>
            <a:r>
              <a:rPr lang="vi-VN" sz="2200" dirty="0">
                <a:latin typeface="UTM Avo" panose="02040603050506020204" pitchFamily="18" charset="0"/>
              </a:rPr>
              <a:t>SO</a:t>
            </a:r>
            <a:r>
              <a:rPr lang="vi-VN" sz="2200" baseline="-25000" dirty="0">
                <a:latin typeface="UTM Avo" panose="02040603050506020204" pitchFamily="18" charset="0"/>
              </a:rPr>
              <a:t>4</a:t>
            </a:r>
          </a:p>
          <a:p>
            <a:pPr>
              <a:lnSpc>
                <a:spcPct val="150000"/>
              </a:lnSpc>
            </a:pPr>
            <a:r>
              <a:rPr lang="vi-VN" sz="2200" dirty="0">
                <a:latin typeface="UTM Avo" panose="02040603050506020204" pitchFamily="18" charset="0"/>
              </a:rPr>
              <a:t>Ca</a:t>
            </a:r>
            <a:r>
              <a:rPr lang="vi-VN" sz="2200" baseline="30000" dirty="0">
                <a:latin typeface="UTM Avo" panose="02040603050506020204" pitchFamily="18" charset="0"/>
              </a:rPr>
              <a:t>2+ </a:t>
            </a:r>
            <a:r>
              <a:rPr lang="vi-VN" sz="2200" dirty="0">
                <a:latin typeface="UTM Avo" panose="02040603050506020204" pitchFamily="18" charset="0"/>
              </a:rPr>
              <a:t>+ CO</a:t>
            </a:r>
            <a:r>
              <a:rPr lang="vi-VN" sz="2200" baseline="-25000" dirty="0">
                <a:latin typeface="UTM Avo" panose="02040603050506020204" pitchFamily="18" charset="0"/>
              </a:rPr>
              <a:t>3</a:t>
            </a:r>
            <a:r>
              <a:rPr lang="vi-VN" sz="2200" baseline="30000" dirty="0">
                <a:latin typeface="UTM Avo" panose="02040603050506020204" pitchFamily="18" charset="0"/>
              </a:rPr>
              <a:t>2-</a:t>
            </a:r>
            <a:r>
              <a:rPr lang="vi-VN" sz="2200" dirty="0">
                <a:latin typeface="UTM Avo" panose="02040603050506020204" pitchFamily="18" charset="0"/>
              </a:rPr>
              <a:t> → CaCO</a:t>
            </a:r>
            <a:r>
              <a:rPr lang="vi-VN" sz="2200" baseline="-25000" dirty="0">
                <a:latin typeface="UTM Avo" panose="02040603050506020204" pitchFamily="18" charset="0"/>
              </a:rPr>
              <a:t>3</a:t>
            </a:r>
          </a:p>
          <a:p>
            <a:pPr>
              <a:lnSpc>
                <a:spcPct val="150000"/>
              </a:lnSpc>
            </a:pPr>
            <a:r>
              <a:rPr lang="vi-VN" sz="2200" dirty="0">
                <a:latin typeface="UTM Avo" panose="02040603050506020204" pitchFamily="18" charset="0"/>
              </a:rPr>
              <a:t>NH</a:t>
            </a:r>
            <a:r>
              <a:rPr lang="vi-VN" sz="2200" baseline="-25000" dirty="0">
                <a:latin typeface="UTM Avo" panose="02040603050506020204" pitchFamily="18" charset="0"/>
              </a:rPr>
              <a:t>4</a:t>
            </a:r>
            <a:r>
              <a:rPr lang="vi-VN" sz="2200" baseline="30000" dirty="0">
                <a:latin typeface="UTM Avo" panose="02040603050506020204" pitchFamily="18" charset="0"/>
              </a:rPr>
              <a:t>+</a:t>
            </a:r>
            <a:r>
              <a:rPr lang="vi-VN" sz="2200" dirty="0">
                <a:latin typeface="UTM Avo" panose="02040603050506020204" pitchFamily="18" charset="0"/>
              </a:rPr>
              <a:t> + Cl</a:t>
            </a:r>
            <a:r>
              <a:rPr lang="vi-VN" sz="2200" baseline="30000" dirty="0">
                <a:latin typeface="UTM Avo" panose="02040603050506020204" pitchFamily="18" charset="0"/>
              </a:rPr>
              <a:t>-</a:t>
            </a:r>
            <a:r>
              <a:rPr lang="vi-VN" sz="2200" dirty="0">
                <a:latin typeface="UTM Avo" panose="02040603050506020204" pitchFamily="18" charset="0"/>
              </a:rPr>
              <a:t> → NH</a:t>
            </a:r>
            <a:r>
              <a:rPr lang="vi-VN" sz="2200" baseline="-25000" dirty="0">
                <a:latin typeface="UTM Avo" panose="02040603050506020204" pitchFamily="18" charset="0"/>
              </a:rPr>
              <a:t>4</a:t>
            </a:r>
            <a:r>
              <a:rPr lang="vi-VN" sz="2200" dirty="0">
                <a:latin typeface="UTM Avo" panose="02040603050506020204" pitchFamily="18" charset="0"/>
              </a:rPr>
              <a:t>Cl</a:t>
            </a:r>
          </a:p>
          <a:p>
            <a:pPr>
              <a:lnSpc>
                <a:spcPct val="150000"/>
              </a:lnSpc>
            </a:pPr>
            <a:r>
              <a:rPr lang="vi-VN" sz="2200" dirty="0">
                <a:latin typeface="UTM Avo" panose="02040603050506020204" pitchFamily="18" charset="0"/>
              </a:rPr>
              <a:t>c) Tạo nên bởi các ion đa nguyên tử</a:t>
            </a:r>
          </a:p>
          <a:p>
            <a:pPr>
              <a:lnSpc>
                <a:spcPct val="150000"/>
              </a:lnSpc>
            </a:pPr>
            <a:r>
              <a:rPr lang="vi-VN" sz="2200" dirty="0">
                <a:latin typeface="UTM Avo" panose="02040603050506020204" pitchFamily="18" charset="0"/>
              </a:rPr>
              <a:t>2NH</a:t>
            </a:r>
            <a:r>
              <a:rPr lang="vi-VN" sz="2200" baseline="-25000" dirty="0">
                <a:latin typeface="UTM Avo" panose="02040603050506020204" pitchFamily="18" charset="0"/>
              </a:rPr>
              <a:t>4</a:t>
            </a:r>
            <a:r>
              <a:rPr lang="vi-VN" sz="2200" baseline="30000" dirty="0">
                <a:latin typeface="UTM Avo" panose="02040603050506020204" pitchFamily="18" charset="0"/>
              </a:rPr>
              <a:t>+</a:t>
            </a:r>
            <a:r>
              <a:rPr lang="vi-VN" sz="2200" dirty="0">
                <a:latin typeface="UTM Avo" panose="02040603050506020204" pitchFamily="18" charset="0"/>
              </a:rPr>
              <a:t> + SO</a:t>
            </a:r>
            <a:r>
              <a:rPr lang="vi-VN" sz="2200" baseline="-25000" dirty="0">
                <a:latin typeface="UTM Avo" panose="02040603050506020204" pitchFamily="18" charset="0"/>
              </a:rPr>
              <a:t>4</a:t>
            </a:r>
            <a:r>
              <a:rPr lang="vi-VN" sz="2200" baseline="30000" dirty="0">
                <a:latin typeface="UTM Avo" panose="02040603050506020204" pitchFamily="18" charset="0"/>
              </a:rPr>
              <a:t>2-</a:t>
            </a:r>
            <a:r>
              <a:rPr lang="vi-VN" sz="2200" dirty="0">
                <a:latin typeface="UTM Avo" panose="02040603050506020204" pitchFamily="18" charset="0"/>
              </a:rPr>
              <a:t> → (NH</a:t>
            </a:r>
            <a:r>
              <a:rPr lang="vi-VN" sz="2200" baseline="-25000" dirty="0">
                <a:latin typeface="UTM Avo" panose="02040603050506020204" pitchFamily="18" charset="0"/>
              </a:rPr>
              <a:t>4</a:t>
            </a:r>
            <a:r>
              <a:rPr lang="vi-VN" sz="2200" dirty="0">
                <a:latin typeface="UTM Avo" panose="02040603050506020204" pitchFamily="18" charset="0"/>
              </a:rPr>
              <a:t>)</a:t>
            </a:r>
            <a:r>
              <a:rPr lang="vi-VN" sz="2200" baseline="-25000" dirty="0">
                <a:latin typeface="UTM Avo" panose="02040603050506020204" pitchFamily="18" charset="0"/>
              </a:rPr>
              <a:t>2</a:t>
            </a:r>
            <a:r>
              <a:rPr lang="vi-VN" sz="2200" dirty="0">
                <a:latin typeface="UTM Avo" panose="02040603050506020204" pitchFamily="18" charset="0"/>
              </a:rPr>
              <a:t>SO</a:t>
            </a:r>
            <a:r>
              <a:rPr lang="vi-VN" sz="2200" baseline="-25000" dirty="0">
                <a:latin typeface="UTM Avo" panose="02040603050506020204" pitchFamily="18" charset="0"/>
              </a:rPr>
              <a:t>4</a:t>
            </a:r>
          </a:p>
          <a:p>
            <a:pPr>
              <a:lnSpc>
                <a:spcPct val="150000"/>
              </a:lnSpc>
            </a:pPr>
            <a:r>
              <a:rPr lang="vi-VN" sz="2200" dirty="0">
                <a:latin typeface="UTM Avo" panose="02040603050506020204" pitchFamily="18" charset="0"/>
              </a:rPr>
              <a:t>NH</a:t>
            </a:r>
            <a:r>
              <a:rPr lang="vi-VN" sz="2200" baseline="-25000" dirty="0">
                <a:latin typeface="UTM Avo" panose="02040603050506020204" pitchFamily="18" charset="0"/>
              </a:rPr>
              <a:t>4</a:t>
            </a:r>
            <a:r>
              <a:rPr lang="vi-VN" sz="2200" baseline="30000" dirty="0">
                <a:latin typeface="UTM Avo" panose="02040603050506020204" pitchFamily="18" charset="0"/>
              </a:rPr>
              <a:t>+</a:t>
            </a:r>
            <a:r>
              <a:rPr lang="vi-VN" sz="2200" dirty="0">
                <a:latin typeface="UTM Avo" panose="02040603050506020204" pitchFamily="18" charset="0"/>
              </a:rPr>
              <a:t> + NO</a:t>
            </a:r>
            <a:r>
              <a:rPr lang="vi-VN" sz="2200" baseline="-25000" dirty="0">
                <a:latin typeface="UTM Avo" panose="02040603050506020204" pitchFamily="18" charset="0"/>
              </a:rPr>
              <a:t>3</a:t>
            </a:r>
            <a:r>
              <a:rPr lang="vi-VN" sz="2200" baseline="30000" dirty="0">
                <a:latin typeface="UTM Avo" panose="02040603050506020204" pitchFamily="18" charset="0"/>
              </a:rPr>
              <a:t>-</a:t>
            </a:r>
            <a:r>
              <a:rPr lang="vi-VN" sz="2200" dirty="0">
                <a:latin typeface="UTM Avo" panose="02040603050506020204" pitchFamily="18" charset="0"/>
              </a:rPr>
              <a:t> → NH</a:t>
            </a:r>
            <a:r>
              <a:rPr lang="vi-VN" sz="2200" baseline="-25000" dirty="0">
                <a:latin typeface="UTM Avo" panose="02040603050506020204" pitchFamily="18" charset="0"/>
              </a:rPr>
              <a:t>4</a:t>
            </a:r>
            <a:r>
              <a:rPr lang="vi-VN" sz="2200" dirty="0">
                <a:latin typeface="UTM Avo" panose="02040603050506020204" pitchFamily="18" charset="0"/>
              </a:rPr>
              <a:t>NO</a:t>
            </a:r>
            <a:r>
              <a:rPr lang="vi-VN" sz="2200" baseline="-25000" dirty="0">
                <a:latin typeface="UTM Avo" panose="02040603050506020204" pitchFamily="18" charset="0"/>
              </a:rPr>
              <a:t>3</a:t>
            </a:r>
          </a:p>
        </p:txBody>
      </p:sp>
    </p:spTree>
    <p:extLst>
      <p:ext uri="{BB962C8B-B14F-4D97-AF65-F5344CB8AC3E}">
        <p14:creationId xmlns:p14="http://schemas.microsoft.com/office/powerpoint/2010/main" val="3034668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fade">
                                      <p:cBhvr>
                                        <p:cTn id="3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8">
            <a:extLst>
              <a:ext uri="{FF2B5EF4-FFF2-40B4-BE49-F238E27FC236}">
                <a16:creationId xmlns:a16="http://schemas.microsoft.com/office/drawing/2014/main" id="{5152A957-E6EF-66FB-6C87-7E39EFFD1D82}"/>
              </a:ext>
            </a:extLst>
          </p:cNvPr>
          <p:cNvSpPr txBox="1"/>
          <p:nvPr/>
        </p:nvSpPr>
        <p:spPr>
          <a:xfrm>
            <a:off x="4683760" y="1965933"/>
            <a:ext cx="2885440" cy="482055"/>
          </a:xfrm>
          <a:prstGeom prst="rect">
            <a:avLst/>
          </a:prstGeom>
        </p:spPr>
        <p:txBody>
          <a:bodyPr wrap="square" lIns="0" tIns="0" rIns="0" bIns="0" rtlCol="0" anchor="t">
            <a:spAutoFit/>
          </a:bodyPr>
          <a:lstStyle/>
          <a:p>
            <a:pPr>
              <a:lnSpc>
                <a:spcPct val="150000"/>
              </a:lnSpc>
              <a:spcBef>
                <a:spcPct val="0"/>
              </a:spcBef>
            </a:pPr>
            <a:r>
              <a:rPr lang="en-US" sz="2400" b="1" dirty="0" err="1">
                <a:solidFill>
                  <a:srgbClr val="000000"/>
                </a:solidFill>
                <a:latin typeface="UTM Avo" panose="02040603050506020204" pitchFamily="18" charset="0"/>
                <a:cs typeface="Arial" panose="020B0604020202020204" pitchFamily="34" charset="0"/>
              </a:rPr>
              <a:t>Hoạt</a:t>
            </a:r>
            <a:r>
              <a:rPr lang="en-US" sz="2400" b="1" dirty="0">
                <a:solidFill>
                  <a:srgbClr val="000000"/>
                </a:solidFill>
                <a:latin typeface="UTM Avo" panose="02040603050506020204" pitchFamily="18" charset="0"/>
                <a:cs typeface="Arial" panose="020B0604020202020204" pitchFamily="34" charset="0"/>
              </a:rPr>
              <a:t> </a:t>
            </a:r>
            <a:r>
              <a:rPr lang="en-US" sz="2400" b="1" dirty="0" err="1">
                <a:solidFill>
                  <a:srgbClr val="000000"/>
                </a:solidFill>
                <a:latin typeface="UTM Avo" panose="02040603050506020204" pitchFamily="18" charset="0"/>
                <a:cs typeface="Arial" panose="020B0604020202020204" pitchFamily="34" charset="0"/>
              </a:rPr>
              <a:t>động</a:t>
            </a:r>
            <a:r>
              <a:rPr lang="en-US" sz="2400" b="1" dirty="0">
                <a:solidFill>
                  <a:srgbClr val="000000"/>
                </a:solidFill>
                <a:latin typeface="UTM Avo" panose="02040603050506020204" pitchFamily="18" charset="0"/>
                <a:cs typeface="Arial" panose="020B0604020202020204" pitchFamily="34" charset="0"/>
              </a:rPr>
              <a:t> </a:t>
            </a:r>
            <a:r>
              <a:rPr lang="en-US" sz="2400" b="1" dirty="0" err="1">
                <a:solidFill>
                  <a:srgbClr val="000000"/>
                </a:solidFill>
                <a:latin typeface="UTM Avo" panose="02040603050506020204" pitchFamily="18" charset="0"/>
                <a:cs typeface="Arial" panose="020B0604020202020204" pitchFamily="34" charset="0"/>
              </a:rPr>
              <a:t>nhóm</a:t>
            </a:r>
            <a:r>
              <a:rPr lang="en-US" sz="2400" b="1" dirty="0">
                <a:solidFill>
                  <a:srgbClr val="000000"/>
                </a:solidFill>
                <a:latin typeface="UTM Avo" panose="02040603050506020204" pitchFamily="18" charset="0"/>
                <a:cs typeface="Arial" panose="020B0604020202020204" pitchFamily="34" charset="0"/>
              </a:rPr>
              <a:t> </a:t>
            </a:r>
          </a:p>
        </p:txBody>
      </p:sp>
      <p:sp>
        <p:nvSpPr>
          <p:cNvPr id="4" name="Text Box 244">
            <a:extLst>
              <a:ext uri="{FF2B5EF4-FFF2-40B4-BE49-F238E27FC236}">
                <a16:creationId xmlns:a16="http://schemas.microsoft.com/office/drawing/2014/main" id="{4DFCB34E-91EE-5CB9-FEBC-4028E346B7A4}"/>
              </a:ext>
            </a:extLst>
          </p:cNvPr>
          <p:cNvSpPr txBox="1"/>
          <p:nvPr/>
        </p:nvSpPr>
        <p:spPr>
          <a:xfrm>
            <a:off x="4592321" y="2473960"/>
            <a:ext cx="7162799" cy="2783839"/>
          </a:xfrm>
          <a:prstGeom prst="rect">
            <a:avLst/>
          </a:prstGeom>
          <a:noFill/>
          <a:ln w="9525">
            <a:noFill/>
          </a:ln>
        </p:spPr>
        <p:txBody>
          <a:bodyPr wrap="square">
            <a:spAutoFit/>
          </a:bodyPr>
          <a:lstStyle/>
          <a:p>
            <a:pPr marL="304815" indent="-304815">
              <a:lnSpc>
                <a:spcPct val="150000"/>
              </a:lnSpc>
              <a:buFont typeface="Wingdings" panose="05000000000000000000" charset="0"/>
              <a:buChar char="Ø"/>
            </a:pPr>
            <a:r>
              <a:rPr lang="en-US" sz="2400" dirty="0">
                <a:solidFill>
                  <a:srgbClr val="000000"/>
                </a:solidFill>
                <a:latin typeface="UTM Avo" panose="02040603050506020204" pitchFamily="18" charset="0"/>
                <a:cs typeface="Arial" panose="020B0604020202020204" pitchFamily="34" charset="0"/>
              </a:rPr>
              <a:t> Nêu </a:t>
            </a:r>
            <a:r>
              <a:rPr lang="en-US" sz="2400" dirty="0" err="1">
                <a:solidFill>
                  <a:srgbClr val="000000"/>
                </a:solidFill>
                <a:latin typeface="UTM Avo" panose="02040603050506020204" pitchFamily="18" charset="0"/>
                <a:cs typeface="Arial" panose="020B0604020202020204" pitchFamily="34" charset="0"/>
              </a:rPr>
              <a:t>kết</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luận</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về</a:t>
            </a:r>
            <a:r>
              <a:rPr lang="en-US" sz="2400" dirty="0">
                <a:solidFill>
                  <a:srgbClr val="000000"/>
                </a:solidFill>
                <a:latin typeface="UTM Avo" panose="02040603050506020204" pitchFamily="18" charset="0"/>
                <a:cs typeface="Arial" panose="020B0604020202020204" pitchFamily="34" charset="0"/>
              </a:rPr>
              <a:t>:</a:t>
            </a:r>
          </a:p>
          <a:p>
            <a:pPr marL="304815" indent="-304815">
              <a:lnSpc>
                <a:spcPct val="150000"/>
              </a:lnSpc>
              <a:buFont typeface="Arial" panose="020B0604020202020204" pitchFamily="34" charset="0"/>
              <a:buChar char="•"/>
            </a:pPr>
            <a:r>
              <a:rPr lang="en-US" sz="2400" dirty="0" err="1">
                <a:solidFill>
                  <a:srgbClr val="000000"/>
                </a:solidFill>
                <a:latin typeface="UTM Avo" panose="02040603050506020204" pitchFamily="18" charset="0"/>
                <a:cs typeface="Arial" panose="020B0604020202020204" pitchFamily="34" charset="0"/>
              </a:rPr>
              <a:t>Quá</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trình</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hình</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thành</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các</a:t>
            </a:r>
            <a:r>
              <a:rPr lang="en-US" sz="2400" dirty="0">
                <a:solidFill>
                  <a:srgbClr val="000000"/>
                </a:solidFill>
                <a:latin typeface="UTM Avo" panose="02040603050506020204" pitchFamily="18" charset="0"/>
                <a:cs typeface="Arial" panose="020B0604020202020204" pitchFamily="34" charset="0"/>
              </a:rPr>
              <a:t> ion </a:t>
            </a:r>
            <a:r>
              <a:rPr lang="en-US" sz="2400" dirty="0" err="1">
                <a:solidFill>
                  <a:srgbClr val="000000"/>
                </a:solidFill>
                <a:latin typeface="UTM Avo" panose="02040603050506020204" pitchFamily="18" charset="0"/>
                <a:cs typeface="Arial" panose="020B0604020202020204" pitchFamily="34" charset="0"/>
              </a:rPr>
              <a:t>âm</a:t>
            </a:r>
            <a:r>
              <a:rPr lang="en-US" sz="2400" dirty="0">
                <a:solidFill>
                  <a:srgbClr val="000000"/>
                </a:solidFill>
                <a:latin typeface="UTM Avo" panose="02040603050506020204" pitchFamily="18" charset="0"/>
                <a:cs typeface="Arial" panose="020B0604020202020204" pitchFamily="34" charset="0"/>
              </a:rPr>
              <a:t>.</a:t>
            </a:r>
          </a:p>
          <a:p>
            <a:pPr marL="304815" indent="-304815">
              <a:lnSpc>
                <a:spcPct val="150000"/>
              </a:lnSpc>
              <a:buFont typeface="Arial" panose="020B0604020202020204" pitchFamily="34" charset="0"/>
              <a:buChar char="•"/>
            </a:pPr>
            <a:r>
              <a:rPr lang="en-US" sz="2400" dirty="0" err="1">
                <a:solidFill>
                  <a:srgbClr val="000000"/>
                </a:solidFill>
                <a:latin typeface="UTM Avo" panose="02040603050506020204" pitchFamily="18" charset="0"/>
                <a:cs typeface="Arial" panose="020B0604020202020204" pitchFamily="34" charset="0"/>
              </a:rPr>
              <a:t>Quá</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trình</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hình</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thành</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các</a:t>
            </a:r>
            <a:r>
              <a:rPr lang="en-US" sz="2400" dirty="0">
                <a:solidFill>
                  <a:srgbClr val="000000"/>
                </a:solidFill>
                <a:latin typeface="UTM Avo" panose="02040603050506020204" pitchFamily="18" charset="0"/>
                <a:cs typeface="Arial" panose="020B0604020202020204" pitchFamily="34" charset="0"/>
              </a:rPr>
              <a:t> ion </a:t>
            </a:r>
            <a:r>
              <a:rPr lang="en-US" sz="2400" dirty="0" err="1">
                <a:solidFill>
                  <a:srgbClr val="000000"/>
                </a:solidFill>
                <a:latin typeface="UTM Avo" panose="02040603050506020204" pitchFamily="18" charset="0"/>
                <a:cs typeface="Arial" panose="020B0604020202020204" pitchFamily="34" charset="0"/>
              </a:rPr>
              <a:t>dương</a:t>
            </a:r>
            <a:r>
              <a:rPr lang="en-US" sz="2400" dirty="0">
                <a:solidFill>
                  <a:srgbClr val="000000"/>
                </a:solidFill>
                <a:latin typeface="UTM Avo" panose="02040603050506020204" pitchFamily="18" charset="0"/>
                <a:cs typeface="Arial" panose="020B0604020202020204" pitchFamily="34" charset="0"/>
              </a:rPr>
              <a:t>.</a:t>
            </a:r>
          </a:p>
          <a:p>
            <a:pPr marL="304815" indent="-304815">
              <a:lnSpc>
                <a:spcPct val="150000"/>
              </a:lnSpc>
              <a:buFont typeface="Arial" panose="020B0604020202020204" pitchFamily="34" charset="0"/>
              <a:buChar char="•"/>
            </a:pPr>
            <a:r>
              <a:rPr lang="en-US" sz="2400" dirty="0" err="1">
                <a:solidFill>
                  <a:srgbClr val="000000"/>
                </a:solidFill>
                <a:latin typeface="UTM Avo" panose="02040603050506020204" pitchFamily="18" charset="0"/>
                <a:cs typeface="Arial" panose="020B0604020202020204" pitchFamily="34" charset="0"/>
              </a:rPr>
              <a:t>Thế</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nào</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là</a:t>
            </a:r>
            <a:r>
              <a:rPr lang="en-US" sz="2400" dirty="0">
                <a:solidFill>
                  <a:srgbClr val="000000"/>
                </a:solidFill>
                <a:latin typeface="UTM Avo" panose="02040603050506020204" pitchFamily="18" charset="0"/>
                <a:cs typeface="Arial" panose="020B0604020202020204" pitchFamily="34" charset="0"/>
              </a:rPr>
              <a:t> ion </a:t>
            </a:r>
            <a:r>
              <a:rPr lang="en-US" sz="2400" dirty="0" err="1">
                <a:solidFill>
                  <a:srgbClr val="000000"/>
                </a:solidFill>
                <a:latin typeface="UTM Avo" panose="02040603050506020204" pitchFamily="18" charset="0"/>
                <a:cs typeface="Arial" panose="020B0604020202020204" pitchFamily="34" charset="0"/>
              </a:rPr>
              <a:t>đơn</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nguyên</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tử</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đa</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nguyên</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tử</a:t>
            </a:r>
            <a:r>
              <a:rPr lang="en-US" sz="2400" dirty="0">
                <a:solidFill>
                  <a:srgbClr val="000000"/>
                </a:solidFill>
                <a:latin typeface="UTM Avo" panose="02040603050506020204" pitchFamily="18" charset="0"/>
                <a:cs typeface="Arial" panose="020B0604020202020204" pitchFamily="34" charset="0"/>
              </a:rPr>
              <a:t>?</a:t>
            </a:r>
          </a:p>
          <a:p>
            <a:pPr marL="304815" indent="-304815">
              <a:lnSpc>
                <a:spcPct val="150000"/>
              </a:lnSpc>
              <a:buFont typeface="Arial" panose="020B0604020202020204" pitchFamily="34" charset="0"/>
              <a:buChar char="•"/>
            </a:pPr>
            <a:r>
              <a:rPr lang="en-US" sz="2400" dirty="0">
                <a:solidFill>
                  <a:srgbClr val="000000"/>
                </a:solidFill>
                <a:latin typeface="UTM Avo" panose="02040603050506020204" pitchFamily="18" charset="0"/>
                <a:cs typeface="Arial" panose="020B0604020202020204" pitchFamily="34" charset="0"/>
              </a:rPr>
              <a:t>Nêu </a:t>
            </a:r>
            <a:r>
              <a:rPr lang="en-US" sz="2400" dirty="0" err="1">
                <a:solidFill>
                  <a:srgbClr val="000000"/>
                </a:solidFill>
                <a:latin typeface="UTM Avo" panose="02040603050506020204" pitchFamily="18" charset="0"/>
                <a:cs typeface="Arial" panose="020B0604020202020204" pitchFamily="34" charset="0"/>
              </a:rPr>
              <a:t>các</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giai</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đoạn</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hình</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thành</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liên</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kết</a:t>
            </a:r>
            <a:r>
              <a:rPr lang="en-US" sz="2400" dirty="0">
                <a:solidFill>
                  <a:srgbClr val="000000"/>
                </a:solidFill>
                <a:latin typeface="UTM Avo" panose="02040603050506020204" pitchFamily="18" charset="0"/>
                <a:cs typeface="Arial" panose="020B0604020202020204" pitchFamily="34" charset="0"/>
              </a:rPr>
              <a:t> ion.</a:t>
            </a:r>
          </a:p>
        </p:txBody>
      </p:sp>
      <p:pic>
        <p:nvPicPr>
          <p:cNvPr id="3" name="Picture 2">
            <a:extLst>
              <a:ext uri="{FF2B5EF4-FFF2-40B4-BE49-F238E27FC236}">
                <a16:creationId xmlns:a16="http://schemas.microsoft.com/office/drawing/2014/main" id="{B8A235D8-EE07-F82E-D7EC-4A8E67FAB2CD}"/>
              </a:ext>
            </a:extLst>
          </p:cNvPr>
          <p:cNvPicPr>
            <a:picLocks noChangeAspect="1"/>
          </p:cNvPicPr>
          <p:nvPr/>
        </p:nvPicPr>
        <p:blipFill>
          <a:blip r:embed="rId3"/>
          <a:stretch>
            <a:fillRect/>
          </a:stretch>
        </p:blipFill>
        <p:spPr>
          <a:xfrm>
            <a:off x="1281769" y="2287427"/>
            <a:ext cx="2723809" cy="2619048"/>
          </a:xfrm>
          <a:prstGeom prst="rect">
            <a:avLst/>
          </a:prstGeom>
        </p:spPr>
      </p:pic>
    </p:spTree>
    <p:extLst>
      <p:ext uri="{BB962C8B-B14F-4D97-AF65-F5344CB8AC3E}">
        <p14:creationId xmlns:p14="http://schemas.microsoft.com/office/powerpoint/2010/main" val="4245462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arn(inVertical)">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barn(inVertical)">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barn(inVertical)">
                                      <p:cBhvr>
                                        <p:cTn id="3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Box 244">
            <a:extLst>
              <a:ext uri="{FF2B5EF4-FFF2-40B4-BE49-F238E27FC236}">
                <a16:creationId xmlns:a16="http://schemas.microsoft.com/office/drawing/2014/main" id="{EC876FB5-A53C-8C43-F8F7-857BE49D60DE}"/>
              </a:ext>
            </a:extLst>
          </p:cNvPr>
          <p:cNvSpPr txBox="1"/>
          <p:nvPr/>
        </p:nvSpPr>
        <p:spPr>
          <a:xfrm>
            <a:off x="711200" y="1823720"/>
            <a:ext cx="11094720" cy="2239652"/>
          </a:xfrm>
          <a:prstGeom prst="rect">
            <a:avLst/>
          </a:prstGeom>
          <a:noFill/>
          <a:ln w="9525">
            <a:noFill/>
          </a:ln>
        </p:spPr>
        <p:txBody>
          <a:bodyPr wrap="square">
            <a:spAutoFit/>
          </a:bodyPr>
          <a:lstStyle/>
          <a:p>
            <a:pPr marL="304815" indent="-304815">
              <a:lnSpc>
                <a:spcPct val="150000"/>
              </a:lnSpc>
              <a:buFont typeface="Arial" panose="020B0604020202020204" pitchFamily="34" charset="0"/>
              <a:buChar char="•"/>
            </a:pPr>
            <a:r>
              <a:rPr lang="en-US" sz="2400" dirty="0" err="1">
                <a:solidFill>
                  <a:srgbClr val="000000"/>
                </a:solidFill>
                <a:latin typeface="UTM Avo" panose="02040603050506020204" pitchFamily="18" charset="0"/>
                <a:cs typeface="Arial" panose="020B0604020202020204" pitchFamily="34" charset="0"/>
              </a:rPr>
              <a:t>Nguyên</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tử</a:t>
            </a:r>
            <a:r>
              <a:rPr lang="en-US" sz="2400" dirty="0">
                <a:solidFill>
                  <a:srgbClr val="000000"/>
                </a:solidFill>
                <a:latin typeface="UTM Avo" panose="02040603050506020204" pitchFamily="18" charset="0"/>
                <a:cs typeface="Arial" panose="020B0604020202020204" pitchFamily="34" charset="0"/>
              </a:rPr>
              <a:t> phi </a:t>
            </a:r>
            <a:r>
              <a:rPr lang="en-US" sz="2400" dirty="0" err="1">
                <a:solidFill>
                  <a:srgbClr val="000000"/>
                </a:solidFill>
                <a:latin typeface="UTM Avo" panose="02040603050506020204" pitchFamily="18" charset="0"/>
                <a:cs typeface="Arial" panose="020B0604020202020204" pitchFamily="34" charset="0"/>
              </a:rPr>
              <a:t>kim</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có</a:t>
            </a:r>
            <a:r>
              <a:rPr lang="en-US" sz="2400" dirty="0">
                <a:solidFill>
                  <a:srgbClr val="000000"/>
                </a:solidFill>
                <a:latin typeface="UTM Avo" panose="02040603050506020204" pitchFamily="18" charset="0"/>
                <a:cs typeface="Arial" panose="020B0604020202020204" pitchFamily="34" charset="0"/>
              </a:rPr>
              <a:t> xu </a:t>
            </a:r>
            <a:r>
              <a:rPr lang="en-US" sz="2400" dirty="0" err="1">
                <a:solidFill>
                  <a:srgbClr val="000000"/>
                </a:solidFill>
                <a:latin typeface="UTM Avo" panose="02040603050506020204" pitchFamily="18" charset="0"/>
                <a:cs typeface="Arial" panose="020B0604020202020204" pitchFamily="34" charset="0"/>
              </a:rPr>
              <a:t>hướng</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nhận</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thêm</a:t>
            </a:r>
            <a:r>
              <a:rPr lang="en-US" sz="2400" dirty="0">
                <a:solidFill>
                  <a:srgbClr val="000000"/>
                </a:solidFill>
                <a:latin typeface="UTM Avo" panose="02040603050506020204" pitchFamily="18" charset="0"/>
                <a:cs typeface="Arial" panose="020B0604020202020204" pitchFamily="34" charset="0"/>
              </a:rPr>
              <a:t> electron </a:t>
            </a:r>
            <a:r>
              <a:rPr lang="en-US" sz="2400" dirty="0" err="1">
                <a:solidFill>
                  <a:srgbClr val="000000"/>
                </a:solidFill>
                <a:latin typeface="UTM Avo" panose="02040603050506020204" pitchFamily="18" charset="0"/>
                <a:cs typeface="Arial" panose="020B0604020202020204" pitchFamily="34" charset="0"/>
              </a:rPr>
              <a:t>để</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trở</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thành</a:t>
            </a:r>
            <a:r>
              <a:rPr lang="en-US" sz="2400" dirty="0">
                <a:solidFill>
                  <a:srgbClr val="000000"/>
                </a:solidFill>
                <a:latin typeface="UTM Avo" panose="02040603050506020204" pitchFamily="18" charset="0"/>
                <a:cs typeface="Arial" panose="020B0604020202020204" pitchFamily="34" charset="0"/>
              </a:rPr>
              <a:t> ion </a:t>
            </a:r>
            <a:r>
              <a:rPr lang="en-US" sz="2400" dirty="0" err="1">
                <a:solidFill>
                  <a:srgbClr val="000000"/>
                </a:solidFill>
                <a:latin typeface="UTM Avo" panose="02040603050506020204" pitchFamily="18" charset="0"/>
                <a:cs typeface="Arial" panose="020B0604020202020204" pitchFamily="34" charset="0"/>
              </a:rPr>
              <a:t>âm</a:t>
            </a:r>
            <a:r>
              <a:rPr lang="en-US" sz="2400" dirty="0">
                <a:solidFill>
                  <a:srgbClr val="000000"/>
                </a:solidFill>
                <a:latin typeface="UTM Avo" panose="02040603050506020204" pitchFamily="18" charset="0"/>
                <a:cs typeface="Arial" panose="020B0604020202020204" pitchFamily="34" charset="0"/>
              </a:rPr>
              <a:t> hay anion (</a:t>
            </a:r>
            <a:r>
              <a:rPr lang="en-US" sz="2400" dirty="0" err="1">
                <a:solidFill>
                  <a:srgbClr val="000000"/>
                </a:solidFill>
                <a:latin typeface="UTM Avo" panose="02040603050506020204" pitchFamily="18" charset="0"/>
                <a:cs typeface="Arial" panose="020B0604020202020204" pitchFamily="34" charset="0"/>
              </a:rPr>
              <a:t>có</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cấu</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hình</a:t>
            </a:r>
            <a:r>
              <a:rPr lang="en-US" sz="2400" dirty="0">
                <a:solidFill>
                  <a:srgbClr val="000000"/>
                </a:solidFill>
                <a:latin typeface="UTM Avo" panose="02040603050506020204" pitchFamily="18" charset="0"/>
                <a:cs typeface="Arial" panose="020B0604020202020204" pitchFamily="34" charset="0"/>
              </a:rPr>
              <a:t> electron </a:t>
            </a:r>
            <a:r>
              <a:rPr lang="en-US" sz="2400" dirty="0" err="1">
                <a:solidFill>
                  <a:srgbClr val="000000"/>
                </a:solidFill>
                <a:latin typeface="UTM Avo" panose="02040603050506020204" pitchFamily="18" charset="0"/>
                <a:cs typeface="Arial" panose="020B0604020202020204" pitchFamily="34" charset="0"/>
              </a:rPr>
              <a:t>giống</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khí</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hiếm</a:t>
            </a:r>
            <a:r>
              <a:rPr lang="en-US" sz="2400" dirty="0">
                <a:solidFill>
                  <a:srgbClr val="000000"/>
                </a:solidFill>
                <a:latin typeface="UTM Avo" panose="02040603050506020204" pitchFamily="18" charset="0"/>
                <a:cs typeface="Arial" panose="020B0604020202020204" pitchFamily="34" charset="0"/>
              </a:rPr>
              <a:t>).</a:t>
            </a:r>
            <a:endParaRPr lang="en-US" sz="2400" dirty="0">
              <a:latin typeface="UTM Avo" panose="02040603050506020204" pitchFamily="18" charset="0"/>
              <a:cs typeface="Arial" panose="020B0604020202020204" pitchFamily="34" charset="0"/>
            </a:endParaRPr>
          </a:p>
          <a:p>
            <a:pPr marL="304815" indent="-304815">
              <a:lnSpc>
                <a:spcPct val="150000"/>
              </a:lnSpc>
              <a:buFont typeface="Arial" panose="020B0604020202020204" pitchFamily="34" charset="0"/>
              <a:buChar char="•"/>
            </a:pPr>
            <a:r>
              <a:rPr lang="en-US" sz="2400" dirty="0" err="1">
                <a:latin typeface="UTM Avo" panose="02040603050506020204" pitchFamily="18" charset="0"/>
                <a:cs typeface="Arial" panose="020B0604020202020204" pitchFamily="34" charset="0"/>
              </a:rPr>
              <a:t>Tổng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quát</a:t>
            </a:r>
            <a:r>
              <a:rPr lang="en-US" sz="2400" dirty="0">
                <a:latin typeface="UTM Avo" panose="02040603050506020204" pitchFamily="18" charset="0"/>
                <a:cs typeface="Arial" panose="020B0604020202020204" pitchFamily="34" charset="0"/>
              </a:rPr>
              <a:t>:   </a:t>
            </a:r>
          </a:p>
          <a:p>
            <a:pPr>
              <a:lnSpc>
                <a:spcPct val="150000"/>
              </a:lnSpc>
            </a:pPr>
            <a:r>
              <a:rPr lang="en-US" sz="2400" dirty="0">
                <a:latin typeface="UTM Avo" panose="02040603050506020204" pitchFamily="18" charset="0"/>
                <a:cs typeface="Arial" panose="020B0604020202020204" pitchFamily="34" charset="0"/>
              </a:rPr>
              <a:t>                                             </a:t>
            </a:r>
            <a:r>
              <a:rPr lang="en-US" sz="2400" dirty="0">
                <a:highlight>
                  <a:srgbClr val="FFFF00"/>
                </a:highlight>
                <a:latin typeface="UTM Avo" panose="02040603050506020204" pitchFamily="18" charset="0"/>
                <a:cs typeface="Arial" panose="020B0604020202020204" pitchFamily="34" charset="0"/>
              </a:rPr>
              <a:t> X + me    → </a:t>
            </a:r>
            <a:r>
              <a:rPr lang="en-US" sz="2400" dirty="0" err="1">
                <a:highlight>
                  <a:srgbClr val="FFFF00"/>
                </a:highlight>
                <a:latin typeface="UTM Avo" panose="02040603050506020204" pitchFamily="18" charset="0"/>
                <a:cs typeface="Arial" panose="020B0604020202020204" pitchFamily="34" charset="0"/>
              </a:rPr>
              <a:t>X</a:t>
            </a:r>
            <a:r>
              <a:rPr lang="en-US" sz="2400" baseline="30000" dirty="0" err="1">
                <a:highlight>
                  <a:srgbClr val="FFFF00"/>
                </a:highlight>
                <a:latin typeface="UTM Avo" panose="02040603050506020204" pitchFamily="18" charset="0"/>
                <a:cs typeface="Arial" panose="020B0604020202020204" pitchFamily="34" charset="0"/>
              </a:rPr>
              <a:t>m</a:t>
            </a:r>
            <a:r>
              <a:rPr lang="en-US" sz="2400" baseline="30000" dirty="0">
                <a:highlight>
                  <a:srgbClr val="FFFF00"/>
                </a:highlight>
                <a:latin typeface="UTM Avo" panose="02040603050506020204" pitchFamily="18" charset="0"/>
                <a:cs typeface="Arial" panose="020B0604020202020204" pitchFamily="34" charset="0"/>
              </a:rPr>
              <a:t>-</a:t>
            </a:r>
          </a:p>
        </p:txBody>
      </p:sp>
    </p:spTree>
    <p:extLst>
      <p:ext uri="{BB962C8B-B14F-4D97-AF65-F5344CB8AC3E}">
        <p14:creationId xmlns:p14="http://schemas.microsoft.com/office/powerpoint/2010/main" val="1269841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Box 244">
            <a:extLst>
              <a:ext uri="{FF2B5EF4-FFF2-40B4-BE49-F238E27FC236}">
                <a16:creationId xmlns:a16="http://schemas.microsoft.com/office/drawing/2014/main" id="{EC876FB5-A53C-8C43-F8F7-857BE49D60DE}"/>
              </a:ext>
            </a:extLst>
          </p:cNvPr>
          <p:cNvSpPr txBox="1"/>
          <p:nvPr/>
        </p:nvSpPr>
        <p:spPr>
          <a:xfrm>
            <a:off x="711200" y="1823720"/>
            <a:ext cx="11094720" cy="2239652"/>
          </a:xfrm>
          <a:prstGeom prst="rect">
            <a:avLst/>
          </a:prstGeom>
          <a:noFill/>
          <a:ln w="9525">
            <a:noFill/>
          </a:ln>
        </p:spPr>
        <p:txBody>
          <a:bodyPr wrap="square">
            <a:spAutoFit/>
          </a:bodyPr>
          <a:lstStyle/>
          <a:p>
            <a:pPr marL="304815" indent="-304815">
              <a:lnSpc>
                <a:spcPct val="150000"/>
              </a:lnSpc>
              <a:buFont typeface="Arial" panose="020B0604020202020204" pitchFamily="34" charset="0"/>
              <a:buChar char="•"/>
            </a:pPr>
            <a:r>
              <a:rPr lang="en-US" sz="2400" dirty="0" err="1">
                <a:solidFill>
                  <a:srgbClr val="000000"/>
                </a:solidFill>
                <a:latin typeface="UTM Avo" panose="02040603050506020204" pitchFamily="18" charset="0"/>
                <a:cs typeface="Arial" panose="020B0604020202020204" pitchFamily="34" charset="0"/>
              </a:rPr>
              <a:t>Nguyên</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tử</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kim</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loại</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có</a:t>
            </a:r>
            <a:r>
              <a:rPr lang="en-US" sz="2400" dirty="0">
                <a:solidFill>
                  <a:srgbClr val="000000"/>
                </a:solidFill>
                <a:latin typeface="UTM Avo" panose="02040603050506020204" pitchFamily="18" charset="0"/>
                <a:cs typeface="Arial" panose="020B0604020202020204" pitchFamily="34" charset="0"/>
              </a:rPr>
              <a:t> xu </a:t>
            </a:r>
            <a:r>
              <a:rPr lang="en-US" sz="2400" dirty="0" err="1">
                <a:solidFill>
                  <a:srgbClr val="000000"/>
                </a:solidFill>
                <a:latin typeface="UTM Avo" panose="02040603050506020204" pitchFamily="18" charset="0"/>
                <a:cs typeface="Arial" panose="020B0604020202020204" pitchFamily="34" charset="0"/>
              </a:rPr>
              <a:t>hướng</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nhường</a:t>
            </a:r>
            <a:r>
              <a:rPr lang="en-US" sz="2400" dirty="0">
                <a:solidFill>
                  <a:srgbClr val="000000"/>
                </a:solidFill>
                <a:latin typeface="UTM Avo" panose="02040603050506020204" pitchFamily="18" charset="0"/>
                <a:cs typeface="Arial" panose="020B0604020202020204" pitchFamily="34" charset="0"/>
              </a:rPr>
              <a:t> electron </a:t>
            </a:r>
            <a:r>
              <a:rPr lang="en-US" sz="2400" dirty="0" err="1">
                <a:solidFill>
                  <a:srgbClr val="000000"/>
                </a:solidFill>
                <a:latin typeface="UTM Avo" panose="02040603050506020204" pitchFamily="18" charset="0"/>
                <a:cs typeface="Arial" panose="020B0604020202020204" pitchFamily="34" charset="0"/>
              </a:rPr>
              <a:t>để</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trở</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thành</a:t>
            </a:r>
            <a:r>
              <a:rPr lang="en-US" sz="2400" dirty="0">
                <a:solidFill>
                  <a:srgbClr val="000000"/>
                </a:solidFill>
                <a:latin typeface="UTM Avo" panose="02040603050506020204" pitchFamily="18" charset="0"/>
                <a:cs typeface="Arial" panose="020B0604020202020204" pitchFamily="34" charset="0"/>
              </a:rPr>
              <a:t> ion </a:t>
            </a:r>
            <a:r>
              <a:rPr lang="en-US" sz="2400" dirty="0" err="1">
                <a:solidFill>
                  <a:srgbClr val="000000"/>
                </a:solidFill>
                <a:latin typeface="UTM Avo" panose="02040603050506020204" pitchFamily="18" charset="0"/>
                <a:cs typeface="Arial" panose="020B0604020202020204" pitchFamily="34" charset="0"/>
              </a:rPr>
              <a:t>dương</a:t>
            </a:r>
            <a:r>
              <a:rPr lang="en-US" sz="2400" dirty="0">
                <a:solidFill>
                  <a:srgbClr val="000000"/>
                </a:solidFill>
                <a:latin typeface="UTM Avo" panose="02040603050506020204" pitchFamily="18" charset="0"/>
                <a:cs typeface="Arial" panose="020B0604020202020204" pitchFamily="34" charset="0"/>
              </a:rPr>
              <a:t> hay cation (</a:t>
            </a:r>
            <a:r>
              <a:rPr lang="en-US" sz="2400" dirty="0" err="1">
                <a:solidFill>
                  <a:srgbClr val="000000"/>
                </a:solidFill>
                <a:latin typeface="UTM Avo" panose="02040603050506020204" pitchFamily="18" charset="0"/>
                <a:cs typeface="Arial" panose="020B0604020202020204" pitchFamily="34" charset="0"/>
              </a:rPr>
              <a:t>có</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cấu</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hình</a:t>
            </a:r>
            <a:r>
              <a:rPr lang="en-US" sz="2400" dirty="0">
                <a:solidFill>
                  <a:srgbClr val="000000"/>
                </a:solidFill>
                <a:latin typeface="UTM Avo" panose="02040603050506020204" pitchFamily="18" charset="0"/>
                <a:cs typeface="Arial" panose="020B0604020202020204" pitchFamily="34" charset="0"/>
              </a:rPr>
              <a:t> electron </a:t>
            </a:r>
            <a:r>
              <a:rPr lang="en-US" sz="2400" dirty="0" err="1">
                <a:solidFill>
                  <a:srgbClr val="000000"/>
                </a:solidFill>
                <a:latin typeface="UTM Avo" panose="02040603050506020204" pitchFamily="18" charset="0"/>
                <a:cs typeface="Arial" panose="020B0604020202020204" pitchFamily="34" charset="0"/>
              </a:rPr>
              <a:t>giống</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khí</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hiếm</a:t>
            </a:r>
            <a:r>
              <a:rPr lang="en-US" sz="2400" dirty="0">
                <a:solidFill>
                  <a:srgbClr val="000000"/>
                </a:solidFill>
                <a:latin typeface="UTM Avo" panose="02040603050506020204" pitchFamily="18" charset="0"/>
                <a:cs typeface="Arial" panose="020B0604020202020204" pitchFamily="34" charset="0"/>
              </a:rPr>
              <a:t>).</a:t>
            </a:r>
            <a:endParaRPr lang="en-US" sz="2400" dirty="0">
              <a:latin typeface="UTM Avo" panose="02040603050506020204" pitchFamily="18" charset="0"/>
              <a:cs typeface="Arial" panose="020B0604020202020204" pitchFamily="34" charset="0"/>
            </a:endParaRPr>
          </a:p>
          <a:p>
            <a:pPr marL="304815" indent="-304815">
              <a:lnSpc>
                <a:spcPct val="150000"/>
              </a:lnSpc>
              <a:buFont typeface="Arial" panose="020B0604020202020204" pitchFamily="34" charset="0"/>
              <a:buChar char="•"/>
            </a:pPr>
            <a:r>
              <a:rPr lang="en-US" sz="2400" dirty="0" err="1">
                <a:latin typeface="UTM Avo" panose="02040603050506020204" pitchFamily="18" charset="0"/>
                <a:cs typeface="Arial" panose="020B0604020202020204" pitchFamily="34" charset="0"/>
              </a:rPr>
              <a:t>Tổng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quát</a:t>
            </a:r>
            <a:r>
              <a:rPr lang="en-US" sz="2400" dirty="0">
                <a:latin typeface="UTM Avo" panose="02040603050506020204" pitchFamily="18" charset="0"/>
                <a:cs typeface="Arial" panose="020B0604020202020204" pitchFamily="34" charset="0"/>
              </a:rPr>
              <a:t>:   </a:t>
            </a:r>
          </a:p>
          <a:p>
            <a:pPr>
              <a:lnSpc>
                <a:spcPct val="150000"/>
              </a:lnSpc>
            </a:pPr>
            <a:r>
              <a:rPr lang="en-US" sz="2400" dirty="0">
                <a:latin typeface="UTM Avo" panose="02040603050506020204" pitchFamily="18" charset="0"/>
                <a:cs typeface="Arial" panose="020B0604020202020204" pitchFamily="34" charset="0"/>
              </a:rPr>
              <a:t>                                             </a:t>
            </a:r>
            <a:r>
              <a:rPr lang="en-US" sz="2400" dirty="0">
                <a:highlight>
                  <a:srgbClr val="FFFF00"/>
                </a:highlight>
                <a:latin typeface="UTM Avo" panose="02040603050506020204" pitchFamily="18" charset="0"/>
                <a:cs typeface="Arial" panose="020B0604020202020204" pitchFamily="34" charset="0"/>
              </a:rPr>
              <a:t> M → M</a:t>
            </a:r>
            <a:r>
              <a:rPr lang="en-US" sz="2400" baseline="30000" dirty="0">
                <a:highlight>
                  <a:srgbClr val="FFFF00"/>
                </a:highlight>
                <a:latin typeface="UTM Avo" panose="02040603050506020204" pitchFamily="18" charset="0"/>
                <a:cs typeface="Arial" panose="020B0604020202020204" pitchFamily="34" charset="0"/>
              </a:rPr>
              <a:t>n+ </a:t>
            </a:r>
            <a:r>
              <a:rPr lang="en-US" sz="2400" dirty="0">
                <a:highlight>
                  <a:srgbClr val="FFFF00"/>
                </a:highlight>
                <a:latin typeface="UTM Avo" panose="02040603050506020204" pitchFamily="18" charset="0"/>
                <a:cs typeface="Arial" panose="020B0604020202020204" pitchFamily="34" charset="0"/>
              </a:rPr>
              <a:t> + ne</a:t>
            </a:r>
          </a:p>
        </p:txBody>
      </p:sp>
    </p:spTree>
    <p:extLst>
      <p:ext uri="{BB962C8B-B14F-4D97-AF65-F5344CB8AC3E}">
        <p14:creationId xmlns:p14="http://schemas.microsoft.com/office/powerpoint/2010/main" val="2824585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Box 247">
            <a:extLst>
              <a:ext uri="{FF2B5EF4-FFF2-40B4-BE49-F238E27FC236}">
                <a16:creationId xmlns:a16="http://schemas.microsoft.com/office/drawing/2014/main" id="{A8531FC8-DEDB-786E-0CCE-9F44AE03F3CA}"/>
              </a:ext>
            </a:extLst>
          </p:cNvPr>
          <p:cNvSpPr txBox="1"/>
          <p:nvPr/>
        </p:nvSpPr>
        <p:spPr>
          <a:xfrm>
            <a:off x="740834" y="1783080"/>
            <a:ext cx="10426277" cy="3337837"/>
          </a:xfrm>
          <a:prstGeom prst="rect">
            <a:avLst/>
          </a:prstGeom>
          <a:noFill/>
          <a:ln w="9525">
            <a:noFill/>
          </a:ln>
        </p:spPr>
        <p:txBody>
          <a:bodyPr wrap="square">
            <a:spAutoFit/>
          </a:bodyPr>
          <a:lstStyle/>
          <a:p>
            <a:pPr marL="304815" indent="-304815">
              <a:lnSpc>
                <a:spcPct val="150000"/>
              </a:lnSpc>
              <a:buFont typeface="Arial" panose="020B0604020202020204" pitchFamily="34" charset="0"/>
              <a:buChar char="•"/>
            </a:pPr>
            <a:r>
              <a:rPr lang="en-US" sz="2400" dirty="0">
                <a:latin typeface="UTM Avo" panose="02040603050506020204" pitchFamily="18" charset="0"/>
                <a:cs typeface="Arial" panose="020B0604020202020204" pitchFamily="34" charset="0"/>
              </a:rPr>
              <a:t>Các ion </a:t>
            </a:r>
            <a:r>
              <a:rPr lang="en-US" sz="2400" dirty="0" err="1">
                <a:latin typeface="UTM Avo" panose="02040603050506020204" pitchFamily="18" charset="0"/>
                <a:cs typeface="Arial" panose="020B0604020202020204" pitchFamily="34" charset="0"/>
              </a:rPr>
              <a:t>có</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cấu</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tạo</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từ</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một</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nguyên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tử</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là</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các</a:t>
            </a:r>
            <a:r>
              <a:rPr lang="en-US" sz="2400" dirty="0">
                <a:latin typeface="UTM Avo" panose="02040603050506020204" pitchFamily="18" charset="0"/>
                <a:cs typeface="Arial" panose="020B0604020202020204" pitchFamily="34" charset="0"/>
              </a:rPr>
              <a:t> ion </a:t>
            </a:r>
            <a:r>
              <a:rPr lang="en-US" sz="2400" dirty="0" err="1">
                <a:latin typeface="UTM Avo" panose="02040603050506020204" pitchFamily="18" charset="0"/>
                <a:cs typeface="Arial" panose="020B0604020202020204" pitchFamily="34" charset="0"/>
              </a:rPr>
              <a:t>đơn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nguyên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tử</a:t>
            </a:r>
            <a:r>
              <a:rPr lang="en-US" sz="2400" dirty="0">
                <a:latin typeface="UTM Avo" panose="02040603050506020204" pitchFamily="18" charset="0"/>
                <a:cs typeface="Arial" panose="020B0604020202020204" pitchFamily="34" charset="0"/>
              </a:rPr>
              <a:t>.</a:t>
            </a:r>
          </a:p>
          <a:p>
            <a:pPr marL="304815" indent="-304815">
              <a:lnSpc>
                <a:spcPct val="150000"/>
              </a:lnSpc>
              <a:buFont typeface="Arial" panose="020B0604020202020204" pitchFamily="34" charset="0"/>
              <a:buChar char="•"/>
            </a:pPr>
            <a:endParaRPr lang="en-US" sz="2400" dirty="0">
              <a:latin typeface="UTM Avo" panose="02040603050506020204" pitchFamily="18" charset="0"/>
              <a:cs typeface="Arial" panose="020B0604020202020204" pitchFamily="34" charset="0"/>
            </a:endParaRPr>
          </a:p>
          <a:p>
            <a:pPr marL="304815" indent="-304815">
              <a:lnSpc>
                <a:spcPct val="150000"/>
              </a:lnSpc>
              <a:buFont typeface="Arial" panose="020B0604020202020204" pitchFamily="34" charset="0"/>
              <a:buChar char="•"/>
            </a:pPr>
            <a:endParaRPr lang="en-US" sz="2400" dirty="0">
              <a:latin typeface="UTM Avo" panose="02040603050506020204" pitchFamily="18" charset="0"/>
              <a:cs typeface="Arial" panose="020B0604020202020204" pitchFamily="34" charset="0"/>
            </a:endParaRPr>
          </a:p>
          <a:p>
            <a:pPr>
              <a:lnSpc>
                <a:spcPct val="150000"/>
              </a:lnSpc>
            </a:pPr>
            <a:endParaRPr lang="en-US" sz="2400" dirty="0">
              <a:latin typeface="UTM Avo" panose="02040603050506020204" pitchFamily="18" charset="0"/>
              <a:cs typeface="Arial" panose="020B0604020202020204" pitchFamily="34" charset="0"/>
            </a:endParaRPr>
          </a:p>
          <a:p>
            <a:pPr marL="304815" indent="-304815">
              <a:lnSpc>
                <a:spcPct val="150000"/>
              </a:lnSpc>
              <a:buFont typeface="Arial" panose="020B0604020202020204" pitchFamily="34" charset="0"/>
              <a:buChar char="•"/>
            </a:pPr>
            <a:r>
              <a:rPr lang="en-US" sz="2400" dirty="0">
                <a:latin typeface="UTM Avo" panose="02040603050506020204" pitchFamily="18" charset="0"/>
                <a:cs typeface="Arial" panose="020B0604020202020204" pitchFamily="34" charset="0"/>
              </a:rPr>
              <a:t>Các ion </a:t>
            </a:r>
            <a:r>
              <a:rPr lang="en-US" sz="2400" dirty="0" err="1">
                <a:latin typeface="UTM Avo" panose="02040603050506020204" pitchFamily="18" charset="0"/>
                <a:cs typeface="Arial" panose="020B0604020202020204" pitchFamily="34" charset="0"/>
              </a:rPr>
              <a:t>có</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cấu</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tạo</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từ</a:t>
            </a:r>
            <a:r>
              <a:rPr lang="en-US" sz="2400" dirty="0">
                <a:latin typeface="UTM Avo" panose="02040603050506020204" pitchFamily="18" charset="0"/>
                <a:cs typeface="Arial" panose="020B0604020202020204" pitchFamily="34" charset="0"/>
              </a:rPr>
              <a:t> 2 hay </a:t>
            </a:r>
            <a:r>
              <a:rPr lang="en-US" sz="2400" dirty="0" err="1">
                <a:latin typeface="UTM Avo" panose="02040603050506020204" pitchFamily="18" charset="0"/>
                <a:cs typeface="Arial" panose="020B0604020202020204" pitchFamily="34" charset="0"/>
              </a:rPr>
              <a:t>nhiều</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nguyên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tử</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trở</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lên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là</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các</a:t>
            </a:r>
            <a:r>
              <a:rPr lang="en-US" sz="2400" dirty="0">
                <a:latin typeface="UTM Avo" panose="02040603050506020204" pitchFamily="18" charset="0"/>
                <a:cs typeface="Arial" panose="020B0604020202020204" pitchFamily="34" charset="0"/>
              </a:rPr>
              <a:t> ion </a:t>
            </a:r>
            <a:r>
              <a:rPr lang="en-US" sz="2400" dirty="0" err="1">
                <a:latin typeface="UTM Avo" panose="02040603050506020204" pitchFamily="18" charset="0"/>
                <a:cs typeface="Arial" panose="020B0604020202020204" pitchFamily="34" charset="0"/>
              </a:rPr>
              <a:t>đa</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nguyên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tử</a:t>
            </a:r>
            <a:r>
              <a:rPr lang="en-US" sz="2400" dirty="0">
                <a:latin typeface="UTM Avo" panose="02040603050506020204" pitchFamily="18" charset="0"/>
                <a:cs typeface="Arial" panose="020B0604020202020204" pitchFamily="34" charset="0"/>
              </a:rPr>
              <a:t>.</a:t>
            </a:r>
          </a:p>
        </p:txBody>
      </p:sp>
      <p:pic>
        <p:nvPicPr>
          <p:cNvPr id="4" name="Picture 3">
            <a:extLst>
              <a:ext uri="{FF2B5EF4-FFF2-40B4-BE49-F238E27FC236}">
                <a16:creationId xmlns:a16="http://schemas.microsoft.com/office/drawing/2014/main" id="{CCE6F51A-4100-B9F2-6939-00AF4CEF6273}"/>
              </a:ext>
            </a:extLst>
          </p:cNvPr>
          <p:cNvPicPr/>
          <p:nvPr/>
        </p:nvPicPr>
        <p:blipFill>
          <a:blip r:embed="rId3">
            <a:clrChange>
              <a:clrFrom>
                <a:srgbClr val="FEFEFE">
                  <a:alpha val="100000"/>
                </a:srgbClr>
              </a:clrFrom>
              <a:clrTo>
                <a:srgbClr val="FEFEFE">
                  <a:alpha val="100000"/>
                  <a:alpha val="0"/>
                </a:srgbClr>
              </a:clrTo>
            </a:clrChange>
          </a:blip>
          <a:stretch>
            <a:fillRect/>
          </a:stretch>
        </p:blipFill>
        <p:spPr>
          <a:xfrm>
            <a:off x="3525520" y="2311401"/>
            <a:ext cx="4856480" cy="1931421"/>
          </a:xfrm>
          <a:prstGeom prst="rect">
            <a:avLst/>
          </a:prstGeom>
          <a:noFill/>
          <a:ln w="9525">
            <a:noFill/>
          </a:ln>
        </p:spPr>
      </p:pic>
      <p:pic>
        <p:nvPicPr>
          <p:cNvPr id="5" name="Picture 4">
            <a:extLst>
              <a:ext uri="{FF2B5EF4-FFF2-40B4-BE49-F238E27FC236}">
                <a16:creationId xmlns:a16="http://schemas.microsoft.com/office/drawing/2014/main" id="{CDFBC6F1-32DB-F22C-4ECE-AE756597295E}"/>
              </a:ext>
            </a:extLst>
          </p:cNvPr>
          <p:cNvPicPr/>
          <p:nvPr/>
        </p:nvPicPr>
        <p:blipFill>
          <a:blip r:embed="rId4">
            <a:clrChange>
              <a:clrFrom>
                <a:srgbClr val="FFFFFF">
                  <a:alpha val="100000"/>
                </a:srgbClr>
              </a:clrFrom>
              <a:clrTo>
                <a:srgbClr val="FFFFFF">
                  <a:alpha val="100000"/>
                  <a:alpha val="0"/>
                </a:srgbClr>
              </a:clrTo>
            </a:clrChange>
          </a:blip>
          <a:stretch>
            <a:fillRect/>
          </a:stretch>
        </p:blipFill>
        <p:spPr>
          <a:xfrm>
            <a:off x="4673600" y="4510193"/>
            <a:ext cx="2324100" cy="2256367"/>
          </a:xfrm>
          <a:prstGeom prst="rect">
            <a:avLst/>
          </a:prstGeom>
          <a:noFill/>
          <a:ln w="9525">
            <a:noFill/>
          </a:ln>
        </p:spPr>
      </p:pic>
    </p:spTree>
    <p:extLst>
      <p:ext uri="{BB962C8B-B14F-4D97-AF65-F5344CB8AC3E}">
        <p14:creationId xmlns:p14="http://schemas.microsoft.com/office/powerpoint/2010/main" val="644017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83930C3-9980-5F79-AEF8-6AC99C45CBB0}"/>
              </a:ext>
            </a:extLst>
          </p:cNvPr>
          <p:cNvSpPr txBox="1"/>
          <p:nvPr/>
        </p:nvSpPr>
        <p:spPr>
          <a:xfrm>
            <a:off x="1028699" y="1889125"/>
            <a:ext cx="10029825" cy="461665"/>
          </a:xfrm>
          <a:prstGeom prst="rect">
            <a:avLst/>
          </a:prstGeom>
          <a:noFill/>
        </p:spPr>
        <p:txBody>
          <a:bodyPr wrap="square">
            <a:spAutoFit/>
          </a:bodyPr>
          <a:lstStyle/>
          <a:p>
            <a:pPr algn="ctr"/>
            <a:r>
              <a:rPr lang="vi-VN" sz="2400" dirty="0">
                <a:latin typeface="UTM Avo" panose="02040603050506020204" pitchFamily="18" charset="0"/>
                <a:cs typeface="Arial" panose="020B0604020202020204" pitchFamily="34" charset="0"/>
              </a:rPr>
              <a:t>Phát biểu nào dưới đây phù hợp với sơ đồ phản ứng ở Hình 10.1?</a:t>
            </a:r>
          </a:p>
        </p:txBody>
      </p:sp>
      <p:sp>
        <p:nvSpPr>
          <p:cNvPr id="12" name="TextBox 11">
            <a:extLst>
              <a:ext uri="{FF2B5EF4-FFF2-40B4-BE49-F238E27FC236}">
                <a16:creationId xmlns:a16="http://schemas.microsoft.com/office/drawing/2014/main" id="{23FCF6D0-8B7B-AC41-72C7-B2045069EE20}"/>
              </a:ext>
            </a:extLst>
          </p:cNvPr>
          <p:cNvSpPr txBox="1"/>
          <p:nvPr/>
        </p:nvSpPr>
        <p:spPr>
          <a:xfrm>
            <a:off x="1044575" y="5314950"/>
            <a:ext cx="10690226" cy="1036117"/>
          </a:xfrm>
          <a:prstGeom prst="rect">
            <a:avLst/>
          </a:prstGeom>
          <a:noFill/>
        </p:spPr>
        <p:txBody>
          <a:bodyPr wrap="square">
            <a:spAutoFit/>
          </a:bodyPr>
          <a:lstStyle/>
          <a:p>
            <a:pPr>
              <a:lnSpc>
                <a:spcPct val="150000"/>
              </a:lnSpc>
            </a:pPr>
            <a:r>
              <a:rPr lang="en-US" sz="2200" dirty="0">
                <a:latin typeface="UTM Avo" panose="02040603050506020204" pitchFamily="18" charset="0"/>
              </a:rPr>
              <a:t>(1) </a:t>
            </a:r>
            <a:r>
              <a:rPr lang="vi-VN" sz="2200" dirty="0">
                <a:latin typeface="UTM Avo" panose="02040603050506020204" pitchFamily="18" charset="0"/>
              </a:rPr>
              <a:t>Nguyên tử Na nhường, nguyên tử Cl nhận electron để trở thành các ion. </a:t>
            </a:r>
          </a:p>
          <a:p>
            <a:pPr>
              <a:lnSpc>
                <a:spcPct val="150000"/>
              </a:lnSpc>
            </a:pPr>
            <a:r>
              <a:rPr lang="vi-VN" sz="2200" dirty="0">
                <a:latin typeface="UTM Avo" panose="02040603050506020204" pitchFamily="18" charset="0"/>
              </a:rPr>
              <a:t>(2) Nguyên tử Na và Cl góp chung electron để trở thành các ion.</a:t>
            </a:r>
          </a:p>
        </p:txBody>
      </p:sp>
      <p:pic>
        <p:nvPicPr>
          <p:cNvPr id="14" name="Picture 13">
            <a:extLst>
              <a:ext uri="{FF2B5EF4-FFF2-40B4-BE49-F238E27FC236}">
                <a16:creationId xmlns:a16="http://schemas.microsoft.com/office/drawing/2014/main" id="{AEC31020-04F9-137C-8038-907150C232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2416084"/>
            <a:ext cx="10316182" cy="3117040"/>
          </a:xfrm>
          <a:prstGeom prst="rect">
            <a:avLst/>
          </a:prstGeom>
        </p:spPr>
      </p:pic>
    </p:spTree>
    <p:extLst>
      <p:ext uri="{BB962C8B-B14F-4D97-AF65-F5344CB8AC3E}">
        <p14:creationId xmlns:p14="http://schemas.microsoft.com/office/powerpoint/2010/main" val="832890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Box 247">
            <a:extLst>
              <a:ext uri="{FF2B5EF4-FFF2-40B4-BE49-F238E27FC236}">
                <a16:creationId xmlns:a16="http://schemas.microsoft.com/office/drawing/2014/main" id="{BC6A45CE-9921-C84F-FA92-C2197F77285E}"/>
              </a:ext>
            </a:extLst>
          </p:cNvPr>
          <p:cNvSpPr txBox="1"/>
          <p:nvPr/>
        </p:nvSpPr>
        <p:spPr>
          <a:xfrm>
            <a:off x="396240" y="1787050"/>
            <a:ext cx="7355840" cy="4999830"/>
          </a:xfrm>
          <a:prstGeom prst="rect">
            <a:avLst/>
          </a:prstGeom>
          <a:noFill/>
          <a:ln w="9525">
            <a:noFill/>
          </a:ln>
        </p:spPr>
        <p:txBody>
          <a:bodyPr wrap="square">
            <a:spAutoFit/>
          </a:bodyPr>
          <a:lstStyle/>
          <a:p>
            <a:pPr marL="304815" indent="-304815" algn="just">
              <a:lnSpc>
                <a:spcPct val="150000"/>
              </a:lnSpc>
              <a:buFont typeface="Wingdings" panose="05000000000000000000" charset="0"/>
              <a:buChar char="Ø"/>
            </a:pPr>
            <a:r>
              <a:rPr lang="en-US" sz="2400" dirty="0" err="1">
                <a:solidFill>
                  <a:srgbClr val="000000"/>
                </a:solidFill>
                <a:latin typeface="UTM Avo" panose="02040603050506020204" pitchFamily="18" charset="0"/>
                <a:cs typeface="Arial" panose="020B0604020202020204" pitchFamily="34" charset="0"/>
              </a:rPr>
              <a:t>Sự</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hình</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thành</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liên</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kết</a:t>
            </a:r>
            <a:r>
              <a:rPr lang="en-US" sz="2400" dirty="0">
                <a:solidFill>
                  <a:srgbClr val="000000"/>
                </a:solidFill>
                <a:latin typeface="UTM Avo" panose="02040603050506020204" pitchFamily="18" charset="0"/>
                <a:cs typeface="Arial" panose="020B0604020202020204" pitchFamily="34" charset="0"/>
              </a:rPr>
              <a:t> ion:</a:t>
            </a:r>
          </a:p>
          <a:p>
            <a:pPr marL="304815" indent="-304815" algn="just">
              <a:lnSpc>
                <a:spcPct val="150000"/>
              </a:lnSpc>
              <a:buFont typeface="Arial" panose="020B0604020202020204" pitchFamily="34" charset="0"/>
              <a:buChar char="•"/>
            </a:pPr>
            <a:r>
              <a:rPr lang="en-US" sz="2400" b="1" dirty="0">
                <a:solidFill>
                  <a:srgbClr val="000000"/>
                </a:solidFill>
                <a:latin typeface="UTM Avo" panose="02040603050506020204" pitchFamily="18" charset="0"/>
                <a:cs typeface="Arial" panose="020B0604020202020204" pitchFamily="34" charset="0"/>
              </a:rPr>
              <a:t>Giai </a:t>
            </a:r>
            <a:r>
              <a:rPr lang="en-US" sz="2400" b="1" dirty="0" err="1">
                <a:solidFill>
                  <a:srgbClr val="000000"/>
                </a:solidFill>
                <a:latin typeface="UTM Avo" panose="02040603050506020204" pitchFamily="18" charset="0"/>
                <a:cs typeface="Arial" panose="020B0604020202020204" pitchFamily="34" charset="0"/>
              </a:rPr>
              <a:t>đoạn</a:t>
            </a:r>
            <a:r>
              <a:rPr lang="en-US" sz="2400" b="1" dirty="0">
                <a:solidFill>
                  <a:srgbClr val="000000"/>
                </a:solidFill>
                <a:latin typeface="UTM Avo" panose="02040603050506020204" pitchFamily="18" charset="0"/>
                <a:cs typeface="Arial" panose="020B0604020202020204" pitchFamily="34" charset="0"/>
              </a:rPr>
              <a:t> 1: </a:t>
            </a:r>
            <a:r>
              <a:rPr lang="en-US" sz="2400" dirty="0" err="1">
                <a:solidFill>
                  <a:srgbClr val="000000"/>
                </a:solidFill>
                <a:latin typeface="UTM Avo" panose="02040603050506020204" pitchFamily="18" charset="0"/>
                <a:cs typeface="Arial" panose="020B0604020202020204" pitchFamily="34" charset="0"/>
              </a:rPr>
              <a:t>Hình</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thành</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các</a:t>
            </a:r>
            <a:r>
              <a:rPr lang="en-US" sz="2400" dirty="0">
                <a:solidFill>
                  <a:srgbClr val="000000"/>
                </a:solidFill>
                <a:latin typeface="UTM Avo" panose="02040603050506020204" pitchFamily="18" charset="0"/>
                <a:cs typeface="Arial" panose="020B0604020202020204" pitchFamily="34" charset="0"/>
              </a:rPr>
              <a:t> ion </a:t>
            </a:r>
            <a:r>
              <a:rPr lang="en-US" sz="2400" dirty="0" err="1">
                <a:solidFill>
                  <a:srgbClr val="000000"/>
                </a:solidFill>
                <a:latin typeface="UTM Avo" panose="02040603050506020204" pitchFamily="18" charset="0"/>
                <a:cs typeface="Arial" panose="020B0604020202020204" pitchFamily="34" charset="0"/>
              </a:rPr>
              <a:t>trái</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dấu</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từ</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các</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quá</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trình</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kim</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loại</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nhường</a:t>
            </a:r>
            <a:r>
              <a:rPr lang="en-US" sz="2400" dirty="0">
                <a:solidFill>
                  <a:srgbClr val="000000"/>
                </a:solidFill>
                <a:latin typeface="UTM Avo" panose="02040603050506020204" pitchFamily="18" charset="0"/>
                <a:cs typeface="Arial" panose="020B0604020202020204" pitchFamily="34" charset="0"/>
              </a:rPr>
              <a:t> electron </a:t>
            </a:r>
            <a:r>
              <a:rPr lang="en-US" sz="2400" dirty="0" err="1">
                <a:solidFill>
                  <a:srgbClr val="000000"/>
                </a:solidFill>
                <a:latin typeface="UTM Avo" panose="02040603050506020204" pitchFamily="18" charset="0"/>
                <a:cs typeface="Arial" panose="020B0604020202020204" pitchFamily="34" charset="0"/>
              </a:rPr>
              <a:t>và</a:t>
            </a:r>
            <a:r>
              <a:rPr lang="en-US" sz="2400" dirty="0">
                <a:solidFill>
                  <a:srgbClr val="000000"/>
                </a:solidFill>
                <a:latin typeface="UTM Avo" panose="02040603050506020204" pitchFamily="18" charset="0"/>
                <a:cs typeface="Arial" panose="020B0604020202020204" pitchFamily="34" charset="0"/>
              </a:rPr>
              <a:t> phi </a:t>
            </a:r>
            <a:r>
              <a:rPr lang="en-US" sz="2400" dirty="0" err="1">
                <a:solidFill>
                  <a:srgbClr val="000000"/>
                </a:solidFill>
                <a:latin typeface="UTM Avo" panose="02040603050506020204" pitchFamily="18" charset="0"/>
                <a:cs typeface="Arial" panose="020B0604020202020204" pitchFamily="34" charset="0"/>
              </a:rPr>
              <a:t>kim</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nhận</a:t>
            </a:r>
            <a:r>
              <a:rPr lang="en-US" sz="2400" dirty="0">
                <a:solidFill>
                  <a:srgbClr val="000000"/>
                </a:solidFill>
                <a:latin typeface="UTM Avo" panose="02040603050506020204" pitchFamily="18" charset="0"/>
                <a:cs typeface="Arial" panose="020B0604020202020204" pitchFamily="34" charset="0"/>
              </a:rPr>
              <a:t> electron </a:t>
            </a:r>
            <a:r>
              <a:rPr lang="en-US" sz="2400" dirty="0" err="1">
                <a:solidFill>
                  <a:srgbClr val="000000"/>
                </a:solidFill>
                <a:latin typeface="UTM Avo" panose="02040603050506020204" pitchFamily="18" charset="0"/>
                <a:cs typeface="Arial" panose="020B0604020202020204" pitchFamily="34" charset="0"/>
              </a:rPr>
              <a:t>theo</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quy</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tắc</a:t>
            </a:r>
            <a:r>
              <a:rPr lang="en-US" sz="2400" dirty="0">
                <a:solidFill>
                  <a:srgbClr val="000000"/>
                </a:solidFill>
                <a:latin typeface="UTM Avo" panose="02040603050506020204" pitchFamily="18" charset="0"/>
                <a:cs typeface="Arial" panose="020B0604020202020204" pitchFamily="34" charset="0"/>
              </a:rPr>
              <a:t> octet.</a:t>
            </a:r>
          </a:p>
          <a:p>
            <a:pPr marL="304815" indent="-304815" algn="just">
              <a:lnSpc>
                <a:spcPct val="150000"/>
              </a:lnSpc>
              <a:buFont typeface="Arial" panose="020B0604020202020204" pitchFamily="34" charset="0"/>
              <a:buChar char="•"/>
            </a:pPr>
            <a:r>
              <a:rPr lang="en-US" sz="2400" b="1" dirty="0">
                <a:solidFill>
                  <a:srgbClr val="000000"/>
                </a:solidFill>
                <a:latin typeface="UTM Avo" panose="02040603050506020204" pitchFamily="18" charset="0"/>
                <a:cs typeface="Arial" panose="020B0604020202020204" pitchFamily="34" charset="0"/>
              </a:rPr>
              <a:t>Giai </a:t>
            </a:r>
            <a:r>
              <a:rPr lang="en-US" sz="2400" b="1" dirty="0" err="1">
                <a:solidFill>
                  <a:srgbClr val="000000"/>
                </a:solidFill>
                <a:latin typeface="UTM Avo" panose="02040603050506020204" pitchFamily="18" charset="0"/>
                <a:cs typeface="Arial" panose="020B0604020202020204" pitchFamily="34" charset="0"/>
              </a:rPr>
              <a:t>đoạn</a:t>
            </a:r>
            <a:r>
              <a:rPr lang="en-US" sz="2400" b="1" dirty="0">
                <a:solidFill>
                  <a:srgbClr val="000000"/>
                </a:solidFill>
                <a:latin typeface="UTM Avo" panose="02040603050506020204" pitchFamily="18" charset="0"/>
                <a:cs typeface="Arial" panose="020B0604020202020204" pitchFamily="34" charset="0"/>
              </a:rPr>
              <a:t> 2:</a:t>
            </a:r>
            <a:r>
              <a:rPr lang="en-US" sz="2400" dirty="0">
                <a:solidFill>
                  <a:srgbClr val="000000"/>
                </a:solidFill>
                <a:latin typeface="UTM Avo" panose="02040603050506020204" pitchFamily="18" charset="0"/>
                <a:cs typeface="Arial" panose="020B0604020202020204" pitchFamily="34" charset="0"/>
              </a:rPr>
              <a:t> Các ion </a:t>
            </a:r>
            <a:r>
              <a:rPr lang="en-US" sz="2400" dirty="0" err="1">
                <a:solidFill>
                  <a:srgbClr val="000000"/>
                </a:solidFill>
                <a:latin typeface="UTM Avo" panose="02040603050506020204" pitchFamily="18" charset="0"/>
                <a:cs typeface="Arial" panose="020B0604020202020204" pitchFamily="34" charset="0"/>
              </a:rPr>
              <a:t>trái</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dấu</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hút</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nhau</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bằng</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lực</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hút</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tĩnh</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điện</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tạo</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nên</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hợp</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chất</a:t>
            </a:r>
            <a:r>
              <a:rPr lang="en-US" sz="2400" dirty="0">
                <a:solidFill>
                  <a:srgbClr val="000000"/>
                </a:solidFill>
                <a:latin typeface="UTM Avo" panose="02040603050506020204" pitchFamily="18" charset="0"/>
                <a:cs typeface="Arial" panose="020B0604020202020204" pitchFamily="34" charset="0"/>
              </a:rPr>
              <a:t> ion. Các ion </a:t>
            </a:r>
            <a:r>
              <a:rPr lang="en-US" sz="2400" dirty="0" err="1">
                <a:solidFill>
                  <a:srgbClr val="000000"/>
                </a:solidFill>
                <a:latin typeface="UTM Avo" panose="02040603050506020204" pitchFamily="18" charset="0"/>
                <a:cs typeface="Arial" panose="020B0604020202020204" pitchFamily="34" charset="0"/>
              </a:rPr>
              <a:t>trái</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dấu</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kết</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hợp</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với</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nhau</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theo</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tỉ</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lệ</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sao</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cho</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tổng</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điện</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tích</a:t>
            </a:r>
            <a:r>
              <a:rPr lang="en-US" sz="2400" dirty="0">
                <a:solidFill>
                  <a:srgbClr val="000000"/>
                </a:solidFill>
                <a:latin typeface="UTM Avo" panose="02040603050506020204" pitchFamily="18" charset="0"/>
                <a:cs typeface="Arial" panose="020B0604020202020204" pitchFamily="34" charset="0"/>
              </a:rPr>
              <a:t> của </a:t>
            </a:r>
            <a:r>
              <a:rPr lang="en-US" sz="2400" dirty="0" err="1">
                <a:solidFill>
                  <a:srgbClr val="000000"/>
                </a:solidFill>
                <a:latin typeface="UTM Avo" panose="02040603050506020204" pitchFamily="18" charset="0"/>
                <a:cs typeface="Arial" panose="020B0604020202020204" pitchFamily="34" charset="0"/>
              </a:rPr>
              <a:t>các</a:t>
            </a:r>
            <a:r>
              <a:rPr lang="en-US" sz="2400" dirty="0">
                <a:solidFill>
                  <a:srgbClr val="000000"/>
                </a:solidFill>
                <a:latin typeface="UTM Avo" panose="02040603050506020204" pitchFamily="18" charset="0"/>
                <a:cs typeface="Arial" panose="020B0604020202020204" pitchFamily="34" charset="0"/>
              </a:rPr>
              <a:t> ion </a:t>
            </a:r>
            <a:r>
              <a:rPr lang="en-US" sz="2400" dirty="0" err="1">
                <a:solidFill>
                  <a:srgbClr val="000000"/>
                </a:solidFill>
                <a:latin typeface="UTM Avo" panose="02040603050506020204" pitchFamily="18" charset="0"/>
                <a:cs typeface="Arial" panose="020B0604020202020204" pitchFamily="34" charset="0"/>
              </a:rPr>
              <a:t>trong</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hợp</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chất</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phải</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bằng</a:t>
            </a:r>
            <a:r>
              <a:rPr lang="en-US" sz="2400" dirty="0">
                <a:solidFill>
                  <a:srgbClr val="000000"/>
                </a:solidFill>
                <a:latin typeface="UTM Avo" panose="02040603050506020204" pitchFamily="18" charset="0"/>
                <a:cs typeface="Arial" panose="020B0604020202020204" pitchFamily="34" charset="0"/>
              </a:rPr>
              <a:t> 0.</a:t>
            </a:r>
            <a:endParaRPr lang="en-US" sz="2400" dirty="0">
              <a:latin typeface="UTM Avo" panose="02040603050506020204" pitchFamily="18" charset="0"/>
              <a:cs typeface="Arial" panose="020B0604020202020204" pitchFamily="34" charset="0"/>
            </a:endParaRPr>
          </a:p>
        </p:txBody>
      </p:sp>
      <p:pic>
        <p:nvPicPr>
          <p:cNvPr id="6" name="Picture 5">
            <a:extLst>
              <a:ext uri="{FF2B5EF4-FFF2-40B4-BE49-F238E27FC236}">
                <a16:creationId xmlns:a16="http://schemas.microsoft.com/office/drawing/2014/main" id="{647EB6EF-A4A6-E3FB-69ED-88B44EE23A05}"/>
              </a:ext>
            </a:extLst>
          </p:cNvPr>
          <p:cNvPicPr/>
          <p:nvPr/>
        </p:nvPicPr>
        <p:blipFill>
          <a:blip r:embed="rId3">
            <a:clrChange>
              <a:clrFrom>
                <a:srgbClr val="FFFFFF">
                  <a:alpha val="100000"/>
                </a:srgbClr>
              </a:clrFrom>
              <a:clrTo>
                <a:srgbClr val="FFFFFF">
                  <a:alpha val="100000"/>
                  <a:alpha val="0"/>
                </a:srgbClr>
              </a:clrTo>
            </a:clrChange>
          </a:blip>
          <a:srcRect r="47793"/>
          <a:stretch>
            <a:fillRect/>
          </a:stretch>
        </p:blipFill>
        <p:spPr>
          <a:xfrm>
            <a:off x="8046720" y="1549400"/>
            <a:ext cx="3735493" cy="2446867"/>
          </a:xfrm>
          <a:prstGeom prst="rect">
            <a:avLst/>
          </a:prstGeom>
          <a:noFill/>
          <a:ln w="9525">
            <a:noFill/>
          </a:ln>
        </p:spPr>
      </p:pic>
      <p:pic>
        <p:nvPicPr>
          <p:cNvPr id="7" name="Picture 6">
            <a:extLst>
              <a:ext uri="{FF2B5EF4-FFF2-40B4-BE49-F238E27FC236}">
                <a16:creationId xmlns:a16="http://schemas.microsoft.com/office/drawing/2014/main" id="{ABE5A51D-E465-767A-D0CB-BB6D20BC8245}"/>
              </a:ext>
            </a:extLst>
          </p:cNvPr>
          <p:cNvPicPr/>
          <p:nvPr/>
        </p:nvPicPr>
        <p:blipFill>
          <a:blip r:embed="rId3">
            <a:clrChange>
              <a:clrFrom>
                <a:srgbClr val="FFFFFF">
                  <a:alpha val="100000"/>
                </a:srgbClr>
              </a:clrFrom>
              <a:clrTo>
                <a:srgbClr val="FFFFFF">
                  <a:alpha val="100000"/>
                  <a:alpha val="0"/>
                </a:srgbClr>
              </a:clrTo>
            </a:clrChange>
          </a:blip>
          <a:srcRect l="53663" t="5450" r="225" b="2076"/>
          <a:stretch>
            <a:fillRect/>
          </a:stretch>
        </p:blipFill>
        <p:spPr>
          <a:xfrm>
            <a:off x="8009467" y="3957320"/>
            <a:ext cx="3299460" cy="2262717"/>
          </a:xfrm>
          <a:prstGeom prst="rect">
            <a:avLst/>
          </a:prstGeom>
          <a:noFill/>
          <a:ln w="9525">
            <a:noFill/>
          </a:ln>
        </p:spPr>
      </p:pic>
    </p:spTree>
    <p:extLst>
      <p:ext uri="{BB962C8B-B14F-4D97-AF65-F5344CB8AC3E}">
        <p14:creationId xmlns:p14="http://schemas.microsoft.com/office/powerpoint/2010/main" val="3881693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97D71F-5E5A-C830-6DBA-FAC4D531110C}"/>
              </a:ext>
            </a:extLst>
          </p:cNvPr>
          <p:cNvSpPr/>
          <p:nvPr/>
        </p:nvSpPr>
        <p:spPr>
          <a:xfrm>
            <a:off x="758244" y="1764072"/>
            <a:ext cx="2369816" cy="574388"/>
          </a:xfrm>
          <a:prstGeom prst="rect">
            <a:avLst/>
          </a:prstGeom>
        </p:spPr>
        <p:txBody>
          <a:bodyPr wrap="none">
            <a:spAutoFit/>
          </a:bodyPr>
          <a:lstStyle/>
          <a:p>
            <a:pPr>
              <a:lnSpc>
                <a:spcPct val="150000"/>
              </a:lnSpc>
              <a:spcBef>
                <a:spcPts val="400"/>
              </a:spcBef>
              <a:spcAft>
                <a:spcPts val="533"/>
              </a:spcAft>
            </a:pPr>
            <a:r>
              <a:rPr lang="en-US" sz="2400" b="1" dirty="0">
                <a:latin typeface="UTM Avo" panose="02040603050506020204" pitchFamily="18" charset="0"/>
                <a:ea typeface="Calibri" panose="020F0502020204030204" pitchFamily="34" charset="0"/>
                <a:cs typeface="Arial" panose="020B0604020202020204" pitchFamily="34" charset="0"/>
              </a:rPr>
              <a:t>II. Tinh </a:t>
            </a:r>
            <a:r>
              <a:rPr lang="en-US" sz="2400" b="1" dirty="0" err="1">
                <a:latin typeface="UTM Avo" panose="02040603050506020204" pitchFamily="18" charset="0"/>
                <a:ea typeface="Calibri" panose="020F0502020204030204" pitchFamily="34" charset="0"/>
                <a:cs typeface="Arial" panose="020B0604020202020204" pitchFamily="34" charset="0"/>
              </a:rPr>
              <a:t>thể</a:t>
            </a:r>
            <a:r>
              <a:rPr lang="en-US" sz="2400" b="1" dirty="0">
                <a:latin typeface="UTM Avo" panose="02040603050506020204" pitchFamily="18" charset="0"/>
                <a:ea typeface="Calibri" panose="020F0502020204030204" pitchFamily="34" charset="0"/>
                <a:cs typeface="Arial" panose="020B0604020202020204" pitchFamily="34" charset="0"/>
              </a:rPr>
              <a:t> ion</a:t>
            </a:r>
          </a:p>
        </p:txBody>
      </p:sp>
      <p:pic>
        <p:nvPicPr>
          <p:cNvPr id="3" name="Picture 2">
            <a:extLst>
              <a:ext uri="{FF2B5EF4-FFF2-40B4-BE49-F238E27FC236}">
                <a16:creationId xmlns:a16="http://schemas.microsoft.com/office/drawing/2014/main" id="{D32B3212-3AC4-84FA-6425-1137AAF5CADE}"/>
              </a:ext>
            </a:extLst>
          </p:cNvPr>
          <p:cNvPicPr/>
          <p:nvPr/>
        </p:nvPicPr>
        <p:blipFill>
          <a:blip r:embed="rId3"/>
          <a:stretch>
            <a:fillRect/>
          </a:stretch>
        </p:blipFill>
        <p:spPr>
          <a:xfrm>
            <a:off x="6969760" y="2941320"/>
            <a:ext cx="4759113" cy="2590800"/>
          </a:xfrm>
          <a:prstGeom prst="rect">
            <a:avLst/>
          </a:prstGeom>
          <a:noFill/>
          <a:ln w="9525">
            <a:noFill/>
          </a:ln>
        </p:spPr>
      </p:pic>
      <p:pic>
        <p:nvPicPr>
          <p:cNvPr id="4" name="Picture 3">
            <a:extLst>
              <a:ext uri="{FF2B5EF4-FFF2-40B4-BE49-F238E27FC236}">
                <a16:creationId xmlns:a16="http://schemas.microsoft.com/office/drawing/2014/main" id="{2EA6D9E6-EDDC-0F21-4441-C36FD0D26510}"/>
              </a:ext>
            </a:extLst>
          </p:cNvPr>
          <p:cNvPicPr/>
          <p:nvPr/>
        </p:nvPicPr>
        <p:blipFill>
          <a:blip r:embed="rId4"/>
          <a:stretch>
            <a:fillRect/>
          </a:stretch>
        </p:blipFill>
        <p:spPr>
          <a:xfrm>
            <a:off x="955041" y="2788920"/>
            <a:ext cx="2575983" cy="2854537"/>
          </a:xfrm>
          <a:prstGeom prst="rect">
            <a:avLst/>
          </a:prstGeom>
          <a:noFill/>
          <a:ln w="9525">
            <a:noFill/>
          </a:ln>
        </p:spPr>
      </p:pic>
      <p:pic>
        <p:nvPicPr>
          <p:cNvPr id="5" name="Picture 4">
            <a:extLst>
              <a:ext uri="{FF2B5EF4-FFF2-40B4-BE49-F238E27FC236}">
                <a16:creationId xmlns:a16="http://schemas.microsoft.com/office/drawing/2014/main" id="{9F9910AD-D752-CF77-2675-8EB45D8B859F}"/>
              </a:ext>
            </a:extLst>
          </p:cNvPr>
          <p:cNvPicPr/>
          <p:nvPr/>
        </p:nvPicPr>
        <p:blipFill>
          <a:blip r:embed="rId5"/>
          <a:stretch>
            <a:fillRect/>
          </a:stretch>
        </p:blipFill>
        <p:spPr>
          <a:xfrm>
            <a:off x="4011930" y="3022600"/>
            <a:ext cx="2393527" cy="2399030"/>
          </a:xfrm>
          <a:prstGeom prst="rect">
            <a:avLst/>
          </a:prstGeom>
          <a:solidFill>
            <a:schemeClr val="bg1"/>
          </a:solidFill>
          <a:ln w="9525">
            <a:noFill/>
          </a:ln>
        </p:spPr>
      </p:pic>
    </p:spTree>
    <p:extLst>
      <p:ext uri="{BB962C8B-B14F-4D97-AF65-F5344CB8AC3E}">
        <p14:creationId xmlns:p14="http://schemas.microsoft.com/office/powerpoint/2010/main" val="1723702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Box 247">
            <a:extLst>
              <a:ext uri="{FF2B5EF4-FFF2-40B4-BE49-F238E27FC236}">
                <a16:creationId xmlns:a16="http://schemas.microsoft.com/office/drawing/2014/main" id="{BC6A45CE-9921-C84F-FA92-C2197F77285E}"/>
              </a:ext>
            </a:extLst>
          </p:cNvPr>
          <p:cNvSpPr txBox="1"/>
          <p:nvPr/>
        </p:nvSpPr>
        <p:spPr>
          <a:xfrm>
            <a:off x="396240" y="1787050"/>
            <a:ext cx="11328400" cy="1675843"/>
          </a:xfrm>
          <a:prstGeom prst="rect">
            <a:avLst/>
          </a:prstGeom>
          <a:noFill/>
          <a:ln w="9525">
            <a:noFill/>
          </a:ln>
        </p:spPr>
        <p:txBody>
          <a:bodyPr wrap="square">
            <a:spAutoFit/>
          </a:bodyPr>
          <a:lstStyle/>
          <a:p>
            <a:pPr marL="381019" indent="-381019">
              <a:lnSpc>
                <a:spcPct val="150000"/>
              </a:lnSpc>
              <a:buFont typeface="Arial" panose="020B0604020202020204" pitchFamily="34" charset="0"/>
              <a:buChar char="•"/>
            </a:pPr>
            <a:r>
              <a:rPr lang="en-US" sz="2400" dirty="0">
                <a:latin typeface="UTM Avo" panose="02040603050506020204" pitchFamily="18" charset="0"/>
                <a:cs typeface="Calibri" panose="020F0502020204030204" charset="0"/>
              </a:rPr>
              <a:t>Tinh </a:t>
            </a:r>
            <a:r>
              <a:rPr lang="en-US" sz="2400" dirty="0" err="1">
                <a:latin typeface="UTM Avo" panose="02040603050506020204" pitchFamily="18" charset="0"/>
                <a:cs typeface="Calibri" panose="020F0502020204030204" charset="0"/>
              </a:rPr>
              <a:t>thể</a:t>
            </a:r>
            <a:r>
              <a:rPr lang="en-US" sz="2400" dirty="0">
                <a:latin typeface="UTM Avo" panose="02040603050506020204" pitchFamily="18" charset="0"/>
                <a:cs typeface="Calibri" panose="020F0502020204030204" charset="0"/>
              </a:rPr>
              <a:t> ion </a:t>
            </a:r>
            <a:r>
              <a:rPr lang="en-US" sz="2400" dirty="0" err="1">
                <a:latin typeface="UTM Avo" panose="02040603050506020204" pitchFamily="18" charset="0"/>
                <a:cs typeface="Calibri" panose="020F0502020204030204" charset="0"/>
              </a:rPr>
              <a:t>là</a:t>
            </a:r>
            <a:r>
              <a:rPr lang="en-US" sz="2400" dirty="0">
                <a:latin typeface="UTM Avo" panose="02040603050506020204" pitchFamily="18" charset="0"/>
                <a:cs typeface="Calibri" panose="020F0502020204030204" charset="0"/>
              </a:rPr>
              <a:t> </a:t>
            </a:r>
            <a:r>
              <a:rPr lang="en-US" sz="2400" dirty="0" err="1">
                <a:latin typeface="UTM Avo" panose="02040603050506020204" pitchFamily="18" charset="0"/>
                <a:cs typeface="Calibri" panose="020F0502020204030204" charset="0"/>
              </a:rPr>
              <a:t>gì</a:t>
            </a:r>
            <a:r>
              <a:rPr lang="en-US" sz="2400" dirty="0">
                <a:latin typeface="UTM Avo" panose="02040603050506020204" pitchFamily="18" charset="0"/>
                <a:cs typeface="Calibri" panose="020F0502020204030204" charset="0"/>
              </a:rPr>
              <a:t>?</a:t>
            </a:r>
          </a:p>
          <a:p>
            <a:pPr marL="381019" indent="-381019">
              <a:lnSpc>
                <a:spcPct val="150000"/>
              </a:lnSpc>
              <a:buFont typeface="Wingdings" panose="05000000000000000000" charset="0"/>
              <a:buChar char="Ø"/>
            </a:pPr>
            <a:r>
              <a:rPr lang="en-US" sz="2400" dirty="0">
                <a:latin typeface="UTM Avo" panose="02040603050506020204" pitchFamily="18" charset="0"/>
                <a:cs typeface="Calibri" panose="020F0502020204030204" charset="0"/>
              </a:rPr>
              <a:t>Tinh </a:t>
            </a:r>
            <a:r>
              <a:rPr lang="en-US" sz="2400" dirty="0" err="1">
                <a:latin typeface="UTM Avo" panose="02040603050506020204" pitchFamily="18" charset="0"/>
                <a:cs typeface="Calibri" panose="020F0502020204030204" charset="0"/>
              </a:rPr>
              <a:t>thể</a:t>
            </a:r>
            <a:r>
              <a:rPr lang="en-US" sz="2400" dirty="0">
                <a:latin typeface="UTM Avo" panose="02040603050506020204" pitchFamily="18" charset="0"/>
                <a:cs typeface="Calibri" panose="020F0502020204030204" charset="0"/>
              </a:rPr>
              <a:t> ion </a:t>
            </a:r>
            <a:r>
              <a:rPr lang="en-US" sz="2400" dirty="0" err="1">
                <a:latin typeface="UTM Avo" panose="02040603050506020204" pitchFamily="18" charset="0"/>
                <a:cs typeface="Calibri" panose="020F0502020204030204" charset="0"/>
              </a:rPr>
              <a:t>là</a:t>
            </a:r>
            <a:r>
              <a:rPr lang="en-US" sz="2400" dirty="0">
                <a:latin typeface="UTM Avo" panose="02040603050506020204" pitchFamily="18" charset="0"/>
                <a:cs typeface="Calibri" panose="020F0502020204030204" charset="0"/>
              </a:rPr>
              <a:t> </a:t>
            </a:r>
            <a:r>
              <a:rPr lang="en-US" sz="2400" dirty="0" err="1">
                <a:latin typeface="UTM Avo" panose="02040603050506020204" pitchFamily="18" charset="0"/>
                <a:cs typeface="Calibri" panose="020F0502020204030204" charset="0"/>
              </a:rPr>
              <a:t>loại</a:t>
            </a:r>
            <a:r>
              <a:rPr lang="en-US" sz="2400" dirty="0">
                <a:latin typeface="UTM Avo" panose="02040603050506020204" pitchFamily="18" charset="0"/>
                <a:cs typeface="Calibri" panose="020F0502020204030204" charset="0"/>
              </a:rPr>
              <a:t> </a:t>
            </a:r>
            <a:r>
              <a:rPr lang="en-US" sz="2400" dirty="0" err="1">
                <a:latin typeface="UTM Avo" panose="02040603050506020204" pitchFamily="18" charset="0"/>
                <a:cs typeface="Calibri" panose="020F0502020204030204" charset="0"/>
              </a:rPr>
              <a:t>tinh</a:t>
            </a:r>
            <a:r>
              <a:rPr lang="en-US" sz="2400" dirty="0">
                <a:latin typeface="UTM Avo" panose="02040603050506020204" pitchFamily="18" charset="0"/>
                <a:cs typeface="Calibri" panose="020F0502020204030204" charset="0"/>
              </a:rPr>
              <a:t> </a:t>
            </a:r>
            <a:r>
              <a:rPr lang="en-US" sz="2400" dirty="0" err="1">
                <a:latin typeface="UTM Avo" panose="02040603050506020204" pitchFamily="18" charset="0"/>
                <a:cs typeface="Calibri" panose="020F0502020204030204" charset="0"/>
              </a:rPr>
              <a:t>thể</a:t>
            </a:r>
            <a:r>
              <a:rPr lang="en-US" sz="2400" dirty="0">
                <a:latin typeface="UTM Avo" panose="02040603050506020204" pitchFamily="18" charset="0"/>
                <a:cs typeface="Calibri" panose="020F0502020204030204" charset="0"/>
              </a:rPr>
              <a:t> </a:t>
            </a:r>
            <a:r>
              <a:rPr lang="en-US" sz="2400" dirty="0" err="1">
                <a:latin typeface="UTM Avo" panose="02040603050506020204" pitchFamily="18" charset="0"/>
                <a:cs typeface="Calibri" panose="020F0502020204030204" charset="0"/>
              </a:rPr>
              <a:t>được</a:t>
            </a:r>
            <a:r>
              <a:rPr lang="en-US" sz="2400" dirty="0">
                <a:latin typeface="UTM Avo" panose="02040603050506020204" pitchFamily="18" charset="0"/>
                <a:cs typeface="Calibri" panose="020F0502020204030204" charset="0"/>
              </a:rPr>
              <a:t> </a:t>
            </a:r>
            <a:r>
              <a:rPr lang="en-US" sz="2400" dirty="0" err="1">
                <a:latin typeface="UTM Avo" panose="02040603050506020204" pitchFamily="18" charset="0"/>
                <a:cs typeface="Calibri" panose="020F0502020204030204" charset="0"/>
              </a:rPr>
              <a:t>tạo</a:t>
            </a:r>
            <a:r>
              <a:rPr lang="en-US" sz="2400" dirty="0">
                <a:latin typeface="UTM Avo" panose="02040603050506020204" pitchFamily="18" charset="0"/>
                <a:cs typeface="Calibri" panose="020F0502020204030204" charset="0"/>
              </a:rPr>
              <a:t> </a:t>
            </a:r>
            <a:r>
              <a:rPr lang="en-US" sz="2400" dirty="0" err="1">
                <a:latin typeface="UTM Avo" panose="02040603050506020204" pitchFamily="18" charset="0"/>
                <a:cs typeface="Calibri" panose="020F0502020204030204" charset="0"/>
              </a:rPr>
              <a:t>nên</a:t>
            </a:r>
            <a:r>
              <a:rPr lang="en-US" sz="2400" dirty="0">
                <a:latin typeface="UTM Avo" panose="02040603050506020204" pitchFamily="18" charset="0"/>
                <a:cs typeface="Calibri" panose="020F0502020204030204" charset="0"/>
              </a:rPr>
              <a:t> </a:t>
            </a:r>
            <a:r>
              <a:rPr lang="en-US" sz="2400" dirty="0" err="1">
                <a:latin typeface="UTM Avo" panose="02040603050506020204" pitchFamily="18" charset="0"/>
                <a:cs typeface="Calibri" panose="020F0502020204030204" charset="0"/>
              </a:rPr>
              <a:t>bởi</a:t>
            </a:r>
            <a:r>
              <a:rPr lang="en-US" sz="2400" dirty="0">
                <a:latin typeface="UTM Avo" panose="02040603050506020204" pitchFamily="18" charset="0"/>
                <a:cs typeface="Calibri" panose="020F0502020204030204" charset="0"/>
              </a:rPr>
              <a:t> </a:t>
            </a:r>
            <a:r>
              <a:rPr lang="en-US" sz="2400" dirty="0" err="1">
                <a:latin typeface="UTM Avo" panose="02040603050506020204" pitchFamily="18" charset="0"/>
                <a:cs typeface="Calibri" panose="020F0502020204030204" charset="0"/>
              </a:rPr>
              <a:t>các</a:t>
            </a:r>
            <a:r>
              <a:rPr lang="en-US" sz="2400" dirty="0">
                <a:latin typeface="UTM Avo" panose="02040603050506020204" pitchFamily="18" charset="0"/>
                <a:cs typeface="Calibri" panose="020F0502020204030204" charset="0"/>
              </a:rPr>
              <a:t> cation </a:t>
            </a:r>
            <a:r>
              <a:rPr lang="en-US" sz="2400" dirty="0" err="1">
                <a:latin typeface="UTM Avo" panose="02040603050506020204" pitchFamily="18" charset="0"/>
                <a:cs typeface="Calibri" panose="020F0502020204030204" charset="0"/>
              </a:rPr>
              <a:t>và</a:t>
            </a:r>
            <a:r>
              <a:rPr lang="en-US" sz="2400" dirty="0">
                <a:latin typeface="UTM Avo" panose="02040603050506020204" pitchFamily="18" charset="0"/>
                <a:cs typeface="Calibri" panose="020F0502020204030204" charset="0"/>
              </a:rPr>
              <a:t> anion.</a:t>
            </a:r>
          </a:p>
          <a:p>
            <a:pPr marL="381019" indent="-381019">
              <a:lnSpc>
                <a:spcPct val="150000"/>
              </a:lnSpc>
              <a:buFont typeface="Arial" panose="020B0604020202020204" pitchFamily="34" charset="0"/>
              <a:buChar char="•"/>
            </a:pPr>
            <a:r>
              <a:rPr lang="en-US" sz="2400" dirty="0" err="1">
                <a:latin typeface="UTM Avo" panose="02040603050506020204" pitchFamily="18" charset="0"/>
                <a:cs typeface="Calibri" panose="020F0502020204030204" charset="0"/>
              </a:rPr>
              <a:t>Kể</a:t>
            </a:r>
            <a:r>
              <a:rPr lang="en-US" sz="2400" dirty="0">
                <a:latin typeface="UTM Avo" panose="02040603050506020204" pitchFamily="18" charset="0"/>
                <a:cs typeface="Calibri" panose="020F0502020204030204" charset="0"/>
              </a:rPr>
              <a:t> </a:t>
            </a:r>
            <a:r>
              <a:rPr lang="en-US" sz="2400" dirty="0" err="1">
                <a:latin typeface="UTM Avo" panose="02040603050506020204" pitchFamily="18" charset="0"/>
                <a:cs typeface="Calibri" panose="020F0502020204030204" charset="0"/>
              </a:rPr>
              <a:t>tên</a:t>
            </a:r>
            <a:r>
              <a:rPr lang="en-US" sz="2400" dirty="0">
                <a:latin typeface="UTM Avo" panose="02040603050506020204" pitchFamily="18" charset="0"/>
                <a:cs typeface="Calibri" panose="020F0502020204030204" charset="0"/>
              </a:rPr>
              <a:t> 1 số </a:t>
            </a:r>
            <a:r>
              <a:rPr lang="en-US" sz="2400" dirty="0" err="1">
                <a:latin typeface="UTM Avo" panose="02040603050506020204" pitchFamily="18" charset="0"/>
                <a:cs typeface="Calibri" panose="020F0502020204030204" charset="0"/>
              </a:rPr>
              <a:t>tinh</a:t>
            </a:r>
            <a:r>
              <a:rPr lang="en-US" sz="2400" dirty="0">
                <a:latin typeface="UTM Avo" panose="02040603050506020204" pitchFamily="18" charset="0"/>
                <a:cs typeface="Calibri" panose="020F0502020204030204" charset="0"/>
              </a:rPr>
              <a:t> </a:t>
            </a:r>
            <a:r>
              <a:rPr lang="en-US" sz="2400" dirty="0" err="1">
                <a:latin typeface="UTM Avo" panose="02040603050506020204" pitchFamily="18" charset="0"/>
                <a:cs typeface="Calibri" panose="020F0502020204030204" charset="0"/>
              </a:rPr>
              <a:t>thể</a:t>
            </a:r>
            <a:r>
              <a:rPr lang="en-US" sz="2400" dirty="0">
                <a:latin typeface="UTM Avo" panose="02040603050506020204" pitchFamily="18" charset="0"/>
                <a:cs typeface="Calibri" panose="020F0502020204030204" charset="0"/>
              </a:rPr>
              <a:t> </a:t>
            </a:r>
            <a:r>
              <a:rPr lang="en-US" sz="2400" dirty="0" err="1">
                <a:latin typeface="UTM Avo" panose="02040603050506020204" pitchFamily="18" charset="0"/>
                <a:cs typeface="Calibri" panose="020F0502020204030204" charset="0"/>
              </a:rPr>
              <a:t>mà</a:t>
            </a:r>
            <a:r>
              <a:rPr lang="en-US" sz="2400" dirty="0">
                <a:latin typeface="UTM Avo" panose="02040603050506020204" pitchFamily="18" charset="0"/>
                <a:cs typeface="Calibri" panose="020F0502020204030204" charset="0"/>
              </a:rPr>
              <a:t> </a:t>
            </a:r>
            <a:r>
              <a:rPr lang="en-US" sz="2400" dirty="0" err="1">
                <a:latin typeface="UTM Avo" panose="02040603050506020204" pitchFamily="18" charset="0"/>
                <a:cs typeface="Calibri" panose="020F0502020204030204" charset="0"/>
              </a:rPr>
              <a:t>em</a:t>
            </a:r>
            <a:r>
              <a:rPr lang="en-US" sz="2400" dirty="0">
                <a:latin typeface="UTM Avo" panose="02040603050506020204" pitchFamily="18" charset="0"/>
                <a:cs typeface="Calibri" panose="020F0502020204030204" charset="0"/>
              </a:rPr>
              <a:t> </a:t>
            </a:r>
            <a:r>
              <a:rPr lang="en-US" sz="2400" dirty="0" err="1">
                <a:latin typeface="UTM Avo" panose="02040603050506020204" pitchFamily="18" charset="0"/>
                <a:cs typeface="Calibri" panose="020F0502020204030204" charset="0"/>
              </a:rPr>
              <a:t>biết</a:t>
            </a:r>
            <a:r>
              <a:rPr lang="en-US" sz="2400" dirty="0">
                <a:latin typeface="UTM Avo" panose="02040603050506020204" pitchFamily="18" charset="0"/>
                <a:cs typeface="Calibri" panose="020F0502020204030204" charset="0"/>
              </a:rPr>
              <a:t>.</a:t>
            </a:r>
          </a:p>
        </p:txBody>
      </p:sp>
      <p:pic>
        <p:nvPicPr>
          <p:cNvPr id="2" name="Picture 17">
            <a:extLst>
              <a:ext uri="{FF2B5EF4-FFF2-40B4-BE49-F238E27FC236}">
                <a16:creationId xmlns:a16="http://schemas.microsoft.com/office/drawing/2014/main" id="{8EBE49EC-1A3A-8EB6-92FD-6EE77E2C6EBA}"/>
              </a:ext>
            </a:extLst>
          </p:cNvPr>
          <p:cNvPicPr>
            <a:picLocks noChangeAspect="1"/>
          </p:cNvPicPr>
          <p:nvPr/>
        </p:nvPicPr>
        <p:blipFill>
          <a:blip r:embed="rId3"/>
          <a:stretch>
            <a:fillRect/>
          </a:stretch>
        </p:blipFill>
        <p:spPr>
          <a:xfrm>
            <a:off x="558800" y="3713480"/>
            <a:ext cx="2196299" cy="1413714"/>
          </a:xfrm>
          <a:prstGeom prst="rect">
            <a:avLst/>
          </a:prstGeom>
        </p:spPr>
      </p:pic>
      <p:pic>
        <p:nvPicPr>
          <p:cNvPr id="4" name="Picture 19">
            <a:extLst>
              <a:ext uri="{FF2B5EF4-FFF2-40B4-BE49-F238E27FC236}">
                <a16:creationId xmlns:a16="http://schemas.microsoft.com/office/drawing/2014/main" id="{01B2D66F-B74F-3C28-9E30-82B4521A246A}"/>
              </a:ext>
            </a:extLst>
          </p:cNvPr>
          <p:cNvPicPr>
            <a:picLocks noChangeAspect="1"/>
          </p:cNvPicPr>
          <p:nvPr/>
        </p:nvPicPr>
        <p:blipFill>
          <a:blip r:embed="rId4"/>
          <a:stretch>
            <a:fillRect/>
          </a:stretch>
        </p:blipFill>
        <p:spPr>
          <a:xfrm>
            <a:off x="2950633" y="3618231"/>
            <a:ext cx="1888817" cy="1572198"/>
          </a:xfrm>
          <a:prstGeom prst="rect">
            <a:avLst/>
          </a:prstGeom>
        </p:spPr>
      </p:pic>
      <p:pic>
        <p:nvPicPr>
          <p:cNvPr id="5" name="Picture 20">
            <a:extLst>
              <a:ext uri="{FF2B5EF4-FFF2-40B4-BE49-F238E27FC236}">
                <a16:creationId xmlns:a16="http://schemas.microsoft.com/office/drawing/2014/main" id="{052C17E1-80B3-230C-EF9B-4DC2B729FADE}"/>
              </a:ext>
            </a:extLst>
          </p:cNvPr>
          <p:cNvPicPr>
            <a:picLocks noChangeAspect="1"/>
          </p:cNvPicPr>
          <p:nvPr/>
        </p:nvPicPr>
        <p:blipFill>
          <a:blip r:embed="rId5"/>
          <a:stretch>
            <a:fillRect/>
          </a:stretch>
        </p:blipFill>
        <p:spPr>
          <a:xfrm>
            <a:off x="5058833" y="3662680"/>
            <a:ext cx="2175215" cy="1455883"/>
          </a:xfrm>
          <a:prstGeom prst="rect">
            <a:avLst/>
          </a:prstGeom>
        </p:spPr>
      </p:pic>
      <p:pic>
        <p:nvPicPr>
          <p:cNvPr id="8" name="Picture 21">
            <a:extLst>
              <a:ext uri="{FF2B5EF4-FFF2-40B4-BE49-F238E27FC236}">
                <a16:creationId xmlns:a16="http://schemas.microsoft.com/office/drawing/2014/main" id="{3B9FF94D-B16D-489F-BD33-F5EDA6A18E58}"/>
              </a:ext>
            </a:extLst>
          </p:cNvPr>
          <p:cNvPicPr>
            <a:picLocks noChangeAspect="1"/>
          </p:cNvPicPr>
          <p:nvPr/>
        </p:nvPicPr>
        <p:blipFill>
          <a:blip r:embed="rId6"/>
          <a:stretch>
            <a:fillRect/>
          </a:stretch>
        </p:blipFill>
        <p:spPr>
          <a:xfrm>
            <a:off x="7413414" y="3632201"/>
            <a:ext cx="1797100" cy="1502620"/>
          </a:xfrm>
          <a:prstGeom prst="rect">
            <a:avLst/>
          </a:prstGeom>
        </p:spPr>
      </p:pic>
      <p:pic>
        <p:nvPicPr>
          <p:cNvPr id="9" name="Picture 22">
            <a:extLst>
              <a:ext uri="{FF2B5EF4-FFF2-40B4-BE49-F238E27FC236}">
                <a16:creationId xmlns:a16="http://schemas.microsoft.com/office/drawing/2014/main" id="{353BA243-ABD7-27A3-F961-302A3C955CF5}"/>
              </a:ext>
            </a:extLst>
          </p:cNvPr>
          <p:cNvPicPr>
            <a:picLocks noChangeAspect="1"/>
          </p:cNvPicPr>
          <p:nvPr/>
        </p:nvPicPr>
        <p:blipFill>
          <a:blip r:embed="rId7"/>
          <a:stretch>
            <a:fillRect/>
          </a:stretch>
        </p:blipFill>
        <p:spPr>
          <a:xfrm>
            <a:off x="9491981" y="3632201"/>
            <a:ext cx="2116178" cy="1447800"/>
          </a:xfrm>
          <a:prstGeom prst="rect">
            <a:avLst/>
          </a:prstGeom>
        </p:spPr>
      </p:pic>
    </p:spTree>
    <p:extLst>
      <p:ext uri="{BB962C8B-B14F-4D97-AF65-F5344CB8AC3E}">
        <p14:creationId xmlns:p14="http://schemas.microsoft.com/office/powerpoint/2010/main" val="1565046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17">
            <a:extLst>
              <a:ext uri="{FF2B5EF4-FFF2-40B4-BE49-F238E27FC236}">
                <a16:creationId xmlns:a16="http://schemas.microsoft.com/office/drawing/2014/main" id="{E537233D-91BD-6286-CD71-2500CDB64FB1}"/>
              </a:ext>
            </a:extLst>
          </p:cNvPr>
          <p:cNvPicPr>
            <a:picLocks noChangeAspect="1"/>
          </p:cNvPicPr>
          <p:nvPr/>
        </p:nvPicPr>
        <p:blipFill>
          <a:blip r:embed="rId3"/>
          <a:stretch>
            <a:fillRect/>
          </a:stretch>
        </p:blipFill>
        <p:spPr>
          <a:xfrm>
            <a:off x="1778000" y="1905000"/>
            <a:ext cx="2645833" cy="1703070"/>
          </a:xfrm>
          <a:prstGeom prst="rect">
            <a:avLst/>
          </a:prstGeom>
        </p:spPr>
      </p:pic>
      <p:pic>
        <p:nvPicPr>
          <p:cNvPr id="7" name="Picture 19">
            <a:extLst>
              <a:ext uri="{FF2B5EF4-FFF2-40B4-BE49-F238E27FC236}">
                <a16:creationId xmlns:a16="http://schemas.microsoft.com/office/drawing/2014/main" id="{9A81A4E2-7681-74E8-5EFC-2CD5FBEF877C}"/>
              </a:ext>
            </a:extLst>
          </p:cNvPr>
          <p:cNvPicPr>
            <a:picLocks noChangeAspect="1"/>
          </p:cNvPicPr>
          <p:nvPr/>
        </p:nvPicPr>
        <p:blipFill>
          <a:blip r:embed="rId4"/>
          <a:stretch>
            <a:fillRect/>
          </a:stretch>
        </p:blipFill>
        <p:spPr>
          <a:xfrm>
            <a:off x="4978400" y="1854200"/>
            <a:ext cx="2275417" cy="1893993"/>
          </a:xfrm>
          <a:prstGeom prst="rect">
            <a:avLst/>
          </a:prstGeom>
        </p:spPr>
      </p:pic>
      <p:pic>
        <p:nvPicPr>
          <p:cNvPr id="10" name="Picture 20">
            <a:extLst>
              <a:ext uri="{FF2B5EF4-FFF2-40B4-BE49-F238E27FC236}">
                <a16:creationId xmlns:a16="http://schemas.microsoft.com/office/drawing/2014/main" id="{AB0F5EF0-614E-B6D9-166D-F27E55611DE0}"/>
              </a:ext>
            </a:extLst>
          </p:cNvPr>
          <p:cNvPicPr>
            <a:picLocks noChangeAspect="1"/>
          </p:cNvPicPr>
          <p:nvPr/>
        </p:nvPicPr>
        <p:blipFill>
          <a:blip r:embed="rId5"/>
          <a:stretch>
            <a:fillRect/>
          </a:stretch>
        </p:blipFill>
        <p:spPr>
          <a:xfrm>
            <a:off x="8077200" y="1854200"/>
            <a:ext cx="2620433" cy="1753870"/>
          </a:xfrm>
          <a:prstGeom prst="rect">
            <a:avLst/>
          </a:prstGeom>
        </p:spPr>
      </p:pic>
      <p:pic>
        <p:nvPicPr>
          <p:cNvPr id="11" name="Picture 21">
            <a:extLst>
              <a:ext uri="{FF2B5EF4-FFF2-40B4-BE49-F238E27FC236}">
                <a16:creationId xmlns:a16="http://schemas.microsoft.com/office/drawing/2014/main" id="{79DBEF34-4289-242E-8F92-2059A30DAC94}"/>
              </a:ext>
            </a:extLst>
          </p:cNvPr>
          <p:cNvPicPr>
            <a:picLocks noChangeAspect="1"/>
          </p:cNvPicPr>
          <p:nvPr/>
        </p:nvPicPr>
        <p:blipFill>
          <a:blip r:embed="rId6"/>
          <a:stretch>
            <a:fillRect/>
          </a:stretch>
        </p:blipFill>
        <p:spPr>
          <a:xfrm>
            <a:off x="1892300" y="4191000"/>
            <a:ext cx="2164927" cy="1810173"/>
          </a:xfrm>
          <a:prstGeom prst="rect">
            <a:avLst/>
          </a:prstGeom>
        </p:spPr>
      </p:pic>
      <p:pic>
        <p:nvPicPr>
          <p:cNvPr id="12" name="Picture 22">
            <a:extLst>
              <a:ext uri="{FF2B5EF4-FFF2-40B4-BE49-F238E27FC236}">
                <a16:creationId xmlns:a16="http://schemas.microsoft.com/office/drawing/2014/main" id="{7A053A1D-466E-24C0-12CA-A5E4F7452E27}"/>
              </a:ext>
            </a:extLst>
          </p:cNvPr>
          <p:cNvPicPr>
            <a:picLocks noChangeAspect="1"/>
          </p:cNvPicPr>
          <p:nvPr/>
        </p:nvPicPr>
        <p:blipFill>
          <a:blip r:embed="rId7"/>
          <a:stretch>
            <a:fillRect/>
          </a:stretch>
        </p:blipFill>
        <p:spPr>
          <a:xfrm>
            <a:off x="4686300" y="4191000"/>
            <a:ext cx="2549313" cy="1744133"/>
          </a:xfrm>
          <a:prstGeom prst="rect">
            <a:avLst/>
          </a:prstGeom>
        </p:spPr>
      </p:pic>
      <p:sp>
        <p:nvSpPr>
          <p:cNvPr id="13" name="Text Box 2">
            <a:extLst>
              <a:ext uri="{FF2B5EF4-FFF2-40B4-BE49-F238E27FC236}">
                <a16:creationId xmlns:a16="http://schemas.microsoft.com/office/drawing/2014/main" id="{3D396085-D798-B255-7B91-1D4E260E96F6}"/>
              </a:ext>
            </a:extLst>
          </p:cNvPr>
          <p:cNvSpPr txBox="1"/>
          <p:nvPr/>
        </p:nvSpPr>
        <p:spPr>
          <a:xfrm>
            <a:off x="8026824" y="4445000"/>
            <a:ext cx="3352376" cy="1675843"/>
          </a:xfrm>
          <a:prstGeom prst="rect">
            <a:avLst/>
          </a:prstGeom>
          <a:ln>
            <a:prstDash val="dash"/>
          </a:ln>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150000"/>
              </a:lnSpc>
            </a:pPr>
            <a:r>
              <a:rPr lang="en-US" sz="2400" dirty="0">
                <a:latin typeface="UTM Avo" panose="02040603050506020204" pitchFamily="18" charset="0"/>
                <a:cs typeface="Arial" panose="020B0604020202020204" pitchFamily="34" charset="0"/>
              </a:rPr>
              <a:t>Trong </a:t>
            </a:r>
            <a:r>
              <a:rPr lang="en-US" sz="2400" dirty="0" err="1">
                <a:latin typeface="UTM Avo" panose="02040603050506020204" pitchFamily="18" charset="0"/>
                <a:cs typeface="Arial" panose="020B0604020202020204" pitchFamily="34" charset="0"/>
              </a:rPr>
              <a:t>các</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hình</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ảnh</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trên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đâu</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là</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hình</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ảnh</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về</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tinh</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thể</a:t>
            </a:r>
            <a:r>
              <a:rPr lang="en-US" sz="2400" dirty="0">
                <a:latin typeface="UTM Avo" panose="02040603050506020204" pitchFamily="18" charset="0"/>
                <a:cs typeface="Arial" panose="020B0604020202020204" pitchFamily="34" charset="0"/>
              </a:rPr>
              <a:t> ion?</a:t>
            </a:r>
          </a:p>
        </p:txBody>
      </p:sp>
      <p:sp>
        <p:nvSpPr>
          <p:cNvPr id="14" name="Text Box 3">
            <a:extLst>
              <a:ext uri="{FF2B5EF4-FFF2-40B4-BE49-F238E27FC236}">
                <a16:creationId xmlns:a16="http://schemas.microsoft.com/office/drawing/2014/main" id="{A1661BB3-1121-D1C8-DB18-7C6411405CD1}"/>
              </a:ext>
            </a:extLst>
          </p:cNvPr>
          <p:cNvSpPr txBox="1"/>
          <p:nvPr/>
        </p:nvSpPr>
        <p:spPr>
          <a:xfrm>
            <a:off x="1778000" y="3530600"/>
            <a:ext cx="2805007" cy="515077"/>
          </a:xfrm>
          <a:prstGeom prst="rect">
            <a:avLst/>
          </a:prstGeom>
          <a:noFill/>
          <a:ln w="9525">
            <a:noFill/>
          </a:ln>
        </p:spPr>
        <p:txBody>
          <a:bodyPr wrap="square">
            <a:spAutoFit/>
          </a:bodyPr>
          <a:lstStyle/>
          <a:p>
            <a:pPr algn="ctr">
              <a:lnSpc>
                <a:spcPct val="150000"/>
              </a:lnSpc>
            </a:pPr>
            <a:r>
              <a:rPr lang="en-US" sz="2133" i="1" dirty="0">
                <a:latin typeface="UTM Avo" panose="02040603050506020204" pitchFamily="18" charset="0"/>
                <a:cs typeface="Arial" panose="020B0604020202020204" pitchFamily="34" charset="0"/>
              </a:rPr>
              <a:t>Tinh </a:t>
            </a:r>
            <a:r>
              <a:rPr lang="en-US" sz="2133" i="1" dirty="0" err="1">
                <a:latin typeface="UTM Avo" panose="02040603050506020204" pitchFamily="18" charset="0"/>
                <a:cs typeface="Arial" panose="020B0604020202020204" pitchFamily="34" charset="0"/>
              </a:rPr>
              <a:t>thể</a:t>
            </a:r>
            <a:r>
              <a:rPr lang="en-US" sz="2133" i="1" dirty="0">
                <a:latin typeface="UTM Avo" panose="02040603050506020204" pitchFamily="18" charset="0"/>
                <a:cs typeface="Arial" panose="020B0604020202020204" pitchFamily="34" charset="0"/>
              </a:rPr>
              <a:t> </a:t>
            </a:r>
            <a:r>
              <a:rPr lang="en-US" sz="2133" i="1" dirty="0" err="1">
                <a:latin typeface="UTM Avo" panose="02040603050506020204" pitchFamily="18" charset="0"/>
                <a:cs typeface="Arial" panose="020B0604020202020204" pitchFamily="34" charset="0"/>
              </a:rPr>
              <a:t>kim</a:t>
            </a:r>
            <a:r>
              <a:rPr lang="en-US" sz="2133" i="1" dirty="0">
                <a:latin typeface="UTM Avo" panose="02040603050506020204" pitchFamily="18" charset="0"/>
                <a:cs typeface="Arial" panose="020B0604020202020204" pitchFamily="34" charset="0"/>
              </a:rPr>
              <a:t> </a:t>
            </a:r>
            <a:r>
              <a:rPr lang="en-US" sz="2133" i="1" dirty="0" err="1">
                <a:latin typeface="UTM Avo" panose="02040603050506020204" pitchFamily="18" charset="0"/>
                <a:cs typeface="Arial" panose="020B0604020202020204" pitchFamily="34" charset="0"/>
              </a:rPr>
              <a:t>cương</a:t>
            </a:r>
            <a:endParaRPr lang="en-US" sz="2133" i="1" dirty="0">
              <a:latin typeface="UTM Avo" panose="02040603050506020204" pitchFamily="18" charset="0"/>
              <a:cs typeface="Arial" panose="020B0604020202020204" pitchFamily="34" charset="0"/>
            </a:endParaRPr>
          </a:p>
        </p:txBody>
      </p:sp>
      <p:sp>
        <p:nvSpPr>
          <p:cNvPr id="15" name="Text Box 4">
            <a:extLst>
              <a:ext uri="{FF2B5EF4-FFF2-40B4-BE49-F238E27FC236}">
                <a16:creationId xmlns:a16="http://schemas.microsoft.com/office/drawing/2014/main" id="{0CCF2723-EA54-A6A2-15FE-28C93DF8059D}"/>
              </a:ext>
            </a:extLst>
          </p:cNvPr>
          <p:cNvSpPr txBox="1"/>
          <p:nvPr/>
        </p:nvSpPr>
        <p:spPr>
          <a:xfrm>
            <a:off x="4713817" y="3535257"/>
            <a:ext cx="2803313" cy="515077"/>
          </a:xfrm>
          <a:prstGeom prst="rect">
            <a:avLst/>
          </a:prstGeom>
          <a:noFill/>
          <a:ln w="9525">
            <a:noFill/>
          </a:ln>
        </p:spPr>
        <p:txBody>
          <a:bodyPr wrap="square">
            <a:spAutoFit/>
          </a:bodyPr>
          <a:lstStyle/>
          <a:p>
            <a:pPr algn="ctr">
              <a:lnSpc>
                <a:spcPct val="150000"/>
              </a:lnSpc>
            </a:pPr>
            <a:r>
              <a:rPr lang="en-US" sz="2133" i="1" dirty="0">
                <a:latin typeface="UTM Avo" panose="02040603050506020204" pitchFamily="18" charset="0"/>
                <a:cs typeface="Arial" panose="020B0604020202020204" pitchFamily="34" charset="0"/>
              </a:rPr>
              <a:t>Tinh </a:t>
            </a:r>
            <a:r>
              <a:rPr lang="en-US" sz="2133" i="1" dirty="0" err="1">
                <a:latin typeface="UTM Avo" panose="02040603050506020204" pitchFamily="18" charset="0"/>
                <a:cs typeface="Arial" panose="020B0604020202020204" pitchFamily="34" charset="0"/>
              </a:rPr>
              <a:t>thể</a:t>
            </a:r>
            <a:r>
              <a:rPr lang="en-US" sz="2133" i="1" dirty="0">
                <a:latin typeface="UTM Avo" panose="02040603050506020204" pitchFamily="18" charset="0"/>
                <a:cs typeface="Arial" panose="020B0604020202020204" pitchFamily="34" charset="0"/>
              </a:rPr>
              <a:t> than </a:t>
            </a:r>
            <a:r>
              <a:rPr lang="en-US" sz="2133" i="1" dirty="0" err="1">
                <a:latin typeface="UTM Avo" panose="02040603050506020204" pitchFamily="18" charset="0"/>
                <a:cs typeface="Arial" panose="020B0604020202020204" pitchFamily="34" charset="0"/>
              </a:rPr>
              <a:t>chì</a:t>
            </a:r>
            <a:endParaRPr lang="en-US" sz="2133" i="1" dirty="0">
              <a:latin typeface="UTM Avo" panose="02040603050506020204" pitchFamily="18" charset="0"/>
              <a:cs typeface="Arial" panose="020B0604020202020204" pitchFamily="34" charset="0"/>
            </a:endParaRPr>
          </a:p>
        </p:txBody>
      </p:sp>
      <p:sp>
        <p:nvSpPr>
          <p:cNvPr id="16" name="Text Box 5">
            <a:extLst>
              <a:ext uri="{FF2B5EF4-FFF2-40B4-BE49-F238E27FC236}">
                <a16:creationId xmlns:a16="http://schemas.microsoft.com/office/drawing/2014/main" id="{CC308642-CBC2-FF9B-738E-EA7957071D67}"/>
              </a:ext>
            </a:extLst>
          </p:cNvPr>
          <p:cNvSpPr txBox="1"/>
          <p:nvPr/>
        </p:nvSpPr>
        <p:spPr>
          <a:xfrm>
            <a:off x="8077200" y="3581400"/>
            <a:ext cx="2803313" cy="515077"/>
          </a:xfrm>
          <a:prstGeom prst="rect">
            <a:avLst/>
          </a:prstGeom>
          <a:noFill/>
          <a:ln w="9525">
            <a:noFill/>
          </a:ln>
        </p:spPr>
        <p:txBody>
          <a:bodyPr wrap="square">
            <a:spAutoFit/>
          </a:bodyPr>
          <a:lstStyle/>
          <a:p>
            <a:pPr algn="ctr">
              <a:lnSpc>
                <a:spcPct val="150000"/>
              </a:lnSpc>
            </a:pPr>
            <a:r>
              <a:rPr lang="en-US" sz="2133" i="1" dirty="0">
                <a:latin typeface="UTM Avo" panose="02040603050506020204" pitchFamily="18" charset="0"/>
                <a:cs typeface="Arial" panose="020B0604020202020204" pitchFamily="34" charset="0"/>
              </a:rPr>
              <a:t>Tinh </a:t>
            </a:r>
            <a:r>
              <a:rPr lang="en-US" sz="2133" i="1" dirty="0" err="1">
                <a:latin typeface="UTM Avo" panose="02040603050506020204" pitchFamily="18" charset="0"/>
                <a:cs typeface="Arial" panose="020B0604020202020204" pitchFamily="34" charset="0"/>
              </a:rPr>
              <a:t>thể</a:t>
            </a:r>
            <a:r>
              <a:rPr lang="en-US" sz="2133" i="1" dirty="0">
                <a:latin typeface="UTM Avo" panose="02040603050506020204" pitchFamily="18" charset="0"/>
                <a:cs typeface="Arial" panose="020B0604020202020204" pitchFamily="34" charset="0"/>
              </a:rPr>
              <a:t> </a:t>
            </a:r>
            <a:r>
              <a:rPr lang="en-US" sz="2133" i="1" dirty="0" err="1">
                <a:latin typeface="UTM Avo" panose="02040603050506020204" pitchFamily="18" charset="0"/>
                <a:cs typeface="Arial" panose="020B0604020202020204" pitchFamily="34" charset="0"/>
              </a:rPr>
              <a:t>kim</a:t>
            </a:r>
            <a:r>
              <a:rPr lang="en-US" sz="2133" i="1" dirty="0">
                <a:latin typeface="UTM Avo" panose="02040603050506020204" pitchFamily="18" charset="0"/>
                <a:cs typeface="Arial" panose="020B0604020202020204" pitchFamily="34" charset="0"/>
              </a:rPr>
              <a:t> </a:t>
            </a:r>
            <a:r>
              <a:rPr lang="en-US" sz="2133" i="1" dirty="0" err="1">
                <a:latin typeface="UTM Avo" panose="02040603050506020204" pitchFamily="18" charset="0"/>
                <a:cs typeface="Arial" panose="020B0604020202020204" pitchFamily="34" charset="0"/>
              </a:rPr>
              <a:t>loại</a:t>
            </a:r>
            <a:endParaRPr lang="en-US" sz="2133" i="1" dirty="0">
              <a:latin typeface="UTM Avo" panose="02040603050506020204" pitchFamily="18" charset="0"/>
              <a:cs typeface="Arial" panose="020B0604020202020204" pitchFamily="34" charset="0"/>
            </a:endParaRPr>
          </a:p>
        </p:txBody>
      </p:sp>
      <p:sp>
        <p:nvSpPr>
          <p:cNvPr id="17" name="Text Box 6">
            <a:extLst>
              <a:ext uri="{FF2B5EF4-FFF2-40B4-BE49-F238E27FC236}">
                <a16:creationId xmlns:a16="http://schemas.microsoft.com/office/drawing/2014/main" id="{15C501EA-74B5-56B9-1550-8F36C33156F3}"/>
              </a:ext>
            </a:extLst>
          </p:cNvPr>
          <p:cNvSpPr txBox="1"/>
          <p:nvPr/>
        </p:nvSpPr>
        <p:spPr>
          <a:xfrm>
            <a:off x="1485900" y="6031230"/>
            <a:ext cx="2803313" cy="515077"/>
          </a:xfrm>
          <a:prstGeom prst="rect">
            <a:avLst/>
          </a:prstGeom>
          <a:noFill/>
          <a:ln w="9525">
            <a:noFill/>
          </a:ln>
        </p:spPr>
        <p:txBody>
          <a:bodyPr wrap="square">
            <a:spAutoFit/>
          </a:bodyPr>
          <a:lstStyle/>
          <a:p>
            <a:pPr algn="ctr">
              <a:lnSpc>
                <a:spcPct val="150000"/>
              </a:lnSpc>
            </a:pPr>
            <a:r>
              <a:rPr lang="en-US" sz="2133" i="1" dirty="0">
                <a:latin typeface="UTM Avo" panose="02040603050506020204" pitchFamily="18" charset="0"/>
                <a:cs typeface="Arial" panose="020B0604020202020204" pitchFamily="34" charset="0"/>
              </a:rPr>
              <a:t>Tinh </a:t>
            </a:r>
            <a:r>
              <a:rPr lang="en-US" sz="2133" i="1" dirty="0" err="1">
                <a:latin typeface="UTM Avo" panose="02040603050506020204" pitchFamily="18" charset="0"/>
                <a:cs typeface="Arial" panose="020B0604020202020204" pitchFamily="34" charset="0"/>
              </a:rPr>
              <a:t>thể</a:t>
            </a:r>
            <a:r>
              <a:rPr lang="en-US" sz="2133" i="1" dirty="0">
                <a:latin typeface="UTM Avo" panose="02040603050506020204" pitchFamily="18" charset="0"/>
                <a:cs typeface="Arial" panose="020B0604020202020204" pitchFamily="34" charset="0"/>
              </a:rPr>
              <a:t> </a:t>
            </a:r>
            <a:r>
              <a:rPr lang="en-US" sz="2133" i="1" dirty="0" err="1">
                <a:latin typeface="UTM Avo" panose="02040603050506020204" pitchFamily="18" charset="0"/>
                <a:cs typeface="Arial" panose="020B0604020202020204" pitchFamily="34" charset="0"/>
              </a:rPr>
              <a:t>muối</a:t>
            </a:r>
            <a:r>
              <a:rPr lang="en-US" sz="2133" i="1" dirty="0">
                <a:latin typeface="UTM Avo" panose="02040603050506020204" pitchFamily="18" charset="0"/>
                <a:cs typeface="Arial" panose="020B0604020202020204" pitchFamily="34" charset="0"/>
              </a:rPr>
              <a:t> </a:t>
            </a:r>
            <a:r>
              <a:rPr lang="en-US" sz="2133" i="1" dirty="0" err="1">
                <a:latin typeface="UTM Avo" panose="02040603050506020204" pitchFamily="18" charset="0"/>
                <a:cs typeface="Arial" panose="020B0604020202020204" pitchFamily="34" charset="0"/>
              </a:rPr>
              <a:t>ăn</a:t>
            </a:r>
            <a:endParaRPr lang="en-US" sz="2133" i="1" dirty="0">
              <a:latin typeface="UTM Avo" panose="02040603050506020204" pitchFamily="18" charset="0"/>
              <a:cs typeface="Arial" panose="020B0604020202020204" pitchFamily="34" charset="0"/>
            </a:endParaRPr>
          </a:p>
        </p:txBody>
      </p:sp>
      <p:sp>
        <p:nvSpPr>
          <p:cNvPr id="18" name="Text Box 7">
            <a:extLst>
              <a:ext uri="{FF2B5EF4-FFF2-40B4-BE49-F238E27FC236}">
                <a16:creationId xmlns:a16="http://schemas.microsoft.com/office/drawing/2014/main" id="{F3D1377E-3CE1-775D-F9B9-4EE7198A299C}"/>
              </a:ext>
            </a:extLst>
          </p:cNvPr>
          <p:cNvSpPr txBox="1"/>
          <p:nvPr/>
        </p:nvSpPr>
        <p:spPr>
          <a:xfrm>
            <a:off x="4635500" y="5991437"/>
            <a:ext cx="2803313" cy="515077"/>
          </a:xfrm>
          <a:prstGeom prst="rect">
            <a:avLst/>
          </a:prstGeom>
          <a:noFill/>
          <a:ln w="9525">
            <a:noFill/>
          </a:ln>
        </p:spPr>
        <p:txBody>
          <a:bodyPr wrap="square">
            <a:spAutoFit/>
          </a:bodyPr>
          <a:lstStyle/>
          <a:p>
            <a:pPr algn="ctr">
              <a:lnSpc>
                <a:spcPct val="150000"/>
              </a:lnSpc>
            </a:pPr>
            <a:r>
              <a:rPr lang="en-US" sz="2133" i="1" dirty="0">
                <a:latin typeface="UTM Avo" panose="02040603050506020204" pitchFamily="18" charset="0"/>
                <a:cs typeface="Arial" panose="020B0604020202020204" pitchFamily="34" charset="0"/>
              </a:rPr>
              <a:t>Tinh </a:t>
            </a:r>
            <a:r>
              <a:rPr lang="en-US" sz="2133" i="1" dirty="0" err="1">
                <a:latin typeface="UTM Avo" panose="02040603050506020204" pitchFamily="18" charset="0"/>
                <a:cs typeface="Arial" panose="020B0604020202020204" pitchFamily="34" charset="0"/>
              </a:rPr>
              <a:t>thể</a:t>
            </a:r>
            <a:r>
              <a:rPr lang="en-US" sz="2133" i="1" dirty="0">
                <a:latin typeface="UTM Avo" panose="02040603050506020204" pitchFamily="18" charset="0"/>
                <a:cs typeface="Arial" panose="020B0604020202020204" pitchFamily="34" charset="0"/>
              </a:rPr>
              <a:t> </a:t>
            </a:r>
            <a:r>
              <a:rPr lang="en-US" sz="2133" i="1" dirty="0" err="1">
                <a:latin typeface="UTM Avo" panose="02040603050506020204" pitchFamily="18" charset="0"/>
                <a:cs typeface="Arial" panose="020B0604020202020204" pitchFamily="34" charset="0"/>
              </a:rPr>
              <a:t>nước</a:t>
            </a:r>
            <a:r>
              <a:rPr lang="en-US" sz="2133" i="1" dirty="0">
                <a:latin typeface="UTM Avo" panose="02040603050506020204" pitchFamily="18" charset="0"/>
                <a:cs typeface="Arial" panose="020B0604020202020204" pitchFamily="34" charset="0"/>
              </a:rPr>
              <a:t> </a:t>
            </a:r>
            <a:r>
              <a:rPr lang="en-US" sz="2133" i="1" dirty="0" err="1">
                <a:latin typeface="UTM Avo" panose="02040603050506020204" pitchFamily="18" charset="0"/>
                <a:cs typeface="Arial" panose="020B0604020202020204" pitchFamily="34" charset="0"/>
              </a:rPr>
              <a:t>đá</a:t>
            </a:r>
            <a:endParaRPr lang="en-US" sz="2133" i="1" dirty="0">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1675630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6" presetClass="entr" presetSubtype="21"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inVertical)">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P spid="16" grpId="0"/>
      <p:bldP spid="17" grpId="0"/>
      <p:bldP spid="18"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Box 247">
            <a:extLst>
              <a:ext uri="{FF2B5EF4-FFF2-40B4-BE49-F238E27FC236}">
                <a16:creationId xmlns:a16="http://schemas.microsoft.com/office/drawing/2014/main" id="{C9FCAAA5-FD4B-BFB5-C5EB-3EC064678B4A}"/>
              </a:ext>
            </a:extLst>
          </p:cNvPr>
          <p:cNvSpPr txBox="1"/>
          <p:nvPr/>
        </p:nvSpPr>
        <p:spPr>
          <a:xfrm>
            <a:off x="683260" y="1765300"/>
            <a:ext cx="11343640" cy="1675843"/>
          </a:xfrm>
          <a:prstGeom prst="rect">
            <a:avLst/>
          </a:prstGeom>
          <a:noFill/>
          <a:ln w="9525">
            <a:noFill/>
          </a:ln>
        </p:spPr>
        <p:txBody>
          <a:bodyPr wrap="square">
            <a:spAutoFit/>
          </a:bodyPr>
          <a:lstStyle/>
          <a:p>
            <a:pPr>
              <a:lnSpc>
                <a:spcPct val="150000"/>
              </a:lnSpc>
            </a:pPr>
            <a:r>
              <a:rPr lang="en-US" sz="2400" dirty="0">
                <a:latin typeface="UTM Avo" panose="02040603050506020204" pitchFamily="18" charset="0"/>
                <a:cs typeface="Arial" panose="020B0604020202020204" pitchFamily="34" charset="0"/>
              </a:rPr>
              <a:t>Nêu </a:t>
            </a:r>
            <a:r>
              <a:rPr lang="en-US" sz="2400" dirty="0" err="1">
                <a:latin typeface="UTM Avo" panose="02040603050506020204" pitchFamily="18" charset="0"/>
                <a:cs typeface="Arial" panose="020B0604020202020204" pitchFamily="34" charset="0"/>
              </a:rPr>
              <a:t>đặc</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điểm</a:t>
            </a:r>
            <a:r>
              <a:rPr lang="en-US" sz="2400" dirty="0">
                <a:latin typeface="UTM Avo" panose="02040603050506020204" pitchFamily="18" charset="0"/>
                <a:cs typeface="Arial" panose="020B0604020202020204" pitchFamily="34" charset="0"/>
              </a:rPr>
              <a:t> của </a:t>
            </a:r>
            <a:r>
              <a:rPr lang="en-US" sz="2400" dirty="0" err="1">
                <a:latin typeface="UTM Avo" panose="02040603050506020204" pitchFamily="18" charset="0"/>
                <a:cs typeface="Arial" panose="020B0604020202020204" pitchFamily="34" charset="0"/>
              </a:rPr>
              <a:t>hợp</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chất</a:t>
            </a:r>
            <a:r>
              <a:rPr lang="en-US" sz="2400" dirty="0">
                <a:latin typeface="UTM Avo" panose="02040603050506020204" pitchFamily="18" charset="0"/>
                <a:cs typeface="Arial" panose="020B0604020202020204" pitchFamily="34" charset="0"/>
              </a:rPr>
              <a:t> ion (VD: NaCl) </a:t>
            </a:r>
            <a:r>
              <a:rPr lang="en-US" sz="2400" dirty="0" err="1">
                <a:latin typeface="UTM Avo" panose="02040603050506020204" pitchFamily="18" charset="0"/>
                <a:cs typeface="Arial" panose="020B0604020202020204" pitchFamily="34" charset="0"/>
              </a:rPr>
              <a:t>về</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tính</a:t>
            </a:r>
            <a:r>
              <a:rPr lang="en-US" sz="2400" dirty="0">
                <a:latin typeface="UTM Avo" panose="02040603050506020204" pitchFamily="18" charset="0"/>
                <a:cs typeface="Arial" panose="020B0604020202020204" pitchFamily="34" charset="0"/>
              </a:rPr>
              <a:t> tan </a:t>
            </a:r>
            <a:r>
              <a:rPr lang="en-US" sz="2400" dirty="0" err="1">
                <a:latin typeface="UTM Avo" panose="02040603050506020204" pitchFamily="18" charset="0"/>
                <a:cs typeface="Arial" panose="020B0604020202020204" pitchFamily="34" charset="0"/>
              </a:rPr>
              <a:t>trong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nước</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nhiệt</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độ</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nóng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chảy</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và</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nhiệt</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độ</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sôi</a:t>
            </a:r>
            <a:r>
              <a:rPr lang="en-US" sz="2400" dirty="0">
                <a:latin typeface="UTM Avo" panose="02040603050506020204" pitchFamily="18" charset="0"/>
                <a:cs typeface="Arial" panose="020B0604020202020204" pitchFamily="34" charset="0"/>
              </a:rPr>
              <a:t> so </a:t>
            </a:r>
            <a:r>
              <a:rPr lang="en-US" sz="2400" dirty="0" err="1">
                <a:latin typeface="UTM Avo" panose="02040603050506020204" pitchFamily="18" charset="0"/>
                <a:cs typeface="Arial" panose="020B0604020202020204" pitchFamily="34" charset="0"/>
              </a:rPr>
              <a:t>với</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một</a:t>
            </a:r>
            <a:r>
              <a:rPr lang="en-US" sz="2400" dirty="0">
                <a:latin typeface="UTM Avo" panose="02040603050506020204" pitchFamily="18" charset="0"/>
                <a:cs typeface="Arial" panose="020B0604020202020204" pitchFamily="34" charset="0"/>
              </a:rPr>
              <a:t> số </a:t>
            </a:r>
            <a:r>
              <a:rPr lang="en-US" sz="2400" dirty="0" err="1">
                <a:latin typeface="UTM Avo" panose="02040603050506020204" pitchFamily="18" charset="0"/>
                <a:cs typeface="Arial" panose="020B0604020202020204" pitchFamily="34" charset="0"/>
              </a:rPr>
              <a:t>loại</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tinh</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thể</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khác</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vd</a:t>
            </a:r>
            <a:r>
              <a:rPr lang="en-US" sz="2400" dirty="0">
                <a:latin typeface="UTM Avo" panose="02040603050506020204" pitchFamily="18" charset="0"/>
                <a:cs typeface="Arial" panose="020B0604020202020204" pitchFamily="34" charset="0"/>
              </a:rPr>
              <a:t>: than </a:t>
            </a:r>
            <a:r>
              <a:rPr lang="en-US" sz="2400" dirty="0" err="1">
                <a:latin typeface="UTM Avo" panose="02040603050506020204" pitchFamily="18" charset="0"/>
                <a:cs typeface="Arial" panose="020B0604020202020204" pitchFamily="34" charset="0"/>
              </a:rPr>
              <a:t>chì</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nước</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đá,vv</a:t>
            </a:r>
            <a:r>
              <a:rPr lang="en-US" sz="2400" dirty="0">
                <a:latin typeface="UTM Avo" panose="02040603050506020204" pitchFamily="18" charset="0"/>
                <a:cs typeface="Arial" panose="020B0604020202020204" pitchFamily="34" charset="0"/>
              </a:rPr>
              <a:t>…)</a:t>
            </a:r>
          </a:p>
        </p:txBody>
      </p:sp>
      <p:pic>
        <p:nvPicPr>
          <p:cNvPr id="3" name="Picture 2">
            <a:extLst>
              <a:ext uri="{FF2B5EF4-FFF2-40B4-BE49-F238E27FC236}">
                <a16:creationId xmlns:a16="http://schemas.microsoft.com/office/drawing/2014/main" id="{1C22EB41-DD72-F47A-11F8-33DB634EA1BC}"/>
              </a:ext>
            </a:extLst>
          </p:cNvPr>
          <p:cNvPicPr/>
          <p:nvPr/>
        </p:nvPicPr>
        <p:blipFill>
          <a:blip r:embed="rId3"/>
          <a:stretch>
            <a:fillRect/>
          </a:stretch>
        </p:blipFill>
        <p:spPr>
          <a:xfrm>
            <a:off x="4038601" y="3200401"/>
            <a:ext cx="2752222" cy="2959100"/>
          </a:xfrm>
          <a:prstGeom prst="rect">
            <a:avLst/>
          </a:prstGeom>
          <a:noFill/>
          <a:ln w="9525">
            <a:noFill/>
          </a:ln>
        </p:spPr>
      </p:pic>
      <p:pic>
        <p:nvPicPr>
          <p:cNvPr id="4" name="Picture 3">
            <a:extLst>
              <a:ext uri="{FF2B5EF4-FFF2-40B4-BE49-F238E27FC236}">
                <a16:creationId xmlns:a16="http://schemas.microsoft.com/office/drawing/2014/main" id="{E287BCD6-39C0-AA71-BB8F-921D9F85DB85}"/>
              </a:ext>
            </a:extLst>
          </p:cNvPr>
          <p:cNvPicPr/>
          <p:nvPr/>
        </p:nvPicPr>
        <p:blipFill>
          <a:blip r:embed="rId4"/>
          <a:srcRect l="17333" t="-1042" r="25250"/>
          <a:stretch>
            <a:fillRect/>
          </a:stretch>
        </p:blipFill>
        <p:spPr>
          <a:xfrm>
            <a:off x="7543800" y="3149601"/>
            <a:ext cx="2709333" cy="3002493"/>
          </a:xfrm>
          <a:prstGeom prst="rect">
            <a:avLst/>
          </a:prstGeom>
          <a:noFill/>
          <a:ln w="9525">
            <a:noFill/>
          </a:ln>
        </p:spPr>
      </p:pic>
    </p:spTree>
    <p:extLst>
      <p:ext uri="{BB962C8B-B14F-4D97-AF65-F5344CB8AC3E}">
        <p14:creationId xmlns:p14="http://schemas.microsoft.com/office/powerpoint/2010/main" val="1777874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Box 247">
            <a:extLst>
              <a:ext uri="{FF2B5EF4-FFF2-40B4-BE49-F238E27FC236}">
                <a16:creationId xmlns:a16="http://schemas.microsoft.com/office/drawing/2014/main" id="{30880127-2DC1-AA8B-B5D0-D774CD00F1B6}"/>
              </a:ext>
            </a:extLst>
          </p:cNvPr>
          <p:cNvSpPr txBox="1"/>
          <p:nvPr/>
        </p:nvSpPr>
        <p:spPr>
          <a:xfrm>
            <a:off x="3272790" y="1945640"/>
            <a:ext cx="7798647" cy="2229841"/>
          </a:xfrm>
          <a:prstGeom prst="rect">
            <a:avLst/>
          </a:prstGeom>
          <a:noFill/>
          <a:ln w="9525">
            <a:noFill/>
          </a:ln>
        </p:spPr>
        <p:txBody>
          <a:bodyPr wrap="square">
            <a:spAutoFit/>
          </a:bodyPr>
          <a:lstStyle/>
          <a:p>
            <a:pPr marL="304815" indent="-304815">
              <a:lnSpc>
                <a:spcPct val="150000"/>
              </a:lnSpc>
              <a:buFont typeface="Wingdings" panose="05000000000000000000" charset="0"/>
              <a:buChar char="Ø"/>
            </a:pP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Đặc</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điểm</a:t>
            </a:r>
            <a:r>
              <a:rPr lang="en-US" sz="2400" dirty="0">
                <a:latin typeface="UTM Avo" panose="02040603050506020204" pitchFamily="18" charset="0"/>
                <a:cs typeface="Arial" panose="020B0604020202020204" pitchFamily="34" charset="0"/>
              </a:rPr>
              <a:t> của </a:t>
            </a:r>
            <a:r>
              <a:rPr lang="en-US" sz="2400" dirty="0" err="1">
                <a:latin typeface="UTM Avo" panose="02040603050506020204" pitchFamily="18" charset="0"/>
                <a:cs typeface="Arial" panose="020B0604020202020204" pitchFamily="34" charset="0"/>
              </a:rPr>
              <a:t>hợp</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chất</a:t>
            </a:r>
            <a:r>
              <a:rPr lang="en-US" sz="2400" dirty="0">
                <a:latin typeface="UTM Avo" panose="02040603050506020204" pitchFamily="18" charset="0"/>
                <a:cs typeface="Arial" panose="020B0604020202020204" pitchFamily="34" charset="0"/>
              </a:rPr>
              <a:t> ion ở </a:t>
            </a:r>
            <a:r>
              <a:rPr lang="en-US" sz="2400" dirty="0" err="1">
                <a:latin typeface="UTM Avo" panose="02040603050506020204" pitchFamily="18" charset="0"/>
                <a:cs typeface="Arial" panose="020B0604020202020204" pitchFamily="34" charset="0"/>
              </a:rPr>
              <a:t>điều</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kiện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thường</a:t>
            </a:r>
            <a:r>
              <a:rPr lang="en-US" sz="2400" dirty="0">
                <a:latin typeface="UTM Avo" panose="02040603050506020204" pitchFamily="18" charset="0"/>
                <a:cs typeface="Arial" panose="020B0604020202020204" pitchFamily="34" charset="0"/>
              </a:rPr>
              <a:t>:</a:t>
            </a:r>
          </a:p>
          <a:p>
            <a:pPr marL="304815" indent="-304815">
              <a:lnSpc>
                <a:spcPct val="150000"/>
              </a:lnSpc>
              <a:buFont typeface="Arial" panose="020B0604020202020204" pitchFamily="34" charset="0"/>
              <a:buChar char="•"/>
            </a:pPr>
            <a:r>
              <a:rPr lang="en-US" sz="2400" dirty="0" err="1">
                <a:latin typeface="UTM Avo" panose="02040603050506020204" pitchFamily="18" charset="0"/>
                <a:cs typeface="Arial" panose="020B0604020202020204" pitchFamily="34" charset="0"/>
              </a:rPr>
              <a:t>Tồn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tại</a:t>
            </a:r>
            <a:r>
              <a:rPr lang="en-US" sz="2400" dirty="0">
                <a:latin typeface="UTM Avo" panose="02040603050506020204" pitchFamily="18" charset="0"/>
                <a:cs typeface="Arial" panose="020B0604020202020204" pitchFamily="34" charset="0"/>
              </a:rPr>
              <a:t> ở </a:t>
            </a:r>
            <a:r>
              <a:rPr lang="en-US" sz="2400" dirty="0" err="1">
                <a:latin typeface="UTM Avo" panose="02040603050506020204" pitchFamily="18" charset="0"/>
                <a:cs typeface="Arial" panose="020B0604020202020204" pitchFamily="34" charset="0"/>
              </a:rPr>
              <a:t>dạng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tinh</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thể</a:t>
            </a:r>
            <a:r>
              <a:rPr lang="en-US" sz="2400" dirty="0">
                <a:latin typeface="UTM Avo" panose="02040603050506020204" pitchFamily="18" charset="0"/>
                <a:cs typeface="Arial" panose="020B0604020202020204" pitchFamily="34" charset="0"/>
              </a:rPr>
              <a:t>.</a:t>
            </a:r>
          </a:p>
          <a:p>
            <a:pPr marL="304815" indent="-304815">
              <a:lnSpc>
                <a:spcPct val="150000"/>
              </a:lnSpc>
              <a:buFont typeface="Arial" panose="020B0604020202020204" pitchFamily="34" charset="0"/>
              <a:buChar char="•"/>
            </a:pPr>
            <a:r>
              <a:rPr lang="en-US" sz="2400" dirty="0" err="1">
                <a:latin typeface="UTM Avo" panose="02040603050506020204" pitchFamily="18" charset="0"/>
                <a:cs typeface="Arial" panose="020B0604020202020204" pitchFamily="34" charset="0"/>
              </a:rPr>
              <a:t>Có</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nhiệt</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độ</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nóng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chảy</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và</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nhiệt</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độ</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sôi</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khá</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cao</a:t>
            </a:r>
            <a:r>
              <a:rPr lang="en-US" sz="2400" dirty="0">
                <a:latin typeface="UTM Avo" panose="02040603050506020204" pitchFamily="18" charset="0"/>
                <a:cs typeface="Arial" panose="020B0604020202020204" pitchFamily="34" charset="0"/>
              </a:rPr>
              <a:t>.</a:t>
            </a:r>
          </a:p>
          <a:p>
            <a:pPr marL="304815" indent="-304815">
              <a:lnSpc>
                <a:spcPct val="150000"/>
              </a:lnSpc>
              <a:buFont typeface="Arial" panose="020B0604020202020204" pitchFamily="34" charset="0"/>
              <a:buChar char="•"/>
            </a:pPr>
            <a:r>
              <a:rPr lang="en-US" sz="2400" dirty="0">
                <a:latin typeface="UTM Avo" panose="02040603050506020204" pitchFamily="18" charset="0"/>
                <a:cs typeface="Arial" panose="020B0604020202020204" pitchFamily="34" charset="0"/>
              </a:rPr>
              <a:t>Tan </a:t>
            </a:r>
            <a:r>
              <a:rPr lang="en-US" sz="2400" dirty="0" err="1">
                <a:latin typeface="UTM Avo" panose="02040603050506020204" pitchFamily="18" charset="0"/>
                <a:cs typeface="Arial" panose="020B0604020202020204" pitchFamily="34" charset="0"/>
              </a:rPr>
              <a:t>nhiều</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trong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nước</a:t>
            </a:r>
            <a:r>
              <a:rPr lang="en-US" sz="2400" dirty="0">
                <a:latin typeface="UTM Avo" panose="02040603050506020204" pitchFamily="18" charset="0"/>
                <a:cs typeface="Arial" panose="020B0604020202020204" pitchFamily="34" charset="0"/>
              </a:rPr>
              <a:t>.</a:t>
            </a:r>
          </a:p>
        </p:txBody>
      </p:sp>
      <p:pic>
        <p:nvPicPr>
          <p:cNvPr id="6" name="Picture 5">
            <a:extLst>
              <a:ext uri="{FF2B5EF4-FFF2-40B4-BE49-F238E27FC236}">
                <a16:creationId xmlns:a16="http://schemas.microsoft.com/office/drawing/2014/main" id="{BD3937CE-CA9D-A5B4-3700-B9CDB97A9A16}"/>
              </a:ext>
            </a:extLst>
          </p:cNvPr>
          <p:cNvPicPr/>
          <p:nvPr/>
        </p:nvPicPr>
        <p:blipFill>
          <a:blip r:embed="rId3">
            <a:clrChange>
              <a:clrFrom>
                <a:srgbClr val="FFFFFF">
                  <a:alpha val="100000"/>
                </a:srgbClr>
              </a:clrFrom>
              <a:clrTo>
                <a:srgbClr val="FFFFFF">
                  <a:alpha val="100000"/>
                  <a:alpha val="0"/>
                </a:srgbClr>
              </a:clrTo>
            </a:clrChange>
          </a:blip>
          <a:srcRect l="37894"/>
          <a:stretch>
            <a:fillRect/>
          </a:stretch>
        </p:blipFill>
        <p:spPr>
          <a:xfrm>
            <a:off x="1148080" y="4379902"/>
            <a:ext cx="2448559" cy="2146260"/>
          </a:xfrm>
          <a:prstGeom prst="rect">
            <a:avLst/>
          </a:prstGeom>
          <a:noFill/>
          <a:ln w="9525">
            <a:noFill/>
          </a:ln>
        </p:spPr>
      </p:pic>
      <p:pic>
        <p:nvPicPr>
          <p:cNvPr id="7" name="Picture 6">
            <a:extLst>
              <a:ext uri="{FF2B5EF4-FFF2-40B4-BE49-F238E27FC236}">
                <a16:creationId xmlns:a16="http://schemas.microsoft.com/office/drawing/2014/main" id="{3A54373E-AD4D-AB72-D074-FFA47132E537}"/>
              </a:ext>
            </a:extLst>
          </p:cNvPr>
          <p:cNvPicPr/>
          <p:nvPr/>
        </p:nvPicPr>
        <p:blipFill>
          <a:blip r:embed="rId3">
            <a:clrChange>
              <a:clrFrom>
                <a:srgbClr val="FFFFFF">
                  <a:alpha val="100000"/>
                </a:srgbClr>
              </a:clrFrom>
              <a:clrTo>
                <a:srgbClr val="FFFFFF">
                  <a:alpha val="100000"/>
                  <a:alpha val="0"/>
                </a:srgbClr>
              </a:clrTo>
            </a:clrChange>
          </a:blip>
          <a:srcRect r="63200"/>
          <a:stretch>
            <a:fillRect/>
          </a:stretch>
        </p:blipFill>
        <p:spPr>
          <a:xfrm>
            <a:off x="680720" y="2077720"/>
            <a:ext cx="1324409" cy="1959242"/>
          </a:xfrm>
          <a:prstGeom prst="rect">
            <a:avLst/>
          </a:prstGeom>
          <a:noFill/>
          <a:ln w="9525">
            <a:noFill/>
          </a:ln>
        </p:spPr>
      </p:pic>
      <p:pic>
        <p:nvPicPr>
          <p:cNvPr id="8" name="Picture 7">
            <a:extLst>
              <a:ext uri="{FF2B5EF4-FFF2-40B4-BE49-F238E27FC236}">
                <a16:creationId xmlns:a16="http://schemas.microsoft.com/office/drawing/2014/main" id="{CA8AAABC-A843-00C6-F0F2-DCEA47BE472C}"/>
              </a:ext>
            </a:extLst>
          </p:cNvPr>
          <p:cNvPicPr/>
          <p:nvPr/>
        </p:nvPicPr>
        <p:blipFill>
          <a:blip r:embed="rId4"/>
          <a:stretch>
            <a:fillRect/>
          </a:stretch>
        </p:blipFill>
        <p:spPr>
          <a:xfrm>
            <a:off x="7416799" y="4145281"/>
            <a:ext cx="3396279" cy="2352036"/>
          </a:xfrm>
          <a:prstGeom prst="roundRect">
            <a:avLst/>
          </a:prstGeom>
          <a:noFill/>
          <a:ln w="9525">
            <a:noFill/>
          </a:ln>
        </p:spPr>
      </p:pic>
    </p:spTree>
    <p:extLst>
      <p:ext uri="{BB962C8B-B14F-4D97-AF65-F5344CB8AC3E}">
        <p14:creationId xmlns:p14="http://schemas.microsoft.com/office/powerpoint/2010/main" val="2588138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barn(inVertical)">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barn(inVertical)">
                                      <p:cBhvr>
                                        <p:cTn id="20" dur="500"/>
                                        <p:tgtEl>
                                          <p:spTgt spid="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barn(inVertical)">
                                      <p:cBhvr>
                                        <p:cTn id="25" dur="500"/>
                                        <p:tgtEl>
                                          <p:spTgt spid="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Effect transition="in" filter="barn(inVertical)">
                                      <p:cBhvr>
                                        <p:cTn id="30" dur="5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441C824-01CF-5247-3758-6A932EC758D8}"/>
              </a:ext>
            </a:extLst>
          </p:cNvPr>
          <p:cNvGrpSpPr/>
          <p:nvPr/>
        </p:nvGrpSpPr>
        <p:grpSpPr>
          <a:xfrm>
            <a:off x="4943541" y="3149600"/>
            <a:ext cx="2736543" cy="1558939"/>
            <a:chOff x="309542" y="967667"/>
            <a:chExt cx="2878585" cy="1558939"/>
          </a:xfrm>
        </p:grpSpPr>
        <p:pic>
          <p:nvPicPr>
            <p:cNvPr id="3" name="Picture 2">
              <a:hlinkClick r:id="rId3"/>
              <a:extLst>
                <a:ext uri="{FF2B5EF4-FFF2-40B4-BE49-F238E27FC236}">
                  <a16:creationId xmlns:a16="http://schemas.microsoft.com/office/drawing/2014/main" id="{DC0B08EA-7F1D-2A45-108A-8DB8E60F3D0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4" name="TextBox 3">
              <a:extLst>
                <a:ext uri="{FF2B5EF4-FFF2-40B4-BE49-F238E27FC236}">
                  <a16:creationId xmlns:a16="http://schemas.microsoft.com/office/drawing/2014/main" id="{240C25F1-BB79-C5AA-2C42-043947324257}"/>
                </a:ext>
              </a:extLst>
            </p:cNvPr>
            <p:cNvSpPr txBox="1"/>
            <p:nvPr/>
          </p:nvSpPr>
          <p:spPr>
            <a:xfrm>
              <a:off x="309542" y="967667"/>
              <a:ext cx="28785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ED7D31"/>
                  </a:solidFill>
                  <a:effectLst/>
                  <a:uLnTx/>
                  <a:uFillTx/>
                  <a:latin typeface="UTM Avo" panose="02040603050506020204" pitchFamily="18" charset="0"/>
                  <a:ea typeface="+mn-ea"/>
                  <a:cs typeface="+mn-cs"/>
                </a:rPr>
                <a:t>Ấn</a:t>
              </a:r>
              <a:r>
                <a:rPr kumimoji="0" lang="en-US" sz="1800" b="1" i="0" u="none" strike="noStrike" kern="1200" cap="none" spc="0" normalizeH="0" baseline="0" noProof="0" dirty="0">
                  <a:ln>
                    <a:noFill/>
                  </a:ln>
                  <a:solidFill>
                    <a:srgbClr val="ED7D31"/>
                  </a:solidFill>
                  <a:effectLst/>
                  <a:uLnTx/>
                  <a:uFillTx/>
                  <a:latin typeface="UTM Avo" panose="02040603050506020204" pitchFamily="18" charset="0"/>
                  <a:ea typeface="+mn-ea"/>
                  <a:cs typeface="+mn-cs"/>
                </a:rPr>
                <a:t> </a:t>
              </a:r>
              <a:r>
                <a:rPr kumimoji="0" lang="en-US" sz="1800" b="1" i="0" u="none" strike="noStrike" kern="1200" cap="none" spc="0" normalizeH="0" baseline="0" noProof="0" dirty="0" err="1">
                  <a:ln>
                    <a:noFill/>
                  </a:ln>
                  <a:solidFill>
                    <a:srgbClr val="ED7D31"/>
                  </a:solidFill>
                  <a:effectLst/>
                  <a:uLnTx/>
                  <a:uFillTx/>
                  <a:latin typeface="UTM Avo" panose="02040603050506020204" pitchFamily="18" charset="0"/>
                  <a:ea typeface="+mn-ea"/>
                  <a:cs typeface="+mn-cs"/>
                </a:rPr>
                <a:t>để</a:t>
              </a:r>
              <a:r>
                <a:rPr kumimoji="0" lang="en-US" sz="1800" b="1" i="0" u="none" strike="noStrike" kern="1200" cap="none" spc="0" normalizeH="0" baseline="0" noProof="0" dirty="0">
                  <a:ln>
                    <a:noFill/>
                  </a:ln>
                  <a:solidFill>
                    <a:srgbClr val="ED7D31"/>
                  </a:solidFill>
                  <a:effectLst/>
                  <a:uLnTx/>
                  <a:uFillTx/>
                  <a:latin typeface="UTM Avo" panose="02040603050506020204" pitchFamily="18" charset="0"/>
                  <a:ea typeface="+mn-ea"/>
                  <a:cs typeface="+mn-cs"/>
                </a:rPr>
                <a:t> </a:t>
              </a:r>
              <a:r>
                <a:rPr kumimoji="0" lang="en-US" sz="1800" b="1" i="0" u="none" strike="noStrike" kern="1200" cap="none" spc="0" normalizeH="0" baseline="0" noProof="0" dirty="0" err="1">
                  <a:ln>
                    <a:noFill/>
                  </a:ln>
                  <a:solidFill>
                    <a:srgbClr val="ED7D31"/>
                  </a:solidFill>
                  <a:effectLst/>
                  <a:uLnTx/>
                  <a:uFillTx/>
                  <a:latin typeface="UTM Avo" panose="02040603050506020204" pitchFamily="18" charset="0"/>
                  <a:ea typeface="+mn-ea"/>
                  <a:cs typeface="+mn-cs"/>
                </a:rPr>
                <a:t>đến</a:t>
              </a:r>
              <a:r>
                <a:rPr kumimoji="0" lang="en-US" sz="1800" b="1" i="0" u="none" strike="noStrike" kern="1200" cap="none" spc="0" normalizeH="0" baseline="0" noProof="0" dirty="0">
                  <a:ln>
                    <a:noFill/>
                  </a:ln>
                  <a:solidFill>
                    <a:srgbClr val="ED7D31"/>
                  </a:solidFill>
                  <a:effectLst/>
                  <a:uLnTx/>
                  <a:uFillTx/>
                  <a:latin typeface="UTM Avo" panose="02040603050506020204" pitchFamily="18" charset="0"/>
                  <a:ea typeface="+mn-ea"/>
                  <a:cs typeface="+mn-cs"/>
                </a:rPr>
                <a:t> </a:t>
              </a:r>
              <a:r>
                <a:rPr kumimoji="0" lang="en-US" sz="1800" b="1" i="0" u="none" strike="noStrike" kern="1200" cap="none" spc="0" normalizeH="0" baseline="0" noProof="0" dirty="0" err="1">
                  <a:ln>
                    <a:noFill/>
                  </a:ln>
                  <a:solidFill>
                    <a:srgbClr val="ED7D31"/>
                  </a:solidFill>
                  <a:effectLst/>
                  <a:uLnTx/>
                  <a:uFillTx/>
                  <a:latin typeface="UTM Avo" panose="02040603050506020204" pitchFamily="18" charset="0"/>
                  <a:ea typeface="+mn-ea"/>
                  <a:cs typeface="+mn-cs"/>
                </a:rPr>
                <a:t>trang</a:t>
              </a:r>
              <a:r>
                <a:rPr kumimoji="0" lang="en-US" sz="1800" b="1" i="0" u="none" strike="noStrike" kern="1200" cap="none" spc="0" normalizeH="0" baseline="0" noProof="0" dirty="0">
                  <a:ln>
                    <a:noFill/>
                  </a:ln>
                  <a:solidFill>
                    <a:srgbClr val="ED7D31"/>
                  </a:solidFill>
                  <a:effectLst/>
                  <a:uLnTx/>
                  <a:uFillTx/>
                  <a:latin typeface="UTM Avo" panose="02040603050506020204" pitchFamily="18" charset="0"/>
                  <a:ea typeface="+mn-ea"/>
                  <a:cs typeface="+mn-cs"/>
                </a:rPr>
                <a:t> </a:t>
              </a:r>
              <a:r>
                <a:rPr kumimoji="0" lang="en-US" sz="1800" b="1" i="0" u="none" strike="noStrike" kern="1200" cap="none" spc="0" normalizeH="0" baseline="0" noProof="0" dirty="0" err="1">
                  <a:ln>
                    <a:noFill/>
                  </a:ln>
                  <a:solidFill>
                    <a:srgbClr val="ED7D31"/>
                  </a:solidFill>
                  <a:effectLst/>
                  <a:uLnTx/>
                  <a:uFillTx/>
                  <a:latin typeface="UTM Avo" panose="02040603050506020204" pitchFamily="18" charset="0"/>
                  <a:ea typeface="+mn-ea"/>
                  <a:cs typeface="+mn-cs"/>
                </a:rPr>
                <a:t>sách</a:t>
              </a:r>
              <a:endParaRPr kumimoji="0" lang="en-US" sz="1800" b="1" i="0" u="none" strike="noStrike" kern="1200" cap="none" spc="0" normalizeH="0" baseline="0" noProof="0" dirty="0">
                <a:ln>
                  <a:noFill/>
                </a:ln>
                <a:solidFill>
                  <a:srgbClr val="ED7D31"/>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3946045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Box 247">
            <a:extLst>
              <a:ext uri="{FF2B5EF4-FFF2-40B4-BE49-F238E27FC236}">
                <a16:creationId xmlns:a16="http://schemas.microsoft.com/office/drawing/2014/main" id="{D55CEB46-0A1E-E62A-AF6F-0C4E156AD38D}"/>
              </a:ext>
            </a:extLst>
          </p:cNvPr>
          <p:cNvSpPr txBox="1"/>
          <p:nvPr/>
        </p:nvSpPr>
        <p:spPr>
          <a:xfrm>
            <a:off x="683260" y="1765300"/>
            <a:ext cx="11343640" cy="2229841"/>
          </a:xfrm>
          <a:prstGeom prst="rect">
            <a:avLst/>
          </a:prstGeom>
          <a:noFill/>
          <a:ln w="9525">
            <a:noFill/>
          </a:ln>
        </p:spPr>
        <p:txBody>
          <a:bodyPr wrap="square">
            <a:spAutoFit/>
          </a:bodyPr>
          <a:lstStyle/>
          <a:p>
            <a:pPr marL="342900" indent="-342900">
              <a:lnSpc>
                <a:spcPct val="150000"/>
              </a:lnSpc>
              <a:buFont typeface="Arial" panose="020B0604020202020204" pitchFamily="34" charset="0"/>
              <a:buChar char="•"/>
            </a:pPr>
            <a:r>
              <a:rPr lang="vi-VN" sz="2400" dirty="0">
                <a:latin typeface="UTM Avo" panose="02040603050506020204" pitchFamily="18" charset="0"/>
                <a:cs typeface="Arial" panose="020B0604020202020204" pitchFamily="34" charset="0"/>
              </a:rPr>
              <a:t>Liên kết ion được hình thành bởi lực hút tĩnh điện giữa các ion mang điện tích trái dấu. </a:t>
            </a:r>
          </a:p>
          <a:p>
            <a:pPr marL="342900" indent="-342900">
              <a:lnSpc>
                <a:spcPct val="150000"/>
              </a:lnSpc>
              <a:buFont typeface="Arial" panose="020B0604020202020204" pitchFamily="34" charset="0"/>
              <a:buChar char="•"/>
            </a:pPr>
            <a:r>
              <a:rPr lang="vi-VN" sz="2400" dirty="0">
                <a:latin typeface="UTM Avo" panose="02040603050506020204" pitchFamily="18" charset="0"/>
                <a:cs typeface="Arial" panose="020B0604020202020204" pitchFamily="34" charset="0"/>
              </a:rPr>
              <a:t>Liên kết ion thường được hình thành giữa kim loại điển hình và phi kim điển hình.</a:t>
            </a:r>
            <a:r>
              <a:rPr lang="en-US" sz="2400" dirty="0">
                <a:latin typeface="UTM Avo" panose="02040603050506020204" pitchFamily="18" charset="0"/>
                <a:cs typeface="Arial" panose="020B0604020202020204" pitchFamily="34" charset="0"/>
              </a:rPr>
              <a:t> </a:t>
            </a:r>
            <a:r>
              <a:rPr lang="vi-VN" sz="2400" dirty="0">
                <a:latin typeface="UTM Avo" panose="02040603050506020204" pitchFamily="18" charset="0"/>
                <a:cs typeface="Arial" panose="020B0604020202020204" pitchFamily="34" charset="0"/>
              </a:rPr>
              <a:t>Hợp chất ion được tạo nên từ cation và anion.</a:t>
            </a:r>
          </a:p>
        </p:txBody>
      </p:sp>
      <p:sp>
        <p:nvSpPr>
          <p:cNvPr id="8" name="TextBox 7">
            <a:extLst>
              <a:ext uri="{FF2B5EF4-FFF2-40B4-BE49-F238E27FC236}">
                <a16:creationId xmlns:a16="http://schemas.microsoft.com/office/drawing/2014/main" id="{8EA0E304-0047-895C-2B22-4906616B2A73}"/>
              </a:ext>
            </a:extLst>
          </p:cNvPr>
          <p:cNvSpPr txBox="1"/>
          <p:nvPr/>
        </p:nvSpPr>
        <p:spPr>
          <a:xfrm>
            <a:off x="683260" y="4142326"/>
            <a:ext cx="8321040" cy="1121846"/>
          </a:xfrm>
          <a:prstGeom prst="rect">
            <a:avLst/>
          </a:prstGeom>
          <a:noFill/>
        </p:spPr>
        <p:txBody>
          <a:bodyPr wrap="square">
            <a:spAutoFit/>
          </a:bodyPr>
          <a:lstStyle/>
          <a:p>
            <a:pPr marL="342900" indent="-342900">
              <a:lnSpc>
                <a:spcPct val="150000"/>
              </a:lnSpc>
              <a:buFont typeface="Arial" panose="020B0604020202020204" pitchFamily="34" charset="0"/>
              <a:buChar char="•"/>
            </a:pPr>
            <a:r>
              <a:rPr lang="vi-VN" sz="2400" dirty="0">
                <a:latin typeface="UTM Avo" panose="02040603050506020204" pitchFamily="18" charset="0"/>
                <a:cs typeface="Arial" panose="020B0604020202020204" pitchFamily="34" charset="0"/>
              </a:rPr>
              <a:t>Ở điều kiện thường, các hợp chất ion thường tồn tại ở dạng tinh thể rắn.</a:t>
            </a:r>
          </a:p>
        </p:txBody>
      </p:sp>
    </p:spTree>
    <p:extLst>
      <p:ext uri="{BB962C8B-B14F-4D97-AF65-F5344CB8AC3E}">
        <p14:creationId xmlns:p14="http://schemas.microsoft.com/office/powerpoint/2010/main" val="1464605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6B8AFAC-7ED3-58B9-172E-C70F2B47F9BB}"/>
              </a:ext>
            </a:extLst>
          </p:cNvPr>
          <p:cNvGrpSpPr/>
          <p:nvPr/>
        </p:nvGrpSpPr>
        <p:grpSpPr>
          <a:xfrm>
            <a:off x="4943541" y="3149600"/>
            <a:ext cx="2736543" cy="1558939"/>
            <a:chOff x="309542" y="967667"/>
            <a:chExt cx="2878585" cy="1558939"/>
          </a:xfrm>
        </p:grpSpPr>
        <p:pic>
          <p:nvPicPr>
            <p:cNvPr id="3" name="Picture 2">
              <a:hlinkClick r:id="rId3"/>
              <a:extLst>
                <a:ext uri="{FF2B5EF4-FFF2-40B4-BE49-F238E27FC236}">
                  <a16:creationId xmlns:a16="http://schemas.microsoft.com/office/drawing/2014/main" id="{65ED37C0-6F92-67D4-6945-D99202DE6B2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7" name="TextBox 6">
              <a:extLst>
                <a:ext uri="{FF2B5EF4-FFF2-40B4-BE49-F238E27FC236}">
                  <a16:creationId xmlns:a16="http://schemas.microsoft.com/office/drawing/2014/main" id="{D46722F5-F8FB-1823-F0A2-E60698BB0DB6}"/>
                </a:ext>
              </a:extLst>
            </p:cNvPr>
            <p:cNvSpPr txBox="1"/>
            <p:nvPr/>
          </p:nvSpPr>
          <p:spPr>
            <a:xfrm>
              <a:off x="309542" y="967667"/>
              <a:ext cx="2878585" cy="369332"/>
            </a:xfrm>
            <a:prstGeom prst="rect">
              <a:avLst/>
            </a:prstGeom>
            <a:noFill/>
          </p:spPr>
          <p:txBody>
            <a:bodyPr wrap="square" rtlCol="0">
              <a:spAutoFit/>
            </a:bodyPr>
            <a:lstStyle/>
            <a:p>
              <a:r>
                <a:rPr lang="en-US" sz="1800" b="1" dirty="0" err="1">
                  <a:solidFill>
                    <a:schemeClr val="accent2"/>
                  </a:solidFill>
                  <a:latin typeface="UTM Avo" panose="02040603050506020204" pitchFamily="18" charset="0"/>
                </a:rPr>
                <a:t>Ấn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để</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đến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trang</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sách</a:t>
              </a:r>
              <a:endParaRPr lang="en-US" sz="18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154535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8A28A4-4681-4BA9-86E8-2C3B0F385B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2729" y="883919"/>
            <a:ext cx="2857500" cy="2857500"/>
          </a:xfrm>
          <a:prstGeom prst="rect">
            <a:avLst/>
          </a:prstGeom>
        </p:spPr>
      </p:pic>
      <p:sp>
        <p:nvSpPr>
          <p:cNvPr id="8" name="Hexagon 7">
            <a:extLst>
              <a:ext uri="{FF2B5EF4-FFF2-40B4-BE49-F238E27FC236}">
                <a16:creationId xmlns:a16="http://schemas.microsoft.com/office/drawing/2014/main" id="{D19A5806-7592-478F-A44B-3D1C8234DB7B}"/>
              </a:ext>
            </a:extLst>
          </p:cNvPr>
          <p:cNvSpPr/>
          <p:nvPr/>
        </p:nvSpPr>
        <p:spPr>
          <a:xfrm>
            <a:off x="315850" y="13792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UTM Avo" panose="02040603050506020204" pitchFamily="18" charset="0"/>
                <a:ea typeface="+mn-ea"/>
                <a:cs typeface="+mn-cs"/>
              </a:rPr>
              <a:t>Ong</a:t>
            </a:r>
            <a:endParaRPr kumimoji="0" lang="en-US" sz="6000" b="0" i="0" u="none" strike="noStrike" kern="1200" cap="none" spc="0" normalizeH="0" baseline="0" noProof="0" dirty="0">
              <a:ln>
                <a:noFill/>
              </a:ln>
              <a:solidFill>
                <a:prstClr val="white"/>
              </a:solidFill>
              <a:effectLst/>
              <a:uLnTx/>
              <a:uFillTx/>
              <a:latin typeface="UTM Avo" panose="02040603050506020204" pitchFamily="18" charset="0"/>
              <a:ea typeface="+mn-ea"/>
              <a:cs typeface="+mn-cs"/>
            </a:endParaRPr>
          </a:p>
        </p:txBody>
      </p:sp>
      <p:sp>
        <p:nvSpPr>
          <p:cNvPr id="9" name="Hexagon 8">
            <a:extLst>
              <a:ext uri="{FF2B5EF4-FFF2-40B4-BE49-F238E27FC236}">
                <a16:creationId xmlns:a16="http://schemas.microsoft.com/office/drawing/2014/main" id="{ECB32C92-7DDE-4979-AB3A-808B65CBF3F1}"/>
              </a:ext>
            </a:extLst>
          </p:cNvPr>
          <p:cNvSpPr/>
          <p:nvPr/>
        </p:nvSpPr>
        <p:spPr>
          <a:xfrm>
            <a:off x="2471927" y="1981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UTM Avo" panose="02040603050506020204" pitchFamily="18" charset="0"/>
                <a:ea typeface="+mn-ea"/>
                <a:cs typeface="+mn-cs"/>
              </a:rPr>
              <a:t>non</a:t>
            </a:r>
            <a:endParaRPr kumimoji="0" lang="en-US" sz="6000"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sp>
        <p:nvSpPr>
          <p:cNvPr id="10" name="Hexagon 9">
            <a:extLst>
              <a:ext uri="{FF2B5EF4-FFF2-40B4-BE49-F238E27FC236}">
                <a16:creationId xmlns:a16="http://schemas.microsoft.com/office/drawing/2014/main" id="{CABDF488-8BEB-4D77-A429-CFB91F278DD1}"/>
              </a:ext>
            </a:extLst>
          </p:cNvPr>
          <p:cNvSpPr/>
          <p:nvPr/>
        </p:nvSpPr>
        <p:spPr>
          <a:xfrm>
            <a:off x="6784081" y="25603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UTM Avo" panose="02040603050506020204" pitchFamily="18" charset="0"/>
                <a:ea typeface="+mn-ea"/>
                <a:cs typeface="+mn-cs"/>
              </a:rPr>
              <a:t>việc</a:t>
            </a:r>
          </a:p>
        </p:txBody>
      </p:sp>
      <p:sp>
        <p:nvSpPr>
          <p:cNvPr id="13" name="Hexagon 12">
            <a:extLst>
              <a:ext uri="{FF2B5EF4-FFF2-40B4-BE49-F238E27FC236}">
                <a16:creationId xmlns:a16="http://schemas.microsoft.com/office/drawing/2014/main" id="{199C24C2-6B91-4322-BDB4-819FF0CB9BE4}"/>
              </a:ext>
            </a:extLst>
          </p:cNvPr>
          <p:cNvSpPr/>
          <p:nvPr/>
        </p:nvSpPr>
        <p:spPr>
          <a:xfrm>
            <a:off x="4628004" y="13792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UTM Avo" panose="02040603050506020204" pitchFamily="18" charset="0"/>
                <a:ea typeface="+mn-ea"/>
                <a:cs typeface="+mn-cs"/>
              </a:rPr>
              <a:t>học</a:t>
            </a:r>
            <a:endParaRPr kumimoji="0" lang="en-US" sz="6000"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pic>
        <p:nvPicPr>
          <p:cNvPr id="15" name="Picture 14">
            <a:extLst>
              <a:ext uri="{FF2B5EF4-FFF2-40B4-BE49-F238E27FC236}">
                <a16:creationId xmlns:a16="http://schemas.microsoft.com/office/drawing/2014/main" id="{D27D7D99-9E1A-47C2-9A0E-04166401D7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5952" y="3436622"/>
            <a:ext cx="2650039" cy="2661817"/>
          </a:xfrm>
          <a:prstGeom prst="rect">
            <a:avLst/>
          </a:prstGeom>
        </p:spPr>
      </p:pic>
      <p:pic>
        <p:nvPicPr>
          <p:cNvPr id="4" name="Picture 3">
            <a:extLst>
              <a:ext uri="{FF2B5EF4-FFF2-40B4-BE49-F238E27FC236}">
                <a16:creationId xmlns:a16="http://schemas.microsoft.com/office/drawing/2014/main" id="{4782F16F-E668-D5AF-BE71-854F59FD7C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55354" cy="1065292"/>
          </a:xfrm>
          <a:prstGeom prst="rect">
            <a:avLst/>
          </a:prstGeom>
          <a:solidFill>
            <a:schemeClr val="bg1"/>
          </a:solidFill>
        </p:spPr>
      </p:pic>
    </p:spTree>
    <p:extLst>
      <p:ext uri="{BB962C8B-B14F-4D97-AF65-F5344CB8AC3E}">
        <p14:creationId xmlns:p14="http://schemas.microsoft.com/office/powerpoint/2010/main" val="319187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8"/>
                                        </p:tgtEl>
                                        <p:attrNameLst>
                                          <p:attrName>style.color</p:attrName>
                                        </p:attrNameLst>
                                      </p:cBhvr>
                                      <p:by>
                                        <p:hsl h="7200000" s="0" l="0"/>
                                      </p:by>
                                    </p:animClr>
                                    <p:animClr clrSpc="hsl" dir="cw">
                                      <p:cBhvr>
                                        <p:cTn id="27" dur="1000" fill="hold"/>
                                        <p:tgtEl>
                                          <p:spTgt spid="8"/>
                                        </p:tgtEl>
                                        <p:attrNameLst>
                                          <p:attrName>fillcolor</p:attrName>
                                        </p:attrNameLst>
                                      </p:cBhvr>
                                      <p:by>
                                        <p:hsl h="7200000" s="0" l="0"/>
                                      </p:by>
                                    </p:animClr>
                                    <p:animClr clrSpc="hsl" dir="cw">
                                      <p:cBhvr>
                                        <p:cTn id="28" dur="1000" fill="hold"/>
                                        <p:tgtEl>
                                          <p:spTgt spid="8"/>
                                        </p:tgtEl>
                                        <p:attrNameLst>
                                          <p:attrName>stroke.color</p:attrName>
                                        </p:attrNameLst>
                                      </p:cBhvr>
                                      <p:by>
                                        <p:hsl h="7200000" s="0" l="0"/>
                                      </p:by>
                                    </p:animClr>
                                    <p:set>
                                      <p:cBhvr>
                                        <p:cTn id="29" dur="1000" fill="hold"/>
                                        <p:tgtEl>
                                          <p:spTgt spid="8"/>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9"/>
                                        </p:tgtEl>
                                        <p:attrNameLst>
                                          <p:attrName>style.color</p:attrName>
                                        </p:attrNameLst>
                                      </p:cBhvr>
                                      <p:by>
                                        <p:hsl h="7200000" s="0" l="0"/>
                                      </p:by>
                                    </p:animClr>
                                    <p:animClr clrSpc="hsl" dir="cw">
                                      <p:cBhvr>
                                        <p:cTn id="32" dur="500" fill="hold"/>
                                        <p:tgtEl>
                                          <p:spTgt spid="9"/>
                                        </p:tgtEl>
                                        <p:attrNameLst>
                                          <p:attrName>fillcolor</p:attrName>
                                        </p:attrNameLst>
                                      </p:cBhvr>
                                      <p:by>
                                        <p:hsl h="7200000" s="0" l="0"/>
                                      </p:by>
                                    </p:animClr>
                                    <p:animClr clrSpc="hsl" dir="cw">
                                      <p:cBhvr>
                                        <p:cTn id="33" dur="500" fill="hold"/>
                                        <p:tgtEl>
                                          <p:spTgt spid="9"/>
                                        </p:tgtEl>
                                        <p:attrNameLst>
                                          <p:attrName>stroke.color</p:attrName>
                                        </p:attrNameLst>
                                      </p:cBhvr>
                                      <p:by>
                                        <p:hsl h="7200000" s="0" l="0"/>
                                      </p:by>
                                    </p:animClr>
                                    <p:set>
                                      <p:cBhvr>
                                        <p:cTn id="34" dur="500" fill="hold"/>
                                        <p:tgtEl>
                                          <p:spTgt spid="9"/>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13"/>
                                        </p:tgtEl>
                                        <p:attrNameLst>
                                          <p:attrName>style.color</p:attrName>
                                        </p:attrNameLst>
                                      </p:cBhvr>
                                      <p:by>
                                        <p:hsl h="7200000" s="0" l="0"/>
                                      </p:by>
                                    </p:animClr>
                                    <p:animClr clrSpc="hsl" dir="cw">
                                      <p:cBhvr>
                                        <p:cTn id="37" dur="750" fill="hold"/>
                                        <p:tgtEl>
                                          <p:spTgt spid="13"/>
                                        </p:tgtEl>
                                        <p:attrNameLst>
                                          <p:attrName>fillcolor</p:attrName>
                                        </p:attrNameLst>
                                      </p:cBhvr>
                                      <p:by>
                                        <p:hsl h="7200000" s="0" l="0"/>
                                      </p:by>
                                    </p:animClr>
                                    <p:animClr clrSpc="hsl" dir="cw">
                                      <p:cBhvr>
                                        <p:cTn id="38" dur="750" fill="hold"/>
                                        <p:tgtEl>
                                          <p:spTgt spid="13"/>
                                        </p:tgtEl>
                                        <p:attrNameLst>
                                          <p:attrName>stroke.color</p:attrName>
                                        </p:attrNameLst>
                                      </p:cBhvr>
                                      <p:by>
                                        <p:hsl h="7200000" s="0" l="0"/>
                                      </p:by>
                                    </p:animClr>
                                    <p:set>
                                      <p:cBhvr>
                                        <p:cTn id="39" dur="750" fill="hold"/>
                                        <p:tgtEl>
                                          <p:spTgt spid="13"/>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10"/>
                                        </p:tgtEl>
                                        <p:attrNameLst>
                                          <p:attrName>style.color</p:attrName>
                                        </p:attrNameLst>
                                      </p:cBhvr>
                                      <p:by>
                                        <p:hsl h="7200000" s="0" l="0"/>
                                      </p:by>
                                    </p:animClr>
                                    <p:animClr clrSpc="hsl" dir="cw">
                                      <p:cBhvr>
                                        <p:cTn id="42" dur="250" fill="hold"/>
                                        <p:tgtEl>
                                          <p:spTgt spid="10"/>
                                        </p:tgtEl>
                                        <p:attrNameLst>
                                          <p:attrName>fillcolor</p:attrName>
                                        </p:attrNameLst>
                                      </p:cBhvr>
                                      <p:by>
                                        <p:hsl h="7200000" s="0" l="0"/>
                                      </p:by>
                                    </p:animClr>
                                    <p:animClr clrSpc="hsl" dir="cw">
                                      <p:cBhvr>
                                        <p:cTn id="43" dur="250" fill="hold"/>
                                        <p:tgtEl>
                                          <p:spTgt spid="10"/>
                                        </p:tgtEl>
                                        <p:attrNameLst>
                                          <p:attrName>stroke.color</p:attrName>
                                        </p:attrNameLst>
                                      </p:cBhvr>
                                      <p:by>
                                        <p:hsl h="7200000" s="0" l="0"/>
                                      </p:by>
                                    </p:animClr>
                                    <p:set>
                                      <p:cBhvr>
                                        <p:cTn id="44" dur="250" fill="hold"/>
                                        <p:tgtEl>
                                          <p:spTgt spid="10"/>
                                        </p:tgtEl>
                                        <p:attrNameLst>
                                          <p:attrName>fill.type</p:attrName>
                                        </p:attrNameLst>
                                      </p:cBhvr>
                                      <p:to>
                                        <p:strVal val="solid"/>
                                      </p:to>
                                    </p:set>
                                  </p:childTnLst>
                                </p:cTn>
                              </p:par>
                              <p:par>
                                <p:cTn id="45" presetID="2" presetClass="entr" presetSubtype="8"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1000" fill="hold"/>
                                        <p:tgtEl>
                                          <p:spTgt spid="15"/>
                                        </p:tgtEl>
                                        <p:attrNameLst>
                                          <p:attrName>ppt_x</p:attrName>
                                        </p:attrNameLst>
                                      </p:cBhvr>
                                      <p:tavLst>
                                        <p:tav tm="0">
                                          <p:val>
                                            <p:strVal val="0-#ppt_w/2"/>
                                          </p:val>
                                        </p:tav>
                                        <p:tav tm="100000">
                                          <p:val>
                                            <p:strVal val="#ppt_x"/>
                                          </p:val>
                                        </p:tav>
                                      </p:tavLst>
                                    </p:anim>
                                    <p:anim calcmode="lin" valueType="num">
                                      <p:cBhvr additive="base">
                                        <p:cTn id="48"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3" grpId="0" animBg="1"/>
      <p:bldP spid="13"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B9C8146-C2BE-2360-709D-B976E7E4C9E0}"/>
              </a:ext>
            </a:extLst>
          </p:cNvPr>
          <p:cNvGrpSpPr/>
          <p:nvPr/>
        </p:nvGrpSpPr>
        <p:grpSpPr>
          <a:xfrm>
            <a:off x="4877732" y="3200400"/>
            <a:ext cx="2736543" cy="1558939"/>
            <a:chOff x="309542" y="967667"/>
            <a:chExt cx="2878585" cy="1558939"/>
          </a:xfrm>
        </p:grpSpPr>
        <p:pic>
          <p:nvPicPr>
            <p:cNvPr id="3" name="Picture 2">
              <a:hlinkClick r:id="rId3"/>
              <a:extLst>
                <a:ext uri="{FF2B5EF4-FFF2-40B4-BE49-F238E27FC236}">
                  <a16:creationId xmlns:a16="http://schemas.microsoft.com/office/drawing/2014/main" id="{A0608B49-1176-9B9E-CDE2-C55E96D1F5C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4" name="TextBox 3">
              <a:extLst>
                <a:ext uri="{FF2B5EF4-FFF2-40B4-BE49-F238E27FC236}">
                  <a16:creationId xmlns:a16="http://schemas.microsoft.com/office/drawing/2014/main" id="{2DED3F60-E02F-50B1-6E8A-16D40F851362}"/>
                </a:ext>
              </a:extLst>
            </p:cNvPr>
            <p:cNvSpPr txBox="1"/>
            <p:nvPr/>
          </p:nvSpPr>
          <p:spPr>
            <a:xfrm>
              <a:off x="309542" y="967667"/>
              <a:ext cx="2878585" cy="369332"/>
            </a:xfrm>
            <a:prstGeom prst="rect">
              <a:avLst/>
            </a:prstGeom>
            <a:noFill/>
          </p:spPr>
          <p:txBody>
            <a:bodyPr wrap="square" rtlCol="0">
              <a:spAutoFit/>
            </a:bodyPr>
            <a:lstStyle/>
            <a:p>
              <a:r>
                <a:rPr lang="en-US" sz="1800" b="1" dirty="0" err="1">
                  <a:solidFill>
                    <a:schemeClr val="accent2"/>
                  </a:solidFill>
                  <a:latin typeface="UTM Avo" panose="02040603050506020204" pitchFamily="18" charset="0"/>
                </a:rPr>
                <a:t>Ấn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để</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đến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trang</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sách</a:t>
              </a:r>
              <a:endParaRPr lang="en-US" sz="18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3124015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08889" y="3032190"/>
            <a:ext cx="2096877" cy="2096877"/>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494155" y="484145"/>
            <a:ext cx="7840345" cy="160782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dirty="0">
                <a:solidFill>
                  <a:schemeClr val="bg1"/>
                </a:solidFill>
                <a:latin typeface="UTM Avo" panose="02040603050506020204" pitchFamily="18" charset="0"/>
                <a:cs typeface="Arial" panose="020B0604020202020204" pitchFamily="34" charset="0"/>
              </a:rPr>
              <a:t>Câu 1: </a:t>
            </a:r>
            <a:r>
              <a:rPr lang="en-US" sz="2800" b="1" dirty="0" err="1">
                <a:solidFill>
                  <a:schemeClr val="bg1"/>
                </a:solidFill>
                <a:latin typeface="UTM Avo" panose="02040603050506020204" pitchFamily="18" charset="0"/>
              </a:rPr>
              <a:t>Hợp</a:t>
            </a:r>
            <a:r>
              <a:rPr lang="en-US" sz="2800" b="1" dirty="0">
                <a:solidFill>
                  <a:schemeClr val="bg1"/>
                </a:solidFill>
                <a:latin typeface="UTM Avo" panose="02040603050506020204" pitchFamily="18" charset="0"/>
              </a:rPr>
              <a:t> </a:t>
            </a:r>
            <a:r>
              <a:rPr lang="en-US" sz="2800" b="1" dirty="0" err="1">
                <a:solidFill>
                  <a:schemeClr val="bg1"/>
                </a:solidFill>
                <a:latin typeface="UTM Avo" panose="02040603050506020204" pitchFamily="18" charset="0"/>
              </a:rPr>
              <a:t>chất</a:t>
            </a:r>
            <a:r>
              <a:rPr lang="en-US" sz="2800" b="1" dirty="0">
                <a:solidFill>
                  <a:schemeClr val="bg1"/>
                </a:solidFill>
                <a:latin typeface="UTM Avo" panose="02040603050506020204" pitchFamily="18" charset="0"/>
              </a:rPr>
              <a:t> </a:t>
            </a:r>
            <a:r>
              <a:rPr lang="en-US" sz="2800" b="1" dirty="0" err="1">
                <a:solidFill>
                  <a:schemeClr val="bg1"/>
                </a:solidFill>
                <a:latin typeface="UTM Avo" panose="02040603050506020204" pitchFamily="18" charset="0"/>
              </a:rPr>
              <a:t>tạo</a:t>
            </a:r>
            <a:r>
              <a:rPr lang="en-US" sz="2800" b="1" dirty="0">
                <a:solidFill>
                  <a:schemeClr val="bg1"/>
                </a:solidFill>
                <a:latin typeface="UTM Avo" panose="02040603050506020204" pitchFamily="18" charset="0"/>
              </a:rPr>
              <a:t> </a:t>
            </a:r>
            <a:r>
              <a:rPr lang="en-US" sz="2800" b="1" dirty="0" err="1">
                <a:solidFill>
                  <a:schemeClr val="bg1"/>
                </a:solidFill>
                <a:latin typeface="UTM Avo" panose="02040603050506020204" pitchFamily="18" charset="0"/>
              </a:rPr>
              <a:t>nên</a:t>
            </a:r>
            <a:r>
              <a:rPr lang="en-US" sz="2800" b="1" dirty="0">
                <a:solidFill>
                  <a:schemeClr val="bg1"/>
                </a:solidFill>
                <a:latin typeface="UTM Avo" panose="02040603050506020204" pitchFamily="18" charset="0"/>
              </a:rPr>
              <a:t> </a:t>
            </a:r>
            <a:r>
              <a:rPr lang="en-US" sz="2800" b="1" dirty="0" err="1">
                <a:solidFill>
                  <a:schemeClr val="bg1"/>
                </a:solidFill>
                <a:latin typeface="UTM Avo" panose="02040603050506020204" pitchFamily="18" charset="0"/>
              </a:rPr>
              <a:t>bởi</a:t>
            </a:r>
            <a:endParaRPr lang="en-US" sz="2800" b="1" dirty="0">
              <a:solidFill>
                <a:schemeClr val="bg1"/>
              </a:solidFill>
              <a:latin typeface="UTM Avo" panose="02040603050506020204" pitchFamily="18" charset="0"/>
            </a:endParaRPr>
          </a:p>
          <a:p>
            <a:pPr algn="ctr">
              <a:lnSpc>
                <a:spcPct val="150000"/>
              </a:lnSpc>
            </a:pPr>
            <a:r>
              <a:rPr lang="en-US" sz="2800" b="1" dirty="0">
                <a:solidFill>
                  <a:schemeClr val="bg1"/>
                </a:solidFill>
                <a:latin typeface="UTM Avo" panose="02040603050506020204" pitchFamily="18" charset="0"/>
              </a:rPr>
              <a:t>ion Al</a:t>
            </a:r>
            <a:r>
              <a:rPr lang="en-US" sz="2800" b="1" baseline="30000" dirty="0">
                <a:solidFill>
                  <a:schemeClr val="bg1"/>
                </a:solidFill>
                <a:latin typeface="UTM Avo" panose="02040603050506020204" pitchFamily="18" charset="0"/>
              </a:rPr>
              <a:t>3+</a:t>
            </a:r>
            <a:r>
              <a:rPr lang="en-US" sz="2800" b="1" dirty="0">
                <a:solidFill>
                  <a:schemeClr val="bg1"/>
                </a:solidFill>
                <a:latin typeface="UTM Avo" panose="02040603050506020204" pitchFamily="18" charset="0"/>
              </a:rPr>
              <a:t> </a:t>
            </a:r>
            <a:r>
              <a:rPr lang="en-US" sz="2800" b="1" dirty="0" err="1">
                <a:solidFill>
                  <a:schemeClr val="bg1"/>
                </a:solidFill>
                <a:latin typeface="UTM Avo" panose="02040603050506020204" pitchFamily="18" charset="0"/>
              </a:rPr>
              <a:t>và</a:t>
            </a:r>
            <a:r>
              <a:rPr lang="en-US" sz="2800" b="1" dirty="0">
                <a:solidFill>
                  <a:schemeClr val="bg1"/>
                </a:solidFill>
                <a:latin typeface="UTM Avo" panose="02040603050506020204" pitchFamily="18" charset="0"/>
              </a:rPr>
              <a:t> O</a:t>
            </a:r>
            <a:r>
              <a:rPr lang="en-US" sz="2800" b="1" baseline="30000" dirty="0">
                <a:solidFill>
                  <a:schemeClr val="bg1"/>
                </a:solidFill>
                <a:latin typeface="UTM Avo" panose="02040603050506020204" pitchFamily="18" charset="0"/>
              </a:rPr>
              <a:t>2-</a:t>
            </a:r>
            <a:r>
              <a:rPr lang="en-US" sz="2800" b="1" dirty="0">
                <a:solidFill>
                  <a:schemeClr val="bg1"/>
                </a:solidFill>
                <a:latin typeface="UTM Avo" panose="02040603050506020204" pitchFamily="18" charset="0"/>
              </a:rPr>
              <a:t> </a:t>
            </a:r>
            <a:r>
              <a:rPr lang="en-US" sz="2800" b="1" dirty="0" err="1">
                <a:solidFill>
                  <a:schemeClr val="bg1"/>
                </a:solidFill>
                <a:latin typeface="UTM Avo" panose="02040603050506020204" pitchFamily="18" charset="0"/>
              </a:rPr>
              <a:t>là</a:t>
            </a:r>
            <a:r>
              <a:rPr lang="en-US" sz="2800" b="1" dirty="0">
                <a:solidFill>
                  <a:schemeClr val="bg1"/>
                </a:solidFill>
                <a:latin typeface="UTM Avo" panose="02040603050506020204" pitchFamily="18" charset="0"/>
              </a:rPr>
              <a:t> </a:t>
            </a:r>
            <a:r>
              <a:rPr lang="en-US" sz="2800" b="1" dirty="0" err="1">
                <a:solidFill>
                  <a:schemeClr val="bg1"/>
                </a:solidFill>
                <a:latin typeface="UTM Avo" panose="02040603050506020204" pitchFamily="18" charset="0"/>
              </a:rPr>
              <a:t>hợp</a:t>
            </a:r>
            <a:r>
              <a:rPr lang="en-US" sz="2800" b="1" dirty="0">
                <a:solidFill>
                  <a:schemeClr val="bg1"/>
                </a:solidFill>
                <a:latin typeface="UTM Avo" panose="02040603050506020204" pitchFamily="18" charset="0"/>
              </a:rPr>
              <a:t> </a:t>
            </a:r>
            <a:r>
              <a:rPr lang="en-US" sz="2800" b="1" dirty="0" err="1">
                <a:solidFill>
                  <a:schemeClr val="bg1"/>
                </a:solidFill>
                <a:latin typeface="UTM Avo" panose="02040603050506020204" pitchFamily="18" charset="0"/>
              </a:rPr>
              <a:t>chất</a:t>
            </a:r>
            <a:endParaRPr lang="en-US" sz="2800" b="1" dirty="0">
              <a:solidFill>
                <a:schemeClr val="bg1"/>
              </a:solidFill>
              <a:latin typeface="UTM Avo" panose="02040603050506020204" pitchFamily="18" charset="0"/>
            </a:endParaRP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3214348" y="5129067"/>
            <a:ext cx="2774179" cy="1436825"/>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dirty="0">
                <a:solidFill>
                  <a:srgbClr val="002060"/>
                </a:solidFill>
                <a:latin typeface="UTM Avo" panose="02040603050506020204" pitchFamily="18" charset="0"/>
                <a:cs typeface="Times New Roman" panose="02020603050405020304" pitchFamily="18" charset="0"/>
              </a:rPr>
              <a:t>B. ion.</a:t>
            </a: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2064" y="3032190"/>
            <a:ext cx="2096877" cy="2096877"/>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387523" y="5129067"/>
            <a:ext cx="2774179" cy="1436825"/>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4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A. </a:t>
            </a:r>
            <a:r>
              <a:rPr lang="en-US" sz="2400" dirty="0">
                <a:solidFill>
                  <a:srgbClr val="002060"/>
                </a:solidFill>
                <a:latin typeface="UTM Avo" panose="02040603050506020204" pitchFamily="18" charset="0"/>
                <a:cs typeface="Times New Roman" panose="02020603050405020304" pitchFamily="18" charset="0"/>
              </a:rPr>
              <a:t>cộng </a:t>
            </a:r>
            <a:r>
              <a:rPr lang="en-US" sz="2400" dirty="0" err="1">
                <a:solidFill>
                  <a:srgbClr val="002060"/>
                </a:solidFill>
                <a:latin typeface="UTM Avo" panose="02040603050506020204" pitchFamily="18" charset="0"/>
                <a:cs typeface="Times New Roman" panose="02020603050405020304" pitchFamily="18" charset="0"/>
              </a:rPr>
              <a:t>hoá</a:t>
            </a:r>
            <a:r>
              <a:rPr lang="en-US" sz="2400" dirty="0">
                <a:solidFill>
                  <a:srgbClr val="002060"/>
                </a:solidFill>
                <a:latin typeface="UTM Avo" panose="02040603050506020204" pitchFamily="18" charset="0"/>
                <a:cs typeface="Times New Roman" panose="02020603050405020304" pitchFamily="18" charset="0"/>
              </a:rPr>
              <a:t> </a:t>
            </a:r>
            <a:r>
              <a:rPr lang="en-US" sz="2400" dirty="0" err="1">
                <a:solidFill>
                  <a:srgbClr val="002060"/>
                </a:solidFill>
                <a:latin typeface="UTM Avo" panose="02040603050506020204" pitchFamily="18" charset="0"/>
                <a:cs typeface="Times New Roman" panose="02020603050405020304" pitchFamily="18" charset="0"/>
              </a:rPr>
              <a:t>trị</a:t>
            </a:r>
            <a:r>
              <a:rPr lang="en-US" sz="2400" dirty="0">
                <a:solidFill>
                  <a:srgbClr val="002060"/>
                </a:solidFill>
                <a:latin typeface="UTM Avo" panose="02040603050506020204" pitchFamily="18" charset="0"/>
                <a:cs typeface="Times New Roman" panose="02020603050405020304" pitchFamily="18" charset="0"/>
              </a:rPr>
              <a:t>. </a:t>
            </a: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54079" y="3032190"/>
            <a:ext cx="2096877" cy="2096877"/>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6059538" y="5129067"/>
            <a:ext cx="2774179" cy="1436825"/>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vi-VN" sz="24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C. </a:t>
            </a:r>
            <a:r>
              <a:rPr lang="en-US" sz="2400" dirty="0" err="1">
                <a:solidFill>
                  <a:srgbClr val="002060"/>
                </a:solidFill>
                <a:latin typeface="UTM Avo" panose="02040603050506020204" pitchFamily="18" charset="0"/>
              </a:rPr>
              <a:t>có</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công</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thức</a:t>
            </a:r>
            <a:r>
              <a:rPr lang="en-US" sz="2400" dirty="0">
                <a:solidFill>
                  <a:srgbClr val="002060"/>
                </a:solidFill>
                <a:latin typeface="UTM Avo" panose="02040603050506020204" pitchFamily="18" charset="0"/>
              </a:rPr>
              <a:t> Al</a:t>
            </a:r>
            <a:r>
              <a:rPr lang="en-US" sz="2400" baseline="-25000" dirty="0">
                <a:solidFill>
                  <a:srgbClr val="002060"/>
                </a:solidFill>
                <a:latin typeface="UTM Avo" panose="02040603050506020204" pitchFamily="18" charset="0"/>
              </a:rPr>
              <a:t>2</a:t>
            </a:r>
            <a:r>
              <a:rPr lang="en-US" sz="2400" dirty="0">
                <a:solidFill>
                  <a:srgbClr val="002060"/>
                </a:solidFill>
                <a:latin typeface="UTM Avo" panose="02040603050506020204" pitchFamily="18" charset="0"/>
              </a:rPr>
              <a:t>O</a:t>
            </a:r>
            <a:r>
              <a:rPr lang="en-US" sz="2400" baseline="-25000" dirty="0">
                <a:solidFill>
                  <a:srgbClr val="002060"/>
                </a:solidFill>
                <a:latin typeface="UTM Avo" panose="02040603050506020204" pitchFamily="18" charset="0"/>
              </a:rPr>
              <a:t>3</a:t>
            </a:r>
            <a:r>
              <a:rPr lang="en-US" sz="2400" dirty="0">
                <a:solidFill>
                  <a:srgbClr val="002060"/>
                </a:solidFill>
                <a:latin typeface="UTM Avo" panose="02040603050506020204" pitchFamily="18" charset="0"/>
              </a:rPr>
              <a:t>. </a:t>
            </a: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86374" y="3032190"/>
            <a:ext cx="2096877" cy="2096877"/>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8891833" y="5129067"/>
            <a:ext cx="2774179" cy="1436825"/>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vi-VN" sz="24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D. </a:t>
            </a:r>
            <a:r>
              <a:rPr lang="en-US" sz="2400" dirty="0" err="1">
                <a:solidFill>
                  <a:srgbClr val="002060"/>
                </a:solidFill>
                <a:latin typeface="UTM Avo" panose="02040603050506020204" pitchFamily="18" charset="0"/>
              </a:rPr>
              <a:t>có</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công</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thức</a:t>
            </a:r>
            <a:r>
              <a:rPr lang="en-US" sz="2400" dirty="0">
                <a:solidFill>
                  <a:srgbClr val="002060"/>
                </a:solidFill>
                <a:latin typeface="UTM Avo" panose="02040603050506020204" pitchFamily="18" charset="0"/>
              </a:rPr>
              <a:t> Al</a:t>
            </a:r>
            <a:r>
              <a:rPr lang="en-US" sz="2400" baseline="-25000" dirty="0">
                <a:solidFill>
                  <a:srgbClr val="002060"/>
                </a:solidFill>
                <a:latin typeface="UTM Avo" panose="02040603050506020204" pitchFamily="18" charset="0"/>
              </a:rPr>
              <a:t>3</a:t>
            </a:r>
            <a:r>
              <a:rPr lang="en-US" sz="2400" dirty="0">
                <a:solidFill>
                  <a:srgbClr val="002060"/>
                </a:solidFill>
                <a:latin typeface="UTM Avo" panose="02040603050506020204" pitchFamily="18" charset="0"/>
              </a:rPr>
              <a:t>O</a:t>
            </a:r>
            <a:r>
              <a:rPr lang="en-US" sz="2400" baseline="-25000" dirty="0">
                <a:solidFill>
                  <a:srgbClr val="002060"/>
                </a:solidFill>
                <a:latin typeface="UTM Avo" panose="02040603050506020204" pitchFamily="18" charset="0"/>
              </a:rPr>
              <a:t>2</a:t>
            </a:r>
            <a:r>
              <a:rPr lang="en-US" sz="2400" dirty="0">
                <a:solidFill>
                  <a:srgbClr val="002060"/>
                </a:solidFill>
                <a:latin typeface="UTM Avo" panose="02040603050506020204" pitchFamily="18" charset="0"/>
              </a:rPr>
              <a:t>.</a:t>
            </a:r>
          </a:p>
        </p:txBody>
      </p:sp>
      <p:pic>
        <p:nvPicPr>
          <p:cNvPr id="3" name="Picture 2">
            <a:extLst>
              <a:ext uri="{FF2B5EF4-FFF2-40B4-BE49-F238E27FC236}">
                <a16:creationId xmlns:a16="http://schemas.microsoft.com/office/drawing/2014/main" id="{2B4ADE03-DBEA-CA42-81A5-10201AED60D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955354" cy="1065292"/>
          </a:xfrm>
          <a:prstGeom prst="rect">
            <a:avLst/>
          </a:prstGeom>
          <a:solidFill>
            <a:schemeClr val="bg1"/>
          </a:solidFill>
        </p:spPr>
      </p:pic>
    </p:spTree>
    <p:extLst>
      <p:ext uri="{BB962C8B-B14F-4D97-AF65-F5344CB8AC3E}">
        <p14:creationId xmlns:p14="http://schemas.microsoft.com/office/powerpoint/2010/main" val="20027832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par>
                          <p:cTn id="8" fill="hold">
                            <p:stCondLst>
                              <p:cond delay="500"/>
                            </p:stCondLst>
                            <p:childTnLst>
                              <p:par>
                                <p:cTn id="9" presetID="1" presetClass="emph" presetSubtype="2" fill="hold" nodeType="afterEffect">
                                  <p:stCondLst>
                                    <p:cond delay="0"/>
                                  </p:stCondLst>
                                  <p:childTnLst>
                                    <p:animClr clrSpc="rgb" dir="cw">
                                      <p:cBhvr>
                                        <p:cTn id="10" dur="500" fill="hold"/>
                                        <p:tgtEl>
                                          <p:spTgt spid="19"/>
                                        </p:tgtEl>
                                        <p:attrNameLst>
                                          <p:attrName>fillcolor</p:attrName>
                                        </p:attrNameLst>
                                      </p:cBhvr>
                                      <p:to>
                                        <a:srgbClr val="00B050"/>
                                      </p:to>
                                    </p:animClr>
                                    <p:set>
                                      <p:cBhvr>
                                        <p:cTn id="11" dur="500" fill="hold"/>
                                        <p:tgtEl>
                                          <p:spTgt spid="19"/>
                                        </p:tgtEl>
                                        <p:attrNameLst>
                                          <p:attrName>fill.type</p:attrName>
                                        </p:attrNameLst>
                                      </p:cBhvr>
                                      <p:to>
                                        <p:strVal val="solid"/>
                                      </p:to>
                                    </p:set>
                                    <p:set>
                                      <p:cBhvr>
                                        <p:cTn id="12" dur="500" fill="hold"/>
                                        <p:tgtEl>
                                          <p:spTgt spid="19"/>
                                        </p:tgtEl>
                                        <p:attrNameLst>
                                          <p:attrName>fill.on</p:attrName>
                                        </p:attrNameLst>
                                      </p:cBhvr>
                                      <p:to>
                                        <p:strVal val="true"/>
                                      </p:to>
                                    </p:set>
                                  </p:childTnLst>
                                  <p:subTnLst>
                                    <p:audio>
                                      <p:cMediaNode>
                                        <p:cTn display="0" masterRel="sameClick">
                                          <p:stCondLst>
                                            <p:cond evt="begin" delay="0">
                                              <p:tn val="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13" restart="whenNotActive" fill="hold" evtFilter="cancelBubble" nodeType="interactiveSeq">
                <p:stCondLst>
                  <p:cond evt="onClick" delay="0">
                    <p:tgtEl>
                      <p:spTgt spid="20"/>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20"/>
                                        </p:tgtEl>
                                      </p:cBhvr>
                                    </p:animEffect>
                                    <p:animScale>
                                      <p:cBhvr>
                                        <p:cTn id="18" dur="250" autoRev="1" fill="hold"/>
                                        <p:tgtEl>
                                          <p:spTgt spid="20"/>
                                        </p:tgtEl>
                                      </p:cBhvr>
                                      <p:by x="105000" y="105000"/>
                                    </p:animScale>
                                  </p:childTnLst>
                                </p:cTn>
                              </p:par>
                            </p:childTnLst>
                          </p:cTn>
                        </p:par>
                        <p:par>
                          <p:cTn id="19" fill="hold">
                            <p:stCondLst>
                              <p:cond delay="500"/>
                            </p:stCondLst>
                            <p:childTnLst>
                              <p:par>
                                <p:cTn id="20" presetID="1" presetClass="emph" presetSubtype="2" fill="hold" nodeType="afterEffect">
                                  <p:stCondLst>
                                    <p:cond delay="0"/>
                                  </p:stCondLst>
                                  <p:childTnLst>
                                    <p:animClr clrSpc="rgb" dir="cw">
                                      <p:cBhvr>
                                        <p:cTn id="21" dur="500" fill="hold"/>
                                        <p:tgtEl>
                                          <p:spTgt spid="21"/>
                                        </p:tgtEl>
                                        <p:attrNameLst>
                                          <p:attrName>fillcolor</p:attrName>
                                        </p:attrNameLst>
                                      </p:cBhvr>
                                      <p:to>
                                        <a:srgbClr val="FF0000"/>
                                      </p:to>
                                    </p:animClr>
                                    <p:set>
                                      <p:cBhvr>
                                        <p:cTn id="22" dur="500" fill="hold"/>
                                        <p:tgtEl>
                                          <p:spTgt spid="21"/>
                                        </p:tgtEl>
                                        <p:attrNameLst>
                                          <p:attrName>fill.type</p:attrName>
                                        </p:attrNameLst>
                                      </p:cBhvr>
                                      <p:to>
                                        <p:strVal val="solid"/>
                                      </p:to>
                                    </p:set>
                                    <p:set>
                                      <p:cBhvr>
                                        <p:cTn id="23" dur="500" fill="hold"/>
                                        <p:tgtEl>
                                          <p:spTgt spid="21"/>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0"/>
                  </p:tgtEl>
                </p:cond>
              </p:nextCondLst>
            </p:seq>
            <p:seq concurrent="1" nextAc="seek">
              <p:cTn id="24" restart="whenNotActive" fill="hold" evtFilter="cancelBubble" nodeType="interactiveSeq">
                <p:stCondLst>
                  <p:cond evt="onClick" delay="0">
                    <p:tgtEl>
                      <p:spTgt spid="22"/>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500" tmFilter="0, 0; .2, .5; .8, .5; 1, 0"/>
                                        <p:tgtEl>
                                          <p:spTgt spid="22"/>
                                        </p:tgtEl>
                                      </p:cBhvr>
                                    </p:animEffect>
                                    <p:animScale>
                                      <p:cBhvr>
                                        <p:cTn id="29" dur="250" autoRev="1" fill="hold"/>
                                        <p:tgtEl>
                                          <p:spTgt spid="22"/>
                                        </p:tgtEl>
                                      </p:cBhvr>
                                      <p:by x="105000" y="105000"/>
                                    </p:animScale>
                                  </p:childTnLst>
                                </p:cTn>
                              </p:par>
                            </p:childTnLst>
                          </p:cTn>
                        </p:par>
                        <p:par>
                          <p:cTn id="30" fill="hold">
                            <p:stCondLst>
                              <p:cond delay="500"/>
                            </p:stCondLst>
                            <p:childTnLst>
                              <p:par>
                                <p:cTn id="31" presetID="1" presetClass="emph" presetSubtype="2" fill="hold" nodeType="afterEffect">
                                  <p:stCondLst>
                                    <p:cond delay="0"/>
                                  </p:stCondLst>
                                  <p:childTnLst>
                                    <p:animClr clrSpc="rgb" dir="cw">
                                      <p:cBhvr>
                                        <p:cTn id="32" dur="500" fill="hold"/>
                                        <p:tgtEl>
                                          <p:spTgt spid="23"/>
                                        </p:tgtEl>
                                        <p:attrNameLst>
                                          <p:attrName>fillcolor</p:attrName>
                                        </p:attrNameLst>
                                      </p:cBhvr>
                                      <p:to>
                                        <a:srgbClr val="FF0000"/>
                                      </p:to>
                                    </p:animClr>
                                    <p:set>
                                      <p:cBhvr>
                                        <p:cTn id="33" dur="500" fill="hold"/>
                                        <p:tgtEl>
                                          <p:spTgt spid="23"/>
                                        </p:tgtEl>
                                        <p:attrNameLst>
                                          <p:attrName>fill.type</p:attrName>
                                        </p:attrNameLst>
                                      </p:cBhvr>
                                      <p:to>
                                        <p:strVal val="solid"/>
                                      </p:to>
                                    </p:set>
                                    <p:set>
                                      <p:cBhvr>
                                        <p:cTn id="34" dur="500" fill="hold"/>
                                        <p:tgtEl>
                                          <p:spTgt spid="23"/>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2"/>
                  </p:tgtEl>
                </p:cond>
              </p:nextCondLst>
            </p:seq>
            <p:seq concurrent="1" nextAc="seek">
              <p:cTn id="35" restart="whenNotActive" fill="hold" evtFilter="cancelBubble" nodeType="interactiveSeq">
                <p:stCondLst>
                  <p:cond evt="onClick" delay="0">
                    <p:tgtEl>
                      <p:spTgt spid="24"/>
                    </p:tgtEl>
                  </p:cond>
                </p:stCondLst>
                <p:endSync evt="end" delay="0">
                  <p:rtn val="all"/>
                </p:endSync>
                <p:childTnLst>
                  <p:par>
                    <p:cTn id="36" fill="hold">
                      <p:stCondLst>
                        <p:cond delay="0"/>
                      </p:stCondLst>
                      <p:childTnLst>
                        <p:par>
                          <p:cTn id="37" fill="hold">
                            <p:stCondLst>
                              <p:cond delay="0"/>
                            </p:stCondLst>
                            <p:childTnLst>
                              <p:par>
                                <p:cTn id="38" presetID="26" presetClass="emph" presetSubtype="0" fill="hold" nodeType="clickEffect">
                                  <p:stCondLst>
                                    <p:cond delay="0"/>
                                  </p:stCondLst>
                                  <p:childTnLst>
                                    <p:animEffect transition="out" filter="fade">
                                      <p:cBhvr>
                                        <p:cTn id="39" dur="500" tmFilter="0, 0; .2, .5; .8, .5; 1, 0"/>
                                        <p:tgtEl>
                                          <p:spTgt spid="24"/>
                                        </p:tgtEl>
                                      </p:cBhvr>
                                    </p:animEffect>
                                    <p:animScale>
                                      <p:cBhvr>
                                        <p:cTn id="40" dur="250" autoRev="1" fill="hold"/>
                                        <p:tgtEl>
                                          <p:spTgt spid="24"/>
                                        </p:tgtEl>
                                      </p:cBhvr>
                                      <p:by x="105000" y="105000"/>
                                    </p:animScale>
                                  </p:childTnLst>
                                </p:cTn>
                              </p:par>
                            </p:childTnLst>
                          </p:cTn>
                        </p:par>
                        <p:par>
                          <p:cTn id="41" fill="hold">
                            <p:stCondLst>
                              <p:cond delay="500"/>
                            </p:stCondLst>
                            <p:childTnLst>
                              <p:par>
                                <p:cTn id="42" presetID="1" presetClass="emph" presetSubtype="2" fill="hold" nodeType="afterEffect">
                                  <p:stCondLst>
                                    <p:cond delay="0"/>
                                  </p:stCondLst>
                                  <p:childTnLst>
                                    <p:animClr clrSpc="rgb" dir="cw">
                                      <p:cBhvr>
                                        <p:cTn id="43" dur="500" fill="hold"/>
                                        <p:tgtEl>
                                          <p:spTgt spid="25"/>
                                        </p:tgtEl>
                                        <p:attrNameLst>
                                          <p:attrName>fillcolor</p:attrName>
                                        </p:attrNameLst>
                                      </p:cBhvr>
                                      <p:to>
                                        <a:srgbClr val="FF0000"/>
                                      </p:to>
                                    </p:animClr>
                                    <p:set>
                                      <p:cBhvr>
                                        <p:cTn id="44" dur="500" fill="hold"/>
                                        <p:tgtEl>
                                          <p:spTgt spid="25"/>
                                        </p:tgtEl>
                                        <p:attrNameLst>
                                          <p:attrName>fill.type</p:attrName>
                                        </p:attrNameLst>
                                      </p:cBhvr>
                                      <p:to>
                                        <p:strVal val="solid"/>
                                      </p:to>
                                    </p:set>
                                    <p:set>
                                      <p:cBhvr>
                                        <p:cTn id="45" dur="500" fill="hold"/>
                                        <p:tgtEl>
                                          <p:spTgt spid="25"/>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4"/>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52271" y="3094453"/>
            <a:ext cx="2201762" cy="2201762"/>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494155" y="484145"/>
            <a:ext cx="7840345" cy="160782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800" b="1" dirty="0">
                <a:solidFill>
                  <a:prstClr val="white"/>
                </a:solidFill>
                <a:latin typeface="UTM Avo" panose="02040603050506020204" pitchFamily="18" charset="0"/>
                <a:cs typeface="Times New Roman" panose="02020603050405020304" pitchFamily="18" charset="0"/>
              </a:rPr>
              <a:t>Câu 2: Những tính chất nào sau đây là tính chất điển hình của hợp chất ion?</a:t>
            </a: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5942308" y="5296215"/>
            <a:ext cx="2876572" cy="1269677"/>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400" i="0" u="none" strike="noStrike" kern="1200" cap="none" spc="0" normalizeH="0" baseline="0" noProof="0" dirty="0">
                <a:ln>
                  <a:noFill/>
                </a:ln>
                <a:solidFill>
                  <a:srgbClr val="002060"/>
                </a:solidFill>
                <a:effectLst/>
                <a:uLnTx/>
                <a:uFillTx/>
                <a:latin typeface="UTM Avo" panose="02040603050506020204" pitchFamily="18" charset="0"/>
                <a:cs typeface="Times New Roman" panose="02020603050405020304" pitchFamily="18" charset="0"/>
              </a:rPr>
              <a:t>C. </a:t>
            </a:r>
            <a:r>
              <a:rPr lang="vi-VN" sz="2400" dirty="0">
                <a:solidFill>
                  <a:srgbClr val="002060"/>
                </a:solidFill>
                <a:latin typeface="UTM Avo" panose="02040603050506020204" pitchFamily="18" charset="0"/>
                <a:cs typeface="Times New Roman" panose="02020603050405020304" pitchFamily="18" charset="0"/>
              </a:rPr>
              <a:t>Thường tồn tại ở thể rắn trong điều kiện thường. </a:t>
            </a: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8141" y="3094453"/>
            <a:ext cx="2201762" cy="2201762"/>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258178" y="5296215"/>
            <a:ext cx="2774179" cy="1269677"/>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4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A</a:t>
            </a:r>
            <a:r>
              <a:rPr kumimoji="0" lang="vi-VN" sz="24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a:t>
            </a:r>
            <a:r>
              <a:rPr lang="vi-VN" sz="2400" dirty="0">
                <a:solidFill>
                  <a:srgbClr val="002060"/>
                </a:solidFill>
                <a:latin typeface="UTM Avo" panose="02040603050506020204" pitchFamily="18" charset="0"/>
                <a:cs typeface="Times New Roman" panose="02020603050405020304" pitchFamily="18" charset="0"/>
              </a:rPr>
              <a:t>Tồn tại ở thể khí trong điều kiện thường.</a:t>
            </a: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84676" y="3094453"/>
            <a:ext cx="2201762" cy="2201762"/>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8912153" y="5296215"/>
            <a:ext cx="2903927" cy="1269677"/>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4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D. </a:t>
            </a:r>
            <a:r>
              <a:rPr lang="en-US" sz="2400" dirty="0" err="1">
                <a:solidFill>
                  <a:srgbClr val="002060"/>
                </a:solidFill>
                <a:latin typeface="UTM Avo" panose="02040603050506020204" pitchFamily="18" charset="0"/>
                <a:cs typeface="Times New Roman" panose="02020603050405020304" pitchFamily="18" charset="0"/>
              </a:rPr>
              <a:t>Có</a:t>
            </a:r>
            <a:r>
              <a:rPr lang="en-US" sz="2400" dirty="0">
                <a:solidFill>
                  <a:srgbClr val="002060"/>
                </a:solidFill>
                <a:latin typeface="UTM Avo" panose="02040603050506020204" pitchFamily="18" charset="0"/>
                <a:cs typeface="Times New Roman" panose="02020603050405020304" pitchFamily="18" charset="0"/>
              </a:rPr>
              <a:t> </a:t>
            </a:r>
            <a:r>
              <a:rPr lang="en-US" sz="2400" dirty="0" err="1">
                <a:solidFill>
                  <a:srgbClr val="002060"/>
                </a:solidFill>
                <a:latin typeface="UTM Avo" panose="02040603050506020204" pitchFamily="18" charset="0"/>
                <a:cs typeface="Times New Roman" panose="02020603050405020304" pitchFamily="18" charset="0"/>
              </a:rPr>
              <a:t>nhiệt</a:t>
            </a:r>
            <a:r>
              <a:rPr lang="en-US" sz="2400" dirty="0">
                <a:solidFill>
                  <a:srgbClr val="002060"/>
                </a:solidFill>
                <a:latin typeface="UTM Avo" panose="02040603050506020204" pitchFamily="18" charset="0"/>
                <a:cs typeface="Times New Roman" panose="02020603050405020304" pitchFamily="18" charset="0"/>
              </a:rPr>
              <a:t> </a:t>
            </a:r>
            <a:r>
              <a:rPr lang="en-US" sz="2400" dirty="0" err="1">
                <a:solidFill>
                  <a:srgbClr val="002060"/>
                </a:solidFill>
                <a:latin typeface="UTM Avo" panose="02040603050506020204" pitchFamily="18" charset="0"/>
                <a:cs typeface="Times New Roman" panose="02020603050405020304" pitchFamily="18" charset="0"/>
              </a:rPr>
              <a:t>độ</a:t>
            </a:r>
            <a:r>
              <a:rPr lang="en-US" sz="2400" dirty="0">
                <a:solidFill>
                  <a:srgbClr val="002060"/>
                </a:solidFill>
                <a:latin typeface="UTM Avo" panose="02040603050506020204" pitchFamily="18" charset="0"/>
                <a:cs typeface="Times New Roman" panose="02020603050405020304" pitchFamily="18" charset="0"/>
              </a:rPr>
              <a:t> </a:t>
            </a:r>
            <a:r>
              <a:rPr lang="en-US" sz="2400" dirty="0" err="1">
                <a:solidFill>
                  <a:srgbClr val="002060"/>
                </a:solidFill>
                <a:latin typeface="UTM Avo" panose="02040603050506020204" pitchFamily="18" charset="0"/>
                <a:cs typeface="Times New Roman" panose="02020603050405020304" pitchFamily="18" charset="0"/>
              </a:rPr>
              <a:t>nóng</a:t>
            </a:r>
            <a:r>
              <a:rPr lang="en-US" sz="2400" dirty="0">
                <a:solidFill>
                  <a:srgbClr val="002060"/>
                </a:solidFill>
                <a:latin typeface="UTM Avo" panose="02040603050506020204" pitchFamily="18" charset="0"/>
                <a:cs typeface="Times New Roman" panose="02020603050405020304" pitchFamily="18" charset="0"/>
              </a:rPr>
              <a:t> </a:t>
            </a:r>
            <a:r>
              <a:rPr lang="en-US" sz="2400" dirty="0" err="1">
                <a:solidFill>
                  <a:srgbClr val="002060"/>
                </a:solidFill>
                <a:latin typeface="UTM Avo" panose="02040603050506020204" pitchFamily="18" charset="0"/>
                <a:cs typeface="Times New Roman" panose="02020603050405020304" pitchFamily="18" charset="0"/>
              </a:rPr>
              <a:t>chảy</a:t>
            </a:r>
            <a:r>
              <a:rPr lang="en-US" sz="2400" dirty="0">
                <a:solidFill>
                  <a:srgbClr val="002060"/>
                </a:solidFill>
                <a:latin typeface="UTM Avo" panose="02040603050506020204" pitchFamily="18" charset="0"/>
                <a:cs typeface="Times New Roman" panose="02020603050405020304" pitchFamily="18" charset="0"/>
              </a:rPr>
              <a:t> </a:t>
            </a:r>
            <a:r>
              <a:rPr lang="en-US" sz="2400" dirty="0" err="1">
                <a:solidFill>
                  <a:srgbClr val="002060"/>
                </a:solidFill>
                <a:latin typeface="UTM Avo" panose="02040603050506020204" pitchFamily="18" charset="0"/>
                <a:cs typeface="Times New Roman" panose="02020603050405020304" pitchFamily="18" charset="0"/>
              </a:rPr>
              <a:t>và</a:t>
            </a:r>
            <a:r>
              <a:rPr lang="en-US" sz="2400" dirty="0">
                <a:solidFill>
                  <a:srgbClr val="002060"/>
                </a:solidFill>
                <a:latin typeface="UTM Avo" panose="02040603050506020204" pitchFamily="18" charset="0"/>
                <a:cs typeface="Times New Roman" panose="02020603050405020304" pitchFamily="18" charset="0"/>
              </a:rPr>
              <a:t> </a:t>
            </a:r>
            <a:r>
              <a:rPr lang="en-US" sz="2400" dirty="0" err="1">
                <a:solidFill>
                  <a:srgbClr val="002060"/>
                </a:solidFill>
                <a:latin typeface="UTM Avo" panose="02040603050506020204" pitchFamily="18" charset="0"/>
                <a:cs typeface="Times New Roman" panose="02020603050405020304" pitchFamily="18" charset="0"/>
              </a:rPr>
              <a:t>nhiệt</a:t>
            </a:r>
            <a:r>
              <a:rPr lang="en-US" sz="2400" dirty="0">
                <a:solidFill>
                  <a:srgbClr val="002060"/>
                </a:solidFill>
                <a:latin typeface="UTM Avo" panose="02040603050506020204" pitchFamily="18" charset="0"/>
                <a:cs typeface="Times New Roman" panose="02020603050405020304" pitchFamily="18" charset="0"/>
              </a:rPr>
              <a:t> </a:t>
            </a:r>
            <a:r>
              <a:rPr lang="en-US" sz="2400" dirty="0" err="1">
                <a:solidFill>
                  <a:srgbClr val="002060"/>
                </a:solidFill>
                <a:latin typeface="UTM Avo" panose="02040603050506020204" pitchFamily="18" charset="0"/>
                <a:cs typeface="Times New Roman" panose="02020603050405020304" pitchFamily="18" charset="0"/>
              </a:rPr>
              <a:t>độ</a:t>
            </a:r>
            <a:r>
              <a:rPr lang="en-US" sz="2400" dirty="0">
                <a:solidFill>
                  <a:srgbClr val="002060"/>
                </a:solidFill>
                <a:latin typeface="UTM Avo" panose="02040603050506020204" pitchFamily="18" charset="0"/>
                <a:cs typeface="Times New Roman" panose="02020603050405020304" pitchFamily="18" charset="0"/>
              </a:rPr>
              <a:t> </a:t>
            </a:r>
            <a:r>
              <a:rPr lang="en-US" sz="2400" dirty="0" err="1">
                <a:solidFill>
                  <a:srgbClr val="002060"/>
                </a:solidFill>
                <a:latin typeface="UTM Avo" panose="02040603050506020204" pitchFamily="18" charset="0"/>
                <a:cs typeface="Times New Roman" panose="02020603050405020304" pitchFamily="18" charset="0"/>
              </a:rPr>
              <a:t>sôi</a:t>
            </a:r>
            <a:r>
              <a:rPr lang="en-US" sz="2400" dirty="0">
                <a:solidFill>
                  <a:srgbClr val="002060"/>
                </a:solidFill>
                <a:latin typeface="UTM Avo" panose="02040603050506020204" pitchFamily="18" charset="0"/>
                <a:cs typeface="Times New Roman" panose="02020603050405020304" pitchFamily="18" charset="0"/>
              </a:rPr>
              <a:t> </a:t>
            </a:r>
            <a:r>
              <a:rPr lang="en-US" sz="2400" dirty="0" err="1">
                <a:solidFill>
                  <a:srgbClr val="002060"/>
                </a:solidFill>
                <a:latin typeface="UTM Avo" panose="02040603050506020204" pitchFamily="18" charset="0"/>
                <a:cs typeface="Times New Roman" panose="02020603050405020304" pitchFamily="18" charset="0"/>
              </a:rPr>
              <a:t>thấp</a:t>
            </a:r>
            <a:r>
              <a:rPr lang="en-US" sz="2400" dirty="0">
                <a:solidFill>
                  <a:srgbClr val="002060"/>
                </a:solidFill>
                <a:latin typeface="UTM Avo" panose="020406030505060202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id="{31DF754D-3CB2-7462-647E-90A03A1E88C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955354" cy="1065292"/>
          </a:xfrm>
          <a:prstGeom prst="rect">
            <a:avLst/>
          </a:prstGeom>
          <a:solidFill>
            <a:schemeClr val="bg1"/>
          </a:solidFill>
        </p:spPr>
      </p:pic>
      <p:pic>
        <p:nvPicPr>
          <p:cNvPr id="2" name="Picture 1">
            <a:extLst>
              <a:ext uri="{FF2B5EF4-FFF2-40B4-BE49-F238E27FC236}">
                <a16:creationId xmlns:a16="http://schemas.microsoft.com/office/drawing/2014/main" id="{14BB834E-23F7-4352-62E8-E2321C73DA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07471" y="3094453"/>
            <a:ext cx="2201762" cy="2201762"/>
          </a:xfrm>
          <a:prstGeom prst="rect">
            <a:avLst/>
          </a:prstGeom>
        </p:spPr>
      </p:pic>
      <p:sp>
        <p:nvSpPr>
          <p:cNvPr id="4" name="Rectangle: Rounded Corners 3">
            <a:extLst>
              <a:ext uri="{FF2B5EF4-FFF2-40B4-BE49-F238E27FC236}">
                <a16:creationId xmlns:a16="http://schemas.microsoft.com/office/drawing/2014/main" id="{0F9A3BF8-2AA6-B36B-1791-03972EE0F703}"/>
              </a:ext>
            </a:extLst>
          </p:cNvPr>
          <p:cNvSpPr/>
          <p:nvPr/>
        </p:nvSpPr>
        <p:spPr>
          <a:xfrm>
            <a:off x="3097508" y="5296215"/>
            <a:ext cx="2774179" cy="1269677"/>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noProof="0" dirty="0">
                <a:solidFill>
                  <a:srgbClr val="002060"/>
                </a:solidFill>
                <a:latin typeface="UTM Avo" panose="02040603050506020204" pitchFamily="18" charset="0"/>
                <a:cs typeface="Times New Roman" panose="02020603050405020304" pitchFamily="18" charset="0"/>
              </a:rPr>
              <a:t>B</a:t>
            </a:r>
            <a:r>
              <a:rPr kumimoji="0" lang="en-US" sz="2400" i="0" u="none" strike="noStrike" kern="1200" cap="none" spc="0" normalizeH="0" baseline="0" noProof="0" dirty="0">
                <a:ln>
                  <a:noFill/>
                </a:ln>
                <a:solidFill>
                  <a:srgbClr val="002060"/>
                </a:solidFill>
                <a:effectLst/>
                <a:uLnTx/>
                <a:uFillTx/>
                <a:latin typeface="UTM Avo" panose="02040603050506020204" pitchFamily="18" charset="0"/>
                <a:cs typeface="Times New Roman" panose="02020603050405020304" pitchFamily="18" charset="0"/>
              </a:rPr>
              <a:t>. </a:t>
            </a:r>
            <a:r>
              <a:rPr lang="en-US" sz="2400" dirty="0" err="1">
                <a:solidFill>
                  <a:srgbClr val="002060"/>
                </a:solidFill>
                <a:latin typeface="UTM Avo" panose="02040603050506020204" pitchFamily="18" charset="0"/>
                <a:cs typeface="Times New Roman" panose="02020603050405020304" pitchFamily="18" charset="0"/>
              </a:rPr>
              <a:t>Có</a:t>
            </a:r>
            <a:r>
              <a:rPr lang="en-US" sz="2400" dirty="0">
                <a:solidFill>
                  <a:srgbClr val="002060"/>
                </a:solidFill>
                <a:latin typeface="UTM Avo" panose="02040603050506020204" pitchFamily="18" charset="0"/>
                <a:cs typeface="Times New Roman" panose="02020603050405020304" pitchFamily="18" charset="0"/>
              </a:rPr>
              <a:t> </a:t>
            </a:r>
            <a:r>
              <a:rPr lang="en-US" sz="2400" dirty="0" err="1">
                <a:solidFill>
                  <a:srgbClr val="002060"/>
                </a:solidFill>
                <a:latin typeface="UTM Avo" panose="02040603050506020204" pitchFamily="18" charset="0"/>
                <a:cs typeface="Times New Roman" panose="02020603050405020304" pitchFamily="18" charset="0"/>
              </a:rPr>
              <a:t>nhiệt</a:t>
            </a:r>
            <a:r>
              <a:rPr lang="en-US" sz="2400" dirty="0">
                <a:solidFill>
                  <a:srgbClr val="002060"/>
                </a:solidFill>
                <a:latin typeface="UTM Avo" panose="02040603050506020204" pitchFamily="18" charset="0"/>
                <a:cs typeface="Times New Roman" panose="02020603050405020304" pitchFamily="18" charset="0"/>
              </a:rPr>
              <a:t> </a:t>
            </a:r>
            <a:r>
              <a:rPr lang="en-US" sz="2400" dirty="0" err="1">
                <a:solidFill>
                  <a:srgbClr val="002060"/>
                </a:solidFill>
                <a:latin typeface="UTM Avo" panose="02040603050506020204" pitchFamily="18" charset="0"/>
                <a:cs typeface="Times New Roman" panose="02020603050405020304" pitchFamily="18" charset="0"/>
              </a:rPr>
              <a:t>độ</a:t>
            </a:r>
            <a:r>
              <a:rPr lang="en-US" sz="2400" dirty="0">
                <a:solidFill>
                  <a:srgbClr val="002060"/>
                </a:solidFill>
                <a:latin typeface="UTM Avo" panose="02040603050506020204" pitchFamily="18" charset="0"/>
                <a:cs typeface="Times New Roman" panose="02020603050405020304" pitchFamily="18" charset="0"/>
              </a:rPr>
              <a:t> </a:t>
            </a:r>
            <a:r>
              <a:rPr lang="en-US" sz="2400" dirty="0" err="1">
                <a:solidFill>
                  <a:srgbClr val="002060"/>
                </a:solidFill>
                <a:latin typeface="UTM Avo" panose="02040603050506020204" pitchFamily="18" charset="0"/>
                <a:cs typeface="Times New Roman" panose="02020603050405020304" pitchFamily="18" charset="0"/>
              </a:rPr>
              <a:t>nóng</a:t>
            </a:r>
            <a:r>
              <a:rPr lang="en-US" sz="2400" dirty="0">
                <a:solidFill>
                  <a:srgbClr val="002060"/>
                </a:solidFill>
                <a:latin typeface="UTM Avo" panose="02040603050506020204" pitchFamily="18" charset="0"/>
                <a:cs typeface="Times New Roman" panose="02020603050405020304" pitchFamily="18" charset="0"/>
              </a:rPr>
              <a:t> </a:t>
            </a:r>
            <a:r>
              <a:rPr lang="en-US" sz="2400" dirty="0" err="1">
                <a:solidFill>
                  <a:srgbClr val="002060"/>
                </a:solidFill>
                <a:latin typeface="UTM Avo" panose="02040603050506020204" pitchFamily="18" charset="0"/>
                <a:cs typeface="Times New Roman" panose="02020603050405020304" pitchFamily="18" charset="0"/>
              </a:rPr>
              <a:t>chảy</a:t>
            </a:r>
            <a:r>
              <a:rPr lang="en-US" sz="2400" dirty="0">
                <a:solidFill>
                  <a:srgbClr val="002060"/>
                </a:solidFill>
                <a:latin typeface="UTM Avo" panose="02040603050506020204" pitchFamily="18" charset="0"/>
                <a:cs typeface="Times New Roman" panose="02020603050405020304" pitchFamily="18" charset="0"/>
              </a:rPr>
              <a:t> </a:t>
            </a:r>
            <a:r>
              <a:rPr lang="en-US" sz="2400" dirty="0" err="1">
                <a:solidFill>
                  <a:srgbClr val="002060"/>
                </a:solidFill>
                <a:latin typeface="UTM Avo" panose="02040603050506020204" pitchFamily="18" charset="0"/>
                <a:cs typeface="Times New Roman" panose="02020603050405020304" pitchFamily="18" charset="0"/>
              </a:rPr>
              <a:t>và</a:t>
            </a:r>
            <a:r>
              <a:rPr lang="en-US" sz="2400" dirty="0">
                <a:solidFill>
                  <a:srgbClr val="002060"/>
                </a:solidFill>
                <a:latin typeface="UTM Avo" panose="02040603050506020204" pitchFamily="18" charset="0"/>
                <a:cs typeface="Times New Roman" panose="02020603050405020304" pitchFamily="18" charset="0"/>
              </a:rPr>
              <a:t> </a:t>
            </a:r>
            <a:r>
              <a:rPr lang="en-US" sz="2400" dirty="0" err="1">
                <a:solidFill>
                  <a:srgbClr val="002060"/>
                </a:solidFill>
                <a:latin typeface="UTM Avo" panose="02040603050506020204" pitchFamily="18" charset="0"/>
                <a:cs typeface="Times New Roman" panose="02020603050405020304" pitchFamily="18" charset="0"/>
              </a:rPr>
              <a:t>nhiệt</a:t>
            </a:r>
            <a:r>
              <a:rPr lang="en-US" sz="2400" dirty="0">
                <a:solidFill>
                  <a:srgbClr val="002060"/>
                </a:solidFill>
                <a:latin typeface="UTM Avo" panose="02040603050506020204" pitchFamily="18" charset="0"/>
                <a:cs typeface="Times New Roman" panose="02020603050405020304" pitchFamily="18" charset="0"/>
              </a:rPr>
              <a:t> </a:t>
            </a:r>
            <a:r>
              <a:rPr lang="en-US" sz="2400" dirty="0" err="1">
                <a:solidFill>
                  <a:srgbClr val="002060"/>
                </a:solidFill>
                <a:latin typeface="UTM Avo" panose="02040603050506020204" pitchFamily="18" charset="0"/>
                <a:cs typeface="Times New Roman" panose="02020603050405020304" pitchFamily="18" charset="0"/>
              </a:rPr>
              <a:t>độ</a:t>
            </a:r>
            <a:r>
              <a:rPr lang="en-US" sz="2400" dirty="0">
                <a:solidFill>
                  <a:srgbClr val="002060"/>
                </a:solidFill>
                <a:latin typeface="UTM Avo" panose="02040603050506020204" pitchFamily="18" charset="0"/>
                <a:cs typeface="Times New Roman" panose="02020603050405020304" pitchFamily="18" charset="0"/>
              </a:rPr>
              <a:t> </a:t>
            </a:r>
            <a:r>
              <a:rPr lang="en-US" sz="2400" dirty="0" err="1">
                <a:solidFill>
                  <a:srgbClr val="002060"/>
                </a:solidFill>
                <a:latin typeface="UTM Avo" panose="02040603050506020204" pitchFamily="18" charset="0"/>
                <a:cs typeface="Times New Roman" panose="02020603050405020304" pitchFamily="18" charset="0"/>
              </a:rPr>
              <a:t>sôi</a:t>
            </a:r>
            <a:r>
              <a:rPr lang="en-US" sz="2400" dirty="0">
                <a:solidFill>
                  <a:srgbClr val="002060"/>
                </a:solidFill>
                <a:latin typeface="UTM Avo" panose="02040603050506020204" pitchFamily="18" charset="0"/>
                <a:cs typeface="Times New Roman" panose="02020603050405020304" pitchFamily="18" charset="0"/>
              </a:rPr>
              <a:t> </a:t>
            </a:r>
            <a:r>
              <a:rPr lang="en-US" sz="2400" dirty="0" err="1">
                <a:solidFill>
                  <a:srgbClr val="002060"/>
                </a:solidFill>
                <a:latin typeface="UTM Avo" panose="02040603050506020204" pitchFamily="18" charset="0"/>
                <a:cs typeface="Times New Roman" panose="02020603050405020304" pitchFamily="18" charset="0"/>
              </a:rPr>
              <a:t>cao</a:t>
            </a:r>
            <a:r>
              <a:rPr lang="en-US" sz="2400" dirty="0">
                <a:solidFill>
                  <a:srgbClr val="002060"/>
                </a:solidFill>
                <a:latin typeface="UTM Avo" panose="02040603050506020204" pitchFamily="18" charset="0"/>
                <a:cs typeface="Times New Roman" panose="02020603050405020304" pitchFamily="18" charset="0"/>
              </a:rPr>
              <a:t>.</a:t>
            </a:r>
          </a:p>
        </p:txBody>
      </p:sp>
    </p:spTree>
    <p:extLst>
      <p:ext uri="{BB962C8B-B14F-4D97-AF65-F5344CB8AC3E}">
        <p14:creationId xmlns:p14="http://schemas.microsoft.com/office/powerpoint/2010/main" val="30059167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par>
                          <p:cTn id="8" fill="hold">
                            <p:stCondLst>
                              <p:cond delay="500"/>
                            </p:stCondLst>
                            <p:childTnLst>
                              <p:par>
                                <p:cTn id="9" presetID="1" presetClass="emph" presetSubtype="2" fill="hold" nodeType="afterEffect">
                                  <p:stCondLst>
                                    <p:cond delay="0"/>
                                  </p:stCondLst>
                                  <p:childTnLst>
                                    <p:animClr clrSpc="rgb" dir="cw">
                                      <p:cBhvr>
                                        <p:cTn id="10" dur="500" fill="hold"/>
                                        <p:tgtEl>
                                          <p:spTgt spid="19"/>
                                        </p:tgtEl>
                                        <p:attrNameLst>
                                          <p:attrName>fillcolor</p:attrName>
                                        </p:attrNameLst>
                                      </p:cBhvr>
                                      <p:to>
                                        <a:srgbClr val="00B050"/>
                                      </p:to>
                                    </p:animClr>
                                    <p:set>
                                      <p:cBhvr>
                                        <p:cTn id="11" dur="500" fill="hold"/>
                                        <p:tgtEl>
                                          <p:spTgt spid="19"/>
                                        </p:tgtEl>
                                        <p:attrNameLst>
                                          <p:attrName>fill.type</p:attrName>
                                        </p:attrNameLst>
                                      </p:cBhvr>
                                      <p:to>
                                        <p:strVal val="solid"/>
                                      </p:to>
                                    </p:set>
                                    <p:set>
                                      <p:cBhvr>
                                        <p:cTn id="12" dur="500" fill="hold"/>
                                        <p:tgtEl>
                                          <p:spTgt spid="19"/>
                                        </p:tgtEl>
                                        <p:attrNameLst>
                                          <p:attrName>fill.on</p:attrName>
                                        </p:attrNameLst>
                                      </p:cBhvr>
                                      <p:to>
                                        <p:strVal val="true"/>
                                      </p:to>
                                    </p:set>
                                  </p:childTnLst>
                                  <p:subTnLst>
                                    <p:audio>
                                      <p:cMediaNode>
                                        <p:cTn display="0" masterRel="sameClick">
                                          <p:stCondLst>
                                            <p:cond evt="begin" delay="0">
                                              <p:tn val="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13" restart="whenNotActive" fill="hold" evtFilter="cancelBubble" nodeType="interactiveSeq">
                <p:stCondLst>
                  <p:cond evt="onClick" delay="0">
                    <p:tgtEl>
                      <p:spTgt spid="22"/>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22"/>
                                        </p:tgtEl>
                                      </p:cBhvr>
                                    </p:animEffect>
                                    <p:animScale>
                                      <p:cBhvr>
                                        <p:cTn id="18" dur="250" autoRev="1" fill="hold"/>
                                        <p:tgtEl>
                                          <p:spTgt spid="22"/>
                                        </p:tgtEl>
                                      </p:cBhvr>
                                      <p:by x="105000" y="105000"/>
                                    </p:animScale>
                                  </p:childTnLst>
                                </p:cTn>
                              </p:par>
                            </p:childTnLst>
                          </p:cTn>
                        </p:par>
                        <p:par>
                          <p:cTn id="19" fill="hold">
                            <p:stCondLst>
                              <p:cond delay="500"/>
                            </p:stCondLst>
                            <p:childTnLst>
                              <p:par>
                                <p:cTn id="20" presetID="1" presetClass="emph" presetSubtype="2" fill="hold" nodeType="afterEffect">
                                  <p:stCondLst>
                                    <p:cond delay="0"/>
                                  </p:stCondLst>
                                  <p:childTnLst>
                                    <p:animClr clrSpc="rgb" dir="cw">
                                      <p:cBhvr>
                                        <p:cTn id="21" dur="500" fill="hold"/>
                                        <p:tgtEl>
                                          <p:spTgt spid="23"/>
                                        </p:tgtEl>
                                        <p:attrNameLst>
                                          <p:attrName>fillcolor</p:attrName>
                                        </p:attrNameLst>
                                      </p:cBhvr>
                                      <p:to>
                                        <a:srgbClr val="FF0000"/>
                                      </p:to>
                                    </p:animClr>
                                    <p:set>
                                      <p:cBhvr>
                                        <p:cTn id="22" dur="500" fill="hold"/>
                                        <p:tgtEl>
                                          <p:spTgt spid="23"/>
                                        </p:tgtEl>
                                        <p:attrNameLst>
                                          <p:attrName>fill.type</p:attrName>
                                        </p:attrNameLst>
                                      </p:cBhvr>
                                      <p:to>
                                        <p:strVal val="solid"/>
                                      </p:to>
                                    </p:set>
                                    <p:set>
                                      <p:cBhvr>
                                        <p:cTn id="23" dur="500" fill="hold"/>
                                        <p:tgtEl>
                                          <p:spTgt spid="23"/>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2"/>
                  </p:tgtEl>
                </p:cond>
              </p:nextCondLst>
            </p:seq>
            <p:seq concurrent="1" nextAc="seek">
              <p:cTn id="24" restart="whenNotActive" fill="hold" evtFilter="cancelBubble" nodeType="interactiveSeq">
                <p:stCondLst>
                  <p:cond evt="onClick" delay="0">
                    <p:tgtEl>
                      <p:spTgt spid="24"/>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500" tmFilter="0, 0; .2, .5; .8, .5; 1, 0"/>
                                        <p:tgtEl>
                                          <p:spTgt spid="24"/>
                                        </p:tgtEl>
                                      </p:cBhvr>
                                    </p:animEffect>
                                    <p:animScale>
                                      <p:cBhvr>
                                        <p:cTn id="29" dur="250" autoRev="1" fill="hold"/>
                                        <p:tgtEl>
                                          <p:spTgt spid="24"/>
                                        </p:tgtEl>
                                      </p:cBhvr>
                                      <p:by x="105000" y="105000"/>
                                    </p:animScale>
                                  </p:childTnLst>
                                </p:cTn>
                              </p:par>
                            </p:childTnLst>
                          </p:cTn>
                        </p:par>
                        <p:par>
                          <p:cTn id="30" fill="hold">
                            <p:stCondLst>
                              <p:cond delay="500"/>
                            </p:stCondLst>
                            <p:childTnLst>
                              <p:par>
                                <p:cTn id="31" presetID="1" presetClass="emph" presetSubtype="2" fill="hold" nodeType="afterEffect">
                                  <p:stCondLst>
                                    <p:cond delay="0"/>
                                  </p:stCondLst>
                                  <p:childTnLst>
                                    <p:animClr clrSpc="rgb" dir="cw">
                                      <p:cBhvr>
                                        <p:cTn id="32" dur="500" fill="hold"/>
                                        <p:tgtEl>
                                          <p:spTgt spid="25"/>
                                        </p:tgtEl>
                                        <p:attrNameLst>
                                          <p:attrName>fillcolor</p:attrName>
                                        </p:attrNameLst>
                                      </p:cBhvr>
                                      <p:to>
                                        <a:srgbClr val="FF0000"/>
                                      </p:to>
                                    </p:animClr>
                                    <p:set>
                                      <p:cBhvr>
                                        <p:cTn id="33" dur="500" fill="hold"/>
                                        <p:tgtEl>
                                          <p:spTgt spid="25"/>
                                        </p:tgtEl>
                                        <p:attrNameLst>
                                          <p:attrName>fill.type</p:attrName>
                                        </p:attrNameLst>
                                      </p:cBhvr>
                                      <p:to>
                                        <p:strVal val="solid"/>
                                      </p:to>
                                    </p:set>
                                    <p:set>
                                      <p:cBhvr>
                                        <p:cTn id="34" dur="500" fill="hold"/>
                                        <p:tgtEl>
                                          <p:spTgt spid="25"/>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4"/>
                  </p:tgtEl>
                </p:cond>
              </p:nextCondLst>
            </p:seq>
            <p:seq concurrent="1" nextAc="seek">
              <p:cTn id="35" restart="whenNotActive" fill="hold" evtFilter="cancelBubble" nodeType="interactiveSeq">
                <p:stCondLst>
                  <p:cond evt="onClick" delay="0">
                    <p:tgtEl>
                      <p:spTgt spid="2"/>
                    </p:tgtEl>
                  </p:cond>
                </p:stCondLst>
                <p:endSync evt="end" delay="0">
                  <p:rtn val="all"/>
                </p:endSync>
                <p:childTnLst>
                  <p:par>
                    <p:cTn id="36" fill="hold">
                      <p:stCondLst>
                        <p:cond delay="0"/>
                      </p:stCondLst>
                      <p:childTnLst>
                        <p:par>
                          <p:cTn id="37" fill="hold">
                            <p:stCondLst>
                              <p:cond delay="0"/>
                            </p:stCondLst>
                            <p:childTnLst>
                              <p:par>
                                <p:cTn id="38" presetID="26" presetClass="emph" presetSubtype="0" fill="hold" nodeType="clickEffect">
                                  <p:stCondLst>
                                    <p:cond delay="0"/>
                                  </p:stCondLst>
                                  <p:childTnLst>
                                    <p:animEffect transition="out" filter="fade">
                                      <p:cBhvr>
                                        <p:cTn id="39" dur="500" tmFilter="0, 0; .2, .5; .8, .5; 1, 0"/>
                                        <p:tgtEl>
                                          <p:spTgt spid="2"/>
                                        </p:tgtEl>
                                      </p:cBhvr>
                                    </p:animEffect>
                                    <p:animScale>
                                      <p:cBhvr>
                                        <p:cTn id="40" dur="250" autoRev="1" fill="hold"/>
                                        <p:tgtEl>
                                          <p:spTgt spid="2"/>
                                        </p:tgtEl>
                                      </p:cBhvr>
                                      <p:by x="105000" y="105000"/>
                                    </p:animScale>
                                  </p:childTnLst>
                                </p:cTn>
                              </p:par>
                            </p:childTnLst>
                          </p:cTn>
                        </p:par>
                        <p:par>
                          <p:cTn id="41" fill="hold">
                            <p:stCondLst>
                              <p:cond delay="500"/>
                            </p:stCondLst>
                            <p:childTnLst>
                              <p:par>
                                <p:cTn id="42" presetID="1" presetClass="emph" presetSubtype="2" fill="hold" nodeType="afterEffect">
                                  <p:stCondLst>
                                    <p:cond delay="0"/>
                                  </p:stCondLst>
                                  <p:childTnLst>
                                    <p:animClr clrSpc="rgb" dir="cw">
                                      <p:cBhvr>
                                        <p:cTn id="43" dur="500" fill="hold"/>
                                        <p:tgtEl>
                                          <p:spTgt spid="4"/>
                                        </p:tgtEl>
                                        <p:attrNameLst>
                                          <p:attrName>fillcolor</p:attrName>
                                        </p:attrNameLst>
                                      </p:cBhvr>
                                      <p:to>
                                        <a:srgbClr val="00B050"/>
                                      </p:to>
                                    </p:animClr>
                                    <p:set>
                                      <p:cBhvr>
                                        <p:cTn id="44" dur="500" fill="hold"/>
                                        <p:tgtEl>
                                          <p:spTgt spid="4"/>
                                        </p:tgtEl>
                                        <p:attrNameLst>
                                          <p:attrName>fill.type</p:attrName>
                                        </p:attrNameLst>
                                      </p:cBhvr>
                                      <p:to>
                                        <p:strVal val="solid"/>
                                      </p:to>
                                    </p:set>
                                    <p:set>
                                      <p:cBhvr>
                                        <p:cTn id="45" dur="500" fill="hold"/>
                                        <p:tgtEl>
                                          <p:spTgt spid="4"/>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08889" y="3032190"/>
            <a:ext cx="2096877" cy="2096877"/>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494155" y="484145"/>
            <a:ext cx="7840345" cy="160782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800" b="1" dirty="0">
                <a:solidFill>
                  <a:prstClr val="white"/>
                </a:solidFill>
                <a:latin typeface="UTM Avo" panose="02040603050506020204" pitchFamily="18" charset="0"/>
                <a:cs typeface="Times New Roman" panose="02020603050405020304" pitchFamily="18" charset="0"/>
              </a:rPr>
              <a:t>Câu 3: Trong các phản ứng hóa học, nguyên tử kim loại có xu hướng </a:t>
            </a: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3214348" y="5129067"/>
            <a:ext cx="2774179" cy="1436825"/>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kumimoji="0" lang="en-US" sz="2400" i="0" u="none" strike="noStrike" kern="1200" cap="none" spc="0" normalizeH="0" baseline="0" noProof="0" dirty="0">
                <a:ln>
                  <a:noFill/>
                </a:ln>
                <a:solidFill>
                  <a:srgbClr val="002060"/>
                </a:solidFill>
                <a:effectLst/>
                <a:uLnTx/>
                <a:uFillTx/>
                <a:latin typeface="UTM Avo" panose="02040603050506020204" pitchFamily="18" charset="0"/>
                <a:cs typeface="Times New Roman" panose="02020603050405020304" pitchFamily="18" charset="0"/>
              </a:rPr>
              <a:t>B. </a:t>
            </a:r>
            <a:r>
              <a:rPr lang="vi-VN" sz="2400" dirty="0">
                <a:solidFill>
                  <a:srgbClr val="002060"/>
                </a:solidFill>
                <a:latin typeface="UTM Avo" panose="02040603050506020204" pitchFamily="18" charset="0"/>
                <a:cs typeface="Times New Roman" panose="02020603050405020304" pitchFamily="18" charset="0"/>
              </a:rPr>
              <a:t>Nhường bớt electron</a:t>
            </a:r>
            <a:r>
              <a:rPr lang="en-US" sz="2400" dirty="0">
                <a:solidFill>
                  <a:srgbClr val="002060"/>
                </a:solidFill>
                <a:latin typeface="UTM Avo" panose="02040603050506020204" pitchFamily="18" charset="0"/>
                <a:cs typeface="Times New Roman" panose="02020603050405020304" pitchFamily="18" charset="0"/>
              </a:rPr>
              <a:t>.</a:t>
            </a:r>
            <a:endParaRPr lang="vi-VN" sz="2400" dirty="0">
              <a:solidFill>
                <a:srgbClr val="002060"/>
              </a:solidFill>
              <a:latin typeface="UTM Avo" panose="020406030505060202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2064" y="3032190"/>
            <a:ext cx="2096877" cy="2096877"/>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387523" y="5129067"/>
            <a:ext cx="2774179" cy="1436825"/>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kumimoji="0" lang="en-US" sz="24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A. </a:t>
            </a:r>
            <a:r>
              <a:rPr lang="en-US" sz="2400" dirty="0" err="1">
                <a:solidFill>
                  <a:srgbClr val="002060"/>
                </a:solidFill>
                <a:latin typeface="UTM Avo" panose="02040603050506020204" pitchFamily="18" charset="0"/>
                <a:cs typeface="Times New Roman" panose="02020603050405020304" pitchFamily="18" charset="0"/>
              </a:rPr>
              <a:t>Nhận</a:t>
            </a:r>
            <a:r>
              <a:rPr lang="en-US" sz="2400" dirty="0">
                <a:solidFill>
                  <a:srgbClr val="002060"/>
                </a:solidFill>
                <a:latin typeface="UTM Avo" panose="02040603050506020204" pitchFamily="18" charset="0"/>
                <a:cs typeface="Times New Roman" panose="02020603050405020304" pitchFamily="18" charset="0"/>
              </a:rPr>
              <a:t> </a:t>
            </a:r>
            <a:r>
              <a:rPr lang="en-US" sz="2400" dirty="0" err="1">
                <a:solidFill>
                  <a:srgbClr val="002060"/>
                </a:solidFill>
                <a:latin typeface="UTM Avo" panose="02040603050506020204" pitchFamily="18" charset="0"/>
                <a:cs typeface="Times New Roman" panose="02020603050405020304" pitchFamily="18" charset="0"/>
              </a:rPr>
              <a:t>thêm</a:t>
            </a:r>
            <a:r>
              <a:rPr lang="en-US" sz="2400" dirty="0">
                <a:solidFill>
                  <a:srgbClr val="002060"/>
                </a:solidFill>
                <a:latin typeface="UTM Avo" panose="02040603050506020204" pitchFamily="18" charset="0"/>
                <a:cs typeface="Times New Roman" panose="02020603050405020304" pitchFamily="18" charset="0"/>
              </a:rPr>
              <a:t> electron.</a:t>
            </a: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54079" y="3032190"/>
            <a:ext cx="2096877" cy="2096877"/>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6059538" y="5129067"/>
            <a:ext cx="2944075" cy="1436825"/>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kumimoji="0" lang="vi-VN" sz="24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C. </a:t>
            </a:r>
            <a:r>
              <a:rPr lang="vi-VN" sz="2400" dirty="0">
                <a:solidFill>
                  <a:srgbClr val="002060"/>
                </a:solidFill>
                <a:latin typeface="UTM Avo" panose="02040603050506020204" pitchFamily="18" charset="0"/>
                <a:cs typeface="Times New Roman" panose="02020603050405020304" pitchFamily="18" charset="0"/>
              </a:rPr>
              <a:t>Tùy vào từng phản ứng cụ thể</a:t>
            </a:r>
            <a:r>
              <a:rPr lang="en-US" sz="2400" dirty="0">
                <a:solidFill>
                  <a:srgbClr val="002060"/>
                </a:solidFill>
                <a:latin typeface="UTM Avo" panose="02040603050506020204" pitchFamily="18" charset="0"/>
                <a:cs typeface="Times New Roman" panose="02020603050405020304" pitchFamily="18" charset="0"/>
              </a:rPr>
              <a:t>.</a:t>
            </a:r>
            <a:endParaRPr lang="vi-VN" sz="2400" dirty="0">
              <a:solidFill>
                <a:srgbClr val="002060"/>
              </a:solidFill>
              <a:latin typeface="UTM Avo" panose="020406030505060202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86374" y="3032190"/>
            <a:ext cx="2096877" cy="2096877"/>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9074624" y="5116967"/>
            <a:ext cx="2774179" cy="1436825"/>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kumimoji="0" lang="vi-VN" sz="24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D. </a:t>
            </a:r>
            <a:r>
              <a:rPr lang="vi-VN" sz="2400" dirty="0">
                <a:solidFill>
                  <a:srgbClr val="002060"/>
                </a:solidFill>
                <a:latin typeface="UTM Avo" panose="02040603050506020204" pitchFamily="18" charset="0"/>
                <a:cs typeface="Times New Roman" panose="02020603050405020304" pitchFamily="18" charset="0"/>
              </a:rPr>
              <a:t>Tùy vào từng kim loại cụ thể</a:t>
            </a:r>
            <a:r>
              <a:rPr lang="en-US" sz="2400" dirty="0">
                <a:solidFill>
                  <a:srgbClr val="002060"/>
                </a:solidFill>
                <a:latin typeface="UTM Avo" panose="02040603050506020204" pitchFamily="18" charset="0"/>
                <a:cs typeface="Times New Roman" panose="02020603050405020304" pitchFamily="18" charset="0"/>
              </a:rPr>
              <a:t>.</a:t>
            </a:r>
            <a:endParaRPr lang="vi-VN" sz="2400" dirty="0">
              <a:solidFill>
                <a:srgbClr val="002060"/>
              </a:solidFill>
              <a:latin typeface="UTM Avo"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2B4ADE03-DBEA-CA42-81A5-10201AED60D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955354" cy="1065292"/>
          </a:xfrm>
          <a:prstGeom prst="rect">
            <a:avLst/>
          </a:prstGeom>
          <a:solidFill>
            <a:schemeClr val="bg1"/>
          </a:solidFill>
        </p:spPr>
      </p:pic>
    </p:spTree>
    <p:extLst>
      <p:ext uri="{BB962C8B-B14F-4D97-AF65-F5344CB8AC3E}">
        <p14:creationId xmlns:p14="http://schemas.microsoft.com/office/powerpoint/2010/main" val="32169525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par>
                          <p:cTn id="8" fill="hold">
                            <p:stCondLst>
                              <p:cond delay="500"/>
                            </p:stCondLst>
                            <p:childTnLst>
                              <p:par>
                                <p:cTn id="9" presetID="1" presetClass="emph" presetSubtype="2" fill="hold" nodeType="afterEffect">
                                  <p:stCondLst>
                                    <p:cond delay="0"/>
                                  </p:stCondLst>
                                  <p:childTnLst>
                                    <p:animClr clrSpc="rgb" dir="cw">
                                      <p:cBhvr>
                                        <p:cTn id="10" dur="500" fill="hold"/>
                                        <p:tgtEl>
                                          <p:spTgt spid="19"/>
                                        </p:tgtEl>
                                        <p:attrNameLst>
                                          <p:attrName>fillcolor</p:attrName>
                                        </p:attrNameLst>
                                      </p:cBhvr>
                                      <p:to>
                                        <a:srgbClr val="00B050"/>
                                      </p:to>
                                    </p:animClr>
                                    <p:set>
                                      <p:cBhvr>
                                        <p:cTn id="11" dur="500" fill="hold"/>
                                        <p:tgtEl>
                                          <p:spTgt spid="19"/>
                                        </p:tgtEl>
                                        <p:attrNameLst>
                                          <p:attrName>fill.type</p:attrName>
                                        </p:attrNameLst>
                                      </p:cBhvr>
                                      <p:to>
                                        <p:strVal val="solid"/>
                                      </p:to>
                                    </p:set>
                                    <p:set>
                                      <p:cBhvr>
                                        <p:cTn id="12" dur="500" fill="hold"/>
                                        <p:tgtEl>
                                          <p:spTgt spid="19"/>
                                        </p:tgtEl>
                                        <p:attrNameLst>
                                          <p:attrName>fill.on</p:attrName>
                                        </p:attrNameLst>
                                      </p:cBhvr>
                                      <p:to>
                                        <p:strVal val="true"/>
                                      </p:to>
                                    </p:set>
                                  </p:childTnLst>
                                  <p:subTnLst>
                                    <p:audio>
                                      <p:cMediaNode>
                                        <p:cTn display="0" masterRel="sameClick">
                                          <p:stCondLst>
                                            <p:cond evt="begin" delay="0">
                                              <p:tn val="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13" restart="whenNotActive" fill="hold" evtFilter="cancelBubble" nodeType="interactiveSeq">
                <p:stCondLst>
                  <p:cond evt="onClick" delay="0">
                    <p:tgtEl>
                      <p:spTgt spid="20"/>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20"/>
                                        </p:tgtEl>
                                      </p:cBhvr>
                                    </p:animEffect>
                                    <p:animScale>
                                      <p:cBhvr>
                                        <p:cTn id="18" dur="250" autoRev="1" fill="hold"/>
                                        <p:tgtEl>
                                          <p:spTgt spid="20"/>
                                        </p:tgtEl>
                                      </p:cBhvr>
                                      <p:by x="105000" y="105000"/>
                                    </p:animScale>
                                  </p:childTnLst>
                                </p:cTn>
                              </p:par>
                            </p:childTnLst>
                          </p:cTn>
                        </p:par>
                        <p:par>
                          <p:cTn id="19" fill="hold">
                            <p:stCondLst>
                              <p:cond delay="500"/>
                            </p:stCondLst>
                            <p:childTnLst>
                              <p:par>
                                <p:cTn id="20" presetID="1" presetClass="emph" presetSubtype="2" fill="hold" nodeType="afterEffect">
                                  <p:stCondLst>
                                    <p:cond delay="0"/>
                                  </p:stCondLst>
                                  <p:childTnLst>
                                    <p:animClr clrSpc="rgb" dir="cw">
                                      <p:cBhvr>
                                        <p:cTn id="21" dur="500" fill="hold"/>
                                        <p:tgtEl>
                                          <p:spTgt spid="21"/>
                                        </p:tgtEl>
                                        <p:attrNameLst>
                                          <p:attrName>fillcolor</p:attrName>
                                        </p:attrNameLst>
                                      </p:cBhvr>
                                      <p:to>
                                        <a:srgbClr val="FF0000"/>
                                      </p:to>
                                    </p:animClr>
                                    <p:set>
                                      <p:cBhvr>
                                        <p:cTn id="22" dur="500" fill="hold"/>
                                        <p:tgtEl>
                                          <p:spTgt spid="21"/>
                                        </p:tgtEl>
                                        <p:attrNameLst>
                                          <p:attrName>fill.type</p:attrName>
                                        </p:attrNameLst>
                                      </p:cBhvr>
                                      <p:to>
                                        <p:strVal val="solid"/>
                                      </p:to>
                                    </p:set>
                                    <p:set>
                                      <p:cBhvr>
                                        <p:cTn id="23" dur="500" fill="hold"/>
                                        <p:tgtEl>
                                          <p:spTgt spid="21"/>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0"/>
                  </p:tgtEl>
                </p:cond>
              </p:nextCondLst>
            </p:seq>
            <p:seq concurrent="1" nextAc="seek">
              <p:cTn id="24" restart="whenNotActive" fill="hold" evtFilter="cancelBubble" nodeType="interactiveSeq">
                <p:stCondLst>
                  <p:cond evt="onClick" delay="0">
                    <p:tgtEl>
                      <p:spTgt spid="22"/>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500" tmFilter="0, 0; .2, .5; .8, .5; 1, 0"/>
                                        <p:tgtEl>
                                          <p:spTgt spid="22"/>
                                        </p:tgtEl>
                                      </p:cBhvr>
                                    </p:animEffect>
                                    <p:animScale>
                                      <p:cBhvr>
                                        <p:cTn id="29" dur="250" autoRev="1" fill="hold"/>
                                        <p:tgtEl>
                                          <p:spTgt spid="22"/>
                                        </p:tgtEl>
                                      </p:cBhvr>
                                      <p:by x="105000" y="105000"/>
                                    </p:animScale>
                                  </p:childTnLst>
                                </p:cTn>
                              </p:par>
                            </p:childTnLst>
                          </p:cTn>
                        </p:par>
                        <p:par>
                          <p:cTn id="30" fill="hold">
                            <p:stCondLst>
                              <p:cond delay="500"/>
                            </p:stCondLst>
                            <p:childTnLst>
                              <p:par>
                                <p:cTn id="31" presetID="1" presetClass="emph" presetSubtype="2" fill="hold" nodeType="afterEffect">
                                  <p:stCondLst>
                                    <p:cond delay="0"/>
                                  </p:stCondLst>
                                  <p:childTnLst>
                                    <p:animClr clrSpc="rgb" dir="cw">
                                      <p:cBhvr>
                                        <p:cTn id="32" dur="500" fill="hold"/>
                                        <p:tgtEl>
                                          <p:spTgt spid="23"/>
                                        </p:tgtEl>
                                        <p:attrNameLst>
                                          <p:attrName>fillcolor</p:attrName>
                                        </p:attrNameLst>
                                      </p:cBhvr>
                                      <p:to>
                                        <a:srgbClr val="FF0000"/>
                                      </p:to>
                                    </p:animClr>
                                    <p:set>
                                      <p:cBhvr>
                                        <p:cTn id="33" dur="500" fill="hold"/>
                                        <p:tgtEl>
                                          <p:spTgt spid="23"/>
                                        </p:tgtEl>
                                        <p:attrNameLst>
                                          <p:attrName>fill.type</p:attrName>
                                        </p:attrNameLst>
                                      </p:cBhvr>
                                      <p:to>
                                        <p:strVal val="solid"/>
                                      </p:to>
                                    </p:set>
                                    <p:set>
                                      <p:cBhvr>
                                        <p:cTn id="34" dur="500" fill="hold"/>
                                        <p:tgtEl>
                                          <p:spTgt spid="23"/>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2"/>
                  </p:tgtEl>
                </p:cond>
              </p:nextCondLst>
            </p:seq>
            <p:seq concurrent="1" nextAc="seek">
              <p:cTn id="35" restart="whenNotActive" fill="hold" evtFilter="cancelBubble" nodeType="interactiveSeq">
                <p:stCondLst>
                  <p:cond evt="onClick" delay="0">
                    <p:tgtEl>
                      <p:spTgt spid="24"/>
                    </p:tgtEl>
                  </p:cond>
                </p:stCondLst>
                <p:endSync evt="end" delay="0">
                  <p:rtn val="all"/>
                </p:endSync>
                <p:childTnLst>
                  <p:par>
                    <p:cTn id="36" fill="hold">
                      <p:stCondLst>
                        <p:cond delay="0"/>
                      </p:stCondLst>
                      <p:childTnLst>
                        <p:par>
                          <p:cTn id="37" fill="hold">
                            <p:stCondLst>
                              <p:cond delay="0"/>
                            </p:stCondLst>
                            <p:childTnLst>
                              <p:par>
                                <p:cTn id="38" presetID="26" presetClass="emph" presetSubtype="0" fill="hold" nodeType="clickEffect">
                                  <p:stCondLst>
                                    <p:cond delay="0"/>
                                  </p:stCondLst>
                                  <p:childTnLst>
                                    <p:animEffect transition="out" filter="fade">
                                      <p:cBhvr>
                                        <p:cTn id="39" dur="500" tmFilter="0, 0; .2, .5; .8, .5; 1, 0"/>
                                        <p:tgtEl>
                                          <p:spTgt spid="24"/>
                                        </p:tgtEl>
                                      </p:cBhvr>
                                    </p:animEffect>
                                    <p:animScale>
                                      <p:cBhvr>
                                        <p:cTn id="40" dur="250" autoRev="1" fill="hold"/>
                                        <p:tgtEl>
                                          <p:spTgt spid="24"/>
                                        </p:tgtEl>
                                      </p:cBhvr>
                                      <p:by x="105000" y="105000"/>
                                    </p:animScale>
                                  </p:childTnLst>
                                </p:cTn>
                              </p:par>
                            </p:childTnLst>
                          </p:cTn>
                        </p:par>
                        <p:par>
                          <p:cTn id="41" fill="hold">
                            <p:stCondLst>
                              <p:cond delay="500"/>
                            </p:stCondLst>
                            <p:childTnLst>
                              <p:par>
                                <p:cTn id="42" presetID="1" presetClass="emph" presetSubtype="2" fill="hold" nodeType="afterEffect">
                                  <p:stCondLst>
                                    <p:cond delay="0"/>
                                  </p:stCondLst>
                                  <p:childTnLst>
                                    <p:animClr clrSpc="rgb" dir="cw">
                                      <p:cBhvr>
                                        <p:cTn id="43" dur="500" fill="hold"/>
                                        <p:tgtEl>
                                          <p:spTgt spid="25"/>
                                        </p:tgtEl>
                                        <p:attrNameLst>
                                          <p:attrName>fillcolor</p:attrName>
                                        </p:attrNameLst>
                                      </p:cBhvr>
                                      <p:to>
                                        <a:srgbClr val="FF0000"/>
                                      </p:to>
                                    </p:animClr>
                                    <p:set>
                                      <p:cBhvr>
                                        <p:cTn id="44" dur="500" fill="hold"/>
                                        <p:tgtEl>
                                          <p:spTgt spid="25"/>
                                        </p:tgtEl>
                                        <p:attrNameLst>
                                          <p:attrName>fill.type</p:attrName>
                                        </p:attrNameLst>
                                      </p:cBhvr>
                                      <p:to>
                                        <p:strVal val="solid"/>
                                      </p:to>
                                    </p:set>
                                    <p:set>
                                      <p:cBhvr>
                                        <p:cTn id="45" dur="500" fill="hold"/>
                                        <p:tgtEl>
                                          <p:spTgt spid="25"/>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4"/>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74191" y="3094453"/>
            <a:ext cx="2201762" cy="2201762"/>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494155" y="484145"/>
            <a:ext cx="7840345" cy="160782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800" b="1" dirty="0">
                <a:solidFill>
                  <a:prstClr val="white"/>
                </a:solidFill>
                <a:latin typeface="UTM Avo" panose="02040603050506020204" pitchFamily="18" charset="0"/>
                <a:cs typeface="Times New Roman" panose="02020603050405020304" pitchFamily="18" charset="0"/>
              </a:rPr>
              <a:t>Câu 4: Liên kết ion là liên kết được hình thành bởi </a:t>
            </a: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6064228" y="5296215"/>
            <a:ext cx="2774179" cy="1269677"/>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400" i="0" u="none" strike="noStrike" kern="1200" cap="none" spc="0" normalizeH="0" baseline="0" noProof="0" dirty="0">
                <a:ln>
                  <a:noFill/>
                </a:ln>
                <a:solidFill>
                  <a:srgbClr val="002060"/>
                </a:solidFill>
                <a:effectLst/>
                <a:uLnTx/>
                <a:uFillTx/>
                <a:latin typeface="UTM Avo" panose="02040603050506020204" pitchFamily="18" charset="0"/>
                <a:cs typeface="Times New Roman" panose="02020603050405020304" pitchFamily="18" charset="0"/>
              </a:rPr>
              <a:t>C. </a:t>
            </a:r>
            <a:r>
              <a:rPr lang="en-US" sz="2400" dirty="0" err="1">
                <a:solidFill>
                  <a:srgbClr val="002060"/>
                </a:solidFill>
                <a:latin typeface="UTM Avo" panose="02040603050506020204" pitchFamily="18" charset="0"/>
                <a:cs typeface="Times New Roman" panose="02020603050405020304" pitchFamily="18" charset="0"/>
              </a:rPr>
              <a:t>lực</a:t>
            </a:r>
            <a:r>
              <a:rPr lang="en-US" sz="2400" dirty="0">
                <a:solidFill>
                  <a:srgbClr val="002060"/>
                </a:solidFill>
                <a:latin typeface="UTM Avo" panose="02040603050506020204" pitchFamily="18" charset="0"/>
                <a:cs typeface="Times New Roman" panose="02020603050405020304" pitchFamily="18" charset="0"/>
              </a:rPr>
              <a:t> </a:t>
            </a:r>
            <a:r>
              <a:rPr lang="en-US" sz="2400" dirty="0" err="1">
                <a:solidFill>
                  <a:srgbClr val="002060"/>
                </a:solidFill>
                <a:latin typeface="UTM Avo" panose="02040603050506020204" pitchFamily="18" charset="0"/>
                <a:cs typeface="Times New Roman" panose="02020603050405020304" pitchFamily="18" charset="0"/>
              </a:rPr>
              <a:t>hút</a:t>
            </a:r>
            <a:r>
              <a:rPr lang="en-US" sz="2400" dirty="0">
                <a:solidFill>
                  <a:srgbClr val="002060"/>
                </a:solidFill>
                <a:latin typeface="UTM Avo" panose="02040603050506020204" pitchFamily="18" charset="0"/>
                <a:cs typeface="Times New Roman" panose="02020603050405020304" pitchFamily="18" charset="0"/>
              </a:rPr>
              <a:t> </a:t>
            </a:r>
            <a:r>
              <a:rPr lang="en-US" sz="2400" dirty="0" err="1">
                <a:solidFill>
                  <a:srgbClr val="002060"/>
                </a:solidFill>
                <a:latin typeface="UTM Avo" panose="02040603050506020204" pitchFamily="18" charset="0"/>
                <a:cs typeface="Times New Roman" panose="02020603050405020304" pitchFamily="18" charset="0"/>
              </a:rPr>
              <a:t>giữa</a:t>
            </a:r>
            <a:r>
              <a:rPr lang="en-US" sz="2400" dirty="0">
                <a:solidFill>
                  <a:srgbClr val="002060"/>
                </a:solidFill>
                <a:latin typeface="UTM Avo" panose="02040603050506020204" pitchFamily="18" charset="0"/>
                <a:cs typeface="Times New Roman" panose="02020603050405020304" pitchFamily="18" charset="0"/>
              </a:rPr>
              <a:t> </a:t>
            </a:r>
            <a:r>
              <a:rPr lang="en-US" sz="2400" dirty="0" err="1">
                <a:solidFill>
                  <a:srgbClr val="002060"/>
                </a:solidFill>
                <a:latin typeface="UTM Avo" panose="02040603050506020204" pitchFamily="18" charset="0"/>
                <a:cs typeface="Times New Roman" panose="02020603050405020304" pitchFamily="18" charset="0"/>
              </a:rPr>
              <a:t>các</a:t>
            </a:r>
            <a:r>
              <a:rPr lang="en-US" sz="2400" dirty="0">
                <a:solidFill>
                  <a:srgbClr val="002060"/>
                </a:solidFill>
                <a:latin typeface="UTM Avo" panose="02040603050506020204" pitchFamily="18" charset="0"/>
                <a:cs typeface="Times New Roman" panose="02020603050405020304" pitchFamily="18" charset="0"/>
              </a:rPr>
              <a:t> ion </a:t>
            </a:r>
            <a:r>
              <a:rPr lang="en-US" sz="2400" dirty="0" err="1">
                <a:solidFill>
                  <a:srgbClr val="002060"/>
                </a:solidFill>
                <a:latin typeface="UTM Avo" panose="02040603050506020204" pitchFamily="18" charset="0"/>
                <a:cs typeface="Times New Roman" panose="02020603050405020304" pitchFamily="18" charset="0"/>
              </a:rPr>
              <a:t>điện</a:t>
            </a:r>
            <a:r>
              <a:rPr lang="en-US" sz="2400" dirty="0">
                <a:solidFill>
                  <a:srgbClr val="002060"/>
                </a:solidFill>
                <a:latin typeface="UTM Avo" panose="02040603050506020204" pitchFamily="18" charset="0"/>
                <a:cs typeface="Times New Roman" panose="02020603050405020304" pitchFamily="18" charset="0"/>
              </a:rPr>
              <a:t> </a:t>
            </a:r>
            <a:r>
              <a:rPr lang="en-US" sz="2400" dirty="0" err="1">
                <a:solidFill>
                  <a:srgbClr val="002060"/>
                </a:solidFill>
                <a:latin typeface="UTM Avo" panose="02040603050506020204" pitchFamily="18" charset="0"/>
                <a:cs typeface="Times New Roman" panose="02020603050405020304" pitchFamily="18" charset="0"/>
              </a:rPr>
              <a:t>tích</a:t>
            </a:r>
            <a:r>
              <a:rPr lang="en-US" sz="2400" dirty="0">
                <a:solidFill>
                  <a:srgbClr val="002060"/>
                </a:solidFill>
                <a:latin typeface="UTM Avo" panose="02040603050506020204" pitchFamily="18" charset="0"/>
                <a:cs typeface="Times New Roman" panose="02020603050405020304" pitchFamily="18" charset="0"/>
              </a:rPr>
              <a:t> </a:t>
            </a:r>
            <a:r>
              <a:rPr lang="en-US" sz="2400" dirty="0" err="1">
                <a:solidFill>
                  <a:srgbClr val="002060"/>
                </a:solidFill>
                <a:latin typeface="UTM Avo" panose="02040603050506020204" pitchFamily="18" charset="0"/>
                <a:cs typeface="Times New Roman" panose="02020603050405020304" pitchFamily="18" charset="0"/>
              </a:rPr>
              <a:t>trái</a:t>
            </a:r>
            <a:r>
              <a:rPr lang="en-US" sz="2400" dirty="0">
                <a:solidFill>
                  <a:srgbClr val="002060"/>
                </a:solidFill>
                <a:latin typeface="UTM Avo" panose="02040603050506020204" pitchFamily="18" charset="0"/>
                <a:cs typeface="Times New Roman" panose="02020603050405020304" pitchFamily="18" charset="0"/>
              </a:rPr>
              <a:t> </a:t>
            </a:r>
            <a:r>
              <a:rPr lang="en-US" sz="2400" dirty="0" err="1">
                <a:solidFill>
                  <a:srgbClr val="002060"/>
                </a:solidFill>
                <a:latin typeface="UTM Avo" panose="02040603050506020204" pitchFamily="18" charset="0"/>
                <a:cs typeface="Times New Roman" panose="02020603050405020304" pitchFamily="18" charset="0"/>
              </a:rPr>
              <a:t>dấu</a:t>
            </a:r>
            <a:endParaRPr lang="en-US" sz="2400" dirty="0">
              <a:solidFill>
                <a:srgbClr val="002060"/>
              </a:solidFill>
              <a:latin typeface="UTM Avo" panose="020406030505060202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37206" y="3094453"/>
            <a:ext cx="2201762" cy="2201762"/>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3227243" y="5296215"/>
            <a:ext cx="2774179" cy="1269677"/>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vi-VN" sz="24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B. </a:t>
            </a:r>
            <a:r>
              <a:rPr lang="vi-VN" sz="2400" dirty="0">
                <a:solidFill>
                  <a:srgbClr val="002060"/>
                </a:solidFill>
                <a:latin typeface="UTM Avo" panose="02040603050506020204" pitchFamily="18" charset="0"/>
                <a:cs typeface="Times New Roman" panose="02020603050405020304" pitchFamily="18" charset="0"/>
              </a:rPr>
              <a:t>sự cho – nhận cặp electron hóa trị.</a:t>
            </a: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0061" y="3094453"/>
            <a:ext cx="2201762" cy="2201762"/>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380098" y="5296215"/>
            <a:ext cx="2774179" cy="1269677"/>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4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A</a:t>
            </a:r>
            <a:r>
              <a:rPr kumimoji="0" lang="vi-VN" sz="24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a:t>
            </a:r>
            <a:r>
              <a:rPr lang="vi-VN" sz="2400" dirty="0">
                <a:solidFill>
                  <a:srgbClr val="002060"/>
                </a:solidFill>
                <a:latin typeface="UTM Avo" panose="02040603050506020204" pitchFamily="18" charset="0"/>
                <a:cs typeface="Times New Roman" panose="02020603050405020304" pitchFamily="18" charset="0"/>
              </a:rPr>
              <a:t>sự góp chung các electron độc thân.</a:t>
            </a:r>
            <a:endParaRPr kumimoji="0" lang="en-US" sz="24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endParaRP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01796" y="3094453"/>
            <a:ext cx="2201762" cy="2201762"/>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8891833" y="5296215"/>
            <a:ext cx="2774179" cy="1269677"/>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4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D. </a:t>
            </a:r>
            <a:r>
              <a:rPr lang="vi-VN" sz="2400" dirty="0">
                <a:solidFill>
                  <a:srgbClr val="002060"/>
                </a:solidFill>
                <a:latin typeface="UTM Avo" panose="02040603050506020204" pitchFamily="18" charset="0"/>
                <a:cs typeface="Times New Roman" panose="02020603050405020304" pitchFamily="18" charset="0"/>
              </a:rPr>
              <a:t>lực hút giữa các ion dương và e tự do.</a:t>
            </a:r>
          </a:p>
        </p:txBody>
      </p:sp>
      <p:pic>
        <p:nvPicPr>
          <p:cNvPr id="3" name="Picture 2">
            <a:extLst>
              <a:ext uri="{FF2B5EF4-FFF2-40B4-BE49-F238E27FC236}">
                <a16:creationId xmlns:a16="http://schemas.microsoft.com/office/drawing/2014/main" id="{31DF754D-3CB2-7462-647E-90A03A1E88C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955354" cy="1065292"/>
          </a:xfrm>
          <a:prstGeom prst="rect">
            <a:avLst/>
          </a:prstGeom>
          <a:solidFill>
            <a:schemeClr val="bg1"/>
          </a:solidFill>
        </p:spPr>
      </p:pic>
    </p:spTree>
    <p:extLst>
      <p:ext uri="{BB962C8B-B14F-4D97-AF65-F5344CB8AC3E}">
        <p14:creationId xmlns:p14="http://schemas.microsoft.com/office/powerpoint/2010/main" val="27233136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par>
                          <p:cTn id="8" fill="hold">
                            <p:stCondLst>
                              <p:cond delay="500"/>
                            </p:stCondLst>
                            <p:childTnLst>
                              <p:par>
                                <p:cTn id="9" presetID="1" presetClass="emph" presetSubtype="2" fill="hold" nodeType="afterEffect">
                                  <p:stCondLst>
                                    <p:cond delay="0"/>
                                  </p:stCondLst>
                                  <p:childTnLst>
                                    <p:animClr clrSpc="rgb" dir="cw">
                                      <p:cBhvr>
                                        <p:cTn id="10" dur="500" fill="hold"/>
                                        <p:tgtEl>
                                          <p:spTgt spid="19"/>
                                        </p:tgtEl>
                                        <p:attrNameLst>
                                          <p:attrName>fillcolor</p:attrName>
                                        </p:attrNameLst>
                                      </p:cBhvr>
                                      <p:to>
                                        <a:srgbClr val="00B050"/>
                                      </p:to>
                                    </p:animClr>
                                    <p:set>
                                      <p:cBhvr>
                                        <p:cTn id="11" dur="500" fill="hold"/>
                                        <p:tgtEl>
                                          <p:spTgt spid="19"/>
                                        </p:tgtEl>
                                        <p:attrNameLst>
                                          <p:attrName>fill.type</p:attrName>
                                        </p:attrNameLst>
                                      </p:cBhvr>
                                      <p:to>
                                        <p:strVal val="solid"/>
                                      </p:to>
                                    </p:set>
                                    <p:set>
                                      <p:cBhvr>
                                        <p:cTn id="12" dur="500" fill="hold"/>
                                        <p:tgtEl>
                                          <p:spTgt spid="19"/>
                                        </p:tgtEl>
                                        <p:attrNameLst>
                                          <p:attrName>fill.on</p:attrName>
                                        </p:attrNameLst>
                                      </p:cBhvr>
                                      <p:to>
                                        <p:strVal val="true"/>
                                      </p:to>
                                    </p:set>
                                  </p:childTnLst>
                                  <p:subTnLst>
                                    <p:audio>
                                      <p:cMediaNode>
                                        <p:cTn display="0" masterRel="sameClick">
                                          <p:stCondLst>
                                            <p:cond evt="begin" delay="0">
                                              <p:tn val="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13" restart="whenNotActive" fill="hold" evtFilter="cancelBubble" nodeType="interactiveSeq">
                <p:stCondLst>
                  <p:cond evt="onClick" delay="0">
                    <p:tgtEl>
                      <p:spTgt spid="20"/>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20"/>
                                        </p:tgtEl>
                                      </p:cBhvr>
                                    </p:animEffect>
                                    <p:animScale>
                                      <p:cBhvr>
                                        <p:cTn id="18" dur="250" autoRev="1" fill="hold"/>
                                        <p:tgtEl>
                                          <p:spTgt spid="20"/>
                                        </p:tgtEl>
                                      </p:cBhvr>
                                      <p:by x="105000" y="105000"/>
                                    </p:animScale>
                                  </p:childTnLst>
                                </p:cTn>
                              </p:par>
                            </p:childTnLst>
                          </p:cTn>
                        </p:par>
                        <p:par>
                          <p:cTn id="19" fill="hold">
                            <p:stCondLst>
                              <p:cond delay="500"/>
                            </p:stCondLst>
                            <p:childTnLst>
                              <p:par>
                                <p:cTn id="20" presetID="1" presetClass="emph" presetSubtype="2" fill="hold" nodeType="afterEffect">
                                  <p:stCondLst>
                                    <p:cond delay="0"/>
                                  </p:stCondLst>
                                  <p:childTnLst>
                                    <p:animClr clrSpc="rgb" dir="cw">
                                      <p:cBhvr>
                                        <p:cTn id="21" dur="500" fill="hold"/>
                                        <p:tgtEl>
                                          <p:spTgt spid="21"/>
                                        </p:tgtEl>
                                        <p:attrNameLst>
                                          <p:attrName>fillcolor</p:attrName>
                                        </p:attrNameLst>
                                      </p:cBhvr>
                                      <p:to>
                                        <a:srgbClr val="FF0000"/>
                                      </p:to>
                                    </p:animClr>
                                    <p:set>
                                      <p:cBhvr>
                                        <p:cTn id="22" dur="500" fill="hold"/>
                                        <p:tgtEl>
                                          <p:spTgt spid="21"/>
                                        </p:tgtEl>
                                        <p:attrNameLst>
                                          <p:attrName>fill.type</p:attrName>
                                        </p:attrNameLst>
                                      </p:cBhvr>
                                      <p:to>
                                        <p:strVal val="solid"/>
                                      </p:to>
                                    </p:set>
                                    <p:set>
                                      <p:cBhvr>
                                        <p:cTn id="23" dur="500" fill="hold"/>
                                        <p:tgtEl>
                                          <p:spTgt spid="21"/>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0"/>
                  </p:tgtEl>
                </p:cond>
              </p:nextCondLst>
            </p:seq>
            <p:seq concurrent="1" nextAc="seek">
              <p:cTn id="24" restart="whenNotActive" fill="hold" evtFilter="cancelBubble" nodeType="interactiveSeq">
                <p:stCondLst>
                  <p:cond evt="onClick" delay="0">
                    <p:tgtEl>
                      <p:spTgt spid="22"/>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500" tmFilter="0, 0; .2, .5; .8, .5; 1, 0"/>
                                        <p:tgtEl>
                                          <p:spTgt spid="22"/>
                                        </p:tgtEl>
                                      </p:cBhvr>
                                    </p:animEffect>
                                    <p:animScale>
                                      <p:cBhvr>
                                        <p:cTn id="29" dur="250" autoRev="1" fill="hold"/>
                                        <p:tgtEl>
                                          <p:spTgt spid="22"/>
                                        </p:tgtEl>
                                      </p:cBhvr>
                                      <p:by x="105000" y="105000"/>
                                    </p:animScale>
                                  </p:childTnLst>
                                </p:cTn>
                              </p:par>
                            </p:childTnLst>
                          </p:cTn>
                        </p:par>
                        <p:par>
                          <p:cTn id="30" fill="hold">
                            <p:stCondLst>
                              <p:cond delay="500"/>
                            </p:stCondLst>
                            <p:childTnLst>
                              <p:par>
                                <p:cTn id="31" presetID="1" presetClass="emph" presetSubtype="2" fill="hold" nodeType="afterEffect">
                                  <p:stCondLst>
                                    <p:cond delay="0"/>
                                  </p:stCondLst>
                                  <p:childTnLst>
                                    <p:animClr clrSpc="rgb" dir="cw">
                                      <p:cBhvr>
                                        <p:cTn id="32" dur="500" fill="hold"/>
                                        <p:tgtEl>
                                          <p:spTgt spid="23"/>
                                        </p:tgtEl>
                                        <p:attrNameLst>
                                          <p:attrName>fillcolor</p:attrName>
                                        </p:attrNameLst>
                                      </p:cBhvr>
                                      <p:to>
                                        <a:srgbClr val="FF0000"/>
                                      </p:to>
                                    </p:animClr>
                                    <p:set>
                                      <p:cBhvr>
                                        <p:cTn id="33" dur="500" fill="hold"/>
                                        <p:tgtEl>
                                          <p:spTgt spid="23"/>
                                        </p:tgtEl>
                                        <p:attrNameLst>
                                          <p:attrName>fill.type</p:attrName>
                                        </p:attrNameLst>
                                      </p:cBhvr>
                                      <p:to>
                                        <p:strVal val="solid"/>
                                      </p:to>
                                    </p:set>
                                    <p:set>
                                      <p:cBhvr>
                                        <p:cTn id="34" dur="500" fill="hold"/>
                                        <p:tgtEl>
                                          <p:spTgt spid="23"/>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2"/>
                  </p:tgtEl>
                </p:cond>
              </p:nextCondLst>
            </p:seq>
            <p:seq concurrent="1" nextAc="seek">
              <p:cTn id="35" restart="whenNotActive" fill="hold" evtFilter="cancelBubble" nodeType="interactiveSeq">
                <p:stCondLst>
                  <p:cond evt="onClick" delay="0">
                    <p:tgtEl>
                      <p:spTgt spid="24"/>
                    </p:tgtEl>
                  </p:cond>
                </p:stCondLst>
                <p:endSync evt="end" delay="0">
                  <p:rtn val="all"/>
                </p:endSync>
                <p:childTnLst>
                  <p:par>
                    <p:cTn id="36" fill="hold">
                      <p:stCondLst>
                        <p:cond delay="0"/>
                      </p:stCondLst>
                      <p:childTnLst>
                        <p:par>
                          <p:cTn id="37" fill="hold">
                            <p:stCondLst>
                              <p:cond delay="0"/>
                            </p:stCondLst>
                            <p:childTnLst>
                              <p:par>
                                <p:cTn id="38" presetID="26" presetClass="emph" presetSubtype="0" fill="hold" nodeType="clickEffect">
                                  <p:stCondLst>
                                    <p:cond delay="0"/>
                                  </p:stCondLst>
                                  <p:childTnLst>
                                    <p:animEffect transition="out" filter="fade">
                                      <p:cBhvr>
                                        <p:cTn id="39" dur="500" tmFilter="0, 0; .2, .5; .8, .5; 1, 0"/>
                                        <p:tgtEl>
                                          <p:spTgt spid="24"/>
                                        </p:tgtEl>
                                      </p:cBhvr>
                                    </p:animEffect>
                                    <p:animScale>
                                      <p:cBhvr>
                                        <p:cTn id="40" dur="250" autoRev="1" fill="hold"/>
                                        <p:tgtEl>
                                          <p:spTgt spid="24"/>
                                        </p:tgtEl>
                                      </p:cBhvr>
                                      <p:by x="105000" y="105000"/>
                                    </p:animScale>
                                  </p:childTnLst>
                                </p:cTn>
                              </p:par>
                            </p:childTnLst>
                          </p:cTn>
                        </p:par>
                        <p:par>
                          <p:cTn id="41" fill="hold">
                            <p:stCondLst>
                              <p:cond delay="500"/>
                            </p:stCondLst>
                            <p:childTnLst>
                              <p:par>
                                <p:cTn id="42" presetID="1" presetClass="emph" presetSubtype="2" fill="hold" nodeType="afterEffect">
                                  <p:stCondLst>
                                    <p:cond delay="0"/>
                                  </p:stCondLst>
                                  <p:childTnLst>
                                    <p:animClr clrSpc="rgb" dir="cw">
                                      <p:cBhvr>
                                        <p:cTn id="43" dur="500" fill="hold"/>
                                        <p:tgtEl>
                                          <p:spTgt spid="25"/>
                                        </p:tgtEl>
                                        <p:attrNameLst>
                                          <p:attrName>fillcolor</p:attrName>
                                        </p:attrNameLst>
                                      </p:cBhvr>
                                      <p:to>
                                        <a:srgbClr val="FF0000"/>
                                      </p:to>
                                    </p:animClr>
                                    <p:set>
                                      <p:cBhvr>
                                        <p:cTn id="44" dur="500" fill="hold"/>
                                        <p:tgtEl>
                                          <p:spTgt spid="25"/>
                                        </p:tgtEl>
                                        <p:attrNameLst>
                                          <p:attrName>fill.type</p:attrName>
                                        </p:attrNameLst>
                                      </p:cBhvr>
                                      <p:to>
                                        <p:strVal val="solid"/>
                                      </p:to>
                                    </p:set>
                                    <p:set>
                                      <p:cBhvr>
                                        <p:cTn id="45" dur="500" fill="hold"/>
                                        <p:tgtEl>
                                          <p:spTgt spid="25"/>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4"/>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08889" y="3032190"/>
            <a:ext cx="2096877" cy="2096877"/>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494155" y="484145"/>
            <a:ext cx="7840345" cy="160782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800" b="1" dirty="0">
                <a:solidFill>
                  <a:prstClr val="white"/>
                </a:solidFill>
                <a:latin typeface="UTM Avo" panose="02040603050506020204" pitchFamily="18" charset="0"/>
                <a:cs typeface="Times New Roman" panose="02020603050405020304" pitchFamily="18" charset="0"/>
              </a:rPr>
              <a:t>Câu 5: Các nguyên tử liên kết với nhau tạo thành phân tử để: </a:t>
            </a: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3117654" y="5129067"/>
            <a:ext cx="2870873" cy="1436825"/>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en-US" sz="2400" dirty="0">
                <a:solidFill>
                  <a:srgbClr val="002060"/>
                </a:solidFill>
                <a:latin typeface="UTM Avo" panose="02040603050506020204" pitchFamily="18" charset="0"/>
                <a:cs typeface="Times New Roman" panose="02020603050405020304" pitchFamily="18" charset="0"/>
              </a:rPr>
              <a:t>B. </a:t>
            </a:r>
            <a:r>
              <a:rPr lang="en-US" sz="2400" dirty="0" err="1">
                <a:solidFill>
                  <a:srgbClr val="002060"/>
                </a:solidFill>
                <a:latin typeface="UTM Avo" panose="02040603050506020204" pitchFamily="18" charset="0"/>
                <a:cs typeface="Times New Roman" panose="02020603050405020304" pitchFamily="18" charset="0"/>
              </a:rPr>
              <a:t>có</a:t>
            </a:r>
            <a:r>
              <a:rPr lang="en-US" sz="2400" dirty="0">
                <a:solidFill>
                  <a:srgbClr val="002060"/>
                </a:solidFill>
                <a:latin typeface="UTM Avo" panose="02040603050506020204" pitchFamily="18" charset="0"/>
                <a:cs typeface="Times New Roman" panose="02020603050405020304" pitchFamily="18" charset="0"/>
              </a:rPr>
              <a:t> </a:t>
            </a:r>
            <a:r>
              <a:rPr lang="en-US" sz="2400" dirty="0" err="1">
                <a:solidFill>
                  <a:srgbClr val="002060"/>
                </a:solidFill>
                <a:latin typeface="UTM Avo" panose="02040603050506020204" pitchFamily="18" charset="0"/>
                <a:cs typeface="Times New Roman" panose="02020603050405020304" pitchFamily="18" charset="0"/>
              </a:rPr>
              <a:t>cấu</a:t>
            </a:r>
            <a:r>
              <a:rPr lang="en-US" sz="2400" dirty="0">
                <a:solidFill>
                  <a:srgbClr val="002060"/>
                </a:solidFill>
                <a:latin typeface="UTM Avo" panose="02040603050506020204" pitchFamily="18" charset="0"/>
                <a:cs typeface="Times New Roman" panose="02020603050405020304" pitchFamily="18" charset="0"/>
              </a:rPr>
              <a:t> </a:t>
            </a:r>
            <a:r>
              <a:rPr lang="en-US" sz="2400" dirty="0" err="1">
                <a:solidFill>
                  <a:srgbClr val="002060"/>
                </a:solidFill>
                <a:latin typeface="UTM Avo" panose="02040603050506020204" pitchFamily="18" charset="0"/>
                <a:cs typeface="Times New Roman" panose="02020603050405020304" pitchFamily="18" charset="0"/>
              </a:rPr>
              <a:t>hình</a:t>
            </a:r>
            <a:r>
              <a:rPr lang="en-US" sz="2400" dirty="0">
                <a:solidFill>
                  <a:srgbClr val="002060"/>
                </a:solidFill>
                <a:latin typeface="UTM Avo" panose="02040603050506020204" pitchFamily="18" charset="0"/>
                <a:cs typeface="Times New Roman" panose="02020603050405020304" pitchFamily="18" charset="0"/>
              </a:rPr>
              <a:t> electron của </a:t>
            </a:r>
            <a:r>
              <a:rPr lang="en-US" sz="2400" dirty="0" err="1">
                <a:solidFill>
                  <a:srgbClr val="002060"/>
                </a:solidFill>
                <a:latin typeface="UTM Avo" panose="02040603050506020204" pitchFamily="18" charset="0"/>
                <a:cs typeface="Times New Roman" panose="02020603050405020304" pitchFamily="18" charset="0"/>
              </a:rPr>
              <a:t>khí</a:t>
            </a:r>
            <a:r>
              <a:rPr lang="en-US" sz="2400" dirty="0">
                <a:solidFill>
                  <a:srgbClr val="002060"/>
                </a:solidFill>
                <a:latin typeface="UTM Avo" panose="02040603050506020204" pitchFamily="18" charset="0"/>
                <a:cs typeface="Times New Roman" panose="02020603050405020304" pitchFamily="18" charset="0"/>
              </a:rPr>
              <a:t> </a:t>
            </a:r>
            <a:r>
              <a:rPr lang="en-US" sz="2400" dirty="0" err="1">
                <a:solidFill>
                  <a:srgbClr val="002060"/>
                </a:solidFill>
                <a:latin typeface="UTM Avo" panose="02040603050506020204" pitchFamily="18" charset="0"/>
                <a:cs typeface="Times New Roman" panose="02020603050405020304" pitchFamily="18" charset="0"/>
              </a:rPr>
              <a:t>hiếm</a:t>
            </a:r>
            <a:r>
              <a:rPr lang="en-US" sz="2400" dirty="0">
                <a:solidFill>
                  <a:srgbClr val="002060"/>
                </a:solidFill>
                <a:latin typeface="UTM Avo" panose="02040603050506020204" pitchFamily="18" charset="0"/>
                <a:cs typeface="Times New Roman" panose="02020603050405020304" pitchFamily="18" charset="0"/>
              </a:rPr>
              <a:t>.</a:t>
            </a: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2064" y="3032190"/>
            <a:ext cx="2096877" cy="2096877"/>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272465" y="5129066"/>
            <a:ext cx="2774179" cy="1436825"/>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kumimoji="0" lang="en-US" sz="2400" b="0" i="0" u="none" strike="noStrike" kern="1200" cap="none" spc="0" normalizeH="0" baseline="0" noProof="0" dirty="0">
                <a:ln>
                  <a:noFill/>
                </a:ln>
                <a:solidFill>
                  <a:srgbClr val="002060"/>
                </a:solidFill>
                <a:effectLst/>
                <a:uLnTx/>
                <a:uFillTx/>
                <a:latin typeface="UTM Avo" panose="02040603050506020204" pitchFamily="18" charset="0"/>
                <a:cs typeface="Times New Roman" panose="02020603050405020304" pitchFamily="18" charset="0"/>
              </a:rPr>
              <a:t>A. </a:t>
            </a:r>
            <a:r>
              <a:rPr lang="vi-VN" sz="2400" dirty="0">
                <a:solidFill>
                  <a:srgbClr val="002060"/>
                </a:solidFill>
                <a:latin typeface="UTM Avo" panose="02040603050506020204" pitchFamily="18" charset="0"/>
                <a:cs typeface="Times New Roman" panose="02020603050405020304" pitchFamily="18" charset="0"/>
              </a:rPr>
              <a:t>có năng lượng thấp hơn</a:t>
            </a:r>
            <a:r>
              <a:rPr lang="en-US" sz="2400" dirty="0">
                <a:solidFill>
                  <a:srgbClr val="002060"/>
                </a:solidFill>
                <a:latin typeface="UTM Avo" panose="02040603050506020204" pitchFamily="18" charset="0"/>
                <a:cs typeface="Times New Roman" panose="02020603050405020304" pitchFamily="18" charset="0"/>
              </a:rPr>
              <a:t>.</a:t>
            </a:r>
            <a:endParaRPr lang="vi-VN" sz="2400" dirty="0">
              <a:solidFill>
                <a:srgbClr val="002060"/>
              </a:solidFill>
              <a:latin typeface="UTM Avo" panose="020406030505060202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54079" y="3032190"/>
            <a:ext cx="2096877" cy="2096877"/>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6059538" y="5129067"/>
            <a:ext cx="2970760" cy="1436825"/>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kumimoji="0" lang="vi-VN" sz="2400" b="0" i="0" u="none" strike="noStrike" kern="1200" cap="none" spc="0" normalizeH="0" baseline="0" noProof="0" dirty="0">
                <a:ln>
                  <a:noFill/>
                </a:ln>
                <a:solidFill>
                  <a:srgbClr val="002060"/>
                </a:solidFill>
                <a:effectLst/>
                <a:uLnTx/>
                <a:uFillTx/>
                <a:latin typeface="UTM Avo" panose="02040603050506020204" pitchFamily="18" charset="0"/>
                <a:cs typeface="Times New Roman" panose="02020603050405020304" pitchFamily="18" charset="0"/>
              </a:rPr>
              <a:t>C. </a:t>
            </a:r>
            <a:r>
              <a:rPr lang="vi-VN" sz="2400" dirty="0">
                <a:solidFill>
                  <a:srgbClr val="002060"/>
                </a:solidFill>
                <a:latin typeface="UTM Avo" panose="02040603050506020204" pitchFamily="18" charset="0"/>
                <a:cs typeface="Times New Roman" panose="02020603050405020304" pitchFamily="18" charset="0"/>
              </a:rPr>
              <a:t>có 2e hoặc 8e ở lớp ngoài cùng</a:t>
            </a:r>
            <a:r>
              <a:rPr lang="en-US" sz="2400" dirty="0">
                <a:solidFill>
                  <a:srgbClr val="002060"/>
                </a:solidFill>
                <a:latin typeface="UTM Avo" panose="02040603050506020204" pitchFamily="18" charset="0"/>
                <a:cs typeface="Times New Roman" panose="02020603050405020304" pitchFamily="18" charset="0"/>
              </a:rPr>
              <a:t>.</a:t>
            </a:r>
            <a:endParaRPr lang="vi-VN" sz="2400" dirty="0">
              <a:solidFill>
                <a:srgbClr val="002060"/>
              </a:solidFill>
              <a:latin typeface="UTM Avo" panose="020406030505060202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86374" y="3032190"/>
            <a:ext cx="2096877" cy="2096877"/>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9101309" y="5129066"/>
            <a:ext cx="2774179" cy="1436825"/>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kumimoji="0" lang="vi-VN" sz="2400" b="0" i="0" u="none" strike="noStrike" kern="1200" cap="none" spc="0" normalizeH="0" baseline="0" noProof="0" dirty="0">
                <a:ln>
                  <a:noFill/>
                </a:ln>
                <a:solidFill>
                  <a:srgbClr val="002060"/>
                </a:solidFill>
                <a:effectLst/>
                <a:uLnTx/>
                <a:uFillTx/>
                <a:latin typeface="UTM Avo" panose="02040603050506020204" pitchFamily="18" charset="0"/>
                <a:cs typeface="Times New Roman" panose="02020603050405020304" pitchFamily="18" charset="0"/>
              </a:rPr>
              <a:t>D. </a:t>
            </a:r>
            <a:r>
              <a:rPr lang="vi-VN" sz="2400" dirty="0">
                <a:solidFill>
                  <a:srgbClr val="002060"/>
                </a:solidFill>
                <a:latin typeface="UTM Avo" panose="02040603050506020204" pitchFamily="18" charset="0"/>
                <a:cs typeface="Times New Roman" panose="02020603050405020304" pitchFamily="18" charset="0"/>
              </a:rPr>
              <a:t>có năng lượng cao hơn</a:t>
            </a:r>
            <a:r>
              <a:rPr lang="en-US" sz="2400" dirty="0">
                <a:solidFill>
                  <a:srgbClr val="002060"/>
                </a:solidFill>
                <a:latin typeface="UTM Avo" panose="02040603050506020204" pitchFamily="18" charset="0"/>
                <a:cs typeface="Times New Roman" panose="02020603050405020304" pitchFamily="18" charset="0"/>
              </a:rPr>
              <a:t>.</a:t>
            </a:r>
            <a:endParaRPr lang="vi-VN" sz="2400" dirty="0">
              <a:solidFill>
                <a:srgbClr val="002060"/>
              </a:solidFill>
              <a:latin typeface="UTM Avo"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2B4ADE03-DBEA-CA42-81A5-10201AED60D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955354" cy="1065292"/>
          </a:xfrm>
          <a:prstGeom prst="rect">
            <a:avLst/>
          </a:prstGeom>
          <a:solidFill>
            <a:schemeClr val="bg1"/>
          </a:solidFill>
        </p:spPr>
      </p:pic>
    </p:spTree>
    <p:extLst>
      <p:ext uri="{BB962C8B-B14F-4D97-AF65-F5344CB8AC3E}">
        <p14:creationId xmlns:p14="http://schemas.microsoft.com/office/powerpoint/2010/main" val="30776107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par>
                          <p:cTn id="8" fill="hold">
                            <p:stCondLst>
                              <p:cond delay="500"/>
                            </p:stCondLst>
                            <p:childTnLst>
                              <p:par>
                                <p:cTn id="9" presetID="1" presetClass="emph" presetSubtype="2" fill="hold" nodeType="afterEffect">
                                  <p:stCondLst>
                                    <p:cond delay="0"/>
                                  </p:stCondLst>
                                  <p:childTnLst>
                                    <p:animClr clrSpc="rgb" dir="cw">
                                      <p:cBhvr>
                                        <p:cTn id="10" dur="500" fill="hold"/>
                                        <p:tgtEl>
                                          <p:spTgt spid="19"/>
                                        </p:tgtEl>
                                        <p:attrNameLst>
                                          <p:attrName>fillcolor</p:attrName>
                                        </p:attrNameLst>
                                      </p:cBhvr>
                                      <p:to>
                                        <a:srgbClr val="00B050"/>
                                      </p:to>
                                    </p:animClr>
                                    <p:set>
                                      <p:cBhvr>
                                        <p:cTn id="11" dur="500" fill="hold"/>
                                        <p:tgtEl>
                                          <p:spTgt spid="19"/>
                                        </p:tgtEl>
                                        <p:attrNameLst>
                                          <p:attrName>fill.type</p:attrName>
                                        </p:attrNameLst>
                                      </p:cBhvr>
                                      <p:to>
                                        <p:strVal val="solid"/>
                                      </p:to>
                                    </p:set>
                                    <p:set>
                                      <p:cBhvr>
                                        <p:cTn id="12" dur="500" fill="hold"/>
                                        <p:tgtEl>
                                          <p:spTgt spid="19"/>
                                        </p:tgtEl>
                                        <p:attrNameLst>
                                          <p:attrName>fill.on</p:attrName>
                                        </p:attrNameLst>
                                      </p:cBhvr>
                                      <p:to>
                                        <p:strVal val="true"/>
                                      </p:to>
                                    </p:set>
                                  </p:childTnLst>
                                  <p:subTnLst>
                                    <p:audio>
                                      <p:cMediaNode>
                                        <p:cTn display="0" masterRel="sameClick">
                                          <p:stCondLst>
                                            <p:cond evt="begin" delay="0">
                                              <p:tn val="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13" restart="whenNotActive" fill="hold" evtFilter="cancelBubble" nodeType="interactiveSeq">
                <p:stCondLst>
                  <p:cond evt="onClick" delay="0">
                    <p:tgtEl>
                      <p:spTgt spid="20"/>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20"/>
                                        </p:tgtEl>
                                      </p:cBhvr>
                                    </p:animEffect>
                                    <p:animScale>
                                      <p:cBhvr>
                                        <p:cTn id="18" dur="250" autoRev="1" fill="hold"/>
                                        <p:tgtEl>
                                          <p:spTgt spid="20"/>
                                        </p:tgtEl>
                                      </p:cBhvr>
                                      <p:by x="105000" y="105000"/>
                                    </p:animScale>
                                  </p:childTnLst>
                                </p:cTn>
                              </p:par>
                            </p:childTnLst>
                          </p:cTn>
                        </p:par>
                        <p:par>
                          <p:cTn id="19" fill="hold">
                            <p:stCondLst>
                              <p:cond delay="500"/>
                            </p:stCondLst>
                            <p:childTnLst>
                              <p:par>
                                <p:cTn id="20" presetID="1" presetClass="emph" presetSubtype="2" fill="hold" nodeType="afterEffect">
                                  <p:stCondLst>
                                    <p:cond delay="0"/>
                                  </p:stCondLst>
                                  <p:childTnLst>
                                    <p:animClr clrSpc="rgb" dir="cw">
                                      <p:cBhvr>
                                        <p:cTn id="21" dur="500" fill="hold"/>
                                        <p:tgtEl>
                                          <p:spTgt spid="21"/>
                                        </p:tgtEl>
                                        <p:attrNameLst>
                                          <p:attrName>fillcolor</p:attrName>
                                        </p:attrNameLst>
                                      </p:cBhvr>
                                      <p:to>
                                        <a:srgbClr val="FF0000"/>
                                      </p:to>
                                    </p:animClr>
                                    <p:set>
                                      <p:cBhvr>
                                        <p:cTn id="22" dur="500" fill="hold"/>
                                        <p:tgtEl>
                                          <p:spTgt spid="21"/>
                                        </p:tgtEl>
                                        <p:attrNameLst>
                                          <p:attrName>fill.type</p:attrName>
                                        </p:attrNameLst>
                                      </p:cBhvr>
                                      <p:to>
                                        <p:strVal val="solid"/>
                                      </p:to>
                                    </p:set>
                                    <p:set>
                                      <p:cBhvr>
                                        <p:cTn id="23" dur="500" fill="hold"/>
                                        <p:tgtEl>
                                          <p:spTgt spid="21"/>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0"/>
                  </p:tgtEl>
                </p:cond>
              </p:nextCondLst>
            </p:seq>
            <p:seq concurrent="1" nextAc="seek">
              <p:cTn id="24" restart="whenNotActive" fill="hold" evtFilter="cancelBubble" nodeType="interactiveSeq">
                <p:stCondLst>
                  <p:cond evt="onClick" delay="0">
                    <p:tgtEl>
                      <p:spTgt spid="22"/>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500" tmFilter="0, 0; .2, .5; .8, .5; 1, 0"/>
                                        <p:tgtEl>
                                          <p:spTgt spid="22"/>
                                        </p:tgtEl>
                                      </p:cBhvr>
                                    </p:animEffect>
                                    <p:animScale>
                                      <p:cBhvr>
                                        <p:cTn id="29" dur="250" autoRev="1" fill="hold"/>
                                        <p:tgtEl>
                                          <p:spTgt spid="22"/>
                                        </p:tgtEl>
                                      </p:cBhvr>
                                      <p:by x="105000" y="105000"/>
                                    </p:animScale>
                                  </p:childTnLst>
                                </p:cTn>
                              </p:par>
                            </p:childTnLst>
                          </p:cTn>
                        </p:par>
                        <p:par>
                          <p:cTn id="30" fill="hold">
                            <p:stCondLst>
                              <p:cond delay="500"/>
                            </p:stCondLst>
                            <p:childTnLst>
                              <p:par>
                                <p:cTn id="31" presetID="1" presetClass="emph" presetSubtype="2" fill="hold" nodeType="afterEffect">
                                  <p:stCondLst>
                                    <p:cond delay="0"/>
                                  </p:stCondLst>
                                  <p:childTnLst>
                                    <p:animClr clrSpc="rgb" dir="cw">
                                      <p:cBhvr>
                                        <p:cTn id="32" dur="500" fill="hold"/>
                                        <p:tgtEl>
                                          <p:spTgt spid="23"/>
                                        </p:tgtEl>
                                        <p:attrNameLst>
                                          <p:attrName>fillcolor</p:attrName>
                                        </p:attrNameLst>
                                      </p:cBhvr>
                                      <p:to>
                                        <a:srgbClr val="FF0000"/>
                                      </p:to>
                                    </p:animClr>
                                    <p:set>
                                      <p:cBhvr>
                                        <p:cTn id="33" dur="500" fill="hold"/>
                                        <p:tgtEl>
                                          <p:spTgt spid="23"/>
                                        </p:tgtEl>
                                        <p:attrNameLst>
                                          <p:attrName>fill.type</p:attrName>
                                        </p:attrNameLst>
                                      </p:cBhvr>
                                      <p:to>
                                        <p:strVal val="solid"/>
                                      </p:to>
                                    </p:set>
                                    <p:set>
                                      <p:cBhvr>
                                        <p:cTn id="34" dur="500" fill="hold"/>
                                        <p:tgtEl>
                                          <p:spTgt spid="23"/>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2"/>
                  </p:tgtEl>
                </p:cond>
              </p:nextCondLst>
            </p:seq>
            <p:seq concurrent="1" nextAc="seek">
              <p:cTn id="35" restart="whenNotActive" fill="hold" evtFilter="cancelBubble" nodeType="interactiveSeq">
                <p:stCondLst>
                  <p:cond evt="onClick" delay="0">
                    <p:tgtEl>
                      <p:spTgt spid="24"/>
                    </p:tgtEl>
                  </p:cond>
                </p:stCondLst>
                <p:endSync evt="end" delay="0">
                  <p:rtn val="all"/>
                </p:endSync>
                <p:childTnLst>
                  <p:par>
                    <p:cTn id="36" fill="hold">
                      <p:stCondLst>
                        <p:cond delay="0"/>
                      </p:stCondLst>
                      <p:childTnLst>
                        <p:par>
                          <p:cTn id="37" fill="hold">
                            <p:stCondLst>
                              <p:cond delay="0"/>
                            </p:stCondLst>
                            <p:childTnLst>
                              <p:par>
                                <p:cTn id="38" presetID="26" presetClass="emph" presetSubtype="0" fill="hold" nodeType="clickEffect">
                                  <p:stCondLst>
                                    <p:cond delay="0"/>
                                  </p:stCondLst>
                                  <p:childTnLst>
                                    <p:animEffect transition="out" filter="fade">
                                      <p:cBhvr>
                                        <p:cTn id="39" dur="500" tmFilter="0, 0; .2, .5; .8, .5; 1, 0"/>
                                        <p:tgtEl>
                                          <p:spTgt spid="24"/>
                                        </p:tgtEl>
                                      </p:cBhvr>
                                    </p:animEffect>
                                    <p:animScale>
                                      <p:cBhvr>
                                        <p:cTn id="40" dur="250" autoRev="1" fill="hold"/>
                                        <p:tgtEl>
                                          <p:spTgt spid="24"/>
                                        </p:tgtEl>
                                      </p:cBhvr>
                                      <p:by x="105000" y="105000"/>
                                    </p:animScale>
                                  </p:childTnLst>
                                </p:cTn>
                              </p:par>
                            </p:childTnLst>
                          </p:cTn>
                        </p:par>
                        <p:par>
                          <p:cTn id="41" fill="hold">
                            <p:stCondLst>
                              <p:cond delay="500"/>
                            </p:stCondLst>
                            <p:childTnLst>
                              <p:par>
                                <p:cTn id="42" presetID="1" presetClass="emph" presetSubtype="2" fill="hold" nodeType="afterEffect">
                                  <p:stCondLst>
                                    <p:cond delay="0"/>
                                  </p:stCondLst>
                                  <p:childTnLst>
                                    <p:animClr clrSpc="rgb" dir="cw">
                                      <p:cBhvr>
                                        <p:cTn id="43" dur="500" fill="hold"/>
                                        <p:tgtEl>
                                          <p:spTgt spid="25"/>
                                        </p:tgtEl>
                                        <p:attrNameLst>
                                          <p:attrName>fillcolor</p:attrName>
                                        </p:attrNameLst>
                                      </p:cBhvr>
                                      <p:to>
                                        <a:srgbClr val="FF0000"/>
                                      </p:to>
                                    </p:animClr>
                                    <p:set>
                                      <p:cBhvr>
                                        <p:cTn id="44" dur="500" fill="hold"/>
                                        <p:tgtEl>
                                          <p:spTgt spid="25"/>
                                        </p:tgtEl>
                                        <p:attrNameLst>
                                          <p:attrName>fill.type</p:attrName>
                                        </p:attrNameLst>
                                      </p:cBhvr>
                                      <p:to>
                                        <p:strVal val="solid"/>
                                      </p:to>
                                    </p:set>
                                    <p:set>
                                      <p:cBhvr>
                                        <p:cTn id="45" dur="500" fill="hold"/>
                                        <p:tgtEl>
                                          <p:spTgt spid="25"/>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4"/>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1430" y="3013467"/>
            <a:ext cx="2201227" cy="2201227"/>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494155" y="484145"/>
            <a:ext cx="7840345" cy="160782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lnSpc>
                <a:spcPct val="150000"/>
              </a:lnSpc>
            </a:pPr>
            <a:r>
              <a:rPr lang="en-US" sz="2800" b="1" dirty="0">
                <a:solidFill>
                  <a:schemeClr val="bg1"/>
                </a:solidFill>
                <a:latin typeface="UTM Avo" panose="02040603050506020204" pitchFamily="18" charset="0"/>
                <a:cs typeface="Arial" panose="020B0604020202020204" pitchFamily="34" charset="0"/>
              </a:rPr>
              <a:t>Câu 6: Trong </a:t>
            </a:r>
            <a:r>
              <a:rPr lang="en-US" sz="2800" b="1" dirty="0" err="1">
                <a:solidFill>
                  <a:schemeClr val="bg1"/>
                </a:solidFill>
                <a:latin typeface="UTM Avo" panose="02040603050506020204" pitchFamily="18" charset="0"/>
                <a:cs typeface="Arial" panose="020B0604020202020204" pitchFamily="34" charset="0"/>
              </a:rPr>
              <a:t>phản</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ứng</a:t>
            </a:r>
            <a:r>
              <a:rPr lang="en-US" sz="2800" b="1" dirty="0">
                <a:solidFill>
                  <a:schemeClr val="bg1"/>
                </a:solidFill>
                <a:latin typeface="UTM Avo" panose="02040603050506020204" pitchFamily="18" charset="0"/>
                <a:cs typeface="Arial" panose="020B0604020202020204" pitchFamily="34" charset="0"/>
              </a:rPr>
              <a:t> : 2Na + Cl</a:t>
            </a:r>
            <a:r>
              <a:rPr lang="en-US" sz="2800" b="1" baseline="-25000" dirty="0">
                <a:solidFill>
                  <a:schemeClr val="bg1"/>
                </a:solidFill>
                <a:latin typeface="UTM Avo" panose="02040603050506020204" pitchFamily="18" charset="0"/>
                <a:cs typeface="Arial" panose="020B0604020202020204" pitchFamily="34" charset="0"/>
              </a:rPr>
              <a:t>2</a:t>
            </a:r>
            <a:r>
              <a:rPr lang="en-US" sz="2800" b="1" dirty="0">
                <a:solidFill>
                  <a:schemeClr val="bg1"/>
                </a:solidFill>
                <a:latin typeface="UTM Avo" panose="02040603050506020204" pitchFamily="18" charset="0"/>
                <a:cs typeface="Arial" panose="020B0604020202020204" pitchFamily="34" charset="0"/>
              </a:rPr>
              <a:t> → 2NaCl, </a:t>
            </a:r>
            <a:r>
              <a:rPr lang="en-US" sz="2800" b="1" dirty="0" err="1">
                <a:solidFill>
                  <a:schemeClr val="bg1"/>
                </a:solidFill>
                <a:latin typeface="UTM Avo" panose="02040603050506020204" pitchFamily="18" charset="0"/>
                <a:cs typeface="Arial" panose="020B0604020202020204" pitchFamily="34" charset="0"/>
              </a:rPr>
              <a:t>có</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sự</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hình</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thành</a:t>
            </a:r>
            <a:r>
              <a:rPr lang="en-US" sz="2800" b="1" dirty="0">
                <a:solidFill>
                  <a:schemeClr val="bg1"/>
                </a:solidFill>
                <a:latin typeface="UTM Avo" panose="02040603050506020204" pitchFamily="18" charset="0"/>
                <a:cs typeface="Arial" panose="020B0604020202020204" pitchFamily="34" charset="0"/>
              </a:rPr>
              <a:t>:</a:t>
            </a: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394948" y="5214695"/>
            <a:ext cx="2774179" cy="1351198"/>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vi-VN" sz="24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A. </a:t>
            </a:r>
            <a:r>
              <a:rPr lang="vi-VN" sz="2400" dirty="0">
                <a:solidFill>
                  <a:srgbClr val="002060"/>
                </a:solidFill>
                <a:latin typeface="UTM Avo" panose="02040603050506020204" pitchFamily="18" charset="0"/>
                <a:cs typeface="Times New Roman" panose="02020603050405020304" pitchFamily="18" charset="0"/>
              </a:rPr>
              <a:t>cation Sodium và Chloride.</a:t>
            </a: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63725" y="3013467"/>
            <a:ext cx="2201227" cy="2201227"/>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3227243" y="5214695"/>
            <a:ext cx="2774179" cy="1351198"/>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vi-VN" sz="24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B. </a:t>
            </a:r>
            <a:r>
              <a:rPr lang="vi-VN" sz="2400" dirty="0">
                <a:solidFill>
                  <a:srgbClr val="002060"/>
                </a:solidFill>
                <a:latin typeface="UTM Avo" panose="02040603050506020204" pitchFamily="18" charset="0"/>
                <a:cs typeface="Times New Roman" panose="02020603050405020304" pitchFamily="18" charset="0"/>
              </a:rPr>
              <a:t>anion Sodium và cation Chloride. </a:t>
            </a: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6020" y="3013467"/>
            <a:ext cx="2201227" cy="2201227"/>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6059538" y="5214695"/>
            <a:ext cx="2774179" cy="1351198"/>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vi-VN" sz="24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C. </a:t>
            </a:r>
            <a:r>
              <a:rPr lang="vi-VN" sz="2400" dirty="0">
                <a:solidFill>
                  <a:srgbClr val="002060"/>
                </a:solidFill>
                <a:latin typeface="UTM Avo" panose="02040603050506020204" pitchFamily="18" charset="0"/>
                <a:cs typeface="Times New Roman" panose="02020603050405020304" pitchFamily="18" charset="0"/>
              </a:rPr>
              <a:t>anion Sodium và Chloride.</a:t>
            </a: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28315" y="3013467"/>
            <a:ext cx="2201227" cy="2201227"/>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8891833" y="5214695"/>
            <a:ext cx="2774179" cy="1351198"/>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vi-VN" sz="2400" i="0" u="none" strike="noStrike" kern="1200" cap="none" spc="0" normalizeH="0" baseline="0" noProof="0" dirty="0">
                <a:ln>
                  <a:noFill/>
                </a:ln>
                <a:solidFill>
                  <a:srgbClr val="002060"/>
                </a:solidFill>
                <a:effectLst/>
                <a:uLnTx/>
                <a:uFillTx/>
                <a:latin typeface="UTM Avo" panose="02040603050506020204" pitchFamily="18" charset="0"/>
                <a:cs typeface="Times New Roman" panose="02020603050405020304" pitchFamily="18" charset="0"/>
              </a:rPr>
              <a:t>D. </a:t>
            </a:r>
            <a:r>
              <a:rPr lang="vi-VN" sz="2400" dirty="0">
                <a:solidFill>
                  <a:srgbClr val="002060"/>
                </a:solidFill>
                <a:latin typeface="UTM Avo" panose="02040603050506020204" pitchFamily="18" charset="0"/>
                <a:cs typeface="Times New Roman" panose="02020603050405020304" pitchFamily="18" charset="0"/>
              </a:rPr>
              <a:t>cation Sodium và anion Chloride</a:t>
            </a:r>
          </a:p>
        </p:txBody>
      </p:sp>
      <p:pic>
        <p:nvPicPr>
          <p:cNvPr id="2" name="Picture 1">
            <a:extLst>
              <a:ext uri="{FF2B5EF4-FFF2-40B4-BE49-F238E27FC236}">
                <a16:creationId xmlns:a16="http://schemas.microsoft.com/office/drawing/2014/main" id="{E583F4D1-CE06-A448-A3B6-91A75BF8354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955354" cy="1065292"/>
          </a:xfrm>
          <a:prstGeom prst="rect">
            <a:avLst/>
          </a:prstGeom>
          <a:solidFill>
            <a:schemeClr val="bg1"/>
          </a:solidFill>
        </p:spPr>
      </p:pic>
    </p:spTree>
    <p:extLst>
      <p:ext uri="{BB962C8B-B14F-4D97-AF65-F5344CB8AC3E}">
        <p14:creationId xmlns:p14="http://schemas.microsoft.com/office/powerpoint/2010/main" val="30393595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par>
                          <p:cTn id="8" fill="hold">
                            <p:stCondLst>
                              <p:cond delay="500"/>
                            </p:stCondLst>
                            <p:childTnLst>
                              <p:par>
                                <p:cTn id="9" presetID="1" presetClass="emph" presetSubtype="2" fill="hold" nodeType="afterEffect">
                                  <p:stCondLst>
                                    <p:cond delay="0"/>
                                  </p:stCondLst>
                                  <p:childTnLst>
                                    <p:animClr clrSpc="rgb" dir="cw">
                                      <p:cBhvr>
                                        <p:cTn id="10" dur="500" fill="hold"/>
                                        <p:tgtEl>
                                          <p:spTgt spid="19"/>
                                        </p:tgtEl>
                                        <p:attrNameLst>
                                          <p:attrName>fillcolor</p:attrName>
                                        </p:attrNameLst>
                                      </p:cBhvr>
                                      <p:to>
                                        <a:srgbClr val="FF0000"/>
                                      </p:to>
                                    </p:animClr>
                                    <p:set>
                                      <p:cBhvr>
                                        <p:cTn id="11" dur="500" fill="hold"/>
                                        <p:tgtEl>
                                          <p:spTgt spid="19"/>
                                        </p:tgtEl>
                                        <p:attrNameLst>
                                          <p:attrName>fill.type</p:attrName>
                                        </p:attrNameLst>
                                      </p:cBhvr>
                                      <p:to>
                                        <p:strVal val="solid"/>
                                      </p:to>
                                    </p:set>
                                    <p:set>
                                      <p:cBhvr>
                                        <p:cTn id="12" dur="500" fill="hold"/>
                                        <p:tgtEl>
                                          <p:spTgt spid="19"/>
                                        </p:tgtEl>
                                        <p:attrNameLst>
                                          <p:attrName>fill.on</p:attrName>
                                        </p:attrNameLst>
                                      </p:cBhvr>
                                      <p:to>
                                        <p:strVal val="true"/>
                                      </p:to>
                                    </p:set>
                                  </p:childTnLst>
                                  <p:subTnLst>
                                    <p:audio>
                                      <p:cMediaNode>
                                        <p:cTn display="0" masterRel="sameClick">
                                          <p:stCondLst>
                                            <p:cond evt="begin" delay="0">
                                              <p:tn val="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5"/>
                  </p:tgtEl>
                </p:cond>
              </p:nextCondLst>
            </p:seq>
            <p:seq concurrent="1" nextAc="seek">
              <p:cTn id="13" restart="whenNotActive" fill="hold" evtFilter="cancelBubble" nodeType="interactiveSeq">
                <p:stCondLst>
                  <p:cond evt="onClick" delay="0">
                    <p:tgtEl>
                      <p:spTgt spid="20"/>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20"/>
                                        </p:tgtEl>
                                      </p:cBhvr>
                                    </p:animEffect>
                                    <p:animScale>
                                      <p:cBhvr>
                                        <p:cTn id="18" dur="250" autoRev="1" fill="hold"/>
                                        <p:tgtEl>
                                          <p:spTgt spid="20"/>
                                        </p:tgtEl>
                                      </p:cBhvr>
                                      <p:by x="105000" y="105000"/>
                                    </p:animScale>
                                  </p:childTnLst>
                                </p:cTn>
                              </p:par>
                            </p:childTnLst>
                          </p:cTn>
                        </p:par>
                        <p:par>
                          <p:cTn id="19" fill="hold">
                            <p:stCondLst>
                              <p:cond delay="500"/>
                            </p:stCondLst>
                            <p:childTnLst>
                              <p:par>
                                <p:cTn id="20" presetID="1" presetClass="emph" presetSubtype="2" fill="hold" nodeType="afterEffect">
                                  <p:stCondLst>
                                    <p:cond delay="0"/>
                                  </p:stCondLst>
                                  <p:childTnLst>
                                    <p:animClr clrSpc="rgb" dir="cw">
                                      <p:cBhvr>
                                        <p:cTn id="21" dur="500" fill="hold"/>
                                        <p:tgtEl>
                                          <p:spTgt spid="21"/>
                                        </p:tgtEl>
                                        <p:attrNameLst>
                                          <p:attrName>fillcolor</p:attrName>
                                        </p:attrNameLst>
                                      </p:cBhvr>
                                      <p:to>
                                        <a:srgbClr val="FF0000"/>
                                      </p:to>
                                    </p:animClr>
                                    <p:set>
                                      <p:cBhvr>
                                        <p:cTn id="22" dur="500" fill="hold"/>
                                        <p:tgtEl>
                                          <p:spTgt spid="21"/>
                                        </p:tgtEl>
                                        <p:attrNameLst>
                                          <p:attrName>fill.type</p:attrName>
                                        </p:attrNameLst>
                                      </p:cBhvr>
                                      <p:to>
                                        <p:strVal val="solid"/>
                                      </p:to>
                                    </p:set>
                                    <p:set>
                                      <p:cBhvr>
                                        <p:cTn id="23" dur="500" fill="hold"/>
                                        <p:tgtEl>
                                          <p:spTgt spid="21"/>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24" restart="whenNotActive" fill="hold" evtFilter="cancelBubble" nodeType="interactiveSeq">
                <p:stCondLst>
                  <p:cond evt="onClick" delay="0">
                    <p:tgtEl>
                      <p:spTgt spid="22"/>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500" tmFilter="0, 0; .2, .5; .8, .5; 1, 0"/>
                                        <p:tgtEl>
                                          <p:spTgt spid="22"/>
                                        </p:tgtEl>
                                      </p:cBhvr>
                                    </p:animEffect>
                                    <p:animScale>
                                      <p:cBhvr>
                                        <p:cTn id="29" dur="250" autoRev="1" fill="hold"/>
                                        <p:tgtEl>
                                          <p:spTgt spid="22"/>
                                        </p:tgtEl>
                                      </p:cBhvr>
                                      <p:by x="105000" y="105000"/>
                                    </p:animScale>
                                  </p:childTnLst>
                                </p:cTn>
                              </p:par>
                            </p:childTnLst>
                          </p:cTn>
                        </p:par>
                        <p:par>
                          <p:cTn id="30" fill="hold">
                            <p:stCondLst>
                              <p:cond delay="500"/>
                            </p:stCondLst>
                            <p:childTnLst>
                              <p:par>
                                <p:cTn id="31" presetID="1" presetClass="emph" presetSubtype="2" fill="hold" nodeType="afterEffect">
                                  <p:stCondLst>
                                    <p:cond delay="0"/>
                                  </p:stCondLst>
                                  <p:childTnLst>
                                    <p:animClr clrSpc="rgb" dir="cw">
                                      <p:cBhvr>
                                        <p:cTn id="32" dur="500" fill="hold"/>
                                        <p:tgtEl>
                                          <p:spTgt spid="23"/>
                                        </p:tgtEl>
                                        <p:attrNameLst>
                                          <p:attrName>fillcolor</p:attrName>
                                        </p:attrNameLst>
                                      </p:cBhvr>
                                      <p:to>
                                        <a:srgbClr val="FF0000"/>
                                      </p:to>
                                    </p:animClr>
                                    <p:set>
                                      <p:cBhvr>
                                        <p:cTn id="33" dur="500" fill="hold"/>
                                        <p:tgtEl>
                                          <p:spTgt spid="23"/>
                                        </p:tgtEl>
                                        <p:attrNameLst>
                                          <p:attrName>fill.type</p:attrName>
                                        </p:attrNameLst>
                                      </p:cBhvr>
                                      <p:to>
                                        <p:strVal val="solid"/>
                                      </p:to>
                                    </p:set>
                                    <p:set>
                                      <p:cBhvr>
                                        <p:cTn id="34" dur="500" fill="hold"/>
                                        <p:tgtEl>
                                          <p:spTgt spid="23"/>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35" restart="whenNotActive" fill="hold" evtFilter="cancelBubble" nodeType="interactiveSeq">
                <p:stCondLst>
                  <p:cond evt="onClick" delay="0">
                    <p:tgtEl>
                      <p:spTgt spid="24"/>
                    </p:tgtEl>
                  </p:cond>
                </p:stCondLst>
                <p:endSync evt="end" delay="0">
                  <p:rtn val="all"/>
                </p:endSync>
                <p:childTnLst>
                  <p:par>
                    <p:cTn id="36" fill="hold">
                      <p:stCondLst>
                        <p:cond delay="0"/>
                      </p:stCondLst>
                      <p:childTnLst>
                        <p:par>
                          <p:cTn id="37" fill="hold">
                            <p:stCondLst>
                              <p:cond delay="0"/>
                            </p:stCondLst>
                            <p:childTnLst>
                              <p:par>
                                <p:cTn id="38" presetID="26" presetClass="emph" presetSubtype="0" fill="hold" nodeType="clickEffect">
                                  <p:stCondLst>
                                    <p:cond delay="0"/>
                                  </p:stCondLst>
                                  <p:childTnLst>
                                    <p:animEffect transition="out" filter="fade">
                                      <p:cBhvr>
                                        <p:cTn id="39" dur="500" tmFilter="0, 0; .2, .5; .8, .5; 1, 0"/>
                                        <p:tgtEl>
                                          <p:spTgt spid="24"/>
                                        </p:tgtEl>
                                      </p:cBhvr>
                                    </p:animEffect>
                                    <p:animScale>
                                      <p:cBhvr>
                                        <p:cTn id="40" dur="250" autoRev="1" fill="hold"/>
                                        <p:tgtEl>
                                          <p:spTgt spid="24"/>
                                        </p:tgtEl>
                                      </p:cBhvr>
                                      <p:by x="105000" y="105000"/>
                                    </p:animScale>
                                  </p:childTnLst>
                                </p:cTn>
                              </p:par>
                            </p:childTnLst>
                          </p:cTn>
                        </p:par>
                        <p:par>
                          <p:cTn id="41" fill="hold">
                            <p:stCondLst>
                              <p:cond delay="500"/>
                            </p:stCondLst>
                            <p:childTnLst>
                              <p:par>
                                <p:cTn id="42" presetID="1" presetClass="emph" presetSubtype="2" fill="hold" nodeType="afterEffect">
                                  <p:stCondLst>
                                    <p:cond delay="0"/>
                                  </p:stCondLst>
                                  <p:childTnLst>
                                    <p:animClr clrSpc="rgb" dir="cw">
                                      <p:cBhvr>
                                        <p:cTn id="43" dur="500" fill="hold"/>
                                        <p:tgtEl>
                                          <p:spTgt spid="25"/>
                                        </p:tgtEl>
                                        <p:attrNameLst>
                                          <p:attrName>fillcolor</p:attrName>
                                        </p:attrNameLst>
                                      </p:cBhvr>
                                      <p:to>
                                        <a:srgbClr val="00B050"/>
                                      </p:to>
                                    </p:animClr>
                                    <p:set>
                                      <p:cBhvr>
                                        <p:cTn id="44" dur="500" fill="hold"/>
                                        <p:tgtEl>
                                          <p:spTgt spid="25"/>
                                        </p:tgtEl>
                                        <p:attrNameLst>
                                          <p:attrName>fill.type</p:attrName>
                                        </p:attrNameLst>
                                      </p:cBhvr>
                                      <p:to>
                                        <p:strVal val="solid"/>
                                      </p:to>
                                    </p:set>
                                    <p:set>
                                      <p:cBhvr>
                                        <p:cTn id="45" dur="500" fill="hold"/>
                                        <p:tgtEl>
                                          <p:spTgt spid="25"/>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4"/>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74191" y="3094453"/>
            <a:ext cx="2201762" cy="2201762"/>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494155" y="484145"/>
            <a:ext cx="7840345" cy="160782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3200" b="1" dirty="0">
                <a:solidFill>
                  <a:prstClr val="white"/>
                </a:solidFill>
                <a:latin typeface="UTM Avo" panose="02040603050506020204" pitchFamily="18" charset="0"/>
                <a:cs typeface="Times New Roman" panose="02020603050405020304" pitchFamily="18" charset="0"/>
              </a:rPr>
              <a:t>Câu </a:t>
            </a:r>
            <a:r>
              <a:rPr lang="en-US" sz="3200" b="1" dirty="0">
                <a:solidFill>
                  <a:prstClr val="white"/>
                </a:solidFill>
                <a:latin typeface="UTM Avo" panose="02040603050506020204" pitchFamily="18" charset="0"/>
                <a:cs typeface="Times New Roman" panose="02020603050405020304" pitchFamily="18" charset="0"/>
              </a:rPr>
              <a:t>7</a:t>
            </a:r>
            <a:r>
              <a:rPr lang="vi-VN" sz="3200" b="1" dirty="0">
                <a:solidFill>
                  <a:prstClr val="white"/>
                </a:solidFill>
                <a:latin typeface="UTM Avo" panose="02040603050506020204" pitchFamily="18" charset="0"/>
                <a:cs typeface="Times New Roman" panose="02020603050405020304" pitchFamily="18" charset="0"/>
              </a:rPr>
              <a:t>: Dãy chất nào sau đây có liên kết ion: </a:t>
            </a: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6064228" y="5296215"/>
            <a:ext cx="2774179" cy="1269677"/>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0" lang="en-US" sz="2400" i="0" u="none" strike="noStrike" kern="1200" cap="none" spc="0" normalizeH="0" baseline="0" noProof="0" dirty="0">
                <a:ln>
                  <a:noFill/>
                </a:ln>
                <a:solidFill>
                  <a:srgbClr val="002060"/>
                </a:solidFill>
                <a:effectLst/>
                <a:uLnTx/>
                <a:uFillTx/>
                <a:latin typeface="UTM Avo" panose="02040603050506020204" pitchFamily="18" charset="0"/>
                <a:cs typeface="Times New Roman" panose="02020603050405020304" pitchFamily="18" charset="0"/>
              </a:rPr>
              <a:t>C. </a:t>
            </a:r>
            <a:r>
              <a:rPr lang="en-US" sz="2400" dirty="0">
                <a:solidFill>
                  <a:srgbClr val="002060"/>
                </a:solidFill>
                <a:latin typeface="UTM Avo" panose="02040603050506020204" pitchFamily="18" charset="0"/>
                <a:cs typeface="Arial" panose="020B0604020202020204" pitchFamily="34" charset="0"/>
              </a:rPr>
              <a:t>NaCl, </a:t>
            </a:r>
            <a:r>
              <a:rPr lang="en-US" sz="2400" dirty="0" err="1">
                <a:solidFill>
                  <a:srgbClr val="002060"/>
                </a:solidFill>
                <a:latin typeface="UTM Avo" panose="02040603050506020204" pitchFamily="18" charset="0"/>
                <a:cs typeface="Arial" panose="020B0604020202020204" pitchFamily="34" charset="0"/>
              </a:rPr>
              <a:t>KCl</a:t>
            </a:r>
            <a:r>
              <a:rPr lang="en-US" sz="2400" dirty="0">
                <a:solidFill>
                  <a:srgbClr val="002060"/>
                </a:solidFill>
                <a:latin typeface="UTM Avo" panose="02040603050506020204" pitchFamily="18" charset="0"/>
                <a:cs typeface="Arial" panose="020B0604020202020204" pitchFamily="34" charset="0"/>
              </a:rPr>
              <a:t>,</a:t>
            </a:r>
          </a:p>
          <a:p>
            <a:pPr algn="ctr">
              <a:lnSpc>
                <a:spcPct val="150000"/>
              </a:lnSpc>
            </a:pPr>
            <a:r>
              <a:rPr lang="en-US" sz="2400" dirty="0">
                <a:solidFill>
                  <a:srgbClr val="002060"/>
                </a:solidFill>
                <a:latin typeface="UTM Avo" panose="02040603050506020204" pitchFamily="18" charset="0"/>
                <a:cs typeface="Arial" panose="020B0604020202020204" pitchFamily="34" charset="0"/>
              </a:rPr>
              <a:t>KF, </a:t>
            </a:r>
            <a:r>
              <a:rPr lang="en-US" sz="2400" dirty="0" err="1">
                <a:solidFill>
                  <a:srgbClr val="002060"/>
                </a:solidFill>
                <a:latin typeface="UTM Avo" panose="02040603050506020204" pitchFamily="18" charset="0"/>
                <a:cs typeface="Arial" panose="020B0604020202020204" pitchFamily="34" charset="0"/>
              </a:rPr>
              <a:t>CsF</a:t>
            </a:r>
            <a:r>
              <a:rPr lang="en-US" sz="2400" dirty="0">
                <a:solidFill>
                  <a:srgbClr val="002060"/>
                </a:solidFill>
                <a:latin typeface="UTM Avo" panose="02040603050506020204" pitchFamily="18" charset="0"/>
                <a:cs typeface="Arial" panose="020B0604020202020204" pitchFamily="34" charset="0"/>
              </a:rPr>
              <a:t>.</a:t>
            </a: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37206" y="3094453"/>
            <a:ext cx="2201762" cy="2201762"/>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3227243" y="5296215"/>
            <a:ext cx="2774179" cy="1269677"/>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0" lang="vi-VN" sz="24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B. </a:t>
            </a:r>
            <a:r>
              <a:rPr lang="en-US" sz="2400" dirty="0">
                <a:solidFill>
                  <a:srgbClr val="002060"/>
                </a:solidFill>
                <a:latin typeface="UTM Avo" panose="02040603050506020204" pitchFamily="18" charset="0"/>
                <a:cs typeface="Arial" panose="020B0604020202020204" pitchFamily="34" charset="0"/>
              </a:rPr>
              <a:t>KF, NaCl,</a:t>
            </a:r>
          </a:p>
          <a:p>
            <a:pPr algn="ctr">
              <a:lnSpc>
                <a:spcPct val="150000"/>
              </a:lnSpc>
            </a:pPr>
            <a:r>
              <a:rPr lang="en-US" sz="2400" dirty="0">
                <a:solidFill>
                  <a:srgbClr val="002060"/>
                </a:solidFill>
                <a:latin typeface="UTM Avo" panose="02040603050506020204" pitchFamily="18" charset="0"/>
                <a:cs typeface="Arial" panose="020B0604020202020204" pitchFamily="34" charset="0"/>
              </a:rPr>
              <a:t>NH</a:t>
            </a:r>
            <a:r>
              <a:rPr lang="en-US" sz="2400" baseline="-25000" dirty="0">
                <a:solidFill>
                  <a:srgbClr val="002060"/>
                </a:solidFill>
                <a:latin typeface="UTM Avo" panose="02040603050506020204" pitchFamily="18" charset="0"/>
                <a:cs typeface="Arial" panose="020B0604020202020204" pitchFamily="34" charset="0"/>
              </a:rPr>
              <a:t>3</a:t>
            </a:r>
            <a:r>
              <a:rPr lang="en-US" sz="2400" dirty="0">
                <a:solidFill>
                  <a:srgbClr val="002060"/>
                </a:solidFill>
                <a:latin typeface="UTM Avo" panose="02040603050506020204" pitchFamily="18" charset="0"/>
                <a:cs typeface="Arial" panose="020B0604020202020204" pitchFamily="34" charset="0"/>
              </a:rPr>
              <a:t>, HCl.</a:t>
            </a: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0061" y="3094453"/>
            <a:ext cx="2201762" cy="2201762"/>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380098" y="5296215"/>
            <a:ext cx="2774179" cy="1269677"/>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0" lang="en-US" sz="24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A</a:t>
            </a:r>
            <a:r>
              <a:rPr kumimoji="0" lang="vi-VN" sz="24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 </a:t>
            </a:r>
            <a:r>
              <a:rPr lang="en-US" altLang="vi-VN" sz="2400" dirty="0">
                <a:solidFill>
                  <a:srgbClr val="002060"/>
                </a:solidFill>
                <a:latin typeface="UTM Avo" panose="02040603050506020204" pitchFamily="18" charset="0"/>
                <a:cs typeface="Arial" panose="020B0604020202020204" pitchFamily="34" charset="0"/>
              </a:rPr>
              <a:t>NaCl, H</a:t>
            </a:r>
            <a:r>
              <a:rPr lang="en-US" altLang="vi-VN" sz="2400" baseline="-25000" dirty="0">
                <a:solidFill>
                  <a:srgbClr val="002060"/>
                </a:solidFill>
                <a:latin typeface="UTM Avo" panose="02040603050506020204" pitchFamily="18" charset="0"/>
                <a:cs typeface="Arial" panose="020B0604020202020204" pitchFamily="34" charset="0"/>
              </a:rPr>
              <a:t>2</a:t>
            </a:r>
            <a:r>
              <a:rPr lang="en-US" altLang="vi-VN" sz="2400" dirty="0">
                <a:solidFill>
                  <a:srgbClr val="002060"/>
                </a:solidFill>
                <a:latin typeface="UTM Avo" panose="02040603050506020204" pitchFamily="18" charset="0"/>
                <a:cs typeface="Arial" panose="020B0604020202020204" pitchFamily="34" charset="0"/>
              </a:rPr>
              <a:t>O,</a:t>
            </a:r>
          </a:p>
          <a:p>
            <a:pPr algn="ctr">
              <a:lnSpc>
                <a:spcPct val="150000"/>
              </a:lnSpc>
            </a:pPr>
            <a:r>
              <a:rPr lang="en-US" altLang="vi-VN" sz="2400" dirty="0">
                <a:solidFill>
                  <a:srgbClr val="002060"/>
                </a:solidFill>
                <a:latin typeface="UTM Avo" panose="02040603050506020204" pitchFamily="18" charset="0"/>
                <a:cs typeface="Arial" panose="020B0604020202020204" pitchFamily="34" charset="0"/>
              </a:rPr>
              <a:t>KF, </a:t>
            </a:r>
            <a:r>
              <a:rPr lang="en-US" altLang="vi-VN" sz="2400" dirty="0" err="1">
                <a:solidFill>
                  <a:srgbClr val="002060"/>
                </a:solidFill>
                <a:latin typeface="UTM Avo" panose="02040603050506020204" pitchFamily="18" charset="0"/>
                <a:cs typeface="Arial" panose="020B0604020202020204" pitchFamily="34" charset="0"/>
              </a:rPr>
              <a:t>CsF</a:t>
            </a:r>
            <a:r>
              <a:rPr lang="en-US" altLang="vi-VN" sz="2400" dirty="0">
                <a:solidFill>
                  <a:srgbClr val="002060"/>
                </a:solidFill>
                <a:latin typeface="UTM Avo" panose="02040603050506020204" pitchFamily="18" charset="0"/>
                <a:cs typeface="Arial" panose="020B0604020202020204" pitchFamily="34" charset="0"/>
              </a:rPr>
              <a:t>.</a:t>
            </a: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01796" y="3094453"/>
            <a:ext cx="2201762" cy="2201762"/>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8891833" y="5296215"/>
            <a:ext cx="2774179" cy="1269677"/>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0" lang="en-US" sz="24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rPr>
              <a:t>D. </a:t>
            </a:r>
            <a:r>
              <a:rPr lang="en-US" sz="2400" dirty="0">
                <a:solidFill>
                  <a:srgbClr val="002060"/>
                </a:solidFill>
                <a:latin typeface="UTM Avo" panose="02040603050506020204" pitchFamily="18" charset="0"/>
                <a:cs typeface="Arial" panose="020B0604020202020204" pitchFamily="34" charset="0"/>
              </a:rPr>
              <a:t>CH</a:t>
            </a:r>
            <a:r>
              <a:rPr lang="en-US" sz="2400" baseline="-25000" dirty="0">
                <a:solidFill>
                  <a:srgbClr val="002060"/>
                </a:solidFill>
                <a:latin typeface="UTM Avo" panose="02040603050506020204" pitchFamily="18" charset="0"/>
                <a:cs typeface="Arial" panose="020B0604020202020204" pitchFamily="34" charset="0"/>
              </a:rPr>
              <a:t>4</a:t>
            </a:r>
            <a:r>
              <a:rPr lang="en-US" sz="2400" dirty="0">
                <a:solidFill>
                  <a:srgbClr val="002060"/>
                </a:solidFill>
                <a:latin typeface="UTM Avo" panose="02040603050506020204" pitchFamily="18" charset="0"/>
                <a:cs typeface="Arial" panose="020B0604020202020204" pitchFamily="34" charset="0"/>
              </a:rPr>
              <a:t>, SO</a:t>
            </a:r>
            <a:r>
              <a:rPr lang="en-US" sz="2400" baseline="-25000" dirty="0">
                <a:solidFill>
                  <a:srgbClr val="002060"/>
                </a:solidFill>
                <a:latin typeface="UTM Avo" panose="02040603050506020204" pitchFamily="18" charset="0"/>
                <a:cs typeface="Arial" panose="020B0604020202020204" pitchFamily="34" charset="0"/>
              </a:rPr>
              <a:t>2</a:t>
            </a:r>
            <a:r>
              <a:rPr lang="en-US" sz="2400" dirty="0">
                <a:solidFill>
                  <a:srgbClr val="002060"/>
                </a:solidFill>
                <a:latin typeface="UTM Avo" panose="02040603050506020204" pitchFamily="18" charset="0"/>
                <a:cs typeface="Arial" panose="020B0604020202020204" pitchFamily="34" charset="0"/>
              </a:rPr>
              <a:t>, NaCl, KF.</a:t>
            </a:r>
          </a:p>
        </p:txBody>
      </p:sp>
      <p:pic>
        <p:nvPicPr>
          <p:cNvPr id="3" name="Picture 2">
            <a:extLst>
              <a:ext uri="{FF2B5EF4-FFF2-40B4-BE49-F238E27FC236}">
                <a16:creationId xmlns:a16="http://schemas.microsoft.com/office/drawing/2014/main" id="{31DF754D-3CB2-7462-647E-90A03A1E88C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955354" cy="1065292"/>
          </a:xfrm>
          <a:prstGeom prst="rect">
            <a:avLst/>
          </a:prstGeom>
          <a:solidFill>
            <a:schemeClr val="bg1"/>
          </a:solidFill>
        </p:spPr>
      </p:pic>
    </p:spTree>
    <p:extLst>
      <p:ext uri="{BB962C8B-B14F-4D97-AF65-F5344CB8AC3E}">
        <p14:creationId xmlns:p14="http://schemas.microsoft.com/office/powerpoint/2010/main" val="25812726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par>
                          <p:cTn id="8" fill="hold">
                            <p:stCondLst>
                              <p:cond delay="500"/>
                            </p:stCondLst>
                            <p:childTnLst>
                              <p:par>
                                <p:cTn id="9" presetID="1" presetClass="emph" presetSubtype="2" fill="hold" nodeType="afterEffect">
                                  <p:stCondLst>
                                    <p:cond delay="0"/>
                                  </p:stCondLst>
                                  <p:childTnLst>
                                    <p:animClr clrSpc="rgb" dir="cw">
                                      <p:cBhvr>
                                        <p:cTn id="10" dur="500" fill="hold"/>
                                        <p:tgtEl>
                                          <p:spTgt spid="19"/>
                                        </p:tgtEl>
                                        <p:attrNameLst>
                                          <p:attrName>fillcolor</p:attrName>
                                        </p:attrNameLst>
                                      </p:cBhvr>
                                      <p:to>
                                        <a:srgbClr val="00B050"/>
                                      </p:to>
                                    </p:animClr>
                                    <p:set>
                                      <p:cBhvr>
                                        <p:cTn id="11" dur="500" fill="hold"/>
                                        <p:tgtEl>
                                          <p:spTgt spid="19"/>
                                        </p:tgtEl>
                                        <p:attrNameLst>
                                          <p:attrName>fill.type</p:attrName>
                                        </p:attrNameLst>
                                      </p:cBhvr>
                                      <p:to>
                                        <p:strVal val="solid"/>
                                      </p:to>
                                    </p:set>
                                    <p:set>
                                      <p:cBhvr>
                                        <p:cTn id="12" dur="500" fill="hold"/>
                                        <p:tgtEl>
                                          <p:spTgt spid="19"/>
                                        </p:tgtEl>
                                        <p:attrNameLst>
                                          <p:attrName>fill.on</p:attrName>
                                        </p:attrNameLst>
                                      </p:cBhvr>
                                      <p:to>
                                        <p:strVal val="true"/>
                                      </p:to>
                                    </p:set>
                                  </p:childTnLst>
                                  <p:subTnLst>
                                    <p:audio>
                                      <p:cMediaNode>
                                        <p:cTn display="0" masterRel="sameClick">
                                          <p:stCondLst>
                                            <p:cond evt="begin" delay="0">
                                              <p:tn val="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13" restart="whenNotActive" fill="hold" evtFilter="cancelBubble" nodeType="interactiveSeq">
                <p:stCondLst>
                  <p:cond evt="onClick" delay="0">
                    <p:tgtEl>
                      <p:spTgt spid="20"/>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20"/>
                                        </p:tgtEl>
                                      </p:cBhvr>
                                    </p:animEffect>
                                    <p:animScale>
                                      <p:cBhvr>
                                        <p:cTn id="18" dur="250" autoRev="1" fill="hold"/>
                                        <p:tgtEl>
                                          <p:spTgt spid="20"/>
                                        </p:tgtEl>
                                      </p:cBhvr>
                                      <p:by x="105000" y="105000"/>
                                    </p:animScale>
                                  </p:childTnLst>
                                </p:cTn>
                              </p:par>
                            </p:childTnLst>
                          </p:cTn>
                        </p:par>
                        <p:par>
                          <p:cTn id="19" fill="hold">
                            <p:stCondLst>
                              <p:cond delay="500"/>
                            </p:stCondLst>
                            <p:childTnLst>
                              <p:par>
                                <p:cTn id="20" presetID="1" presetClass="emph" presetSubtype="2" fill="hold" nodeType="afterEffect">
                                  <p:stCondLst>
                                    <p:cond delay="0"/>
                                  </p:stCondLst>
                                  <p:childTnLst>
                                    <p:animClr clrSpc="rgb" dir="cw">
                                      <p:cBhvr>
                                        <p:cTn id="21" dur="500" fill="hold"/>
                                        <p:tgtEl>
                                          <p:spTgt spid="21"/>
                                        </p:tgtEl>
                                        <p:attrNameLst>
                                          <p:attrName>fillcolor</p:attrName>
                                        </p:attrNameLst>
                                      </p:cBhvr>
                                      <p:to>
                                        <a:srgbClr val="FF0000"/>
                                      </p:to>
                                    </p:animClr>
                                    <p:set>
                                      <p:cBhvr>
                                        <p:cTn id="22" dur="500" fill="hold"/>
                                        <p:tgtEl>
                                          <p:spTgt spid="21"/>
                                        </p:tgtEl>
                                        <p:attrNameLst>
                                          <p:attrName>fill.type</p:attrName>
                                        </p:attrNameLst>
                                      </p:cBhvr>
                                      <p:to>
                                        <p:strVal val="solid"/>
                                      </p:to>
                                    </p:set>
                                    <p:set>
                                      <p:cBhvr>
                                        <p:cTn id="23" dur="500" fill="hold"/>
                                        <p:tgtEl>
                                          <p:spTgt spid="21"/>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0"/>
                  </p:tgtEl>
                </p:cond>
              </p:nextCondLst>
            </p:seq>
            <p:seq concurrent="1" nextAc="seek">
              <p:cTn id="24" restart="whenNotActive" fill="hold" evtFilter="cancelBubble" nodeType="interactiveSeq">
                <p:stCondLst>
                  <p:cond evt="onClick" delay="0">
                    <p:tgtEl>
                      <p:spTgt spid="22"/>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500" tmFilter="0, 0; .2, .5; .8, .5; 1, 0"/>
                                        <p:tgtEl>
                                          <p:spTgt spid="22"/>
                                        </p:tgtEl>
                                      </p:cBhvr>
                                    </p:animEffect>
                                    <p:animScale>
                                      <p:cBhvr>
                                        <p:cTn id="29" dur="250" autoRev="1" fill="hold"/>
                                        <p:tgtEl>
                                          <p:spTgt spid="22"/>
                                        </p:tgtEl>
                                      </p:cBhvr>
                                      <p:by x="105000" y="105000"/>
                                    </p:animScale>
                                  </p:childTnLst>
                                </p:cTn>
                              </p:par>
                            </p:childTnLst>
                          </p:cTn>
                        </p:par>
                        <p:par>
                          <p:cTn id="30" fill="hold">
                            <p:stCondLst>
                              <p:cond delay="500"/>
                            </p:stCondLst>
                            <p:childTnLst>
                              <p:par>
                                <p:cTn id="31" presetID="1" presetClass="emph" presetSubtype="2" fill="hold" nodeType="afterEffect">
                                  <p:stCondLst>
                                    <p:cond delay="0"/>
                                  </p:stCondLst>
                                  <p:childTnLst>
                                    <p:animClr clrSpc="rgb" dir="cw">
                                      <p:cBhvr>
                                        <p:cTn id="32" dur="500" fill="hold"/>
                                        <p:tgtEl>
                                          <p:spTgt spid="23"/>
                                        </p:tgtEl>
                                        <p:attrNameLst>
                                          <p:attrName>fillcolor</p:attrName>
                                        </p:attrNameLst>
                                      </p:cBhvr>
                                      <p:to>
                                        <a:srgbClr val="FF0000"/>
                                      </p:to>
                                    </p:animClr>
                                    <p:set>
                                      <p:cBhvr>
                                        <p:cTn id="33" dur="500" fill="hold"/>
                                        <p:tgtEl>
                                          <p:spTgt spid="23"/>
                                        </p:tgtEl>
                                        <p:attrNameLst>
                                          <p:attrName>fill.type</p:attrName>
                                        </p:attrNameLst>
                                      </p:cBhvr>
                                      <p:to>
                                        <p:strVal val="solid"/>
                                      </p:to>
                                    </p:set>
                                    <p:set>
                                      <p:cBhvr>
                                        <p:cTn id="34" dur="500" fill="hold"/>
                                        <p:tgtEl>
                                          <p:spTgt spid="23"/>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2"/>
                  </p:tgtEl>
                </p:cond>
              </p:nextCondLst>
            </p:seq>
            <p:seq concurrent="1" nextAc="seek">
              <p:cTn id="35" restart="whenNotActive" fill="hold" evtFilter="cancelBubble" nodeType="interactiveSeq">
                <p:stCondLst>
                  <p:cond evt="onClick" delay="0">
                    <p:tgtEl>
                      <p:spTgt spid="24"/>
                    </p:tgtEl>
                  </p:cond>
                </p:stCondLst>
                <p:endSync evt="end" delay="0">
                  <p:rtn val="all"/>
                </p:endSync>
                <p:childTnLst>
                  <p:par>
                    <p:cTn id="36" fill="hold">
                      <p:stCondLst>
                        <p:cond delay="0"/>
                      </p:stCondLst>
                      <p:childTnLst>
                        <p:par>
                          <p:cTn id="37" fill="hold">
                            <p:stCondLst>
                              <p:cond delay="0"/>
                            </p:stCondLst>
                            <p:childTnLst>
                              <p:par>
                                <p:cTn id="38" presetID="26" presetClass="emph" presetSubtype="0" fill="hold" nodeType="clickEffect">
                                  <p:stCondLst>
                                    <p:cond delay="0"/>
                                  </p:stCondLst>
                                  <p:childTnLst>
                                    <p:animEffect transition="out" filter="fade">
                                      <p:cBhvr>
                                        <p:cTn id="39" dur="500" tmFilter="0, 0; .2, .5; .8, .5; 1, 0"/>
                                        <p:tgtEl>
                                          <p:spTgt spid="24"/>
                                        </p:tgtEl>
                                      </p:cBhvr>
                                    </p:animEffect>
                                    <p:animScale>
                                      <p:cBhvr>
                                        <p:cTn id="40" dur="250" autoRev="1" fill="hold"/>
                                        <p:tgtEl>
                                          <p:spTgt spid="24"/>
                                        </p:tgtEl>
                                      </p:cBhvr>
                                      <p:by x="105000" y="105000"/>
                                    </p:animScale>
                                  </p:childTnLst>
                                </p:cTn>
                              </p:par>
                            </p:childTnLst>
                          </p:cTn>
                        </p:par>
                        <p:par>
                          <p:cTn id="41" fill="hold">
                            <p:stCondLst>
                              <p:cond delay="500"/>
                            </p:stCondLst>
                            <p:childTnLst>
                              <p:par>
                                <p:cTn id="42" presetID="1" presetClass="emph" presetSubtype="2" fill="hold" nodeType="afterEffect">
                                  <p:stCondLst>
                                    <p:cond delay="0"/>
                                  </p:stCondLst>
                                  <p:childTnLst>
                                    <p:animClr clrSpc="rgb" dir="cw">
                                      <p:cBhvr>
                                        <p:cTn id="43" dur="500" fill="hold"/>
                                        <p:tgtEl>
                                          <p:spTgt spid="25"/>
                                        </p:tgtEl>
                                        <p:attrNameLst>
                                          <p:attrName>fillcolor</p:attrName>
                                        </p:attrNameLst>
                                      </p:cBhvr>
                                      <p:to>
                                        <a:srgbClr val="FF0000"/>
                                      </p:to>
                                    </p:animClr>
                                    <p:set>
                                      <p:cBhvr>
                                        <p:cTn id="44" dur="500" fill="hold"/>
                                        <p:tgtEl>
                                          <p:spTgt spid="25"/>
                                        </p:tgtEl>
                                        <p:attrNameLst>
                                          <p:attrName>fill.type</p:attrName>
                                        </p:attrNameLst>
                                      </p:cBhvr>
                                      <p:to>
                                        <p:strVal val="solid"/>
                                      </p:to>
                                    </p:set>
                                    <p:set>
                                      <p:cBhvr>
                                        <p:cTn id="45" dur="500" fill="hold"/>
                                        <p:tgtEl>
                                          <p:spTgt spid="25"/>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4"/>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729289C-ABAD-8C60-8228-F5624D3C0F19}"/>
              </a:ext>
            </a:extLst>
          </p:cNvPr>
          <p:cNvGrpSpPr/>
          <p:nvPr/>
        </p:nvGrpSpPr>
        <p:grpSpPr>
          <a:xfrm>
            <a:off x="4943541" y="3149600"/>
            <a:ext cx="2736543" cy="1558939"/>
            <a:chOff x="309542" y="967667"/>
            <a:chExt cx="2878585" cy="1558939"/>
          </a:xfrm>
        </p:grpSpPr>
        <p:pic>
          <p:nvPicPr>
            <p:cNvPr id="3" name="Picture 2">
              <a:hlinkClick r:id="rId3"/>
              <a:extLst>
                <a:ext uri="{FF2B5EF4-FFF2-40B4-BE49-F238E27FC236}">
                  <a16:creationId xmlns:a16="http://schemas.microsoft.com/office/drawing/2014/main" id="{906B8C61-27C0-2BE0-9B3E-B496EB96DCD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7" name="TextBox 6">
              <a:extLst>
                <a:ext uri="{FF2B5EF4-FFF2-40B4-BE49-F238E27FC236}">
                  <a16:creationId xmlns:a16="http://schemas.microsoft.com/office/drawing/2014/main" id="{C444611D-96F1-678A-005E-0BC808D8FEE6}"/>
                </a:ext>
              </a:extLst>
            </p:cNvPr>
            <p:cNvSpPr txBox="1"/>
            <p:nvPr/>
          </p:nvSpPr>
          <p:spPr>
            <a:xfrm>
              <a:off x="309542" y="967667"/>
              <a:ext cx="28785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ED7D31"/>
                  </a:solidFill>
                  <a:effectLst/>
                  <a:uLnTx/>
                  <a:uFillTx/>
                  <a:latin typeface="UTM Avo" panose="02040603050506020204" pitchFamily="18" charset="0"/>
                  <a:ea typeface="+mn-ea"/>
                  <a:cs typeface="+mn-cs"/>
                </a:rPr>
                <a:t>Ấn</a:t>
              </a:r>
              <a:r>
                <a:rPr kumimoji="0" lang="en-US" sz="1800" b="1" i="0" u="none" strike="noStrike" kern="1200" cap="none" spc="0" normalizeH="0" baseline="0" noProof="0" dirty="0">
                  <a:ln>
                    <a:noFill/>
                  </a:ln>
                  <a:solidFill>
                    <a:srgbClr val="ED7D31"/>
                  </a:solidFill>
                  <a:effectLst/>
                  <a:uLnTx/>
                  <a:uFillTx/>
                  <a:latin typeface="UTM Avo" panose="02040603050506020204" pitchFamily="18" charset="0"/>
                  <a:ea typeface="+mn-ea"/>
                  <a:cs typeface="+mn-cs"/>
                </a:rPr>
                <a:t> </a:t>
              </a:r>
              <a:r>
                <a:rPr kumimoji="0" lang="en-US" sz="1800" b="1" i="0" u="none" strike="noStrike" kern="1200" cap="none" spc="0" normalizeH="0" baseline="0" noProof="0" dirty="0" err="1">
                  <a:ln>
                    <a:noFill/>
                  </a:ln>
                  <a:solidFill>
                    <a:srgbClr val="ED7D31"/>
                  </a:solidFill>
                  <a:effectLst/>
                  <a:uLnTx/>
                  <a:uFillTx/>
                  <a:latin typeface="UTM Avo" panose="02040603050506020204" pitchFamily="18" charset="0"/>
                  <a:ea typeface="+mn-ea"/>
                  <a:cs typeface="+mn-cs"/>
                </a:rPr>
                <a:t>để</a:t>
              </a:r>
              <a:r>
                <a:rPr kumimoji="0" lang="en-US" sz="1800" b="1" i="0" u="none" strike="noStrike" kern="1200" cap="none" spc="0" normalizeH="0" baseline="0" noProof="0" dirty="0">
                  <a:ln>
                    <a:noFill/>
                  </a:ln>
                  <a:solidFill>
                    <a:srgbClr val="ED7D31"/>
                  </a:solidFill>
                  <a:effectLst/>
                  <a:uLnTx/>
                  <a:uFillTx/>
                  <a:latin typeface="UTM Avo" panose="02040603050506020204" pitchFamily="18" charset="0"/>
                  <a:ea typeface="+mn-ea"/>
                  <a:cs typeface="+mn-cs"/>
                </a:rPr>
                <a:t> </a:t>
              </a:r>
              <a:r>
                <a:rPr kumimoji="0" lang="en-US" sz="1800" b="1" i="0" u="none" strike="noStrike" kern="1200" cap="none" spc="0" normalizeH="0" baseline="0" noProof="0" dirty="0" err="1">
                  <a:ln>
                    <a:noFill/>
                  </a:ln>
                  <a:solidFill>
                    <a:srgbClr val="ED7D31"/>
                  </a:solidFill>
                  <a:effectLst/>
                  <a:uLnTx/>
                  <a:uFillTx/>
                  <a:latin typeface="UTM Avo" panose="02040603050506020204" pitchFamily="18" charset="0"/>
                  <a:ea typeface="+mn-ea"/>
                  <a:cs typeface="+mn-cs"/>
                </a:rPr>
                <a:t>đến</a:t>
              </a:r>
              <a:r>
                <a:rPr kumimoji="0" lang="en-US" sz="1800" b="1" i="0" u="none" strike="noStrike" kern="1200" cap="none" spc="0" normalizeH="0" baseline="0" noProof="0" dirty="0">
                  <a:ln>
                    <a:noFill/>
                  </a:ln>
                  <a:solidFill>
                    <a:srgbClr val="ED7D31"/>
                  </a:solidFill>
                  <a:effectLst/>
                  <a:uLnTx/>
                  <a:uFillTx/>
                  <a:latin typeface="UTM Avo" panose="02040603050506020204" pitchFamily="18" charset="0"/>
                  <a:ea typeface="+mn-ea"/>
                  <a:cs typeface="+mn-cs"/>
                </a:rPr>
                <a:t> </a:t>
              </a:r>
              <a:r>
                <a:rPr kumimoji="0" lang="en-US" sz="1800" b="1" i="0" u="none" strike="noStrike" kern="1200" cap="none" spc="0" normalizeH="0" baseline="0" noProof="0" dirty="0" err="1">
                  <a:ln>
                    <a:noFill/>
                  </a:ln>
                  <a:solidFill>
                    <a:srgbClr val="ED7D31"/>
                  </a:solidFill>
                  <a:effectLst/>
                  <a:uLnTx/>
                  <a:uFillTx/>
                  <a:latin typeface="UTM Avo" panose="02040603050506020204" pitchFamily="18" charset="0"/>
                  <a:ea typeface="+mn-ea"/>
                  <a:cs typeface="+mn-cs"/>
                </a:rPr>
                <a:t>trang</a:t>
              </a:r>
              <a:r>
                <a:rPr kumimoji="0" lang="en-US" sz="1800" b="1" i="0" u="none" strike="noStrike" kern="1200" cap="none" spc="0" normalizeH="0" baseline="0" noProof="0" dirty="0">
                  <a:ln>
                    <a:noFill/>
                  </a:ln>
                  <a:solidFill>
                    <a:srgbClr val="ED7D31"/>
                  </a:solidFill>
                  <a:effectLst/>
                  <a:uLnTx/>
                  <a:uFillTx/>
                  <a:latin typeface="UTM Avo" panose="02040603050506020204" pitchFamily="18" charset="0"/>
                  <a:ea typeface="+mn-ea"/>
                  <a:cs typeface="+mn-cs"/>
                </a:rPr>
                <a:t> </a:t>
              </a:r>
              <a:r>
                <a:rPr kumimoji="0" lang="en-US" sz="1800" b="1" i="0" u="none" strike="noStrike" kern="1200" cap="none" spc="0" normalizeH="0" baseline="0" noProof="0" dirty="0" err="1">
                  <a:ln>
                    <a:noFill/>
                  </a:ln>
                  <a:solidFill>
                    <a:srgbClr val="ED7D31"/>
                  </a:solidFill>
                  <a:effectLst/>
                  <a:uLnTx/>
                  <a:uFillTx/>
                  <a:latin typeface="UTM Avo" panose="02040603050506020204" pitchFamily="18" charset="0"/>
                  <a:ea typeface="+mn-ea"/>
                  <a:cs typeface="+mn-cs"/>
                </a:rPr>
                <a:t>sách</a:t>
              </a:r>
              <a:endParaRPr kumimoji="0" lang="en-US" sz="1800" b="1" i="0" u="none" strike="noStrike" kern="1200" cap="none" spc="0" normalizeH="0" baseline="0" noProof="0" dirty="0">
                <a:ln>
                  <a:noFill/>
                </a:ln>
                <a:solidFill>
                  <a:srgbClr val="ED7D31"/>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1572212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4C00465-6E77-ECB3-8166-354C69E29FF0}"/>
              </a:ext>
            </a:extLst>
          </p:cNvPr>
          <p:cNvSpPr/>
          <p:nvPr/>
        </p:nvSpPr>
        <p:spPr>
          <a:xfrm>
            <a:off x="643377" y="1854200"/>
            <a:ext cx="660490" cy="440267"/>
          </a:xfrm>
          <a:prstGeom prst="roundRect">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3*</a:t>
            </a:r>
          </a:p>
        </p:txBody>
      </p:sp>
      <p:sp>
        <p:nvSpPr>
          <p:cNvPr id="4" name="TextBox 3">
            <a:extLst>
              <a:ext uri="{FF2B5EF4-FFF2-40B4-BE49-F238E27FC236}">
                <a16:creationId xmlns:a16="http://schemas.microsoft.com/office/drawing/2014/main" id="{AEBAABEF-AD55-0E42-F547-7EC55F5679C5}"/>
              </a:ext>
            </a:extLst>
          </p:cNvPr>
          <p:cNvSpPr txBox="1"/>
          <p:nvPr/>
        </p:nvSpPr>
        <p:spPr>
          <a:xfrm>
            <a:off x="509481" y="2248599"/>
            <a:ext cx="11167534" cy="2783839"/>
          </a:xfrm>
          <a:prstGeom prst="rect">
            <a:avLst/>
          </a:prstGeom>
          <a:noFill/>
        </p:spPr>
        <p:txBody>
          <a:bodyPr wrap="square">
            <a:spAutoFit/>
          </a:bodyPr>
          <a:lstStyle/>
          <a:p>
            <a:pPr lvl="0" algn="just">
              <a:lnSpc>
                <a:spcPct val="150000"/>
              </a:lnSpc>
            </a:pPr>
            <a:r>
              <a:rPr lang="vi-VN" sz="2400" dirty="0">
                <a:solidFill>
                  <a:prstClr val="black"/>
                </a:solidFill>
                <a:latin typeface="UTM Avo" panose="02040603050506020204" pitchFamily="18" charset="0"/>
                <a:cs typeface="Arial" panose="020B0604020202020204" pitchFamily="34" charset="0"/>
              </a:rPr>
              <a:t>a) Giải thích vì sao bán kính nguyên tử Na, Mg lớn hơn bán kính các ion kim loại tương ứng.</a:t>
            </a:r>
          </a:p>
          <a:p>
            <a:pPr lvl="0" algn="just">
              <a:lnSpc>
                <a:spcPct val="150000"/>
              </a:lnSpc>
            </a:pPr>
            <a:r>
              <a:rPr lang="vi-VN" sz="2400" dirty="0">
                <a:solidFill>
                  <a:prstClr val="black"/>
                </a:solidFill>
                <a:latin typeface="UTM Avo" panose="02040603050506020204" pitchFamily="18" charset="0"/>
                <a:cs typeface="Arial" panose="020B0604020202020204" pitchFamily="34" charset="0"/>
              </a:rPr>
              <a:t>b) Vì sao cả Na</a:t>
            </a:r>
            <a:r>
              <a:rPr lang="vi-VN" sz="2400" baseline="-25000" dirty="0">
                <a:solidFill>
                  <a:prstClr val="black"/>
                </a:solidFill>
                <a:latin typeface="UTM Avo" panose="02040603050506020204" pitchFamily="18" charset="0"/>
                <a:cs typeface="Arial" panose="020B0604020202020204" pitchFamily="34" charset="0"/>
              </a:rPr>
              <a:t>2</a:t>
            </a:r>
            <a:r>
              <a:rPr lang="vi-VN" sz="2400" dirty="0">
                <a:solidFill>
                  <a:prstClr val="black"/>
                </a:solidFill>
                <a:latin typeface="UTM Avo" panose="02040603050506020204" pitchFamily="18" charset="0"/>
                <a:cs typeface="Arial" panose="020B0604020202020204" pitchFamily="34" charset="0"/>
              </a:rPr>
              <a:t>O và MgO đều là chất rắn ở nhiệt độ thường?</a:t>
            </a:r>
          </a:p>
          <a:p>
            <a:pPr lvl="0" algn="just">
              <a:lnSpc>
                <a:spcPct val="150000"/>
              </a:lnSpc>
            </a:pPr>
            <a:r>
              <a:rPr lang="vi-VN" sz="2400" dirty="0">
                <a:solidFill>
                  <a:prstClr val="black"/>
                </a:solidFill>
                <a:latin typeface="UTM Avo" panose="02040603050506020204" pitchFamily="18" charset="0"/>
                <a:cs typeface="Arial" panose="020B0604020202020204" pitchFamily="34" charset="0"/>
              </a:rPr>
              <a:t>c)</a:t>
            </a:r>
            <a:r>
              <a:rPr lang="en-US" sz="2400" dirty="0">
                <a:solidFill>
                  <a:prstClr val="black"/>
                </a:solidFill>
                <a:latin typeface="UTM Avo" panose="02040603050506020204" pitchFamily="18" charset="0"/>
                <a:cs typeface="Arial" panose="020B0604020202020204" pitchFamily="34" charset="0"/>
              </a:rPr>
              <a:t> </a:t>
            </a:r>
            <a:r>
              <a:rPr lang="vi-VN" sz="2400" dirty="0">
                <a:solidFill>
                  <a:prstClr val="black"/>
                </a:solidFill>
                <a:latin typeface="UTM Avo" panose="02040603050506020204" pitchFamily="18" charset="0"/>
                <a:cs typeface="Arial" panose="020B0604020202020204" pitchFamily="34" charset="0"/>
              </a:rPr>
              <a:t>Vì sao nhiệt độ nóng chảy của MgO (2 852 </a:t>
            </a:r>
            <a:r>
              <a:rPr lang="vi-VN" sz="2400" baseline="30000" dirty="0">
                <a:solidFill>
                  <a:prstClr val="black"/>
                </a:solidFill>
                <a:latin typeface="UTM Avo" panose="02040603050506020204" pitchFamily="18" charset="0"/>
                <a:cs typeface="Arial" panose="020B0604020202020204" pitchFamily="34" charset="0"/>
              </a:rPr>
              <a:t>o</a:t>
            </a:r>
            <a:r>
              <a:rPr lang="vi-VN" sz="2400" dirty="0">
                <a:solidFill>
                  <a:prstClr val="black"/>
                </a:solidFill>
                <a:latin typeface="UTM Avo" panose="02040603050506020204" pitchFamily="18" charset="0"/>
                <a:cs typeface="Arial" panose="020B0604020202020204" pitchFamily="34" charset="0"/>
              </a:rPr>
              <a:t>C) cao hơn rất nhiều so với Na</a:t>
            </a:r>
            <a:r>
              <a:rPr lang="vi-VN" sz="2400" baseline="-25000" dirty="0">
                <a:solidFill>
                  <a:prstClr val="black"/>
                </a:solidFill>
                <a:latin typeface="UTM Avo" panose="02040603050506020204" pitchFamily="18" charset="0"/>
                <a:cs typeface="Arial" panose="020B0604020202020204" pitchFamily="34" charset="0"/>
              </a:rPr>
              <a:t>2</a:t>
            </a:r>
            <a:r>
              <a:rPr lang="vi-VN" sz="2400" dirty="0">
                <a:solidFill>
                  <a:prstClr val="black"/>
                </a:solidFill>
                <a:latin typeface="UTM Avo" panose="02040603050506020204" pitchFamily="18" charset="0"/>
                <a:cs typeface="Arial" panose="020B0604020202020204" pitchFamily="34" charset="0"/>
              </a:rPr>
              <a:t>O (1 132 </a:t>
            </a:r>
            <a:r>
              <a:rPr lang="vi-VN" sz="2400" baseline="30000" dirty="0">
                <a:solidFill>
                  <a:prstClr val="black"/>
                </a:solidFill>
                <a:latin typeface="UTM Avo" panose="02040603050506020204" pitchFamily="18" charset="0"/>
                <a:cs typeface="Arial" panose="020B0604020202020204" pitchFamily="34" charset="0"/>
              </a:rPr>
              <a:t>o</a:t>
            </a:r>
            <a:r>
              <a:rPr lang="vi-VN" sz="2400" dirty="0">
                <a:solidFill>
                  <a:prstClr val="black"/>
                </a:solidFill>
                <a:latin typeface="UTM Avo" panose="02040603050506020204" pitchFamily="18" charset="0"/>
                <a:cs typeface="Arial" panose="020B0604020202020204" pitchFamily="34" charset="0"/>
              </a:rPr>
              <a:t>C)?</a:t>
            </a:r>
          </a:p>
        </p:txBody>
      </p:sp>
    </p:spTree>
    <p:extLst>
      <p:ext uri="{BB962C8B-B14F-4D97-AF65-F5344CB8AC3E}">
        <p14:creationId xmlns:p14="http://schemas.microsoft.com/office/powerpoint/2010/main" val="2827998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EBAABEF-AD55-0E42-F547-7EC55F5679C5}"/>
              </a:ext>
            </a:extLst>
          </p:cNvPr>
          <p:cNvSpPr txBox="1"/>
          <p:nvPr/>
        </p:nvSpPr>
        <p:spPr>
          <a:xfrm>
            <a:off x="651721" y="1842199"/>
            <a:ext cx="11167534" cy="461665"/>
          </a:xfrm>
          <a:prstGeom prst="rect">
            <a:avLst/>
          </a:prstGeom>
          <a:noFill/>
        </p:spPr>
        <p:txBody>
          <a:bodyPr wrap="square">
            <a:spAutoFit/>
          </a:bodyPr>
          <a:lstStyle/>
          <a:p>
            <a:pPr>
              <a:spcBef>
                <a:spcPct val="0"/>
              </a:spcBef>
            </a:pPr>
            <a:r>
              <a:rPr lang="en-US" sz="2400" b="1" dirty="0">
                <a:solidFill>
                  <a:srgbClr val="000000"/>
                </a:solidFill>
                <a:latin typeface="UTM Avo" panose="02040603050506020204" pitchFamily="18" charset="0"/>
                <a:cs typeface="Arial" panose="020B0604020202020204" pitchFamily="34" charset="0"/>
              </a:rPr>
              <a:t>2. </a:t>
            </a:r>
            <a:r>
              <a:rPr lang="en-US" sz="2400" b="1" dirty="0" err="1">
                <a:solidFill>
                  <a:srgbClr val="000000"/>
                </a:solidFill>
                <a:latin typeface="UTM Avo" panose="02040603050506020204" pitchFamily="18" charset="0"/>
                <a:cs typeface="Arial" panose="020B0604020202020204" pitchFamily="34" charset="0"/>
              </a:rPr>
              <a:t>Nuôi</a:t>
            </a:r>
            <a:r>
              <a:rPr lang="en-US" sz="2400" b="1" dirty="0">
                <a:solidFill>
                  <a:srgbClr val="000000"/>
                </a:solidFill>
                <a:latin typeface="UTM Avo" panose="02040603050506020204" pitchFamily="18" charset="0"/>
                <a:cs typeface="Arial" panose="020B0604020202020204" pitchFamily="34" charset="0"/>
              </a:rPr>
              <a:t> </a:t>
            </a:r>
            <a:r>
              <a:rPr lang="en-US" sz="2400" b="1" dirty="0" err="1">
                <a:solidFill>
                  <a:srgbClr val="000000"/>
                </a:solidFill>
                <a:latin typeface="UTM Avo" panose="02040603050506020204" pitchFamily="18" charset="0"/>
                <a:cs typeface="Arial" panose="020B0604020202020204" pitchFamily="34" charset="0"/>
              </a:rPr>
              <a:t>tinh</a:t>
            </a:r>
            <a:r>
              <a:rPr lang="en-US" sz="2400" b="1" dirty="0">
                <a:solidFill>
                  <a:srgbClr val="000000"/>
                </a:solidFill>
                <a:latin typeface="UTM Avo" panose="02040603050506020204" pitchFamily="18" charset="0"/>
                <a:cs typeface="Arial" panose="020B0604020202020204" pitchFamily="34" charset="0"/>
              </a:rPr>
              <a:t> </a:t>
            </a:r>
            <a:r>
              <a:rPr lang="en-US" sz="2400" b="1" dirty="0" err="1">
                <a:solidFill>
                  <a:srgbClr val="000000"/>
                </a:solidFill>
                <a:latin typeface="UTM Avo" panose="02040603050506020204" pitchFamily="18" charset="0"/>
                <a:cs typeface="Arial" panose="020B0604020202020204" pitchFamily="34" charset="0"/>
              </a:rPr>
              <a:t>thể</a:t>
            </a:r>
            <a:r>
              <a:rPr lang="en-US" sz="2400" b="1" dirty="0">
                <a:solidFill>
                  <a:srgbClr val="000000"/>
                </a:solidFill>
                <a:latin typeface="UTM Avo" panose="02040603050506020204" pitchFamily="18" charset="0"/>
                <a:cs typeface="Arial" panose="020B0604020202020204" pitchFamily="34" charset="0"/>
              </a:rPr>
              <a:t> </a:t>
            </a:r>
            <a:r>
              <a:rPr lang="en-US" sz="2400" b="1" dirty="0" err="1">
                <a:solidFill>
                  <a:srgbClr val="000000"/>
                </a:solidFill>
                <a:latin typeface="UTM Avo" panose="02040603050506020204" pitchFamily="18" charset="0"/>
                <a:cs typeface="Arial" panose="020B0604020202020204" pitchFamily="34" charset="0"/>
              </a:rPr>
              <a:t>muối</a:t>
            </a:r>
            <a:r>
              <a:rPr lang="en-US" sz="2400" b="1" dirty="0">
                <a:solidFill>
                  <a:srgbClr val="000000"/>
                </a:solidFill>
                <a:latin typeface="UTM Avo" panose="02040603050506020204" pitchFamily="18" charset="0"/>
                <a:cs typeface="Arial" panose="020B0604020202020204" pitchFamily="34" charset="0"/>
              </a:rPr>
              <a:t> </a:t>
            </a:r>
            <a:r>
              <a:rPr lang="en-US" sz="2400" b="1" dirty="0" err="1">
                <a:solidFill>
                  <a:srgbClr val="000000"/>
                </a:solidFill>
                <a:latin typeface="UTM Avo" panose="02040603050506020204" pitchFamily="18" charset="0"/>
                <a:cs typeface="Arial" panose="020B0604020202020204" pitchFamily="34" charset="0"/>
              </a:rPr>
              <a:t>ăn</a:t>
            </a:r>
            <a:endParaRPr lang="en-US" sz="2400" b="1" dirty="0">
              <a:solidFill>
                <a:srgbClr val="000000"/>
              </a:solidFill>
              <a:latin typeface="UTM Avo" panose="02040603050506020204" pitchFamily="18" charset="0"/>
              <a:cs typeface="Arial" panose="020B0604020202020204" pitchFamily="34" charset="0"/>
            </a:endParaRPr>
          </a:p>
        </p:txBody>
      </p:sp>
      <p:sp>
        <p:nvSpPr>
          <p:cNvPr id="5" name="TextBox 4">
            <a:extLst>
              <a:ext uri="{FF2B5EF4-FFF2-40B4-BE49-F238E27FC236}">
                <a16:creationId xmlns:a16="http://schemas.microsoft.com/office/drawing/2014/main" id="{037520E1-7B2A-5B6D-A1CB-97632BF65E7C}"/>
              </a:ext>
            </a:extLst>
          </p:cNvPr>
          <p:cNvSpPr txBox="1"/>
          <p:nvPr/>
        </p:nvSpPr>
        <p:spPr>
          <a:xfrm>
            <a:off x="651721" y="2279079"/>
            <a:ext cx="11167534" cy="3891835"/>
          </a:xfrm>
          <a:prstGeom prst="rect">
            <a:avLst/>
          </a:prstGeom>
          <a:noFill/>
        </p:spPr>
        <p:txBody>
          <a:bodyPr wrap="square">
            <a:spAutoFit/>
          </a:bodyPr>
          <a:lstStyle/>
          <a:p>
            <a:pPr>
              <a:lnSpc>
                <a:spcPct val="150000"/>
              </a:lnSpc>
              <a:spcBef>
                <a:spcPct val="0"/>
              </a:spcBef>
            </a:pPr>
            <a:r>
              <a:rPr lang="vi-VN" sz="2400" b="1" dirty="0">
                <a:solidFill>
                  <a:srgbClr val="000000"/>
                </a:solidFill>
                <a:latin typeface="UTM Avo" panose="02040603050506020204" pitchFamily="18" charset="0"/>
                <a:cs typeface="Arial" panose="020B0604020202020204" pitchFamily="34" charset="0"/>
              </a:rPr>
              <a:t>Bước 1. </a:t>
            </a:r>
            <a:r>
              <a:rPr lang="vi-VN" sz="2400" dirty="0">
                <a:solidFill>
                  <a:srgbClr val="000000"/>
                </a:solidFill>
                <a:latin typeface="UTM Avo" panose="02040603050506020204" pitchFamily="18" charset="0"/>
                <a:cs typeface="Arial" panose="020B0604020202020204" pitchFamily="34" charset="0"/>
              </a:rPr>
              <a:t>Tạo dung dịch nước muối </a:t>
            </a:r>
            <a:r>
              <a:rPr lang="vi-VN" sz="2400" i="1" dirty="0">
                <a:solidFill>
                  <a:srgbClr val="000000"/>
                </a:solidFill>
                <a:latin typeface="UTM Avo" panose="02040603050506020204" pitchFamily="18" charset="0"/>
                <a:cs typeface="Arial" panose="020B0604020202020204" pitchFamily="34" charset="0"/>
              </a:rPr>
              <a:t>quá bão hoà: </a:t>
            </a:r>
            <a:r>
              <a:rPr lang="vi-VN" sz="2400" dirty="0">
                <a:solidFill>
                  <a:srgbClr val="000000"/>
                </a:solidFill>
                <a:latin typeface="UTM Avo" panose="02040603050506020204" pitchFamily="18" charset="0"/>
                <a:cs typeface="Arial" panose="020B0604020202020204" pitchFamily="34" charset="0"/>
              </a:rPr>
              <a:t>Cho muối ăn (muối tinh) vào khoảng 500 mL nước sôi, khuấy đều đến khi muối ăn không thể tan thêm được nữa, để nguội và gạn lọc bỏ cặn lắng, thu được nước muối quá bão hoà.</a:t>
            </a:r>
          </a:p>
          <a:p>
            <a:pPr>
              <a:lnSpc>
                <a:spcPct val="150000"/>
              </a:lnSpc>
              <a:spcBef>
                <a:spcPct val="0"/>
              </a:spcBef>
            </a:pPr>
            <a:r>
              <a:rPr lang="vi-VN" sz="2400" b="1" dirty="0">
                <a:solidFill>
                  <a:srgbClr val="000000"/>
                </a:solidFill>
                <a:latin typeface="UTM Avo" panose="02040603050506020204" pitchFamily="18" charset="0"/>
                <a:cs typeface="Arial" panose="020B0604020202020204" pitchFamily="34" charset="0"/>
              </a:rPr>
              <a:t>Bước 2. </a:t>
            </a:r>
            <a:r>
              <a:rPr lang="vi-VN" sz="2400" dirty="0">
                <a:solidFill>
                  <a:srgbClr val="000000"/>
                </a:solidFill>
                <a:latin typeface="UTM Avo" panose="02040603050506020204" pitchFamily="18" charset="0"/>
                <a:cs typeface="Arial" panose="020B0604020202020204" pitchFamily="34" charset="0"/>
              </a:rPr>
              <a:t>Tạo tinh thể mầm: Rót khoảng 50 mL dung dịch muối quá bão hoà vào cốc, để trong ngăn mát tủ lạnh 5 – 7 ngày sẽ thu được tinh thể mầm. Chọn lấy tinh thể mầm to nhất trong số các tinh thể thu được.</a:t>
            </a:r>
          </a:p>
        </p:txBody>
      </p:sp>
    </p:spTree>
    <p:extLst>
      <p:ext uri="{BB962C8B-B14F-4D97-AF65-F5344CB8AC3E}">
        <p14:creationId xmlns:p14="http://schemas.microsoft.com/office/powerpoint/2010/main" val="2817578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809EFF0-4D2D-84DB-AA38-8C593DEFB9F7}"/>
              </a:ext>
            </a:extLst>
          </p:cNvPr>
          <p:cNvSpPr/>
          <p:nvPr/>
        </p:nvSpPr>
        <p:spPr>
          <a:xfrm>
            <a:off x="1676400" y="2943225"/>
            <a:ext cx="8591550" cy="28098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C4EC4F2-2FA3-3D82-12E2-57DDB59A802B}"/>
              </a:ext>
            </a:extLst>
          </p:cNvPr>
          <p:cNvSpPr txBox="1"/>
          <p:nvPr/>
        </p:nvSpPr>
        <p:spPr>
          <a:xfrm>
            <a:off x="2016124" y="1733440"/>
            <a:ext cx="7874000" cy="815480"/>
          </a:xfrm>
          <a:prstGeom prst="rect">
            <a:avLst/>
          </a:prstGeom>
          <a:noFill/>
        </p:spPr>
        <p:txBody>
          <a:bodyPr wrap="square" rtlCol="0">
            <a:spAutoFit/>
          </a:bodyPr>
          <a:lstStyle/>
          <a:p>
            <a:pPr algn="ctr">
              <a:lnSpc>
                <a:spcPct val="150000"/>
              </a:lnSpc>
            </a:pPr>
            <a:r>
              <a:rPr lang="en-US" sz="3600" b="1" dirty="0">
                <a:latin typeface="UTM Avo" panose="02040603050506020204" pitchFamily="18" charset="0"/>
                <a:cs typeface="Arial" panose="020B0604020202020204" pitchFamily="34" charset="0"/>
              </a:rPr>
              <a:t>NỘI DUNG BÀI HỌC</a:t>
            </a:r>
          </a:p>
        </p:txBody>
      </p:sp>
      <p:pic>
        <p:nvPicPr>
          <p:cNvPr id="3" name="Picture 2">
            <a:extLst>
              <a:ext uri="{FF2B5EF4-FFF2-40B4-BE49-F238E27FC236}">
                <a16:creationId xmlns:a16="http://schemas.microsoft.com/office/drawing/2014/main" id="{E75D55D2-5C17-5AE7-98FE-53B0F85FFE04}"/>
              </a:ext>
            </a:extLst>
          </p:cNvPr>
          <p:cNvPicPr>
            <a:picLocks noChangeAspect="1"/>
          </p:cNvPicPr>
          <p:nvPr/>
        </p:nvPicPr>
        <p:blipFill>
          <a:blip r:embed="rId3"/>
          <a:srcRect/>
          <a:stretch>
            <a:fillRect/>
          </a:stretch>
        </p:blipFill>
        <p:spPr>
          <a:xfrm>
            <a:off x="2324100" y="4405159"/>
            <a:ext cx="581172" cy="1002021"/>
          </a:xfrm>
          <a:prstGeom prst="rect">
            <a:avLst/>
          </a:prstGeom>
        </p:spPr>
      </p:pic>
      <p:pic>
        <p:nvPicPr>
          <p:cNvPr id="9" name="Picture 4">
            <a:extLst>
              <a:ext uri="{FF2B5EF4-FFF2-40B4-BE49-F238E27FC236}">
                <a16:creationId xmlns:a16="http://schemas.microsoft.com/office/drawing/2014/main" id="{E56A7154-4E5A-BA79-4839-4086D9B4E888}"/>
              </a:ext>
            </a:extLst>
          </p:cNvPr>
          <p:cNvPicPr>
            <a:picLocks noChangeAspect="1"/>
          </p:cNvPicPr>
          <p:nvPr/>
        </p:nvPicPr>
        <p:blipFill>
          <a:blip r:embed="rId4"/>
          <a:srcRect/>
          <a:stretch>
            <a:fillRect/>
          </a:stretch>
        </p:blipFill>
        <p:spPr>
          <a:xfrm>
            <a:off x="2413996" y="3095548"/>
            <a:ext cx="346941" cy="1075784"/>
          </a:xfrm>
          <a:prstGeom prst="rect">
            <a:avLst/>
          </a:prstGeom>
        </p:spPr>
      </p:pic>
      <p:sp>
        <p:nvSpPr>
          <p:cNvPr id="11" name="TextBox 10">
            <a:extLst>
              <a:ext uri="{FF2B5EF4-FFF2-40B4-BE49-F238E27FC236}">
                <a16:creationId xmlns:a16="http://schemas.microsoft.com/office/drawing/2014/main" id="{C26BD7FB-2E2A-6E6F-CB53-D0F3EA1603D2}"/>
              </a:ext>
            </a:extLst>
          </p:cNvPr>
          <p:cNvSpPr txBox="1"/>
          <p:nvPr/>
        </p:nvSpPr>
        <p:spPr>
          <a:xfrm>
            <a:off x="3152543" y="3474316"/>
            <a:ext cx="6677257" cy="461665"/>
          </a:xfrm>
          <a:prstGeom prst="rect">
            <a:avLst/>
          </a:prstGeom>
          <a:noFill/>
        </p:spPr>
        <p:txBody>
          <a:bodyPr wrap="square" rtlCol="0" anchor="ctr">
            <a:spAutoFit/>
          </a:bodyPr>
          <a:lstStyle/>
          <a:p>
            <a:r>
              <a:rPr lang="en-US" sz="2400" b="1" dirty="0">
                <a:latin typeface="UTM Avo" panose="02040603050506020204" pitchFamily="18" charset="0"/>
                <a:cs typeface="Arial" panose="020B0604020202020204" pitchFamily="34" charset="0"/>
              </a:rPr>
              <a:t>I. </a:t>
            </a:r>
            <a:r>
              <a:rPr lang="en-US" sz="2400" b="1" dirty="0" err="1">
                <a:latin typeface="UTM Avo" panose="02040603050506020204" pitchFamily="18" charset="0"/>
                <a:cs typeface="Arial" panose="020B0604020202020204" pitchFamily="34" charset="0"/>
              </a:rPr>
              <a:t>Khái</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niệm</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và</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sự</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hình</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thành</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liên</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kết</a:t>
            </a:r>
            <a:r>
              <a:rPr lang="en-US" sz="2400" b="1" dirty="0">
                <a:latin typeface="UTM Avo" panose="02040603050506020204" pitchFamily="18" charset="0"/>
                <a:cs typeface="Arial" panose="020B0604020202020204" pitchFamily="34" charset="0"/>
              </a:rPr>
              <a:t> ion</a:t>
            </a:r>
          </a:p>
        </p:txBody>
      </p:sp>
      <p:sp>
        <p:nvSpPr>
          <p:cNvPr id="12" name="TextBox 11">
            <a:extLst>
              <a:ext uri="{FF2B5EF4-FFF2-40B4-BE49-F238E27FC236}">
                <a16:creationId xmlns:a16="http://schemas.microsoft.com/office/drawing/2014/main" id="{CC2FE6FF-71DC-D293-7DBD-4D6C5D3436AE}"/>
              </a:ext>
            </a:extLst>
          </p:cNvPr>
          <p:cNvSpPr txBox="1"/>
          <p:nvPr/>
        </p:nvSpPr>
        <p:spPr>
          <a:xfrm>
            <a:off x="3162069" y="4730796"/>
            <a:ext cx="6572482" cy="574388"/>
          </a:xfrm>
          <a:prstGeom prst="rect">
            <a:avLst/>
          </a:prstGeom>
          <a:noFill/>
        </p:spPr>
        <p:txBody>
          <a:bodyPr wrap="square" rtlCol="0" anchor="ctr">
            <a:spAutoFit/>
          </a:bodyPr>
          <a:lstStyle/>
          <a:p>
            <a:pPr>
              <a:lnSpc>
                <a:spcPct val="150000"/>
              </a:lnSpc>
            </a:pPr>
            <a:r>
              <a:rPr lang="en-US" sz="2400" b="1" dirty="0">
                <a:latin typeface="UTM Avo" panose="02040603050506020204" pitchFamily="18" charset="0"/>
                <a:cs typeface="Arial" panose="020B0604020202020204" pitchFamily="34" charset="0"/>
              </a:rPr>
              <a:t>II. Tinh </a:t>
            </a:r>
            <a:r>
              <a:rPr lang="en-US" sz="2400" b="1" dirty="0" err="1">
                <a:latin typeface="UTM Avo" panose="02040603050506020204" pitchFamily="18" charset="0"/>
                <a:cs typeface="Arial" panose="020B0604020202020204" pitchFamily="34" charset="0"/>
              </a:rPr>
              <a:t>thể</a:t>
            </a:r>
            <a:r>
              <a:rPr lang="en-US" sz="2400" b="1" dirty="0">
                <a:latin typeface="UTM Avo" panose="02040603050506020204" pitchFamily="18" charset="0"/>
                <a:cs typeface="Arial" panose="020B0604020202020204" pitchFamily="34" charset="0"/>
              </a:rPr>
              <a:t> ion</a:t>
            </a:r>
          </a:p>
        </p:txBody>
      </p:sp>
    </p:spTree>
    <p:extLst>
      <p:ext uri="{BB962C8B-B14F-4D97-AF65-F5344CB8AC3E}">
        <p14:creationId xmlns:p14="http://schemas.microsoft.com/office/powerpoint/2010/main" val="886878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11" grpId="0"/>
      <p:bldP spid="12"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EBAABEF-AD55-0E42-F547-7EC55F5679C5}"/>
              </a:ext>
            </a:extLst>
          </p:cNvPr>
          <p:cNvSpPr txBox="1"/>
          <p:nvPr/>
        </p:nvSpPr>
        <p:spPr>
          <a:xfrm>
            <a:off x="651721" y="1842199"/>
            <a:ext cx="11167534" cy="461665"/>
          </a:xfrm>
          <a:prstGeom prst="rect">
            <a:avLst/>
          </a:prstGeom>
          <a:noFill/>
        </p:spPr>
        <p:txBody>
          <a:bodyPr wrap="square">
            <a:spAutoFit/>
          </a:bodyPr>
          <a:lstStyle/>
          <a:p>
            <a:pPr>
              <a:spcBef>
                <a:spcPct val="0"/>
              </a:spcBef>
            </a:pPr>
            <a:r>
              <a:rPr lang="en-US" sz="2400" b="1" dirty="0">
                <a:solidFill>
                  <a:srgbClr val="000000"/>
                </a:solidFill>
                <a:latin typeface="UTM Avo" panose="02040603050506020204" pitchFamily="18" charset="0"/>
                <a:cs typeface="Arial" panose="020B0604020202020204" pitchFamily="34" charset="0"/>
              </a:rPr>
              <a:t>2. </a:t>
            </a:r>
            <a:r>
              <a:rPr lang="en-US" sz="2400" b="1" dirty="0" err="1">
                <a:solidFill>
                  <a:srgbClr val="000000"/>
                </a:solidFill>
                <a:latin typeface="UTM Avo" panose="02040603050506020204" pitchFamily="18" charset="0"/>
                <a:cs typeface="Arial" panose="020B0604020202020204" pitchFamily="34" charset="0"/>
              </a:rPr>
              <a:t>Nuôi</a:t>
            </a:r>
            <a:r>
              <a:rPr lang="en-US" sz="2400" b="1" dirty="0">
                <a:solidFill>
                  <a:srgbClr val="000000"/>
                </a:solidFill>
                <a:latin typeface="UTM Avo" panose="02040603050506020204" pitchFamily="18" charset="0"/>
                <a:cs typeface="Arial" panose="020B0604020202020204" pitchFamily="34" charset="0"/>
              </a:rPr>
              <a:t> </a:t>
            </a:r>
            <a:r>
              <a:rPr lang="en-US" sz="2400" b="1" dirty="0" err="1">
                <a:solidFill>
                  <a:srgbClr val="000000"/>
                </a:solidFill>
                <a:latin typeface="UTM Avo" panose="02040603050506020204" pitchFamily="18" charset="0"/>
                <a:cs typeface="Arial" panose="020B0604020202020204" pitchFamily="34" charset="0"/>
              </a:rPr>
              <a:t>tinh</a:t>
            </a:r>
            <a:r>
              <a:rPr lang="en-US" sz="2400" b="1" dirty="0">
                <a:solidFill>
                  <a:srgbClr val="000000"/>
                </a:solidFill>
                <a:latin typeface="UTM Avo" panose="02040603050506020204" pitchFamily="18" charset="0"/>
                <a:cs typeface="Arial" panose="020B0604020202020204" pitchFamily="34" charset="0"/>
              </a:rPr>
              <a:t> </a:t>
            </a:r>
            <a:r>
              <a:rPr lang="en-US" sz="2400" b="1" dirty="0" err="1">
                <a:solidFill>
                  <a:srgbClr val="000000"/>
                </a:solidFill>
                <a:latin typeface="UTM Avo" panose="02040603050506020204" pitchFamily="18" charset="0"/>
                <a:cs typeface="Arial" panose="020B0604020202020204" pitchFamily="34" charset="0"/>
              </a:rPr>
              <a:t>thể</a:t>
            </a:r>
            <a:r>
              <a:rPr lang="en-US" sz="2400" b="1" dirty="0">
                <a:solidFill>
                  <a:srgbClr val="000000"/>
                </a:solidFill>
                <a:latin typeface="UTM Avo" panose="02040603050506020204" pitchFamily="18" charset="0"/>
                <a:cs typeface="Arial" panose="020B0604020202020204" pitchFamily="34" charset="0"/>
              </a:rPr>
              <a:t> </a:t>
            </a:r>
            <a:r>
              <a:rPr lang="en-US" sz="2400" b="1" dirty="0" err="1">
                <a:solidFill>
                  <a:srgbClr val="000000"/>
                </a:solidFill>
                <a:latin typeface="UTM Avo" panose="02040603050506020204" pitchFamily="18" charset="0"/>
                <a:cs typeface="Arial" panose="020B0604020202020204" pitchFamily="34" charset="0"/>
              </a:rPr>
              <a:t>muối</a:t>
            </a:r>
            <a:r>
              <a:rPr lang="en-US" sz="2400" b="1" dirty="0">
                <a:solidFill>
                  <a:srgbClr val="000000"/>
                </a:solidFill>
                <a:latin typeface="UTM Avo" panose="02040603050506020204" pitchFamily="18" charset="0"/>
                <a:cs typeface="Arial" panose="020B0604020202020204" pitchFamily="34" charset="0"/>
              </a:rPr>
              <a:t> </a:t>
            </a:r>
            <a:r>
              <a:rPr lang="en-US" sz="2400" b="1" dirty="0" err="1">
                <a:solidFill>
                  <a:srgbClr val="000000"/>
                </a:solidFill>
                <a:latin typeface="UTM Avo" panose="02040603050506020204" pitchFamily="18" charset="0"/>
                <a:cs typeface="Arial" panose="020B0604020202020204" pitchFamily="34" charset="0"/>
              </a:rPr>
              <a:t>ăn</a:t>
            </a:r>
            <a:endParaRPr lang="en-US" sz="2400" b="1" dirty="0">
              <a:solidFill>
                <a:srgbClr val="000000"/>
              </a:solidFill>
              <a:latin typeface="UTM Avo" panose="02040603050506020204" pitchFamily="18" charset="0"/>
              <a:cs typeface="Arial" panose="020B0604020202020204" pitchFamily="34" charset="0"/>
            </a:endParaRPr>
          </a:p>
        </p:txBody>
      </p:sp>
      <p:sp>
        <p:nvSpPr>
          <p:cNvPr id="5" name="TextBox 4">
            <a:extLst>
              <a:ext uri="{FF2B5EF4-FFF2-40B4-BE49-F238E27FC236}">
                <a16:creationId xmlns:a16="http://schemas.microsoft.com/office/drawing/2014/main" id="{037520E1-7B2A-5B6D-A1CB-97632BF65E7C}"/>
              </a:ext>
            </a:extLst>
          </p:cNvPr>
          <p:cNvSpPr txBox="1"/>
          <p:nvPr/>
        </p:nvSpPr>
        <p:spPr>
          <a:xfrm>
            <a:off x="651720" y="2279079"/>
            <a:ext cx="11296439" cy="4445832"/>
          </a:xfrm>
          <a:prstGeom prst="rect">
            <a:avLst/>
          </a:prstGeom>
          <a:noFill/>
        </p:spPr>
        <p:txBody>
          <a:bodyPr wrap="square">
            <a:spAutoFit/>
          </a:bodyPr>
          <a:lstStyle/>
          <a:p>
            <a:pPr>
              <a:lnSpc>
                <a:spcPct val="150000"/>
              </a:lnSpc>
              <a:spcBef>
                <a:spcPct val="0"/>
              </a:spcBef>
            </a:pPr>
            <a:r>
              <a:rPr lang="vi-VN" sz="2400" b="1" dirty="0">
                <a:solidFill>
                  <a:srgbClr val="000000"/>
                </a:solidFill>
                <a:latin typeface="UTM Avo" panose="02040603050506020204" pitchFamily="18" charset="0"/>
                <a:cs typeface="Arial" panose="020B0604020202020204" pitchFamily="34" charset="0"/>
              </a:rPr>
              <a:t>Bước 3. </a:t>
            </a:r>
            <a:r>
              <a:rPr lang="vi-VN" sz="2400" dirty="0">
                <a:solidFill>
                  <a:srgbClr val="000000"/>
                </a:solidFill>
                <a:latin typeface="UTM Avo" panose="02040603050506020204" pitchFamily="18" charset="0"/>
                <a:cs typeface="Arial" panose="020B0604020202020204" pitchFamily="34" charset="0"/>
              </a:rPr>
              <a:t>Nuôi tinh thể: Buộc tinh thể mầm vào dây chỉ, treo vào giữa 450 mL dung dịch nước muối còn lại. Để yên, tránh bụi nhưng không đậy nắp để nước bay hơi. Nếu mầm bị tan thì buộc lại mầm mới, nếu sau 2 – 3 ngày mầm không tan thì sau một thời gian sẽ thu được tinh thể NaCl lớn hơn phát triển từ mầm này. Để lưu giữ các tinh thể NaCl, có thể dùng sơn bóng (sơn móng tay chẳng hạn) sơn lên bề mặt tinh thể.</a:t>
            </a:r>
          </a:p>
          <a:p>
            <a:pPr>
              <a:lnSpc>
                <a:spcPct val="150000"/>
              </a:lnSpc>
              <a:spcBef>
                <a:spcPct val="0"/>
              </a:spcBef>
            </a:pPr>
            <a:r>
              <a:rPr lang="vi-VN" sz="2400" b="1" dirty="0">
                <a:solidFill>
                  <a:srgbClr val="000000"/>
                </a:solidFill>
                <a:latin typeface="UTM Avo" panose="02040603050506020204" pitchFamily="18" charset="0"/>
                <a:cs typeface="Arial" panose="020B0604020202020204" pitchFamily="34" charset="0"/>
              </a:rPr>
              <a:t>Chú ý: </a:t>
            </a:r>
            <a:r>
              <a:rPr lang="vi-VN" sz="2400" dirty="0">
                <a:solidFill>
                  <a:srgbClr val="000000"/>
                </a:solidFill>
                <a:latin typeface="UTM Avo" panose="02040603050506020204" pitchFamily="18" charset="0"/>
                <a:cs typeface="Arial" panose="020B0604020202020204" pitchFamily="34" charset="0"/>
              </a:rPr>
              <a:t>Có thể thay NaCl bằng các muối khác như CuSO</a:t>
            </a:r>
            <a:r>
              <a:rPr lang="vi-VN" sz="2400" baseline="-25000" dirty="0">
                <a:solidFill>
                  <a:srgbClr val="000000"/>
                </a:solidFill>
                <a:latin typeface="UTM Avo" panose="02040603050506020204" pitchFamily="18" charset="0"/>
                <a:cs typeface="Arial" panose="020B0604020202020204" pitchFamily="34" charset="0"/>
              </a:rPr>
              <a:t>4</a:t>
            </a:r>
            <a:r>
              <a:rPr lang="vi-VN" sz="2400" dirty="0">
                <a:solidFill>
                  <a:srgbClr val="000000"/>
                </a:solidFill>
                <a:latin typeface="UTM Avo" panose="02040603050506020204" pitchFamily="18" charset="0"/>
                <a:cs typeface="Arial" panose="020B0604020202020204" pitchFamily="34" charset="0"/>
              </a:rPr>
              <a:t>,</a:t>
            </a:r>
            <a:r>
              <a:rPr lang="en-US" sz="2400" dirty="0">
                <a:solidFill>
                  <a:srgbClr val="000000"/>
                </a:solidFill>
                <a:latin typeface="UTM Avo" panose="02040603050506020204" pitchFamily="18" charset="0"/>
                <a:cs typeface="Arial" panose="020B0604020202020204" pitchFamily="34" charset="0"/>
              </a:rPr>
              <a:t> </a:t>
            </a:r>
            <a:r>
              <a:rPr lang="vi-VN" sz="2400" dirty="0">
                <a:solidFill>
                  <a:srgbClr val="000000"/>
                </a:solidFill>
                <a:latin typeface="UTM Avo" panose="02040603050506020204" pitchFamily="18" charset="0"/>
                <a:cs typeface="Arial" panose="020B0604020202020204" pitchFamily="34" charset="0"/>
              </a:rPr>
              <a:t>KAl(SO</a:t>
            </a:r>
            <a:r>
              <a:rPr lang="vi-VN" sz="2400" baseline="-25000" dirty="0">
                <a:solidFill>
                  <a:srgbClr val="000000"/>
                </a:solidFill>
                <a:latin typeface="UTM Avo" panose="02040603050506020204" pitchFamily="18" charset="0"/>
                <a:cs typeface="Arial" panose="020B0604020202020204" pitchFamily="34" charset="0"/>
              </a:rPr>
              <a:t>4</a:t>
            </a:r>
            <a:r>
              <a:rPr lang="vi-VN" sz="2400" dirty="0">
                <a:solidFill>
                  <a:srgbClr val="000000"/>
                </a:solidFill>
                <a:latin typeface="UTM Avo" panose="02040603050506020204" pitchFamily="18" charset="0"/>
                <a:cs typeface="Arial" panose="020B0604020202020204" pitchFamily="34" charset="0"/>
              </a:rPr>
              <a:t>)</a:t>
            </a:r>
            <a:r>
              <a:rPr lang="vi-VN" sz="2400" baseline="-25000" dirty="0">
                <a:solidFill>
                  <a:srgbClr val="000000"/>
                </a:solidFill>
                <a:latin typeface="UTM Avo" panose="02040603050506020204" pitchFamily="18" charset="0"/>
                <a:cs typeface="Arial" panose="020B0604020202020204" pitchFamily="34" charset="0"/>
              </a:rPr>
              <a:t>2</a:t>
            </a:r>
            <a:r>
              <a:rPr lang="vi-VN" sz="2400" dirty="0">
                <a:solidFill>
                  <a:srgbClr val="000000"/>
                </a:solidFill>
                <a:latin typeface="UTM Avo" panose="02040603050506020204" pitchFamily="18" charset="0"/>
                <a:cs typeface="Arial" panose="020B0604020202020204" pitchFamily="34" charset="0"/>
              </a:rPr>
              <a:t>.12H</a:t>
            </a:r>
            <a:r>
              <a:rPr lang="vi-VN" sz="2400" baseline="-25000" dirty="0">
                <a:solidFill>
                  <a:srgbClr val="000000"/>
                </a:solidFill>
                <a:latin typeface="UTM Avo" panose="02040603050506020204" pitchFamily="18" charset="0"/>
                <a:cs typeface="Arial" panose="020B0604020202020204" pitchFamily="34" charset="0"/>
              </a:rPr>
              <a:t>2</a:t>
            </a:r>
            <a:r>
              <a:rPr lang="vi-VN" sz="2400" dirty="0">
                <a:solidFill>
                  <a:srgbClr val="000000"/>
                </a:solidFill>
                <a:latin typeface="UTM Avo" panose="02040603050506020204" pitchFamily="18" charset="0"/>
                <a:cs typeface="Arial" panose="020B0604020202020204" pitchFamily="34" charset="0"/>
              </a:rPr>
              <a:t>O (phèn chua).</a:t>
            </a:r>
          </a:p>
        </p:txBody>
      </p:sp>
    </p:spTree>
    <p:extLst>
      <p:ext uri="{BB962C8B-B14F-4D97-AF65-F5344CB8AC3E}">
        <p14:creationId xmlns:p14="http://schemas.microsoft.com/office/powerpoint/2010/main" val="3586115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A0D7408-0359-3A10-B800-FE1260E9B6BB}"/>
              </a:ext>
            </a:extLst>
          </p:cNvPr>
          <p:cNvGrpSpPr/>
          <p:nvPr/>
        </p:nvGrpSpPr>
        <p:grpSpPr>
          <a:xfrm>
            <a:off x="4943541" y="3149600"/>
            <a:ext cx="2736543" cy="1558939"/>
            <a:chOff x="309542" y="967667"/>
            <a:chExt cx="2878585" cy="1558939"/>
          </a:xfrm>
        </p:grpSpPr>
        <p:pic>
          <p:nvPicPr>
            <p:cNvPr id="3" name="Picture 2">
              <a:hlinkClick r:id="rId3"/>
              <a:extLst>
                <a:ext uri="{FF2B5EF4-FFF2-40B4-BE49-F238E27FC236}">
                  <a16:creationId xmlns:a16="http://schemas.microsoft.com/office/drawing/2014/main" id="{C3744527-3066-39E6-ECB5-249855028B8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4" name="TextBox 3">
              <a:extLst>
                <a:ext uri="{FF2B5EF4-FFF2-40B4-BE49-F238E27FC236}">
                  <a16:creationId xmlns:a16="http://schemas.microsoft.com/office/drawing/2014/main" id="{75928BA0-534C-1ECD-F6A6-38ECA3C29823}"/>
                </a:ext>
              </a:extLst>
            </p:cNvPr>
            <p:cNvSpPr txBox="1"/>
            <p:nvPr/>
          </p:nvSpPr>
          <p:spPr>
            <a:xfrm>
              <a:off x="309542" y="967667"/>
              <a:ext cx="2878585" cy="369332"/>
            </a:xfrm>
            <a:prstGeom prst="rect">
              <a:avLst/>
            </a:prstGeom>
            <a:noFill/>
          </p:spPr>
          <p:txBody>
            <a:bodyPr wrap="square" rtlCol="0">
              <a:spAutoFit/>
            </a:bodyPr>
            <a:lstStyle/>
            <a:p>
              <a:r>
                <a:rPr lang="en-US" sz="1800" b="1" dirty="0" err="1">
                  <a:solidFill>
                    <a:schemeClr val="accent2"/>
                  </a:solidFill>
                  <a:latin typeface="UTM Avo" panose="02040603050506020204" pitchFamily="18" charset="0"/>
                </a:rPr>
                <a:t>Ấn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để</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đến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trang</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sách</a:t>
              </a:r>
              <a:endParaRPr lang="en-US" sz="18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223436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oogle Shape;2907;p52">
            <a:extLst>
              <a:ext uri="{FF2B5EF4-FFF2-40B4-BE49-F238E27FC236}">
                <a16:creationId xmlns:a16="http://schemas.microsoft.com/office/drawing/2014/main" id="{E20276B7-261D-A2DC-0E4D-59B6E42D7F51}"/>
              </a:ext>
            </a:extLst>
          </p:cNvPr>
          <p:cNvGrpSpPr/>
          <p:nvPr/>
        </p:nvGrpSpPr>
        <p:grpSpPr>
          <a:xfrm>
            <a:off x="2152568" y="2482873"/>
            <a:ext cx="465071" cy="622715"/>
            <a:chOff x="3601939" y="4161192"/>
            <a:chExt cx="275178" cy="388912"/>
          </a:xfrm>
        </p:grpSpPr>
        <p:sp>
          <p:nvSpPr>
            <p:cNvPr id="3" name="Google Shape;2908;p52">
              <a:extLst>
                <a:ext uri="{FF2B5EF4-FFF2-40B4-BE49-F238E27FC236}">
                  <a16:creationId xmlns:a16="http://schemas.microsoft.com/office/drawing/2014/main" id="{8CED00B4-ACD3-7074-25DD-1B71BC4E0B13}"/>
                </a:ext>
              </a:extLst>
            </p:cNvPr>
            <p:cNvSpPr/>
            <p:nvPr/>
          </p:nvSpPr>
          <p:spPr>
            <a:xfrm>
              <a:off x="3601939" y="4161192"/>
              <a:ext cx="195546" cy="388912"/>
            </a:xfrm>
            <a:custGeom>
              <a:avLst/>
              <a:gdLst/>
              <a:ahLst/>
              <a:cxnLst/>
              <a:rect l="l" t="t" r="r" b="b"/>
              <a:pathLst>
                <a:path w="7443" h="14803" extrusionOk="0">
                  <a:moveTo>
                    <a:pt x="3725" y="0"/>
                  </a:moveTo>
                  <a:cubicBezTo>
                    <a:pt x="2608" y="0"/>
                    <a:pt x="1714" y="916"/>
                    <a:pt x="1734" y="2033"/>
                  </a:cubicBezTo>
                  <a:lnTo>
                    <a:pt x="1734" y="8580"/>
                  </a:lnTo>
                  <a:cubicBezTo>
                    <a:pt x="521" y="9440"/>
                    <a:pt x="0" y="10994"/>
                    <a:pt x="458" y="12416"/>
                  </a:cubicBezTo>
                  <a:cubicBezTo>
                    <a:pt x="909" y="13838"/>
                    <a:pt x="2227" y="14802"/>
                    <a:pt x="3725" y="14802"/>
                  </a:cubicBezTo>
                  <a:cubicBezTo>
                    <a:pt x="5216" y="14802"/>
                    <a:pt x="6534" y="13838"/>
                    <a:pt x="6992" y="12416"/>
                  </a:cubicBezTo>
                  <a:cubicBezTo>
                    <a:pt x="7443" y="10994"/>
                    <a:pt x="6930" y="9440"/>
                    <a:pt x="5709" y="8580"/>
                  </a:cubicBezTo>
                  <a:lnTo>
                    <a:pt x="5709" y="2033"/>
                  </a:lnTo>
                  <a:cubicBezTo>
                    <a:pt x="5737" y="916"/>
                    <a:pt x="4835" y="0"/>
                    <a:pt x="3725" y="0"/>
                  </a:cubicBezTo>
                  <a:close/>
                </a:path>
              </a:pathLst>
            </a:custGeom>
            <a:solidFill>
              <a:schemeClr val="lt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4" name="Google Shape;2909;p52">
              <a:extLst>
                <a:ext uri="{FF2B5EF4-FFF2-40B4-BE49-F238E27FC236}">
                  <a16:creationId xmlns:a16="http://schemas.microsoft.com/office/drawing/2014/main" id="{3D0FC25A-9DA2-F527-E55F-1F2EF301F3CB}"/>
                </a:ext>
              </a:extLst>
            </p:cNvPr>
            <p:cNvSpPr/>
            <p:nvPr/>
          </p:nvSpPr>
          <p:spPr>
            <a:xfrm>
              <a:off x="3630182" y="4193980"/>
              <a:ext cx="128131" cy="324597"/>
            </a:xfrm>
            <a:custGeom>
              <a:avLst/>
              <a:gdLst/>
              <a:ahLst/>
              <a:cxnLst/>
              <a:rect l="l" t="t" r="r" b="b"/>
              <a:pathLst>
                <a:path w="4877" h="12355" extrusionOk="0">
                  <a:moveTo>
                    <a:pt x="2650" y="1"/>
                  </a:moveTo>
                  <a:cubicBezTo>
                    <a:pt x="2213" y="1"/>
                    <a:pt x="1866" y="348"/>
                    <a:pt x="1866" y="785"/>
                  </a:cubicBezTo>
                  <a:lnTo>
                    <a:pt x="1866" y="7950"/>
                  </a:lnTo>
                  <a:lnTo>
                    <a:pt x="1360" y="8310"/>
                  </a:lnTo>
                  <a:cubicBezTo>
                    <a:pt x="0" y="9274"/>
                    <a:pt x="146" y="11341"/>
                    <a:pt x="1624" y="12104"/>
                  </a:cubicBezTo>
                  <a:cubicBezTo>
                    <a:pt x="1957" y="12276"/>
                    <a:pt x="2305" y="12354"/>
                    <a:pt x="2643" y="12354"/>
                  </a:cubicBezTo>
                  <a:cubicBezTo>
                    <a:pt x="3811" y="12354"/>
                    <a:pt x="4871" y="11418"/>
                    <a:pt x="4877" y="10128"/>
                  </a:cubicBezTo>
                  <a:cubicBezTo>
                    <a:pt x="4870" y="9406"/>
                    <a:pt x="4523" y="8733"/>
                    <a:pt x="3933" y="8310"/>
                  </a:cubicBezTo>
                  <a:lnTo>
                    <a:pt x="3434" y="7950"/>
                  </a:lnTo>
                  <a:lnTo>
                    <a:pt x="3434" y="785"/>
                  </a:lnTo>
                  <a:cubicBezTo>
                    <a:pt x="3434" y="348"/>
                    <a:pt x="3080" y="1"/>
                    <a:pt x="2650" y="1"/>
                  </a:cubicBezTo>
                  <a:close/>
                </a:path>
              </a:pathLst>
            </a:custGeom>
            <a:solidFill>
              <a:schemeClr val="accent3"/>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5" name="Google Shape;2910;p52">
              <a:extLst>
                <a:ext uri="{FF2B5EF4-FFF2-40B4-BE49-F238E27FC236}">
                  <a16:creationId xmlns:a16="http://schemas.microsoft.com/office/drawing/2014/main" id="{E16CC032-D166-01F8-44A3-4DEE9F29E961}"/>
                </a:ext>
              </a:extLst>
            </p:cNvPr>
            <p:cNvSpPr/>
            <p:nvPr/>
          </p:nvSpPr>
          <p:spPr>
            <a:xfrm>
              <a:off x="3636383" y="4193980"/>
              <a:ext cx="63448" cy="324597"/>
            </a:xfrm>
            <a:custGeom>
              <a:avLst/>
              <a:gdLst/>
              <a:ahLst/>
              <a:cxnLst/>
              <a:rect l="l" t="t" r="r" b="b"/>
              <a:pathLst>
                <a:path w="2415" h="12355" extrusionOk="0">
                  <a:moveTo>
                    <a:pt x="2407" y="1"/>
                  </a:moveTo>
                  <a:cubicBezTo>
                    <a:pt x="1977" y="1"/>
                    <a:pt x="1630" y="354"/>
                    <a:pt x="1630" y="785"/>
                  </a:cubicBezTo>
                  <a:lnTo>
                    <a:pt x="1630" y="7950"/>
                  </a:lnTo>
                  <a:lnTo>
                    <a:pt x="1124" y="8310"/>
                  </a:lnTo>
                  <a:cubicBezTo>
                    <a:pt x="333" y="8872"/>
                    <a:pt x="0" y="9878"/>
                    <a:pt x="292" y="10800"/>
                  </a:cubicBezTo>
                  <a:cubicBezTo>
                    <a:pt x="590" y="11723"/>
                    <a:pt x="1443" y="12354"/>
                    <a:pt x="2414" y="12354"/>
                  </a:cubicBezTo>
                  <a:cubicBezTo>
                    <a:pt x="1714" y="12354"/>
                    <a:pt x="1145" y="11355"/>
                    <a:pt x="1138" y="10128"/>
                  </a:cubicBezTo>
                  <a:cubicBezTo>
                    <a:pt x="1138" y="9295"/>
                    <a:pt x="1492" y="8504"/>
                    <a:pt x="2116" y="7950"/>
                  </a:cubicBezTo>
                  <a:lnTo>
                    <a:pt x="2116" y="785"/>
                  </a:lnTo>
                  <a:cubicBezTo>
                    <a:pt x="2116" y="354"/>
                    <a:pt x="2164" y="1"/>
                    <a:pt x="2407" y="1"/>
                  </a:cubicBezTo>
                  <a:close/>
                </a:path>
              </a:pathLst>
            </a:custGeom>
            <a:solidFill>
              <a:schemeClr val="dk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6" name="Google Shape;2911;p52">
              <a:extLst>
                <a:ext uri="{FF2B5EF4-FFF2-40B4-BE49-F238E27FC236}">
                  <a16:creationId xmlns:a16="http://schemas.microsoft.com/office/drawing/2014/main" id="{C987F913-C7B6-893C-73F4-0F7CE3C6A574}"/>
                </a:ext>
              </a:extLst>
            </p:cNvPr>
            <p:cNvSpPr/>
            <p:nvPr/>
          </p:nvSpPr>
          <p:spPr>
            <a:xfrm>
              <a:off x="3679207" y="4193980"/>
              <a:ext cx="41195" cy="89326"/>
            </a:xfrm>
            <a:custGeom>
              <a:avLst/>
              <a:gdLst/>
              <a:ahLst/>
              <a:cxnLst/>
              <a:rect l="l" t="t" r="r" b="b"/>
              <a:pathLst>
                <a:path w="1568" h="3400" extrusionOk="0">
                  <a:moveTo>
                    <a:pt x="784" y="1"/>
                  </a:moveTo>
                  <a:cubicBezTo>
                    <a:pt x="347" y="1"/>
                    <a:pt x="0" y="348"/>
                    <a:pt x="0" y="785"/>
                  </a:cubicBezTo>
                  <a:lnTo>
                    <a:pt x="0" y="3399"/>
                  </a:lnTo>
                  <a:lnTo>
                    <a:pt x="1568" y="3399"/>
                  </a:lnTo>
                  <a:lnTo>
                    <a:pt x="1568" y="785"/>
                  </a:lnTo>
                  <a:cubicBezTo>
                    <a:pt x="1568" y="348"/>
                    <a:pt x="1214" y="1"/>
                    <a:pt x="784" y="1"/>
                  </a:cubicBezTo>
                  <a:close/>
                </a:path>
              </a:pathLst>
            </a:custGeom>
            <a:solidFill>
              <a:schemeClr val="accent4"/>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7" name="Google Shape;2912;p52">
              <a:extLst>
                <a:ext uri="{FF2B5EF4-FFF2-40B4-BE49-F238E27FC236}">
                  <a16:creationId xmlns:a16="http://schemas.microsoft.com/office/drawing/2014/main" id="{F9ECE11D-794F-780F-6813-A4F5DFEF1FC1}"/>
                </a:ext>
              </a:extLst>
            </p:cNvPr>
            <p:cNvSpPr/>
            <p:nvPr/>
          </p:nvSpPr>
          <p:spPr>
            <a:xfrm>
              <a:off x="3679207" y="4368010"/>
              <a:ext cx="41195" cy="11875"/>
            </a:xfrm>
            <a:custGeom>
              <a:avLst/>
              <a:gdLst/>
              <a:ahLst/>
              <a:cxnLst/>
              <a:rect l="l" t="t" r="r" b="b"/>
              <a:pathLst>
                <a:path w="1568" h="452" extrusionOk="0">
                  <a:moveTo>
                    <a:pt x="0" y="1"/>
                  </a:moveTo>
                  <a:lnTo>
                    <a:pt x="0" y="452"/>
                  </a:lnTo>
                  <a:lnTo>
                    <a:pt x="1568" y="452"/>
                  </a:lnTo>
                  <a:lnTo>
                    <a:pt x="1568" y="1"/>
                  </a:lnTo>
                  <a:close/>
                </a:path>
              </a:pathLst>
            </a:custGeom>
            <a:solidFill>
              <a:schemeClr val="dk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8" name="Google Shape;2913;p52">
              <a:extLst>
                <a:ext uri="{FF2B5EF4-FFF2-40B4-BE49-F238E27FC236}">
                  <a16:creationId xmlns:a16="http://schemas.microsoft.com/office/drawing/2014/main" id="{68D7C656-5A63-2635-8DA4-D87E1157440D}"/>
                </a:ext>
              </a:extLst>
            </p:cNvPr>
            <p:cNvSpPr/>
            <p:nvPr/>
          </p:nvSpPr>
          <p:spPr>
            <a:xfrm>
              <a:off x="3679207" y="4322637"/>
              <a:ext cx="41195" cy="12059"/>
            </a:xfrm>
            <a:custGeom>
              <a:avLst/>
              <a:gdLst/>
              <a:ahLst/>
              <a:cxnLst/>
              <a:rect l="l" t="t" r="r" b="b"/>
              <a:pathLst>
                <a:path w="1568" h="459" extrusionOk="0">
                  <a:moveTo>
                    <a:pt x="0" y="1"/>
                  </a:moveTo>
                  <a:lnTo>
                    <a:pt x="0" y="458"/>
                  </a:lnTo>
                  <a:lnTo>
                    <a:pt x="1568" y="458"/>
                  </a:lnTo>
                  <a:lnTo>
                    <a:pt x="1568" y="1"/>
                  </a:lnTo>
                  <a:close/>
                </a:path>
              </a:pathLst>
            </a:custGeom>
            <a:solidFill>
              <a:schemeClr val="dk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9" name="Google Shape;2914;p52">
              <a:extLst>
                <a:ext uri="{FF2B5EF4-FFF2-40B4-BE49-F238E27FC236}">
                  <a16:creationId xmlns:a16="http://schemas.microsoft.com/office/drawing/2014/main" id="{327D346D-424F-60B6-706C-72671A192DB6}"/>
                </a:ext>
              </a:extLst>
            </p:cNvPr>
            <p:cNvSpPr/>
            <p:nvPr/>
          </p:nvSpPr>
          <p:spPr>
            <a:xfrm>
              <a:off x="3679207" y="4277448"/>
              <a:ext cx="41195" cy="11875"/>
            </a:xfrm>
            <a:custGeom>
              <a:avLst/>
              <a:gdLst/>
              <a:ahLst/>
              <a:cxnLst/>
              <a:rect l="l" t="t" r="r" b="b"/>
              <a:pathLst>
                <a:path w="1568" h="452" extrusionOk="0">
                  <a:moveTo>
                    <a:pt x="0" y="1"/>
                  </a:moveTo>
                  <a:lnTo>
                    <a:pt x="0" y="451"/>
                  </a:lnTo>
                  <a:lnTo>
                    <a:pt x="1568" y="451"/>
                  </a:lnTo>
                  <a:lnTo>
                    <a:pt x="1568" y="1"/>
                  </a:lnTo>
                  <a:close/>
                </a:path>
              </a:pathLst>
            </a:custGeom>
            <a:solidFill>
              <a:schemeClr val="dk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10" name="Google Shape;2915;p52">
              <a:extLst>
                <a:ext uri="{FF2B5EF4-FFF2-40B4-BE49-F238E27FC236}">
                  <a16:creationId xmlns:a16="http://schemas.microsoft.com/office/drawing/2014/main" id="{58AFED09-DBB6-A152-6871-0AB3746F16D7}"/>
                </a:ext>
              </a:extLst>
            </p:cNvPr>
            <p:cNvSpPr/>
            <p:nvPr/>
          </p:nvSpPr>
          <p:spPr>
            <a:xfrm>
              <a:off x="3679207" y="4232076"/>
              <a:ext cx="41195" cy="11875"/>
            </a:xfrm>
            <a:custGeom>
              <a:avLst/>
              <a:gdLst/>
              <a:ahLst/>
              <a:cxnLst/>
              <a:rect l="l" t="t" r="r" b="b"/>
              <a:pathLst>
                <a:path w="1568" h="452" extrusionOk="0">
                  <a:moveTo>
                    <a:pt x="0" y="0"/>
                  </a:moveTo>
                  <a:lnTo>
                    <a:pt x="0" y="451"/>
                  </a:lnTo>
                  <a:lnTo>
                    <a:pt x="1568" y="451"/>
                  </a:lnTo>
                  <a:lnTo>
                    <a:pt x="1568" y="0"/>
                  </a:lnTo>
                  <a:close/>
                </a:path>
              </a:pathLst>
            </a:custGeom>
            <a:solidFill>
              <a:schemeClr val="dk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11" name="Google Shape;2916;p52">
              <a:extLst>
                <a:ext uri="{FF2B5EF4-FFF2-40B4-BE49-F238E27FC236}">
                  <a16:creationId xmlns:a16="http://schemas.microsoft.com/office/drawing/2014/main" id="{C02DA90A-3D80-EAA2-D73D-F450418BCF59}"/>
                </a:ext>
              </a:extLst>
            </p:cNvPr>
            <p:cNvSpPr/>
            <p:nvPr/>
          </p:nvSpPr>
          <p:spPr>
            <a:xfrm>
              <a:off x="3811489" y="4211846"/>
              <a:ext cx="65629" cy="111921"/>
            </a:xfrm>
            <a:custGeom>
              <a:avLst/>
              <a:gdLst/>
              <a:ahLst/>
              <a:cxnLst/>
              <a:rect l="l" t="t" r="r" b="b"/>
              <a:pathLst>
                <a:path w="2498" h="4260" extrusionOk="0">
                  <a:moveTo>
                    <a:pt x="1243" y="0"/>
                  </a:moveTo>
                  <a:cubicBezTo>
                    <a:pt x="452" y="0"/>
                    <a:pt x="1" y="465"/>
                    <a:pt x="1" y="1270"/>
                  </a:cubicBezTo>
                  <a:lnTo>
                    <a:pt x="1" y="2990"/>
                  </a:lnTo>
                  <a:cubicBezTo>
                    <a:pt x="1" y="3427"/>
                    <a:pt x="119" y="3753"/>
                    <a:pt x="362" y="3968"/>
                  </a:cubicBezTo>
                  <a:cubicBezTo>
                    <a:pt x="577" y="4155"/>
                    <a:pt x="875" y="4259"/>
                    <a:pt x="1243" y="4259"/>
                  </a:cubicBezTo>
                  <a:cubicBezTo>
                    <a:pt x="1978" y="4259"/>
                    <a:pt x="2498" y="3836"/>
                    <a:pt x="2498" y="3226"/>
                  </a:cubicBezTo>
                  <a:cubicBezTo>
                    <a:pt x="2498" y="2990"/>
                    <a:pt x="2401" y="2941"/>
                    <a:pt x="2241" y="2941"/>
                  </a:cubicBezTo>
                  <a:cubicBezTo>
                    <a:pt x="2082" y="2941"/>
                    <a:pt x="1999" y="3004"/>
                    <a:pt x="1985" y="3122"/>
                  </a:cubicBezTo>
                  <a:cubicBezTo>
                    <a:pt x="1950" y="3385"/>
                    <a:pt x="1901" y="3788"/>
                    <a:pt x="1270" y="3788"/>
                  </a:cubicBezTo>
                  <a:cubicBezTo>
                    <a:pt x="757" y="3788"/>
                    <a:pt x="507" y="3531"/>
                    <a:pt x="507" y="2990"/>
                  </a:cubicBezTo>
                  <a:lnTo>
                    <a:pt x="507" y="1270"/>
                  </a:lnTo>
                  <a:cubicBezTo>
                    <a:pt x="507" y="736"/>
                    <a:pt x="757" y="465"/>
                    <a:pt x="1256" y="465"/>
                  </a:cubicBezTo>
                  <a:cubicBezTo>
                    <a:pt x="1832" y="465"/>
                    <a:pt x="1971" y="812"/>
                    <a:pt x="1985" y="1110"/>
                  </a:cubicBezTo>
                  <a:cubicBezTo>
                    <a:pt x="1992" y="1228"/>
                    <a:pt x="2082" y="1291"/>
                    <a:pt x="2241" y="1291"/>
                  </a:cubicBezTo>
                  <a:cubicBezTo>
                    <a:pt x="2401" y="1291"/>
                    <a:pt x="2498" y="1249"/>
                    <a:pt x="2498" y="1013"/>
                  </a:cubicBezTo>
                  <a:cubicBezTo>
                    <a:pt x="2498" y="417"/>
                    <a:pt x="1985" y="0"/>
                    <a:pt x="1243" y="0"/>
                  </a:cubicBezTo>
                  <a:close/>
                </a:path>
              </a:pathLst>
            </a:custGeom>
            <a:solidFill>
              <a:schemeClr val="dk1"/>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12" name="Google Shape;2917;p52">
              <a:extLst>
                <a:ext uri="{FF2B5EF4-FFF2-40B4-BE49-F238E27FC236}">
                  <a16:creationId xmlns:a16="http://schemas.microsoft.com/office/drawing/2014/main" id="{62CDBC6E-6BC6-E5E1-984E-FDC2E4E29A7C}"/>
                </a:ext>
              </a:extLst>
            </p:cNvPr>
            <p:cNvSpPr/>
            <p:nvPr/>
          </p:nvSpPr>
          <p:spPr>
            <a:xfrm>
              <a:off x="3774497" y="4175485"/>
              <a:ext cx="45241" cy="38936"/>
            </a:xfrm>
            <a:custGeom>
              <a:avLst/>
              <a:gdLst/>
              <a:ahLst/>
              <a:cxnLst/>
              <a:rect l="l" t="t" r="r" b="b"/>
              <a:pathLst>
                <a:path w="1722" h="1482" extrusionOk="0">
                  <a:moveTo>
                    <a:pt x="986" y="453"/>
                  </a:moveTo>
                  <a:cubicBezTo>
                    <a:pt x="1131" y="453"/>
                    <a:pt x="1270" y="566"/>
                    <a:pt x="1270" y="739"/>
                  </a:cubicBezTo>
                  <a:cubicBezTo>
                    <a:pt x="1270" y="899"/>
                    <a:pt x="1145" y="1031"/>
                    <a:pt x="986" y="1031"/>
                  </a:cubicBezTo>
                  <a:cubicBezTo>
                    <a:pt x="729" y="1031"/>
                    <a:pt x="604" y="719"/>
                    <a:pt x="785" y="538"/>
                  </a:cubicBezTo>
                  <a:cubicBezTo>
                    <a:pt x="843" y="480"/>
                    <a:pt x="915" y="453"/>
                    <a:pt x="986" y="453"/>
                  </a:cubicBezTo>
                  <a:close/>
                  <a:moveTo>
                    <a:pt x="983" y="1"/>
                  </a:moveTo>
                  <a:cubicBezTo>
                    <a:pt x="801" y="1"/>
                    <a:pt x="616" y="68"/>
                    <a:pt x="466" y="219"/>
                  </a:cubicBezTo>
                  <a:cubicBezTo>
                    <a:pt x="1" y="684"/>
                    <a:pt x="327" y="1482"/>
                    <a:pt x="986" y="1482"/>
                  </a:cubicBezTo>
                  <a:cubicBezTo>
                    <a:pt x="1395" y="1482"/>
                    <a:pt x="1721" y="1149"/>
                    <a:pt x="1721" y="739"/>
                  </a:cubicBezTo>
                  <a:cubicBezTo>
                    <a:pt x="1721" y="294"/>
                    <a:pt x="1360" y="1"/>
                    <a:pt x="983" y="1"/>
                  </a:cubicBezTo>
                  <a:close/>
                </a:path>
              </a:pathLst>
            </a:custGeom>
            <a:solidFill>
              <a:schemeClr val="dk1"/>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grpSp>
      <p:grpSp>
        <p:nvGrpSpPr>
          <p:cNvPr id="13" name="Google Shape;2918;p52">
            <a:extLst>
              <a:ext uri="{FF2B5EF4-FFF2-40B4-BE49-F238E27FC236}">
                <a16:creationId xmlns:a16="http://schemas.microsoft.com/office/drawing/2014/main" id="{368594D7-41FA-D214-E44D-2D4F9E7A474E}"/>
              </a:ext>
            </a:extLst>
          </p:cNvPr>
          <p:cNvGrpSpPr/>
          <p:nvPr/>
        </p:nvGrpSpPr>
        <p:grpSpPr>
          <a:xfrm>
            <a:off x="5395295" y="2487678"/>
            <a:ext cx="666582" cy="607537"/>
            <a:chOff x="5812588" y="2708991"/>
            <a:chExt cx="612637" cy="597721"/>
          </a:xfrm>
        </p:grpSpPr>
        <p:sp>
          <p:nvSpPr>
            <p:cNvPr id="14" name="Google Shape;2919;p52">
              <a:extLst>
                <a:ext uri="{FF2B5EF4-FFF2-40B4-BE49-F238E27FC236}">
                  <a16:creationId xmlns:a16="http://schemas.microsoft.com/office/drawing/2014/main" id="{FEE06AF3-6E23-CD1C-E6D0-2881BFFBD30E}"/>
                </a:ext>
              </a:extLst>
            </p:cNvPr>
            <p:cNvSpPr/>
            <p:nvPr/>
          </p:nvSpPr>
          <p:spPr>
            <a:xfrm>
              <a:off x="6287588" y="2932772"/>
              <a:ext cx="90301" cy="149811"/>
            </a:xfrm>
            <a:custGeom>
              <a:avLst/>
              <a:gdLst/>
              <a:ahLst/>
              <a:cxnLst/>
              <a:rect l="l" t="t" r="r" b="b"/>
              <a:pathLst>
                <a:path w="2101" h="3536" extrusionOk="0">
                  <a:moveTo>
                    <a:pt x="1784" y="1"/>
                  </a:moveTo>
                  <a:cubicBezTo>
                    <a:pt x="1732" y="1"/>
                    <a:pt x="1677" y="21"/>
                    <a:pt x="1628" y="70"/>
                  </a:cubicBezTo>
                  <a:lnTo>
                    <a:pt x="82" y="1616"/>
                  </a:lnTo>
                  <a:cubicBezTo>
                    <a:pt x="0" y="1698"/>
                    <a:pt x="0" y="1840"/>
                    <a:pt x="82" y="1928"/>
                  </a:cubicBezTo>
                  <a:lnTo>
                    <a:pt x="1628" y="3468"/>
                  </a:lnTo>
                  <a:cubicBezTo>
                    <a:pt x="1668" y="3508"/>
                    <a:pt x="1723" y="3535"/>
                    <a:pt x="1784" y="3535"/>
                  </a:cubicBezTo>
                  <a:cubicBezTo>
                    <a:pt x="1980" y="3535"/>
                    <a:pt x="2082" y="3298"/>
                    <a:pt x="1940" y="3156"/>
                  </a:cubicBezTo>
                  <a:lnTo>
                    <a:pt x="550" y="1772"/>
                  </a:lnTo>
                  <a:lnTo>
                    <a:pt x="1940" y="382"/>
                  </a:lnTo>
                  <a:cubicBezTo>
                    <a:pt x="2101" y="221"/>
                    <a:pt x="1955" y="1"/>
                    <a:pt x="1784" y="1"/>
                  </a:cubicBezTo>
                  <a:close/>
                </a:path>
              </a:pathLst>
            </a:custGeom>
            <a:solidFill>
              <a:schemeClr val="accent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grpSp>
          <p:nvGrpSpPr>
            <p:cNvPr id="15" name="Google Shape;2920;p52">
              <a:extLst>
                <a:ext uri="{FF2B5EF4-FFF2-40B4-BE49-F238E27FC236}">
                  <a16:creationId xmlns:a16="http://schemas.microsoft.com/office/drawing/2014/main" id="{28F06577-4D08-7B5B-FF4C-E4CF84088584}"/>
                </a:ext>
              </a:extLst>
            </p:cNvPr>
            <p:cNvGrpSpPr/>
            <p:nvPr/>
          </p:nvGrpSpPr>
          <p:grpSpPr>
            <a:xfrm>
              <a:off x="5812588" y="2708991"/>
              <a:ext cx="612637" cy="597721"/>
              <a:chOff x="5802038" y="2708991"/>
              <a:chExt cx="612637" cy="597721"/>
            </a:xfrm>
          </p:grpSpPr>
          <p:sp>
            <p:nvSpPr>
              <p:cNvPr id="16" name="Google Shape;2921;p52">
                <a:extLst>
                  <a:ext uri="{FF2B5EF4-FFF2-40B4-BE49-F238E27FC236}">
                    <a16:creationId xmlns:a16="http://schemas.microsoft.com/office/drawing/2014/main" id="{F0FBF80F-485D-FAD4-941E-BC3EF18EB9DF}"/>
                  </a:ext>
                </a:extLst>
              </p:cNvPr>
              <p:cNvSpPr/>
              <p:nvPr/>
            </p:nvSpPr>
            <p:spPr>
              <a:xfrm>
                <a:off x="5867927" y="3130497"/>
                <a:ext cx="116003" cy="111215"/>
              </a:xfrm>
              <a:custGeom>
                <a:avLst/>
                <a:gdLst/>
                <a:ahLst/>
                <a:cxnLst/>
                <a:rect l="l" t="t" r="r" b="b"/>
                <a:pathLst>
                  <a:path w="2699" h="2625" extrusionOk="0">
                    <a:moveTo>
                      <a:pt x="299" y="1"/>
                    </a:moveTo>
                    <a:cubicBezTo>
                      <a:pt x="0" y="1"/>
                      <a:pt x="0" y="441"/>
                      <a:pt x="299" y="441"/>
                    </a:cubicBezTo>
                    <a:lnTo>
                      <a:pt x="2258" y="441"/>
                    </a:lnTo>
                    <a:lnTo>
                      <a:pt x="2258" y="2401"/>
                    </a:lnTo>
                    <a:cubicBezTo>
                      <a:pt x="2258" y="2523"/>
                      <a:pt x="2353" y="2625"/>
                      <a:pt x="2475" y="2625"/>
                    </a:cubicBezTo>
                    <a:cubicBezTo>
                      <a:pt x="2597" y="2625"/>
                      <a:pt x="2699" y="2523"/>
                      <a:pt x="2699" y="2401"/>
                    </a:cubicBezTo>
                    <a:lnTo>
                      <a:pt x="2699" y="224"/>
                    </a:lnTo>
                    <a:cubicBezTo>
                      <a:pt x="2699" y="102"/>
                      <a:pt x="2597" y="1"/>
                      <a:pt x="2475" y="1"/>
                    </a:cubicBezTo>
                    <a:close/>
                  </a:path>
                </a:pathLst>
              </a:custGeom>
              <a:solidFill>
                <a:schemeClr val="accent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17" name="Google Shape;2922;p52">
                <a:extLst>
                  <a:ext uri="{FF2B5EF4-FFF2-40B4-BE49-F238E27FC236}">
                    <a16:creationId xmlns:a16="http://schemas.microsoft.com/office/drawing/2014/main" id="{04E2EC29-E5AD-DC49-A5A5-ECA20A2795E9}"/>
                  </a:ext>
                </a:extLst>
              </p:cNvPr>
              <p:cNvSpPr/>
              <p:nvPr/>
            </p:nvSpPr>
            <p:spPr>
              <a:xfrm>
                <a:off x="6232788" y="2773939"/>
                <a:ext cx="116046" cy="111003"/>
              </a:xfrm>
              <a:custGeom>
                <a:avLst/>
                <a:gdLst/>
                <a:ahLst/>
                <a:cxnLst/>
                <a:rect l="l" t="t" r="r" b="b"/>
                <a:pathLst>
                  <a:path w="2700" h="2620" extrusionOk="0">
                    <a:moveTo>
                      <a:pt x="221" y="0"/>
                    </a:moveTo>
                    <a:cubicBezTo>
                      <a:pt x="111" y="0"/>
                      <a:pt x="1" y="73"/>
                      <a:pt x="1" y="219"/>
                    </a:cubicBezTo>
                    <a:lnTo>
                      <a:pt x="1" y="2402"/>
                    </a:lnTo>
                    <a:cubicBezTo>
                      <a:pt x="1" y="2524"/>
                      <a:pt x="102" y="2619"/>
                      <a:pt x="224" y="2619"/>
                    </a:cubicBezTo>
                    <a:lnTo>
                      <a:pt x="2408" y="2619"/>
                    </a:lnTo>
                    <a:cubicBezTo>
                      <a:pt x="2699" y="2619"/>
                      <a:pt x="2699" y="2179"/>
                      <a:pt x="2408" y="2179"/>
                    </a:cubicBezTo>
                    <a:lnTo>
                      <a:pt x="441" y="2179"/>
                    </a:lnTo>
                    <a:lnTo>
                      <a:pt x="441" y="219"/>
                    </a:lnTo>
                    <a:cubicBezTo>
                      <a:pt x="441" y="73"/>
                      <a:pt x="331" y="0"/>
                      <a:pt x="221" y="0"/>
                    </a:cubicBezTo>
                    <a:close/>
                  </a:path>
                </a:pathLst>
              </a:custGeom>
              <a:solidFill>
                <a:schemeClr val="accent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18" name="Google Shape;2923;p52">
                <a:extLst>
                  <a:ext uri="{FF2B5EF4-FFF2-40B4-BE49-F238E27FC236}">
                    <a16:creationId xmlns:a16="http://schemas.microsoft.com/office/drawing/2014/main" id="{AA03509A-F69A-7EEE-C32F-ECFA1770AA96}"/>
                  </a:ext>
                </a:extLst>
              </p:cNvPr>
              <p:cNvSpPr/>
              <p:nvPr/>
            </p:nvSpPr>
            <p:spPr>
              <a:xfrm>
                <a:off x="6028588" y="2746062"/>
                <a:ext cx="159628" cy="84269"/>
              </a:xfrm>
              <a:custGeom>
                <a:avLst/>
                <a:gdLst/>
                <a:ahLst/>
                <a:cxnLst/>
                <a:rect l="l" t="t" r="r" b="b"/>
                <a:pathLst>
                  <a:path w="3714" h="1989" extrusionOk="0">
                    <a:moveTo>
                      <a:pt x="314" y="0"/>
                    </a:moveTo>
                    <a:cubicBezTo>
                      <a:pt x="145" y="0"/>
                      <a:pt x="0" y="221"/>
                      <a:pt x="161" y="382"/>
                    </a:cubicBezTo>
                    <a:lnTo>
                      <a:pt x="1700" y="1928"/>
                    </a:lnTo>
                    <a:cubicBezTo>
                      <a:pt x="1741" y="1969"/>
                      <a:pt x="1795" y="1989"/>
                      <a:pt x="1856" y="1989"/>
                    </a:cubicBezTo>
                    <a:cubicBezTo>
                      <a:pt x="1917" y="1989"/>
                      <a:pt x="1971" y="1969"/>
                      <a:pt x="2012" y="1928"/>
                    </a:cubicBezTo>
                    <a:lnTo>
                      <a:pt x="3558" y="382"/>
                    </a:lnTo>
                    <a:cubicBezTo>
                      <a:pt x="3714" y="221"/>
                      <a:pt x="3567" y="0"/>
                      <a:pt x="3399" y="0"/>
                    </a:cubicBezTo>
                    <a:cubicBezTo>
                      <a:pt x="3347" y="0"/>
                      <a:pt x="3294" y="21"/>
                      <a:pt x="3246" y="70"/>
                    </a:cubicBezTo>
                    <a:lnTo>
                      <a:pt x="1856" y="1460"/>
                    </a:lnTo>
                    <a:lnTo>
                      <a:pt x="466" y="70"/>
                    </a:lnTo>
                    <a:cubicBezTo>
                      <a:pt x="419" y="21"/>
                      <a:pt x="365" y="0"/>
                      <a:pt x="314" y="0"/>
                    </a:cubicBezTo>
                    <a:close/>
                  </a:path>
                </a:pathLst>
              </a:custGeom>
              <a:solidFill>
                <a:schemeClr val="accent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19" name="Google Shape;2924;p52">
                <a:extLst>
                  <a:ext uri="{FF2B5EF4-FFF2-40B4-BE49-F238E27FC236}">
                    <a16:creationId xmlns:a16="http://schemas.microsoft.com/office/drawing/2014/main" id="{BCA5D9AE-1C3A-12B7-A6C2-8DE559B3FDFE}"/>
                  </a:ext>
                </a:extLst>
              </p:cNvPr>
              <p:cNvSpPr/>
              <p:nvPr/>
            </p:nvSpPr>
            <p:spPr>
              <a:xfrm>
                <a:off x="6028502" y="3185447"/>
                <a:ext cx="158854" cy="84142"/>
              </a:xfrm>
              <a:custGeom>
                <a:avLst/>
                <a:gdLst/>
                <a:ahLst/>
                <a:cxnLst/>
                <a:rect l="l" t="t" r="r" b="b"/>
                <a:pathLst>
                  <a:path w="3696" h="1986" extrusionOk="0">
                    <a:moveTo>
                      <a:pt x="1858" y="0"/>
                    </a:moveTo>
                    <a:cubicBezTo>
                      <a:pt x="1802" y="0"/>
                      <a:pt x="1746" y="23"/>
                      <a:pt x="1702" y="67"/>
                    </a:cubicBezTo>
                    <a:lnTo>
                      <a:pt x="163" y="1606"/>
                    </a:lnTo>
                    <a:cubicBezTo>
                      <a:pt x="1" y="1763"/>
                      <a:pt x="149" y="1984"/>
                      <a:pt x="322" y="1984"/>
                    </a:cubicBezTo>
                    <a:cubicBezTo>
                      <a:pt x="373" y="1984"/>
                      <a:pt x="427" y="1964"/>
                      <a:pt x="475" y="1918"/>
                    </a:cubicBezTo>
                    <a:lnTo>
                      <a:pt x="1858" y="528"/>
                    </a:lnTo>
                    <a:lnTo>
                      <a:pt x="3248" y="1918"/>
                    </a:lnTo>
                    <a:cubicBezTo>
                      <a:pt x="3289" y="1958"/>
                      <a:pt x="3343" y="1979"/>
                      <a:pt x="3404" y="1979"/>
                    </a:cubicBezTo>
                    <a:lnTo>
                      <a:pt x="3404" y="1985"/>
                    </a:lnTo>
                    <a:cubicBezTo>
                      <a:pt x="3601" y="1985"/>
                      <a:pt x="3696" y="1748"/>
                      <a:pt x="3560" y="1606"/>
                    </a:cubicBezTo>
                    <a:lnTo>
                      <a:pt x="2014" y="67"/>
                    </a:lnTo>
                    <a:cubicBezTo>
                      <a:pt x="1970" y="23"/>
                      <a:pt x="1914" y="0"/>
                      <a:pt x="1858" y="0"/>
                    </a:cubicBezTo>
                    <a:close/>
                  </a:path>
                </a:pathLst>
              </a:custGeom>
              <a:solidFill>
                <a:schemeClr val="accent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20" name="Google Shape;2925;p52">
                <a:extLst>
                  <a:ext uri="{FF2B5EF4-FFF2-40B4-BE49-F238E27FC236}">
                    <a16:creationId xmlns:a16="http://schemas.microsoft.com/office/drawing/2014/main" id="{C43719CA-1C19-5DAB-7589-E29F4D32B54E}"/>
                  </a:ext>
                </a:extLst>
              </p:cNvPr>
              <p:cNvSpPr/>
              <p:nvPr/>
            </p:nvSpPr>
            <p:spPr>
              <a:xfrm>
                <a:off x="5839130" y="2932772"/>
                <a:ext cx="90301" cy="149811"/>
              </a:xfrm>
              <a:custGeom>
                <a:avLst/>
                <a:gdLst/>
                <a:ahLst/>
                <a:cxnLst/>
                <a:rect l="l" t="t" r="r" b="b"/>
                <a:pathLst>
                  <a:path w="2101" h="3536" extrusionOk="0">
                    <a:moveTo>
                      <a:pt x="314" y="1"/>
                    </a:moveTo>
                    <a:cubicBezTo>
                      <a:pt x="146" y="1"/>
                      <a:pt x="1" y="221"/>
                      <a:pt x="162" y="382"/>
                    </a:cubicBezTo>
                    <a:lnTo>
                      <a:pt x="1545" y="1772"/>
                    </a:lnTo>
                    <a:lnTo>
                      <a:pt x="155" y="3156"/>
                    </a:lnTo>
                    <a:cubicBezTo>
                      <a:pt x="19" y="3298"/>
                      <a:pt x="114" y="3535"/>
                      <a:pt x="311" y="3535"/>
                    </a:cubicBezTo>
                    <a:cubicBezTo>
                      <a:pt x="372" y="3535"/>
                      <a:pt x="426" y="3508"/>
                      <a:pt x="467" y="3468"/>
                    </a:cubicBezTo>
                    <a:lnTo>
                      <a:pt x="2013" y="1928"/>
                    </a:lnTo>
                    <a:cubicBezTo>
                      <a:pt x="2101" y="1840"/>
                      <a:pt x="2101" y="1698"/>
                      <a:pt x="2013" y="1616"/>
                    </a:cubicBezTo>
                    <a:lnTo>
                      <a:pt x="467" y="70"/>
                    </a:lnTo>
                    <a:cubicBezTo>
                      <a:pt x="419" y="21"/>
                      <a:pt x="366" y="1"/>
                      <a:pt x="314" y="1"/>
                    </a:cubicBezTo>
                    <a:close/>
                  </a:path>
                </a:pathLst>
              </a:custGeom>
              <a:solidFill>
                <a:schemeClr val="accent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21" name="Google Shape;2926;p52">
                <a:extLst>
                  <a:ext uri="{FF2B5EF4-FFF2-40B4-BE49-F238E27FC236}">
                    <a16:creationId xmlns:a16="http://schemas.microsoft.com/office/drawing/2014/main" id="{396CBF77-3F9C-50CA-1AF0-148F5FDDD3A3}"/>
                  </a:ext>
                </a:extLst>
              </p:cNvPr>
              <p:cNvSpPr/>
              <p:nvPr/>
            </p:nvSpPr>
            <p:spPr>
              <a:xfrm>
                <a:off x="6232788" y="3130497"/>
                <a:ext cx="116046" cy="111215"/>
              </a:xfrm>
              <a:custGeom>
                <a:avLst/>
                <a:gdLst/>
                <a:ahLst/>
                <a:cxnLst/>
                <a:rect l="l" t="t" r="r" b="b"/>
                <a:pathLst>
                  <a:path w="2700" h="2625" extrusionOk="0">
                    <a:moveTo>
                      <a:pt x="224" y="1"/>
                    </a:moveTo>
                    <a:cubicBezTo>
                      <a:pt x="102" y="1"/>
                      <a:pt x="7" y="102"/>
                      <a:pt x="7" y="224"/>
                    </a:cubicBezTo>
                    <a:lnTo>
                      <a:pt x="7" y="2401"/>
                    </a:lnTo>
                    <a:cubicBezTo>
                      <a:pt x="1" y="2523"/>
                      <a:pt x="102" y="2625"/>
                      <a:pt x="224" y="2625"/>
                    </a:cubicBezTo>
                    <a:cubicBezTo>
                      <a:pt x="346" y="2625"/>
                      <a:pt x="448" y="2523"/>
                      <a:pt x="448" y="2401"/>
                    </a:cubicBezTo>
                    <a:lnTo>
                      <a:pt x="448" y="441"/>
                    </a:lnTo>
                    <a:lnTo>
                      <a:pt x="2408" y="441"/>
                    </a:lnTo>
                    <a:cubicBezTo>
                      <a:pt x="2699" y="441"/>
                      <a:pt x="2699" y="1"/>
                      <a:pt x="2408" y="1"/>
                    </a:cubicBezTo>
                    <a:close/>
                  </a:path>
                </a:pathLst>
              </a:custGeom>
              <a:solidFill>
                <a:schemeClr val="accent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22" name="Google Shape;2927;p52">
                <a:extLst>
                  <a:ext uri="{FF2B5EF4-FFF2-40B4-BE49-F238E27FC236}">
                    <a16:creationId xmlns:a16="http://schemas.microsoft.com/office/drawing/2014/main" id="{3A93675A-864C-7292-A289-FF5698A24E70}"/>
                  </a:ext>
                </a:extLst>
              </p:cNvPr>
              <p:cNvSpPr/>
              <p:nvPr/>
            </p:nvSpPr>
            <p:spPr>
              <a:xfrm>
                <a:off x="5867927" y="2773939"/>
                <a:ext cx="116003" cy="111003"/>
              </a:xfrm>
              <a:custGeom>
                <a:avLst/>
                <a:gdLst/>
                <a:ahLst/>
                <a:cxnLst/>
                <a:rect l="l" t="t" r="r" b="b"/>
                <a:pathLst>
                  <a:path w="2699" h="2620" extrusionOk="0">
                    <a:moveTo>
                      <a:pt x="2478" y="0"/>
                    </a:moveTo>
                    <a:cubicBezTo>
                      <a:pt x="2368" y="0"/>
                      <a:pt x="2258" y="73"/>
                      <a:pt x="2258" y="219"/>
                    </a:cubicBezTo>
                    <a:lnTo>
                      <a:pt x="2258" y="2179"/>
                    </a:lnTo>
                    <a:lnTo>
                      <a:pt x="299" y="2179"/>
                    </a:lnTo>
                    <a:cubicBezTo>
                      <a:pt x="0" y="2179"/>
                      <a:pt x="0" y="2619"/>
                      <a:pt x="299" y="2619"/>
                    </a:cubicBezTo>
                    <a:lnTo>
                      <a:pt x="2475" y="2619"/>
                    </a:lnTo>
                    <a:cubicBezTo>
                      <a:pt x="2597" y="2619"/>
                      <a:pt x="2699" y="2524"/>
                      <a:pt x="2699" y="2402"/>
                    </a:cubicBezTo>
                    <a:lnTo>
                      <a:pt x="2699" y="219"/>
                    </a:lnTo>
                    <a:cubicBezTo>
                      <a:pt x="2699" y="73"/>
                      <a:pt x="2589" y="0"/>
                      <a:pt x="2478" y="0"/>
                    </a:cubicBezTo>
                    <a:close/>
                  </a:path>
                </a:pathLst>
              </a:custGeom>
              <a:solidFill>
                <a:schemeClr val="accent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23" name="Google Shape;2928;p52">
                <a:extLst>
                  <a:ext uri="{FF2B5EF4-FFF2-40B4-BE49-F238E27FC236}">
                    <a16:creationId xmlns:a16="http://schemas.microsoft.com/office/drawing/2014/main" id="{A417A55D-4301-82F6-22A3-D938C95721B7}"/>
                  </a:ext>
                </a:extLst>
              </p:cNvPr>
              <p:cNvSpPr/>
              <p:nvPr/>
            </p:nvSpPr>
            <p:spPr>
              <a:xfrm>
                <a:off x="5802038" y="2708991"/>
                <a:ext cx="612637" cy="597721"/>
              </a:xfrm>
              <a:custGeom>
                <a:avLst/>
                <a:gdLst/>
                <a:ahLst/>
                <a:cxnLst/>
                <a:rect l="l" t="t" r="r" b="b"/>
                <a:pathLst>
                  <a:path w="14254" h="14108" extrusionOk="0">
                    <a:moveTo>
                      <a:pt x="7131" y="1"/>
                    </a:moveTo>
                    <a:cubicBezTo>
                      <a:pt x="7020" y="1"/>
                      <a:pt x="6910" y="74"/>
                      <a:pt x="6910" y="220"/>
                    </a:cubicBezTo>
                    <a:lnTo>
                      <a:pt x="6910" y="6519"/>
                    </a:lnTo>
                    <a:lnTo>
                      <a:pt x="2455" y="2064"/>
                    </a:lnTo>
                    <a:cubicBezTo>
                      <a:pt x="2406" y="2015"/>
                      <a:pt x="2351" y="1994"/>
                      <a:pt x="2299" y="1994"/>
                    </a:cubicBezTo>
                    <a:cubicBezTo>
                      <a:pt x="2128" y="1994"/>
                      <a:pt x="1982" y="2215"/>
                      <a:pt x="2143" y="2376"/>
                    </a:cubicBezTo>
                    <a:lnTo>
                      <a:pt x="6598" y="6831"/>
                    </a:lnTo>
                    <a:lnTo>
                      <a:pt x="292" y="6831"/>
                    </a:lnTo>
                    <a:cubicBezTo>
                      <a:pt x="1" y="6831"/>
                      <a:pt x="1" y="7271"/>
                      <a:pt x="292" y="7271"/>
                    </a:cubicBezTo>
                    <a:lnTo>
                      <a:pt x="6598" y="7271"/>
                    </a:lnTo>
                    <a:lnTo>
                      <a:pt x="2143" y="11726"/>
                    </a:lnTo>
                    <a:cubicBezTo>
                      <a:pt x="1982" y="11887"/>
                      <a:pt x="2128" y="12108"/>
                      <a:pt x="2299" y="12108"/>
                    </a:cubicBezTo>
                    <a:cubicBezTo>
                      <a:pt x="2351" y="12108"/>
                      <a:pt x="2406" y="12087"/>
                      <a:pt x="2455" y="12038"/>
                    </a:cubicBezTo>
                    <a:lnTo>
                      <a:pt x="6910" y="7583"/>
                    </a:lnTo>
                    <a:lnTo>
                      <a:pt x="6910" y="13889"/>
                    </a:lnTo>
                    <a:cubicBezTo>
                      <a:pt x="6910" y="14035"/>
                      <a:pt x="7020" y="14108"/>
                      <a:pt x="7131" y="14108"/>
                    </a:cubicBezTo>
                    <a:cubicBezTo>
                      <a:pt x="7241" y="14108"/>
                      <a:pt x="7351" y="14035"/>
                      <a:pt x="7351" y="13889"/>
                    </a:cubicBezTo>
                    <a:lnTo>
                      <a:pt x="7351" y="7583"/>
                    </a:lnTo>
                    <a:lnTo>
                      <a:pt x="11806" y="12038"/>
                    </a:lnTo>
                    <a:cubicBezTo>
                      <a:pt x="11853" y="12087"/>
                      <a:pt x="11907" y="12108"/>
                      <a:pt x="11958" y="12108"/>
                    </a:cubicBezTo>
                    <a:cubicBezTo>
                      <a:pt x="12127" y="12108"/>
                      <a:pt x="12274" y="11887"/>
                      <a:pt x="12118" y="11726"/>
                    </a:cubicBezTo>
                    <a:lnTo>
                      <a:pt x="7663" y="7271"/>
                    </a:lnTo>
                    <a:lnTo>
                      <a:pt x="13962" y="7271"/>
                    </a:lnTo>
                    <a:cubicBezTo>
                      <a:pt x="14254" y="7271"/>
                      <a:pt x="14254" y="6831"/>
                      <a:pt x="13962" y="6831"/>
                    </a:cubicBezTo>
                    <a:lnTo>
                      <a:pt x="7663" y="6831"/>
                    </a:lnTo>
                    <a:lnTo>
                      <a:pt x="12118" y="2376"/>
                    </a:lnTo>
                    <a:cubicBezTo>
                      <a:pt x="12274" y="2215"/>
                      <a:pt x="12127" y="1994"/>
                      <a:pt x="11958" y="1994"/>
                    </a:cubicBezTo>
                    <a:cubicBezTo>
                      <a:pt x="11907" y="1994"/>
                      <a:pt x="11853" y="2015"/>
                      <a:pt x="11806" y="2064"/>
                    </a:cubicBezTo>
                    <a:lnTo>
                      <a:pt x="7351" y="6519"/>
                    </a:lnTo>
                    <a:lnTo>
                      <a:pt x="7351" y="220"/>
                    </a:lnTo>
                    <a:cubicBezTo>
                      <a:pt x="7351" y="74"/>
                      <a:pt x="7241" y="1"/>
                      <a:pt x="7131" y="1"/>
                    </a:cubicBezTo>
                    <a:close/>
                  </a:path>
                </a:pathLst>
              </a:custGeom>
              <a:solidFill>
                <a:schemeClr val="accent1"/>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24" name="Google Shape;2929;p52">
                <a:extLst>
                  <a:ext uri="{FF2B5EF4-FFF2-40B4-BE49-F238E27FC236}">
                    <a16:creationId xmlns:a16="http://schemas.microsoft.com/office/drawing/2014/main" id="{F01D5F3D-F317-B3AC-D05D-EB49CBFF25E4}"/>
                  </a:ext>
                </a:extLst>
              </p:cNvPr>
              <p:cNvSpPr/>
              <p:nvPr/>
            </p:nvSpPr>
            <p:spPr>
              <a:xfrm>
                <a:off x="5965836" y="2867866"/>
                <a:ext cx="285043" cy="279922"/>
              </a:xfrm>
              <a:custGeom>
                <a:avLst/>
                <a:gdLst/>
                <a:ahLst/>
                <a:cxnLst/>
                <a:rect l="l" t="t" r="r" b="b"/>
                <a:pathLst>
                  <a:path w="6632" h="6607" extrusionOk="0">
                    <a:moveTo>
                      <a:pt x="3316" y="457"/>
                    </a:moveTo>
                    <a:lnTo>
                      <a:pt x="5330" y="1291"/>
                    </a:lnTo>
                    <a:lnTo>
                      <a:pt x="6164" y="3304"/>
                    </a:lnTo>
                    <a:lnTo>
                      <a:pt x="5330" y="5318"/>
                    </a:lnTo>
                    <a:lnTo>
                      <a:pt x="3316" y="6152"/>
                    </a:lnTo>
                    <a:lnTo>
                      <a:pt x="1302" y="5318"/>
                    </a:lnTo>
                    <a:lnTo>
                      <a:pt x="468" y="3304"/>
                    </a:lnTo>
                    <a:lnTo>
                      <a:pt x="1302" y="1291"/>
                    </a:lnTo>
                    <a:lnTo>
                      <a:pt x="3316" y="457"/>
                    </a:lnTo>
                    <a:close/>
                    <a:moveTo>
                      <a:pt x="3320" y="1"/>
                    </a:moveTo>
                    <a:cubicBezTo>
                      <a:pt x="3291" y="1"/>
                      <a:pt x="3262" y="6"/>
                      <a:pt x="3235" y="16"/>
                    </a:cubicBezTo>
                    <a:lnTo>
                      <a:pt x="1051" y="911"/>
                    </a:lnTo>
                    <a:cubicBezTo>
                      <a:pt x="997" y="938"/>
                      <a:pt x="957" y="979"/>
                      <a:pt x="929" y="1033"/>
                    </a:cubicBezTo>
                    <a:lnTo>
                      <a:pt x="28" y="3216"/>
                    </a:lnTo>
                    <a:cubicBezTo>
                      <a:pt x="0" y="3270"/>
                      <a:pt x="0" y="3332"/>
                      <a:pt x="28" y="3386"/>
                    </a:cubicBezTo>
                    <a:lnTo>
                      <a:pt x="929" y="5569"/>
                    </a:lnTo>
                    <a:cubicBezTo>
                      <a:pt x="950" y="5623"/>
                      <a:pt x="997" y="5664"/>
                      <a:pt x="1051" y="5691"/>
                    </a:cubicBezTo>
                    <a:lnTo>
                      <a:pt x="3235" y="6593"/>
                    </a:lnTo>
                    <a:cubicBezTo>
                      <a:pt x="3262" y="6607"/>
                      <a:pt x="3289" y="6607"/>
                      <a:pt x="3316" y="6607"/>
                    </a:cubicBezTo>
                    <a:cubicBezTo>
                      <a:pt x="3343" y="6607"/>
                      <a:pt x="3370" y="6600"/>
                      <a:pt x="3398" y="6593"/>
                    </a:cubicBezTo>
                    <a:lnTo>
                      <a:pt x="5588" y="5691"/>
                    </a:lnTo>
                    <a:cubicBezTo>
                      <a:pt x="5642" y="5671"/>
                      <a:pt x="5683" y="5630"/>
                      <a:pt x="5703" y="5576"/>
                    </a:cubicBezTo>
                    <a:lnTo>
                      <a:pt x="6612" y="3393"/>
                    </a:lnTo>
                    <a:cubicBezTo>
                      <a:pt x="6632" y="3338"/>
                      <a:pt x="6632" y="3277"/>
                      <a:pt x="6612" y="3223"/>
                    </a:cubicBezTo>
                    <a:lnTo>
                      <a:pt x="5703" y="1040"/>
                    </a:lnTo>
                    <a:cubicBezTo>
                      <a:pt x="5683" y="985"/>
                      <a:pt x="5642" y="945"/>
                      <a:pt x="5588" y="918"/>
                    </a:cubicBezTo>
                    <a:lnTo>
                      <a:pt x="3404" y="16"/>
                    </a:lnTo>
                    <a:cubicBezTo>
                      <a:pt x="3377" y="6"/>
                      <a:pt x="3348" y="1"/>
                      <a:pt x="3320" y="1"/>
                    </a:cubicBezTo>
                    <a:close/>
                  </a:path>
                </a:pathLst>
              </a:custGeom>
              <a:solidFill>
                <a:schemeClr val="accent3"/>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grpSp>
      </p:grpSp>
      <p:grpSp>
        <p:nvGrpSpPr>
          <p:cNvPr id="25" name="Google Shape;3053;p54">
            <a:extLst>
              <a:ext uri="{FF2B5EF4-FFF2-40B4-BE49-F238E27FC236}">
                <a16:creationId xmlns:a16="http://schemas.microsoft.com/office/drawing/2014/main" id="{51932AF4-743C-948C-4236-29A49B356330}"/>
              </a:ext>
            </a:extLst>
          </p:cNvPr>
          <p:cNvGrpSpPr/>
          <p:nvPr/>
        </p:nvGrpSpPr>
        <p:grpSpPr>
          <a:xfrm>
            <a:off x="9038859" y="2513036"/>
            <a:ext cx="666579" cy="622715"/>
            <a:chOff x="3508282" y="3810341"/>
            <a:chExt cx="351644" cy="351959"/>
          </a:xfrm>
        </p:grpSpPr>
        <p:sp>
          <p:nvSpPr>
            <p:cNvPr id="26" name="Google Shape;3054;p54">
              <a:extLst>
                <a:ext uri="{FF2B5EF4-FFF2-40B4-BE49-F238E27FC236}">
                  <a16:creationId xmlns:a16="http://schemas.microsoft.com/office/drawing/2014/main" id="{299D47D5-FEB0-36CE-7E61-5A75B7C91836}"/>
                </a:ext>
              </a:extLst>
            </p:cNvPr>
            <p:cNvSpPr/>
            <p:nvPr/>
          </p:nvSpPr>
          <p:spPr>
            <a:xfrm>
              <a:off x="3508282" y="3810341"/>
              <a:ext cx="133180" cy="64232"/>
            </a:xfrm>
            <a:custGeom>
              <a:avLst/>
              <a:gdLst/>
              <a:ahLst/>
              <a:cxnLst/>
              <a:rect l="l" t="t" r="r" b="b"/>
              <a:pathLst>
                <a:path w="8895" h="4290" extrusionOk="0">
                  <a:moveTo>
                    <a:pt x="2503" y="1"/>
                  </a:moveTo>
                  <a:cubicBezTo>
                    <a:pt x="1115" y="1"/>
                    <a:pt x="1" y="1115"/>
                    <a:pt x="1" y="2503"/>
                  </a:cubicBezTo>
                  <a:cubicBezTo>
                    <a:pt x="1" y="3491"/>
                    <a:pt x="800" y="4290"/>
                    <a:pt x="1788" y="4290"/>
                  </a:cubicBezTo>
                  <a:cubicBezTo>
                    <a:pt x="2797" y="4290"/>
                    <a:pt x="7191" y="3491"/>
                    <a:pt x="7191" y="2503"/>
                  </a:cubicBezTo>
                  <a:lnTo>
                    <a:pt x="8600" y="2503"/>
                  </a:lnTo>
                  <a:cubicBezTo>
                    <a:pt x="8600" y="1809"/>
                    <a:pt x="8894" y="1178"/>
                    <a:pt x="8432" y="737"/>
                  </a:cubicBezTo>
                  <a:cubicBezTo>
                    <a:pt x="7990" y="274"/>
                    <a:pt x="3197" y="1"/>
                    <a:pt x="2503" y="1"/>
                  </a:cubicBezTo>
                  <a:close/>
                </a:path>
              </a:pathLst>
            </a:custGeom>
            <a:solidFill>
              <a:schemeClr val="accent1"/>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27" name="Google Shape;3055;p54">
              <a:extLst>
                <a:ext uri="{FF2B5EF4-FFF2-40B4-BE49-F238E27FC236}">
                  <a16:creationId xmlns:a16="http://schemas.microsoft.com/office/drawing/2014/main" id="{CF962AF4-27C4-77CD-DFED-8F9B805B39FD}"/>
                </a:ext>
              </a:extLst>
            </p:cNvPr>
            <p:cNvSpPr/>
            <p:nvPr/>
          </p:nvSpPr>
          <p:spPr>
            <a:xfrm>
              <a:off x="3535053" y="3847802"/>
              <a:ext cx="58872" cy="26771"/>
            </a:xfrm>
            <a:custGeom>
              <a:avLst/>
              <a:gdLst/>
              <a:ahLst/>
              <a:cxnLst/>
              <a:rect l="l" t="t" r="r" b="b"/>
              <a:pathLst>
                <a:path w="3932" h="1788" extrusionOk="0">
                  <a:moveTo>
                    <a:pt x="1808" y="1"/>
                  </a:moveTo>
                  <a:cubicBezTo>
                    <a:pt x="1808" y="989"/>
                    <a:pt x="1009" y="1788"/>
                    <a:pt x="0" y="1788"/>
                  </a:cubicBezTo>
                  <a:lnTo>
                    <a:pt x="3932" y="1788"/>
                  </a:lnTo>
                  <a:lnTo>
                    <a:pt x="3932" y="1"/>
                  </a:lnTo>
                  <a:close/>
                </a:path>
              </a:pathLst>
            </a:custGeom>
            <a:solidFill>
              <a:schemeClr val="lt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28" name="Google Shape;3056;p54">
              <a:extLst>
                <a:ext uri="{FF2B5EF4-FFF2-40B4-BE49-F238E27FC236}">
                  <a16:creationId xmlns:a16="http://schemas.microsoft.com/office/drawing/2014/main" id="{EF0AE8F4-D1F7-088E-43E0-D97F268C0AB9}"/>
                </a:ext>
              </a:extLst>
            </p:cNvPr>
            <p:cNvSpPr/>
            <p:nvPr/>
          </p:nvSpPr>
          <p:spPr>
            <a:xfrm>
              <a:off x="3545743" y="3810341"/>
              <a:ext cx="239261" cy="351959"/>
            </a:xfrm>
            <a:custGeom>
              <a:avLst/>
              <a:gdLst/>
              <a:ahLst/>
              <a:cxnLst/>
              <a:rect l="l" t="t" r="r" b="b"/>
              <a:pathLst>
                <a:path w="15980" h="23507" extrusionOk="0">
                  <a:moveTo>
                    <a:pt x="1" y="1"/>
                  </a:moveTo>
                  <a:cubicBezTo>
                    <a:pt x="653" y="1"/>
                    <a:pt x="1304" y="253"/>
                    <a:pt x="1767" y="737"/>
                  </a:cubicBezTo>
                  <a:cubicBezTo>
                    <a:pt x="1872" y="821"/>
                    <a:pt x="1956" y="926"/>
                    <a:pt x="2040" y="1031"/>
                  </a:cubicBezTo>
                  <a:cubicBezTo>
                    <a:pt x="2335" y="1451"/>
                    <a:pt x="2503" y="1977"/>
                    <a:pt x="2503" y="2503"/>
                  </a:cubicBezTo>
                  <a:lnTo>
                    <a:pt x="2503" y="21004"/>
                  </a:lnTo>
                  <a:cubicBezTo>
                    <a:pt x="2503" y="22371"/>
                    <a:pt x="3617" y="23506"/>
                    <a:pt x="5005" y="23506"/>
                  </a:cubicBezTo>
                  <a:lnTo>
                    <a:pt x="8747" y="23506"/>
                  </a:lnTo>
                  <a:cubicBezTo>
                    <a:pt x="9209" y="23065"/>
                    <a:pt x="11312" y="23212"/>
                    <a:pt x="11312" y="22539"/>
                  </a:cubicBezTo>
                  <a:lnTo>
                    <a:pt x="15979" y="19217"/>
                  </a:lnTo>
                  <a:lnTo>
                    <a:pt x="15979" y="2503"/>
                  </a:lnTo>
                  <a:cubicBezTo>
                    <a:pt x="15979" y="1115"/>
                    <a:pt x="14865" y="1"/>
                    <a:pt x="13477" y="1"/>
                  </a:cubicBezTo>
                  <a:close/>
                </a:path>
              </a:pathLst>
            </a:custGeom>
            <a:solidFill>
              <a:schemeClr val="accent4"/>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29" name="Google Shape;3057;p54">
              <a:extLst>
                <a:ext uri="{FF2B5EF4-FFF2-40B4-BE49-F238E27FC236}">
                  <a16:creationId xmlns:a16="http://schemas.microsoft.com/office/drawing/2014/main" id="{B6D3D90E-1FB9-BBEE-B806-65CE0CD5EBC2}"/>
                </a:ext>
              </a:extLst>
            </p:cNvPr>
            <p:cNvSpPr/>
            <p:nvPr/>
          </p:nvSpPr>
          <p:spPr>
            <a:xfrm>
              <a:off x="3583205" y="4082317"/>
              <a:ext cx="201799" cy="79983"/>
            </a:xfrm>
            <a:custGeom>
              <a:avLst/>
              <a:gdLst/>
              <a:ahLst/>
              <a:cxnLst/>
              <a:rect l="l" t="t" r="r" b="b"/>
              <a:pathLst>
                <a:path w="13478" h="5342" extrusionOk="0">
                  <a:moveTo>
                    <a:pt x="1" y="1"/>
                  </a:moveTo>
                  <a:lnTo>
                    <a:pt x="1" y="2839"/>
                  </a:lnTo>
                  <a:cubicBezTo>
                    <a:pt x="1" y="4206"/>
                    <a:pt x="1115" y="5341"/>
                    <a:pt x="2503" y="5341"/>
                  </a:cubicBezTo>
                  <a:lnTo>
                    <a:pt x="6245" y="5341"/>
                  </a:lnTo>
                  <a:cubicBezTo>
                    <a:pt x="6707" y="4900"/>
                    <a:pt x="8810" y="5047"/>
                    <a:pt x="8810" y="4374"/>
                  </a:cubicBezTo>
                  <a:lnTo>
                    <a:pt x="13477" y="1052"/>
                  </a:lnTo>
                  <a:lnTo>
                    <a:pt x="13477" y="1"/>
                  </a:lnTo>
                  <a:close/>
                </a:path>
              </a:pathLst>
            </a:custGeom>
            <a:solidFill>
              <a:schemeClr val="accent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30" name="Google Shape;3058;p54">
              <a:extLst>
                <a:ext uri="{FF2B5EF4-FFF2-40B4-BE49-F238E27FC236}">
                  <a16:creationId xmlns:a16="http://schemas.microsoft.com/office/drawing/2014/main" id="{DF2D0267-A1E3-53FA-D192-B66F9963EEBE}"/>
                </a:ext>
              </a:extLst>
            </p:cNvPr>
            <p:cNvSpPr/>
            <p:nvPr/>
          </p:nvSpPr>
          <p:spPr>
            <a:xfrm>
              <a:off x="3545429" y="3810341"/>
              <a:ext cx="232328" cy="15437"/>
            </a:xfrm>
            <a:custGeom>
              <a:avLst/>
              <a:gdLst/>
              <a:ahLst/>
              <a:cxnLst/>
              <a:rect l="l" t="t" r="r" b="b"/>
              <a:pathLst>
                <a:path w="15517" h="1031" extrusionOk="0">
                  <a:moveTo>
                    <a:pt x="1" y="1"/>
                  </a:moveTo>
                  <a:cubicBezTo>
                    <a:pt x="674" y="1"/>
                    <a:pt x="1304" y="253"/>
                    <a:pt x="1788" y="737"/>
                  </a:cubicBezTo>
                  <a:cubicBezTo>
                    <a:pt x="1872" y="821"/>
                    <a:pt x="1956" y="926"/>
                    <a:pt x="2040" y="1031"/>
                  </a:cubicBezTo>
                  <a:lnTo>
                    <a:pt x="15517" y="1031"/>
                  </a:lnTo>
                  <a:cubicBezTo>
                    <a:pt x="15054" y="379"/>
                    <a:pt x="14297" y="1"/>
                    <a:pt x="13498" y="1"/>
                  </a:cubicBezTo>
                  <a:close/>
                </a:path>
              </a:pathLst>
            </a:custGeom>
            <a:solidFill>
              <a:schemeClr val="accent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31" name="Google Shape;3059;p54">
              <a:extLst>
                <a:ext uri="{FF2B5EF4-FFF2-40B4-BE49-F238E27FC236}">
                  <a16:creationId xmlns:a16="http://schemas.microsoft.com/office/drawing/2014/main" id="{EF4CB156-D589-1673-C9FE-829EE050298B}"/>
                </a:ext>
              </a:extLst>
            </p:cNvPr>
            <p:cNvSpPr/>
            <p:nvPr/>
          </p:nvSpPr>
          <p:spPr>
            <a:xfrm>
              <a:off x="3620666" y="4097753"/>
              <a:ext cx="239261" cy="64546"/>
            </a:xfrm>
            <a:custGeom>
              <a:avLst/>
              <a:gdLst/>
              <a:ahLst/>
              <a:cxnLst/>
              <a:rect l="l" t="t" r="r" b="b"/>
              <a:pathLst>
                <a:path w="15980" h="4311" extrusionOk="0">
                  <a:moveTo>
                    <a:pt x="715" y="0"/>
                  </a:moveTo>
                  <a:cubicBezTo>
                    <a:pt x="1704" y="0"/>
                    <a:pt x="2503" y="820"/>
                    <a:pt x="2503" y="1808"/>
                  </a:cubicBezTo>
                  <a:cubicBezTo>
                    <a:pt x="2503" y="2355"/>
                    <a:pt x="2313" y="2901"/>
                    <a:pt x="1977" y="3343"/>
                  </a:cubicBezTo>
                  <a:cubicBezTo>
                    <a:pt x="1914" y="3406"/>
                    <a:pt x="1851" y="3490"/>
                    <a:pt x="1767" y="3574"/>
                  </a:cubicBezTo>
                  <a:cubicBezTo>
                    <a:pt x="1304" y="4037"/>
                    <a:pt x="673" y="4310"/>
                    <a:pt x="1" y="4310"/>
                  </a:cubicBezTo>
                  <a:lnTo>
                    <a:pt x="13477" y="4310"/>
                  </a:lnTo>
                  <a:cubicBezTo>
                    <a:pt x="14129" y="4310"/>
                    <a:pt x="14760" y="4037"/>
                    <a:pt x="15243" y="3574"/>
                  </a:cubicBezTo>
                  <a:cubicBezTo>
                    <a:pt x="15306" y="3490"/>
                    <a:pt x="15390" y="3406"/>
                    <a:pt x="15454" y="3343"/>
                  </a:cubicBezTo>
                  <a:cubicBezTo>
                    <a:pt x="15790" y="2901"/>
                    <a:pt x="15979" y="2355"/>
                    <a:pt x="15979" y="1808"/>
                  </a:cubicBezTo>
                  <a:cubicBezTo>
                    <a:pt x="15979" y="820"/>
                    <a:pt x="15180" y="21"/>
                    <a:pt x="14192" y="0"/>
                  </a:cubicBezTo>
                  <a:close/>
                </a:path>
              </a:pathLst>
            </a:custGeom>
            <a:solidFill>
              <a:schemeClr val="lt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32" name="Google Shape;3060;p54">
              <a:extLst>
                <a:ext uri="{FF2B5EF4-FFF2-40B4-BE49-F238E27FC236}">
                  <a16:creationId xmlns:a16="http://schemas.microsoft.com/office/drawing/2014/main" id="{AE939102-428D-BEDC-F016-6F8FA36C106C}"/>
                </a:ext>
              </a:extLst>
            </p:cNvPr>
            <p:cNvSpPr/>
            <p:nvPr/>
          </p:nvSpPr>
          <p:spPr>
            <a:xfrm>
              <a:off x="3620666" y="4147791"/>
              <a:ext cx="231385" cy="14508"/>
            </a:xfrm>
            <a:custGeom>
              <a:avLst/>
              <a:gdLst/>
              <a:ahLst/>
              <a:cxnLst/>
              <a:rect l="l" t="t" r="r" b="b"/>
              <a:pathLst>
                <a:path w="15454" h="969" extrusionOk="0">
                  <a:moveTo>
                    <a:pt x="1977" y="1"/>
                  </a:moveTo>
                  <a:cubicBezTo>
                    <a:pt x="1914" y="64"/>
                    <a:pt x="1851" y="148"/>
                    <a:pt x="1767" y="232"/>
                  </a:cubicBezTo>
                  <a:cubicBezTo>
                    <a:pt x="1304" y="695"/>
                    <a:pt x="673" y="968"/>
                    <a:pt x="1" y="968"/>
                  </a:cubicBezTo>
                  <a:lnTo>
                    <a:pt x="13477" y="968"/>
                  </a:lnTo>
                  <a:cubicBezTo>
                    <a:pt x="14129" y="968"/>
                    <a:pt x="14760" y="695"/>
                    <a:pt x="15243" y="232"/>
                  </a:cubicBezTo>
                  <a:cubicBezTo>
                    <a:pt x="15306" y="148"/>
                    <a:pt x="15390" y="64"/>
                    <a:pt x="15454" y="1"/>
                  </a:cubicBezTo>
                  <a:close/>
                </a:path>
              </a:pathLst>
            </a:custGeom>
            <a:solidFill>
              <a:schemeClr val="accent1"/>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33" name="Google Shape;3061;p54">
              <a:extLst>
                <a:ext uri="{FF2B5EF4-FFF2-40B4-BE49-F238E27FC236}">
                  <a16:creationId xmlns:a16="http://schemas.microsoft.com/office/drawing/2014/main" id="{34F77324-A155-F775-EFE8-362C4ED3E6FC}"/>
                </a:ext>
              </a:extLst>
            </p:cNvPr>
            <p:cNvSpPr/>
            <p:nvPr/>
          </p:nvSpPr>
          <p:spPr>
            <a:xfrm>
              <a:off x="3604301" y="4097753"/>
              <a:ext cx="53841" cy="27085"/>
            </a:xfrm>
            <a:custGeom>
              <a:avLst/>
              <a:gdLst/>
              <a:ahLst/>
              <a:cxnLst/>
              <a:rect l="l" t="t" r="r" b="b"/>
              <a:pathLst>
                <a:path w="3596" h="1809" extrusionOk="0">
                  <a:moveTo>
                    <a:pt x="1787" y="0"/>
                  </a:moveTo>
                  <a:cubicBezTo>
                    <a:pt x="799" y="0"/>
                    <a:pt x="0" y="820"/>
                    <a:pt x="0" y="1808"/>
                  </a:cubicBezTo>
                  <a:lnTo>
                    <a:pt x="3596" y="1808"/>
                  </a:lnTo>
                  <a:cubicBezTo>
                    <a:pt x="3575" y="820"/>
                    <a:pt x="2776" y="0"/>
                    <a:pt x="1787" y="0"/>
                  </a:cubicBezTo>
                  <a:close/>
                </a:path>
              </a:pathLst>
            </a:custGeom>
            <a:solidFill>
              <a:schemeClr val="accent1"/>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34" name="Google Shape;3062;p54">
              <a:extLst>
                <a:ext uri="{FF2B5EF4-FFF2-40B4-BE49-F238E27FC236}">
                  <a16:creationId xmlns:a16="http://schemas.microsoft.com/office/drawing/2014/main" id="{7C91BED1-4D48-41F5-8409-6EC29AB36FE6}"/>
                </a:ext>
              </a:extLst>
            </p:cNvPr>
            <p:cNvSpPr/>
            <p:nvPr/>
          </p:nvSpPr>
          <p:spPr>
            <a:xfrm>
              <a:off x="3606187" y="3867401"/>
              <a:ext cx="159292" cy="25124"/>
            </a:xfrm>
            <a:custGeom>
              <a:avLst/>
              <a:gdLst/>
              <a:ahLst/>
              <a:cxnLst/>
              <a:rect l="l" t="t" r="r" b="b"/>
              <a:pathLst>
                <a:path w="10639" h="1678" extrusionOk="0">
                  <a:moveTo>
                    <a:pt x="4353" y="0"/>
                  </a:moveTo>
                  <a:cubicBezTo>
                    <a:pt x="3901" y="0"/>
                    <a:pt x="3449" y="195"/>
                    <a:pt x="3133" y="584"/>
                  </a:cubicBezTo>
                  <a:cubicBezTo>
                    <a:pt x="2954" y="836"/>
                    <a:pt x="2681" y="962"/>
                    <a:pt x="2410" y="962"/>
                  </a:cubicBezTo>
                  <a:cubicBezTo>
                    <a:pt x="2140" y="962"/>
                    <a:pt x="1872" y="836"/>
                    <a:pt x="1703" y="584"/>
                  </a:cubicBezTo>
                  <a:cubicBezTo>
                    <a:pt x="1388" y="226"/>
                    <a:pt x="947" y="16"/>
                    <a:pt x="484" y="16"/>
                  </a:cubicBezTo>
                  <a:cubicBezTo>
                    <a:pt x="477" y="16"/>
                    <a:pt x="471" y="16"/>
                    <a:pt x="464" y="16"/>
                  </a:cubicBezTo>
                  <a:cubicBezTo>
                    <a:pt x="1" y="16"/>
                    <a:pt x="7" y="731"/>
                    <a:pt x="484" y="731"/>
                  </a:cubicBezTo>
                  <a:cubicBezTo>
                    <a:pt x="757" y="731"/>
                    <a:pt x="1031" y="878"/>
                    <a:pt x="1199" y="1109"/>
                  </a:cubicBezTo>
                  <a:cubicBezTo>
                    <a:pt x="1514" y="1488"/>
                    <a:pt x="1966" y="1677"/>
                    <a:pt x="2418" y="1677"/>
                  </a:cubicBezTo>
                  <a:cubicBezTo>
                    <a:pt x="2870" y="1677"/>
                    <a:pt x="3322" y="1488"/>
                    <a:pt x="3638" y="1109"/>
                  </a:cubicBezTo>
                  <a:cubicBezTo>
                    <a:pt x="3806" y="857"/>
                    <a:pt x="4079" y="731"/>
                    <a:pt x="4353" y="731"/>
                  </a:cubicBezTo>
                  <a:cubicBezTo>
                    <a:pt x="4626" y="731"/>
                    <a:pt x="4899" y="857"/>
                    <a:pt x="5067" y="1109"/>
                  </a:cubicBezTo>
                  <a:cubicBezTo>
                    <a:pt x="5383" y="1488"/>
                    <a:pt x="5835" y="1677"/>
                    <a:pt x="6287" y="1677"/>
                  </a:cubicBezTo>
                  <a:cubicBezTo>
                    <a:pt x="6739" y="1677"/>
                    <a:pt x="7191" y="1488"/>
                    <a:pt x="7506" y="1109"/>
                  </a:cubicBezTo>
                  <a:cubicBezTo>
                    <a:pt x="7685" y="857"/>
                    <a:pt x="7958" y="731"/>
                    <a:pt x="8229" y="731"/>
                  </a:cubicBezTo>
                  <a:cubicBezTo>
                    <a:pt x="8500" y="731"/>
                    <a:pt x="8768" y="857"/>
                    <a:pt x="8936" y="1109"/>
                  </a:cubicBezTo>
                  <a:cubicBezTo>
                    <a:pt x="9251" y="1467"/>
                    <a:pt x="9693" y="1677"/>
                    <a:pt x="10176" y="1677"/>
                  </a:cubicBezTo>
                  <a:cubicBezTo>
                    <a:pt x="10639" y="1677"/>
                    <a:pt x="10639" y="962"/>
                    <a:pt x="10176" y="962"/>
                  </a:cubicBezTo>
                  <a:cubicBezTo>
                    <a:pt x="9882" y="962"/>
                    <a:pt x="9609" y="815"/>
                    <a:pt x="9461" y="584"/>
                  </a:cubicBezTo>
                  <a:cubicBezTo>
                    <a:pt x="9136" y="195"/>
                    <a:pt x="8678" y="0"/>
                    <a:pt x="8224" y="0"/>
                  </a:cubicBezTo>
                  <a:cubicBezTo>
                    <a:pt x="7769" y="0"/>
                    <a:pt x="7317" y="195"/>
                    <a:pt x="7002" y="584"/>
                  </a:cubicBezTo>
                  <a:cubicBezTo>
                    <a:pt x="6833" y="836"/>
                    <a:pt x="6565" y="962"/>
                    <a:pt x="6295" y="962"/>
                  </a:cubicBezTo>
                  <a:cubicBezTo>
                    <a:pt x="6024" y="962"/>
                    <a:pt x="5751" y="836"/>
                    <a:pt x="5572" y="584"/>
                  </a:cubicBezTo>
                  <a:cubicBezTo>
                    <a:pt x="5257" y="195"/>
                    <a:pt x="4805" y="0"/>
                    <a:pt x="4353" y="0"/>
                  </a:cubicBezTo>
                  <a:close/>
                </a:path>
              </a:pathLst>
            </a:custGeom>
            <a:solidFill>
              <a:schemeClr val="dk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35" name="Google Shape;3063;p54">
              <a:extLst>
                <a:ext uri="{FF2B5EF4-FFF2-40B4-BE49-F238E27FC236}">
                  <a16:creationId xmlns:a16="http://schemas.microsoft.com/office/drawing/2014/main" id="{26F88431-EDFC-160C-8FEA-CC4DB885AD43}"/>
                </a:ext>
              </a:extLst>
            </p:cNvPr>
            <p:cNvSpPr/>
            <p:nvPr/>
          </p:nvSpPr>
          <p:spPr>
            <a:xfrm>
              <a:off x="3606187" y="3904159"/>
              <a:ext cx="159292" cy="25184"/>
            </a:xfrm>
            <a:custGeom>
              <a:avLst/>
              <a:gdLst/>
              <a:ahLst/>
              <a:cxnLst/>
              <a:rect l="l" t="t" r="r" b="b"/>
              <a:pathLst>
                <a:path w="10639" h="1682" extrusionOk="0">
                  <a:moveTo>
                    <a:pt x="484" y="0"/>
                  </a:moveTo>
                  <a:cubicBezTo>
                    <a:pt x="1" y="0"/>
                    <a:pt x="1" y="736"/>
                    <a:pt x="484" y="736"/>
                  </a:cubicBezTo>
                  <a:cubicBezTo>
                    <a:pt x="757" y="736"/>
                    <a:pt x="1031" y="883"/>
                    <a:pt x="1199" y="1093"/>
                  </a:cubicBezTo>
                  <a:cubicBezTo>
                    <a:pt x="1514" y="1482"/>
                    <a:pt x="1966" y="1677"/>
                    <a:pt x="2418" y="1677"/>
                  </a:cubicBezTo>
                  <a:cubicBezTo>
                    <a:pt x="2870" y="1677"/>
                    <a:pt x="3322" y="1482"/>
                    <a:pt x="3638" y="1093"/>
                  </a:cubicBezTo>
                  <a:cubicBezTo>
                    <a:pt x="3806" y="852"/>
                    <a:pt x="4079" y="731"/>
                    <a:pt x="4353" y="731"/>
                  </a:cubicBezTo>
                  <a:cubicBezTo>
                    <a:pt x="4626" y="731"/>
                    <a:pt x="4899" y="852"/>
                    <a:pt x="5067" y="1093"/>
                  </a:cubicBezTo>
                  <a:cubicBezTo>
                    <a:pt x="5383" y="1482"/>
                    <a:pt x="5835" y="1677"/>
                    <a:pt x="6287" y="1677"/>
                  </a:cubicBezTo>
                  <a:cubicBezTo>
                    <a:pt x="6739" y="1677"/>
                    <a:pt x="7191" y="1482"/>
                    <a:pt x="7506" y="1093"/>
                  </a:cubicBezTo>
                  <a:cubicBezTo>
                    <a:pt x="7685" y="852"/>
                    <a:pt x="7958" y="731"/>
                    <a:pt x="8229" y="731"/>
                  </a:cubicBezTo>
                  <a:cubicBezTo>
                    <a:pt x="8500" y="731"/>
                    <a:pt x="8768" y="852"/>
                    <a:pt x="8936" y="1093"/>
                  </a:cubicBezTo>
                  <a:cubicBezTo>
                    <a:pt x="9251" y="1472"/>
                    <a:pt x="9693" y="1682"/>
                    <a:pt x="10176" y="1682"/>
                  </a:cubicBezTo>
                  <a:cubicBezTo>
                    <a:pt x="10639" y="1682"/>
                    <a:pt x="10639" y="967"/>
                    <a:pt x="10176" y="967"/>
                  </a:cubicBezTo>
                  <a:cubicBezTo>
                    <a:pt x="9882" y="967"/>
                    <a:pt x="9609" y="820"/>
                    <a:pt x="9461" y="589"/>
                  </a:cubicBezTo>
                  <a:cubicBezTo>
                    <a:pt x="9136" y="200"/>
                    <a:pt x="8678" y="5"/>
                    <a:pt x="8224" y="5"/>
                  </a:cubicBezTo>
                  <a:cubicBezTo>
                    <a:pt x="7769" y="5"/>
                    <a:pt x="7317" y="200"/>
                    <a:pt x="7002" y="589"/>
                  </a:cubicBezTo>
                  <a:cubicBezTo>
                    <a:pt x="6833" y="841"/>
                    <a:pt x="6565" y="967"/>
                    <a:pt x="6295" y="967"/>
                  </a:cubicBezTo>
                  <a:cubicBezTo>
                    <a:pt x="6024" y="967"/>
                    <a:pt x="5751" y="841"/>
                    <a:pt x="5572" y="589"/>
                  </a:cubicBezTo>
                  <a:cubicBezTo>
                    <a:pt x="5257" y="200"/>
                    <a:pt x="4805" y="5"/>
                    <a:pt x="4353" y="5"/>
                  </a:cubicBezTo>
                  <a:cubicBezTo>
                    <a:pt x="3901" y="5"/>
                    <a:pt x="3449" y="200"/>
                    <a:pt x="3133" y="589"/>
                  </a:cubicBezTo>
                  <a:cubicBezTo>
                    <a:pt x="2954" y="841"/>
                    <a:pt x="2681" y="967"/>
                    <a:pt x="2410" y="967"/>
                  </a:cubicBezTo>
                  <a:cubicBezTo>
                    <a:pt x="2140" y="967"/>
                    <a:pt x="1872" y="841"/>
                    <a:pt x="1703" y="589"/>
                  </a:cubicBezTo>
                  <a:cubicBezTo>
                    <a:pt x="1388" y="231"/>
                    <a:pt x="947" y="21"/>
                    <a:pt x="484" y="0"/>
                  </a:cubicBezTo>
                  <a:close/>
                </a:path>
              </a:pathLst>
            </a:custGeom>
            <a:solidFill>
              <a:schemeClr val="dk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36" name="Google Shape;3064;p54">
              <a:extLst>
                <a:ext uri="{FF2B5EF4-FFF2-40B4-BE49-F238E27FC236}">
                  <a16:creationId xmlns:a16="http://schemas.microsoft.com/office/drawing/2014/main" id="{30A106BE-6E1C-677A-8975-ECDBB21CE604}"/>
                </a:ext>
              </a:extLst>
            </p:cNvPr>
            <p:cNvSpPr/>
            <p:nvPr/>
          </p:nvSpPr>
          <p:spPr>
            <a:xfrm>
              <a:off x="3606187" y="3940976"/>
              <a:ext cx="159292" cy="25199"/>
            </a:xfrm>
            <a:custGeom>
              <a:avLst/>
              <a:gdLst/>
              <a:ahLst/>
              <a:cxnLst/>
              <a:rect l="l" t="t" r="r" b="b"/>
              <a:pathLst>
                <a:path w="10639" h="1683" extrusionOk="0">
                  <a:moveTo>
                    <a:pt x="484" y="1"/>
                  </a:moveTo>
                  <a:cubicBezTo>
                    <a:pt x="1" y="1"/>
                    <a:pt x="1" y="737"/>
                    <a:pt x="484" y="737"/>
                  </a:cubicBezTo>
                  <a:cubicBezTo>
                    <a:pt x="757" y="737"/>
                    <a:pt x="1031" y="884"/>
                    <a:pt x="1199" y="1094"/>
                  </a:cubicBezTo>
                  <a:cubicBezTo>
                    <a:pt x="1514" y="1483"/>
                    <a:pt x="1966" y="1678"/>
                    <a:pt x="2418" y="1678"/>
                  </a:cubicBezTo>
                  <a:cubicBezTo>
                    <a:pt x="2870" y="1678"/>
                    <a:pt x="3322" y="1483"/>
                    <a:pt x="3638" y="1094"/>
                  </a:cubicBezTo>
                  <a:cubicBezTo>
                    <a:pt x="3806" y="852"/>
                    <a:pt x="4079" y="732"/>
                    <a:pt x="4353" y="732"/>
                  </a:cubicBezTo>
                  <a:cubicBezTo>
                    <a:pt x="4626" y="732"/>
                    <a:pt x="4899" y="852"/>
                    <a:pt x="5067" y="1094"/>
                  </a:cubicBezTo>
                  <a:cubicBezTo>
                    <a:pt x="5383" y="1483"/>
                    <a:pt x="5835" y="1678"/>
                    <a:pt x="6287" y="1678"/>
                  </a:cubicBezTo>
                  <a:cubicBezTo>
                    <a:pt x="6739" y="1678"/>
                    <a:pt x="7191" y="1483"/>
                    <a:pt x="7506" y="1094"/>
                  </a:cubicBezTo>
                  <a:cubicBezTo>
                    <a:pt x="7685" y="852"/>
                    <a:pt x="7958" y="732"/>
                    <a:pt x="8229" y="732"/>
                  </a:cubicBezTo>
                  <a:cubicBezTo>
                    <a:pt x="8500" y="732"/>
                    <a:pt x="8768" y="852"/>
                    <a:pt x="8936" y="1094"/>
                  </a:cubicBezTo>
                  <a:cubicBezTo>
                    <a:pt x="9251" y="1473"/>
                    <a:pt x="9693" y="1683"/>
                    <a:pt x="10176" y="1683"/>
                  </a:cubicBezTo>
                  <a:cubicBezTo>
                    <a:pt x="10639" y="1683"/>
                    <a:pt x="10639" y="968"/>
                    <a:pt x="10176" y="968"/>
                  </a:cubicBezTo>
                  <a:cubicBezTo>
                    <a:pt x="9882" y="968"/>
                    <a:pt x="9609" y="821"/>
                    <a:pt x="9461" y="590"/>
                  </a:cubicBezTo>
                  <a:cubicBezTo>
                    <a:pt x="9136" y="201"/>
                    <a:pt x="8678" y="6"/>
                    <a:pt x="8224" y="6"/>
                  </a:cubicBezTo>
                  <a:cubicBezTo>
                    <a:pt x="7769" y="6"/>
                    <a:pt x="7317" y="201"/>
                    <a:pt x="7002" y="590"/>
                  </a:cubicBezTo>
                  <a:cubicBezTo>
                    <a:pt x="6833" y="842"/>
                    <a:pt x="6565" y="968"/>
                    <a:pt x="6295" y="968"/>
                  </a:cubicBezTo>
                  <a:cubicBezTo>
                    <a:pt x="6024" y="968"/>
                    <a:pt x="5751" y="842"/>
                    <a:pt x="5572" y="590"/>
                  </a:cubicBezTo>
                  <a:cubicBezTo>
                    <a:pt x="5257" y="201"/>
                    <a:pt x="4805" y="6"/>
                    <a:pt x="4353" y="6"/>
                  </a:cubicBezTo>
                  <a:cubicBezTo>
                    <a:pt x="3901" y="6"/>
                    <a:pt x="3449" y="201"/>
                    <a:pt x="3133" y="590"/>
                  </a:cubicBezTo>
                  <a:cubicBezTo>
                    <a:pt x="2954" y="842"/>
                    <a:pt x="2681" y="968"/>
                    <a:pt x="2410" y="968"/>
                  </a:cubicBezTo>
                  <a:cubicBezTo>
                    <a:pt x="2140" y="968"/>
                    <a:pt x="1872" y="842"/>
                    <a:pt x="1703" y="590"/>
                  </a:cubicBezTo>
                  <a:cubicBezTo>
                    <a:pt x="1388" y="232"/>
                    <a:pt x="947" y="22"/>
                    <a:pt x="484" y="1"/>
                  </a:cubicBezTo>
                  <a:close/>
                </a:path>
              </a:pathLst>
            </a:custGeom>
            <a:solidFill>
              <a:schemeClr val="dk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37" name="Google Shape;3065;p54">
              <a:extLst>
                <a:ext uri="{FF2B5EF4-FFF2-40B4-BE49-F238E27FC236}">
                  <a16:creationId xmlns:a16="http://schemas.microsoft.com/office/drawing/2014/main" id="{17BDFB37-8B67-DD16-1F49-7D30CA5ABEDA}"/>
                </a:ext>
              </a:extLst>
            </p:cNvPr>
            <p:cNvSpPr/>
            <p:nvPr/>
          </p:nvSpPr>
          <p:spPr>
            <a:xfrm>
              <a:off x="3711639" y="3882434"/>
              <a:ext cx="147030" cy="147015"/>
            </a:xfrm>
            <a:custGeom>
              <a:avLst/>
              <a:gdLst/>
              <a:ahLst/>
              <a:cxnLst/>
              <a:rect l="l" t="t" r="r" b="b"/>
              <a:pathLst>
                <a:path w="9820" h="9819" extrusionOk="0">
                  <a:moveTo>
                    <a:pt x="9819" y="0"/>
                  </a:moveTo>
                  <a:cubicBezTo>
                    <a:pt x="6665" y="169"/>
                    <a:pt x="3953" y="1220"/>
                    <a:pt x="1977" y="3196"/>
                  </a:cubicBezTo>
                  <a:cubicBezTo>
                    <a:pt x="1" y="5193"/>
                    <a:pt x="421" y="6434"/>
                    <a:pt x="232" y="9587"/>
                  </a:cubicBezTo>
                  <a:cubicBezTo>
                    <a:pt x="3407" y="9398"/>
                    <a:pt x="4647" y="9819"/>
                    <a:pt x="6623" y="7842"/>
                  </a:cubicBezTo>
                  <a:cubicBezTo>
                    <a:pt x="7107" y="7359"/>
                    <a:pt x="7548" y="6812"/>
                    <a:pt x="7927" y="6245"/>
                  </a:cubicBezTo>
                  <a:lnTo>
                    <a:pt x="6203" y="5950"/>
                  </a:lnTo>
                  <a:lnTo>
                    <a:pt x="6224" y="5929"/>
                  </a:lnTo>
                  <a:cubicBezTo>
                    <a:pt x="8326" y="4668"/>
                    <a:pt x="9672" y="2460"/>
                    <a:pt x="9819" y="42"/>
                  </a:cubicBezTo>
                  <a:lnTo>
                    <a:pt x="9819" y="0"/>
                  </a:lnTo>
                  <a:close/>
                </a:path>
              </a:pathLst>
            </a:custGeom>
            <a:solidFill>
              <a:schemeClr val="accent3"/>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38" name="Google Shape;3066;p54">
              <a:extLst>
                <a:ext uri="{FF2B5EF4-FFF2-40B4-BE49-F238E27FC236}">
                  <a16:creationId xmlns:a16="http://schemas.microsoft.com/office/drawing/2014/main" id="{8DDC0428-34DD-0262-3BB3-097ED0EB4507}"/>
                </a:ext>
              </a:extLst>
            </p:cNvPr>
            <p:cNvSpPr/>
            <p:nvPr/>
          </p:nvSpPr>
          <p:spPr>
            <a:xfrm>
              <a:off x="3682996" y="3930915"/>
              <a:ext cx="127191" cy="127176"/>
            </a:xfrm>
            <a:custGeom>
              <a:avLst/>
              <a:gdLst/>
              <a:ahLst/>
              <a:cxnLst/>
              <a:rect l="l" t="t" r="r" b="b"/>
              <a:pathLst>
                <a:path w="8495" h="8494" extrusionOk="0">
                  <a:moveTo>
                    <a:pt x="8494" y="0"/>
                  </a:moveTo>
                  <a:lnTo>
                    <a:pt x="8494" y="0"/>
                  </a:lnTo>
                  <a:cubicBezTo>
                    <a:pt x="4983" y="2061"/>
                    <a:pt x="2061" y="4983"/>
                    <a:pt x="0" y="8494"/>
                  </a:cubicBezTo>
                  <a:cubicBezTo>
                    <a:pt x="3512" y="6434"/>
                    <a:pt x="6434" y="3511"/>
                    <a:pt x="8494" y="0"/>
                  </a:cubicBezTo>
                  <a:close/>
                </a:path>
              </a:pathLst>
            </a:custGeom>
            <a:solidFill>
              <a:schemeClr val="dk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grpSp>
      <p:sp>
        <p:nvSpPr>
          <p:cNvPr id="39" name="Rectangle 38">
            <a:extLst>
              <a:ext uri="{FF2B5EF4-FFF2-40B4-BE49-F238E27FC236}">
                <a16:creationId xmlns:a16="http://schemas.microsoft.com/office/drawing/2014/main" id="{40F6E5EC-F013-C294-FC29-4A647D46D24F}"/>
              </a:ext>
            </a:extLst>
          </p:cNvPr>
          <p:cNvSpPr/>
          <p:nvPr/>
        </p:nvSpPr>
        <p:spPr>
          <a:xfrm>
            <a:off x="892175" y="3367421"/>
            <a:ext cx="3032125" cy="1852238"/>
          </a:xfrm>
          <a:prstGeom prst="rect">
            <a:avLst/>
          </a:prstGeom>
        </p:spPr>
        <p:txBody>
          <a:bodyPr wrap="square">
            <a:spAutoFit/>
          </a:bodyPr>
          <a:lstStyle/>
          <a:p>
            <a:pPr algn="ctr">
              <a:lnSpc>
                <a:spcPct val="150000"/>
              </a:lnSpc>
            </a:pPr>
            <a:r>
              <a:rPr lang="en-US" sz="2667" dirty="0" err="1">
                <a:latin typeface="UTM Avo" panose="02040603050506020204" pitchFamily="18" charset="0"/>
                <a:cs typeface="Arial" panose="020B0604020202020204" pitchFamily="34" charset="0"/>
              </a:rPr>
              <a:t>Ôn</a:t>
            </a:r>
            <a:r>
              <a:rPr lang="en-US" sz="2667" dirty="0">
                <a:latin typeface="UTM Avo" panose="02040603050506020204" pitchFamily="18" charset="0"/>
                <a:cs typeface="Arial" panose="020B0604020202020204" pitchFamily="34" charset="0"/>
              </a:rPr>
              <a:t> </a:t>
            </a:r>
            <a:r>
              <a:rPr lang="en-US" sz="2667" dirty="0" err="1">
                <a:latin typeface="UTM Avo" panose="02040603050506020204" pitchFamily="18" charset="0"/>
                <a:cs typeface="Arial" panose="020B0604020202020204" pitchFamily="34" charset="0"/>
              </a:rPr>
              <a:t>tập</a:t>
            </a:r>
            <a:r>
              <a:rPr lang="en-US" sz="2667" dirty="0">
                <a:latin typeface="UTM Avo" panose="02040603050506020204" pitchFamily="18" charset="0"/>
                <a:cs typeface="Arial" panose="020B0604020202020204" pitchFamily="34" charset="0"/>
              </a:rPr>
              <a:t> </a:t>
            </a:r>
            <a:r>
              <a:rPr lang="en-US" sz="2667" dirty="0" err="1">
                <a:latin typeface="UTM Avo" panose="02040603050506020204" pitchFamily="18" charset="0"/>
                <a:cs typeface="Arial" panose="020B0604020202020204" pitchFamily="34" charset="0"/>
              </a:rPr>
              <a:t>và</a:t>
            </a:r>
            <a:r>
              <a:rPr lang="en-US" sz="2667" dirty="0">
                <a:latin typeface="UTM Avo" panose="02040603050506020204" pitchFamily="18" charset="0"/>
                <a:cs typeface="Arial" panose="020B0604020202020204" pitchFamily="34" charset="0"/>
              </a:rPr>
              <a:t> </a:t>
            </a:r>
            <a:r>
              <a:rPr lang="en-US" sz="2667" dirty="0" err="1">
                <a:latin typeface="UTM Avo" panose="02040603050506020204" pitchFamily="18" charset="0"/>
                <a:cs typeface="Arial" panose="020B0604020202020204" pitchFamily="34" charset="0"/>
              </a:rPr>
              <a:t>ghi</a:t>
            </a:r>
            <a:r>
              <a:rPr lang="en-US" sz="2667" dirty="0">
                <a:latin typeface="UTM Avo" panose="02040603050506020204" pitchFamily="18" charset="0"/>
                <a:cs typeface="Arial" panose="020B0604020202020204" pitchFamily="34" charset="0"/>
              </a:rPr>
              <a:t> </a:t>
            </a:r>
            <a:r>
              <a:rPr lang="en-US" sz="2667" dirty="0" err="1">
                <a:latin typeface="UTM Avo" panose="02040603050506020204" pitchFamily="18" charset="0"/>
                <a:cs typeface="Arial" panose="020B0604020202020204" pitchFamily="34" charset="0"/>
              </a:rPr>
              <a:t>nhớ</a:t>
            </a:r>
            <a:r>
              <a:rPr lang="en-US" sz="2667" dirty="0">
                <a:latin typeface="UTM Avo" panose="02040603050506020204" pitchFamily="18" charset="0"/>
                <a:cs typeface="Arial" panose="020B0604020202020204" pitchFamily="34" charset="0"/>
              </a:rPr>
              <a:t> </a:t>
            </a:r>
            <a:r>
              <a:rPr lang="en-US" sz="2667" dirty="0" err="1">
                <a:latin typeface="UTM Avo" panose="02040603050506020204" pitchFamily="18" charset="0"/>
                <a:cs typeface="Arial" panose="020B0604020202020204" pitchFamily="34" charset="0"/>
              </a:rPr>
              <a:t>kiến</a:t>
            </a:r>
            <a:r>
              <a:rPr lang="en-US" sz="2667" dirty="0">
                <a:latin typeface="UTM Avo" panose="02040603050506020204" pitchFamily="18" charset="0"/>
                <a:cs typeface="Arial" panose="020B0604020202020204" pitchFamily="34" charset="0"/>
              </a:rPr>
              <a:t> </a:t>
            </a:r>
            <a:r>
              <a:rPr lang="en-US" sz="2667" dirty="0" err="1">
                <a:latin typeface="UTM Avo" panose="02040603050506020204" pitchFamily="18" charset="0"/>
                <a:cs typeface="Arial" panose="020B0604020202020204" pitchFamily="34" charset="0"/>
              </a:rPr>
              <a:t>thức</a:t>
            </a:r>
            <a:r>
              <a:rPr lang="en-US" sz="2667" dirty="0">
                <a:latin typeface="UTM Avo" panose="02040603050506020204" pitchFamily="18" charset="0"/>
                <a:cs typeface="Arial" panose="020B0604020202020204" pitchFamily="34" charset="0"/>
              </a:rPr>
              <a:t> </a:t>
            </a:r>
            <a:r>
              <a:rPr lang="en-US" sz="2667" dirty="0" err="1">
                <a:latin typeface="UTM Avo" panose="02040603050506020204" pitchFamily="18" charset="0"/>
                <a:cs typeface="Arial" panose="020B0604020202020204" pitchFamily="34" charset="0"/>
              </a:rPr>
              <a:t>trong</a:t>
            </a:r>
            <a:r>
              <a:rPr lang="en-US" sz="2667" dirty="0">
                <a:latin typeface="UTM Avo" panose="02040603050506020204" pitchFamily="18" charset="0"/>
                <a:cs typeface="Arial" panose="020B0604020202020204" pitchFamily="34" charset="0"/>
              </a:rPr>
              <a:t> </a:t>
            </a:r>
            <a:r>
              <a:rPr lang="en-US" sz="2667" dirty="0" err="1">
                <a:latin typeface="UTM Avo" panose="02040603050506020204" pitchFamily="18" charset="0"/>
                <a:cs typeface="Arial" panose="020B0604020202020204" pitchFamily="34" charset="0"/>
              </a:rPr>
              <a:t>bài</a:t>
            </a:r>
            <a:endParaRPr lang="en-US" sz="2667" dirty="0">
              <a:latin typeface="UTM Avo" panose="02040603050506020204" pitchFamily="18" charset="0"/>
              <a:cs typeface="Arial" panose="020B0604020202020204" pitchFamily="34" charset="0"/>
            </a:endParaRPr>
          </a:p>
        </p:txBody>
      </p:sp>
      <p:sp>
        <p:nvSpPr>
          <p:cNvPr id="40" name="Rectangle 39">
            <a:extLst>
              <a:ext uri="{FF2B5EF4-FFF2-40B4-BE49-F238E27FC236}">
                <a16:creationId xmlns:a16="http://schemas.microsoft.com/office/drawing/2014/main" id="{30F462F8-5FD8-EB2C-3804-57F124555290}"/>
              </a:ext>
            </a:extLst>
          </p:cNvPr>
          <p:cNvSpPr/>
          <p:nvPr/>
        </p:nvSpPr>
        <p:spPr>
          <a:xfrm>
            <a:off x="4163542" y="3503308"/>
            <a:ext cx="3301999" cy="1293496"/>
          </a:xfrm>
          <a:prstGeom prst="rect">
            <a:avLst/>
          </a:prstGeom>
        </p:spPr>
        <p:txBody>
          <a:bodyPr wrap="square">
            <a:spAutoFit/>
          </a:bodyPr>
          <a:lstStyle/>
          <a:p>
            <a:pPr algn="ctr">
              <a:lnSpc>
                <a:spcPct val="150000"/>
              </a:lnSpc>
            </a:pPr>
            <a:r>
              <a:rPr lang="en-US" sz="2800" dirty="0" err="1">
                <a:solidFill>
                  <a:srgbClr val="000000"/>
                </a:solidFill>
                <a:latin typeface="UTM Avo" panose="02040603050506020204" pitchFamily="18" charset="0"/>
                <a:cs typeface="Arial" panose="020B0604020202020204" pitchFamily="34" charset="0"/>
              </a:rPr>
              <a:t>Tìm</a:t>
            </a:r>
            <a:r>
              <a:rPr lang="en-US" sz="2800" dirty="0">
                <a:solidFill>
                  <a:srgbClr val="000000"/>
                </a:solidFill>
                <a:latin typeface="UTM Avo" panose="02040603050506020204" pitchFamily="18" charset="0"/>
                <a:cs typeface="Arial" panose="020B0604020202020204" pitchFamily="34" charset="0"/>
              </a:rPr>
              <a:t> </a:t>
            </a:r>
            <a:r>
              <a:rPr lang="en-US" sz="2800" dirty="0" err="1">
                <a:solidFill>
                  <a:srgbClr val="000000"/>
                </a:solidFill>
                <a:latin typeface="UTM Avo" panose="02040603050506020204" pitchFamily="18" charset="0"/>
                <a:cs typeface="Arial" panose="020B0604020202020204" pitchFamily="34" charset="0"/>
              </a:rPr>
              <a:t>hiểu</a:t>
            </a:r>
            <a:r>
              <a:rPr lang="en-US" sz="2800" dirty="0">
                <a:solidFill>
                  <a:srgbClr val="000000"/>
                </a:solidFill>
                <a:latin typeface="UTM Avo" panose="02040603050506020204" pitchFamily="18" charset="0"/>
                <a:cs typeface="Arial" panose="020B0604020202020204" pitchFamily="34" charset="0"/>
              </a:rPr>
              <a:t> </a:t>
            </a:r>
            <a:r>
              <a:rPr lang="en-US" sz="2800" dirty="0" err="1">
                <a:solidFill>
                  <a:srgbClr val="000000"/>
                </a:solidFill>
                <a:latin typeface="UTM Avo" panose="02040603050506020204" pitchFamily="18" charset="0"/>
                <a:cs typeface="Arial" panose="020B0604020202020204" pitchFamily="34" charset="0"/>
              </a:rPr>
              <a:t>và</a:t>
            </a:r>
            <a:r>
              <a:rPr lang="en-US" sz="2800" dirty="0">
                <a:solidFill>
                  <a:srgbClr val="000000"/>
                </a:solidFill>
                <a:latin typeface="UTM Avo" panose="02040603050506020204" pitchFamily="18" charset="0"/>
                <a:cs typeface="Arial" panose="020B0604020202020204" pitchFamily="34" charset="0"/>
              </a:rPr>
              <a:t> </a:t>
            </a:r>
            <a:r>
              <a:rPr lang="en-US" sz="2800" dirty="0" err="1">
                <a:solidFill>
                  <a:srgbClr val="000000"/>
                </a:solidFill>
                <a:latin typeface="UTM Avo" panose="02040603050506020204" pitchFamily="18" charset="0"/>
                <a:cs typeface="Arial" panose="020B0604020202020204" pitchFamily="34" charset="0"/>
              </a:rPr>
              <a:t>nuôi</a:t>
            </a:r>
            <a:r>
              <a:rPr lang="en-US" sz="2800" dirty="0">
                <a:solidFill>
                  <a:srgbClr val="000000"/>
                </a:solidFill>
                <a:latin typeface="UTM Avo" panose="02040603050506020204" pitchFamily="18" charset="0"/>
                <a:cs typeface="Arial" panose="020B0604020202020204" pitchFamily="34" charset="0"/>
              </a:rPr>
              <a:t> </a:t>
            </a:r>
            <a:r>
              <a:rPr lang="en-US" sz="2800" dirty="0" err="1">
                <a:solidFill>
                  <a:srgbClr val="000000"/>
                </a:solidFill>
                <a:latin typeface="UTM Avo" panose="02040603050506020204" pitchFamily="18" charset="0"/>
                <a:cs typeface="Arial" panose="020B0604020202020204" pitchFamily="34" charset="0"/>
              </a:rPr>
              <a:t>tinh</a:t>
            </a:r>
            <a:r>
              <a:rPr lang="en-US" sz="2800" dirty="0">
                <a:solidFill>
                  <a:srgbClr val="000000"/>
                </a:solidFill>
                <a:latin typeface="UTM Avo" panose="02040603050506020204" pitchFamily="18" charset="0"/>
                <a:cs typeface="Arial" panose="020B0604020202020204" pitchFamily="34" charset="0"/>
              </a:rPr>
              <a:t> </a:t>
            </a:r>
            <a:r>
              <a:rPr lang="en-US" sz="2800" dirty="0" err="1">
                <a:solidFill>
                  <a:srgbClr val="000000"/>
                </a:solidFill>
                <a:latin typeface="UTM Avo" panose="02040603050506020204" pitchFamily="18" charset="0"/>
                <a:cs typeface="Arial" panose="020B0604020202020204" pitchFamily="34" charset="0"/>
              </a:rPr>
              <a:t>thể</a:t>
            </a:r>
            <a:r>
              <a:rPr lang="en-US" sz="2800" dirty="0">
                <a:solidFill>
                  <a:srgbClr val="000000"/>
                </a:solidFill>
                <a:latin typeface="UTM Avo" panose="02040603050506020204" pitchFamily="18" charset="0"/>
                <a:cs typeface="Arial" panose="020B0604020202020204" pitchFamily="34" charset="0"/>
              </a:rPr>
              <a:t> </a:t>
            </a:r>
            <a:r>
              <a:rPr lang="en-US" sz="2800" dirty="0" err="1">
                <a:solidFill>
                  <a:srgbClr val="000000"/>
                </a:solidFill>
                <a:latin typeface="UTM Avo" panose="02040603050506020204" pitchFamily="18" charset="0"/>
                <a:cs typeface="Arial" panose="020B0604020202020204" pitchFamily="34" charset="0"/>
              </a:rPr>
              <a:t>muối</a:t>
            </a:r>
            <a:r>
              <a:rPr lang="en-US" sz="2800" dirty="0">
                <a:solidFill>
                  <a:srgbClr val="000000"/>
                </a:solidFill>
                <a:latin typeface="UTM Avo" panose="02040603050506020204" pitchFamily="18" charset="0"/>
                <a:cs typeface="Arial" panose="020B0604020202020204" pitchFamily="34" charset="0"/>
              </a:rPr>
              <a:t> </a:t>
            </a:r>
            <a:r>
              <a:rPr lang="en-US" sz="2800" dirty="0" err="1">
                <a:solidFill>
                  <a:srgbClr val="000000"/>
                </a:solidFill>
                <a:latin typeface="UTM Avo" panose="02040603050506020204" pitchFamily="18" charset="0"/>
                <a:cs typeface="Arial" panose="020B0604020202020204" pitchFamily="34" charset="0"/>
              </a:rPr>
              <a:t>ăn</a:t>
            </a:r>
            <a:endParaRPr lang="en-US" sz="2800" dirty="0">
              <a:solidFill>
                <a:srgbClr val="000000"/>
              </a:solidFill>
              <a:latin typeface="UTM Avo" panose="02040603050506020204" pitchFamily="18" charset="0"/>
              <a:cs typeface="Arial" panose="020B0604020202020204" pitchFamily="34" charset="0"/>
            </a:endParaRPr>
          </a:p>
        </p:txBody>
      </p:sp>
      <p:sp>
        <p:nvSpPr>
          <p:cNvPr id="41" name="Rectangle 40">
            <a:extLst>
              <a:ext uri="{FF2B5EF4-FFF2-40B4-BE49-F238E27FC236}">
                <a16:creationId xmlns:a16="http://schemas.microsoft.com/office/drawing/2014/main" id="{6A5E6E00-5B58-6064-C3FE-5C6D70A37FDB}"/>
              </a:ext>
            </a:extLst>
          </p:cNvPr>
          <p:cNvSpPr/>
          <p:nvPr/>
        </p:nvSpPr>
        <p:spPr>
          <a:xfrm>
            <a:off x="7565953" y="3503308"/>
            <a:ext cx="4090397" cy="1301062"/>
          </a:xfrm>
          <a:prstGeom prst="rect">
            <a:avLst/>
          </a:prstGeom>
        </p:spPr>
        <p:txBody>
          <a:bodyPr wrap="square">
            <a:spAutoFit/>
          </a:bodyPr>
          <a:lstStyle/>
          <a:p>
            <a:pPr algn="ctr">
              <a:lnSpc>
                <a:spcPct val="150000"/>
              </a:lnSpc>
            </a:pPr>
            <a:r>
              <a:rPr lang="en-US" sz="2800" dirty="0" err="1">
                <a:solidFill>
                  <a:srgbClr val="000000"/>
                </a:solidFill>
                <a:latin typeface="UTM Avo" panose="02040603050506020204" pitchFamily="18" charset="0"/>
                <a:cs typeface="Arial" panose="020B0604020202020204" pitchFamily="34" charset="0"/>
              </a:rPr>
              <a:t>Chuẩn</a:t>
            </a:r>
            <a:r>
              <a:rPr lang="en-US" sz="2800" dirty="0">
                <a:solidFill>
                  <a:srgbClr val="000000"/>
                </a:solidFill>
                <a:latin typeface="UTM Avo" panose="02040603050506020204" pitchFamily="18" charset="0"/>
                <a:cs typeface="Arial" panose="020B0604020202020204" pitchFamily="34" charset="0"/>
              </a:rPr>
              <a:t> </a:t>
            </a:r>
            <a:r>
              <a:rPr lang="en-US" sz="2800" dirty="0" err="1">
                <a:solidFill>
                  <a:srgbClr val="000000"/>
                </a:solidFill>
                <a:latin typeface="UTM Avo" panose="02040603050506020204" pitchFamily="18" charset="0"/>
                <a:cs typeface="Arial" panose="020B0604020202020204" pitchFamily="34" charset="0"/>
              </a:rPr>
              <a:t>bị</a:t>
            </a:r>
            <a:r>
              <a:rPr lang="en-US" sz="2800" dirty="0">
                <a:solidFill>
                  <a:srgbClr val="000000"/>
                </a:solidFill>
                <a:latin typeface="UTM Avo" panose="02040603050506020204" pitchFamily="18" charset="0"/>
                <a:cs typeface="Arial" panose="020B0604020202020204" pitchFamily="34" charset="0"/>
              </a:rPr>
              <a:t> </a:t>
            </a:r>
            <a:r>
              <a:rPr lang="en-US" sz="2800" b="1" dirty="0" err="1">
                <a:solidFill>
                  <a:srgbClr val="000000"/>
                </a:solidFill>
                <a:latin typeface="UTM Avo" panose="02040603050506020204" pitchFamily="18" charset="0"/>
                <a:cs typeface="Arial" panose="020B0604020202020204" pitchFamily="34" charset="0"/>
              </a:rPr>
              <a:t>Bài</a:t>
            </a:r>
            <a:r>
              <a:rPr lang="en-US" sz="2800" b="1" dirty="0">
                <a:solidFill>
                  <a:srgbClr val="000000"/>
                </a:solidFill>
                <a:latin typeface="UTM Avo" panose="02040603050506020204" pitchFamily="18" charset="0"/>
                <a:cs typeface="Arial" panose="020B0604020202020204" pitchFamily="34" charset="0"/>
              </a:rPr>
              <a:t> 11: Liên </a:t>
            </a:r>
            <a:r>
              <a:rPr lang="en-US" sz="2800" b="1" dirty="0" err="1">
                <a:solidFill>
                  <a:srgbClr val="000000"/>
                </a:solidFill>
                <a:latin typeface="UTM Avo" panose="02040603050506020204" pitchFamily="18" charset="0"/>
                <a:cs typeface="Arial" panose="020B0604020202020204" pitchFamily="34" charset="0"/>
              </a:rPr>
              <a:t>kết</a:t>
            </a:r>
            <a:r>
              <a:rPr lang="en-US" sz="2800" b="1" dirty="0">
                <a:solidFill>
                  <a:srgbClr val="000000"/>
                </a:solidFill>
                <a:latin typeface="UTM Avo" panose="02040603050506020204" pitchFamily="18" charset="0"/>
                <a:cs typeface="Arial" panose="020B0604020202020204" pitchFamily="34" charset="0"/>
              </a:rPr>
              <a:t> cộng </a:t>
            </a:r>
            <a:r>
              <a:rPr lang="en-US" sz="2800" b="1" dirty="0" err="1">
                <a:solidFill>
                  <a:srgbClr val="000000"/>
                </a:solidFill>
                <a:latin typeface="UTM Avo" panose="02040603050506020204" pitchFamily="18" charset="0"/>
                <a:cs typeface="Arial" panose="020B0604020202020204" pitchFamily="34" charset="0"/>
              </a:rPr>
              <a:t>hóa</a:t>
            </a:r>
            <a:r>
              <a:rPr lang="en-US" sz="2800" b="1" dirty="0">
                <a:solidFill>
                  <a:srgbClr val="000000"/>
                </a:solidFill>
                <a:latin typeface="UTM Avo" panose="02040603050506020204" pitchFamily="18" charset="0"/>
                <a:cs typeface="Arial" panose="020B0604020202020204" pitchFamily="34" charset="0"/>
              </a:rPr>
              <a:t> </a:t>
            </a:r>
            <a:r>
              <a:rPr lang="en-US" sz="2800" b="1" dirty="0" err="1">
                <a:solidFill>
                  <a:srgbClr val="000000"/>
                </a:solidFill>
                <a:latin typeface="UTM Avo" panose="02040603050506020204" pitchFamily="18" charset="0"/>
                <a:cs typeface="Arial" panose="020B0604020202020204" pitchFamily="34" charset="0"/>
              </a:rPr>
              <a:t>trị</a:t>
            </a:r>
            <a:endParaRPr lang="en-US" sz="2800" b="1" dirty="0">
              <a:solidFill>
                <a:srgbClr val="000000"/>
              </a:solidFill>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2022629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500"/>
                                        <p:tgtEl>
                                          <p:spTgt spid="4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fade">
                                      <p:cBhvr>
                                        <p:cTn id="23" dur="500"/>
                                        <p:tgtEl>
                                          <p:spTgt spid="41"/>
                                        </p:tgtEl>
                                      </p:cBhvr>
                                    </p:animEffect>
                                  </p:childTnLst>
                                </p:cTn>
                              </p:par>
                              <p:par>
                                <p:cTn id="24" presetID="10" presetClass="entr" presetSubtype="0"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9"/>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4D23CF8-676B-4E6D-009D-42850C2D9CF8}"/>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3B57969-ADD1-68E7-0F5B-5CABFDD8C40B}"/>
              </a:ext>
            </a:extLst>
          </p:cNvPr>
          <p:cNvSpPr txBox="1"/>
          <p:nvPr/>
        </p:nvSpPr>
        <p:spPr>
          <a:xfrm>
            <a:off x="462105" y="912740"/>
            <a:ext cx="11367083" cy="950325"/>
          </a:xfrm>
          <a:prstGeom prst="rect">
            <a:avLst/>
          </a:prstGeom>
          <a:noFill/>
        </p:spPr>
        <p:txBody>
          <a:bodyPr wrap="square" rtlCol="0">
            <a:spAutoFit/>
          </a:bodyPr>
          <a:lstStyle/>
          <a:p>
            <a:pPr algn="ctr">
              <a:lnSpc>
                <a:spcPct val="150000"/>
              </a:lnSpc>
            </a:pPr>
            <a:r>
              <a:rPr lang="en-US" sz="2000" b="1" dirty="0">
                <a:solidFill>
                  <a:schemeClr val="accent2">
                    <a:lumMod val="50000"/>
                  </a:schemeClr>
                </a:solidFill>
                <a:latin typeface="UTM Avo" panose="02040603050506020204" pitchFamily="18" charset="0"/>
              </a:rPr>
              <a:t>Like </a:t>
            </a:r>
            <a:r>
              <a:rPr lang="en-US" sz="2000" b="1" dirty="0" err="1">
                <a:solidFill>
                  <a:schemeClr val="accent2">
                    <a:lumMod val="50000"/>
                  </a:schemeClr>
                </a:solidFill>
                <a:latin typeface="UTM Avo" panose="02040603050506020204" pitchFamily="18" charset="0"/>
              </a:rPr>
              <a:t>fanpage</a:t>
            </a:r>
            <a:r>
              <a:rPr lang="en-US" sz="2000" b="1" dirty="0">
                <a:solidFill>
                  <a:schemeClr val="accent2">
                    <a:lumMod val="50000"/>
                  </a:schemeClr>
                </a:solidFill>
                <a:latin typeface="UTM Avo" panose="02040603050506020204" pitchFamily="18" charset="0"/>
              </a:rPr>
              <a:t> Hoc10 - </a:t>
            </a:r>
            <a:r>
              <a:rPr lang="en-US" sz="2000" b="1" dirty="0" err="1">
                <a:solidFill>
                  <a:schemeClr val="accent2">
                    <a:lumMod val="50000"/>
                  </a:schemeClr>
                </a:solidFill>
                <a:latin typeface="UTM Avo" panose="02040603050506020204" pitchFamily="18" charset="0"/>
              </a:rPr>
              <a:t>Học</a:t>
            </a:r>
            <a:r>
              <a:rPr lang="en-US" sz="2000" b="1" dirty="0">
                <a:solidFill>
                  <a:schemeClr val="accent2">
                    <a:lumMod val="50000"/>
                  </a:schemeClr>
                </a:solidFill>
                <a:latin typeface="UTM Avo" panose="02040603050506020204" pitchFamily="18" charset="0"/>
              </a:rPr>
              <a:t> 1 </a:t>
            </a:r>
            <a:r>
              <a:rPr lang="en-US" sz="2000" b="1" dirty="0" err="1">
                <a:solidFill>
                  <a:schemeClr val="accent2">
                    <a:lumMod val="50000"/>
                  </a:schemeClr>
                </a:solidFill>
                <a:latin typeface="UTM Avo" panose="02040603050506020204" pitchFamily="18" charset="0"/>
              </a:rPr>
              <a:t>biết</a:t>
            </a:r>
            <a:r>
              <a:rPr lang="en-US" sz="2000" b="1" dirty="0">
                <a:solidFill>
                  <a:schemeClr val="accent2">
                    <a:lumMod val="50000"/>
                  </a:schemeClr>
                </a:solidFill>
                <a:latin typeface="UTM Avo" panose="02040603050506020204" pitchFamily="18" charset="0"/>
              </a:rPr>
              <a:t> 10 </a:t>
            </a:r>
            <a:r>
              <a:rPr lang="en-US" sz="2000" b="1" dirty="0" err="1">
                <a:solidFill>
                  <a:schemeClr val="accent2">
                    <a:lumMod val="50000"/>
                  </a:schemeClr>
                </a:solidFill>
                <a:latin typeface="UTM Avo" panose="02040603050506020204" pitchFamily="18" charset="0"/>
              </a:rPr>
              <a:t>để</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nhận</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thêm</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nhiều</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tài</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liệu</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giảng</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dạy</a:t>
            </a:r>
            <a:endParaRPr lang="en-US" sz="2000" b="1" dirty="0">
              <a:solidFill>
                <a:schemeClr val="accent2">
                  <a:lumMod val="50000"/>
                </a:schemeClr>
              </a:solidFill>
              <a:latin typeface="UTM Avo" panose="02040603050506020204" pitchFamily="18" charset="0"/>
            </a:endParaRPr>
          </a:p>
          <a:p>
            <a:pPr algn="ctr">
              <a:lnSpc>
                <a:spcPct val="150000"/>
              </a:lnSpc>
            </a:pPr>
            <a:r>
              <a:rPr lang="en-US" sz="2000" dirty="0" err="1">
                <a:solidFill>
                  <a:schemeClr val="accent2">
                    <a:lumMod val="50000"/>
                  </a:schemeClr>
                </a:solidFill>
                <a:latin typeface="UTM Avo" panose="02040603050506020204" pitchFamily="18" charset="0"/>
              </a:rPr>
              <a:t>theo</a:t>
            </a:r>
            <a:r>
              <a:rPr lang="en-US" sz="2000" dirty="0">
                <a:solidFill>
                  <a:schemeClr val="accent2">
                    <a:lumMod val="50000"/>
                  </a:schemeClr>
                </a:solidFill>
                <a:latin typeface="UTM Avo" panose="02040603050506020204" pitchFamily="18" charset="0"/>
              </a:rPr>
              <a:t> </a:t>
            </a:r>
            <a:r>
              <a:rPr lang="en-US" sz="2000" dirty="0" err="1">
                <a:solidFill>
                  <a:schemeClr val="accent2">
                    <a:lumMod val="50000"/>
                  </a:schemeClr>
                </a:solidFill>
                <a:latin typeface="UTM Avo" panose="02040603050506020204" pitchFamily="18" charset="0"/>
              </a:rPr>
              <a:t>đường</a:t>
            </a:r>
            <a:r>
              <a:rPr lang="en-US" sz="2000" dirty="0">
                <a:solidFill>
                  <a:schemeClr val="accent2">
                    <a:lumMod val="50000"/>
                  </a:schemeClr>
                </a:solidFill>
                <a:latin typeface="UTM Avo" panose="02040603050506020204" pitchFamily="18" charset="0"/>
              </a:rPr>
              <a:t> link:  </a:t>
            </a:r>
          </a:p>
        </p:txBody>
      </p:sp>
      <p:sp>
        <p:nvSpPr>
          <p:cNvPr id="6" name="Rectangle: Rounded Corners 5">
            <a:extLst>
              <a:ext uri="{FF2B5EF4-FFF2-40B4-BE49-F238E27FC236}">
                <a16:creationId xmlns:a16="http://schemas.microsoft.com/office/drawing/2014/main" id="{1265C779-9C1F-D7FB-628C-DEE982D96B4F}"/>
              </a:ext>
            </a:extLst>
          </p:cNvPr>
          <p:cNvSpPr/>
          <p:nvPr/>
        </p:nvSpPr>
        <p:spPr>
          <a:xfrm>
            <a:off x="2441908"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hlinkClick r:id="rId3"/>
            <a:extLst>
              <a:ext uri="{FF2B5EF4-FFF2-40B4-BE49-F238E27FC236}">
                <a16:creationId xmlns:a16="http://schemas.microsoft.com/office/drawing/2014/main" id="{D3EAFB52-B0A2-F0EE-74C3-6EDCEF12C45A}"/>
              </a:ext>
            </a:extLst>
          </p:cNvPr>
          <p:cNvSpPr txBox="1"/>
          <p:nvPr/>
        </p:nvSpPr>
        <p:spPr>
          <a:xfrm>
            <a:off x="2644617" y="2000034"/>
            <a:ext cx="7122253" cy="461665"/>
          </a:xfrm>
          <a:prstGeom prst="rect">
            <a:avLst/>
          </a:prstGeom>
          <a:noFill/>
        </p:spPr>
        <p:txBody>
          <a:bodyPr wrap="square" rtlCol="0">
            <a:spAutoFit/>
          </a:bodyPr>
          <a:lstStyle/>
          <a:p>
            <a:pPr algn="ctr"/>
            <a:r>
              <a:rPr lang="en-US" sz="2400" b="1" u="sng">
                <a:solidFill>
                  <a:srgbClr val="843C0C"/>
                </a:solidFill>
                <a:latin typeface="UTM Avo" panose="02040603050506020204" pitchFamily="18" charset="0"/>
                <a:hlinkClick r:id="rId3">
                  <a:extLst>
                    <a:ext uri="{A12FA001-AC4F-418D-AE19-62706E023703}">
                      <ahyp:hlinkClr xmlns:ahyp="http://schemas.microsoft.com/office/drawing/2018/hyperlinkcolor" val="tx"/>
                    </a:ext>
                  </a:extLst>
                </a:hlinkClick>
              </a:rPr>
              <a:t>Hoc10 – Học 1 biết 10</a:t>
            </a:r>
            <a:endParaRPr lang="en-US" sz="2400" b="1" u="sng">
              <a:solidFill>
                <a:srgbClr val="843C0C"/>
              </a:solidFill>
              <a:latin typeface="UTM Avo" panose="02040603050506020204" pitchFamily="18" charset="0"/>
            </a:endParaRPr>
          </a:p>
        </p:txBody>
      </p:sp>
      <p:sp>
        <p:nvSpPr>
          <p:cNvPr id="8" name="TextBox 7">
            <a:extLst>
              <a:ext uri="{FF2B5EF4-FFF2-40B4-BE49-F238E27FC236}">
                <a16:creationId xmlns:a16="http://schemas.microsoft.com/office/drawing/2014/main" id="{A6082F07-DC91-8538-744D-123C0BF9255C}"/>
              </a:ext>
            </a:extLst>
          </p:cNvPr>
          <p:cNvSpPr txBox="1"/>
          <p:nvPr/>
        </p:nvSpPr>
        <p:spPr>
          <a:xfrm>
            <a:off x="4011326" y="2381351"/>
            <a:ext cx="4321723" cy="488660"/>
          </a:xfrm>
          <a:prstGeom prst="rect">
            <a:avLst/>
          </a:prstGeom>
          <a:noFill/>
        </p:spPr>
        <p:txBody>
          <a:bodyPr wrap="square" rtlCol="0">
            <a:spAutoFit/>
          </a:bodyPr>
          <a:lstStyle/>
          <a:p>
            <a:pPr algn="ctr">
              <a:lnSpc>
                <a:spcPct val="150000"/>
              </a:lnSpc>
            </a:pPr>
            <a:r>
              <a:rPr lang="en-US" sz="2000">
                <a:solidFill>
                  <a:schemeClr val="accent2">
                    <a:lumMod val="50000"/>
                  </a:schemeClr>
                </a:solidFill>
                <a:latin typeface="UTM Avo" panose="02040603050506020204" pitchFamily="18" charset="0"/>
              </a:rPr>
              <a:t>Hoặc truy cập qua QR code</a:t>
            </a:r>
          </a:p>
        </p:txBody>
      </p:sp>
      <p:pic>
        <p:nvPicPr>
          <p:cNvPr id="9" name="Picture 2" descr="Ngón Trỏ, ngón tay, Máy tính Biểu tượng Tay - tay png tải về - Miễn phí  trong suốt Tay png Tải về.">
            <a:extLst>
              <a:ext uri="{FF2B5EF4-FFF2-40B4-BE49-F238E27FC236}">
                <a16:creationId xmlns:a16="http://schemas.microsoft.com/office/drawing/2014/main" id="{8B905591-11D6-AA7C-4F0B-7458D7C3F22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044E85B9-4865-03F5-FF6D-178C788CFD3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905420" y="3722149"/>
            <a:ext cx="2684532" cy="2684532"/>
          </a:xfrm>
          <a:prstGeom prst="roundRect">
            <a:avLst>
              <a:gd name="adj" fmla="val 12957"/>
            </a:avLst>
          </a:prstGeom>
        </p:spPr>
      </p:pic>
    </p:spTree>
    <p:extLst>
      <p:ext uri="{BB962C8B-B14F-4D97-AF65-F5344CB8AC3E}">
        <p14:creationId xmlns:p14="http://schemas.microsoft.com/office/powerpoint/2010/main" val="1402119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7"/>
                                        </p:tgtEl>
                                        <p:attrNameLst>
                                          <p:attrName>style.color</p:attrName>
                                        </p:attrNameLst>
                                      </p:cBhvr>
                                      <p:by>
                                        <p:hsl h="7200000" s="0" l="0"/>
                                      </p:by>
                                    </p:animClr>
                                    <p:animClr clrSpc="hsl" dir="cw">
                                      <p:cBhvr>
                                        <p:cTn id="7" dur="1000" fill="hold"/>
                                        <p:tgtEl>
                                          <p:spTgt spid="7"/>
                                        </p:tgtEl>
                                        <p:attrNameLst>
                                          <p:attrName>fillcolor</p:attrName>
                                        </p:attrNameLst>
                                      </p:cBhvr>
                                      <p:by>
                                        <p:hsl h="7200000" s="0" l="0"/>
                                      </p:by>
                                    </p:animClr>
                                    <p:animClr clrSpc="hsl" dir="cw">
                                      <p:cBhvr>
                                        <p:cTn id="8" dur="1000" fill="hold"/>
                                        <p:tgtEl>
                                          <p:spTgt spid="7"/>
                                        </p:tgtEl>
                                        <p:attrNameLst>
                                          <p:attrName>stroke.color</p:attrName>
                                        </p:attrNameLst>
                                      </p:cBhvr>
                                      <p:by>
                                        <p:hsl h="7200000" s="0" l="0"/>
                                      </p:by>
                                    </p:animClr>
                                    <p:set>
                                      <p:cBhvr>
                                        <p:cTn id="9" dur="1000" fill="hold"/>
                                        <p:tgtEl>
                                          <p:spTgt spid="7"/>
                                        </p:tgtEl>
                                        <p:attrNameLst>
                                          <p:attrName>fill.type</p:attrName>
                                        </p:attrNameLst>
                                      </p:cBhvr>
                                      <p:to>
                                        <p:strVal val="solid"/>
                                      </p:to>
                                    </p:set>
                                  </p:childTnLst>
                                </p:cTn>
                              </p:par>
                              <p:par>
                                <p:cTn id="10" presetID="1" presetClass="emph" presetSubtype="2" repeatCount="indefinite" fill="hold" nodeType="withEffect">
                                  <p:stCondLst>
                                    <p:cond delay="0"/>
                                  </p:stCondLst>
                                  <p:childTnLst>
                                    <p:animClr clrSpc="rgb" dir="cw">
                                      <p:cBhvr>
                                        <p:cTn id="11" dur="1000" fill="hold"/>
                                        <p:tgtEl>
                                          <p:spTgt spid="6"/>
                                        </p:tgtEl>
                                        <p:attrNameLst>
                                          <p:attrName>fillcolor</p:attrName>
                                        </p:attrNameLst>
                                      </p:cBhvr>
                                      <p:to>
                                        <a:srgbClr val="C5E0B3"/>
                                      </p:to>
                                    </p:animClr>
                                    <p:set>
                                      <p:cBhvr>
                                        <p:cTn id="12" dur="1000" fill="hold"/>
                                        <p:tgtEl>
                                          <p:spTgt spid="6"/>
                                        </p:tgtEl>
                                        <p:attrNameLst>
                                          <p:attrName>fill.type</p:attrName>
                                        </p:attrNameLst>
                                      </p:cBhvr>
                                      <p:to>
                                        <p:strVal val="solid"/>
                                      </p:to>
                                    </p:set>
                                    <p:set>
                                      <p:cBhvr>
                                        <p:cTn id="13" dur="1000" fill="hold"/>
                                        <p:tgtEl>
                                          <p:spTgt spid="6"/>
                                        </p:tgtEl>
                                        <p:attrNameLst>
                                          <p:attrName>fill.on</p:attrName>
                                        </p:attrNameLst>
                                      </p:cBhvr>
                                      <p:to>
                                        <p:strVal val="true"/>
                                      </p:to>
                                    </p:set>
                                  </p:childTnLst>
                                </p:cTn>
                              </p:par>
                              <p:par>
                                <p:cTn id="14" presetID="21" presetClass="emph" presetSubtype="0" repeatCount="indefinite" fill="hold" grpId="0" nodeType="withEffect">
                                  <p:stCondLst>
                                    <p:cond delay="0"/>
                                  </p:stCondLst>
                                  <p:childTnLst>
                                    <p:animClr clrSpc="hsl" dir="cw">
                                      <p:cBhvr override="childStyle">
                                        <p:cTn id="15" dur="1000" fill="hold"/>
                                        <p:tgtEl>
                                          <p:spTgt spid="4"/>
                                        </p:tgtEl>
                                        <p:attrNameLst>
                                          <p:attrName>style.color</p:attrName>
                                        </p:attrNameLst>
                                      </p:cBhvr>
                                      <p:by>
                                        <p:hsl h="7200000" s="0" l="0"/>
                                      </p:by>
                                    </p:animClr>
                                    <p:animClr clrSpc="hsl" dir="cw">
                                      <p:cBhvr>
                                        <p:cTn id="16" dur="1000" fill="hold"/>
                                        <p:tgtEl>
                                          <p:spTgt spid="4"/>
                                        </p:tgtEl>
                                        <p:attrNameLst>
                                          <p:attrName>fillcolor</p:attrName>
                                        </p:attrNameLst>
                                      </p:cBhvr>
                                      <p:by>
                                        <p:hsl h="7200000" s="0" l="0"/>
                                      </p:by>
                                    </p:animClr>
                                    <p:animClr clrSpc="hsl" dir="cw">
                                      <p:cBhvr>
                                        <p:cTn id="17" dur="1000" fill="hold"/>
                                        <p:tgtEl>
                                          <p:spTgt spid="4"/>
                                        </p:tgtEl>
                                        <p:attrNameLst>
                                          <p:attrName>stroke.color</p:attrName>
                                        </p:attrNameLst>
                                      </p:cBhvr>
                                      <p:by>
                                        <p:hsl h="7200000" s="0" l="0"/>
                                      </p:by>
                                    </p:animClr>
                                    <p:set>
                                      <p:cBhvr>
                                        <p:cTn id="18" dur="1000" fill="hold"/>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97D71F-5E5A-C830-6DBA-FAC4D531110C}"/>
              </a:ext>
            </a:extLst>
          </p:cNvPr>
          <p:cNvSpPr/>
          <p:nvPr/>
        </p:nvSpPr>
        <p:spPr>
          <a:xfrm>
            <a:off x="758244" y="1764072"/>
            <a:ext cx="6595075" cy="574388"/>
          </a:xfrm>
          <a:prstGeom prst="rect">
            <a:avLst/>
          </a:prstGeom>
        </p:spPr>
        <p:txBody>
          <a:bodyPr wrap="none">
            <a:spAutoFit/>
          </a:bodyPr>
          <a:lstStyle/>
          <a:p>
            <a:pPr>
              <a:lnSpc>
                <a:spcPct val="150000"/>
              </a:lnSpc>
              <a:spcBef>
                <a:spcPts val="400"/>
              </a:spcBef>
              <a:spcAft>
                <a:spcPts val="533"/>
              </a:spcAft>
            </a:pPr>
            <a:r>
              <a:rPr lang="en-US" sz="2400" b="1" dirty="0">
                <a:latin typeface="UTM Avo" panose="02040603050506020204" pitchFamily="18" charset="0"/>
                <a:ea typeface="Calibri" panose="020F0502020204030204" pitchFamily="34" charset="0"/>
                <a:cs typeface="Arial" panose="020B0604020202020204" pitchFamily="34" charset="0"/>
              </a:rPr>
              <a:t>I. </a:t>
            </a:r>
            <a:r>
              <a:rPr lang="en-US" sz="2400" b="1" dirty="0" err="1">
                <a:latin typeface="UTM Avo" panose="02040603050506020204" pitchFamily="18" charset="0"/>
                <a:ea typeface="Calibri" panose="020F0502020204030204" pitchFamily="34" charset="0"/>
                <a:cs typeface="Arial" panose="020B0604020202020204" pitchFamily="34" charset="0"/>
              </a:rPr>
              <a:t>Khái</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niệm</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và</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sự</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hình</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thành</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liên</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kết</a:t>
            </a:r>
            <a:r>
              <a:rPr lang="en-US" sz="2400" b="1" dirty="0">
                <a:latin typeface="UTM Avo" panose="02040603050506020204" pitchFamily="18" charset="0"/>
                <a:ea typeface="Calibri" panose="020F0502020204030204" pitchFamily="34" charset="0"/>
                <a:cs typeface="Arial" panose="020B0604020202020204" pitchFamily="34" charset="0"/>
              </a:rPr>
              <a:t> ion</a:t>
            </a:r>
          </a:p>
        </p:txBody>
      </p:sp>
      <p:pic>
        <p:nvPicPr>
          <p:cNvPr id="2" name="Picture 1">
            <a:extLst>
              <a:ext uri="{FF2B5EF4-FFF2-40B4-BE49-F238E27FC236}">
                <a16:creationId xmlns:a16="http://schemas.microsoft.com/office/drawing/2014/main" id="{123F95B8-EB92-7A7C-D537-37115E127DAC}"/>
              </a:ext>
            </a:extLst>
          </p:cNvPr>
          <p:cNvPicPr/>
          <p:nvPr/>
        </p:nvPicPr>
        <p:blipFill>
          <a:blip r:embed="rId3"/>
          <a:stretch>
            <a:fillRect/>
          </a:stretch>
        </p:blipFill>
        <p:spPr>
          <a:xfrm>
            <a:off x="3686175" y="2654300"/>
            <a:ext cx="4522470" cy="3025427"/>
          </a:xfrm>
          <a:prstGeom prst="rect">
            <a:avLst/>
          </a:prstGeom>
          <a:noFill/>
          <a:ln w="9525">
            <a:noFill/>
          </a:ln>
        </p:spPr>
      </p:pic>
    </p:spTree>
    <p:extLst>
      <p:ext uri="{BB962C8B-B14F-4D97-AF65-F5344CB8AC3E}">
        <p14:creationId xmlns:p14="http://schemas.microsoft.com/office/powerpoint/2010/main" val="3632354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AutoShape 3">
            <a:extLst>
              <a:ext uri="{FF2B5EF4-FFF2-40B4-BE49-F238E27FC236}">
                <a16:creationId xmlns:a16="http://schemas.microsoft.com/office/drawing/2014/main" id="{2EFC79F2-500B-9783-4754-9C7AD4D17884}"/>
              </a:ext>
            </a:extLst>
          </p:cNvPr>
          <p:cNvSpPr/>
          <p:nvPr/>
        </p:nvSpPr>
        <p:spPr>
          <a:xfrm>
            <a:off x="1475529" y="3187701"/>
            <a:ext cx="3770630" cy="3079749"/>
          </a:xfrm>
          <a:prstGeom prst="rect">
            <a:avLst/>
          </a:prstGeom>
          <a:solidFill>
            <a:srgbClr val="F4F4F4"/>
          </a:solidFill>
        </p:spPr>
      </p:sp>
      <p:sp>
        <p:nvSpPr>
          <p:cNvPr id="4" name="AutoShape 4">
            <a:extLst>
              <a:ext uri="{FF2B5EF4-FFF2-40B4-BE49-F238E27FC236}">
                <a16:creationId xmlns:a16="http://schemas.microsoft.com/office/drawing/2014/main" id="{12B07D94-9D56-06D5-0CB8-DDC5D6BE8918}"/>
              </a:ext>
            </a:extLst>
          </p:cNvPr>
          <p:cNvSpPr/>
          <p:nvPr/>
        </p:nvSpPr>
        <p:spPr>
          <a:xfrm>
            <a:off x="6575426" y="3187701"/>
            <a:ext cx="3840903" cy="3079749"/>
          </a:xfrm>
          <a:prstGeom prst="rect">
            <a:avLst/>
          </a:prstGeom>
          <a:solidFill>
            <a:srgbClr val="F4F4F4"/>
          </a:solidFill>
        </p:spPr>
      </p:sp>
      <p:grpSp>
        <p:nvGrpSpPr>
          <p:cNvPr id="5" name="Group 5">
            <a:extLst>
              <a:ext uri="{FF2B5EF4-FFF2-40B4-BE49-F238E27FC236}">
                <a16:creationId xmlns:a16="http://schemas.microsoft.com/office/drawing/2014/main" id="{EE8A1740-E071-6AF3-0B21-936AE1C8A0A1}"/>
              </a:ext>
            </a:extLst>
          </p:cNvPr>
          <p:cNvGrpSpPr/>
          <p:nvPr/>
        </p:nvGrpSpPr>
        <p:grpSpPr>
          <a:xfrm>
            <a:off x="8195722" y="2866173"/>
            <a:ext cx="721421" cy="721421"/>
            <a:chOff x="0" y="0"/>
            <a:chExt cx="6350000" cy="6350000"/>
          </a:xfrm>
        </p:grpSpPr>
        <p:sp>
          <p:nvSpPr>
            <p:cNvPr id="6" name="Freeform 6">
              <a:extLst>
                <a:ext uri="{FF2B5EF4-FFF2-40B4-BE49-F238E27FC236}">
                  <a16:creationId xmlns:a16="http://schemas.microsoft.com/office/drawing/2014/main" id="{5AC99AFF-F7F8-0B6F-421A-4212F422B68D}"/>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24300"/>
            </a:solidFill>
          </p:spPr>
        </p:sp>
      </p:grpSp>
      <p:pic>
        <p:nvPicPr>
          <p:cNvPr id="8" name="Picture 7">
            <a:extLst>
              <a:ext uri="{FF2B5EF4-FFF2-40B4-BE49-F238E27FC236}">
                <a16:creationId xmlns:a16="http://schemas.microsoft.com/office/drawing/2014/main" id="{FEFFDC20-6637-7B99-F098-B2BBC47F7B3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384166" y="3078161"/>
            <a:ext cx="343687" cy="297445"/>
          </a:xfrm>
          <a:prstGeom prst="rect">
            <a:avLst/>
          </a:prstGeom>
        </p:spPr>
      </p:pic>
      <p:grpSp>
        <p:nvGrpSpPr>
          <p:cNvPr id="9" name="Group 8">
            <a:extLst>
              <a:ext uri="{FF2B5EF4-FFF2-40B4-BE49-F238E27FC236}">
                <a16:creationId xmlns:a16="http://schemas.microsoft.com/office/drawing/2014/main" id="{74B148C8-477A-6C06-210E-BD21A5C9EB2B}"/>
              </a:ext>
            </a:extLst>
          </p:cNvPr>
          <p:cNvGrpSpPr/>
          <p:nvPr/>
        </p:nvGrpSpPr>
        <p:grpSpPr>
          <a:xfrm>
            <a:off x="3000425" y="2839926"/>
            <a:ext cx="721421" cy="721421"/>
            <a:chOff x="0" y="0"/>
            <a:chExt cx="6350000" cy="6350000"/>
          </a:xfrm>
        </p:grpSpPr>
        <p:sp>
          <p:nvSpPr>
            <p:cNvPr id="10" name="Freeform 9">
              <a:extLst>
                <a:ext uri="{FF2B5EF4-FFF2-40B4-BE49-F238E27FC236}">
                  <a16:creationId xmlns:a16="http://schemas.microsoft.com/office/drawing/2014/main" id="{4645DDC4-FA9F-3325-A86E-8216010E655A}"/>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24300"/>
            </a:solidFill>
          </p:spPr>
        </p:sp>
      </p:grpSp>
      <p:pic>
        <p:nvPicPr>
          <p:cNvPr id="11" name="Picture 10">
            <a:extLst>
              <a:ext uri="{FF2B5EF4-FFF2-40B4-BE49-F238E27FC236}">
                <a16:creationId xmlns:a16="http://schemas.microsoft.com/office/drawing/2014/main" id="{64E9558C-C8F9-96A3-DE62-1A75561CD13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164652" y="3054815"/>
            <a:ext cx="392967" cy="290796"/>
          </a:xfrm>
          <a:prstGeom prst="rect">
            <a:avLst/>
          </a:prstGeom>
        </p:spPr>
      </p:pic>
      <p:sp>
        <p:nvSpPr>
          <p:cNvPr id="12" name="TextBox 18">
            <a:extLst>
              <a:ext uri="{FF2B5EF4-FFF2-40B4-BE49-F238E27FC236}">
                <a16:creationId xmlns:a16="http://schemas.microsoft.com/office/drawing/2014/main" id="{D59A2544-0DAF-8718-9EF9-2B8493C755CB}"/>
              </a:ext>
            </a:extLst>
          </p:cNvPr>
          <p:cNvSpPr txBox="1"/>
          <p:nvPr/>
        </p:nvSpPr>
        <p:spPr>
          <a:xfrm>
            <a:off x="733424" y="1990698"/>
            <a:ext cx="10982325" cy="482055"/>
          </a:xfrm>
          <a:prstGeom prst="rect">
            <a:avLst/>
          </a:prstGeom>
        </p:spPr>
        <p:txBody>
          <a:bodyPr wrap="square" lIns="0" tIns="0" rIns="0" bIns="0" rtlCol="0" anchor="t">
            <a:spAutoFit/>
          </a:bodyPr>
          <a:lstStyle/>
          <a:p>
            <a:pPr algn="ctr">
              <a:lnSpc>
                <a:spcPct val="150000"/>
              </a:lnSpc>
              <a:spcBef>
                <a:spcPct val="0"/>
              </a:spcBef>
            </a:pPr>
            <a:r>
              <a:rPr lang="en-US" sz="2400" b="1" dirty="0">
                <a:solidFill>
                  <a:srgbClr val="000000"/>
                </a:solidFill>
                <a:latin typeface="UTM Avo" panose="02040603050506020204" pitchFamily="18" charset="0"/>
                <a:cs typeface="Arial" panose="020B0604020202020204" pitchFamily="34" charset="0"/>
              </a:rPr>
              <a:t>Hoạt </a:t>
            </a:r>
            <a:r>
              <a:rPr lang="en-US" sz="2400" b="1" dirty="0" err="1">
                <a:solidFill>
                  <a:srgbClr val="000000"/>
                </a:solidFill>
                <a:latin typeface="UTM Avo" panose="02040603050506020204" pitchFamily="18" charset="0"/>
                <a:cs typeface="Arial" panose="020B0604020202020204" pitchFamily="34" charset="0"/>
              </a:rPr>
              <a:t>động</a:t>
            </a:r>
            <a:r>
              <a:rPr lang="en-US" sz="2400" b="1" dirty="0">
                <a:solidFill>
                  <a:srgbClr val="000000"/>
                </a:solidFill>
                <a:latin typeface="UTM Avo" panose="02040603050506020204" pitchFamily="18" charset="0"/>
                <a:cs typeface="Arial" panose="020B0604020202020204" pitchFamily="34" charset="0"/>
              </a:rPr>
              <a:t> </a:t>
            </a:r>
            <a:r>
              <a:rPr lang="en-US" sz="2400" b="1" dirty="0" err="1">
                <a:solidFill>
                  <a:srgbClr val="000000"/>
                </a:solidFill>
                <a:latin typeface="UTM Avo" panose="02040603050506020204" pitchFamily="18" charset="0"/>
                <a:cs typeface="Arial" panose="020B0604020202020204" pitchFamily="34" charset="0"/>
              </a:rPr>
              <a:t>nhóm</a:t>
            </a:r>
            <a:r>
              <a:rPr lang="en-US" sz="2400" b="1" dirty="0">
                <a:solidFill>
                  <a:srgbClr val="000000"/>
                </a:solidFill>
                <a:latin typeface="UTM Avo" panose="02040603050506020204" pitchFamily="18" charset="0"/>
                <a:cs typeface="Arial" panose="020B0604020202020204" pitchFamily="34" charset="0"/>
              </a:rPr>
              <a:t> </a:t>
            </a:r>
            <a:r>
              <a:rPr lang="en-US" sz="2400" b="1" dirty="0" err="1">
                <a:solidFill>
                  <a:srgbClr val="000000"/>
                </a:solidFill>
                <a:latin typeface="UTM Avo" panose="02040603050506020204" pitchFamily="18" charset="0"/>
                <a:cs typeface="Arial" panose="020B0604020202020204" pitchFamily="34" charset="0"/>
              </a:rPr>
              <a:t>chuyên</a:t>
            </a:r>
            <a:r>
              <a:rPr lang="en-US" sz="2400" b="1" dirty="0">
                <a:solidFill>
                  <a:srgbClr val="000000"/>
                </a:solidFill>
                <a:latin typeface="UTM Avo" panose="02040603050506020204" pitchFamily="18" charset="0"/>
                <a:cs typeface="Arial" panose="020B0604020202020204" pitchFamily="34" charset="0"/>
              </a:rPr>
              <a:t> </a:t>
            </a:r>
            <a:r>
              <a:rPr lang="en-US" sz="2400" b="1" dirty="0" err="1">
                <a:solidFill>
                  <a:srgbClr val="000000"/>
                </a:solidFill>
                <a:latin typeface="UTM Avo" panose="02040603050506020204" pitchFamily="18" charset="0"/>
                <a:cs typeface="Arial" panose="020B0604020202020204" pitchFamily="34" charset="0"/>
              </a:rPr>
              <a:t>gia</a:t>
            </a:r>
            <a:r>
              <a:rPr lang="en-US" sz="2400" b="1" dirty="0">
                <a:solidFill>
                  <a:srgbClr val="000000"/>
                </a:solidFill>
                <a:latin typeface="UTM Avo" panose="02040603050506020204" pitchFamily="18" charset="0"/>
                <a:cs typeface="Arial" panose="020B0604020202020204" pitchFamily="34" charset="0"/>
              </a:rPr>
              <a:t> </a:t>
            </a:r>
            <a:r>
              <a:rPr lang="en-US" sz="2400" b="1" dirty="0" err="1">
                <a:solidFill>
                  <a:srgbClr val="000000"/>
                </a:solidFill>
                <a:latin typeface="UTM Avo" panose="02040603050506020204" pitchFamily="18" charset="0"/>
                <a:cs typeface="Arial" panose="020B0604020202020204" pitchFamily="34" charset="0"/>
              </a:rPr>
              <a:t>hoàn</a:t>
            </a:r>
            <a:r>
              <a:rPr lang="en-US" sz="2400" b="1" dirty="0">
                <a:solidFill>
                  <a:srgbClr val="000000"/>
                </a:solidFill>
                <a:latin typeface="UTM Avo" panose="02040603050506020204" pitchFamily="18" charset="0"/>
                <a:cs typeface="Arial" panose="020B0604020202020204" pitchFamily="34" charset="0"/>
              </a:rPr>
              <a:t> </a:t>
            </a:r>
            <a:r>
              <a:rPr lang="en-US" sz="2400" b="1" dirty="0" err="1">
                <a:solidFill>
                  <a:srgbClr val="000000"/>
                </a:solidFill>
                <a:latin typeface="UTM Avo" panose="02040603050506020204" pitchFamily="18" charset="0"/>
                <a:cs typeface="Arial" panose="020B0604020202020204" pitchFamily="34" charset="0"/>
              </a:rPr>
              <a:t>thành</a:t>
            </a:r>
            <a:r>
              <a:rPr lang="en-US" sz="2400" b="1" dirty="0">
                <a:solidFill>
                  <a:srgbClr val="000000"/>
                </a:solidFill>
                <a:latin typeface="UTM Avo" panose="02040603050506020204" pitchFamily="18" charset="0"/>
                <a:cs typeface="Arial" panose="020B0604020202020204" pitchFamily="34" charset="0"/>
              </a:rPr>
              <a:t> </a:t>
            </a:r>
            <a:r>
              <a:rPr lang="en-US" sz="2400" b="1" dirty="0" err="1">
                <a:solidFill>
                  <a:srgbClr val="000000"/>
                </a:solidFill>
                <a:latin typeface="UTM Avo" panose="02040603050506020204" pitchFamily="18" charset="0"/>
                <a:cs typeface="Arial" panose="020B0604020202020204" pitchFamily="34" charset="0"/>
              </a:rPr>
              <a:t>phiếu</a:t>
            </a:r>
            <a:r>
              <a:rPr lang="en-US" sz="2400" b="1" dirty="0">
                <a:solidFill>
                  <a:srgbClr val="000000"/>
                </a:solidFill>
                <a:latin typeface="UTM Avo" panose="02040603050506020204" pitchFamily="18" charset="0"/>
                <a:cs typeface="Arial" panose="020B0604020202020204" pitchFamily="34" charset="0"/>
              </a:rPr>
              <a:t> </a:t>
            </a:r>
            <a:r>
              <a:rPr lang="en-US" sz="2400" b="1" dirty="0" err="1">
                <a:solidFill>
                  <a:srgbClr val="000000"/>
                </a:solidFill>
                <a:latin typeface="UTM Avo" panose="02040603050506020204" pitchFamily="18" charset="0"/>
                <a:cs typeface="Arial" panose="020B0604020202020204" pitchFamily="34" charset="0"/>
              </a:rPr>
              <a:t>học</a:t>
            </a:r>
            <a:r>
              <a:rPr lang="en-US" sz="2400" b="1" dirty="0">
                <a:solidFill>
                  <a:srgbClr val="000000"/>
                </a:solidFill>
                <a:latin typeface="UTM Avo" panose="02040603050506020204" pitchFamily="18" charset="0"/>
                <a:cs typeface="Arial" panose="020B0604020202020204" pitchFamily="34" charset="0"/>
              </a:rPr>
              <a:t> </a:t>
            </a:r>
            <a:r>
              <a:rPr lang="en-US" sz="2400" b="1" dirty="0" err="1">
                <a:solidFill>
                  <a:srgbClr val="000000"/>
                </a:solidFill>
                <a:latin typeface="UTM Avo" panose="02040603050506020204" pitchFamily="18" charset="0"/>
                <a:cs typeface="Arial" panose="020B0604020202020204" pitchFamily="34" charset="0"/>
              </a:rPr>
              <a:t>tập</a:t>
            </a:r>
            <a:endParaRPr lang="en-US" sz="2400" b="1" dirty="0">
              <a:solidFill>
                <a:srgbClr val="000000"/>
              </a:solidFill>
              <a:latin typeface="UTM Avo" panose="02040603050506020204" pitchFamily="18" charset="0"/>
              <a:cs typeface="Arial" panose="020B0604020202020204" pitchFamily="34" charset="0"/>
            </a:endParaRPr>
          </a:p>
        </p:txBody>
      </p:sp>
      <p:sp>
        <p:nvSpPr>
          <p:cNvPr id="13" name="Text Box 228">
            <a:extLst>
              <a:ext uri="{FF2B5EF4-FFF2-40B4-BE49-F238E27FC236}">
                <a16:creationId xmlns:a16="http://schemas.microsoft.com/office/drawing/2014/main" id="{BF2C1D81-EF7C-BC7A-C9F8-18FE5199D93D}"/>
              </a:ext>
            </a:extLst>
          </p:cNvPr>
          <p:cNvSpPr txBox="1"/>
          <p:nvPr/>
        </p:nvSpPr>
        <p:spPr>
          <a:xfrm>
            <a:off x="1667298" y="3969385"/>
            <a:ext cx="3386667" cy="1675843"/>
          </a:xfrm>
          <a:prstGeom prst="rect">
            <a:avLst/>
          </a:prstGeom>
          <a:noFill/>
          <a:ln w="9525">
            <a:noFill/>
          </a:ln>
        </p:spPr>
        <p:txBody>
          <a:bodyPr wrap="square">
            <a:spAutoFit/>
          </a:bodyPr>
          <a:lstStyle/>
          <a:p>
            <a:pPr algn="ctr">
              <a:lnSpc>
                <a:spcPct val="150000"/>
              </a:lnSpc>
            </a:pPr>
            <a:r>
              <a:rPr lang="en-US" sz="2400" b="1" dirty="0" err="1">
                <a:latin typeface="UTM Avo" panose="02040603050506020204" pitchFamily="18" charset="0"/>
                <a:cs typeface="Arial" panose="020B0604020202020204" pitchFamily="34" charset="0"/>
              </a:rPr>
              <a:t>Nhóm</a:t>
            </a:r>
            <a:r>
              <a:rPr lang="en-US" sz="2400" b="1" dirty="0">
                <a:latin typeface="UTM Avo" panose="02040603050506020204" pitchFamily="18" charset="0"/>
                <a:cs typeface="Arial" panose="020B0604020202020204" pitchFamily="34" charset="0"/>
              </a:rPr>
              <a:t> 1, 3</a:t>
            </a:r>
          </a:p>
          <a:p>
            <a:pPr algn="ctr">
              <a:lnSpc>
                <a:spcPct val="150000"/>
              </a:lnSpc>
            </a:pPr>
            <a:r>
              <a:rPr lang="en-US" sz="2400" dirty="0" err="1">
                <a:latin typeface="UTM Avo" panose="02040603050506020204" pitchFamily="18" charset="0"/>
                <a:cs typeface="Arial" panose="020B0604020202020204" pitchFamily="34" charset="0"/>
              </a:rPr>
              <a:t>Nghiên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cứu</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phiếu</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học</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tập</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nhóm</a:t>
            </a:r>
            <a:r>
              <a:rPr lang="en-US" sz="2400" dirty="0">
                <a:latin typeface="UTM Avo" panose="02040603050506020204" pitchFamily="18" charset="0"/>
                <a:cs typeface="Arial" panose="020B0604020202020204" pitchFamily="34" charset="0"/>
              </a:rPr>
              <a:t> A.</a:t>
            </a:r>
          </a:p>
        </p:txBody>
      </p:sp>
      <p:sp>
        <p:nvSpPr>
          <p:cNvPr id="14" name="Text Box 30">
            <a:extLst>
              <a:ext uri="{FF2B5EF4-FFF2-40B4-BE49-F238E27FC236}">
                <a16:creationId xmlns:a16="http://schemas.microsoft.com/office/drawing/2014/main" id="{D2F08E6E-7B51-8283-75CD-D47E0F13BE11}"/>
              </a:ext>
            </a:extLst>
          </p:cNvPr>
          <p:cNvSpPr txBox="1"/>
          <p:nvPr/>
        </p:nvSpPr>
        <p:spPr>
          <a:xfrm>
            <a:off x="6809528" y="3969385"/>
            <a:ext cx="3386667" cy="1675843"/>
          </a:xfrm>
          <a:prstGeom prst="rect">
            <a:avLst/>
          </a:prstGeom>
          <a:noFill/>
          <a:ln w="9525">
            <a:noFill/>
          </a:ln>
        </p:spPr>
        <p:txBody>
          <a:bodyPr wrap="square">
            <a:spAutoFit/>
          </a:bodyPr>
          <a:lstStyle/>
          <a:p>
            <a:pPr algn="ctr">
              <a:lnSpc>
                <a:spcPct val="150000"/>
              </a:lnSpc>
            </a:pPr>
            <a:r>
              <a:rPr lang="en-US" sz="2400" b="1" dirty="0" err="1">
                <a:latin typeface="UTM Avo" panose="02040603050506020204" pitchFamily="18" charset="0"/>
                <a:cs typeface="Arial" panose="020B0604020202020204" pitchFamily="34" charset="0"/>
              </a:rPr>
              <a:t>Nhóm</a:t>
            </a:r>
            <a:r>
              <a:rPr lang="en-US" sz="2400" b="1" dirty="0">
                <a:latin typeface="UTM Avo" panose="02040603050506020204" pitchFamily="18" charset="0"/>
                <a:cs typeface="Arial" panose="020B0604020202020204" pitchFamily="34" charset="0"/>
              </a:rPr>
              <a:t> 2, 4</a:t>
            </a:r>
          </a:p>
          <a:p>
            <a:pPr algn="ctr">
              <a:lnSpc>
                <a:spcPct val="150000"/>
              </a:lnSpc>
            </a:pPr>
            <a:r>
              <a:rPr lang="en-US" sz="2400" dirty="0" err="1">
                <a:latin typeface="UTM Avo" panose="02040603050506020204" pitchFamily="18" charset="0"/>
                <a:cs typeface="Arial" panose="020B0604020202020204" pitchFamily="34" charset="0"/>
              </a:rPr>
              <a:t>Nghiên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cứu</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phiếu</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học</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tập</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nhóm</a:t>
            </a:r>
            <a:r>
              <a:rPr lang="en-US" sz="2400" dirty="0">
                <a:latin typeface="UTM Avo" panose="02040603050506020204" pitchFamily="18" charset="0"/>
                <a:cs typeface="Arial" panose="020B0604020202020204" pitchFamily="34" charset="0"/>
              </a:rPr>
              <a:t> B.</a:t>
            </a:r>
          </a:p>
        </p:txBody>
      </p:sp>
    </p:spTree>
    <p:extLst>
      <p:ext uri="{BB962C8B-B14F-4D97-AF65-F5344CB8AC3E}">
        <p14:creationId xmlns:p14="http://schemas.microsoft.com/office/powerpoint/2010/main" val="2619921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par>
                                <p:cTn id="27" presetID="16" presetClass="entr" presetSubtype="21"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par>
                                <p:cTn id="30" presetID="16" presetClass="entr" presetSubtype="21"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97D71F-5E5A-C830-6DBA-FAC4D531110C}"/>
              </a:ext>
            </a:extLst>
          </p:cNvPr>
          <p:cNvSpPr/>
          <p:nvPr/>
        </p:nvSpPr>
        <p:spPr>
          <a:xfrm>
            <a:off x="653469" y="1735497"/>
            <a:ext cx="7393371" cy="1121846"/>
          </a:xfrm>
          <a:prstGeom prst="rect">
            <a:avLst/>
          </a:prstGeom>
        </p:spPr>
        <p:txBody>
          <a:bodyPr wrap="none">
            <a:spAutoFit/>
          </a:bodyPr>
          <a:lstStyle/>
          <a:p>
            <a:pPr marL="152408" indent="-152408">
              <a:lnSpc>
                <a:spcPct val="150000"/>
              </a:lnSpc>
            </a:pPr>
            <a:r>
              <a:rPr lang="en-US" sz="2400" b="1" dirty="0">
                <a:latin typeface="UTM Avo" panose="02040603050506020204" pitchFamily="18" charset="0"/>
                <a:cs typeface="Arial" panose="020B0604020202020204" pitchFamily="34" charset="0"/>
              </a:rPr>
              <a:t>1. </a:t>
            </a:r>
            <a:r>
              <a:rPr lang="en-US" sz="2400" b="1" dirty="0" err="1">
                <a:latin typeface="UTM Avo" panose="02040603050506020204" pitchFamily="18" charset="0"/>
                <a:cs typeface="Arial" panose="020B0604020202020204" pitchFamily="34" charset="0"/>
              </a:rPr>
              <a:t>Nhiệm</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vụ</a:t>
            </a:r>
            <a:r>
              <a:rPr lang="en-US" sz="2400" b="1" dirty="0">
                <a:latin typeface="UTM Avo" panose="02040603050506020204" pitchFamily="18" charset="0"/>
                <a:cs typeface="Arial" panose="020B0604020202020204" pitchFamily="34" charset="0"/>
              </a:rPr>
              <a:t> 1 (</a:t>
            </a:r>
            <a:r>
              <a:rPr lang="en-US" sz="2400" b="1" dirty="0" err="1">
                <a:latin typeface="UTM Avo" panose="02040603050506020204" pitchFamily="18" charset="0"/>
                <a:cs typeface="Arial" panose="020B0604020202020204" pitchFamily="34" charset="0"/>
              </a:rPr>
              <a:t>Nhóm</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chuyên</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gia</a:t>
            </a:r>
            <a:r>
              <a:rPr lang="en-US" sz="2400" b="1" dirty="0">
                <a:latin typeface="UTM Avo" panose="02040603050506020204" pitchFamily="18" charset="0"/>
                <a:cs typeface="Arial" panose="020B0604020202020204" pitchFamily="34" charset="0"/>
              </a:rPr>
              <a:t> – NHÓM A): </a:t>
            </a:r>
            <a:endParaRPr lang="en-US" sz="2400" dirty="0">
              <a:latin typeface="UTM Avo" panose="02040603050506020204" pitchFamily="18" charset="0"/>
              <a:cs typeface="Arial" panose="020B0604020202020204" pitchFamily="34" charset="0"/>
            </a:endParaRPr>
          </a:p>
          <a:p>
            <a:pPr marL="152408" indent="-152408">
              <a:lnSpc>
                <a:spcPct val="150000"/>
              </a:lnSpc>
            </a:pPr>
            <a:r>
              <a:rPr lang="en-US" sz="2400" dirty="0">
                <a:latin typeface="UTM Avo" panose="02040603050506020204" pitchFamily="18" charset="0"/>
                <a:cs typeface="Arial" panose="020B0604020202020204" pitchFamily="34" charset="0"/>
              </a:rPr>
              <a:t>1.1. </a:t>
            </a:r>
            <a:r>
              <a:rPr lang="en-US" sz="2400" dirty="0" err="1">
                <a:latin typeface="UTM Avo" panose="02040603050506020204" pitchFamily="18" charset="0"/>
                <a:cs typeface="Arial" panose="020B0604020202020204" pitchFamily="34" charset="0"/>
              </a:rPr>
              <a:t>Nguyên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tử</a:t>
            </a:r>
            <a:r>
              <a:rPr lang="en-US" sz="2400" dirty="0">
                <a:latin typeface="UTM Avo" panose="02040603050506020204" pitchFamily="18" charset="0"/>
                <a:cs typeface="Arial" panose="020B0604020202020204" pitchFamily="34" charset="0"/>
              </a:rPr>
              <a:t> F (Z = 9)</a:t>
            </a:r>
          </a:p>
        </p:txBody>
      </p:sp>
      <p:sp>
        <p:nvSpPr>
          <p:cNvPr id="3" name="Rectangle 2">
            <a:extLst>
              <a:ext uri="{FF2B5EF4-FFF2-40B4-BE49-F238E27FC236}">
                <a16:creationId xmlns:a16="http://schemas.microsoft.com/office/drawing/2014/main" id="{62622D95-A3A2-652F-72C1-941FBC136C2B}"/>
              </a:ext>
            </a:extLst>
          </p:cNvPr>
          <p:cNvSpPr/>
          <p:nvPr/>
        </p:nvSpPr>
        <p:spPr>
          <a:xfrm>
            <a:off x="653468" y="2821347"/>
            <a:ext cx="11195632" cy="2783839"/>
          </a:xfrm>
          <a:prstGeom prst="rect">
            <a:avLst/>
          </a:prstGeom>
        </p:spPr>
        <p:txBody>
          <a:bodyPr wrap="square">
            <a:spAutoFit/>
          </a:bodyPr>
          <a:lstStyle/>
          <a:p>
            <a:pPr>
              <a:lnSpc>
                <a:spcPct val="150000"/>
              </a:lnSpc>
            </a:pPr>
            <a:r>
              <a:rPr lang="en-US" sz="2400" dirty="0">
                <a:latin typeface="UTM Avo" panose="02040603050506020204" pitchFamily="18" charset="0"/>
                <a:cs typeface="Arial" panose="020B0604020202020204" pitchFamily="34" charset="0"/>
              </a:rPr>
              <a:t>a) Số electron ở </a:t>
            </a:r>
            <a:r>
              <a:rPr lang="en-US" sz="2400" dirty="0" err="1">
                <a:latin typeface="UTM Avo" panose="02040603050506020204" pitchFamily="18" charset="0"/>
                <a:cs typeface="Arial" panose="020B0604020202020204" pitchFamily="34" charset="0"/>
              </a:rPr>
              <a:t>lớp</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ngoài</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cùng</a:t>
            </a:r>
            <a:r>
              <a:rPr lang="en-US" sz="2400" dirty="0">
                <a:latin typeface="UTM Avo" panose="02040603050506020204" pitchFamily="18" charset="0"/>
                <a:cs typeface="Arial" panose="020B0604020202020204" pitchFamily="34" charset="0"/>
              </a:rPr>
              <a:t> của </a:t>
            </a:r>
            <a:r>
              <a:rPr lang="en-US" sz="2400" dirty="0" err="1">
                <a:latin typeface="UTM Avo" panose="02040603050506020204" pitchFamily="18" charset="0"/>
                <a:cs typeface="Arial" panose="020B0604020202020204" pitchFamily="34" charset="0"/>
              </a:rPr>
              <a:t>nguyên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tử</a:t>
            </a:r>
            <a:r>
              <a:rPr lang="en-US" sz="2400" dirty="0">
                <a:latin typeface="UTM Avo" panose="02040603050506020204" pitchFamily="18" charset="0"/>
                <a:cs typeface="Arial" panose="020B0604020202020204" pitchFamily="34" charset="0"/>
              </a:rPr>
              <a:t> F </a:t>
            </a:r>
            <a:r>
              <a:rPr lang="en-US" sz="2400" dirty="0" err="1">
                <a:latin typeface="UTM Avo" panose="02040603050506020204" pitchFamily="18" charset="0"/>
                <a:cs typeface="Arial" panose="020B0604020202020204" pitchFamily="34" charset="0"/>
              </a:rPr>
              <a:t>là</a:t>
            </a:r>
            <a:r>
              <a:rPr lang="en-US" sz="2400" dirty="0">
                <a:latin typeface="UTM Avo" panose="02040603050506020204" pitchFamily="18" charset="0"/>
                <a:cs typeface="Arial" panose="020B0604020202020204" pitchFamily="34" charset="0"/>
              </a:rPr>
              <a:t>…………………………….</a:t>
            </a:r>
          </a:p>
          <a:p>
            <a:pPr>
              <a:lnSpc>
                <a:spcPct val="150000"/>
              </a:lnSpc>
            </a:pPr>
            <a:r>
              <a:rPr lang="en-US" sz="2400" dirty="0">
                <a:latin typeface="UTM Avo" panose="02040603050506020204" pitchFamily="18" charset="0"/>
                <a:cs typeface="Arial" panose="020B0604020202020204" pitchFamily="34" charset="0"/>
              </a:rPr>
              <a:t>b) </a:t>
            </a:r>
            <a:r>
              <a:rPr lang="en-US" sz="2400" dirty="0" err="1">
                <a:latin typeface="UTM Avo" panose="02040603050506020204" pitchFamily="18" charset="0"/>
                <a:cs typeface="Arial" panose="020B0604020202020204" pitchFamily="34" charset="0"/>
              </a:rPr>
              <a:t>Để</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đạt</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được</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lớp</a:t>
            </a:r>
            <a:r>
              <a:rPr lang="en-US" sz="2400" dirty="0">
                <a:latin typeface="UTM Avo" panose="02040603050506020204" pitchFamily="18" charset="0"/>
                <a:cs typeface="Arial" panose="020B0604020202020204" pitchFamily="34" charset="0"/>
              </a:rPr>
              <a:t> e </a:t>
            </a:r>
            <a:r>
              <a:rPr lang="en-US" sz="2400" dirty="0" err="1">
                <a:latin typeface="UTM Avo" panose="02040603050506020204" pitchFamily="18" charset="0"/>
                <a:cs typeface="Arial" panose="020B0604020202020204" pitchFamily="34" charset="0"/>
              </a:rPr>
              <a:t>ngoài</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cùng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bền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vững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như</a:t>
            </a:r>
            <a:r>
              <a:rPr lang="en-US" sz="2400" dirty="0">
                <a:latin typeface="UTM Avo" panose="02040603050506020204" pitchFamily="18" charset="0"/>
                <a:cs typeface="Arial" panose="020B0604020202020204" pitchFamily="34" charset="0"/>
              </a:rPr>
              <a:t> Ne, </a:t>
            </a:r>
            <a:r>
              <a:rPr lang="en-US" sz="2400" dirty="0" err="1">
                <a:latin typeface="UTM Avo" panose="02040603050506020204" pitchFamily="18" charset="0"/>
                <a:cs typeface="Arial" panose="020B0604020202020204" pitchFamily="34" charset="0"/>
              </a:rPr>
              <a:t>nguyên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tử</a:t>
            </a:r>
            <a:r>
              <a:rPr lang="en-US" sz="2400" dirty="0">
                <a:latin typeface="UTM Avo" panose="02040603050506020204" pitchFamily="18" charset="0"/>
                <a:cs typeface="Arial" panose="020B0604020202020204" pitchFamily="34" charset="0"/>
              </a:rPr>
              <a:t> F </a:t>
            </a:r>
            <a:r>
              <a:rPr lang="en-US" sz="2400" dirty="0" err="1">
                <a:latin typeface="UTM Avo" panose="02040603050506020204" pitchFamily="18" charset="0"/>
                <a:cs typeface="Arial" panose="020B0604020202020204" pitchFamily="34" charset="0"/>
              </a:rPr>
              <a:t>phải</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nhường</a:t>
            </a:r>
            <a:r>
              <a:rPr lang="en-US" sz="2400" dirty="0">
                <a:latin typeface="UTM Avo" panose="02040603050506020204" pitchFamily="18" charset="0"/>
                <a:cs typeface="Arial" panose="020B0604020202020204" pitchFamily="34" charset="0"/>
              </a:rPr>
              <a:t> hay </a:t>
            </a:r>
            <a:r>
              <a:rPr lang="en-US" sz="2400" dirty="0" err="1">
                <a:latin typeface="UTM Avo" panose="02040603050506020204" pitchFamily="18" charset="0"/>
                <a:cs typeface="Arial" panose="020B0604020202020204" pitchFamily="34" charset="0"/>
              </a:rPr>
              <a:t>nhận</a:t>
            </a:r>
            <a:r>
              <a:rPr lang="en-US" sz="2400" dirty="0">
                <a:latin typeface="UTM Avo" panose="02040603050506020204" pitchFamily="18" charset="0"/>
                <a:cs typeface="Arial" panose="020B0604020202020204" pitchFamily="34" charset="0"/>
              </a:rPr>
              <a:t> bao </a:t>
            </a:r>
            <a:r>
              <a:rPr lang="en-US" sz="2400" dirty="0" err="1">
                <a:latin typeface="UTM Avo" panose="02040603050506020204" pitchFamily="18" charset="0"/>
                <a:cs typeface="Arial" panose="020B0604020202020204" pitchFamily="34" charset="0"/>
              </a:rPr>
              <a:t>nhiêu</a:t>
            </a:r>
            <a:r>
              <a:rPr lang="en-US" sz="2400" dirty="0">
                <a:latin typeface="UTM Avo" panose="02040603050506020204" pitchFamily="18" charset="0"/>
                <a:cs typeface="Arial" panose="020B0604020202020204" pitchFamily="34" charset="0"/>
              </a:rPr>
              <a:t> electron?..............................................................</a:t>
            </a:r>
          </a:p>
          <a:p>
            <a:pPr>
              <a:lnSpc>
                <a:spcPct val="150000"/>
              </a:lnSpc>
            </a:pPr>
            <a:r>
              <a:rPr lang="en-US" sz="2400" dirty="0">
                <a:latin typeface="UTM Avo" panose="02040603050506020204" pitchFamily="18" charset="0"/>
                <a:cs typeface="Arial" panose="020B0604020202020204" pitchFamily="34" charset="0"/>
              </a:rPr>
              <a:t>c) Sau </a:t>
            </a:r>
            <a:r>
              <a:rPr lang="en-US" sz="2400" dirty="0" err="1">
                <a:latin typeface="UTM Avo" panose="02040603050506020204" pitchFamily="18" charset="0"/>
                <a:cs typeface="Arial" panose="020B0604020202020204" pitchFamily="34" charset="0"/>
              </a:rPr>
              <a:t>khi</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nhường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hoặc</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nhận</a:t>
            </a:r>
            <a:r>
              <a:rPr lang="en-US" sz="2400" dirty="0">
                <a:latin typeface="UTM Avo" panose="02040603050506020204" pitchFamily="18" charset="0"/>
                <a:cs typeface="Arial" panose="020B0604020202020204" pitchFamily="34" charset="0"/>
              </a:rPr>
              <a:t> electron, </a:t>
            </a:r>
            <a:r>
              <a:rPr lang="en-US" sz="2400" dirty="0" err="1">
                <a:latin typeface="UTM Avo" panose="02040603050506020204" pitchFamily="18" charset="0"/>
                <a:cs typeface="Arial" panose="020B0604020202020204" pitchFamily="34" charset="0"/>
              </a:rPr>
              <a:t>nguyên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tử</a:t>
            </a:r>
            <a:r>
              <a:rPr lang="en-US" sz="2400" dirty="0">
                <a:latin typeface="UTM Avo" panose="02040603050506020204" pitchFamily="18" charset="0"/>
                <a:cs typeface="Arial" panose="020B0604020202020204" pitchFamily="34" charset="0"/>
              </a:rPr>
              <a:t> F </a:t>
            </a:r>
            <a:r>
              <a:rPr lang="en-US" sz="2400" dirty="0" err="1">
                <a:latin typeface="UTM Avo" panose="02040603050506020204" pitchFamily="18" charset="0"/>
                <a:cs typeface="Arial" panose="020B0604020202020204" pitchFamily="34" charset="0"/>
              </a:rPr>
              <a:t>sẽ</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trở</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thành</a:t>
            </a:r>
            <a:r>
              <a:rPr lang="en-US" sz="2400" dirty="0">
                <a:latin typeface="UTM Avo" panose="02040603050506020204" pitchFamily="18" charset="0"/>
                <a:cs typeface="Arial" panose="020B0604020202020204" pitchFamily="34" charset="0"/>
              </a:rPr>
              <a:t> anion hay cation? </a:t>
            </a:r>
            <a:r>
              <a:rPr lang="en-US" sz="2400" dirty="0" err="1">
                <a:latin typeface="UTM Avo" panose="02040603050506020204" pitchFamily="18" charset="0"/>
                <a:cs typeface="Arial" panose="020B0604020202020204" pitchFamily="34" charset="0"/>
              </a:rPr>
              <a:t>Viết</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cấu</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hình</a:t>
            </a:r>
            <a:r>
              <a:rPr lang="en-US" sz="2400" dirty="0">
                <a:latin typeface="UTM Avo" panose="02040603050506020204" pitchFamily="18" charset="0"/>
                <a:cs typeface="Arial" panose="020B0604020202020204" pitchFamily="34" charset="0"/>
              </a:rPr>
              <a:t> e của ion </a:t>
            </a:r>
            <a:r>
              <a:rPr lang="en-US" sz="2400" dirty="0" err="1">
                <a:latin typeface="UTM Avo" panose="02040603050506020204" pitchFamily="18" charset="0"/>
                <a:cs typeface="Arial" panose="020B0604020202020204" pitchFamily="34" charset="0"/>
              </a:rPr>
              <a:t>đó</a:t>
            </a:r>
            <a:r>
              <a:rPr lang="en-US" sz="2400" dirty="0">
                <a:latin typeface="UTM Avo" panose="02040603050506020204" pitchFamily="18" charset="0"/>
                <a:cs typeface="Arial" panose="020B0604020202020204" pitchFamily="34" charset="0"/>
              </a:rPr>
              <a:t>…………………………………………………</a:t>
            </a:r>
          </a:p>
        </p:txBody>
      </p:sp>
      <p:pic>
        <p:nvPicPr>
          <p:cNvPr id="4" name="Picture 3">
            <a:extLst>
              <a:ext uri="{FF2B5EF4-FFF2-40B4-BE49-F238E27FC236}">
                <a16:creationId xmlns:a16="http://schemas.microsoft.com/office/drawing/2014/main" id="{46A73766-B7D9-9151-DED7-F2773A27E300}"/>
              </a:ext>
            </a:extLst>
          </p:cNvPr>
          <p:cNvPicPr/>
          <p:nvPr/>
        </p:nvPicPr>
        <p:blipFill>
          <a:blip r:embed="rId3"/>
          <a:stretch>
            <a:fillRect/>
          </a:stretch>
        </p:blipFill>
        <p:spPr>
          <a:xfrm>
            <a:off x="8432989" y="1275080"/>
            <a:ext cx="3267287" cy="1299633"/>
          </a:xfrm>
          <a:prstGeom prst="rect">
            <a:avLst/>
          </a:prstGeom>
          <a:noFill/>
          <a:ln w="9525">
            <a:noFill/>
          </a:ln>
        </p:spPr>
      </p:pic>
    </p:spTree>
    <p:extLst>
      <p:ext uri="{BB962C8B-B14F-4D97-AF65-F5344CB8AC3E}">
        <p14:creationId xmlns:p14="http://schemas.microsoft.com/office/powerpoint/2010/main" val="4183617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97D71F-5E5A-C830-6DBA-FAC4D531110C}"/>
              </a:ext>
            </a:extLst>
          </p:cNvPr>
          <p:cNvSpPr/>
          <p:nvPr/>
        </p:nvSpPr>
        <p:spPr>
          <a:xfrm>
            <a:off x="653469" y="1735497"/>
            <a:ext cx="7393371" cy="1121846"/>
          </a:xfrm>
          <a:prstGeom prst="rect">
            <a:avLst/>
          </a:prstGeom>
        </p:spPr>
        <p:txBody>
          <a:bodyPr wrap="none">
            <a:spAutoFit/>
          </a:bodyPr>
          <a:lstStyle/>
          <a:p>
            <a:pPr marL="152408" indent="-152408">
              <a:lnSpc>
                <a:spcPct val="150000"/>
              </a:lnSpc>
            </a:pPr>
            <a:r>
              <a:rPr lang="en-US" sz="2400" b="1" dirty="0">
                <a:latin typeface="UTM Avo" panose="02040603050506020204" pitchFamily="18" charset="0"/>
                <a:cs typeface="Arial" panose="020B0604020202020204" pitchFamily="34" charset="0"/>
              </a:rPr>
              <a:t>1. </a:t>
            </a:r>
            <a:r>
              <a:rPr lang="en-US" sz="2400" b="1" dirty="0" err="1">
                <a:latin typeface="UTM Avo" panose="02040603050506020204" pitchFamily="18" charset="0"/>
                <a:cs typeface="Arial" panose="020B0604020202020204" pitchFamily="34" charset="0"/>
              </a:rPr>
              <a:t>Nhiệm</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vụ</a:t>
            </a:r>
            <a:r>
              <a:rPr lang="en-US" sz="2400" b="1" dirty="0">
                <a:latin typeface="UTM Avo" panose="02040603050506020204" pitchFamily="18" charset="0"/>
                <a:cs typeface="Arial" panose="020B0604020202020204" pitchFamily="34" charset="0"/>
              </a:rPr>
              <a:t> 1 (</a:t>
            </a:r>
            <a:r>
              <a:rPr lang="en-US" sz="2400" b="1" dirty="0" err="1">
                <a:latin typeface="UTM Avo" panose="02040603050506020204" pitchFamily="18" charset="0"/>
                <a:cs typeface="Arial" panose="020B0604020202020204" pitchFamily="34" charset="0"/>
              </a:rPr>
              <a:t>Nhóm</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chuyên</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gia</a:t>
            </a:r>
            <a:r>
              <a:rPr lang="en-US" sz="2400" b="1" dirty="0">
                <a:latin typeface="UTM Avo" panose="02040603050506020204" pitchFamily="18" charset="0"/>
                <a:cs typeface="Arial" panose="020B0604020202020204" pitchFamily="34" charset="0"/>
              </a:rPr>
              <a:t> – NHÓM A): </a:t>
            </a:r>
            <a:endParaRPr lang="en-US" sz="2400" dirty="0">
              <a:latin typeface="UTM Avo" panose="02040603050506020204" pitchFamily="18" charset="0"/>
              <a:cs typeface="Arial" panose="020B0604020202020204" pitchFamily="34" charset="0"/>
            </a:endParaRPr>
          </a:p>
          <a:p>
            <a:pPr>
              <a:lnSpc>
                <a:spcPct val="150000"/>
              </a:lnSpc>
            </a:pPr>
            <a:r>
              <a:rPr lang="en-US" sz="2400" dirty="0">
                <a:latin typeface="UTM Avo" panose="02040603050506020204" pitchFamily="18" charset="0"/>
                <a:cs typeface="Arial" panose="020B0604020202020204" pitchFamily="34" charset="0"/>
              </a:rPr>
              <a:t>1.2. Hoàn </a:t>
            </a:r>
            <a:r>
              <a:rPr lang="en-US" sz="2400" dirty="0" err="1">
                <a:latin typeface="UTM Avo" panose="02040603050506020204" pitchFamily="18" charset="0"/>
                <a:cs typeface="Arial" panose="020B0604020202020204" pitchFamily="34" charset="0"/>
              </a:rPr>
              <a:t>thành</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sơ</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đồ</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tạo</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thành</a:t>
            </a:r>
            <a:r>
              <a:rPr lang="en-US" sz="2400" dirty="0">
                <a:latin typeface="UTM Avo" panose="02040603050506020204" pitchFamily="18" charset="0"/>
                <a:cs typeface="Arial" panose="020B0604020202020204" pitchFamily="34" charset="0"/>
              </a:rPr>
              <a:t> ion </a:t>
            </a:r>
            <a:r>
              <a:rPr lang="en-US" sz="2400" dirty="0" err="1">
                <a:latin typeface="UTM Avo" panose="02040603050506020204" pitchFamily="18" charset="0"/>
                <a:cs typeface="Arial" panose="020B0604020202020204" pitchFamily="34" charset="0"/>
              </a:rPr>
              <a:t>sau</a:t>
            </a:r>
            <a:r>
              <a:rPr lang="en-US" sz="2400" dirty="0">
                <a:latin typeface="UTM Avo" panose="02040603050506020204" pitchFamily="18" charset="0"/>
                <a:cs typeface="Arial" panose="020B0604020202020204" pitchFamily="34" charset="0"/>
              </a:rPr>
              <a:t>:</a:t>
            </a:r>
          </a:p>
        </p:txBody>
      </p:sp>
      <p:sp>
        <p:nvSpPr>
          <p:cNvPr id="3" name="Rectangle 2">
            <a:extLst>
              <a:ext uri="{FF2B5EF4-FFF2-40B4-BE49-F238E27FC236}">
                <a16:creationId xmlns:a16="http://schemas.microsoft.com/office/drawing/2014/main" id="{62622D95-A3A2-652F-72C1-941FBC136C2B}"/>
              </a:ext>
            </a:extLst>
          </p:cNvPr>
          <p:cNvSpPr/>
          <p:nvPr/>
        </p:nvSpPr>
        <p:spPr>
          <a:xfrm>
            <a:off x="653468" y="4535847"/>
            <a:ext cx="11195632" cy="1121846"/>
          </a:xfrm>
          <a:prstGeom prst="rect">
            <a:avLst/>
          </a:prstGeom>
        </p:spPr>
        <p:txBody>
          <a:bodyPr wrap="square">
            <a:spAutoFit/>
          </a:bodyPr>
          <a:lstStyle/>
          <a:p>
            <a:pPr marL="304815" indent="-304815">
              <a:lnSpc>
                <a:spcPct val="150000"/>
              </a:lnSpc>
            </a:pPr>
            <a:r>
              <a:rPr lang="en-US" sz="2400" dirty="0">
                <a:latin typeface="UTM Avo" panose="02040603050506020204" pitchFamily="18" charset="0"/>
                <a:cs typeface="Arial" panose="020B0604020202020204" pitchFamily="34" charset="0"/>
              </a:rPr>
              <a:t>1.3. Cho số </a:t>
            </a:r>
            <a:r>
              <a:rPr lang="en-US" sz="2400" dirty="0" err="1">
                <a:latin typeface="UTM Avo" panose="02040603050506020204" pitchFamily="18" charset="0"/>
                <a:cs typeface="Arial" panose="020B0604020202020204" pitchFamily="34" charset="0"/>
              </a:rPr>
              <a:t>hiệu</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nguyên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tử</a:t>
            </a:r>
            <a:r>
              <a:rPr lang="en-US" sz="2400" dirty="0">
                <a:latin typeface="UTM Avo" panose="02040603050506020204" pitchFamily="18" charset="0"/>
                <a:cs typeface="Arial" panose="020B0604020202020204" pitchFamily="34" charset="0"/>
              </a:rPr>
              <a:t>: F (Z = 9), O (Z = 8), S (Z = 16). Nêu </a:t>
            </a:r>
            <a:r>
              <a:rPr lang="en-US" sz="2400" dirty="0" err="1">
                <a:latin typeface="UTM Avo" panose="02040603050506020204" pitchFamily="18" charset="0"/>
                <a:cs typeface="Arial" panose="020B0604020202020204" pitchFamily="34" charset="0"/>
              </a:rPr>
              <a:t>nhận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xét</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về</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cấu</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hình</a:t>
            </a:r>
            <a:r>
              <a:rPr lang="en-US" sz="2400" dirty="0">
                <a:latin typeface="UTM Avo" panose="02040603050506020204" pitchFamily="18" charset="0"/>
                <a:cs typeface="Arial" panose="020B0604020202020204" pitchFamily="34" charset="0"/>
              </a:rPr>
              <a:t> electron của ion F</a:t>
            </a:r>
            <a:r>
              <a:rPr lang="en-US" sz="2400" baseline="30000" dirty="0">
                <a:latin typeface="UTM Avo" panose="02040603050506020204" pitchFamily="18" charset="0"/>
                <a:cs typeface="Arial" panose="020B0604020202020204" pitchFamily="34" charset="0"/>
              </a:rPr>
              <a:t>-</a:t>
            </a:r>
            <a:r>
              <a:rPr lang="en-US" sz="2400" dirty="0">
                <a:latin typeface="UTM Avo" panose="02040603050506020204" pitchFamily="18" charset="0"/>
                <a:cs typeface="Arial" panose="020B0604020202020204" pitchFamily="34" charset="0"/>
              </a:rPr>
              <a:t>, O</a:t>
            </a:r>
            <a:r>
              <a:rPr lang="en-US" sz="2400" baseline="30000" dirty="0">
                <a:latin typeface="UTM Avo" panose="02040603050506020204" pitchFamily="18" charset="0"/>
                <a:cs typeface="Arial" panose="020B0604020202020204" pitchFamily="34" charset="0"/>
              </a:rPr>
              <a:t>2-</a:t>
            </a:r>
            <a:r>
              <a:rPr lang="en-US" sz="2400" dirty="0">
                <a:latin typeface="UTM Avo" panose="02040603050506020204" pitchFamily="18" charset="0"/>
                <a:cs typeface="Arial" panose="020B0604020202020204" pitchFamily="34" charset="0"/>
              </a:rPr>
              <a:t>, S</a:t>
            </a:r>
            <a:r>
              <a:rPr lang="en-US" sz="2400" baseline="30000" dirty="0">
                <a:latin typeface="UTM Avo" panose="02040603050506020204" pitchFamily="18" charset="0"/>
                <a:cs typeface="Arial" panose="020B0604020202020204" pitchFamily="34" charset="0"/>
              </a:rPr>
              <a:t>2-</a:t>
            </a:r>
            <a:r>
              <a:rPr lang="en-US" sz="2400" dirty="0">
                <a:latin typeface="UTM Avo" panose="02040603050506020204" pitchFamily="18" charset="0"/>
                <a:cs typeface="Arial" panose="020B0604020202020204" pitchFamily="34" charset="0"/>
              </a:rPr>
              <a:t> so </a:t>
            </a:r>
            <a:r>
              <a:rPr lang="en-US" sz="2400" dirty="0" err="1">
                <a:latin typeface="UTM Avo" panose="02040603050506020204" pitchFamily="18" charset="0"/>
                <a:cs typeface="Arial" panose="020B0604020202020204" pitchFamily="34" charset="0"/>
              </a:rPr>
              <a:t>với</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khí</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hiếm</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gần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nó</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nhất</a:t>
            </a:r>
            <a:r>
              <a:rPr lang="en-US" sz="2400" dirty="0">
                <a:latin typeface="UTM Avo" panose="02040603050506020204" pitchFamily="18" charset="0"/>
                <a:cs typeface="Arial" panose="020B0604020202020204" pitchFamily="34" charset="0"/>
              </a:rPr>
              <a:t>.</a:t>
            </a:r>
          </a:p>
        </p:txBody>
      </p:sp>
      <p:pic>
        <p:nvPicPr>
          <p:cNvPr id="4" name="Picture 3">
            <a:extLst>
              <a:ext uri="{FF2B5EF4-FFF2-40B4-BE49-F238E27FC236}">
                <a16:creationId xmlns:a16="http://schemas.microsoft.com/office/drawing/2014/main" id="{46A73766-B7D9-9151-DED7-F2773A27E300}"/>
              </a:ext>
            </a:extLst>
          </p:cNvPr>
          <p:cNvPicPr/>
          <p:nvPr/>
        </p:nvPicPr>
        <p:blipFill>
          <a:blip r:embed="rId3"/>
          <a:stretch>
            <a:fillRect/>
          </a:stretch>
        </p:blipFill>
        <p:spPr>
          <a:xfrm>
            <a:off x="8432989" y="1275080"/>
            <a:ext cx="3267287" cy="1299633"/>
          </a:xfrm>
          <a:prstGeom prst="rect">
            <a:avLst/>
          </a:prstGeom>
          <a:noFill/>
          <a:ln w="9525">
            <a:noFill/>
          </a:ln>
        </p:spPr>
      </p:pic>
      <p:pic>
        <p:nvPicPr>
          <p:cNvPr id="2" name="Picture 1">
            <a:extLst>
              <a:ext uri="{FF2B5EF4-FFF2-40B4-BE49-F238E27FC236}">
                <a16:creationId xmlns:a16="http://schemas.microsoft.com/office/drawing/2014/main" id="{AD0C4F09-138F-7E63-2D1C-21E259DAB297}"/>
              </a:ext>
            </a:extLst>
          </p:cNvPr>
          <p:cNvPicPr/>
          <p:nvPr/>
        </p:nvPicPr>
        <p:blipFill>
          <a:blip r:embed="rId4"/>
          <a:stretch>
            <a:fillRect/>
          </a:stretch>
        </p:blipFill>
        <p:spPr>
          <a:xfrm>
            <a:off x="4812796" y="2935213"/>
            <a:ext cx="3150103" cy="1609693"/>
          </a:xfrm>
          <a:prstGeom prst="rect">
            <a:avLst/>
          </a:prstGeom>
          <a:noFill/>
          <a:ln w="9525">
            <a:noFill/>
          </a:ln>
        </p:spPr>
      </p:pic>
    </p:spTree>
    <p:extLst>
      <p:ext uri="{BB962C8B-B14F-4D97-AF65-F5344CB8AC3E}">
        <p14:creationId xmlns:p14="http://schemas.microsoft.com/office/powerpoint/2010/main" val="2207584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mẫu Toán 4" id="{2177364B-33F2-4BA7-B4AE-EF27B5C74F07}" vid="{149BD0E7-1910-438F-B179-135423978455}"/>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
        <a:ea typeface=""/>
        <a:cs typeface=""/>
      </a:majorFont>
      <a:minorFont>
        <a:latin typeface="UTM Av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plate mẫu Toán 4" id="{2177364B-33F2-4BA7-B4AE-EF27B5C74F07}" vid="{F80FDD4E-B15E-4EB9-BC92-ABD0ED9503EB}"/>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 mẫu Toán 4</Template>
  <TotalTime>359</TotalTime>
  <Words>2679</Words>
  <Application>Microsoft Office PowerPoint</Application>
  <PresentationFormat>Widescreen</PresentationFormat>
  <Paragraphs>233</Paragraphs>
  <Slides>54</Slides>
  <Notes>10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54</vt:i4>
      </vt:variant>
    </vt:vector>
  </HeadingPairs>
  <TitlesOfParts>
    <vt:vector size="64" baseType="lpstr">
      <vt:lpstr>Arial</vt:lpstr>
      <vt:lpstr>Calibri</vt:lpstr>
      <vt:lpstr>Wingdings</vt:lpstr>
      <vt:lpstr>Symbol</vt:lpstr>
      <vt:lpstr>Calibri Light</vt:lpstr>
      <vt:lpstr>Cambria Math</vt:lpstr>
      <vt:lpstr>UTM Avo</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23</cp:revision>
  <dcterms:created xsi:type="dcterms:W3CDTF">2024-03-07T01:43:18Z</dcterms:created>
  <dcterms:modified xsi:type="dcterms:W3CDTF">2024-05-10T02:03:33Z</dcterms:modified>
</cp:coreProperties>
</file>