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3" r:id="rId4"/>
    <p:sldId id="260" r:id="rId5"/>
    <p:sldId id="264" r:id="rId6"/>
    <p:sldId id="265" r:id="rId7"/>
    <p:sldId id="266" r:id="rId8"/>
    <p:sldId id="276" r:id="rId9"/>
    <p:sldId id="267" r:id="rId10"/>
    <p:sldId id="268" r:id="rId11"/>
    <p:sldId id="269" r:id="rId12"/>
    <p:sldId id="270" r:id="rId13"/>
    <p:sldId id="259" r:id="rId14"/>
    <p:sldId id="273" r:id="rId15"/>
    <p:sldId id="275" r:id="rId16"/>
    <p:sldId id="261" r:id="rId17"/>
  </p:sldIdLst>
  <p:sldSz cx="24385588" cy="13717588"/>
  <p:notesSz cx="6797675" cy="9928225"/>
  <p:embeddedFontLst>
    <p:embeddedFont>
      <p:font typeface="Questrial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VNI-Times"/>
      <p:regular r:id="rId24"/>
      <p:bold r:id="rId25"/>
      <p:italic r:id="rId26"/>
      <p:boldItalic r:id="rId27"/>
    </p:embeddedFont>
    <p:embeddedFont>
      <p:font typeface="Tahoma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Untitled Section" id="{48F6AF33-D0F1-4B30-88F1-295FD162AF31}">
          <p14:sldIdLst>
            <p14:sldId id="256"/>
            <p14:sldId id="262"/>
            <p14:sldId id="263"/>
            <p14:sldId id="260"/>
            <p14:sldId id="264"/>
            <p14:sldId id="265"/>
            <p14:sldId id="266"/>
            <p14:sldId id="276"/>
            <p14:sldId id="267"/>
            <p14:sldId id="268"/>
            <p14:sldId id="269"/>
            <p14:sldId id="270"/>
            <p14:sldId id="259"/>
            <p14:sldId id="273"/>
            <p14:sldId id="275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 snapToGrid="0">
      <p:cViewPr>
        <p:scale>
          <a:sx n="35" d="100"/>
          <a:sy n="35" d="100"/>
        </p:scale>
        <p:origin x="132" y="144"/>
      </p:cViewPr>
      <p:guideLst>
        <p:guide orient="horz" pos="4321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6515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ALKANE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12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=""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="" xmlns:a16="http://schemas.microsoft.com/office/drawing/2014/main" id="{B652FE73-5F5E-7C96-7C0C-C56EB06F3E8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09717" y="25513"/>
            <a:ext cx="1173602" cy="1492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/>
          <p:nvPr/>
        </p:nvSpPr>
        <p:spPr>
          <a:xfrm>
            <a:off x="9816353" y="5368328"/>
            <a:ext cx="6615953" cy="8331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ỨNG DỤNG CỦA ALKANE</a:t>
            </a:r>
            <a:endParaRPr lang="en-US" sz="43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88" y="1554351"/>
            <a:ext cx="6286500" cy="3503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88" y="5165056"/>
            <a:ext cx="6286500" cy="3939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88" y="9212819"/>
            <a:ext cx="628650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413" y="1554352"/>
            <a:ext cx="6734175" cy="4647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540" y="6201504"/>
            <a:ext cx="4457048" cy="5981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31" y="7607495"/>
            <a:ext cx="6547363" cy="5473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894" y="6911788"/>
            <a:ext cx="5425212" cy="5620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80" y="1688431"/>
            <a:ext cx="6619875" cy="3476625"/>
          </a:xfrm>
          <a:prstGeom prst="rect">
            <a:avLst/>
          </a:prstGeom>
        </p:spPr>
      </p:pic>
      <p:grpSp>
        <p:nvGrpSpPr>
          <p:cNvPr id="11" name="Nhóm 48">
            <a:extLst>
              <a:ext uri="{FF2B5EF4-FFF2-40B4-BE49-F238E27FC236}">
                <a16:creationId xmlns="" xmlns:a16="http://schemas.microsoft.com/office/drawing/2014/main" id="{C878598D-6F49-9674-C9C5-21E1F97DE222}"/>
              </a:ext>
            </a:extLst>
          </p:cNvPr>
          <p:cNvGrpSpPr/>
          <p:nvPr/>
        </p:nvGrpSpPr>
        <p:grpSpPr>
          <a:xfrm>
            <a:off x="12457215" y="5452970"/>
            <a:ext cx="1150960" cy="1121234"/>
            <a:chOff x="7061416" y="323529"/>
            <a:chExt cx="1208304" cy="1208304"/>
          </a:xfrm>
        </p:grpSpPr>
        <p:sp>
          <p:nvSpPr>
            <p:cNvPr id="12" name="Hình Bầu dục 49">
              <a:extLst>
                <a:ext uri="{FF2B5EF4-FFF2-40B4-BE49-F238E27FC236}">
                  <a16:creationId xmlns="" xmlns:a16="http://schemas.microsoft.com/office/drawing/2014/main" id="{6ABA77B9-8182-660A-0B42-6F20318592FF}"/>
                </a:ext>
              </a:extLst>
            </p:cNvPr>
            <p:cNvSpPr/>
            <p:nvPr/>
          </p:nvSpPr>
          <p:spPr>
            <a:xfrm>
              <a:off x="7061416" y="323529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Đồ họa 50" descr="Power with solid fill">
              <a:extLst>
                <a:ext uri="{FF2B5EF4-FFF2-40B4-BE49-F238E27FC236}">
                  <a16:creationId xmlns="" xmlns:a16="http://schemas.microsoft.com/office/drawing/2014/main" id="{19BC2115-DEA2-591A-A3F6-7CC87CFC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130075" y="341145"/>
              <a:ext cx="1112790" cy="11127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=""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648179" y="2302604"/>
            <a:ext cx="22623040" cy="1743694"/>
            <a:chOff x="17023983" y="2589121"/>
            <a:chExt cx="22623040" cy="1743694"/>
          </a:xfrm>
        </p:grpSpPr>
        <p:sp>
          <p:nvSpPr>
            <p:cNvPr id="3" name="Right Triangle 109">
              <a:extLst>
                <a:ext uri="{FF2B5EF4-FFF2-40B4-BE49-F238E27FC236}">
                  <a16:creationId xmlns=""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le 110">
              <a:extLst>
                <a:ext uri="{FF2B5EF4-FFF2-40B4-BE49-F238E27FC236}">
                  <a16:creationId xmlns=""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023983" y="27109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795244" y="2001"/>
              <a:ext cx="769442" cy="5943682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112">
              <a:extLst>
                <a:ext uri="{FF2B5EF4-FFF2-40B4-BE49-F238E27FC236}">
                  <a16:creationId xmlns=""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606183" y="2600625"/>
              <a:ext cx="52950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Danh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alkane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167">
            <a:extLst>
              <a:ext uri="{FF2B5EF4-FFF2-40B4-BE49-F238E27FC236}">
                <a16:creationId xmlns="" xmlns:a16="http://schemas.microsoft.com/office/drawing/2014/main" id="{9441A3D0-269C-E3B2-8098-7E5A483758A7}"/>
              </a:ext>
            </a:extLst>
          </p:cNvPr>
          <p:cNvGrpSpPr/>
          <p:nvPr/>
        </p:nvGrpSpPr>
        <p:grpSpPr>
          <a:xfrm>
            <a:off x="894233" y="5009379"/>
            <a:ext cx="3794127" cy="927101"/>
            <a:chOff x="4867276" y="9361488"/>
            <a:chExt cx="3794125" cy="927101"/>
          </a:xfrm>
        </p:grpSpPr>
        <p:sp>
          <p:nvSpPr>
            <p:cNvPr id="8" name="Freeform 59">
              <a:extLst>
                <a:ext uri="{FF2B5EF4-FFF2-40B4-BE49-F238E27FC236}">
                  <a16:creationId xmlns="" xmlns:a16="http://schemas.microsoft.com/office/drawing/2014/main" id="{5D06AC67-09E5-96DE-7E8D-A3B4493B5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60">
              <a:extLst>
                <a:ext uri="{FF2B5EF4-FFF2-40B4-BE49-F238E27FC236}">
                  <a16:creationId xmlns="" xmlns:a16="http://schemas.microsoft.com/office/drawing/2014/main" id="{88C1CE44-42F0-9291-5379-B6FED87E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61">
              <a:extLst>
                <a:ext uri="{FF2B5EF4-FFF2-40B4-BE49-F238E27FC236}">
                  <a16:creationId xmlns="" xmlns:a16="http://schemas.microsoft.com/office/drawing/2014/main" id="{982F7973-B479-5CFC-7683-8FCB138CB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62">
              <a:extLst>
                <a:ext uri="{FF2B5EF4-FFF2-40B4-BE49-F238E27FC236}">
                  <a16:creationId xmlns="" xmlns:a16="http://schemas.microsoft.com/office/drawing/2014/main" id="{BA962CC3-4C2C-24E9-301E-20DADC26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63">
              <a:extLst>
                <a:ext uri="{FF2B5EF4-FFF2-40B4-BE49-F238E27FC236}">
                  <a16:creationId xmlns="" xmlns:a16="http://schemas.microsoft.com/office/drawing/2014/main" id="{F6827642-9049-1B6C-CADF-40B4EB2A5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64">
              <a:extLst>
                <a:ext uri="{FF2B5EF4-FFF2-40B4-BE49-F238E27FC236}">
                  <a16:creationId xmlns="" xmlns:a16="http://schemas.microsoft.com/office/drawing/2014/main" id="{EEBB9657-4E2B-FD34-C8D5-292DFF690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65">
              <a:extLst>
                <a:ext uri="{FF2B5EF4-FFF2-40B4-BE49-F238E27FC236}">
                  <a16:creationId xmlns="" xmlns:a16="http://schemas.microsoft.com/office/drawing/2014/main" id="{E22E28C3-5CDD-E245-DB5B-A6763640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66">
              <a:extLst>
                <a:ext uri="{FF2B5EF4-FFF2-40B4-BE49-F238E27FC236}">
                  <a16:creationId xmlns="" xmlns:a16="http://schemas.microsoft.com/office/drawing/2014/main" id="{C477AE9D-9BDB-5165-1F0F-1BBB956E7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Freeform 67">
              <a:extLst>
                <a:ext uri="{FF2B5EF4-FFF2-40B4-BE49-F238E27FC236}">
                  <a16:creationId xmlns="" xmlns:a16="http://schemas.microsoft.com/office/drawing/2014/main" id="{DC959FBC-A76B-9483-467D-EC6491BD3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8471647" y="64023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5114493" y="4740521"/>
            <a:ext cx="9601201" cy="2062103"/>
            <a:chOff x="7019364" y="4410104"/>
            <a:chExt cx="9601201" cy="2062103"/>
          </a:xfrm>
        </p:grpSpPr>
        <p:sp>
          <p:nvSpPr>
            <p:cNvPr id="30" name="TextBox 29"/>
            <p:cNvSpPr txBox="1"/>
            <p:nvPr/>
          </p:nvSpPr>
          <p:spPr>
            <a:xfrm>
              <a:off x="7019364" y="4410104"/>
              <a:ext cx="960120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C00000"/>
                  </a:solidFill>
                </a:rPr>
                <a:t>CH</a:t>
              </a:r>
              <a:r>
                <a:rPr lang="en-US" sz="4800" baseline="-25000" dirty="0" smtClean="0">
                  <a:solidFill>
                    <a:srgbClr val="C00000"/>
                  </a:solidFill>
                </a:rPr>
                <a:t>3       </a:t>
              </a:r>
              <a:r>
                <a:rPr lang="en-US" sz="4800" dirty="0" smtClean="0">
                  <a:solidFill>
                    <a:srgbClr val="C00000"/>
                  </a:solidFill>
                </a:rPr>
                <a:t>CH</a:t>
              </a:r>
              <a:r>
                <a:rPr lang="en-US" sz="4800" baseline="-25000" dirty="0" smtClean="0">
                  <a:solidFill>
                    <a:srgbClr val="C00000"/>
                  </a:solidFill>
                </a:rPr>
                <a:t>      </a:t>
              </a:r>
              <a:r>
                <a:rPr lang="en-US" sz="4800" dirty="0" smtClean="0">
                  <a:solidFill>
                    <a:srgbClr val="C00000"/>
                  </a:solidFill>
                </a:rPr>
                <a:t>CH</a:t>
              </a:r>
              <a:r>
                <a:rPr lang="en-US" sz="4800" baseline="-25000" dirty="0" smtClean="0">
                  <a:solidFill>
                    <a:srgbClr val="C00000"/>
                  </a:solidFill>
                </a:rPr>
                <a:t>2 </a:t>
              </a:r>
              <a:r>
                <a:rPr lang="vi-VN" sz="4800" dirty="0">
                  <a:solidFill>
                    <a:srgbClr val="C00000"/>
                  </a:solidFill>
                </a:rPr>
                <a:t>- ... izo...</a:t>
              </a:r>
              <a:endParaRPr lang="en-US" sz="4800" baseline="-25000" dirty="0">
                <a:solidFill>
                  <a:srgbClr val="C00000"/>
                </a:solidFill>
              </a:endParaRPr>
            </a:p>
            <a:p>
              <a:endParaRPr lang="en-US" sz="4800" baseline="-25000" dirty="0">
                <a:solidFill>
                  <a:srgbClr val="C00000"/>
                </a:solidFill>
              </a:endParaRPr>
            </a:p>
            <a:p>
              <a:r>
                <a:rPr lang="en-US" sz="4800" baseline="-25000" dirty="0" smtClean="0">
                  <a:solidFill>
                    <a:srgbClr val="C00000"/>
                  </a:solidFill>
                </a:rPr>
                <a:t>                 </a:t>
              </a:r>
              <a:r>
                <a:rPr lang="en-US" sz="4800" dirty="0">
                  <a:solidFill>
                    <a:srgbClr val="C00000"/>
                  </a:solidFill>
                </a:rPr>
                <a:t>CH</a:t>
              </a:r>
              <a:r>
                <a:rPr lang="en-US" sz="4800" baseline="-25000" dirty="0">
                  <a:solidFill>
                    <a:srgbClr val="C00000"/>
                  </a:solidFill>
                </a:rPr>
                <a:t>3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390966" y="4859826"/>
              <a:ext cx="430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224679" y="5218012"/>
              <a:ext cx="0" cy="3902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968743" y="4797074"/>
              <a:ext cx="493069" cy="89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64766" y="6481427"/>
            <a:ext cx="9690843" cy="2308324"/>
            <a:chOff x="2636712" y="8068173"/>
            <a:chExt cx="6651811" cy="2308324"/>
          </a:xfrm>
        </p:grpSpPr>
        <p:sp>
          <p:nvSpPr>
            <p:cNvPr id="40" name="TextBox 39"/>
            <p:cNvSpPr txBox="1"/>
            <p:nvPr/>
          </p:nvSpPr>
          <p:spPr>
            <a:xfrm>
              <a:off x="2636712" y="8068173"/>
              <a:ext cx="665181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70C0"/>
                  </a:solidFill>
                </a:rPr>
                <a:t>CH</a:t>
              </a:r>
              <a:r>
                <a:rPr lang="en-US" sz="4800" baseline="-25000" dirty="0" smtClean="0">
                  <a:solidFill>
                    <a:srgbClr val="0070C0"/>
                  </a:solidFill>
                </a:rPr>
                <a:t>3         </a:t>
              </a:r>
              <a:r>
                <a:rPr lang="en-US" sz="4800" dirty="0" smtClean="0">
                  <a:solidFill>
                    <a:srgbClr val="0070C0"/>
                  </a:solidFill>
                </a:rPr>
                <a:t>CH</a:t>
              </a:r>
              <a:r>
                <a:rPr lang="en-US" sz="4800" baseline="-25000" dirty="0" smtClean="0">
                  <a:solidFill>
                    <a:srgbClr val="0070C0"/>
                  </a:solidFill>
                </a:rPr>
                <a:t>2      </a:t>
              </a:r>
              <a:r>
                <a:rPr lang="en-US" sz="4800" dirty="0" smtClean="0">
                  <a:solidFill>
                    <a:srgbClr val="0070C0"/>
                  </a:solidFill>
                </a:rPr>
                <a:t>CH</a:t>
              </a:r>
              <a:r>
                <a:rPr lang="en-US" sz="4800" baseline="-25000" dirty="0" smtClean="0">
                  <a:solidFill>
                    <a:srgbClr val="0070C0"/>
                  </a:solidFill>
                </a:rPr>
                <a:t> </a:t>
              </a:r>
              <a:r>
                <a:rPr lang="vi-VN" sz="4800" dirty="0" smtClean="0">
                  <a:solidFill>
                    <a:srgbClr val="0070C0"/>
                  </a:solidFill>
                </a:rPr>
                <a:t>- ... </a:t>
              </a:r>
              <a:r>
                <a:rPr lang="vi-VN" sz="4800" dirty="0">
                  <a:solidFill>
                    <a:srgbClr val="0070C0"/>
                  </a:solidFill>
                </a:rPr>
                <a:t>sec...</a:t>
              </a:r>
              <a:endParaRPr lang="en-US" sz="4800" baseline="-25000" dirty="0">
                <a:solidFill>
                  <a:srgbClr val="0070C0"/>
                </a:solidFill>
              </a:endParaRPr>
            </a:p>
            <a:p>
              <a:endParaRPr lang="en-US" sz="4800" dirty="0" smtClean="0">
                <a:solidFill>
                  <a:srgbClr val="0070C0"/>
                </a:solidFill>
              </a:endParaRPr>
            </a:p>
            <a:p>
              <a:r>
                <a:rPr lang="en-US" sz="4800" dirty="0" smtClean="0">
                  <a:solidFill>
                    <a:srgbClr val="0070C0"/>
                  </a:solidFill>
                </a:rPr>
                <a:t>                       </a:t>
              </a:r>
              <a:r>
                <a:rPr lang="en-US" sz="4800" dirty="0" smtClean="0">
                  <a:solidFill>
                    <a:srgbClr val="0070C0"/>
                  </a:solidFill>
                </a:rPr>
                <a:t>CH</a:t>
              </a:r>
              <a:r>
                <a:rPr lang="en-US" sz="4800" baseline="-25000" dirty="0" smtClean="0">
                  <a:solidFill>
                    <a:srgbClr val="0070C0"/>
                  </a:solidFill>
                </a:rPr>
                <a:t>3</a:t>
              </a:r>
              <a:endParaRPr lang="en-US" sz="4800" baseline="-25000" dirty="0">
                <a:solidFill>
                  <a:srgbClr val="0070C0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671039" y="8508446"/>
              <a:ext cx="3212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959829" y="8499482"/>
              <a:ext cx="3720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526729" y="8867664"/>
              <a:ext cx="0" cy="499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4182134" y="7780820"/>
            <a:ext cx="6651811" cy="3785652"/>
            <a:chOff x="14182134" y="7780820"/>
            <a:chExt cx="6651811" cy="3785652"/>
          </a:xfrm>
        </p:grpSpPr>
        <p:sp>
          <p:nvSpPr>
            <p:cNvPr id="45" name="TextBox 44"/>
            <p:cNvSpPr txBox="1"/>
            <p:nvPr/>
          </p:nvSpPr>
          <p:spPr>
            <a:xfrm>
              <a:off x="14182134" y="7780820"/>
              <a:ext cx="665181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C00000"/>
                  </a:solidFill>
                </a:rPr>
                <a:t>          CH</a:t>
              </a:r>
              <a:r>
                <a:rPr lang="en-US" sz="4800" baseline="-25000" dirty="0" smtClean="0">
                  <a:solidFill>
                    <a:srgbClr val="C00000"/>
                  </a:solidFill>
                </a:rPr>
                <a:t>3</a:t>
              </a:r>
              <a:endParaRPr lang="en-US" sz="4800" baseline="-25000" dirty="0">
                <a:solidFill>
                  <a:srgbClr val="C00000"/>
                </a:solidFill>
              </a:endParaRPr>
            </a:p>
            <a:p>
              <a:endParaRPr lang="en-US" sz="4800" dirty="0" smtClean="0">
                <a:solidFill>
                  <a:srgbClr val="C00000"/>
                </a:solidFill>
              </a:endParaRPr>
            </a:p>
            <a:p>
              <a:r>
                <a:rPr lang="en-US" sz="4800" dirty="0" smtClean="0">
                  <a:solidFill>
                    <a:srgbClr val="C00000"/>
                  </a:solidFill>
                </a:rPr>
                <a:t>CH</a:t>
              </a:r>
              <a:r>
                <a:rPr lang="en-US" sz="4800" baseline="-25000" dirty="0" smtClean="0">
                  <a:solidFill>
                    <a:srgbClr val="C00000"/>
                  </a:solidFill>
                </a:rPr>
                <a:t>3      </a:t>
              </a:r>
              <a:r>
                <a:rPr lang="en-US" sz="4800" dirty="0" smtClean="0">
                  <a:solidFill>
                    <a:srgbClr val="C00000"/>
                  </a:solidFill>
                </a:rPr>
                <a:t>CH</a:t>
              </a:r>
              <a:r>
                <a:rPr lang="en-US" sz="4800" baseline="-25000" dirty="0" smtClean="0">
                  <a:solidFill>
                    <a:srgbClr val="C00000"/>
                  </a:solidFill>
                </a:rPr>
                <a:t> </a:t>
              </a:r>
              <a:r>
                <a:rPr lang="vi-VN" sz="4800" dirty="0" smtClean="0">
                  <a:solidFill>
                    <a:srgbClr val="C00000"/>
                  </a:solidFill>
                </a:rPr>
                <a:t>- ... </a:t>
              </a:r>
              <a:r>
                <a:rPr lang="vi-VN" sz="4800" dirty="0">
                  <a:solidFill>
                    <a:srgbClr val="C00000"/>
                  </a:solidFill>
                </a:rPr>
                <a:t>tert...</a:t>
              </a:r>
              <a:endParaRPr lang="en-US" sz="4800" dirty="0">
                <a:solidFill>
                  <a:srgbClr val="C00000"/>
                </a:solidFill>
              </a:endParaRPr>
            </a:p>
            <a:p>
              <a:endParaRPr lang="en-US" sz="4800" dirty="0" smtClean="0">
                <a:solidFill>
                  <a:srgbClr val="C00000"/>
                </a:solidFill>
              </a:endParaRPr>
            </a:p>
            <a:p>
              <a:r>
                <a:rPr lang="en-US" sz="4800" dirty="0" smtClean="0">
                  <a:solidFill>
                    <a:srgbClr val="C00000"/>
                  </a:solidFill>
                </a:rPr>
                <a:t>           CH</a:t>
              </a:r>
              <a:r>
                <a:rPr lang="en-US" sz="4800" baseline="-25000" dirty="0" smtClean="0">
                  <a:solidFill>
                    <a:srgbClr val="C00000"/>
                  </a:solidFill>
                </a:rPr>
                <a:t>3</a:t>
              </a:r>
              <a:endParaRPr lang="en-US" sz="4800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5356542" y="9629030"/>
              <a:ext cx="6274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6217121" y="8643548"/>
              <a:ext cx="8964" cy="555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6324697" y="10031506"/>
              <a:ext cx="0" cy="6438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254196" y="9089662"/>
            <a:ext cx="9072281" cy="3785652"/>
            <a:chOff x="7449670" y="10783984"/>
            <a:chExt cx="6651811" cy="3785652"/>
          </a:xfrm>
        </p:grpSpPr>
        <p:grpSp>
          <p:nvGrpSpPr>
            <p:cNvPr id="51" name="Group 50"/>
            <p:cNvGrpSpPr/>
            <p:nvPr/>
          </p:nvGrpSpPr>
          <p:grpSpPr>
            <a:xfrm>
              <a:off x="7449670" y="10783984"/>
              <a:ext cx="6651811" cy="3785652"/>
              <a:chOff x="7324164" y="9475142"/>
              <a:chExt cx="6651811" cy="378565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7324164" y="9475142"/>
                <a:ext cx="665181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70C0"/>
                    </a:solidFill>
                  </a:rPr>
                  <a:t>          CH</a:t>
                </a:r>
                <a:r>
                  <a:rPr lang="en-US" sz="4800" baseline="-25000" dirty="0" smtClean="0">
                    <a:solidFill>
                      <a:srgbClr val="0070C0"/>
                    </a:solidFill>
                  </a:rPr>
                  <a:t>3</a:t>
                </a:r>
                <a:endParaRPr lang="en-US" sz="4800" baseline="-25000" dirty="0">
                  <a:solidFill>
                    <a:srgbClr val="0070C0"/>
                  </a:solidFill>
                </a:endParaRPr>
              </a:p>
              <a:p>
                <a:r>
                  <a:rPr lang="en-US" sz="4800" dirty="0" smtClean="0">
                    <a:solidFill>
                      <a:srgbClr val="0070C0"/>
                    </a:solidFill>
                  </a:rPr>
                  <a:t>   </a:t>
                </a:r>
              </a:p>
              <a:p>
                <a:r>
                  <a:rPr lang="en-US" sz="4800" dirty="0" smtClean="0">
                    <a:solidFill>
                      <a:srgbClr val="0070C0"/>
                    </a:solidFill>
                  </a:rPr>
                  <a:t>CH</a:t>
                </a:r>
                <a:r>
                  <a:rPr lang="en-US" sz="4800" baseline="-25000" dirty="0" smtClean="0">
                    <a:solidFill>
                      <a:srgbClr val="0070C0"/>
                    </a:solidFill>
                  </a:rPr>
                  <a:t>3      </a:t>
                </a:r>
                <a:r>
                  <a:rPr lang="en-US" sz="4800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sz="4800" baseline="-25000" dirty="0" smtClean="0">
                    <a:solidFill>
                      <a:srgbClr val="0070C0"/>
                    </a:solidFill>
                  </a:rPr>
                  <a:t>     </a:t>
                </a:r>
                <a:r>
                  <a:rPr lang="en-US" sz="4800" dirty="0" smtClean="0">
                    <a:solidFill>
                      <a:srgbClr val="0070C0"/>
                    </a:solidFill>
                  </a:rPr>
                  <a:t>CH</a:t>
                </a:r>
                <a:r>
                  <a:rPr lang="en-US" sz="4800" baseline="-25000" dirty="0" smtClean="0">
                    <a:solidFill>
                      <a:srgbClr val="0070C0"/>
                    </a:solidFill>
                  </a:rPr>
                  <a:t>2 </a:t>
                </a:r>
                <a:r>
                  <a:rPr lang="vi-VN" sz="4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4800" dirty="0" smtClean="0">
                    <a:solidFill>
                      <a:srgbClr val="0070C0"/>
                    </a:solidFill>
                  </a:rPr>
                  <a:t>   </a:t>
                </a:r>
                <a:r>
                  <a:rPr lang="vi-VN" sz="4800" dirty="0" smtClean="0">
                    <a:solidFill>
                      <a:srgbClr val="0070C0"/>
                    </a:solidFill>
                  </a:rPr>
                  <a:t>... </a:t>
                </a:r>
                <a:r>
                  <a:rPr lang="en-US" sz="4800" dirty="0" smtClean="0">
                    <a:solidFill>
                      <a:srgbClr val="0070C0"/>
                    </a:solidFill>
                  </a:rPr>
                  <a:t>neo</a:t>
                </a:r>
                <a:r>
                  <a:rPr lang="vi-VN" sz="4800" dirty="0" smtClean="0">
                    <a:solidFill>
                      <a:srgbClr val="0070C0"/>
                    </a:solidFill>
                  </a:rPr>
                  <a:t>...</a:t>
                </a:r>
                <a:endParaRPr lang="en-US" sz="4800" dirty="0">
                  <a:solidFill>
                    <a:srgbClr val="0070C0"/>
                  </a:solidFill>
                </a:endParaRPr>
              </a:p>
              <a:p>
                <a:endParaRPr lang="en-US" sz="4800" dirty="0" smtClean="0">
                  <a:solidFill>
                    <a:srgbClr val="0070C0"/>
                  </a:solidFill>
                </a:endParaRPr>
              </a:p>
              <a:p>
                <a:r>
                  <a:rPr lang="en-US" sz="4800" dirty="0" smtClean="0">
                    <a:solidFill>
                      <a:srgbClr val="0070C0"/>
                    </a:solidFill>
                  </a:rPr>
                  <a:t>          </a:t>
                </a:r>
                <a:r>
                  <a:rPr lang="en-US" sz="4800" dirty="0" smtClean="0">
                    <a:solidFill>
                      <a:srgbClr val="0070C0"/>
                    </a:solidFill>
                  </a:rPr>
                  <a:t>CH</a:t>
                </a:r>
                <a:r>
                  <a:rPr lang="en-US" sz="4800" baseline="-25000" dirty="0" smtClean="0">
                    <a:solidFill>
                      <a:srgbClr val="0070C0"/>
                    </a:solidFill>
                  </a:rPr>
                  <a:t>3</a:t>
                </a:r>
                <a:endParaRPr lang="en-US" sz="4800" baseline="-25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8288933" y="11323352"/>
                <a:ext cx="2948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8788986" y="10416986"/>
                <a:ext cx="0" cy="4714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740589" y="11737299"/>
                <a:ext cx="0" cy="648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>
              <a:off x="9258706" y="12650124"/>
              <a:ext cx="2391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373924" y="12614266"/>
              <a:ext cx="4016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04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=""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433026" y="2288428"/>
            <a:ext cx="22623040" cy="1621843"/>
            <a:chOff x="16808830" y="2574945"/>
            <a:chExt cx="22623040" cy="1621843"/>
          </a:xfrm>
        </p:grpSpPr>
        <p:sp>
          <p:nvSpPr>
            <p:cNvPr id="3" name="Right Triangle 109">
              <a:extLst>
                <a:ext uri="{FF2B5EF4-FFF2-40B4-BE49-F238E27FC236}">
                  <a16:creationId xmlns=""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le 110">
              <a:extLst>
                <a:ext uri="{FF2B5EF4-FFF2-40B4-BE49-F238E27FC236}">
                  <a16:creationId xmlns=""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6808830" y="2574945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0777537" y="-980292"/>
              <a:ext cx="769442" cy="7908268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112">
              <a:extLst>
                <a:ext uri="{FF2B5EF4-FFF2-40B4-BE49-F238E27FC236}">
                  <a16:creationId xmlns=""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606183" y="2600625"/>
              <a:ext cx="75102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vật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alkane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80297" y="4049074"/>
            <a:ext cx="168446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bảng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12.1 </a:t>
            </a:r>
            <a:r>
              <a:rPr lang="en-US" sz="4800" b="1" dirty="0" err="1" smtClean="0">
                <a:solidFill>
                  <a:srgbClr val="FF0000"/>
                </a:solidFill>
              </a:rPr>
              <a:t>hãy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nhận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xét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về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tính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chất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vật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lí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alkane?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10" y="3910270"/>
            <a:ext cx="4356614" cy="3774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4" y="4956577"/>
            <a:ext cx="17561857" cy="876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=""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433026" y="2288428"/>
            <a:ext cx="22623040" cy="1621843"/>
            <a:chOff x="16808830" y="2574945"/>
            <a:chExt cx="22623040" cy="1621843"/>
          </a:xfrm>
        </p:grpSpPr>
        <p:sp>
          <p:nvSpPr>
            <p:cNvPr id="3" name="Right Triangle 109">
              <a:extLst>
                <a:ext uri="{FF2B5EF4-FFF2-40B4-BE49-F238E27FC236}">
                  <a16:creationId xmlns=""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le 110">
              <a:extLst>
                <a:ext uri="{FF2B5EF4-FFF2-40B4-BE49-F238E27FC236}">
                  <a16:creationId xmlns=""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6808830" y="2574945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0777537" y="-980292"/>
              <a:ext cx="769442" cy="7908268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112">
              <a:extLst>
                <a:ext uri="{FF2B5EF4-FFF2-40B4-BE49-F238E27FC236}">
                  <a16:creationId xmlns=""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606183" y="2600625"/>
              <a:ext cx="75102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vật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alkane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097741" y="3987089"/>
            <a:ext cx="18072847" cy="60016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C00000"/>
                </a:solidFill>
              </a:rPr>
              <a:t>* Ở điều kiện thường :</a:t>
            </a:r>
            <a:endParaRPr lang="en-US" sz="4800" b="1" dirty="0">
              <a:solidFill>
                <a:srgbClr val="C00000"/>
              </a:solidFill>
            </a:endParaRPr>
          </a:p>
          <a:p>
            <a:r>
              <a:rPr lang="vi-VN" sz="4800" b="1" dirty="0">
                <a:solidFill>
                  <a:srgbClr val="C00000"/>
                </a:solidFill>
              </a:rPr>
              <a:t>- Từ C</a:t>
            </a:r>
            <a:r>
              <a:rPr lang="vi-VN" sz="4800" b="1" baseline="-25000" dirty="0">
                <a:solidFill>
                  <a:srgbClr val="C00000"/>
                </a:solidFill>
              </a:rPr>
              <a:t>1</a:t>
            </a:r>
            <a:r>
              <a:rPr lang="vi-VN" sz="4800" b="1" dirty="0">
                <a:solidFill>
                  <a:srgbClr val="C00000"/>
                </a:solidFill>
              </a:rPr>
              <a:t> → C</a:t>
            </a:r>
            <a:r>
              <a:rPr lang="vi-VN" sz="4800" b="1" baseline="-25000" dirty="0">
                <a:solidFill>
                  <a:srgbClr val="C00000"/>
                </a:solidFill>
              </a:rPr>
              <a:t>4</a:t>
            </a:r>
            <a:r>
              <a:rPr lang="vi-VN" sz="4800" b="1" dirty="0">
                <a:solidFill>
                  <a:srgbClr val="C00000"/>
                </a:solidFill>
              </a:rPr>
              <a:t> : thể khí.</a:t>
            </a:r>
            <a:endParaRPr lang="en-US" sz="4800" b="1" dirty="0">
              <a:solidFill>
                <a:srgbClr val="C00000"/>
              </a:solidFill>
            </a:endParaRPr>
          </a:p>
          <a:p>
            <a:r>
              <a:rPr lang="vi-VN" sz="4800" b="1" dirty="0">
                <a:solidFill>
                  <a:srgbClr val="C00000"/>
                </a:solidFill>
              </a:rPr>
              <a:t>- Từ C</a:t>
            </a:r>
            <a:r>
              <a:rPr lang="vi-VN" sz="4800" b="1" baseline="-25000" dirty="0">
                <a:solidFill>
                  <a:srgbClr val="C00000"/>
                </a:solidFill>
              </a:rPr>
              <a:t>5</a:t>
            </a:r>
            <a:r>
              <a:rPr lang="vi-VN" sz="4800" b="1" dirty="0">
                <a:solidFill>
                  <a:srgbClr val="C00000"/>
                </a:solidFill>
              </a:rPr>
              <a:t> → C</a:t>
            </a:r>
            <a:r>
              <a:rPr lang="vi-VN" sz="4800" b="1" baseline="-25000" dirty="0">
                <a:solidFill>
                  <a:srgbClr val="C00000"/>
                </a:solidFill>
              </a:rPr>
              <a:t>17</a:t>
            </a:r>
            <a:r>
              <a:rPr lang="vi-VN" sz="4800" b="1" dirty="0">
                <a:solidFill>
                  <a:srgbClr val="C00000"/>
                </a:solidFill>
              </a:rPr>
              <a:t>: thể lỏng.</a:t>
            </a:r>
            <a:endParaRPr lang="en-US" sz="4800" b="1" dirty="0">
              <a:solidFill>
                <a:srgbClr val="C00000"/>
              </a:solidFill>
            </a:endParaRPr>
          </a:p>
          <a:p>
            <a:r>
              <a:rPr lang="vi-VN" sz="4800" b="1" dirty="0">
                <a:solidFill>
                  <a:srgbClr val="C00000"/>
                </a:solidFill>
              </a:rPr>
              <a:t>- Các chất còn lại ở thể rắn.  </a:t>
            </a:r>
            <a:endParaRPr lang="en-US" sz="4800" b="1" dirty="0">
              <a:solidFill>
                <a:srgbClr val="C00000"/>
              </a:solidFill>
            </a:endParaRPr>
          </a:p>
          <a:p>
            <a:r>
              <a:rPr lang="vi-VN" sz="4800" b="1" dirty="0">
                <a:solidFill>
                  <a:srgbClr val="C00000"/>
                </a:solidFill>
              </a:rPr>
              <a:t>* t</a:t>
            </a:r>
            <a:r>
              <a:rPr lang="vi-VN" sz="4800" b="1" baseline="-25000" dirty="0">
                <a:solidFill>
                  <a:srgbClr val="C00000"/>
                </a:solidFill>
              </a:rPr>
              <a:t>s</a:t>
            </a:r>
            <a:r>
              <a:rPr lang="vi-VN" sz="4800" b="1" dirty="0">
                <a:solidFill>
                  <a:srgbClr val="C00000"/>
                </a:solidFill>
              </a:rPr>
              <a:t>, t</a:t>
            </a:r>
            <a:r>
              <a:rPr lang="vi-VN" sz="4800" b="1" baseline="-25000" dirty="0">
                <a:solidFill>
                  <a:srgbClr val="C00000"/>
                </a:solidFill>
              </a:rPr>
              <a:t>nc</a:t>
            </a:r>
            <a:r>
              <a:rPr lang="vi-VN" sz="4800" b="1" dirty="0">
                <a:solidFill>
                  <a:srgbClr val="C00000"/>
                </a:solidFill>
              </a:rPr>
              <a:t>, khối lượng riêng d tăng theo chiều tăng của khối lượng phân tử (xem bảng </a:t>
            </a:r>
            <a:r>
              <a:rPr lang="en-US" sz="4800" b="1" dirty="0">
                <a:solidFill>
                  <a:srgbClr val="C00000"/>
                </a:solidFill>
              </a:rPr>
              <a:t>12</a:t>
            </a:r>
            <a:r>
              <a:rPr lang="vi-VN" sz="4800" b="1" dirty="0">
                <a:solidFill>
                  <a:srgbClr val="C00000"/>
                </a:solidFill>
              </a:rPr>
              <a:t>.1).</a:t>
            </a:r>
            <a:endParaRPr lang="en-US" sz="4800" b="1" dirty="0">
              <a:solidFill>
                <a:srgbClr val="C00000"/>
              </a:solidFill>
            </a:endParaRPr>
          </a:p>
          <a:p>
            <a:r>
              <a:rPr lang="vi-VN" sz="4800" b="1" dirty="0">
                <a:solidFill>
                  <a:srgbClr val="C00000"/>
                </a:solidFill>
              </a:rPr>
              <a:t>* Nhẹ hơn nước, không tan trong nước, tan được trong một số dung môi hữu cơ.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6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>
            <a:extLst>
              <a:ext uri="{FF2B5EF4-FFF2-40B4-BE49-F238E27FC236}">
                <a16:creationId xmlns=""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754478" y="6324898"/>
            <a:ext cx="20382767" cy="1974169"/>
            <a:chOff x="247182" y="2237392"/>
            <a:chExt cx="10785933" cy="1044805"/>
          </a:xfrm>
        </p:grpSpPr>
        <p:grpSp>
          <p:nvGrpSpPr>
            <p:cNvPr id="54" name="Group 50">
              <a:extLst>
                <a:ext uri="{FF2B5EF4-FFF2-40B4-BE49-F238E27FC236}">
                  <a16:creationId xmlns=""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=""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=""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=""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lvl="0" algn="ctr" defTabSz="2177060">
                  <a:buClrTx/>
                  <a:defRPr/>
                </a:pPr>
                <a:r>
                  <a:rPr lang="vi-VN" sz="4800" b="1" dirty="0" smtClean="0"/>
                  <a:t>C</a:t>
                </a:r>
                <a:r>
                  <a:rPr lang="vi-VN" sz="4800" b="1" baseline="-25000" dirty="0" smtClean="0"/>
                  <a:t>n</a:t>
                </a:r>
                <a:r>
                  <a:rPr lang="vi-VN" sz="4800" b="1" dirty="0" smtClean="0"/>
                  <a:t>H</a:t>
                </a:r>
                <a:r>
                  <a:rPr lang="vi-VN" sz="4800" b="1" baseline="-25000" dirty="0" smtClean="0"/>
                  <a:t>n+2</a:t>
                </a:r>
                <a:r>
                  <a:rPr kumimoji="0" lang="fr-FR" sz="48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=""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=""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=""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827319" y="1903244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lvl="0" algn="ctr" defTabSz="2177060">
                  <a:buClrTx/>
                  <a:defRPr/>
                </a:pPr>
                <a:r>
                  <a:rPr lang="vi-VN" sz="4800" b="1" dirty="0" smtClean="0"/>
                  <a:t>C</a:t>
                </a:r>
                <a:r>
                  <a:rPr lang="vi-VN" sz="4800" b="1" baseline="-25000" dirty="0" smtClean="0"/>
                  <a:t>n</a:t>
                </a:r>
                <a:r>
                  <a:rPr lang="vi-VN" sz="4800" b="1" dirty="0" smtClean="0"/>
                  <a:t>H</a:t>
                </a:r>
                <a:r>
                  <a:rPr lang="vi-VN" sz="4800" b="1" baseline="-25000" dirty="0" smtClean="0"/>
                  <a:t>2n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=""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1044800"/>
              <a:chOff x="5537206" y="1704231"/>
              <a:chExt cx="2031264" cy="97128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=""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=""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=""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8" y="1903245"/>
                <a:ext cx="1490412" cy="77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>
                  <a:buClrTx/>
                  <a:defRPr/>
                </a:pPr>
                <a:r>
                  <a:rPr lang="vi-VN" sz="4800" b="1" dirty="0" smtClean="0"/>
                  <a:t>C</a:t>
                </a:r>
                <a:r>
                  <a:rPr lang="vi-VN" sz="4800" b="1" baseline="-25000" dirty="0" smtClean="0"/>
                  <a:t>n</a:t>
                </a:r>
                <a:r>
                  <a:rPr lang="vi-VN" sz="4800" b="1" dirty="0" smtClean="0"/>
                  <a:t>H</a:t>
                </a:r>
                <a:r>
                  <a:rPr lang="vi-VN" sz="4800" b="1" baseline="-25000" dirty="0" smtClean="0"/>
                  <a:t>2n</a:t>
                </a:r>
                <a:r>
                  <a:rPr lang="vi-VN" sz="4800" b="1" baseline="-25000" dirty="0"/>
                  <a:t>+2</a:t>
                </a:r>
                <a:endParaRPr lang="en-US" sz="4800" b="1" i="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ctr" defTabSz="2177060">
                  <a:buClrTx/>
                  <a:defRPr/>
                </a:pPr>
                <a:r>
                  <a:rPr lang="vi-VN" sz="4800" b="1" baseline="-25000" dirty="0" smtClean="0"/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=""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994942" y="2237396"/>
              <a:ext cx="2038173" cy="1025852"/>
              <a:chOff x="5537206" y="1704231"/>
              <a:chExt cx="2031263" cy="953674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=""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=""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61">
                    <a:extLst>
                      <a:ext uri="{FF2B5EF4-FFF2-40B4-BE49-F238E27FC236}">
                        <a16:creationId xmlns="" xmlns:a16="http://schemas.microsoft.com/office/drawing/2014/main" id="{4DFD408E-6A9A-A4DD-BCD5-C821B53A4850}"/>
                      </a:ext>
                    </a:extLst>
                  </p:cNvPr>
                  <p:cNvSpPr txBox="1"/>
                  <p:nvPr/>
                </p:nvSpPr>
                <p:spPr>
                  <a:xfrm>
                    <a:off x="5975686" y="1885631"/>
                    <a:ext cx="1444846" cy="7722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>
                      <a:buClrTx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4800" b="1" dirty="0" smtClean="0">
                              <a:solidFill>
                                <a:schemeClr val="bg1"/>
                              </a:solidFill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4800" b="1" baseline="-25000" dirty="0" smtClean="0">
                              <a:solidFill>
                                <a:schemeClr val="bg1"/>
                              </a:solidFill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vi-VN" sz="4800" b="1" dirty="0" smtClean="0">
                              <a:solidFill>
                                <a:schemeClr val="bg1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vi-VN" sz="4800" b="1" baseline="-25000" dirty="0" smtClean="0">
                              <a:solidFill>
                                <a:schemeClr val="bg1"/>
                              </a:solidFill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sz="4800" b="1" baseline="-25000" dirty="0" smtClean="0">
                              <a:solidFill>
                                <a:schemeClr val="bg1"/>
                              </a:solidFill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vi-VN" sz="4800" b="1" baseline="-25000" dirty="0" smtClean="0">
                              <a:solidFill>
                                <a:schemeClr val="bg1"/>
                              </a:solidFill>
                            </a:rPr>
                            <m:t>−2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  <a:p>
                    <a:pPr marL="0" marR="0" lvl="0" indent="0" algn="ctr" defTabSz="217706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4DFD408E-6A9A-A4DD-BCD5-C821B53A48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5686" y="1885631"/>
                    <a:ext cx="1444846" cy="77227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2" name="Oval 49">
            <a:extLst>
              <a:ext uri="{FF2B5EF4-FFF2-40B4-BE49-F238E27FC236}">
                <a16:creationId xmlns=""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2775224" y="6553006"/>
            <a:ext cx="1024847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3" name="Group 11">
            <a:extLst>
              <a:ext uri="{FF2B5EF4-FFF2-40B4-BE49-F238E27FC236}">
                <a16:creationId xmlns=""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157467" y="4181462"/>
            <a:ext cx="23825350" cy="1856444"/>
            <a:chOff x="226013" y="2034258"/>
            <a:chExt cx="23825350" cy="1856444"/>
          </a:xfrm>
        </p:grpSpPr>
        <p:grpSp>
          <p:nvGrpSpPr>
            <p:cNvPr id="264" name="Group 20">
              <a:extLst>
                <a:ext uri="{FF2B5EF4-FFF2-40B4-BE49-F238E27FC236}">
                  <a16:creationId xmlns=""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=""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=""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=""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=""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=""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=""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=""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=""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=""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=""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=""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=""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=""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=""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p:sp>
          <p:nvSpPr>
            <p:cNvPr id="265" name="Text Box 5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0CE78A64-B2F6-ED1E-BAE0-B92E926AD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978" y="2172947"/>
              <a:ext cx="9577064" cy="92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4171" tIns="92087" rIns="184171" bIns="92087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marL="0" marR="0" lvl="0" indent="0" algn="l" defTabSz="2177278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096000" y="4579340"/>
            <a:ext cx="1219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800" b="1" dirty="0">
                <a:solidFill>
                  <a:srgbClr val="C00000"/>
                </a:solidFill>
              </a:rPr>
              <a:t> Công thức tổng quát của </a:t>
            </a:r>
            <a:r>
              <a:rPr lang="vi-VN" sz="4800" b="1" dirty="0" smtClean="0">
                <a:solidFill>
                  <a:srgbClr val="C00000"/>
                </a:solidFill>
              </a:rPr>
              <a:t>a</a:t>
            </a:r>
            <a:r>
              <a:rPr lang="en-US" sz="4800" b="1" dirty="0" smtClean="0">
                <a:solidFill>
                  <a:srgbClr val="C00000"/>
                </a:solidFill>
              </a:rPr>
              <a:t>l</a:t>
            </a:r>
            <a:r>
              <a:rPr lang="vi-VN" sz="4800" b="1" dirty="0" smtClean="0">
                <a:solidFill>
                  <a:srgbClr val="C00000"/>
                </a:solidFill>
              </a:rPr>
              <a:t>kan</a:t>
            </a:r>
            <a:r>
              <a:rPr lang="en-US" sz="4800" b="1" dirty="0" smtClean="0">
                <a:solidFill>
                  <a:srgbClr val="C00000"/>
                </a:solidFill>
              </a:rPr>
              <a:t>e</a:t>
            </a:r>
            <a:r>
              <a:rPr lang="vi-VN" sz="4800" b="1" dirty="0" smtClean="0">
                <a:solidFill>
                  <a:srgbClr val="C00000"/>
                </a:solidFill>
              </a:rPr>
              <a:t> </a:t>
            </a:r>
            <a:r>
              <a:rPr lang="vi-VN" sz="4800" b="1" dirty="0">
                <a:solidFill>
                  <a:srgbClr val="C00000"/>
                </a:solidFill>
              </a:rPr>
              <a:t>là</a:t>
            </a:r>
            <a:endParaRPr lang="en-US" sz="4800" b="1" dirty="0">
              <a:solidFill>
                <a:srgbClr val="C00000"/>
              </a:solidFill>
            </a:endParaRPr>
          </a:p>
          <a:p>
            <a:endParaRPr lang="en-US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>
            <a:extLst>
              <a:ext uri="{FF2B5EF4-FFF2-40B4-BE49-F238E27FC236}">
                <a16:creationId xmlns=""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754478" y="6324898"/>
            <a:ext cx="20382767" cy="1974169"/>
            <a:chOff x="247182" y="2237392"/>
            <a:chExt cx="10785933" cy="1044805"/>
          </a:xfrm>
        </p:grpSpPr>
        <p:grpSp>
          <p:nvGrpSpPr>
            <p:cNvPr id="54" name="Group 50">
              <a:extLst>
                <a:ext uri="{FF2B5EF4-FFF2-40B4-BE49-F238E27FC236}">
                  <a16:creationId xmlns=""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=""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=""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=""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lvl="0" algn="ctr" defTabSz="2177060">
                  <a:buClrTx/>
                  <a:defRPr/>
                </a:pPr>
                <a:r>
                  <a:rPr lang="en-US" sz="4800" b="1" dirty="0" smtClean="0"/>
                  <a:t>6</a:t>
                </a:r>
                <a:r>
                  <a:rPr kumimoji="0" lang="fr-FR" sz="48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=""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=""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=""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827319" y="1903244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lvl="0" algn="ctr" defTabSz="2177060">
                  <a:buClrTx/>
                  <a:defRPr/>
                </a:pP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=""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1044800"/>
              <a:chOff x="5537206" y="1704231"/>
              <a:chExt cx="2031264" cy="97128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=""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=""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=""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8" y="1903245"/>
                <a:ext cx="1490412" cy="77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>
                  <a:buClrTx/>
                  <a:defRPr/>
                </a:pPr>
                <a:r>
                  <a:rPr lang="en-US" sz="4800" b="1" i="0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800" b="1" i="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ctr" defTabSz="2177060">
                  <a:buClrTx/>
                  <a:defRPr/>
                </a:pPr>
                <a:r>
                  <a:rPr lang="vi-VN" sz="4800" b="1" baseline="-25000" dirty="0" smtClean="0"/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=""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994942" y="2237396"/>
              <a:ext cx="2038173" cy="1025852"/>
              <a:chOff x="5537206" y="1704231"/>
              <a:chExt cx="2031263" cy="953674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=""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=""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TextBox 61">
                <a:extLst>
                  <a:ext uri="{FF2B5EF4-FFF2-40B4-BE49-F238E27FC236}">
                    <a16:creationId xmlns:mc="http://schemas.openxmlformats.org/markup-compatibility/2006" xmlns:a14="http://schemas.microsoft.com/office/drawing/2010/main" xmlns="" xmlns:a16="http://schemas.microsoft.com/office/drawing/2014/main" id="{4DFD408E-6A9A-A4DD-BCD5-C821B53A4850}"/>
                  </a:ext>
                </a:extLst>
              </p:cNvPr>
              <p:cNvSpPr txBox="1"/>
              <p:nvPr/>
            </p:nvSpPr>
            <p:spPr>
              <a:xfrm>
                <a:off x="5975686" y="1885631"/>
                <a:ext cx="1444846" cy="77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>
                  <a:buClrTx/>
                  <a:defRPr/>
                </a:pPr>
                <a:r>
                  <a:rPr lang="en-US" sz="4800" b="1" dirty="0" smtClean="0">
                    <a:solidFill>
                      <a:schemeClr val="bg1"/>
                    </a:solidFill>
                  </a:rPr>
                  <a:t>3</a:t>
                </a:r>
                <a:endParaRPr lang="en-US" sz="4800" b="1" dirty="0">
                  <a:solidFill>
                    <a:schemeClr val="bg1"/>
                  </a:solidFill>
                </a:endParaRPr>
              </a:p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3" name="Group 11">
            <a:extLst>
              <a:ext uri="{FF2B5EF4-FFF2-40B4-BE49-F238E27FC236}">
                <a16:creationId xmlns=""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157467" y="4171610"/>
            <a:ext cx="23825350" cy="1856444"/>
            <a:chOff x="226013" y="2034258"/>
            <a:chExt cx="23825350" cy="1856444"/>
          </a:xfrm>
        </p:grpSpPr>
        <p:grpSp>
          <p:nvGrpSpPr>
            <p:cNvPr id="264" name="Group 20">
              <a:extLst>
                <a:ext uri="{FF2B5EF4-FFF2-40B4-BE49-F238E27FC236}">
                  <a16:creationId xmlns=""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=""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=""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=""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=""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=""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=""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=""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=""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=""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=""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=""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=""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=""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=""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7" y="1763895"/>
                  <a:ext cx="1866469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2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65" name="Text Box 5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0CE78A64-B2F6-ED1E-BAE0-B92E926AD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978" y="2172947"/>
              <a:ext cx="9577064" cy="92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4171" tIns="92087" rIns="184171" bIns="92087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marL="0" marR="0" lvl="0" indent="0" algn="l" defTabSz="2177278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11388" y="4579340"/>
            <a:ext cx="1995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</a:rPr>
              <a:t>Số </a:t>
            </a:r>
            <a:r>
              <a:rPr lang="en-US" sz="4800" b="1" dirty="0">
                <a:solidFill>
                  <a:srgbClr val="C00000"/>
                </a:solidFill>
              </a:rPr>
              <a:t>đ</a:t>
            </a:r>
            <a:r>
              <a:rPr lang="vi-VN" sz="4800" b="1" dirty="0" smtClean="0">
                <a:solidFill>
                  <a:srgbClr val="C00000"/>
                </a:solidFill>
              </a:rPr>
              <a:t>ồng </a:t>
            </a:r>
            <a:r>
              <a:rPr lang="vi-VN" sz="4800" b="1" dirty="0">
                <a:solidFill>
                  <a:srgbClr val="C00000"/>
                </a:solidFill>
              </a:rPr>
              <a:t>phân cấu tạo ứng với công thức phân tử C</a:t>
            </a:r>
            <a:r>
              <a:rPr lang="vi-VN" sz="4800" b="1" baseline="-25000" dirty="0">
                <a:solidFill>
                  <a:srgbClr val="C00000"/>
                </a:solidFill>
              </a:rPr>
              <a:t>5</a:t>
            </a:r>
            <a:r>
              <a:rPr lang="vi-VN" sz="4800" b="1" dirty="0">
                <a:solidFill>
                  <a:srgbClr val="C00000"/>
                </a:solidFill>
              </a:rPr>
              <a:t>H</a:t>
            </a:r>
            <a:r>
              <a:rPr lang="vi-VN" sz="4800" b="1" baseline="-25000" dirty="0">
                <a:solidFill>
                  <a:srgbClr val="C00000"/>
                </a:solidFill>
              </a:rPr>
              <a:t>12</a:t>
            </a:r>
            <a:r>
              <a:rPr lang="vi-VN" sz="4800" b="1" dirty="0">
                <a:solidFill>
                  <a:srgbClr val="C00000"/>
                </a:solidFill>
              </a:rPr>
              <a:t> </a:t>
            </a:r>
            <a:r>
              <a:rPr lang="vi-VN" sz="4800" b="1" dirty="0" smtClean="0">
                <a:solidFill>
                  <a:srgbClr val="C00000"/>
                </a:solidFill>
              </a:rPr>
              <a:t>là</a:t>
            </a:r>
            <a:endParaRPr lang="en-US" sz="4800" b="1" dirty="0">
              <a:solidFill>
                <a:srgbClr val="C00000"/>
              </a:solidFill>
            </a:endParaRPr>
          </a:p>
          <a:p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75" name="Oval 49">
            <a:extLst>
              <a:ext uri="{FF2B5EF4-FFF2-40B4-BE49-F238E27FC236}">
                <a16:creationId xmlns=""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8333318" y="6544042"/>
            <a:ext cx="1024847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5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>
            <a:extLst>
              <a:ext uri="{FF2B5EF4-FFF2-40B4-BE49-F238E27FC236}">
                <a16:creationId xmlns=""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754480" y="6324896"/>
            <a:ext cx="18496791" cy="4258448"/>
            <a:chOff x="247183" y="2237392"/>
            <a:chExt cx="9787928" cy="2253741"/>
          </a:xfrm>
        </p:grpSpPr>
        <p:grpSp>
          <p:nvGrpSpPr>
            <p:cNvPr id="54" name="Group 50">
              <a:extLst>
                <a:ext uri="{FF2B5EF4-FFF2-40B4-BE49-F238E27FC236}">
                  <a16:creationId xmlns=""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3" y="2237392"/>
              <a:ext cx="3326816" cy="801887"/>
              <a:chOff x="5537206" y="1704231"/>
              <a:chExt cx="3315536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=""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3024991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=""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=""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2777342" cy="409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lvl="0" algn="ctr" defTabSz="2177060">
                  <a:buClrTx/>
                  <a:defRPr/>
                </a:pPr>
                <a:r>
                  <a:rPr lang="en-US" sz="4800" b="1" dirty="0" err="1" smtClean="0">
                    <a:latin typeface="+mn-lt"/>
                    <a:ea typeface="Tahoma" pitchFamily="34" charset="0"/>
                    <a:cs typeface="Tahoma" pitchFamily="34" charset="0"/>
                  </a:rPr>
                  <a:t>neopentane</a:t>
                </a:r>
                <a:r>
                  <a:rPr kumimoji="0" lang="fr-FR" sz="48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=""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1" y="2237397"/>
              <a:ext cx="3956089" cy="801889"/>
              <a:chOff x="5537206" y="1704231"/>
              <a:chExt cx="3942677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=""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3652132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=""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=""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8" y="1903245"/>
                <a:ext cx="3463845" cy="40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>
                  <a:buClrTx/>
                  <a:defRPr/>
                </a:pPr>
                <a:r>
                  <a:rPr lang="en-US" sz="4800" b="1" i="0" kern="1200" dirty="0" smtClean="0"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2-methylpentane</a:t>
                </a:r>
                <a:r>
                  <a:rPr lang="vi-VN" sz="4800" b="1" baseline="-25000" dirty="0" smtClean="0">
                    <a:latin typeface="+mn-lt"/>
                    <a:ea typeface="Tahoma" pitchFamily="34" charset="0"/>
                    <a:cs typeface="Tahoma" pitchFamily="34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=""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6161678" y="3689237"/>
              <a:ext cx="3873433" cy="801896"/>
              <a:chOff x="2713588" y="3053882"/>
              <a:chExt cx="3860301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=""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3004132" y="3053882"/>
                <a:ext cx="3569757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=""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2713588" y="3187309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TextBox 61">
                <a:extLst>
                  <a:ext uri="{FF2B5EF4-FFF2-40B4-BE49-F238E27FC236}">
                    <a16:creationId xmlns:mc="http://schemas.openxmlformats.org/markup-compatibility/2006" xmlns:a14="http://schemas.microsoft.com/office/drawing/2010/main" xmlns="" xmlns:a16="http://schemas.microsoft.com/office/drawing/2014/main" id="{4DFD408E-6A9A-A4DD-BCD5-C821B53A4850}"/>
                  </a:ext>
                </a:extLst>
              </p:cNvPr>
              <p:cNvSpPr txBox="1"/>
              <p:nvPr/>
            </p:nvSpPr>
            <p:spPr>
              <a:xfrm>
                <a:off x="3152067" y="3248514"/>
                <a:ext cx="3315365" cy="408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>
                  <a:buClrTx/>
                  <a:defRPr/>
                </a:pPr>
                <a:r>
                  <a:rPr lang="en-US" sz="4800" b="1" i="0" dirty="0" smtClean="0">
                    <a:latin typeface="+mn-lt"/>
                    <a:ea typeface="Tahoma" pitchFamily="34" charset="0"/>
                    <a:cs typeface="Tahoma" pitchFamily="34" charset="0"/>
                  </a:rPr>
                  <a:t>1,1-dimethylbutane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=""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2775224" y="6553006"/>
            <a:ext cx="1024847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3" name="Group 11">
            <a:extLst>
              <a:ext uri="{FF2B5EF4-FFF2-40B4-BE49-F238E27FC236}">
                <a16:creationId xmlns="" xmlns:a16="http://schemas.microsoft.com/office/drawing/2014/main" id="{519A3A9B-06D2-AAB5-842E-BA68BBE5F223}"/>
              </a:ext>
            </a:extLst>
          </p:cNvPr>
          <p:cNvGrpSpPr/>
          <p:nvPr/>
        </p:nvGrpSpPr>
        <p:grpSpPr>
          <a:xfrm>
            <a:off x="157467" y="4181462"/>
            <a:ext cx="23825350" cy="1856444"/>
            <a:chOff x="226013" y="2034258"/>
            <a:chExt cx="23825350" cy="1856444"/>
          </a:xfrm>
        </p:grpSpPr>
        <p:grpSp>
          <p:nvGrpSpPr>
            <p:cNvPr id="264" name="Group 20">
              <a:extLst>
                <a:ext uri="{FF2B5EF4-FFF2-40B4-BE49-F238E27FC236}">
                  <a16:creationId xmlns="" xmlns:a16="http://schemas.microsoft.com/office/drawing/2014/main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66" name="Rounded Rectangle 24">
                <a:extLst>
                  <a:ext uri="{FF2B5EF4-FFF2-40B4-BE49-F238E27FC236}">
                    <a16:creationId xmlns="" xmlns:a16="http://schemas.microsoft.com/office/drawing/2014/main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7" name="Group 25">
                <a:extLst>
                  <a:ext uri="{FF2B5EF4-FFF2-40B4-BE49-F238E27FC236}">
                    <a16:creationId xmlns="" xmlns:a16="http://schemas.microsoft.com/office/drawing/2014/main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68" name="Isosceles Triangle 44">
                  <a:extLst>
                    <a:ext uri="{FF2B5EF4-FFF2-40B4-BE49-F238E27FC236}">
                      <a16:creationId xmlns="" xmlns:a16="http://schemas.microsoft.com/office/drawing/2014/main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Pentagon 27">
                  <a:extLst>
                    <a:ext uri="{FF2B5EF4-FFF2-40B4-BE49-F238E27FC236}">
                      <a16:creationId xmlns="" xmlns:a16="http://schemas.microsoft.com/office/drawing/2014/main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1">
                  <a:extLst>
                    <a:ext uri="{FF2B5EF4-FFF2-40B4-BE49-F238E27FC236}">
                      <a16:creationId xmlns="" xmlns:a16="http://schemas.microsoft.com/office/drawing/2014/main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73" name="Freeform 31">
                    <a:extLst>
                      <a:ext uri="{FF2B5EF4-FFF2-40B4-BE49-F238E27FC236}">
                        <a16:creationId xmlns="" xmlns:a16="http://schemas.microsoft.com/office/drawing/2014/main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="" xmlns:a16="http://schemas.microsoft.com/office/drawing/2014/main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33">
                    <a:extLst>
                      <a:ext uri="{FF2B5EF4-FFF2-40B4-BE49-F238E27FC236}">
                        <a16:creationId xmlns="" xmlns:a16="http://schemas.microsoft.com/office/drawing/2014/main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Rectangle 34">
                    <a:extLst>
                      <a:ext uri="{FF2B5EF4-FFF2-40B4-BE49-F238E27FC236}">
                        <a16:creationId xmlns="" xmlns:a16="http://schemas.microsoft.com/office/drawing/2014/main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Rectangle 35">
                    <a:extLst>
                      <a:ext uri="{FF2B5EF4-FFF2-40B4-BE49-F238E27FC236}">
                        <a16:creationId xmlns="" xmlns:a16="http://schemas.microsoft.com/office/drawing/2014/main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Rectangle 36">
                    <a:extLst>
                      <a:ext uri="{FF2B5EF4-FFF2-40B4-BE49-F238E27FC236}">
                        <a16:creationId xmlns="" xmlns:a16="http://schemas.microsoft.com/office/drawing/2014/main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Rectangle 37">
                    <a:extLst>
                      <a:ext uri="{FF2B5EF4-FFF2-40B4-BE49-F238E27FC236}">
                        <a16:creationId xmlns="" xmlns:a16="http://schemas.microsoft.com/office/drawing/2014/main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1" name="Chevron 29">
                  <a:extLst>
                    <a:ext uri="{FF2B5EF4-FFF2-40B4-BE49-F238E27FC236}">
                      <a16:creationId xmlns="" xmlns:a16="http://schemas.microsoft.com/office/drawing/2014/main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13">
                  <a:extLst>
                    <a:ext uri="{FF2B5EF4-FFF2-40B4-BE49-F238E27FC236}">
                      <a16:creationId xmlns="" xmlns:a16="http://schemas.microsoft.com/office/drawing/2014/main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8027" y="1763895"/>
                  <a:ext cx="1866469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lang="en-US" sz="4800" b="1" kern="1200" dirty="0">
                      <a:solidFill>
                        <a:prstClr val="white"/>
                      </a:solidFill>
                      <a:latin typeface="Tahoma" pitchFamily="34" charset="0"/>
                      <a:ea typeface="+mn-ea"/>
                      <a:cs typeface="Tahoma" pitchFamily="34" charset="0"/>
                    </a:rPr>
                    <a:t>3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65" name="Text Box 5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0CE78A64-B2F6-ED1E-BAE0-B92E926AD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978" y="2172947"/>
              <a:ext cx="9577064" cy="92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4171" tIns="92087" rIns="184171" bIns="92087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marL="0" marR="0" lvl="0" indent="0" algn="l" defTabSz="2177278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096000" y="4579340"/>
            <a:ext cx="17570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C00000"/>
                </a:solidFill>
              </a:rPr>
              <a:t>Hợp chất (CH</a:t>
            </a:r>
            <a:r>
              <a:rPr lang="vi-VN" sz="4800" b="1" baseline="-25000" dirty="0">
                <a:solidFill>
                  <a:srgbClr val="C00000"/>
                </a:solidFill>
              </a:rPr>
              <a:t>3</a:t>
            </a:r>
            <a:r>
              <a:rPr lang="vi-VN" sz="4800" b="1" dirty="0">
                <a:solidFill>
                  <a:srgbClr val="C00000"/>
                </a:solidFill>
              </a:rPr>
              <a:t>)</a:t>
            </a:r>
            <a:r>
              <a:rPr lang="vi-VN" sz="4800" b="1" baseline="-25000" dirty="0">
                <a:solidFill>
                  <a:srgbClr val="C00000"/>
                </a:solidFill>
              </a:rPr>
              <a:t>2</a:t>
            </a:r>
            <a:r>
              <a:rPr lang="vi-VN" sz="4800" b="1" dirty="0">
                <a:solidFill>
                  <a:srgbClr val="C00000"/>
                </a:solidFill>
              </a:rPr>
              <a:t>CHCH</a:t>
            </a:r>
            <a:r>
              <a:rPr lang="vi-VN" sz="4800" b="1" baseline="-25000" dirty="0">
                <a:solidFill>
                  <a:srgbClr val="C00000"/>
                </a:solidFill>
              </a:rPr>
              <a:t>2</a:t>
            </a:r>
            <a:r>
              <a:rPr lang="vi-VN" sz="4800" b="1" dirty="0">
                <a:solidFill>
                  <a:srgbClr val="C00000"/>
                </a:solidFill>
              </a:rPr>
              <a:t>CH</a:t>
            </a:r>
            <a:r>
              <a:rPr lang="vi-VN" sz="4800" b="1" baseline="-25000" dirty="0">
                <a:solidFill>
                  <a:srgbClr val="C00000"/>
                </a:solidFill>
              </a:rPr>
              <a:t>2</a:t>
            </a:r>
            <a:r>
              <a:rPr lang="vi-VN" sz="4800" b="1" dirty="0">
                <a:solidFill>
                  <a:srgbClr val="C00000"/>
                </a:solidFill>
              </a:rPr>
              <a:t>CH</a:t>
            </a:r>
            <a:r>
              <a:rPr lang="vi-VN" sz="4800" b="1" baseline="-25000" dirty="0">
                <a:solidFill>
                  <a:srgbClr val="C00000"/>
                </a:solidFill>
              </a:rPr>
              <a:t>3</a:t>
            </a:r>
            <a:r>
              <a:rPr lang="vi-VN" sz="4800" b="1" dirty="0">
                <a:solidFill>
                  <a:srgbClr val="C00000"/>
                </a:solidFill>
              </a:rPr>
              <a:t> có tên gọi là</a:t>
            </a:r>
            <a:endParaRPr lang="en-US" sz="4800" b="1" dirty="0">
              <a:solidFill>
                <a:srgbClr val="C00000"/>
              </a:solidFill>
            </a:endParaRPr>
          </a:p>
          <a:p>
            <a:endParaRPr lang="en-US" sz="4800" b="1" dirty="0">
              <a:solidFill>
                <a:srgbClr val="C00000"/>
              </a:solidFill>
            </a:endParaRPr>
          </a:p>
          <a:p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1" name="Rectangle 51">
            <a:extLst>
              <a:ext uri="{FF2B5EF4-FFF2-40B4-BE49-F238E27FC236}">
                <a16:creationId xmlns="" xmlns:a16="http://schemas.microsoft.com/office/drawing/2014/main" id="{0142A39C-F31B-4525-DBEE-473992CB42DF}"/>
              </a:ext>
            </a:extLst>
          </p:cNvPr>
          <p:cNvSpPr/>
          <p:nvPr/>
        </p:nvSpPr>
        <p:spPr>
          <a:xfrm>
            <a:off x="2324580" y="9065203"/>
            <a:ext cx="5735943" cy="1515167"/>
          </a:xfrm>
          <a:prstGeom prst="rect">
            <a:avLst/>
          </a:prstGeom>
          <a:solidFill>
            <a:srgbClr val="4BACC6">
              <a:lumMod val="5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Oval 52">
            <a:extLst>
              <a:ext uri="{FF2B5EF4-FFF2-40B4-BE49-F238E27FC236}">
                <a16:creationId xmlns="" xmlns:a16="http://schemas.microsoft.com/office/drawing/2014/main" id="{FB00F445-1078-747F-E912-2C5CCA903063}"/>
              </a:ext>
            </a:extLst>
          </p:cNvPr>
          <p:cNvSpPr/>
          <p:nvPr/>
        </p:nvSpPr>
        <p:spPr>
          <a:xfrm>
            <a:off x="1773653" y="9282606"/>
            <a:ext cx="1032027" cy="1016793"/>
          </a:xfrm>
          <a:prstGeom prst="ellipse">
            <a:avLst/>
          </a:prstGeom>
          <a:solidFill>
            <a:srgbClr val="4BACC6">
              <a:lumMod val="50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53">
            <a:extLst>
              <a:ext uri="{FF2B5EF4-FFF2-40B4-BE49-F238E27FC236}">
                <a16:creationId xmlns="" xmlns:a16="http://schemas.microsoft.com/office/drawing/2014/main" id="{B4E74AE4-8346-065B-9265-27E9693B98ED}"/>
              </a:ext>
            </a:extLst>
          </p:cNvPr>
          <p:cNvSpPr txBox="1"/>
          <p:nvPr/>
        </p:nvSpPr>
        <p:spPr>
          <a:xfrm>
            <a:off x="2794168" y="9469710"/>
            <a:ext cx="5266355" cy="83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pPr lvl="0" algn="ctr" defTabSz="2177060">
              <a:buClrTx/>
              <a:defRPr/>
            </a:pPr>
            <a:r>
              <a:rPr lang="en-US" sz="4800" b="1" dirty="0" err="1" smtClean="0">
                <a:latin typeface="+mn-lt"/>
                <a:ea typeface="Tahoma" pitchFamily="34" charset="0"/>
                <a:cs typeface="Tahoma" pitchFamily="34" charset="0"/>
              </a:rPr>
              <a:t>isopentane</a:t>
            </a: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9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3" grpId="0"/>
      <p:bldP spid="81" grpId="0" animBg="1"/>
      <p:bldP spid="82" grpId="0" animBg="1"/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>
            <a:extLst>
              <a:ext uri="{FF2B5EF4-FFF2-40B4-BE49-F238E27FC236}">
                <a16:creationId xmlns="" xmlns:a16="http://schemas.microsoft.com/office/drawing/2014/main" id="{A36AF45F-657B-520C-AC9F-3CD00FA49572}"/>
              </a:ext>
            </a:extLst>
          </p:cNvPr>
          <p:cNvGrpSpPr/>
          <p:nvPr/>
        </p:nvGrpSpPr>
        <p:grpSpPr>
          <a:xfrm>
            <a:off x="429793" y="2154736"/>
            <a:ext cx="6962321" cy="960549"/>
            <a:chOff x="13477876" y="4114800"/>
            <a:chExt cx="6962774" cy="960438"/>
          </a:xfrm>
        </p:grpSpPr>
        <p:sp>
          <p:nvSpPr>
            <p:cNvPr id="3" name="Freeform 71">
              <a:extLst>
                <a:ext uri="{FF2B5EF4-FFF2-40B4-BE49-F238E27FC236}">
                  <a16:creationId xmlns="" xmlns:a16="http://schemas.microsoft.com/office/drawing/2014/main" id="{4F48B44A-F72F-C723-F5CD-489A93AB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" name="Oval 72">
              <a:extLst>
                <a:ext uri="{FF2B5EF4-FFF2-40B4-BE49-F238E27FC236}">
                  <a16:creationId xmlns="" xmlns:a16="http://schemas.microsoft.com/office/drawing/2014/main" id="{C8D962B4-847E-C9E8-B800-DC679A254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" name="Freeform 73">
              <a:extLst>
                <a:ext uri="{FF2B5EF4-FFF2-40B4-BE49-F238E27FC236}">
                  <a16:creationId xmlns="" xmlns:a16="http://schemas.microsoft.com/office/drawing/2014/main" id="{9E86D8CD-41EB-41EB-B2D2-2B52994A2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6" name="Freeform 74">
              <a:extLst>
                <a:ext uri="{FF2B5EF4-FFF2-40B4-BE49-F238E27FC236}">
                  <a16:creationId xmlns="" xmlns:a16="http://schemas.microsoft.com/office/drawing/2014/main" id="{3B852398-B731-6997-A341-BF62977B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" name="Freeform 75">
              <a:extLst>
                <a:ext uri="{FF2B5EF4-FFF2-40B4-BE49-F238E27FC236}">
                  <a16:creationId xmlns="" xmlns:a16="http://schemas.microsoft.com/office/drawing/2014/main" id="{608F6234-1C85-0F35-95A2-5D51E004F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8" name="Freeform 76">
              <a:extLst>
                <a:ext uri="{FF2B5EF4-FFF2-40B4-BE49-F238E27FC236}">
                  <a16:creationId xmlns="" xmlns:a16="http://schemas.microsoft.com/office/drawing/2014/main" id="{3DFA2D1F-500F-2BFD-5F96-C207C32EC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9" name="Freeform 77">
              <a:extLst>
                <a:ext uri="{FF2B5EF4-FFF2-40B4-BE49-F238E27FC236}">
                  <a16:creationId xmlns="" xmlns:a16="http://schemas.microsoft.com/office/drawing/2014/main" id="{759496E5-C025-3D65-B138-924B3CDF5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0" name="Freeform 78">
              <a:extLst>
                <a:ext uri="{FF2B5EF4-FFF2-40B4-BE49-F238E27FC236}">
                  <a16:creationId xmlns="" xmlns:a16="http://schemas.microsoft.com/office/drawing/2014/main" id="{876924D3-27A0-5248-3743-D97B6AEF8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1" name="Freeform 79">
              <a:extLst>
                <a:ext uri="{FF2B5EF4-FFF2-40B4-BE49-F238E27FC236}">
                  <a16:creationId xmlns="" xmlns:a16="http://schemas.microsoft.com/office/drawing/2014/main" id="{EFC5AF66-EAFF-D6BB-04C6-239BB51AF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2" name="Freeform 80">
              <a:extLst>
                <a:ext uri="{FF2B5EF4-FFF2-40B4-BE49-F238E27FC236}">
                  <a16:creationId xmlns="" xmlns:a16="http://schemas.microsoft.com/office/drawing/2014/main" id="{52297E73-1A0F-C19D-5C6D-E0711A88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3" name="Freeform 81">
              <a:extLst>
                <a:ext uri="{FF2B5EF4-FFF2-40B4-BE49-F238E27FC236}">
                  <a16:creationId xmlns="" xmlns:a16="http://schemas.microsoft.com/office/drawing/2014/main" id="{92D5AD2E-089F-FC09-11CA-3E1F23CC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="" xmlns:a16="http://schemas.microsoft.com/office/drawing/2014/main" id="{2B7A8A5F-57CD-634D-AF77-5A2673474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5" name="Freeform 83">
              <a:extLst>
                <a:ext uri="{FF2B5EF4-FFF2-40B4-BE49-F238E27FC236}">
                  <a16:creationId xmlns="" xmlns:a16="http://schemas.microsoft.com/office/drawing/2014/main" id="{0F246B4C-00D2-B622-03F6-0D626A7F3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6" name="Oval 84">
              <a:extLst>
                <a:ext uri="{FF2B5EF4-FFF2-40B4-BE49-F238E27FC236}">
                  <a16:creationId xmlns="" xmlns:a16="http://schemas.microsoft.com/office/drawing/2014/main" id="{93EFCFE7-3B75-DBE3-1971-AB0E539AA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Freeform 85">
              <a:extLst>
                <a:ext uri="{FF2B5EF4-FFF2-40B4-BE49-F238E27FC236}">
                  <a16:creationId xmlns="" xmlns:a16="http://schemas.microsoft.com/office/drawing/2014/main" id="{B8EB2E36-135F-6714-959C-EAEB36D0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86">
              <a:extLst>
                <a:ext uri="{FF2B5EF4-FFF2-40B4-BE49-F238E27FC236}">
                  <a16:creationId xmlns="" xmlns:a16="http://schemas.microsoft.com/office/drawing/2014/main" id="{6DA05E09-7951-5D28-8BCB-BD8CBC9AC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87">
              <a:extLst>
                <a:ext uri="{FF2B5EF4-FFF2-40B4-BE49-F238E27FC236}">
                  <a16:creationId xmlns="" xmlns:a16="http://schemas.microsoft.com/office/drawing/2014/main" id="{5D03FE13-8C24-4FDC-3C8F-DE52549A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88">
              <a:extLst>
                <a:ext uri="{FF2B5EF4-FFF2-40B4-BE49-F238E27FC236}">
                  <a16:creationId xmlns="" xmlns:a16="http://schemas.microsoft.com/office/drawing/2014/main" id="{5D439D97-E95D-BF6C-9261-FCA201A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89">
              <a:extLst>
                <a:ext uri="{FF2B5EF4-FFF2-40B4-BE49-F238E27FC236}">
                  <a16:creationId xmlns="" xmlns:a16="http://schemas.microsoft.com/office/drawing/2014/main" id="{6E1D7098-7B13-B7B2-8EC6-48392035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90">
              <a:extLst>
                <a:ext uri="{FF2B5EF4-FFF2-40B4-BE49-F238E27FC236}">
                  <a16:creationId xmlns="" xmlns:a16="http://schemas.microsoft.com/office/drawing/2014/main" id="{581505AB-958E-04A8-71E1-A4C43457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91">
              <a:extLst>
                <a:ext uri="{FF2B5EF4-FFF2-40B4-BE49-F238E27FC236}">
                  <a16:creationId xmlns="" xmlns:a16="http://schemas.microsoft.com/office/drawing/2014/main" id="{8388345B-6CCC-2535-7E0C-173503267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92">
              <a:extLst>
                <a:ext uri="{FF2B5EF4-FFF2-40B4-BE49-F238E27FC236}">
                  <a16:creationId xmlns="" xmlns:a16="http://schemas.microsoft.com/office/drawing/2014/main" id="{1CDC418A-C873-F50E-244F-0BB16455F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93">
              <a:extLst>
                <a:ext uri="{FF2B5EF4-FFF2-40B4-BE49-F238E27FC236}">
                  <a16:creationId xmlns="" xmlns:a16="http://schemas.microsoft.com/office/drawing/2014/main" id="{8D39EB34-923C-2EC6-15D0-2A618F90C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94">
              <a:extLst>
                <a:ext uri="{FF2B5EF4-FFF2-40B4-BE49-F238E27FC236}">
                  <a16:creationId xmlns="" xmlns:a16="http://schemas.microsoft.com/office/drawing/2014/main" id="{A72E8760-6F23-6145-C646-EDD1E5921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Rectangle 95">
              <a:extLst>
                <a:ext uri="{FF2B5EF4-FFF2-40B4-BE49-F238E27FC236}">
                  <a16:creationId xmlns="" xmlns:a16="http://schemas.microsoft.com/office/drawing/2014/main" id="{E71CC138-F24A-052F-3BCF-BB77B9C95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96">
              <a:extLst>
                <a:ext uri="{FF2B5EF4-FFF2-40B4-BE49-F238E27FC236}">
                  <a16:creationId xmlns="" xmlns:a16="http://schemas.microsoft.com/office/drawing/2014/main" id="{BBE38FBA-098C-600B-EFEF-61287000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Freeform 97">
              <a:extLst>
                <a:ext uri="{FF2B5EF4-FFF2-40B4-BE49-F238E27FC236}">
                  <a16:creationId xmlns="" xmlns:a16="http://schemas.microsoft.com/office/drawing/2014/main" id="{E8E75633-58C1-A929-5BEE-C4E3B3A405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98">
              <a:extLst>
                <a:ext uri="{FF2B5EF4-FFF2-40B4-BE49-F238E27FC236}">
                  <a16:creationId xmlns="" xmlns:a16="http://schemas.microsoft.com/office/drawing/2014/main" id="{83BE001C-A8B2-C396-C536-EF7CA974A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29793" y="3523284"/>
            <a:ext cx="19766950" cy="830997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rgbClr val="C00000"/>
                </a:solidFill>
              </a:rPr>
              <a:t>Alkane là hydrocarbon mạch hở, trong phân tử chỉ có liên kết đơn.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29793" y="4626374"/>
            <a:ext cx="14124379" cy="830997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Alkane </a:t>
            </a:r>
            <a:r>
              <a:rPr lang="en-US" sz="4800" b="1" dirty="0" err="1">
                <a:solidFill>
                  <a:srgbClr val="C00000"/>
                </a:solidFill>
              </a:rPr>
              <a:t>có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công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thức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chung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là</a:t>
            </a:r>
            <a:r>
              <a:rPr lang="en-US" sz="4800" b="1" dirty="0">
                <a:solidFill>
                  <a:srgbClr val="C00000"/>
                </a:solidFill>
              </a:rPr>
              <a:t> C</a:t>
            </a:r>
            <a:r>
              <a:rPr lang="en-US" sz="4800" b="1" baseline="-25000" dirty="0">
                <a:solidFill>
                  <a:srgbClr val="C00000"/>
                </a:solidFill>
              </a:rPr>
              <a:t>n</a:t>
            </a:r>
            <a:r>
              <a:rPr lang="en-US" sz="4800" b="1" dirty="0">
                <a:solidFill>
                  <a:srgbClr val="C00000"/>
                </a:solidFill>
              </a:rPr>
              <a:t>H</a:t>
            </a:r>
            <a:r>
              <a:rPr lang="en-US" sz="4800" b="1" baseline="-25000" dirty="0">
                <a:solidFill>
                  <a:srgbClr val="C00000"/>
                </a:solidFill>
              </a:rPr>
              <a:t>2n+2 </a:t>
            </a:r>
            <a:r>
              <a:rPr lang="en-US" sz="4800" b="1" dirty="0" smtClean="0">
                <a:solidFill>
                  <a:srgbClr val="C00000"/>
                </a:solidFill>
              </a:rPr>
              <a:t>(</a:t>
            </a:r>
            <a:r>
              <a:rPr lang="en-US" sz="4800" b="1" dirty="0" err="1" smtClean="0">
                <a:solidFill>
                  <a:srgbClr val="C00000"/>
                </a:solidFill>
              </a:rPr>
              <a:t>với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>
                <a:solidFill>
                  <a:srgbClr val="C00000"/>
                </a:solidFill>
              </a:rPr>
              <a:t>n≥1).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29793" y="5776365"/>
            <a:ext cx="21628037" cy="830997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</a:rPr>
              <a:t>Các</a:t>
            </a:r>
            <a:r>
              <a:rPr lang="en-US" sz="4800" b="1" dirty="0">
                <a:solidFill>
                  <a:srgbClr val="C00000"/>
                </a:solidFill>
              </a:rPr>
              <a:t> alkane </a:t>
            </a:r>
            <a:r>
              <a:rPr lang="en-US" sz="4800" b="1" dirty="0" err="1">
                <a:solidFill>
                  <a:srgbClr val="C00000"/>
                </a:solidFill>
              </a:rPr>
              <a:t>từ</a:t>
            </a:r>
            <a:r>
              <a:rPr lang="en-US" sz="4800" b="1" dirty="0">
                <a:solidFill>
                  <a:srgbClr val="C00000"/>
                </a:solidFill>
              </a:rPr>
              <a:t> 4 </a:t>
            </a:r>
            <a:r>
              <a:rPr lang="en-US" sz="4800" b="1" dirty="0" err="1">
                <a:solidFill>
                  <a:srgbClr val="C00000"/>
                </a:solidFill>
              </a:rPr>
              <a:t>nguyên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cacbon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trở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lên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có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đồng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phân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về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mạch</a:t>
            </a:r>
            <a:r>
              <a:rPr lang="en-US" sz="4800" b="1" dirty="0">
                <a:solidFill>
                  <a:srgbClr val="C00000"/>
                </a:solidFill>
              </a:rPr>
              <a:t> carbon.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29793" y="6991790"/>
            <a:ext cx="15333044" cy="830997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C00000"/>
                </a:solidFill>
              </a:rPr>
              <a:t>Tên các alkane không nhánh</a:t>
            </a:r>
            <a:r>
              <a:rPr lang="en-US" sz="4800" b="1" dirty="0">
                <a:solidFill>
                  <a:srgbClr val="C00000"/>
                </a:solidFill>
              </a:rPr>
              <a:t>,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phần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tiền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tố</a:t>
            </a:r>
            <a:r>
              <a:rPr lang="vi-VN" sz="4800" b="1" dirty="0">
                <a:solidFill>
                  <a:srgbClr val="C00000"/>
                </a:solidFill>
              </a:rPr>
              <a:t> (</a:t>
            </a:r>
            <a:r>
              <a:rPr lang="en-US" sz="4800" b="1" dirty="0">
                <a:solidFill>
                  <a:srgbClr val="C00000"/>
                </a:solidFill>
              </a:rPr>
              <a:t>12</a:t>
            </a:r>
            <a:r>
              <a:rPr lang="vi-VN" sz="4800" b="1" dirty="0">
                <a:solidFill>
                  <a:srgbClr val="C00000"/>
                </a:solidFill>
              </a:rPr>
              <a:t>.1)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29793" y="8055425"/>
            <a:ext cx="23713234" cy="378565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C00000"/>
                </a:solidFill>
              </a:rPr>
              <a:t>Tên các alkane có nhánh :</a:t>
            </a:r>
            <a:endParaRPr lang="en-US" sz="4800" b="1" dirty="0">
              <a:solidFill>
                <a:srgbClr val="C00000"/>
              </a:solidFill>
            </a:endParaRPr>
          </a:p>
          <a:p>
            <a:r>
              <a:rPr lang="vi-VN" sz="4800" b="1" dirty="0">
                <a:solidFill>
                  <a:srgbClr val="C00000"/>
                </a:solidFill>
              </a:rPr>
              <a:t>- Chọn mạch cacbon dài và phức tạp nhất làm mạch chính.</a:t>
            </a:r>
            <a:endParaRPr lang="en-US" sz="4800" b="1" dirty="0">
              <a:solidFill>
                <a:srgbClr val="C00000"/>
              </a:solidFill>
            </a:endParaRPr>
          </a:p>
          <a:p>
            <a:r>
              <a:rPr lang="vi-VN" sz="4800" b="1" dirty="0">
                <a:solidFill>
                  <a:srgbClr val="C00000"/>
                </a:solidFill>
              </a:rPr>
              <a:t>- Đánh số thứ tự từ phía các nguyên tử cacbon mạch chính gần nhánh hơn.</a:t>
            </a:r>
            <a:endParaRPr lang="en-US" sz="4800" b="1" dirty="0">
              <a:solidFill>
                <a:srgbClr val="C00000"/>
              </a:solidFill>
            </a:endParaRPr>
          </a:p>
          <a:p>
            <a:r>
              <a:rPr lang="vi-VN" sz="4800" b="1" dirty="0">
                <a:solidFill>
                  <a:srgbClr val="C00000"/>
                </a:solidFill>
              </a:rPr>
              <a:t>- Gọi tên mạch nhánh (nhóm ankyl) theo thứ tự vần chữ cái cùng với số chỉ vị trí của nó, sau đó gọi tên alkane mạch chính.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0" grpId="0" animBg="1"/>
      <p:bldP spid="62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10894" y="3494918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rgbClr val="776249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Chủ</a:t>
            </a:r>
            <a:r>
              <a:rPr lang="en-US" sz="4800" b="1" dirty="0" smtClean="0">
                <a:solidFill>
                  <a:srgbClr val="776249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776249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đề</a:t>
            </a:r>
            <a:r>
              <a:rPr lang="en-US" sz="4800" b="1" dirty="0" smtClean="0">
                <a:solidFill>
                  <a:srgbClr val="776249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4: HYDROCARBON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3" name="Google Shape;173;p1"/>
          <p:cNvGrpSpPr/>
          <p:nvPr/>
        </p:nvGrpSpPr>
        <p:grpSpPr>
          <a:xfrm>
            <a:off x="3184699" y="4558794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12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ALKANE (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1)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7257191"/>
            <a:ext cx="20008033" cy="922567"/>
            <a:chOff x="7459670" y="7086599"/>
            <a:chExt cx="20011654" cy="922734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,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đồng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,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8448142"/>
            <a:ext cx="16813248" cy="1683779"/>
            <a:chOff x="7459670" y="8524495"/>
            <a:chExt cx="16816291" cy="1684084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1569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135F82"/>
                </a:buClr>
                <a:buSzPts val="4800"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116660" y="9696892"/>
            <a:ext cx="22573304" cy="957450"/>
            <a:chOff x="7459670" y="9982199"/>
            <a:chExt cx="22577386" cy="95762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135F82"/>
                </a:buClr>
                <a:buSzPts val="4800"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 dirty="0"/>
                </a:p>
              </p:txBody>
            </p:sp>
          </p:grpSp>
        </p:grpSp>
      </p:grpSp>
      <p:grpSp>
        <p:nvGrpSpPr>
          <p:cNvPr id="30" name="Google Shape;206;p1"/>
          <p:cNvGrpSpPr/>
          <p:nvPr/>
        </p:nvGrpSpPr>
        <p:grpSpPr>
          <a:xfrm>
            <a:off x="1116660" y="10957974"/>
            <a:ext cx="21339695" cy="957490"/>
            <a:chOff x="7459670" y="9982199"/>
            <a:chExt cx="21343553" cy="957663"/>
          </a:xfrm>
        </p:grpSpPr>
        <p:sp>
          <p:nvSpPr>
            <p:cNvPr id="31" name="Google Shape;207;p1"/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Nguồn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alkane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trong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tự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nhiên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,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của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alkane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2" name="Google Shape;208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33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" name="Google Shape;210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5" name="Google Shape;211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212;p1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sz="40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962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21624" y="2474260"/>
            <a:ext cx="19175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b="1" dirty="0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Hãy </a:t>
            </a:r>
            <a:r>
              <a:rPr lang="en-US" sz="4800" b="1" dirty="0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n</a:t>
            </a:r>
            <a:r>
              <a:rPr lang="vi-VN" sz="4800" b="1" dirty="0">
                <a:solidFill>
                  <a:srgbClr val="C00000"/>
                </a:solidFill>
                <a:latin typeface="Arial "/>
                <a:cs typeface="Times New Roman" pitchFamily="18" charset="0"/>
              </a:rPr>
              <a:t>hắc lại khái niệm đồng đẳng, từ đó viết công thức của các chất trong </a:t>
            </a:r>
            <a:r>
              <a:rPr lang="vi-VN" sz="4800" b="1" dirty="0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d</a:t>
            </a:r>
            <a:r>
              <a:rPr lang="en-US" sz="4800" b="1" dirty="0">
                <a:solidFill>
                  <a:srgbClr val="C00000"/>
                </a:solidFill>
                <a:latin typeface="Arial "/>
                <a:cs typeface="Times New Roman" pitchFamily="18" charset="0"/>
              </a:rPr>
              <a:t>ã</a:t>
            </a:r>
            <a:r>
              <a:rPr lang="vi-VN" sz="4800" b="1" dirty="0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y </a:t>
            </a:r>
            <a:r>
              <a:rPr lang="vi-VN" sz="4800" b="1" dirty="0">
                <a:solidFill>
                  <a:srgbClr val="C00000"/>
                </a:solidFill>
                <a:latin typeface="Arial "/>
                <a:cs typeface="Times New Roman" pitchFamily="18" charset="0"/>
              </a:rPr>
              <a:t>đồng đẳng của met</a:t>
            </a:r>
            <a:r>
              <a:rPr lang="en-US" sz="4800" b="1" dirty="0" err="1">
                <a:solidFill>
                  <a:srgbClr val="C00000"/>
                </a:solidFill>
                <a:latin typeface="Arial "/>
                <a:cs typeface="Times New Roman" pitchFamily="18" charset="0"/>
              </a:rPr>
              <a:t>hane</a:t>
            </a:r>
            <a:r>
              <a:rPr lang="vi-VN" sz="4800" b="1" dirty="0">
                <a:solidFill>
                  <a:srgbClr val="C00000"/>
                </a:solidFill>
                <a:latin typeface="Arial "/>
                <a:cs typeface="Times New Roman" pitchFamily="18" charset="0"/>
              </a:rPr>
              <a:t> và đưa ra CTTQ của dãy này ?</a:t>
            </a:r>
            <a:endParaRPr lang="en-US" sz="4800" b="1" dirty="0">
              <a:solidFill>
                <a:srgbClr val="C00000"/>
              </a:solidFill>
              <a:latin typeface="Arial 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10" y="1909482"/>
            <a:ext cx="2513537" cy="4178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794" y="5210968"/>
            <a:ext cx="13258006" cy="7167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12669" y="4875320"/>
            <a:ext cx="144385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hãy</a:t>
            </a:r>
            <a:r>
              <a:rPr lang="en-US" sz="4800" b="1" dirty="0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biết</a:t>
            </a:r>
            <a:r>
              <a:rPr lang="en-US" sz="4800" b="1" dirty="0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 </a:t>
            </a:r>
            <a:r>
              <a:rPr lang="vi-VN" sz="4800" b="1" dirty="0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đặc </a:t>
            </a:r>
            <a:r>
              <a:rPr lang="vi-VN" sz="4800" b="1" dirty="0">
                <a:solidFill>
                  <a:srgbClr val="C00000"/>
                </a:solidFill>
                <a:latin typeface="Arial "/>
                <a:cs typeface="Times New Roman" pitchFamily="18" charset="0"/>
              </a:rPr>
              <a:t>điểm cấu tạo </a:t>
            </a:r>
            <a:r>
              <a:rPr lang="vi-VN" sz="4800" b="1" dirty="0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buthane</a:t>
            </a:r>
            <a:r>
              <a:rPr lang="en-US" sz="4800" b="1" dirty="0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?</a:t>
            </a:r>
            <a:r>
              <a:rPr lang="vi-VN" sz="4800" b="1" dirty="0" smtClean="0">
                <a:solidFill>
                  <a:srgbClr val="C00000"/>
                </a:solidFill>
                <a:latin typeface="Arial "/>
                <a:cs typeface="Times New Roman" pitchFamily="18" charset="0"/>
              </a:rPr>
              <a:t> </a:t>
            </a:r>
            <a:endParaRPr lang="en-US" sz="4800" b="1" dirty="0">
              <a:solidFill>
                <a:srgbClr val="C00000"/>
              </a:solidFill>
              <a:latin typeface="Arial 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=""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824347" y="2249603"/>
            <a:ext cx="22738481" cy="3828467"/>
            <a:chOff x="17200151" y="2536121"/>
            <a:chExt cx="22738481" cy="1888394"/>
          </a:xfrm>
        </p:grpSpPr>
        <p:sp>
          <p:nvSpPr>
            <p:cNvPr id="12" name="Right Triangle 109">
              <a:extLst>
                <a:ext uri="{FF2B5EF4-FFF2-40B4-BE49-F238E27FC236}">
                  <a16:creationId xmlns=""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10">
              <a:extLst>
                <a:ext uri="{FF2B5EF4-FFF2-40B4-BE49-F238E27FC236}">
                  <a16:creationId xmlns=""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315592" y="28026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=""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508353" y="1288892"/>
              <a:ext cx="769442" cy="3369899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12">
              <a:extLst>
                <a:ext uri="{FF2B5EF4-FFF2-40B4-BE49-F238E27FC236}">
                  <a16:creationId xmlns=""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315592" y="2536121"/>
              <a:ext cx="32624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CC090838-E6D4-1B12-64CA-A5CC3592ED7F}"/>
              </a:ext>
            </a:extLst>
          </p:cNvPr>
          <p:cNvSpPr txBox="1"/>
          <p:nvPr/>
        </p:nvSpPr>
        <p:spPr>
          <a:xfrm>
            <a:off x="4620126" y="2835205"/>
            <a:ext cx="1852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Alkane là hydrocarbon mạch hở, trong phân tử chỉ có liên kết đơn</a:t>
            </a:r>
            <a:r>
              <a:rPr lang="nl-NL" sz="4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vi-VN" sz="4800" dirty="0">
                <a:solidFill>
                  <a:srgbClr val="FF0000"/>
                </a:solidFill>
              </a:rPr>
              <a:t>* Vd : CH</a:t>
            </a:r>
            <a:r>
              <a:rPr lang="vi-VN" sz="4800" baseline="-25000" dirty="0">
                <a:solidFill>
                  <a:srgbClr val="FF0000"/>
                </a:solidFill>
              </a:rPr>
              <a:t>4</a:t>
            </a:r>
            <a:r>
              <a:rPr lang="vi-VN" sz="4800" dirty="0">
                <a:solidFill>
                  <a:srgbClr val="FF0000"/>
                </a:solidFill>
              </a:rPr>
              <a:t>, C</a:t>
            </a:r>
            <a:r>
              <a:rPr lang="vi-VN" sz="4800" baseline="-25000" dirty="0">
                <a:solidFill>
                  <a:srgbClr val="FF0000"/>
                </a:solidFill>
              </a:rPr>
              <a:t>2</a:t>
            </a:r>
            <a:r>
              <a:rPr lang="vi-VN" sz="4800" dirty="0">
                <a:solidFill>
                  <a:srgbClr val="FF0000"/>
                </a:solidFill>
              </a:rPr>
              <a:t>H</a:t>
            </a:r>
            <a:r>
              <a:rPr lang="vi-VN" sz="4800" baseline="-25000" dirty="0">
                <a:solidFill>
                  <a:srgbClr val="FF0000"/>
                </a:solidFill>
              </a:rPr>
              <a:t>6</a:t>
            </a:r>
            <a:r>
              <a:rPr lang="vi-VN" sz="4800" dirty="0">
                <a:solidFill>
                  <a:srgbClr val="FF0000"/>
                </a:solidFill>
              </a:rPr>
              <a:t>, C</a:t>
            </a:r>
            <a:r>
              <a:rPr lang="vi-VN" sz="4800" baseline="-25000" dirty="0">
                <a:solidFill>
                  <a:srgbClr val="FF0000"/>
                </a:solidFill>
              </a:rPr>
              <a:t>3</a:t>
            </a:r>
            <a:r>
              <a:rPr lang="vi-VN" sz="4800" dirty="0">
                <a:solidFill>
                  <a:srgbClr val="FF0000"/>
                </a:solidFill>
              </a:rPr>
              <a:t>H</a:t>
            </a:r>
            <a:r>
              <a:rPr lang="vi-VN" sz="4800" baseline="-25000" dirty="0">
                <a:solidFill>
                  <a:srgbClr val="FF0000"/>
                </a:solidFill>
              </a:rPr>
              <a:t>8</a:t>
            </a:r>
            <a:r>
              <a:rPr lang="vi-VN" sz="4800" dirty="0" smtClean="0">
                <a:solidFill>
                  <a:srgbClr val="FF0000"/>
                </a:solidFill>
              </a:rPr>
              <a:t>...</a:t>
            </a:r>
            <a:endParaRPr lang="en-US" sz="4800" dirty="0">
              <a:solidFill>
                <a:srgbClr val="FF0000"/>
              </a:solidFill>
            </a:endParaRPr>
          </a:p>
          <a:p>
            <a:r>
              <a:rPr lang="en-US" sz="4800" dirty="0" smtClean="0">
                <a:solidFill>
                  <a:srgbClr val="FF0000"/>
                </a:solidFill>
              </a:rPr>
              <a:t>- Alkane </a:t>
            </a:r>
            <a:r>
              <a:rPr lang="en-US" sz="4800" dirty="0" err="1">
                <a:solidFill>
                  <a:srgbClr val="FF0000"/>
                </a:solidFill>
              </a:rPr>
              <a:t>có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công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thức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chung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là</a:t>
            </a:r>
            <a:r>
              <a:rPr lang="en-US" sz="4800" dirty="0">
                <a:solidFill>
                  <a:srgbClr val="FF0000"/>
                </a:solidFill>
              </a:rPr>
              <a:t> C</a:t>
            </a:r>
            <a:r>
              <a:rPr lang="en-US" sz="4800" baseline="-25000" dirty="0">
                <a:solidFill>
                  <a:srgbClr val="FF0000"/>
                </a:solidFill>
              </a:rPr>
              <a:t>n</a:t>
            </a:r>
            <a:r>
              <a:rPr lang="en-US" sz="4800" dirty="0">
                <a:solidFill>
                  <a:srgbClr val="FF0000"/>
                </a:solidFill>
              </a:rPr>
              <a:t>H</a:t>
            </a:r>
            <a:r>
              <a:rPr lang="en-US" sz="4800" baseline="-25000" dirty="0">
                <a:solidFill>
                  <a:srgbClr val="FF0000"/>
                </a:solidFill>
              </a:rPr>
              <a:t>2n+2 </a:t>
            </a:r>
            <a:r>
              <a:rPr lang="en-US" sz="4800" dirty="0">
                <a:solidFill>
                  <a:srgbClr val="FF0000"/>
                </a:solidFill>
              </a:rPr>
              <a:t>( </a:t>
            </a:r>
            <a:r>
              <a:rPr lang="en-US" sz="4800" dirty="0" err="1">
                <a:solidFill>
                  <a:srgbClr val="FF0000"/>
                </a:solidFill>
              </a:rPr>
              <a:t>với</a:t>
            </a:r>
            <a:r>
              <a:rPr lang="en-US" sz="4800" dirty="0">
                <a:solidFill>
                  <a:srgbClr val="FF0000"/>
                </a:solidFill>
              </a:rPr>
              <a:t> n≥1</a:t>
            </a:r>
            <a:r>
              <a:rPr lang="en-US" sz="4800" dirty="0" smtClean="0">
                <a:solidFill>
                  <a:srgbClr val="FF0000"/>
                </a:solidFill>
              </a:rPr>
              <a:t>).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7">
            <a:extLst>
              <a:ext uri="{FF2B5EF4-FFF2-40B4-BE49-F238E27FC236}">
                <a16:creationId xmlns="" xmlns:a16="http://schemas.microsoft.com/office/drawing/2014/main" id="{9441A3D0-269C-E3B2-8098-7E5A483758A7}"/>
              </a:ext>
            </a:extLst>
          </p:cNvPr>
          <p:cNvGrpSpPr/>
          <p:nvPr/>
        </p:nvGrpSpPr>
        <p:grpSpPr>
          <a:xfrm>
            <a:off x="894233" y="6972641"/>
            <a:ext cx="3794127" cy="927101"/>
            <a:chOff x="4867276" y="9361488"/>
            <a:chExt cx="3794125" cy="927101"/>
          </a:xfrm>
        </p:grpSpPr>
        <p:sp>
          <p:nvSpPr>
            <p:cNvPr id="18" name="Freeform 59">
              <a:extLst>
                <a:ext uri="{FF2B5EF4-FFF2-40B4-BE49-F238E27FC236}">
                  <a16:creationId xmlns="" xmlns:a16="http://schemas.microsoft.com/office/drawing/2014/main" id="{5D06AC67-09E5-96DE-7E8D-A3B4493B5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60">
              <a:extLst>
                <a:ext uri="{FF2B5EF4-FFF2-40B4-BE49-F238E27FC236}">
                  <a16:creationId xmlns="" xmlns:a16="http://schemas.microsoft.com/office/drawing/2014/main" id="{88C1CE44-42F0-9291-5379-B6FED87E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61">
              <a:extLst>
                <a:ext uri="{FF2B5EF4-FFF2-40B4-BE49-F238E27FC236}">
                  <a16:creationId xmlns="" xmlns:a16="http://schemas.microsoft.com/office/drawing/2014/main" id="{982F7973-B479-5CFC-7683-8FCB138CB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62">
              <a:extLst>
                <a:ext uri="{FF2B5EF4-FFF2-40B4-BE49-F238E27FC236}">
                  <a16:creationId xmlns="" xmlns:a16="http://schemas.microsoft.com/office/drawing/2014/main" id="{BA962CC3-4C2C-24E9-301E-20DADC26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63">
              <a:extLst>
                <a:ext uri="{FF2B5EF4-FFF2-40B4-BE49-F238E27FC236}">
                  <a16:creationId xmlns="" xmlns:a16="http://schemas.microsoft.com/office/drawing/2014/main" id="{F6827642-9049-1B6C-CADF-40B4EB2A5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64">
              <a:extLst>
                <a:ext uri="{FF2B5EF4-FFF2-40B4-BE49-F238E27FC236}">
                  <a16:creationId xmlns="" xmlns:a16="http://schemas.microsoft.com/office/drawing/2014/main" id="{EEBB9657-4E2B-FD34-C8D5-292DFF690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65">
              <a:extLst>
                <a:ext uri="{FF2B5EF4-FFF2-40B4-BE49-F238E27FC236}">
                  <a16:creationId xmlns="" xmlns:a16="http://schemas.microsoft.com/office/drawing/2014/main" id="{E22E28C3-5CDD-E245-DB5B-A6763640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Oval 66">
              <a:extLst>
                <a:ext uri="{FF2B5EF4-FFF2-40B4-BE49-F238E27FC236}">
                  <a16:creationId xmlns="" xmlns:a16="http://schemas.microsoft.com/office/drawing/2014/main" id="{C477AE9D-9BDB-5165-1F0F-1BBB956E7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67">
              <a:extLst>
                <a:ext uri="{FF2B5EF4-FFF2-40B4-BE49-F238E27FC236}">
                  <a16:creationId xmlns="" xmlns:a16="http://schemas.microsoft.com/office/drawing/2014/main" id="{DC959FBC-A76B-9483-467D-EC6491BD3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858875" y="6622847"/>
            <a:ext cx="18703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 smtClean="0">
                <a:solidFill>
                  <a:srgbClr val="C89800"/>
                </a:solidFill>
                <a:latin typeface="Arial "/>
              </a:rPr>
              <a:t>* </a:t>
            </a:r>
            <a:r>
              <a:rPr lang="vi-VN" sz="4800" b="1" dirty="0">
                <a:solidFill>
                  <a:srgbClr val="C89800"/>
                </a:solidFill>
                <a:latin typeface="Arial "/>
              </a:rPr>
              <a:t>Phân tử chỉ chứa liên kết đơn (δ)</a:t>
            </a:r>
            <a:endParaRPr lang="en-US" sz="4800" b="1" dirty="0">
              <a:solidFill>
                <a:srgbClr val="C89800"/>
              </a:solidFill>
              <a:latin typeface="Arial "/>
            </a:endParaRPr>
          </a:p>
          <a:p>
            <a:r>
              <a:rPr lang="vi-VN" sz="4800" b="1" dirty="0">
                <a:solidFill>
                  <a:srgbClr val="C89800"/>
                </a:solidFill>
                <a:latin typeface="Arial "/>
              </a:rPr>
              <a:t>* Mỗi C liên kết với 4 nguyên tử khác → tứ diện đều.</a:t>
            </a:r>
            <a:endParaRPr lang="en-US" sz="4800" b="1" dirty="0">
              <a:solidFill>
                <a:srgbClr val="C89800"/>
              </a:solidFill>
              <a:latin typeface="Arial "/>
            </a:endParaRPr>
          </a:p>
          <a:p>
            <a:r>
              <a:rPr lang="vi-VN" sz="4800" b="1" dirty="0">
                <a:solidFill>
                  <a:srgbClr val="C89800"/>
                </a:solidFill>
                <a:latin typeface="Arial "/>
              </a:rPr>
              <a:t>* Mạch cacbon gấp khúc.</a:t>
            </a:r>
            <a:endParaRPr lang="en-US" sz="4800" b="1" dirty="0">
              <a:solidFill>
                <a:srgbClr val="C8980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127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=""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648179" y="2302604"/>
            <a:ext cx="22623040" cy="1743694"/>
            <a:chOff x="17023983" y="2589121"/>
            <a:chExt cx="22623040" cy="1743694"/>
          </a:xfrm>
        </p:grpSpPr>
        <p:sp>
          <p:nvSpPr>
            <p:cNvPr id="3" name="Right Triangle 109">
              <a:extLst>
                <a:ext uri="{FF2B5EF4-FFF2-40B4-BE49-F238E27FC236}">
                  <a16:creationId xmlns=""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le 110">
              <a:extLst>
                <a:ext uri="{FF2B5EF4-FFF2-40B4-BE49-F238E27FC236}">
                  <a16:creationId xmlns=""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023983" y="27109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795244" y="2001"/>
              <a:ext cx="769442" cy="5943682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112">
              <a:extLst>
                <a:ext uri="{FF2B5EF4-FFF2-40B4-BE49-F238E27FC236}">
                  <a16:creationId xmlns=""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606183" y="2600625"/>
              <a:ext cx="53126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Đồng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alkane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878134" y="2481754"/>
            <a:ext cx="151182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</a:rPr>
              <a:t>Các</a:t>
            </a:r>
            <a:r>
              <a:rPr lang="en-US" sz="4800" b="1" dirty="0">
                <a:solidFill>
                  <a:srgbClr val="C00000"/>
                </a:solidFill>
              </a:rPr>
              <a:t> alkane </a:t>
            </a:r>
            <a:r>
              <a:rPr lang="en-US" sz="4800" b="1" dirty="0" err="1">
                <a:solidFill>
                  <a:srgbClr val="C00000"/>
                </a:solidFill>
              </a:rPr>
              <a:t>từ</a:t>
            </a:r>
            <a:r>
              <a:rPr lang="en-US" sz="4800" b="1" dirty="0">
                <a:solidFill>
                  <a:srgbClr val="C00000"/>
                </a:solidFill>
              </a:rPr>
              <a:t> 4 </a:t>
            </a:r>
            <a:r>
              <a:rPr lang="en-US" sz="4800" b="1" dirty="0" err="1">
                <a:solidFill>
                  <a:srgbClr val="C00000"/>
                </a:solidFill>
              </a:rPr>
              <a:t>nguyên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cacbon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trở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lên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có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đồng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b="1" dirty="0" err="1" smtClean="0">
                <a:solidFill>
                  <a:srgbClr val="C00000"/>
                </a:solidFill>
              </a:rPr>
              <a:t>phân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về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mạch</a:t>
            </a:r>
            <a:r>
              <a:rPr lang="en-US" sz="4800" b="1" dirty="0">
                <a:solidFill>
                  <a:srgbClr val="C00000"/>
                </a:solidFill>
              </a:rPr>
              <a:t> carbon.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="" xmlns:a16="http://schemas.microsoft.com/office/drawing/2014/main" id="{B1FEBAAB-8059-C5C3-B425-98B2C3ED6B2C}"/>
              </a:ext>
            </a:extLst>
          </p:cNvPr>
          <p:cNvGrpSpPr/>
          <p:nvPr/>
        </p:nvGrpSpPr>
        <p:grpSpPr>
          <a:xfrm>
            <a:off x="743521" y="4418226"/>
            <a:ext cx="22884349" cy="2002538"/>
            <a:chOff x="743521" y="6758004"/>
            <a:chExt cx="22884349" cy="2002538"/>
          </a:xfrm>
        </p:grpSpPr>
        <p:grpSp>
          <p:nvGrpSpPr>
            <p:cNvPr id="10" name="Group 54">
              <a:extLst>
                <a:ext uri="{FF2B5EF4-FFF2-40B4-BE49-F238E27FC236}">
                  <a16:creationId xmlns="" xmlns:a16="http://schemas.microsoft.com/office/drawing/2014/main" id="{BE599DA6-88BF-DD50-3F74-59E58CEAFA6E}"/>
                </a:ext>
              </a:extLst>
            </p:cNvPr>
            <p:cNvGrpSpPr/>
            <p:nvPr/>
          </p:nvGrpSpPr>
          <p:grpSpPr>
            <a:xfrm>
              <a:off x="743521" y="6758004"/>
              <a:ext cx="22884349" cy="2002538"/>
              <a:chOff x="1268077" y="3405486"/>
              <a:chExt cx="22884349" cy="2002538"/>
            </a:xfrm>
          </p:grpSpPr>
          <p:sp>
            <p:nvSpPr>
              <p:cNvPr id="12" name="Rounded Rectangle 148">
                <a:extLst>
                  <a:ext uri="{FF2B5EF4-FFF2-40B4-BE49-F238E27FC236}">
                    <a16:creationId xmlns="" xmlns:a16="http://schemas.microsoft.com/office/drawing/2014/main" id="{FFF2848A-7132-1B6E-C5D6-AA1FCE6426E0}"/>
                  </a:ext>
                </a:extLst>
              </p:cNvPr>
              <p:cNvSpPr/>
              <p:nvPr/>
            </p:nvSpPr>
            <p:spPr>
              <a:xfrm>
                <a:off x="1268077" y="379095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28575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`</a:t>
                </a: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67">
                <a:extLst>
                  <a:ext uri="{FF2B5EF4-FFF2-40B4-BE49-F238E27FC236}">
                    <a16:creationId xmlns="" xmlns:a16="http://schemas.microsoft.com/office/drawing/2014/main" id="{B6A2287D-6EFE-5728-D473-DEA183631FBB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C1AC3889-6AAE-3807-88A4-A83458BA8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rgbClr val="F79646">
                    <a:lumMod val="75000"/>
                  </a:srgbClr>
                </a:solidFill>
                <a:ln w="57150">
                  <a:solidFill>
                    <a:srgbClr val="F79646">
                      <a:lumMod val="75000"/>
                    </a:srgb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TextBox 151">
                  <a:extLst>
                    <a:ext uri="{FF2B5EF4-FFF2-40B4-BE49-F238E27FC236}">
                      <a16:creationId xmlns="" xmlns:a16="http://schemas.microsoft.com/office/drawing/2014/main" id="{740A9028-6AE9-8951-8A01-243698661DBD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16" name="Group 70">
                  <a:extLst>
                    <a:ext uri="{FF2B5EF4-FFF2-40B4-BE49-F238E27FC236}">
                      <a16:creationId xmlns="" xmlns:a16="http://schemas.microsoft.com/office/drawing/2014/main" id="{ED762990-A6C2-8C55-74D1-D97701498E0E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7" name="Rectangle 11">
                    <a:extLst>
                      <a:ext uri="{FF2B5EF4-FFF2-40B4-BE49-F238E27FC236}">
                        <a16:creationId xmlns="" xmlns:a16="http://schemas.microsoft.com/office/drawing/2014/main" id="{E03297F7-AAEB-8AF8-77EE-F3FDB2A1D335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D7BBACC5-836E-DC34-BF4F-F0A819A8D5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5BF15B3F-9C0D-AF02-9223-A3547DE0EF1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346C6C4E-D374-041F-D054-3D766D7A5A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32373A36-919B-BB8E-63CA-E4E122A4589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C1347A04-C679-F767-37EF-A4B4AD93475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1777EC12-8BA7-4BF0-29E5-E0AB6AD216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786729D4-8CF9-5B26-705E-58AC2FA3E7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CA65636D-FDA3-AB8B-99CA-185D8A6490B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59A79987-CD07-0D08-BF47-6D255C5C1F2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17D7C2D0-180D-6FBA-DD64-742861D11D5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AC64AF8C-81A2-97F1-431D-2F588E77D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FA17B38-3D15-3DF0-892F-F5DFEC5C712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F6C063C8-1DC2-2A2C-3F1F-C9848C4E4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D15F2D80-30FD-445D-DEFC-AC28DDD11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165CDF50-29F2-DD2F-4099-ADE2E74D6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03F9CF9D-F19B-653D-0136-56B9273F51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BB821960-7F86-7C09-5891-32FC5D3A9A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3278A9EF-BC78-78CB-2CE8-6E37A9EEB1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2DACEC59-9439-FA44-316E-9229C059B7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188A9179-E44D-0210-17E0-6A490A2CB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7C99020A-706D-204A-4BDE-B330734AF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63C2716C-74A9-881F-9025-DD298521C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CA6F8809-2159-5F4C-6FD3-D0F76A86B3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38D9D305-DFF4-8D91-BF90-4E5B15D895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1" name="Rectangle 69">
              <a:extLst>
                <a:ext uri="{FF2B5EF4-FFF2-40B4-BE49-F238E27FC236}">
                  <a16:creationId xmlns="" xmlns:a16="http://schemas.microsoft.com/office/drawing/2014/main" id="{17122161-E816-5AD3-444C-F8393F3BEAA0}"/>
                </a:ext>
              </a:extLst>
            </p:cNvPr>
            <p:cNvSpPr/>
            <p:nvPr/>
          </p:nvSpPr>
          <p:spPr>
            <a:xfrm>
              <a:off x="4680540" y="7491457"/>
              <a:ext cx="18391422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ts val="6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alkane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CTPT C</a:t>
              </a:r>
              <a:r>
                <a:rPr kumimoji="0" lang="en-US" sz="48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kumimoji="0" lang="en-US" sz="48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" name="Group 101">
            <a:extLst>
              <a:ext uri="{FF2B5EF4-FFF2-40B4-BE49-F238E27FC236}">
                <a16:creationId xmlns="" xmlns:a16="http://schemas.microsoft.com/office/drawing/2014/main" id="{552259C1-52E8-0282-A4CF-6194AF106405}"/>
              </a:ext>
            </a:extLst>
          </p:cNvPr>
          <p:cNvGrpSpPr/>
          <p:nvPr/>
        </p:nvGrpSpPr>
        <p:grpSpPr>
          <a:xfrm>
            <a:off x="815530" y="6799921"/>
            <a:ext cx="22812341" cy="4617075"/>
            <a:chOff x="1270511" y="5867400"/>
            <a:chExt cx="22812341" cy="4903398"/>
          </a:xfrm>
        </p:grpSpPr>
        <p:sp>
          <p:nvSpPr>
            <p:cNvPr id="43" name="Rounded Rectangle 181">
              <a:extLst>
                <a:ext uri="{FF2B5EF4-FFF2-40B4-BE49-F238E27FC236}">
                  <a16:creationId xmlns="" xmlns:a16="http://schemas.microsoft.com/office/drawing/2014/main" id="{6F3CB19B-40CA-09CF-83D0-2B8708DFA1CB}"/>
                </a:ext>
              </a:extLst>
            </p:cNvPr>
            <p:cNvSpPr/>
            <p:nvPr/>
          </p:nvSpPr>
          <p:spPr>
            <a:xfrm>
              <a:off x="1272210" y="6139007"/>
              <a:ext cx="22810642" cy="4631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="" xmlns:a16="http://schemas.microsoft.com/office/drawing/2014/main" id="{A246C890-2649-CC5B-E470-BFD65516E56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>
                <a:extLst>
                  <a:ext uri="{FF2B5EF4-FFF2-40B4-BE49-F238E27FC236}">
                    <a16:creationId xmlns="" xmlns:a16="http://schemas.microsoft.com/office/drawing/2014/main" id="{50C9C828-B9BB-F19B-4698-C4083EBECB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184">
                <a:extLst>
                  <a:ext uri="{FF2B5EF4-FFF2-40B4-BE49-F238E27FC236}">
                    <a16:creationId xmlns="" xmlns:a16="http://schemas.microsoft.com/office/drawing/2014/main" id="{19AE44F2-4591-26E8-370B-2F686D3E3AB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185">
                <a:extLst>
                  <a:ext uri="{FF2B5EF4-FFF2-40B4-BE49-F238E27FC236}">
                    <a16:creationId xmlns="" xmlns:a16="http://schemas.microsoft.com/office/drawing/2014/main" id="{483FCE9A-B4ED-DE82-5D4C-AA239DB90E4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="" xmlns:a16="http://schemas.microsoft.com/office/drawing/2014/main" id="{F1E9CF19-9425-DC81-6C01-E0E1E2DE6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0" y="0"/>
            <a:ext cx="2438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4573905" y="843724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0" y="4572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vi-VN" sz="1200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vi-VN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-CH-CH</a:t>
            </a:r>
            <a:r>
              <a:rPr kumimoji="0" lang="vi-VN" sz="1200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vi-VN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1200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vi-VN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... izo...</a:t>
            </a:r>
            <a:endParaRPr kumimoji="0" lang="vi-VN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CH</a:t>
            </a:r>
            <a:r>
              <a:rPr kumimoji="0" lang="vi-VN" sz="1200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vi-VN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52" y="7205892"/>
            <a:ext cx="8048225" cy="34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=""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648179" y="2302604"/>
            <a:ext cx="22623040" cy="1743694"/>
            <a:chOff x="17023983" y="2589121"/>
            <a:chExt cx="22623040" cy="1743694"/>
          </a:xfrm>
        </p:grpSpPr>
        <p:sp>
          <p:nvSpPr>
            <p:cNvPr id="3" name="Right Triangle 109">
              <a:extLst>
                <a:ext uri="{FF2B5EF4-FFF2-40B4-BE49-F238E27FC236}">
                  <a16:creationId xmlns=""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le 110">
              <a:extLst>
                <a:ext uri="{FF2B5EF4-FFF2-40B4-BE49-F238E27FC236}">
                  <a16:creationId xmlns=""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023983" y="27109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795244" y="2001"/>
              <a:ext cx="769442" cy="5943682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112">
              <a:extLst>
                <a:ext uri="{FF2B5EF4-FFF2-40B4-BE49-F238E27FC236}">
                  <a16:creationId xmlns=""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606183" y="2600625"/>
              <a:ext cx="52950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Danh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alkane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298"/>
            <a:ext cx="24385588" cy="90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4753" y="3595850"/>
            <a:ext cx="2111221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* Tên các alkane không nhánh</a:t>
            </a:r>
            <a:r>
              <a:rPr lang="en-US" sz="4800" dirty="0">
                <a:solidFill>
                  <a:srgbClr val="C00000"/>
                </a:solidFill>
              </a:rPr>
              <a:t>, </a:t>
            </a:r>
            <a:r>
              <a:rPr lang="en-US" sz="4800" dirty="0" err="1">
                <a:solidFill>
                  <a:srgbClr val="C00000"/>
                </a:solidFill>
              </a:rPr>
              <a:t>tên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phần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tiền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tố</a:t>
            </a:r>
            <a:r>
              <a:rPr lang="vi-VN" sz="4800" dirty="0">
                <a:solidFill>
                  <a:srgbClr val="C00000"/>
                </a:solidFill>
              </a:rPr>
              <a:t> </a:t>
            </a:r>
            <a:r>
              <a:rPr lang="vi-VN" sz="4800" dirty="0" smtClean="0">
                <a:solidFill>
                  <a:srgbClr val="C00000"/>
                </a:solidFill>
              </a:rPr>
              <a:t>(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bảng</a:t>
            </a:r>
            <a:r>
              <a:rPr lang="en-US" sz="4800" dirty="0" smtClean="0">
                <a:solidFill>
                  <a:srgbClr val="C00000"/>
                </a:solidFill>
              </a:rPr>
              <a:t> 12</a:t>
            </a:r>
            <a:r>
              <a:rPr lang="vi-VN" sz="4800" dirty="0" smtClean="0">
                <a:solidFill>
                  <a:srgbClr val="C00000"/>
                </a:solidFill>
              </a:rPr>
              <a:t>.1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sgk</a:t>
            </a:r>
            <a:r>
              <a:rPr lang="vi-VN" sz="4800" dirty="0" smtClean="0">
                <a:solidFill>
                  <a:srgbClr val="C00000"/>
                </a:solidFill>
              </a:rPr>
              <a:t>)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6" name="TextBox 112">
            <a:extLst>
              <a:ext uri="{FF2B5EF4-FFF2-40B4-BE49-F238E27FC236}">
                <a16:creationId xmlns="" xmlns:a16="http://schemas.microsoft.com/office/drawing/2014/main" id="{24B3A259-8848-90BA-D5E5-841041DB744C}"/>
              </a:ext>
            </a:extLst>
          </p:cNvPr>
          <p:cNvSpPr txBox="1"/>
          <p:nvPr/>
        </p:nvSpPr>
        <p:spPr>
          <a:xfrm>
            <a:off x="1230379" y="2314108"/>
            <a:ext cx="5295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Danh</a:t>
            </a:r>
            <a:r>
              <a:rPr lang="en-US" sz="4400" b="1" kern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kern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pháp</a:t>
            </a:r>
            <a:r>
              <a:rPr lang="en-US" sz="4400" b="1" kern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alkane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=""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648179" y="1859681"/>
            <a:ext cx="22623040" cy="1621843"/>
            <a:chOff x="17023983" y="2199986"/>
            <a:chExt cx="22623040" cy="1621843"/>
          </a:xfrm>
        </p:grpSpPr>
        <p:sp>
          <p:nvSpPr>
            <p:cNvPr id="8" name="Right Triangle 109">
              <a:extLst>
                <a:ext uri="{FF2B5EF4-FFF2-40B4-BE49-F238E27FC236}">
                  <a16:creationId xmlns=""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110">
              <a:extLst>
                <a:ext uri="{FF2B5EF4-FFF2-40B4-BE49-F238E27FC236}">
                  <a16:creationId xmlns=""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023983" y="2199986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Freeform 20">
              <a:extLst>
                <a:ext uri="{FF2B5EF4-FFF2-40B4-BE49-F238E27FC236}">
                  <a16:creationId xmlns=""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795244" y="2001"/>
              <a:ext cx="769442" cy="5943682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2">
              <a:extLst>
                <a:ext uri="{FF2B5EF4-FFF2-40B4-BE49-F238E27FC236}">
                  <a16:creationId xmlns=""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606183" y="2600625"/>
              <a:ext cx="52950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Danh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alkane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4120" y="4637823"/>
            <a:ext cx="2266374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* Tên gốc a</a:t>
            </a:r>
            <a:r>
              <a:rPr lang="en-US" sz="4800" dirty="0">
                <a:solidFill>
                  <a:srgbClr val="C00000"/>
                </a:solidFill>
              </a:rPr>
              <a:t>l</a:t>
            </a:r>
            <a:r>
              <a:rPr lang="vi-VN" sz="4800" dirty="0">
                <a:solidFill>
                  <a:srgbClr val="C00000"/>
                </a:solidFill>
              </a:rPr>
              <a:t>kyl (phần còn lại của alkane khi mất đi 1H) : thay an</a:t>
            </a:r>
            <a:r>
              <a:rPr lang="en-US" sz="4800" dirty="0">
                <a:solidFill>
                  <a:srgbClr val="C00000"/>
                </a:solidFill>
              </a:rPr>
              <a:t>e</a:t>
            </a:r>
            <a:r>
              <a:rPr lang="vi-VN" sz="4800" dirty="0">
                <a:solidFill>
                  <a:srgbClr val="C00000"/>
                </a:solidFill>
              </a:rPr>
              <a:t> = yl.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3556" y="5681703"/>
            <a:ext cx="22694312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* Tên các alkane có nhánh:</a:t>
            </a:r>
            <a:endParaRPr lang="en-US" sz="4800" dirty="0">
              <a:solidFill>
                <a:srgbClr val="C00000"/>
              </a:solidFill>
            </a:endParaRPr>
          </a:p>
          <a:p>
            <a:r>
              <a:rPr lang="vi-VN" sz="4800" dirty="0">
                <a:solidFill>
                  <a:srgbClr val="C00000"/>
                </a:solidFill>
              </a:rPr>
              <a:t>- Chọn mạch cacbon dài và phức tạp nhất làm mạch chính.</a:t>
            </a:r>
            <a:endParaRPr lang="en-US" sz="4800" dirty="0">
              <a:solidFill>
                <a:srgbClr val="C00000"/>
              </a:solidFill>
            </a:endParaRPr>
          </a:p>
          <a:p>
            <a:r>
              <a:rPr lang="vi-VN" sz="4800" dirty="0">
                <a:solidFill>
                  <a:srgbClr val="C00000"/>
                </a:solidFill>
              </a:rPr>
              <a:t>- Đánh số thứ tự từ phía các nguyên tử cacbon mạch chính gần nhánh hơn.</a:t>
            </a:r>
            <a:endParaRPr lang="en-US" sz="4800" dirty="0">
              <a:solidFill>
                <a:srgbClr val="C00000"/>
              </a:solidFill>
            </a:endParaRPr>
          </a:p>
          <a:p>
            <a:r>
              <a:rPr lang="vi-VN" sz="4800" dirty="0">
                <a:solidFill>
                  <a:srgbClr val="C00000"/>
                </a:solidFill>
              </a:rPr>
              <a:t>- Gọi tên mạch nhánh (nhóm ankyl) theo thứ tự vần chữ cái cùng với số chỉ vị trí của nó, sau đó gọi tên alkane mạch chính.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7">
            <a:extLst>
              <a:ext uri="{FF2B5EF4-FFF2-40B4-BE49-F238E27FC236}">
                <a16:creationId xmlns="" xmlns:a16="http://schemas.microsoft.com/office/drawing/2014/main" id="{B6A2287D-6EFE-5728-D473-DEA183631FBB}"/>
              </a:ext>
            </a:extLst>
          </p:cNvPr>
          <p:cNvGrpSpPr/>
          <p:nvPr/>
        </p:nvGrpSpPr>
        <p:grpSpPr>
          <a:xfrm>
            <a:off x="803108" y="1835311"/>
            <a:ext cx="3021059" cy="7776970"/>
            <a:chOff x="1371545" y="-3492168"/>
            <a:chExt cx="3021059" cy="7776970"/>
          </a:xfrm>
        </p:grpSpPr>
        <p:sp>
          <p:nvSpPr>
            <p:cNvPr id="8" name="TextBox 151">
              <a:extLst>
                <a:ext uri="{FF2B5EF4-FFF2-40B4-BE49-F238E27FC236}">
                  <a16:creationId xmlns="" xmlns:a16="http://schemas.microsoft.com/office/drawing/2014/main" id="{740A9028-6AE9-8951-8A01-243698661DBD}"/>
                </a:ext>
              </a:extLst>
            </p:cNvPr>
            <p:cNvSpPr txBox="1"/>
            <p:nvPr/>
          </p:nvSpPr>
          <p:spPr>
            <a:xfrm>
              <a:off x="2250671" y="-3492168"/>
              <a:ext cx="21419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9" name="Group 70">
              <a:extLst>
                <a:ext uri="{FF2B5EF4-FFF2-40B4-BE49-F238E27FC236}">
                  <a16:creationId xmlns="" xmlns:a16="http://schemas.microsoft.com/office/drawing/2014/main" id="{ED762990-A6C2-8C55-74D1-D97701498E0E}"/>
                </a:ext>
              </a:extLst>
            </p:cNvPr>
            <p:cNvGrpSpPr/>
            <p:nvPr/>
          </p:nvGrpSpPr>
          <p:grpSpPr>
            <a:xfrm>
              <a:off x="1371545" y="3642225"/>
              <a:ext cx="666732" cy="642577"/>
              <a:chOff x="1371545" y="3642225"/>
              <a:chExt cx="666732" cy="642577"/>
            </a:xfrm>
          </p:grpSpPr>
          <p:sp>
            <p:nvSpPr>
              <p:cNvPr id="25" name="Freeform 27">
                <a:extLst>
                  <a:ext uri="{FF2B5EF4-FFF2-40B4-BE49-F238E27FC236}">
                    <a16:creationId xmlns="" xmlns:a16="http://schemas.microsoft.com/office/drawing/2014/main" id="{165CDF50-29F2-DD2F-4099-ADE2E74D6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="" xmlns:a16="http://schemas.microsoft.com/office/drawing/2014/main" id="{3278A9EF-BC78-78CB-2CE8-6E37A9EEB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="" xmlns:a16="http://schemas.microsoft.com/office/drawing/2014/main" id="{2DACEC59-9439-FA44-316E-9229C059B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="" xmlns:a16="http://schemas.microsoft.com/office/drawing/2014/main" id="{188A9179-E44D-0210-17E0-6A490A2CB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="" xmlns:a16="http://schemas.microsoft.com/office/drawing/2014/main" id="{7C99020A-706D-204A-4BDE-B330734AF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34">
                <a:extLst>
                  <a:ext uri="{FF2B5EF4-FFF2-40B4-BE49-F238E27FC236}">
                    <a16:creationId xmlns="" xmlns:a16="http://schemas.microsoft.com/office/drawing/2014/main" id="{63C2716C-74A9-881F-9025-DD298521C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="" xmlns:a16="http://schemas.microsoft.com/office/drawing/2014/main" id="{38D9D305-DFF4-8D91-BF90-4E5B15D89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4" name="Group 10">
            <a:extLst>
              <a:ext uri="{FF2B5EF4-FFF2-40B4-BE49-F238E27FC236}">
                <a16:creationId xmlns="" xmlns:a16="http://schemas.microsoft.com/office/drawing/2014/main" id="{B1FEBAAB-8059-C5C3-B425-98B2C3ED6B2C}"/>
              </a:ext>
            </a:extLst>
          </p:cNvPr>
          <p:cNvGrpSpPr/>
          <p:nvPr/>
        </p:nvGrpSpPr>
        <p:grpSpPr>
          <a:xfrm>
            <a:off x="743520" y="2332193"/>
            <a:ext cx="22884349" cy="2002538"/>
            <a:chOff x="743521" y="6758004"/>
            <a:chExt cx="22884349" cy="2002538"/>
          </a:xfrm>
        </p:grpSpPr>
        <p:grpSp>
          <p:nvGrpSpPr>
            <p:cNvPr id="85" name="Group 54">
              <a:extLst>
                <a:ext uri="{FF2B5EF4-FFF2-40B4-BE49-F238E27FC236}">
                  <a16:creationId xmlns="" xmlns:a16="http://schemas.microsoft.com/office/drawing/2014/main" id="{BE599DA6-88BF-DD50-3F74-59E58CEAFA6E}"/>
                </a:ext>
              </a:extLst>
            </p:cNvPr>
            <p:cNvGrpSpPr/>
            <p:nvPr/>
          </p:nvGrpSpPr>
          <p:grpSpPr>
            <a:xfrm>
              <a:off x="743521" y="6758004"/>
              <a:ext cx="22884349" cy="2002538"/>
              <a:chOff x="1268077" y="3405486"/>
              <a:chExt cx="22884349" cy="2002538"/>
            </a:xfrm>
          </p:grpSpPr>
          <p:sp>
            <p:nvSpPr>
              <p:cNvPr id="87" name="Rounded Rectangle 148">
                <a:extLst>
                  <a:ext uri="{FF2B5EF4-FFF2-40B4-BE49-F238E27FC236}">
                    <a16:creationId xmlns="" xmlns:a16="http://schemas.microsoft.com/office/drawing/2014/main" id="{FFF2848A-7132-1B6E-C5D6-AA1FCE6426E0}"/>
                  </a:ext>
                </a:extLst>
              </p:cNvPr>
              <p:cNvSpPr/>
              <p:nvPr/>
            </p:nvSpPr>
            <p:spPr>
              <a:xfrm>
                <a:off x="1268077" y="379095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28575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`</a:t>
                </a: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8" name="Group 67">
                <a:extLst>
                  <a:ext uri="{FF2B5EF4-FFF2-40B4-BE49-F238E27FC236}">
                    <a16:creationId xmlns="" xmlns:a16="http://schemas.microsoft.com/office/drawing/2014/main" id="{B6A2287D-6EFE-5728-D473-DEA183631FBB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89" name="Freeform 20">
                  <a:extLst>
                    <a:ext uri="{FF2B5EF4-FFF2-40B4-BE49-F238E27FC236}">
                      <a16:creationId xmlns="" xmlns:a16="http://schemas.microsoft.com/office/drawing/2014/main" id="{C1AC3889-6AAE-3807-88A4-A83458BA8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rgbClr val="F79646">
                    <a:lumMod val="75000"/>
                  </a:srgbClr>
                </a:solidFill>
                <a:ln w="57150">
                  <a:solidFill>
                    <a:srgbClr val="F79646">
                      <a:lumMod val="75000"/>
                    </a:srgb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TextBox 151">
                  <a:extLst>
                    <a:ext uri="{FF2B5EF4-FFF2-40B4-BE49-F238E27FC236}">
                      <a16:creationId xmlns="" xmlns:a16="http://schemas.microsoft.com/office/drawing/2014/main" id="{740A9028-6AE9-8951-8A01-243698661DBD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91" name="Group 70">
                  <a:extLst>
                    <a:ext uri="{FF2B5EF4-FFF2-40B4-BE49-F238E27FC236}">
                      <a16:creationId xmlns="" xmlns:a16="http://schemas.microsoft.com/office/drawing/2014/main" id="{ED762990-A6C2-8C55-74D1-D97701498E0E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92" name="Rectangle 11">
                    <a:extLst>
                      <a:ext uri="{FF2B5EF4-FFF2-40B4-BE49-F238E27FC236}">
                        <a16:creationId xmlns="" xmlns:a16="http://schemas.microsoft.com/office/drawing/2014/main" id="{E03297F7-AAEB-8AF8-77EE-F3FDB2A1D335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 13">
                    <a:extLst>
                      <a:ext uri="{FF2B5EF4-FFF2-40B4-BE49-F238E27FC236}">
                        <a16:creationId xmlns="" xmlns:a16="http://schemas.microsoft.com/office/drawing/2014/main" id="{D7BBACC5-836E-DC34-BF4F-F0A819A8D5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 14">
                    <a:extLst>
                      <a:ext uri="{FF2B5EF4-FFF2-40B4-BE49-F238E27FC236}">
                        <a16:creationId xmlns="" xmlns:a16="http://schemas.microsoft.com/office/drawing/2014/main" id="{5BF15B3F-9C0D-AF02-9223-A3547DE0EF1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Freeform 15">
                    <a:extLst>
                      <a:ext uri="{FF2B5EF4-FFF2-40B4-BE49-F238E27FC236}">
                        <a16:creationId xmlns="" xmlns:a16="http://schemas.microsoft.com/office/drawing/2014/main" id="{346C6C4E-D374-041F-D054-3D766D7A5A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Freeform 16">
                    <a:extLst>
                      <a:ext uri="{FF2B5EF4-FFF2-40B4-BE49-F238E27FC236}">
                        <a16:creationId xmlns="" xmlns:a16="http://schemas.microsoft.com/office/drawing/2014/main" id="{32373A36-919B-BB8E-63CA-E4E122A4589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Freeform 17">
                    <a:extLst>
                      <a:ext uri="{FF2B5EF4-FFF2-40B4-BE49-F238E27FC236}">
                        <a16:creationId xmlns="" xmlns:a16="http://schemas.microsoft.com/office/drawing/2014/main" id="{C1347A04-C679-F767-37EF-A4B4AD93475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Freeform 18">
                    <a:extLst>
                      <a:ext uri="{FF2B5EF4-FFF2-40B4-BE49-F238E27FC236}">
                        <a16:creationId xmlns="" xmlns:a16="http://schemas.microsoft.com/office/drawing/2014/main" id="{1777EC12-8BA7-4BF0-29E5-E0AB6AD216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Freeform 19">
                    <a:extLst>
                      <a:ext uri="{FF2B5EF4-FFF2-40B4-BE49-F238E27FC236}">
                        <a16:creationId xmlns="" xmlns:a16="http://schemas.microsoft.com/office/drawing/2014/main" id="{786729D4-8CF9-5B26-705E-58AC2FA3E7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Freeform 20">
                    <a:extLst>
                      <a:ext uri="{FF2B5EF4-FFF2-40B4-BE49-F238E27FC236}">
                        <a16:creationId xmlns="" xmlns:a16="http://schemas.microsoft.com/office/drawing/2014/main" id="{CA65636D-FDA3-AB8B-99CA-185D8A6490B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Freeform 21">
                    <a:extLst>
                      <a:ext uri="{FF2B5EF4-FFF2-40B4-BE49-F238E27FC236}">
                        <a16:creationId xmlns="" xmlns:a16="http://schemas.microsoft.com/office/drawing/2014/main" id="{59A79987-CD07-0D08-BF47-6D255C5C1F2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Freeform 22">
                    <a:extLst>
                      <a:ext uri="{FF2B5EF4-FFF2-40B4-BE49-F238E27FC236}">
                        <a16:creationId xmlns="" xmlns:a16="http://schemas.microsoft.com/office/drawing/2014/main" id="{17D7C2D0-180D-6FBA-DD64-742861D11D5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Freeform 23">
                    <a:extLst>
                      <a:ext uri="{FF2B5EF4-FFF2-40B4-BE49-F238E27FC236}">
                        <a16:creationId xmlns="" xmlns:a16="http://schemas.microsoft.com/office/drawing/2014/main" id="{AC64AF8C-81A2-97F1-431D-2F588E77D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Freeform 24">
                    <a:extLst>
                      <a:ext uri="{FF2B5EF4-FFF2-40B4-BE49-F238E27FC236}">
                        <a16:creationId xmlns="" xmlns:a16="http://schemas.microsoft.com/office/drawing/2014/main" id="{6FA17B38-3D15-3DF0-892F-F5DFEC5C712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Freeform 25">
                    <a:extLst>
                      <a:ext uri="{FF2B5EF4-FFF2-40B4-BE49-F238E27FC236}">
                        <a16:creationId xmlns="" xmlns:a16="http://schemas.microsoft.com/office/drawing/2014/main" id="{F6C063C8-1DC2-2A2C-3F1F-C9848C4E4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Freeform 26">
                    <a:extLst>
                      <a:ext uri="{FF2B5EF4-FFF2-40B4-BE49-F238E27FC236}">
                        <a16:creationId xmlns="" xmlns:a16="http://schemas.microsoft.com/office/drawing/2014/main" id="{D15F2D80-30FD-445D-DEFC-AC28DDD11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Freeform 27">
                    <a:extLst>
                      <a:ext uri="{FF2B5EF4-FFF2-40B4-BE49-F238E27FC236}">
                        <a16:creationId xmlns="" xmlns:a16="http://schemas.microsoft.com/office/drawing/2014/main" id="{165CDF50-29F2-DD2F-4099-ADE2E74D6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Freeform 28">
                    <a:extLst>
                      <a:ext uri="{FF2B5EF4-FFF2-40B4-BE49-F238E27FC236}">
                        <a16:creationId xmlns="" xmlns:a16="http://schemas.microsoft.com/office/drawing/2014/main" id="{03F9CF9D-F19B-653D-0136-56B9273F51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Freeform 29">
                    <a:extLst>
                      <a:ext uri="{FF2B5EF4-FFF2-40B4-BE49-F238E27FC236}">
                        <a16:creationId xmlns="" xmlns:a16="http://schemas.microsoft.com/office/drawing/2014/main" id="{BB821960-7F86-7C09-5891-32FC5D3A9A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Freeform 30">
                    <a:extLst>
                      <a:ext uri="{FF2B5EF4-FFF2-40B4-BE49-F238E27FC236}">
                        <a16:creationId xmlns="" xmlns:a16="http://schemas.microsoft.com/office/drawing/2014/main" id="{3278A9EF-BC78-78CB-2CE8-6E37A9EEB1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Freeform 31">
                    <a:extLst>
                      <a:ext uri="{FF2B5EF4-FFF2-40B4-BE49-F238E27FC236}">
                        <a16:creationId xmlns="" xmlns:a16="http://schemas.microsoft.com/office/drawing/2014/main" id="{2DACEC59-9439-FA44-316E-9229C059B7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Freeform 32">
                    <a:extLst>
                      <a:ext uri="{FF2B5EF4-FFF2-40B4-BE49-F238E27FC236}">
                        <a16:creationId xmlns="" xmlns:a16="http://schemas.microsoft.com/office/drawing/2014/main" id="{188A9179-E44D-0210-17E0-6A490A2CB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Freeform 33">
                    <a:extLst>
                      <a:ext uri="{FF2B5EF4-FFF2-40B4-BE49-F238E27FC236}">
                        <a16:creationId xmlns="" xmlns:a16="http://schemas.microsoft.com/office/drawing/2014/main" id="{7C99020A-706D-204A-4BDE-B330734AF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Freeform 34">
                    <a:extLst>
                      <a:ext uri="{FF2B5EF4-FFF2-40B4-BE49-F238E27FC236}">
                        <a16:creationId xmlns="" xmlns:a16="http://schemas.microsoft.com/office/drawing/2014/main" id="{63C2716C-74A9-881F-9025-DD298521C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Freeform 35">
                    <a:extLst>
                      <a:ext uri="{FF2B5EF4-FFF2-40B4-BE49-F238E27FC236}">
                        <a16:creationId xmlns="" xmlns:a16="http://schemas.microsoft.com/office/drawing/2014/main" id="{CA6F8809-2159-5F4C-6FD3-D0F76A86B3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Freeform 36">
                    <a:extLst>
                      <a:ext uri="{FF2B5EF4-FFF2-40B4-BE49-F238E27FC236}">
                        <a16:creationId xmlns="" xmlns:a16="http://schemas.microsoft.com/office/drawing/2014/main" id="{38D9D305-DFF4-8D91-BF90-4E5B15D895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6" name="Rectangle 69">
              <a:extLst>
                <a:ext uri="{FF2B5EF4-FFF2-40B4-BE49-F238E27FC236}">
                  <a16:creationId xmlns="" xmlns:a16="http://schemas.microsoft.com/office/drawing/2014/main" id="{17122161-E816-5AD3-444C-F8393F3BEAA0}"/>
                </a:ext>
              </a:extLst>
            </p:cNvPr>
            <p:cNvSpPr/>
            <p:nvPr/>
          </p:nvSpPr>
          <p:spPr>
            <a:xfrm>
              <a:off x="4680540" y="7491457"/>
              <a:ext cx="18391422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ts val="6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Gọi</a:t>
              </a:r>
              <a:r>
                <a:rPr lang="en-US" sz="4400" b="1" kern="12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4400" b="1" kern="12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đồng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alkane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CTPT C</a:t>
              </a:r>
              <a:r>
                <a:rPr kumimoji="0" lang="en-US" sz="44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kumimoji="0" lang="en-US" sz="44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7" name="Group 101">
            <a:extLst>
              <a:ext uri="{FF2B5EF4-FFF2-40B4-BE49-F238E27FC236}">
                <a16:creationId xmlns="" xmlns:a16="http://schemas.microsoft.com/office/drawing/2014/main" id="{552259C1-52E8-0282-A4CF-6194AF106405}"/>
              </a:ext>
            </a:extLst>
          </p:cNvPr>
          <p:cNvGrpSpPr/>
          <p:nvPr/>
        </p:nvGrpSpPr>
        <p:grpSpPr>
          <a:xfrm>
            <a:off x="541702" y="5579335"/>
            <a:ext cx="22906142" cy="4361328"/>
            <a:chOff x="1270511" y="3980555"/>
            <a:chExt cx="22906142" cy="4631791"/>
          </a:xfrm>
        </p:grpSpPr>
        <p:sp>
          <p:nvSpPr>
            <p:cNvPr id="118" name="Rounded Rectangle 181">
              <a:extLst>
                <a:ext uri="{FF2B5EF4-FFF2-40B4-BE49-F238E27FC236}">
                  <a16:creationId xmlns="" xmlns:a16="http://schemas.microsoft.com/office/drawing/2014/main" id="{6F3CB19B-40CA-09CF-83D0-2B8708DFA1CB}"/>
                </a:ext>
              </a:extLst>
            </p:cNvPr>
            <p:cNvSpPr/>
            <p:nvPr/>
          </p:nvSpPr>
          <p:spPr>
            <a:xfrm>
              <a:off x="1366011" y="3980555"/>
              <a:ext cx="22810642" cy="4631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60">
              <a:extLst>
                <a:ext uri="{FF2B5EF4-FFF2-40B4-BE49-F238E27FC236}">
                  <a16:creationId xmlns="" xmlns:a16="http://schemas.microsoft.com/office/drawing/2014/main" id="{A246C890-2649-CC5B-E470-BFD65516E562}"/>
                </a:ext>
              </a:extLst>
            </p:cNvPr>
            <p:cNvGrpSpPr/>
            <p:nvPr/>
          </p:nvGrpSpPr>
          <p:grpSpPr>
            <a:xfrm>
              <a:off x="1270511" y="3982308"/>
              <a:ext cx="3568119" cy="874028"/>
              <a:chOff x="1224541" y="4420875"/>
              <a:chExt cx="3568119" cy="874028"/>
            </a:xfrm>
          </p:grpSpPr>
          <p:sp>
            <p:nvSpPr>
              <p:cNvPr id="120" name="Freeform 20">
                <a:extLst>
                  <a:ext uri="{FF2B5EF4-FFF2-40B4-BE49-F238E27FC236}">
                    <a16:creationId xmlns="" xmlns:a16="http://schemas.microsoft.com/office/drawing/2014/main" id="{50C9C828-B9BB-F19B-4698-C4083EBECB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338238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TextBox 184">
                <a:extLst>
                  <a:ext uri="{FF2B5EF4-FFF2-40B4-BE49-F238E27FC236}">
                    <a16:creationId xmlns="" xmlns:a16="http://schemas.microsoft.com/office/drawing/2014/main" id="{19AE44F2-4591-26E8-370B-2F686D3E3ABF}"/>
                  </a:ext>
                </a:extLst>
              </p:cNvPr>
              <p:cNvSpPr txBox="1"/>
              <p:nvPr/>
            </p:nvSpPr>
            <p:spPr>
              <a:xfrm>
                <a:off x="2296330" y="4420875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2" name="Round Diagonal Corner Rectangle 185">
                <a:extLst>
                  <a:ext uri="{FF2B5EF4-FFF2-40B4-BE49-F238E27FC236}">
                    <a16:creationId xmlns="" xmlns:a16="http://schemas.microsoft.com/office/drawing/2014/main" id="{483FCE9A-B4ED-DE82-5D4C-AA239DB90E46}"/>
                  </a:ext>
                </a:extLst>
              </p:cNvPr>
              <p:cNvSpPr/>
              <p:nvPr/>
            </p:nvSpPr>
            <p:spPr>
              <a:xfrm flipV="1">
                <a:off x="1224541" y="4466273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5">
                <a:extLst>
                  <a:ext uri="{FF2B5EF4-FFF2-40B4-BE49-F238E27FC236}">
                    <a16:creationId xmlns="" xmlns:a16="http://schemas.microsoft.com/office/drawing/2014/main" id="{F1E9CF19-9425-DC81-6C01-E0E1E2DE6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4509718"/>
                <a:ext cx="501902" cy="68041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24" name="Picture 1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90" y="5610853"/>
            <a:ext cx="7368983" cy="4276022"/>
          </a:xfrm>
          <a:prstGeom prst="rect">
            <a:avLst/>
          </a:prstGeom>
        </p:spPr>
      </p:pic>
      <p:sp>
        <p:nvSpPr>
          <p:cNvPr id="125" name="Rectangle 124"/>
          <p:cNvSpPr/>
          <p:nvPr/>
        </p:nvSpPr>
        <p:spPr>
          <a:xfrm>
            <a:off x="12726243" y="6143382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</a:rPr>
              <a:t>But</a:t>
            </a:r>
            <a:r>
              <a:rPr lang="en-US" sz="4400" b="1" dirty="0" smtClean="0">
                <a:solidFill>
                  <a:srgbClr val="FF0000"/>
                </a:solidFill>
              </a:rPr>
              <a:t>h</a:t>
            </a:r>
            <a:r>
              <a:rPr lang="vi-VN" sz="4400" b="1" dirty="0" smtClean="0">
                <a:solidFill>
                  <a:srgbClr val="FF0000"/>
                </a:solidFill>
              </a:rPr>
              <a:t>an</a:t>
            </a:r>
            <a:r>
              <a:rPr lang="en-US" sz="4400" b="1" dirty="0" smtClean="0">
                <a:solidFill>
                  <a:srgbClr val="FF0000"/>
                </a:solidFill>
              </a:rPr>
              <a:t>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2726243" y="7567934"/>
            <a:ext cx="4732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</a:rPr>
              <a:t>2-met</a:t>
            </a:r>
            <a:r>
              <a:rPr lang="en-US" sz="4400" b="1" dirty="0">
                <a:solidFill>
                  <a:srgbClr val="FF0000"/>
                </a:solidFill>
              </a:rPr>
              <a:t>h</a:t>
            </a:r>
            <a:r>
              <a:rPr lang="vi-VN" sz="4400" b="1" dirty="0" smtClean="0">
                <a:solidFill>
                  <a:srgbClr val="FF0000"/>
                </a:solidFill>
              </a:rPr>
              <a:t>ylpropan</a:t>
            </a:r>
            <a:r>
              <a:rPr lang="en-US" sz="44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606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="" xmlns:a16="http://schemas.microsoft.com/office/drawing/2014/main" id="{B1FEBAAB-8059-C5C3-B425-98B2C3ED6B2C}"/>
              </a:ext>
            </a:extLst>
          </p:cNvPr>
          <p:cNvGrpSpPr/>
          <p:nvPr/>
        </p:nvGrpSpPr>
        <p:grpSpPr>
          <a:xfrm>
            <a:off x="743520" y="7710993"/>
            <a:ext cx="22527699" cy="1814280"/>
            <a:chOff x="743521" y="6758004"/>
            <a:chExt cx="22884349" cy="1814280"/>
          </a:xfrm>
        </p:grpSpPr>
        <p:grpSp>
          <p:nvGrpSpPr>
            <p:cNvPr id="3" name="Group 54">
              <a:extLst>
                <a:ext uri="{FF2B5EF4-FFF2-40B4-BE49-F238E27FC236}">
                  <a16:creationId xmlns="" xmlns:a16="http://schemas.microsoft.com/office/drawing/2014/main" id="{BE599DA6-88BF-DD50-3F74-59E58CEAFA6E}"/>
                </a:ext>
              </a:extLst>
            </p:cNvPr>
            <p:cNvGrpSpPr/>
            <p:nvPr/>
          </p:nvGrpSpPr>
          <p:grpSpPr>
            <a:xfrm>
              <a:off x="743521" y="6758004"/>
              <a:ext cx="22884349" cy="1814280"/>
              <a:chOff x="1268077" y="3405486"/>
              <a:chExt cx="22884349" cy="1814280"/>
            </a:xfrm>
          </p:grpSpPr>
          <p:sp>
            <p:nvSpPr>
              <p:cNvPr id="5" name="Rounded Rectangle 148">
                <a:extLst>
                  <a:ext uri="{FF2B5EF4-FFF2-40B4-BE49-F238E27FC236}">
                    <a16:creationId xmlns="" xmlns:a16="http://schemas.microsoft.com/office/drawing/2014/main" id="{FFF2848A-7132-1B6E-C5D6-AA1FCE6426E0}"/>
                  </a:ext>
                </a:extLst>
              </p:cNvPr>
              <p:cNvSpPr/>
              <p:nvPr/>
            </p:nvSpPr>
            <p:spPr>
              <a:xfrm>
                <a:off x="1268077" y="3602692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28575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`</a:t>
                </a: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" name="Group 67">
                <a:extLst>
                  <a:ext uri="{FF2B5EF4-FFF2-40B4-BE49-F238E27FC236}">
                    <a16:creationId xmlns="" xmlns:a16="http://schemas.microsoft.com/office/drawing/2014/main" id="{B6A2287D-6EFE-5728-D473-DEA183631FBB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7" name="Freeform 20">
                  <a:extLst>
                    <a:ext uri="{FF2B5EF4-FFF2-40B4-BE49-F238E27FC236}">
                      <a16:creationId xmlns="" xmlns:a16="http://schemas.microsoft.com/office/drawing/2014/main" id="{C1AC3889-6AAE-3807-88A4-A83458BA8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rgbClr val="F79646">
                    <a:lumMod val="75000"/>
                  </a:srgbClr>
                </a:solidFill>
                <a:ln w="57150">
                  <a:solidFill>
                    <a:srgbClr val="F79646">
                      <a:lumMod val="75000"/>
                    </a:srgb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TextBox 151">
                  <a:extLst>
                    <a:ext uri="{FF2B5EF4-FFF2-40B4-BE49-F238E27FC236}">
                      <a16:creationId xmlns="" xmlns:a16="http://schemas.microsoft.com/office/drawing/2014/main" id="{740A9028-6AE9-8951-8A01-243698661DBD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9" name="Group 70">
                  <a:extLst>
                    <a:ext uri="{FF2B5EF4-FFF2-40B4-BE49-F238E27FC236}">
                      <a16:creationId xmlns="" xmlns:a16="http://schemas.microsoft.com/office/drawing/2014/main" id="{ED762990-A6C2-8C55-74D1-D97701498E0E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0" name="Rectangle 11">
                    <a:extLst>
                      <a:ext uri="{FF2B5EF4-FFF2-40B4-BE49-F238E27FC236}">
                        <a16:creationId xmlns="" xmlns:a16="http://schemas.microsoft.com/office/drawing/2014/main" id="{E03297F7-AAEB-8AF8-77EE-F3FDB2A1D335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 13">
                    <a:extLst>
                      <a:ext uri="{FF2B5EF4-FFF2-40B4-BE49-F238E27FC236}">
                        <a16:creationId xmlns="" xmlns:a16="http://schemas.microsoft.com/office/drawing/2014/main" id="{D7BBACC5-836E-DC34-BF4F-F0A819A8D5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 14">
                    <a:extLst>
                      <a:ext uri="{FF2B5EF4-FFF2-40B4-BE49-F238E27FC236}">
                        <a16:creationId xmlns="" xmlns:a16="http://schemas.microsoft.com/office/drawing/2014/main" id="{5BF15B3F-9C0D-AF02-9223-A3547DE0EF1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 15">
                    <a:extLst>
                      <a:ext uri="{FF2B5EF4-FFF2-40B4-BE49-F238E27FC236}">
                        <a16:creationId xmlns="" xmlns:a16="http://schemas.microsoft.com/office/drawing/2014/main" id="{346C6C4E-D374-041F-D054-3D766D7A5A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Freeform 16">
                    <a:extLst>
                      <a:ext uri="{FF2B5EF4-FFF2-40B4-BE49-F238E27FC236}">
                        <a16:creationId xmlns="" xmlns:a16="http://schemas.microsoft.com/office/drawing/2014/main" id="{32373A36-919B-BB8E-63CA-E4E122A4589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 17">
                    <a:extLst>
                      <a:ext uri="{FF2B5EF4-FFF2-40B4-BE49-F238E27FC236}">
                        <a16:creationId xmlns="" xmlns:a16="http://schemas.microsoft.com/office/drawing/2014/main" id="{C1347A04-C679-F767-37EF-A4B4AD93475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Freeform 18">
                    <a:extLst>
                      <a:ext uri="{FF2B5EF4-FFF2-40B4-BE49-F238E27FC236}">
                        <a16:creationId xmlns="" xmlns:a16="http://schemas.microsoft.com/office/drawing/2014/main" id="{1777EC12-8BA7-4BF0-29E5-E0AB6AD216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 19">
                    <a:extLst>
                      <a:ext uri="{FF2B5EF4-FFF2-40B4-BE49-F238E27FC236}">
                        <a16:creationId xmlns="" xmlns:a16="http://schemas.microsoft.com/office/drawing/2014/main" id="{786729D4-8CF9-5B26-705E-58AC2FA3E7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 20">
                    <a:extLst>
                      <a:ext uri="{FF2B5EF4-FFF2-40B4-BE49-F238E27FC236}">
                        <a16:creationId xmlns="" xmlns:a16="http://schemas.microsoft.com/office/drawing/2014/main" id="{CA65636D-FDA3-AB8B-99CA-185D8A6490B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 21">
                    <a:extLst>
                      <a:ext uri="{FF2B5EF4-FFF2-40B4-BE49-F238E27FC236}">
                        <a16:creationId xmlns="" xmlns:a16="http://schemas.microsoft.com/office/drawing/2014/main" id="{59A79987-CD07-0D08-BF47-6D255C5C1F2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form 22">
                    <a:extLst>
                      <a:ext uri="{FF2B5EF4-FFF2-40B4-BE49-F238E27FC236}">
                        <a16:creationId xmlns="" xmlns:a16="http://schemas.microsoft.com/office/drawing/2014/main" id="{17D7C2D0-180D-6FBA-DD64-742861D11D5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 23">
                    <a:extLst>
                      <a:ext uri="{FF2B5EF4-FFF2-40B4-BE49-F238E27FC236}">
                        <a16:creationId xmlns="" xmlns:a16="http://schemas.microsoft.com/office/drawing/2014/main" id="{AC64AF8C-81A2-97F1-431D-2F588E77D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24">
                    <a:extLst>
                      <a:ext uri="{FF2B5EF4-FFF2-40B4-BE49-F238E27FC236}">
                        <a16:creationId xmlns="" xmlns:a16="http://schemas.microsoft.com/office/drawing/2014/main" id="{6FA17B38-3D15-3DF0-892F-F5DFEC5C712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25">
                    <a:extLst>
                      <a:ext uri="{FF2B5EF4-FFF2-40B4-BE49-F238E27FC236}">
                        <a16:creationId xmlns="" xmlns:a16="http://schemas.microsoft.com/office/drawing/2014/main" id="{F6C063C8-1DC2-2A2C-3F1F-C9848C4E4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26">
                    <a:extLst>
                      <a:ext uri="{FF2B5EF4-FFF2-40B4-BE49-F238E27FC236}">
                        <a16:creationId xmlns="" xmlns:a16="http://schemas.microsoft.com/office/drawing/2014/main" id="{D15F2D80-30FD-445D-DEFC-AC28DDD11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Freeform 27">
                    <a:extLst>
                      <a:ext uri="{FF2B5EF4-FFF2-40B4-BE49-F238E27FC236}">
                        <a16:creationId xmlns="" xmlns:a16="http://schemas.microsoft.com/office/drawing/2014/main" id="{165CDF50-29F2-DD2F-4099-ADE2E74D6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 28">
                    <a:extLst>
                      <a:ext uri="{FF2B5EF4-FFF2-40B4-BE49-F238E27FC236}">
                        <a16:creationId xmlns="" xmlns:a16="http://schemas.microsoft.com/office/drawing/2014/main" id="{03F9CF9D-F19B-653D-0136-56B9273F51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Freeform 29">
                    <a:extLst>
                      <a:ext uri="{FF2B5EF4-FFF2-40B4-BE49-F238E27FC236}">
                        <a16:creationId xmlns="" xmlns:a16="http://schemas.microsoft.com/office/drawing/2014/main" id="{BB821960-7F86-7C09-5891-32FC5D3A9A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30">
                    <a:extLst>
                      <a:ext uri="{FF2B5EF4-FFF2-40B4-BE49-F238E27FC236}">
                        <a16:creationId xmlns="" xmlns:a16="http://schemas.microsoft.com/office/drawing/2014/main" id="{3278A9EF-BC78-78CB-2CE8-6E37A9EEB1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31">
                    <a:extLst>
                      <a:ext uri="{FF2B5EF4-FFF2-40B4-BE49-F238E27FC236}">
                        <a16:creationId xmlns="" xmlns:a16="http://schemas.microsoft.com/office/drawing/2014/main" id="{2DACEC59-9439-FA44-316E-9229C059B7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32">
                    <a:extLst>
                      <a:ext uri="{FF2B5EF4-FFF2-40B4-BE49-F238E27FC236}">
                        <a16:creationId xmlns="" xmlns:a16="http://schemas.microsoft.com/office/drawing/2014/main" id="{188A9179-E44D-0210-17E0-6A490A2CB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33">
                    <a:extLst>
                      <a:ext uri="{FF2B5EF4-FFF2-40B4-BE49-F238E27FC236}">
                        <a16:creationId xmlns="" xmlns:a16="http://schemas.microsoft.com/office/drawing/2014/main" id="{7C99020A-706D-204A-4BDE-B330734AF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reeform 34">
                    <a:extLst>
                      <a:ext uri="{FF2B5EF4-FFF2-40B4-BE49-F238E27FC236}">
                        <a16:creationId xmlns="" xmlns:a16="http://schemas.microsoft.com/office/drawing/2014/main" id="{63C2716C-74A9-881F-9025-DD298521C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5">
                    <a:extLst>
                      <a:ext uri="{FF2B5EF4-FFF2-40B4-BE49-F238E27FC236}">
                        <a16:creationId xmlns="" xmlns:a16="http://schemas.microsoft.com/office/drawing/2014/main" id="{CA6F8809-2159-5F4C-6FD3-D0F76A86B3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6">
                    <a:extLst>
                      <a:ext uri="{FF2B5EF4-FFF2-40B4-BE49-F238E27FC236}">
                        <a16:creationId xmlns="" xmlns:a16="http://schemas.microsoft.com/office/drawing/2014/main" id="{38D9D305-DFF4-8D91-BF90-4E5B15D895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Rectangle 69">
              <a:extLst>
                <a:ext uri="{FF2B5EF4-FFF2-40B4-BE49-F238E27FC236}">
                  <a16:creationId xmlns="" xmlns:a16="http://schemas.microsoft.com/office/drawing/2014/main" id="{17122161-E816-5AD3-444C-F8393F3BEAA0}"/>
                </a:ext>
              </a:extLst>
            </p:cNvPr>
            <p:cNvSpPr/>
            <p:nvPr/>
          </p:nvSpPr>
          <p:spPr>
            <a:xfrm>
              <a:off x="4680540" y="7276305"/>
              <a:ext cx="18391422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177278">
                <a:lnSpc>
                  <a:spcPts val="6500"/>
                </a:lnSpc>
                <a:buClrTx/>
                <a:defRPr/>
              </a:pPr>
              <a:r>
                <a:rPr lang="en-US" sz="4400" b="1" kern="1200" dirty="0" err="1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Gọi</a:t>
              </a:r>
              <a:r>
                <a:rPr lang="en-US" sz="4400" b="1" kern="1200" dirty="0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4400" b="1" kern="1200" dirty="0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alkane </a:t>
              </a:r>
              <a:r>
                <a:rPr lang="vi-VN" sz="4400" b="1" dirty="0">
                  <a:latin typeface="+mj-lt"/>
                </a:rPr>
                <a:t>CH</a:t>
              </a:r>
              <a:r>
                <a:rPr lang="vi-VN" sz="4400" b="1" baseline="-25000" dirty="0">
                  <a:latin typeface="+mj-lt"/>
                </a:rPr>
                <a:t>3</a:t>
              </a:r>
              <a:r>
                <a:rPr lang="vi-VN" sz="4400" b="1" dirty="0">
                  <a:latin typeface="+mj-lt"/>
                </a:rPr>
                <a:t>-CH(CH</a:t>
              </a:r>
              <a:r>
                <a:rPr lang="vi-VN" sz="4400" b="1" baseline="-25000" dirty="0">
                  <a:latin typeface="+mj-lt"/>
                </a:rPr>
                <a:t>3</a:t>
              </a:r>
              <a:r>
                <a:rPr lang="vi-VN" sz="4400" b="1" dirty="0">
                  <a:latin typeface="+mj-lt"/>
                </a:rPr>
                <a:t>)-CH(CH</a:t>
              </a:r>
              <a:r>
                <a:rPr lang="vi-VN" sz="4400" b="1" baseline="-25000" dirty="0">
                  <a:latin typeface="+mj-lt"/>
                </a:rPr>
                <a:t>3</a:t>
              </a:r>
              <a:r>
                <a:rPr lang="vi-VN" sz="4400" b="1" dirty="0">
                  <a:latin typeface="+mj-lt"/>
                </a:rPr>
                <a:t>)-</a:t>
              </a:r>
              <a:r>
                <a:rPr lang="vi-VN" sz="4400" b="1" dirty="0" smtClean="0">
                  <a:latin typeface="+mj-lt"/>
                </a:rPr>
                <a:t>CH</a:t>
              </a:r>
              <a:r>
                <a:rPr lang="vi-VN" sz="4400" b="1" baseline="-25000" dirty="0" smtClean="0">
                  <a:latin typeface="+mj-lt"/>
                </a:rPr>
                <a:t>2</a:t>
              </a:r>
              <a:r>
                <a:rPr lang="vi-VN" sz="4400" b="1" dirty="0" smtClean="0">
                  <a:latin typeface="+mj-lt"/>
                </a:rPr>
                <a:t>-CH</a:t>
              </a:r>
              <a:r>
                <a:rPr lang="vi-VN" sz="4400" b="1" baseline="-25000" dirty="0" smtClean="0">
                  <a:latin typeface="+mj-lt"/>
                </a:rPr>
                <a:t>3</a:t>
              </a:r>
              <a:r>
                <a:rPr lang="en-US" sz="4400" b="1" kern="1200" dirty="0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5" name="Group 101">
            <a:extLst>
              <a:ext uri="{FF2B5EF4-FFF2-40B4-BE49-F238E27FC236}">
                <a16:creationId xmlns="" xmlns:a16="http://schemas.microsoft.com/office/drawing/2014/main" id="{552259C1-52E8-0282-A4CF-6194AF106405}"/>
              </a:ext>
            </a:extLst>
          </p:cNvPr>
          <p:cNvGrpSpPr/>
          <p:nvPr/>
        </p:nvGrpSpPr>
        <p:grpSpPr>
          <a:xfrm>
            <a:off x="458878" y="9640329"/>
            <a:ext cx="22906142" cy="3430212"/>
            <a:chOff x="1270511" y="3980555"/>
            <a:chExt cx="22906142" cy="4631791"/>
          </a:xfrm>
        </p:grpSpPr>
        <p:sp>
          <p:nvSpPr>
            <p:cNvPr id="36" name="Rounded Rectangle 181">
              <a:extLst>
                <a:ext uri="{FF2B5EF4-FFF2-40B4-BE49-F238E27FC236}">
                  <a16:creationId xmlns="" xmlns:a16="http://schemas.microsoft.com/office/drawing/2014/main" id="{6F3CB19B-40CA-09CF-83D0-2B8708DFA1CB}"/>
                </a:ext>
              </a:extLst>
            </p:cNvPr>
            <p:cNvSpPr/>
            <p:nvPr/>
          </p:nvSpPr>
          <p:spPr>
            <a:xfrm>
              <a:off x="1366011" y="3980555"/>
              <a:ext cx="22810642" cy="4631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60">
              <a:extLst>
                <a:ext uri="{FF2B5EF4-FFF2-40B4-BE49-F238E27FC236}">
                  <a16:creationId xmlns="" xmlns:a16="http://schemas.microsoft.com/office/drawing/2014/main" id="{A246C890-2649-CC5B-E470-BFD65516E562}"/>
                </a:ext>
              </a:extLst>
            </p:cNvPr>
            <p:cNvGrpSpPr/>
            <p:nvPr/>
          </p:nvGrpSpPr>
          <p:grpSpPr>
            <a:xfrm>
              <a:off x="1270511" y="3982308"/>
              <a:ext cx="3568119" cy="874028"/>
              <a:chOff x="1224541" y="4420875"/>
              <a:chExt cx="3568119" cy="874028"/>
            </a:xfrm>
          </p:grpSpPr>
          <p:sp>
            <p:nvSpPr>
              <p:cNvPr id="38" name="Freeform 20">
                <a:extLst>
                  <a:ext uri="{FF2B5EF4-FFF2-40B4-BE49-F238E27FC236}">
                    <a16:creationId xmlns="" xmlns:a16="http://schemas.microsoft.com/office/drawing/2014/main" id="{50C9C828-B9BB-F19B-4698-C4083EBECB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338238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184">
                <a:extLst>
                  <a:ext uri="{FF2B5EF4-FFF2-40B4-BE49-F238E27FC236}">
                    <a16:creationId xmlns="" xmlns:a16="http://schemas.microsoft.com/office/drawing/2014/main" id="{19AE44F2-4591-26E8-370B-2F686D3E3ABF}"/>
                  </a:ext>
                </a:extLst>
              </p:cNvPr>
              <p:cNvSpPr txBox="1"/>
              <p:nvPr/>
            </p:nvSpPr>
            <p:spPr>
              <a:xfrm>
                <a:off x="2296330" y="4420875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Round Diagonal Corner Rectangle 185">
                <a:extLst>
                  <a:ext uri="{FF2B5EF4-FFF2-40B4-BE49-F238E27FC236}">
                    <a16:creationId xmlns="" xmlns:a16="http://schemas.microsoft.com/office/drawing/2014/main" id="{483FCE9A-B4ED-DE82-5D4C-AA239DB90E46}"/>
                  </a:ext>
                </a:extLst>
              </p:cNvPr>
              <p:cNvSpPr/>
              <p:nvPr/>
            </p:nvSpPr>
            <p:spPr>
              <a:xfrm flipV="1">
                <a:off x="1224541" y="4466273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="" xmlns:a16="http://schemas.microsoft.com/office/drawing/2014/main" id="{F1E9CF19-9425-DC81-6C01-E0E1E2DE6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4509718"/>
                <a:ext cx="501902" cy="68041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12871994" y="11087853"/>
            <a:ext cx="5642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</a:rPr>
              <a:t>2,3-</a:t>
            </a:r>
            <a:r>
              <a:rPr lang="en-US" sz="4400" b="1" dirty="0" smtClean="0">
                <a:solidFill>
                  <a:srgbClr val="FF0000"/>
                </a:solidFill>
              </a:rPr>
              <a:t>d</a:t>
            </a:r>
            <a:r>
              <a:rPr lang="vi-VN" sz="4400" b="1" dirty="0" smtClean="0">
                <a:solidFill>
                  <a:srgbClr val="FF0000"/>
                </a:solidFill>
              </a:rPr>
              <a:t>imet</a:t>
            </a:r>
            <a:r>
              <a:rPr lang="en-US" sz="4400" b="1" dirty="0" smtClean="0">
                <a:solidFill>
                  <a:srgbClr val="FF0000"/>
                </a:solidFill>
              </a:rPr>
              <a:t>h</a:t>
            </a:r>
            <a:r>
              <a:rPr lang="vi-VN" sz="4400" b="1" dirty="0" smtClean="0">
                <a:solidFill>
                  <a:srgbClr val="FF0000"/>
                </a:solidFill>
              </a:rPr>
              <a:t>ylpentan</a:t>
            </a:r>
            <a:r>
              <a:rPr lang="en-US" sz="4400" b="1" dirty="0" smtClean="0">
                <a:solidFill>
                  <a:srgbClr val="FF0000"/>
                </a:solidFill>
              </a:rPr>
              <a:t>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8179" y="3772229"/>
            <a:ext cx="22716841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* Tên các alkane có nhánh:</a:t>
            </a:r>
            <a:endParaRPr lang="en-US" sz="4800" dirty="0">
              <a:solidFill>
                <a:srgbClr val="C00000"/>
              </a:solidFill>
            </a:endParaRPr>
          </a:p>
          <a:p>
            <a:r>
              <a:rPr lang="vi-VN" sz="4800" dirty="0">
                <a:solidFill>
                  <a:srgbClr val="C00000"/>
                </a:solidFill>
              </a:rPr>
              <a:t>- Chọn mạch cacbon dài và phức tạp nhất làm mạch chính.</a:t>
            </a:r>
            <a:endParaRPr lang="en-US" sz="4800" dirty="0">
              <a:solidFill>
                <a:srgbClr val="C00000"/>
              </a:solidFill>
            </a:endParaRPr>
          </a:p>
          <a:p>
            <a:r>
              <a:rPr lang="vi-VN" sz="4800" dirty="0">
                <a:solidFill>
                  <a:srgbClr val="C00000"/>
                </a:solidFill>
              </a:rPr>
              <a:t>- Đánh số thứ tự từ phía các nguyên tử cacbon mạch chính gần nhánh hơn.</a:t>
            </a:r>
            <a:endParaRPr lang="en-US" sz="4800" dirty="0">
              <a:solidFill>
                <a:srgbClr val="C00000"/>
              </a:solidFill>
            </a:endParaRPr>
          </a:p>
          <a:p>
            <a:r>
              <a:rPr lang="vi-VN" sz="4800" dirty="0">
                <a:solidFill>
                  <a:srgbClr val="C00000"/>
                </a:solidFill>
              </a:rPr>
              <a:t>- Gọi tên mạch nhánh (nhóm ankyl) theo thứ tự vần chữ cái cùng với số chỉ vị trí của nó, sau đó gọi tên alkane mạch chính</a:t>
            </a:r>
            <a:endParaRPr lang="en-US" sz="4800" dirty="0"/>
          </a:p>
        </p:txBody>
      </p:sp>
      <p:grpSp>
        <p:nvGrpSpPr>
          <p:cNvPr id="46" name="Group 7">
            <a:extLst>
              <a:ext uri="{FF2B5EF4-FFF2-40B4-BE49-F238E27FC236}">
                <a16:creationId xmlns=""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648179" y="1940363"/>
            <a:ext cx="22623040" cy="1621843"/>
            <a:chOff x="17023983" y="2226880"/>
            <a:chExt cx="22623040" cy="1621843"/>
          </a:xfrm>
        </p:grpSpPr>
        <p:sp>
          <p:nvSpPr>
            <p:cNvPr id="47" name="Right Triangle 109">
              <a:extLst>
                <a:ext uri="{FF2B5EF4-FFF2-40B4-BE49-F238E27FC236}">
                  <a16:creationId xmlns=""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ounded Rectangle 110">
              <a:extLst>
                <a:ext uri="{FF2B5EF4-FFF2-40B4-BE49-F238E27FC236}">
                  <a16:creationId xmlns=""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023983" y="2226880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=""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795244" y="2001"/>
              <a:ext cx="769442" cy="5943682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112">
              <a:extLst>
                <a:ext uri="{FF2B5EF4-FFF2-40B4-BE49-F238E27FC236}">
                  <a16:creationId xmlns=""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606183" y="2600625"/>
              <a:ext cx="52950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Danh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400" b="1" kern="12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alkane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322829" y="10899595"/>
            <a:ext cx="56845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</a:rPr>
              <a:t>CH</a:t>
            </a:r>
            <a:r>
              <a:rPr lang="vi-VN" sz="4400" b="1" baseline="-25000" dirty="0" smtClean="0">
                <a:solidFill>
                  <a:srgbClr val="FF0000"/>
                </a:solidFill>
              </a:rPr>
              <a:t>3</a:t>
            </a:r>
            <a:r>
              <a:rPr lang="vi-VN" sz="4400" b="1" dirty="0" smtClean="0">
                <a:solidFill>
                  <a:srgbClr val="FF0000"/>
                </a:solidFill>
              </a:rPr>
              <a:t>-CH-CH-CH</a:t>
            </a:r>
            <a:r>
              <a:rPr lang="vi-VN" sz="4400" b="1" baseline="-25000" dirty="0" smtClean="0">
                <a:solidFill>
                  <a:srgbClr val="FF0000"/>
                </a:solidFill>
              </a:rPr>
              <a:t>2</a:t>
            </a:r>
            <a:r>
              <a:rPr lang="vi-VN" sz="4400" b="1" dirty="0" smtClean="0">
                <a:solidFill>
                  <a:srgbClr val="FF0000"/>
                </a:solidFill>
              </a:rPr>
              <a:t>-CH</a:t>
            </a:r>
            <a:r>
              <a:rPr lang="vi-VN" sz="4400" b="1" baseline="-25000" dirty="0" smtClean="0">
                <a:solidFill>
                  <a:srgbClr val="FF0000"/>
                </a:solidFill>
              </a:rPr>
              <a:t>3</a:t>
            </a:r>
            <a:r>
              <a:rPr lang="vi-VN" sz="4400" b="1" dirty="0" smtClean="0">
                <a:solidFill>
                  <a:srgbClr val="FF0000"/>
                </a:solidFill>
              </a:rPr>
              <a:t>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 smtClean="0">
                <a:solidFill>
                  <a:srgbClr val="FF0000"/>
                </a:solidFill>
              </a:rPr>
              <a:t>        </a:t>
            </a:r>
            <a:r>
              <a:rPr lang="vi-VN" sz="4400" b="1" dirty="0" smtClean="0">
                <a:solidFill>
                  <a:srgbClr val="FF0000"/>
                </a:solidFill>
              </a:rPr>
              <a:t>CH</a:t>
            </a:r>
            <a:r>
              <a:rPr lang="vi-VN" sz="4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</a:rPr>
              <a:t>CH</a:t>
            </a:r>
            <a:r>
              <a:rPr lang="vi-VN" sz="4400" b="1" baseline="-25000" dirty="0" smtClean="0">
                <a:solidFill>
                  <a:srgbClr val="FF0000"/>
                </a:solidFill>
              </a:rPr>
              <a:t>3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7826187" y="11407134"/>
            <a:ext cx="26894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785407" y="11451958"/>
            <a:ext cx="26894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68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768</Words>
  <Application>Microsoft Office PowerPoint</Application>
  <PresentationFormat>Custom</PresentationFormat>
  <Paragraphs>129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Questrial</vt:lpstr>
      <vt:lpstr>Arial </vt:lpstr>
      <vt:lpstr>Calibri</vt:lpstr>
      <vt:lpstr>VNI-Times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subject>VnTeach.Com</dc:subject>
  <dc:creator>Vnteach.com</dc:creator>
  <cp:keywords>VnTeach.Com</cp:keywords>
  <dc:description>VnTeach.Com</dc:description>
  <cp:lastModifiedBy>Windows User</cp:lastModifiedBy>
  <cp:revision>39</cp:revision>
  <dcterms:created xsi:type="dcterms:W3CDTF">2013-08-07T06:38:09Z</dcterms:created>
  <dcterms:modified xsi:type="dcterms:W3CDTF">2023-05-28T14:22:29Z</dcterms:modified>
  <cp:category>VnTeach.Com</cp:category>
</cp:coreProperties>
</file>