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Lst>
  <p:notesMasterIdLst>
    <p:notesMasterId r:id="rId54"/>
  </p:notesMasterIdLst>
  <p:sldIdLst>
    <p:sldId id="266" r:id="rId6"/>
    <p:sldId id="256" r:id="rId7"/>
    <p:sldId id="258" r:id="rId8"/>
    <p:sldId id="259" r:id="rId9"/>
    <p:sldId id="287" r:id="rId10"/>
    <p:sldId id="269" r:id="rId11"/>
    <p:sldId id="508" r:id="rId12"/>
    <p:sldId id="518" r:id="rId13"/>
    <p:sldId id="509" r:id="rId14"/>
    <p:sldId id="519" r:id="rId15"/>
    <p:sldId id="520" r:id="rId16"/>
    <p:sldId id="521" r:id="rId17"/>
    <p:sldId id="522" r:id="rId18"/>
    <p:sldId id="523" r:id="rId19"/>
    <p:sldId id="524" r:id="rId20"/>
    <p:sldId id="526" r:id="rId21"/>
    <p:sldId id="527" r:id="rId22"/>
    <p:sldId id="528" r:id="rId23"/>
    <p:sldId id="276" r:id="rId24"/>
    <p:sldId id="532" r:id="rId25"/>
    <p:sldId id="535" r:id="rId26"/>
    <p:sldId id="536" r:id="rId27"/>
    <p:sldId id="537" r:id="rId28"/>
    <p:sldId id="538" r:id="rId29"/>
    <p:sldId id="539" r:id="rId30"/>
    <p:sldId id="540" r:id="rId31"/>
    <p:sldId id="541" r:id="rId32"/>
    <p:sldId id="260" r:id="rId33"/>
    <p:sldId id="262" r:id="rId34"/>
    <p:sldId id="270" r:id="rId35"/>
    <p:sldId id="773" r:id="rId36"/>
    <p:sldId id="774" r:id="rId37"/>
    <p:sldId id="775" r:id="rId38"/>
    <p:sldId id="306" r:id="rId39"/>
    <p:sldId id="307" r:id="rId40"/>
    <p:sldId id="779" r:id="rId41"/>
    <p:sldId id="777" r:id="rId42"/>
    <p:sldId id="780" r:id="rId43"/>
    <p:sldId id="505" r:id="rId44"/>
    <p:sldId id="542" r:id="rId45"/>
    <p:sldId id="772" r:id="rId46"/>
    <p:sldId id="273" r:id="rId47"/>
    <p:sldId id="274" r:id="rId48"/>
    <p:sldId id="543" r:id="rId49"/>
    <p:sldId id="277" r:id="rId50"/>
    <p:sldId id="279" r:id="rId51"/>
    <p:sldId id="257" r:id="rId52"/>
    <p:sldId id="267" r:id="rId53"/>
  </p:sldIdLst>
  <p:sldSz cx="12192000" cy="6858000"/>
  <p:notesSz cx="6858000" cy="9144000"/>
  <p:embeddedFontLst>
    <p:embeddedFont>
      <p:font typeface="Cambria Math" panose="02040503050406030204" pitchFamily="18" charset="0"/>
      <p:regular r:id="rId55"/>
    </p:embeddedFont>
    <p:embeddedFont>
      <p:font typeface="UTM Avo" panose="02040603050506020204" pitchFamily="18" charset="0"/>
      <p:regular r:id="rId56"/>
      <p:bold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3842" autoAdjust="0"/>
  </p:normalViewPr>
  <p:slideViewPr>
    <p:cSldViewPr snapToGrid="0">
      <p:cViewPr varScale="1">
        <p:scale>
          <a:sx n="105" d="100"/>
          <a:sy n="105" d="100"/>
        </p:scale>
        <p:origin x="8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4.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2.fntdata"/><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3DF5-866B-F937-26A1-BAD5EA990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8442C-FEAE-5492-B872-CA1AB700E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093A5-6B28-BAA6-F7B3-D9E4425289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7BCAF8-B07B-F868-9A0A-BFA260D063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261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43</a:t>
            </a:fld>
            <a:endParaRPr lang="en-US"/>
          </a:p>
        </p:txBody>
      </p:sp>
    </p:spTree>
    <p:extLst>
      <p:ext uri="{BB962C8B-B14F-4D97-AF65-F5344CB8AC3E}">
        <p14:creationId xmlns:p14="http://schemas.microsoft.com/office/powerpoint/2010/main" val="49614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44</a:t>
            </a:fld>
            <a:endParaRPr lang="en-US"/>
          </a:p>
        </p:txBody>
      </p:sp>
    </p:spTree>
    <p:extLst>
      <p:ext uri="{BB962C8B-B14F-4D97-AF65-F5344CB8AC3E}">
        <p14:creationId xmlns:p14="http://schemas.microsoft.com/office/powerpoint/2010/main" val="157069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375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47665" indent="0" algn="ctr">
              <a:buNone/>
              <a:defRPr>
                <a:solidFill>
                  <a:schemeClr val="tx1">
                    <a:tint val="75000"/>
                  </a:schemeClr>
                </a:solidFill>
              </a:defRPr>
            </a:lvl2pPr>
            <a:lvl3pPr marL="495330" indent="0" algn="ctr">
              <a:buNone/>
              <a:defRPr>
                <a:solidFill>
                  <a:schemeClr val="tx1">
                    <a:tint val="75000"/>
                  </a:schemeClr>
                </a:solidFill>
              </a:defRPr>
            </a:lvl3pPr>
            <a:lvl4pPr marL="742996" indent="0" algn="ctr">
              <a:buNone/>
              <a:defRPr>
                <a:solidFill>
                  <a:schemeClr val="tx1">
                    <a:tint val="75000"/>
                  </a:schemeClr>
                </a:solidFill>
              </a:defRPr>
            </a:lvl4pPr>
            <a:lvl5pPr marL="990661" indent="0" algn="ctr">
              <a:buNone/>
              <a:defRPr>
                <a:solidFill>
                  <a:schemeClr val="tx1">
                    <a:tint val="75000"/>
                  </a:schemeClr>
                </a:solidFill>
              </a:defRPr>
            </a:lvl5pPr>
            <a:lvl6pPr marL="1238326" indent="0" algn="ctr">
              <a:buNone/>
              <a:defRPr>
                <a:solidFill>
                  <a:schemeClr val="tx1">
                    <a:tint val="75000"/>
                  </a:schemeClr>
                </a:solidFill>
              </a:defRPr>
            </a:lvl6pPr>
            <a:lvl7pPr marL="1485991" indent="0" algn="ctr">
              <a:buNone/>
              <a:defRPr>
                <a:solidFill>
                  <a:schemeClr val="tx1">
                    <a:tint val="75000"/>
                  </a:schemeClr>
                </a:solidFill>
              </a:defRPr>
            </a:lvl7pPr>
            <a:lvl8pPr marL="1733657" indent="0" algn="ctr">
              <a:buNone/>
              <a:defRPr>
                <a:solidFill>
                  <a:schemeClr val="tx1">
                    <a:tint val="75000"/>
                  </a:schemeClr>
                </a:solidFill>
              </a:defRPr>
            </a:lvl8pPr>
            <a:lvl9pPr marL="19813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056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324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1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083">
                <a:solidFill>
                  <a:schemeClr val="tx1">
                    <a:tint val="75000"/>
                  </a:schemeClr>
                </a:solidFill>
              </a:defRPr>
            </a:lvl1pPr>
            <a:lvl2pPr marL="247665" indent="0">
              <a:buNone/>
              <a:defRPr sz="975">
                <a:solidFill>
                  <a:schemeClr val="tx1">
                    <a:tint val="75000"/>
                  </a:schemeClr>
                </a:solidFill>
              </a:defRPr>
            </a:lvl2pPr>
            <a:lvl3pPr marL="495330" indent="0">
              <a:buNone/>
              <a:defRPr sz="867">
                <a:solidFill>
                  <a:schemeClr val="tx1">
                    <a:tint val="75000"/>
                  </a:schemeClr>
                </a:solidFill>
              </a:defRPr>
            </a:lvl3pPr>
            <a:lvl4pPr marL="742996" indent="0">
              <a:buNone/>
              <a:defRPr sz="758">
                <a:solidFill>
                  <a:schemeClr val="tx1">
                    <a:tint val="75000"/>
                  </a:schemeClr>
                </a:solidFill>
              </a:defRPr>
            </a:lvl4pPr>
            <a:lvl5pPr marL="990661" indent="0">
              <a:buNone/>
              <a:defRPr sz="758">
                <a:solidFill>
                  <a:schemeClr val="tx1">
                    <a:tint val="75000"/>
                  </a:schemeClr>
                </a:solidFill>
              </a:defRPr>
            </a:lvl5pPr>
            <a:lvl6pPr marL="1238326" indent="0">
              <a:buNone/>
              <a:defRPr sz="758">
                <a:solidFill>
                  <a:schemeClr val="tx1">
                    <a:tint val="75000"/>
                  </a:schemeClr>
                </a:solidFill>
              </a:defRPr>
            </a:lvl6pPr>
            <a:lvl7pPr marL="1485991" indent="0">
              <a:buNone/>
              <a:defRPr sz="758">
                <a:solidFill>
                  <a:schemeClr val="tx1">
                    <a:tint val="75000"/>
                  </a:schemeClr>
                </a:solidFill>
              </a:defRPr>
            </a:lvl7pPr>
            <a:lvl8pPr marL="1733657" indent="0">
              <a:buNone/>
              <a:defRPr sz="758">
                <a:solidFill>
                  <a:schemeClr val="tx1">
                    <a:tint val="75000"/>
                  </a:schemeClr>
                </a:solidFill>
              </a:defRPr>
            </a:lvl8pPr>
            <a:lvl9pPr marL="1981322" indent="0">
              <a:buNone/>
              <a:defRPr sz="7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7053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066801"/>
            <a:ext cx="2692400"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1"/>
            <a:ext cx="2692400"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932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8"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4" name="Content Placeholder 3"/>
          <p:cNvSpPr>
            <a:spLocks noGrp="1"/>
          </p:cNvSpPr>
          <p:nvPr>
            <p:ph sz="half" idx="2"/>
          </p:nvPr>
        </p:nvSpPr>
        <p:spPr>
          <a:xfrm>
            <a:off x="304801" y="1449917"/>
            <a:ext cx="2693458"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938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861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030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2" cy="774700"/>
          </a:xfrm>
        </p:spPr>
        <p:txBody>
          <a:bodyPr anchor="b"/>
          <a:lstStyle>
            <a:lvl1pPr algn="l">
              <a:defRPr sz="1083" b="1"/>
            </a:lvl1pPr>
          </a:lstStyle>
          <a:p>
            <a:r>
              <a:rPr lang="en-US"/>
              <a:t>Click to edit Master title style</a:t>
            </a:r>
          </a:p>
        </p:txBody>
      </p:sp>
      <p:sp>
        <p:nvSpPr>
          <p:cNvPr id="3" name="Content Placeholder 2"/>
          <p:cNvSpPr>
            <a:spLocks noGrp="1"/>
          </p:cNvSpPr>
          <p:nvPr>
            <p:ph idx="1"/>
          </p:nvPr>
        </p:nvSpPr>
        <p:spPr>
          <a:xfrm>
            <a:off x="2383367" y="182035"/>
            <a:ext cx="3407834" cy="3902075"/>
          </a:xfrm>
        </p:spPr>
        <p:txBody>
          <a:bodyPr/>
          <a:lstStyle>
            <a:lvl1pPr>
              <a:defRPr sz="1733"/>
            </a:lvl1pPr>
            <a:lvl2pPr>
              <a:defRPr sz="1517"/>
            </a:lvl2pPr>
            <a:lvl3pPr>
              <a:defRPr sz="1300"/>
            </a:lvl3pPr>
            <a:lvl4pPr>
              <a:defRPr sz="1083"/>
            </a:lvl4pPr>
            <a:lvl5pPr>
              <a:defRPr sz="1083"/>
            </a:lvl5pPr>
            <a:lvl6pPr>
              <a:defRPr sz="1083"/>
            </a:lvl6pPr>
            <a:lvl7pPr>
              <a:defRPr sz="1083"/>
            </a:lvl7pPr>
            <a:lvl8pPr>
              <a:defRPr sz="1083"/>
            </a:lvl8pPr>
            <a:lvl9pPr>
              <a:defRPr sz="10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64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8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733"/>
            </a:lvl1pPr>
            <a:lvl2pPr marL="247665" indent="0">
              <a:buNone/>
              <a:defRPr sz="1517"/>
            </a:lvl2pPr>
            <a:lvl3pPr marL="495330" indent="0">
              <a:buNone/>
              <a:defRPr sz="1300"/>
            </a:lvl3pPr>
            <a:lvl4pPr marL="742996" indent="0">
              <a:buNone/>
              <a:defRPr sz="1083"/>
            </a:lvl4pPr>
            <a:lvl5pPr marL="990661" indent="0">
              <a:buNone/>
              <a:defRPr sz="1083"/>
            </a:lvl5pPr>
            <a:lvl6pPr marL="1238326" indent="0">
              <a:buNone/>
              <a:defRPr sz="1083"/>
            </a:lvl6pPr>
            <a:lvl7pPr marL="1485991" indent="0">
              <a:buNone/>
              <a:defRPr sz="1083"/>
            </a:lvl7pPr>
            <a:lvl8pPr marL="1733657" indent="0">
              <a:buNone/>
              <a:defRPr sz="1083"/>
            </a:lvl8pPr>
            <a:lvl9pPr marL="1981322" indent="0">
              <a:buNone/>
              <a:defRPr sz="108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050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525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529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178261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455597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993198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160656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755058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539602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381864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768298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838769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596746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75529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5111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5040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4820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3576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3058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349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081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0572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7327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5738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309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1.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5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5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39114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95330" rtl="0" eaLnBrk="1" latinLnBrk="0" hangingPunct="1">
        <a:spcBef>
          <a:spcPct val="0"/>
        </a:spcBef>
        <a:buNone/>
        <a:defRPr sz="2383" kern="1200">
          <a:solidFill>
            <a:schemeClr val="tx1"/>
          </a:solidFill>
          <a:latin typeface="+mj-lt"/>
          <a:ea typeface="+mj-ea"/>
          <a:cs typeface="+mj-cs"/>
        </a:defRPr>
      </a:lvl1pPr>
    </p:titleStyle>
    <p:bodyStyle>
      <a:lvl1pPr marL="185749" indent="-185749" algn="l" defTabSz="495330" rtl="0" eaLnBrk="1" latinLnBrk="0" hangingPunct="1">
        <a:spcBef>
          <a:spcPct val="20000"/>
        </a:spcBef>
        <a:buFont typeface="Arial" pitchFamily="34" charset="0"/>
        <a:buChar char="•"/>
        <a:defRPr sz="1733" kern="1200">
          <a:solidFill>
            <a:schemeClr val="tx1"/>
          </a:solidFill>
          <a:latin typeface="+mn-lt"/>
          <a:ea typeface="+mn-ea"/>
          <a:cs typeface="+mn-cs"/>
        </a:defRPr>
      </a:lvl1pPr>
      <a:lvl2pPr marL="402456" indent="-154791" algn="l" defTabSz="495330" rtl="0" eaLnBrk="1" latinLnBrk="0" hangingPunct="1">
        <a:spcBef>
          <a:spcPct val="20000"/>
        </a:spcBef>
        <a:buFont typeface="Arial" pitchFamily="34" charset="0"/>
        <a:buChar char="–"/>
        <a:defRPr sz="1517" kern="1200">
          <a:solidFill>
            <a:schemeClr val="tx1"/>
          </a:solidFill>
          <a:latin typeface="+mn-lt"/>
          <a:ea typeface="+mn-ea"/>
          <a:cs typeface="+mn-cs"/>
        </a:defRPr>
      </a:lvl2pPr>
      <a:lvl3pPr marL="619163" indent="-123833" algn="l" defTabSz="495330" rtl="0" eaLnBrk="1" latinLnBrk="0" hangingPunct="1">
        <a:spcBef>
          <a:spcPct val="20000"/>
        </a:spcBef>
        <a:buFont typeface="Arial" pitchFamily="34" charset="0"/>
        <a:buChar char="•"/>
        <a:defRPr sz="1300" kern="1200">
          <a:solidFill>
            <a:schemeClr val="tx1"/>
          </a:solidFill>
          <a:latin typeface="+mn-lt"/>
          <a:ea typeface="+mn-ea"/>
          <a:cs typeface="+mn-cs"/>
        </a:defRPr>
      </a:lvl3pPr>
      <a:lvl4pPr marL="866828"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4pPr>
      <a:lvl5pPr marL="111449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5pPr>
      <a:lvl6pPr marL="136215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6pPr>
      <a:lvl7pPr marL="160982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7pPr>
      <a:lvl8pPr marL="185748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8pPr>
      <a:lvl9pPr marL="2105155"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9pPr>
    </p:bodyStyle>
    <p:otherStyle>
      <a:defPPr>
        <a:defRPr lang="en-US"/>
      </a:defPPr>
      <a:lvl1pPr marL="0" algn="l" defTabSz="495330" rtl="0" eaLnBrk="1" latinLnBrk="0" hangingPunct="1">
        <a:defRPr sz="975" kern="1200">
          <a:solidFill>
            <a:schemeClr val="tx1"/>
          </a:solidFill>
          <a:latin typeface="+mn-lt"/>
          <a:ea typeface="+mn-ea"/>
          <a:cs typeface="+mn-cs"/>
        </a:defRPr>
      </a:lvl1pPr>
      <a:lvl2pPr marL="247665" algn="l" defTabSz="495330" rtl="0" eaLnBrk="1" latinLnBrk="0" hangingPunct="1">
        <a:defRPr sz="975" kern="1200">
          <a:solidFill>
            <a:schemeClr val="tx1"/>
          </a:solidFill>
          <a:latin typeface="+mn-lt"/>
          <a:ea typeface="+mn-ea"/>
          <a:cs typeface="+mn-cs"/>
        </a:defRPr>
      </a:lvl2pPr>
      <a:lvl3pPr marL="495330" algn="l" defTabSz="495330" rtl="0" eaLnBrk="1" latinLnBrk="0" hangingPunct="1">
        <a:defRPr sz="975" kern="1200">
          <a:solidFill>
            <a:schemeClr val="tx1"/>
          </a:solidFill>
          <a:latin typeface="+mn-lt"/>
          <a:ea typeface="+mn-ea"/>
          <a:cs typeface="+mn-cs"/>
        </a:defRPr>
      </a:lvl3pPr>
      <a:lvl4pPr marL="742996" algn="l" defTabSz="495330" rtl="0" eaLnBrk="1" latinLnBrk="0" hangingPunct="1">
        <a:defRPr sz="975" kern="1200">
          <a:solidFill>
            <a:schemeClr val="tx1"/>
          </a:solidFill>
          <a:latin typeface="+mn-lt"/>
          <a:ea typeface="+mn-ea"/>
          <a:cs typeface="+mn-cs"/>
        </a:defRPr>
      </a:lvl4pPr>
      <a:lvl5pPr marL="990661" algn="l" defTabSz="495330" rtl="0" eaLnBrk="1" latinLnBrk="0" hangingPunct="1">
        <a:defRPr sz="975" kern="1200">
          <a:solidFill>
            <a:schemeClr val="tx1"/>
          </a:solidFill>
          <a:latin typeface="+mn-lt"/>
          <a:ea typeface="+mn-ea"/>
          <a:cs typeface="+mn-cs"/>
        </a:defRPr>
      </a:lvl5pPr>
      <a:lvl6pPr marL="1238326" algn="l" defTabSz="495330" rtl="0" eaLnBrk="1" latinLnBrk="0" hangingPunct="1">
        <a:defRPr sz="975" kern="1200">
          <a:solidFill>
            <a:schemeClr val="tx1"/>
          </a:solidFill>
          <a:latin typeface="+mn-lt"/>
          <a:ea typeface="+mn-ea"/>
          <a:cs typeface="+mn-cs"/>
        </a:defRPr>
      </a:lvl6pPr>
      <a:lvl7pPr marL="1485991" algn="l" defTabSz="495330" rtl="0" eaLnBrk="1" latinLnBrk="0" hangingPunct="1">
        <a:defRPr sz="975" kern="1200">
          <a:solidFill>
            <a:schemeClr val="tx1"/>
          </a:solidFill>
          <a:latin typeface="+mn-lt"/>
          <a:ea typeface="+mn-ea"/>
          <a:cs typeface="+mn-cs"/>
        </a:defRPr>
      </a:lvl7pPr>
      <a:lvl8pPr marL="1733657" algn="l" defTabSz="495330" rtl="0" eaLnBrk="1" latinLnBrk="0" hangingPunct="1">
        <a:defRPr sz="975" kern="1200">
          <a:solidFill>
            <a:schemeClr val="tx1"/>
          </a:solidFill>
          <a:latin typeface="+mn-lt"/>
          <a:ea typeface="+mn-ea"/>
          <a:cs typeface="+mn-cs"/>
        </a:defRPr>
      </a:lvl8pPr>
      <a:lvl9pPr marL="1981322" algn="l" defTabSz="495330" rtl="0" eaLnBrk="1" latinLnBrk="0" hangingPunct="1">
        <a:defRPr sz="9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2827145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3888433"/>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hoc-10/1/166/64/"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hoa-hoc-10/1/166/68/" TargetMode="Externa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hoa-hoc-10/1/166/69/"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slideLayout" Target="../slideLayouts/slideLayout22.xml"/><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1.jpg"/><Relationship Id="rId2" Type="http://schemas.openxmlformats.org/officeDocument/2006/relationships/audio" Target="../media/media1.mp3"/><Relationship Id="rId16" Type="http://schemas.openxmlformats.org/officeDocument/2006/relationships/image" Target="../media/image50.png"/><Relationship Id="rId1" Type="http://schemas.microsoft.com/office/2007/relationships/media" Target="../media/media1.mp3"/><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slide" Target="slide33.xml"/><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sv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1.jp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jpeg"/><Relationship Id="rId1" Type="http://schemas.openxmlformats.org/officeDocument/2006/relationships/slideLayout" Target="../slideLayouts/slideLayout2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3.png"/><Relationship Id="rId18" Type="http://schemas.openxmlformats.org/officeDocument/2006/relationships/image" Target="../media/image60.png"/><Relationship Id="rId3" Type="http://schemas.openxmlformats.org/officeDocument/2006/relationships/image" Target="../media/image53.jpeg"/><Relationship Id="rId21" Type="http://schemas.openxmlformats.org/officeDocument/2006/relationships/slide" Target="slide34.xml"/><Relationship Id="rId7" Type="http://schemas.openxmlformats.org/officeDocument/2006/relationships/image" Target="../media/image44.png"/><Relationship Id="rId12" Type="http://schemas.openxmlformats.org/officeDocument/2006/relationships/image" Target="../media/image55.png"/><Relationship Id="rId17" Type="http://schemas.openxmlformats.org/officeDocument/2006/relationships/image" Target="../media/image59.png"/><Relationship Id="rId25" Type="http://schemas.openxmlformats.org/officeDocument/2006/relationships/slide" Target="slide38.xml"/><Relationship Id="rId2" Type="http://schemas.openxmlformats.org/officeDocument/2006/relationships/notesSlide" Target="../notesSlides/notesSlide2.xml"/><Relationship Id="rId16" Type="http://schemas.openxmlformats.org/officeDocument/2006/relationships/image" Target="../media/image58.png"/><Relationship Id="rId20" Type="http://schemas.openxmlformats.org/officeDocument/2006/relationships/image" Target="../media/image51.jpg"/><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slide" Target="slide39.xml"/><Relationship Id="rId24" Type="http://schemas.openxmlformats.org/officeDocument/2006/relationships/slide" Target="slide37.xml"/><Relationship Id="rId5" Type="http://schemas.openxmlformats.org/officeDocument/2006/relationships/image" Target="../media/image54.svg"/><Relationship Id="rId15" Type="http://schemas.openxmlformats.org/officeDocument/2006/relationships/image" Target="../media/image57.png"/><Relationship Id="rId23" Type="http://schemas.openxmlformats.org/officeDocument/2006/relationships/slide" Target="slide36.xml"/><Relationship Id="rId10" Type="http://schemas.openxmlformats.org/officeDocument/2006/relationships/image" Target="../media/image47.png"/><Relationship Id="rId19" Type="http://schemas.openxmlformats.org/officeDocument/2006/relationships/image" Target="../media/image61.png"/><Relationship Id="rId4" Type="http://schemas.openxmlformats.org/officeDocument/2006/relationships/image" Target="../media/image40.png"/><Relationship Id="rId9" Type="http://schemas.openxmlformats.org/officeDocument/2006/relationships/image" Target="../media/image46.png"/><Relationship Id="rId14" Type="http://schemas.openxmlformats.org/officeDocument/2006/relationships/image" Target="../media/image56.png"/><Relationship Id="rId22"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3.jpeg"/><Relationship Id="rId7"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1.jpg"/><Relationship Id="rId2" Type="http://schemas.openxmlformats.org/officeDocument/2006/relationships/image" Target="../media/image53.jpeg"/><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slide" Target="slide33.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53.jpe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slide" Target="slide33.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1.jpg"/><Relationship Id="rId2" Type="http://schemas.openxmlformats.org/officeDocument/2006/relationships/image" Target="../media/image53.jpeg"/><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slide" Target="slide33.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1.jpg"/><Relationship Id="rId2" Type="http://schemas.openxmlformats.org/officeDocument/2006/relationships/image" Target="../media/image53.jpeg"/><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slide" Target="slide33.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hoa-hoc-10/1/166/64/" TargetMode="External"/><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hoc10.vn/doc-sach/hoa-hoc-10/1/166/69/" TargetMode="External"/><Relationship Id="rId2" Type="http://schemas.openxmlformats.org/officeDocument/2006/relationships/image" Target="../media/image6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hoc10.vn/doc-sach/hoa-hoc-10/1/166/63/" TargetMode="External"/><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gif"/><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292046" y="235131"/>
            <a:ext cx="2899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Hóa </a:t>
            </a:r>
            <a:r>
              <a:rPr kumimoji="0" lang="en-US" sz="3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học</a:t>
            </a: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10</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990600" y="3002280"/>
            <a:ext cx="10172699" cy="24098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3</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12</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Liên kết hydrogen và tương tác van der Waals</a:t>
            </a:r>
            <a:endPar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E38-BB1E-C9D9-55F9-EE402FBC996D}"/>
              </a:ext>
            </a:extLst>
          </p:cNvPr>
          <p:cNvSpPr/>
          <p:nvPr/>
        </p:nvSpPr>
        <p:spPr>
          <a:xfrm>
            <a:off x="680720" y="1767815"/>
            <a:ext cx="10932160" cy="112838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1. Vì sao nguyên tử H của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không tạo được liên kết hydrogen với nguyên tử C của phân tử CH</a:t>
            </a:r>
            <a:r>
              <a:rPr lang="vi-VN" sz="2400" baseline="-25000" dirty="0">
                <a:latin typeface="UTM Avo" panose="02040603050506020204" pitchFamily="18" charset="0"/>
                <a:ea typeface="Calibri" panose="020F0502020204030204" pitchFamily="34" charset="0"/>
                <a:cs typeface="Arial" panose="020B0604020202020204" pitchFamily="34" charset="0"/>
              </a:rPr>
              <a:t>4</a:t>
            </a:r>
            <a:r>
              <a:rPr lang="vi-VN" sz="2400" dirty="0">
                <a:latin typeface="UTM Avo" panose="02040603050506020204" pitchFamily="18" charset="0"/>
                <a:ea typeface="Calibri" panose="020F050202020403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3631C6CD-E086-BB24-9634-748953E4EBFF}"/>
              </a:ext>
            </a:extLst>
          </p:cNvPr>
          <p:cNvSpPr/>
          <p:nvPr/>
        </p:nvSpPr>
        <p:spPr>
          <a:xfrm>
            <a:off x="680720" y="2932472"/>
            <a:ext cx="10932160" cy="1683923"/>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Nguyên tử H của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không tạo được liên kết hydrogen với nguyên tử C của phân tử CH</a:t>
            </a:r>
            <a:r>
              <a:rPr lang="vi-VN" sz="2400" baseline="-25000" dirty="0">
                <a:latin typeface="UTM Avo" panose="02040603050506020204" pitchFamily="18" charset="0"/>
                <a:ea typeface="Calibri" panose="020F0502020204030204" pitchFamily="34" charset="0"/>
                <a:cs typeface="Arial" panose="020B0604020202020204" pitchFamily="34" charset="0"/>
              </a:rPr>
              <a:t>4</a:t>
            </a:r>
            <a:r>
              <a:rPr lang="vi-VN" sz="2400" dirty="0">
                <a:latin typeface="UTM Avo" panose="02040603050506020204" pitchFamily="18" charset="0"/>
                <a:ea typeface="Calibri" panose="020F0502020204030204" pitchFamily="34" charset="0"/>
                <a:cs typeface="Arial" panose="020B0604020202020204" pitchFamily="34" charset="0"/>
              </a:rPr>
              <a:t>. Vì nguyên tử C của phân tử CH</a:t>
            </a:r>
            <a:r>
              <a:rPr lang="vi-VN" sz="2400" baseline="-25000" dirty="0">
                <a:latin typeface="UTM Avo" panose="02040603050506020204" pitchFamily="18" charset="0"/>
                <a:ea typeface="Calibri" panose="020F0502020204030204" pitchFamily="34" charset="0"/>
                <a:cs typeface="Arial" panose="020B0604020202020204" pitchFamily="34" charset="0"/>
              </a:rPr>
              <a:t>4</a:t>
            </a:r>
            <a:r>
              <a:rPr lang="vi-VN" sz="2400" dirty="0">
                <a:latin typeface="UTM Avo" panose="02040603050506020204" pitchFamily="18" charset="0"/>
                <a:ea typeface="Calibri" panose="020F0502020204030204" pitchFamily="34" charset="0"/>
                <a:cs typeface="Arial" panose="020B0604020202020204" pitchFamily="34" charset="0"/>
              </a:rPr>
              <a:t> không còn cặp electron riêng.</a:t>
            </a:r>
          </a:p>
        </p:txBody>
      </p:sp>
      <p:pic>
        <p:nvPicPr>
          <p:cNvPr id="6" name="Picture 5">
            <a:extLst>
              <a:ext uri="{FF2B5EF4-FFF2-40B4-BE49-F238E27FC236}">
                <a16:creationId xmlns:a16="http://schemas.microsoft.com/office/drawing/2014/main" id="{1B970E0A-5229-12B7-2CB5-74BE85EA58F9}"/>
              </a:ext>
            </a:extLst>
          </p:cNvPr>
          <p:cNvPicPr>
            <a:picLocks noChangeAspect="1"/>
          </p:cNvPicPr>
          <p:nvPr/>
        </p:nvPicPr>
        <p:blipFill>
          <a:blip r:embed="rId3"/>
          <a:stretch>
            <a:fillRect/>
          </a:stretch>
        </p:blipFill>
        <p:spPr>
          <a:xfrm>
            <a:off x="4874127" y="4713004"/>
            <a:ext cx="2010081" cy="1981367"/>
          </a:xfrm>
          <a:prstGeom prst="rect">
            <a:avLst/>
          </a:prstGeom>
        </p:spPr>
      </p:pic>
      <p:sp>
        <p:nvSpPr>
          <p:cNvPr id="7" name="Text Box 295">
            <a:extLst>
              <a:ext uri="{FF2B5EF4-FFF2-40B4-BE49-F238E27FC236}">
                <a16:creationId xmlns:a16="http://schemas.microsoft.com/office/drawing/2014/main" id="{E803E7C0-9455-1B54-40BE-86E893FD0842}"/>
              </a:ext>
            </a:extLst>
          </p:cNvPr>
          <p:cNvSpPr txBox="1"/>
          <p:nvPr/>
        </p:nvSpPr>
        <p:spPr>
          <a:xfrm>
            <a:off x="690845" y="5284073"/>
            <a:ext cx="4622800" cy="575992"/>
          </a:xfrm>
          <a:prstGeom prst="rect">
            <a:avLst/>
          </a:prstGeom>
          <a:noFill/>
          <a:ln w="9525">
            <a:noFill/>
          </a:ln>
        </p:spPr>
        <p:txBody>
          <a:bodyPr wrap="square">
            <a:spAutoFit/>
          </a:bodyPr>
          <a:lstStyle/>
          <a:p>
            <a:pPr marR="307" algn="just">
              <a:lnSpc>
                <a:spcPct val="150000"/>
              </a:lnSpc>
            </a:pPr>
            <a:r>
              <a:rPr lang="en-US" sz="2400" dirty="0" err="1">
                <a:latin typeface="UTM Avo" panose="02040603050506020204" pitchFamily="18" charset="0"/>
                <a:cs typeface="Arial" panose="020B0604020202020204" pitchFamily="34" charset="0"/>
              </a:rPr>
              <a:t>Công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thức</a:t>
            </a:r>
            <a:r>
              <a:rPr lang="en-US" sz="2400" dirty="0">
                <a:latin typeface="UTM Avo" panose="02040603050506020204" pitchFamily="18" charset="0"/>
                <a:cs typeface="Arial" panose="020B0604020202020204" pitchFamily="34" charset="0"/>
              </a:rPr>
              <a:t> Lewis của CH</a:t>
            </a:r>
            <a:r>
              <a:rPr lang="en-US" sz="2400" baseline="-25000" dirty="0">
                <a:latin typeface="UTM Avo" panose="02040603050506020204" pitchFamily="18" charset="0"/>
                <a:cs typeface="Arial" panose="020B0604020202020204" pitchFamily="34" charset="0"/>
              </a:rPr>
              <a:t>4</a:t>
            </a:r>
            <a:endParaRPr lang="vi-VN" sz="2400" baseline="-25000" dirty="0">
              <a:cs typeface="Arial" panose="020B0604020202020204" pitchFamily="34" charset="0"/>
            </a:endParaRPr>
          </a:p>
        </p:txBody>
      </p:sp>
    </p:spTree>
    <p:extLst>
      <p:ext uri="{BB962C8B-B14F-4D97-AF65-F5344CB8AC3E}">
        <p14:creationId xmlns:p14="http://schemas.microsoft.com/office/powerpoint/2010/main" val="211293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AFAF3-7970-C440-98D4-F4ECC3B7C91F}"/>
              </a:ext>
            </a:extLst>
          </p:cNvPr>
          <p:cNvPicPr>
            <a:picLocks noChangeAspect="1"/>
          </p:cNvPicPr>
          <p:nvPr/>
        </p:nvPicPr>
        <p:blipFill>
          <a:blip r:embed="rId3"/>
          <a:stretch>
            <a:fillRect/>
          </a:stretch>
        </p:blipFill>
        <p:spPr>
          <a:xfrm>
            <a:off x="458919" y="2336531"/>
            <a:ext cx="6238169" cy="3015115"/>
          </a:xfrm>
          <a:prstGeom prst="rect">
            <a:avLst/>
          </a:prstGeom>
        </p:spPr>
      </p:pic>
      <p:sp>
        <p:nvSpPr>
          <p:cNvPr id="2" name="Rectangle 1">
            <a:extLst>
              <a:ext uri="{FF2B5EF4-FFF2-40B4-BE49-F238E27FC236}">
                <a16:creationId xmlns:a16="http://schemas.microsoft.com/office/drawing/2014/main" id="{95526E38-BB1E-C9D9-55F9-EE402FBC996D}"/>
              </a:ext>
            </a:extLst>
          </p:cNvPr>
          <p:cNvSpPr/>
          <p:nvPr/>
        </p:nvSpPr>
        <p:spPr>
          <a:xfrm>
            <a:off x="680720" y="1767815"/>
            <a:ext cx="11321983" cy="573234"/>
          </a:xfrm>
          <a:prstGeom prst="rect">
            <a:avLst/>
          </a:prstGeom>
        </p:spPr>
        <p:txBody>
          <a:bodyPr wrap="square">
            <a:spAutoFit/>
          </a:bodyPr>
          <a:lstStyle/>
          <a:p>
            <a:pPr algn="just">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Ví dụ 1: </a:t>
            </a:r>
            <a:r>
              <a:rPr lang="vi-VN" sz="2400" dirty="0">
                <a:latin typeface="UTM Avo" panose="02040603050506020204" pitchFamily="18" charset="0"/>
                <a:ea typeface="Calibri" panose="020F0502020204030204" pitchFamily="34" charset="0"/>
                <a:cs typeface="Arial" panose="020B0604020202020204" pitchFamily="34" charset="0"/>
              </a:rPr>
              <a:t>Liên kết hydrogen được tạo ra giữa hai phân tử nước (Hình 12.2).</a:t>
            </a:r>
          </a:p>
        </p:txBody>
      </p:sp>
      <p:sp>
        <p:nvSpPr>
          <p:cNvPr id="5" name="Rectangle 4">
            <a:extLst>
              <a:ext uri="{FF2B5EF4-FFF2-40B4-BE49-F238E27FC236}">
                <a16:creationId xmlns:a16="http://schemas.microsoft.com/office/drawing/2014/main" id="{3631C6CD-E086-BB24-9634-748953E4EBFF}"/>
              </a:ext>
            </a:extLst>
          </p:cNvPr>
          <p:cNvSpPr/>
          <p:nvPr/>
        </p:nvSpPr>
        <p:spPr>
          <a:xfrm>
            <a:off x="6689559" y="2354955"/>
            <a:ext cx="4735629" cy="2229841"/>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Ta thấy, ở khoảng cách 177 pm, lớn hơn độ dài liên kết cộng hoá trị O–H (96 pm), đã xuất hiện liên kết hydrogen.</a:t>
            </a:r>
          </a:p>
        </p:txBody>
      </p:sp>
    </p:spTree>
    <p:extLst>
      <p:ext uri="{BB962C8B-B14F-4D97-AF65-F5344CB8AC3E}">
        <p14:creationId xmlns:p14="http://schemas.microsoft.com/office/powerpoint/2010/main" val="12352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E38-BB1E-C9D9-55F9-EE402FBC996D}"/>
              </a:ext>
            </a:extLst>
          </p:cNvPr>
          <p:cNvSpPr/>
          <p:nvPr/>
        </p:nvSpPr>
        <p:spPr>
          <a:xfrm>
            <a:off x="680720" y="1767815"/>
            <a:ext cx="10932160" cy="112838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1. Viết các khả năng tạo thành liên kết hydrogen giữa một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và một phân tử NH</a:t>
            </a:r>
            <a:r>
              <a:rPr lang="vi-VN"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3631C6CD-E086-BB24-9634-748953E4EBFF}"/>
              </a:ext>
            </a:extLst>
          </p:cNvPr>
          <p:cNvSpPr/>
          <p:nvPr/>
        </p:nvSpPr>
        <p:spPr>
          <a:xfrm>
            <a:off x="680720" y="2836220"/>
            <a:ext cx="10932160" cy="2345257"/>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Các khả năng tạo thành liên kết hydrogen giữa một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và một phân tử NH</a:t>
            </a:r>
            <a:r>
              <a:rPr lang="vi-VN"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a:t>
            </a:r>
          </a:p>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 Nguyên tử H trong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tạo liên kết hydrogen với nguyên tử N trong phân tử NH</a:t>
            </a:r>
            <a:r>
              <a:rPr lang="vi-VN" sz="2400" baseline="-25000" dirty="0">
                <a:latin typeface="UTM Avo" panose="02040603050506020204" pitchFamily="18" charset="0"/>
                <a:ea typeface="Calibri" panose="020F0502020204030204" pitchFamily="34" charset="0"/>
                <a:cs typeface="Arial" panose="020B0604020202020204" pitchFamily="34" charset="0"/>
              </a:rPr>
              <a:t>3</a:t>
            </a:r>
          </a:p>
        </p:txBody>
      </p:sp>
      <p:pic>
        <p:nvPicPr>
          <p:cNvPr id="3" name="Picture 2">
            <a:extLst>
              <a:ext uri="{FF2B5EF4-FFF2-40B4-BE49-F238E27FC236}">
                <a16:creationId xmlns:a16="http://schemas.microsoft.com/office/drawing/2014/main" id="{5ADCB18A-04CB-BF78-026D-D1A8F9050135}"/>
              </a:ext>
            </a:extLst>
          </p:cNvPr>
          <p:cNvPicPr>
            <a:picLocks noChangeAspect="1"/>
          </p:cNvPicPr>
          <p:nvPr/>
        </p:nvPicPr>
        <p:blipFill>
          <a:blip r:embed="rId3"/>
          <a:stretch>
            <a:fillRect/>
          </a:stretch>
        </p:blipFill>
        <p:spPr>
          <a:xfrm>
            <a:off x="3763477" y="4643387"/>
            <a:ext cx="3567555" cy="1795913"/>
          </a:xfrm>
          <a:prstGeom prst="rect">
            <a:avLst/>
          </a:prstGeom>
        </p:spPr>
      </p:pic>
    </p:spTree>
    <p:extLst>
      <p:ext uri="{BB962C8B-B14F-4D97-AF65-F5344CB8AC3E}">
        <p14:creationId xmlns:p14="http://schemas.microsoft.com/office/powerpoint/2010/main" val="63374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E38-BB1E-C9D9-55F9-EE402FBC996D}"/>
              </a:ext>
            </a:extLst>
          </p:cNvPr>
          <p:cNvSpPr/>
          <p:nvPr/>
        </p:nvSpPr>
        <p:spPr>
          <a:xfrm>
            <a:off x="680720" y="1767815"/>
            <a:ext cx="10932160" cy="112838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1. Viết các khả năng tạo thành liên kết hydrogen giữa một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và một phân tử NH</a:t>
            </a:r>
            <a:r>
              <a:rPr lang="vi-VN"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3631C6CD-E086-BB24-9634-748953E4EBFF}"/>
              </a:ext>
            </a:extLst>
          </p:cNvPr>
          <p:cNvSpPr/>
          <p:nvPr/>
        </p:nvSpPr>
        <p:spPr>
          <a:xfrm>
            <a:off x="680720" y="2836220"/>
            <a:ext cx="10932160" cy="112184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 Nguyên tử H trong phân tử NH</a:t>
            </a:r>
            <a:r>
              <a:rPr lang="vi-VN"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 tạo liên kết hydrogen với nguyên tử O trong phân tử 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a:t>
            </a:r>
          </a:p>
        </p:txBody>
      </p:sp>
      <p:pic>
        <p:nvPicPr>
          <p:cNvPr id="4" name="Picture 3">
            <a:extLst>
              <a:ext uri="{FF2B5EF4-FFF2-40B4-BE49-F238E27FC236}">
                <a16:creationId xmlns:a16="http://schemas.microsoft.com/office/drawing/2014/main" id="{BC99F8BA-F6B1-37E0-28F6-B30458F633BE}"/>
              </a:ext>
            </a:extLst>
          </p:cNvPr>
          <p:cNvPicPr>
            <a:picLocks noChangeAspect="1"/>
          </p:cNvPicPr>
          <p:nvPr/>
        </p:nvPicPr>
        <p:blipFill>
          <a:blip r:embed="rId3"/>
          <a:stretch>
            <a:fillRect/>
          </a:stretch>
        </p:blipFill>
        <p:spPr>
          <a:xfrm>
            <a:off x="4575744" y="3987264"/>
            <a:ext cx="2946254" cy="1730141"/>
          </a:xfrm>
          <a:prstGeom prst="rect">
            <a:avLst/>
          </a:prstGeom>
        </p:spPr>
      </p:pic>
    </p:spTree>
    <p:extLst>
      <p:ext uri="{BB962C8B-B14F-4D97-AF65-F5344CB8AC3E}">
        <p14:creationId xmlns:p14="http://schemas.microsoft.com/office/powerpoint/2010/main" val="10737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E38-BB1E-C9D9-55F9-EE402FBC996D}"/>
              </a:ext>
            </a:extLst>
          </p:cNvPr>
          <p:cNvSpPr/>
          <p:nvPr/>
        </p:nvSpPr>
        <p:spPr>
          <a:xfrm>
            <a:off x="680720" y="1767815"/>
            <a:ext cx="10932160" cy="1128386"/>
          </a:xfrm>
          <a:prstGeom prst="rect">
            <a:avLst/>
          </a:prstGeom>
        </p:spPr>
        <p:txBody>
          <a:bodyPr wrap="square">
            <a:spAutoFit/>
          </a:bodyPr>
          <a:lstStyle/>
          <a:p>
            <a:pPr algn="just">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Ví dụ 2: </a:t>
            </a:r>
            <a:r>
              <a:rPr lang="vi-VN" sz="2400" dirty="0">
                <a:latin typeface="UTM Avo" panose="02040603050506020204" pitchFamily="18" charset="0"/>
                <a:ea typeface="Calibri" panose="020F0502020204030204" pitchFamily="34" charset="0"/>
                <a:cs typeface="Arial" panose="020B0604020202020204" pitchFamily="34" charset="0"/>
              </a:rPr>
              <a:t>Ở nhiệt độ thấp, hydrogen fluoride (HF) tồn tại ở thể rắn dưới dạng polymer (HF)</a:t>
            </a:r>
            <a:r>
              <a:rPr lang="vi-VN" sz="2400" baseline="-25000" dirty="0">
                <a:latin typeface="UTM Avo" panose="02040603050506020204" pitchFamily="18" charset="0"/>
                <a:ea typeface="Calibri" panose="020F0502020204030204" pitchFamily="34" charset="0"/>
                <a:cs typeface="Arial" panose="020B0604020202020204" pitchFamily="34" charset="0"/>
              </a:rPr>
              <a:t>n</a:t>
            </a:r>
            <a:r>
              <a:rPr lang="vi-VN" sz="2400" dirty="0">
                <a:latin typeface="UTM Avo" panose="02040603050506020204" pitchFamily="18" charset="0"/>
                <a:ea typeface="Calibri" panose="020F0502020204030204" pitchFamily="34" charset="0"/>
                <a:cs typeface="Arial" panose="020B0604020202020204" pitchFamily="34" charset="0"/>
              </a:rPr>
              <a:t> nhờ liên kết hydrogen.</a:t>
            </a:r>
          </a:p>
        </p:txBody>
      </p:sp>
      <p:pic>
        <p:nvPicPr>
          <p:cNvPr id="3" name="Picture 2">
            <a:extLst>
              <a:ext uri="{FF2B5EF4-FFF2-40B4-BE49-F238E27FC236}">
                <a16:creationId xmlns:a16="http://schemas.microsoft.com/office/drawing/2014/main" id="{88DA9222-F475-A6FE-FACA-D2A7E966CB04}"/>
              </a:ext>
            </a:extLst>
          </p:cNvPr>
          <p:cNvPicPr>
            <a:picLocks noChangeAspect="1"/>
          </p:cNvPicPr>
          <p:nvPr/>
        </p:nvPicPr>
        <p:blipFill>
          <a:blip r:embed="rId3"/>
          <a:stretch>
            <a:fillRect/>
          </a:stretch>
        </p:blipFill>
        <p:spPr>
          <a:xfrm>
            <a:off x="3424454" y="3012045"/>
            <a:ext cx="5737145" cy="1733210"/>
          </a:xfrm>
          <a:prstGeom prst="rect">
            <a:avLst/>
          </a:prstGeom>
        </p:spPr>
      </p:pic>
    </p:spTree>
    <p:extLst>
      <p:ext uri="{BB962C8B-B14F-4D97-AF65-F5344CB8AC3E}">
        <p14:creationId xmlns:p14="http://schemas.microsoft.com/office/powerpoint/2010/main" val="27796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E38-BB1E-C9D9-55F9-EE402FBC996D}"/>
              </a:ext>
            </a:extLst>
          </p:cNvPr>
          <p:cNvSpPr/>
          <p:nvPr/>
        </p:nvSpPr>
        <p:spPr>
          <a:xfrm>
            <a:off x="680719" y="1767815"/>
            <a:ext cx="11033225" cy="2783839"/>
          </a:xfrm>
          <a:prstGeom prst="rect">
            <a:avLst/>
          </a:prstGeom>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Cách </a:t>
            </a:r>
            <a:r>
              <a:rPr lang="en-US" sz="2400" b="1" dirty="0" err="1">
                <a:latin typeface="UTM Avo" panose="02040603050506020204" pitchFamily="18" charset="0"/>
                <a:cs typeface="Arial" panose="020B0604020202020204" pitchFamily="34" charset="0"/>
              </a:rPr>
              <a:t>tạo</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thành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liên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kết</a:t>
            </a:r>
            <a:r>
              <a:rPr lang="en-US" sz="2400" b="1" dirty="0">
                <a:latin typeface="UTM Avo" panose="02040603050506020204" pitchFamily="18" charset="0"/>
                <a:cs typeface="Arial" panose="020B0604020202020204" pitchFamily="34" charset="0"/>
              </a:rPr>
              <a:t> hydrogen:</a:t>
            </a:r>
            <a:endParaRPr lang="en-US" sz="2400" dirty="0">
              <a:latin typeface="UTM Avo" panose="02040603050506020204" pitchFamily="18" charset="0"/>
              <a:cs typeface="Arial" panose="020B0604020202020204" pitchFamily="34" charset="0"/>
            </a:endParaRPr>
          </a:p>
          <a:p>
            <a:pPr algn="just">
              <a:lnSpc>
                <a:spcPct val="150000"/>
              </a:lnSpc>
            </a:pP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hydrogen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HF, NH</a:t>
            </a:r>
            <a:r>
              <a:rPr lang="en-US" sz="2400" baseline="-25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O </a:t>
            </a:r>
            <a:r>
              <a:rPr lang="en-US" sz="2400" dirty="0" err="1">
                <a:latin typeface="UTM Avo" panose="02040603050506020204" pitchFamily="18" charset="0"/>
                <a:cs typeface="Arial" panose="020B0604020202020204" pitchFamily="34" charset="0"/>
              </a:rPr>
              <a:t>rất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điện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tích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dương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đủ</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hút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electron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chưa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tham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N, O (của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âm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điện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hydrogen .</a:t>
            </a:r>
          </a:p>
        </p:txBody>
      </p:sp>
    </p:spTree>
    <p:extLst>
      <p:ext uri="{BB962C8B-B14F-4D97-AF65-F5344CB8AC3E}">
        <p14:creationId xmlns:p14="http://schemas.microsoft.com/office/powerpoint/2010/main" val="30131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FD692-EA1E-FC65-AB6F-4D8B9E9DF3AE}"/>
              </a:ext>
            </a:extLst>
          </p:cNvPr>
          <p:cNvSpPr/>
          <p:nvPr/>
        </p:nvSpPr>
        <p:spPr>
          <a:xfrm>
            <a:off x="754898" y="2189322"/>
            <a:ext cx="3531736"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a</a:t>
            </a:r>
            <a:r>
              <a:rPr lang="en-US" sz="2400" b="1" dirty="0">
                <a:latin typeface="UTM Avo" panose="02040603050506020204" pitchFamily="18" charset="0"/>
                <a:ea typeface="Calibri" panose="020F0502020204030204" pitchFamily="34" charset="0"/>
                <a:cs typeface="Arial" panose="020B0604020202020204" pitchFamily="34" charset="0"/>
              </a:rPr>
              <a:t>)</a:t>
            </a:r>
            <a:r>
              <a:rPr lang="vi-VN" sz="2400" b="1" dirty="0">
                <a:latin typeface="UTM Avo" panose="02040603050506020204" pitchFamily="18" charset="0"/>
                <a:ea typeface="Calibri" panose="020F0502020204030204" pitchFamily="34" charset="0"/>
                <a:cs typeface="Arial" panose="020B0604020202020204" pitchFamily="34" charset="0"/>
              </a:rPr>
              <a:t> Đặc điểm tập hợp</a:t>
            </a:r>
          </a:p>
        </p:txBody>
      </p:sp>
      <p:sp>
        <p:nvSpPr>
          <p:cNvPr id="4" name="TextBox 3">
            <a:extLst>
              <a:ext uri="{FF2B5EF4-FFF2-40B4-BE49-F238E27FC236}">
                <a16:creationId xmlns:a16="http://schemas.microsoft.com/office/drawing/2014/main" id="{F2EFE2E6-58AE-731F-9AEB-EBAE5B7F408B}"/>
              </a:ext>
            </a:extLst>
          </p:cNvPr>
          <p:cNvSpPr txBox="1"/>
          <p:nvPr/>
        </p:nvSpPr>
        <p:spPr>
          <a:xfrm>
            <a:off x="754898" y="2663418"/>
            <a:ext cx="10534650" cy="1121846"/>
          </a:xfrm>
          <a:prstGeom prst="rect">
            <a:avLst/>
          </a:prstGeom>
          <a:noFill/>
        </p:spPr>
        <p:txBody>
          <a:bodyPr wrap="square">
            <a:spAutoFit/>
          </a:bodyPr>
          <a:lstStyle/>
          <a:p>
            <a:pPr algn="just">
              <a:lnSpc>
                <a:spcPct val="150000"/>
              </a:lnSpc>
            </a:pPr>
            <a:r>
              <a:rPr lang="en-US" sz="2400" dirty="0">
                <a:latin typeface="UTM Avo" panose="02040603050506020204" pitchFamily="18" charset="0"/>
                <a:cs typeface="Arial" panose="020B0604020202020204" pitchFamily="34" charset="0"/>
              </a:rPr>
              <a:t>Nhờ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hydrogen,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tập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ngay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cả</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cụm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kích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a:t>
            </a:r>
          </a:p>
        </p:txBody>
      </p:sp>
      <p:pic>
        <p:nvPicPr>
          <p:cNvPr id="5" name="Picture 4">
            <a:extLst>
              <a:ext uri="{FF2B5EF4-FFF2-40B4-BE49-F238E27FC236}">
                <a16:creationId xmlns:a16="http://schemas.microsoft.com/office/drawing/2014/main" id="{E1E1E26C-2E72-6E2F-C7B5-F0A26695D811}"/>
              </a:ext>
            </a:extLst>
          </p:cNvPr>
          <p:cNvPicPr>
            <a:picLocks noChangeAspect="1"/>
          </p:cNvPicPr>
          <p:nvPr/>
        </p:nvPicPr>
        <p:blipFill>
          <a:blip r:embed="rId3"/>
          <a:stretch>
            <a:fillRect/>
          </a:stretch>
        </p:blipFill>
        <p:spPr>
          <a:xfrm>
            <a:off x="2196348" y="3898645"/>
            <a:ext cx="7264400" cy="2959355"/>
          </a:xfrm>
          <a:prstGeom prst="rect">
            <a:avLst/>
          </a:prstGeom>
        </p:spPr>
      </p:pic>
      <p:sp>
        <p:nvSpPr>
          <p:cNvPr id="2" name="Rectangle 1">
            <a:extLst>
              <a:ext uri="{FF2B5EF4-FFF2-40B4-BE49-F238E27FC236}">
                <a16:creationId xmlns:a16="http://schemas.microsoft.com/office/drawing/2014/main" id="{FBF4CB59-A3CB-5C40-C950-1963A87D2964}"/>
              </a:ext>
            </a:extLst>
          </p:cNvPr>
          <p:cNvSpPr/>
          <p:nvPr/>
        </p:nvSpPr>
        <p:spPr>
          <a:xfrm>
            <a:off x="681145" y="1743572"/>
            <a:ext cx="10294806"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2. Ảnh hưởng của liên kết hydrogen tới tính chất vật lí của nước</a:t>
            </a:r>
          </a:p>
        </p:txBody>
      </p:sp>
    </p:spTree>
    <p:extLst>
      <p:ext uri="{BB962C8B-B14F-4D97-AF65-F5344CB8AC3E}">
        <p14:creationId xmlns:p14="http://schemas.microsoft.com/office/powerpoint/2010/main" val="312805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894B2F-5EA3-8B89-C405-ACFF8ADD55E0}"/>
              </a:ext>
            </a:extLst>
          </p:cNvPr>
          <p:cNvPicPr>
            <a:picLocks noChangeAspect="1"/>
          </p:cNvPicPr>
          <p:nvPr/>
        </p:nvPicPr>
        <p:blipFill>
          <a:blip r:embed="rId3"/>
          <a:stretch>
            <a:fillRect/>
          </a:stretch>
        </p:blipFill>
        <p:spPr>
          <a:xfrm>
            <a:off x="1834514" y="4086232"/>
            <a:ext cx="5490211" cy="2656129"/>
          </a:xfrm>
          <a:prstGeom prst="rect">
            <a:avLst/>
          </a:prstGeom>
        </p:spPr>
      </p:pic>
      <p:sp>
        <p:nvSpPr>
          <p:cNvPr id="3" name="Rectangle 2">
            <a:extLst>
              <a:ext uri="{FF2B5EF4-FFF2-40B4-BE49-F238E27FC236}">
                <a16:creationId xmlns:a16="http://schemas.microsoft.com/office/drawing/2014/main" id="{A71FD692-EA1E-FC65-AB6F-4D8B9E9DF3AE}"/>
              </a:ext>
            </a:extLst>
          </p:cNvPr>
          <p:cNvSpPr/>
          <p:nvPr/>
        </p:nvSpPr>
        <p:spPr>
          <a:xfrm>
            <a:off x="697284" y="1733592"/>
            <a:ext cx="5710731"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b</a:t>
            </a:r>
            <a:r>
              <a:rPr lang="en-US" sz="2400" b="1" dirty="0">
                <a:latin typeface="UTM Avo" panose="02040603050506020204" pitchFamily="18" charset="0"/>
                <a:ea typeface="Calibri" panose="020F0502020204030204" pitchFamily="34" charset="0"/>
                <a:cs typeface="Arial" panose="020B0604020202020204" pitchFamily="34" charset="0"/>
              </a:rPr>
              <a:t>) </a:t>
            </a:r>
            <a:r>
              <a:rPr lang="vi-VN" sz="2400" b="1" dirty="0">
                <a:latin typeface="UTM Avo" panose="02040603050506020204" pitchFamily="18" charset="0"/>
                <a:ea typeface="Calibri" panose="020F0502020204030204" pitchFamily="34" charset="0"/>
                <a:cs typeface="Arial" panose="020B0604020202020204" pitchFamily="34" charset="0"/>
              </a:rPr>
              <a:t>Nhiệt độ nóng chảy, nhiệt độ sôi</a:t>
            </a:r>
          </a:p>
        </p:txBody>
      </p:sp>
      <p:sp>
        <p:nvSpPr>
          <p:cNvPr id="4" name="TextBox 3">
            <a:extLst>
              <a:ext uri="{FF2B5EF4-FFF2-40B4-BE49-F238E27FC236}">
                <a16:creationId xmlns:a16="http://schemas.microsoft.com/office/drawing/2014/main" id="{F2EFE2E6-58AE-731F-9AEB-EBAE5B7F408B}"/>
              </a:ext>
            </a:extLst>
          </p:cNvPr>
          <p:cNvSpPr txBox="1"/>
          <p:nvPr/>
        </p:nvSpPr>
        <p:spPr>
          <a:xfrm>
            <a:off x="666750" y="2227010"/>
            <a:ext cx="10534650" cy="1883593"/>
          </a:xfrm>
          <a:prstGeom prst="rect">
            <a:avLst/>
          </a:prstGeom>
          <a:noFill/>
        </p:spPr>
        <p:txBody>
          <a:bodyPr wrap="square">
            <a:spAutoFit/>
          </a:bodyPr>
          <a:lstStyle/>
          <a:p>
            <a:pPr algn="just">
              <a:lnSpc>
                <a:spcPct val="125000"/>
              </a:lnSpc>
            </a:pPr>
            <a:r>
              <a:rPr lang="vi-VN" sz="2400" dirty="0">
                <a:latin typeface="UTM Avo" panose="02040603050506020204" pitchFamily="18" charset="0"/>
                <a:cs typeface="Arial" panose="020B0604020202020204" pitchFamily="34" charset="0"/>
              </a:rPr>
              <a:t>Tại áp suất 1 atm, nước có nhiệt độ nóng chảy và nhiệt độ sôi tương ứng là 0 </a:t>
            </a:r>
            <a:r>
              <a:rPr lang="vi-VN" sz="2400" baseline="30000" dirty="0">
                <a:latin typeface="UTM Avo" panose="02040603050506020204" pitchFamily="18" charset="0"/>
                <a:cs typeface="Arial" panose="020B0604020202020204" pitchFamily="34" charset="0"/>
              </a:rPr>
              <a:t>o</a:t>
            </a:r>
            <a:r>
              <a:rPr lang="vi-VN" sz="2400" dirty="0">
                <a:latin typeface="UTM Avo" panose="02040603050506020204" pitchFamily="18" charset="0"/>
                <a:cs typeface="Arial" panose="020B0604020202020204" pitchFamily="34" charset="0"/>
              </a:rPr>
              <a:t>C và 100 </a:t>
            </a:r>
            <a:r>
              <a:rPr lang="vi-VN" sz="2400" baseline="30000" dirty="0">
                <a:latin typeface="UTM Avo" panose="02040603050506020204" pitchFamily="18" charset="0"/>
                <a:cs typeface="Arial" panose="020B0604020202020204" pitchFamily="34" charset="0"/>
              </a:rPr>
              <a:t>o</a:t>
            </a:r>
            <a:r>
              <a:rPr lang="vi-VN" sz="2400" dirty="0">
                <a:latin typeface="UTM Avo" panose="02040603050506020204" pitchFamily="18" charset="0"/>
                <a:cs typeface="Arial" panose="020B0604020202020204" pitchFamily="34" charset="0"/>
              </a:rPr>
              <a:t>C, cao hơn so với nhiều chất có khối lượng phân tử lớn hơn của nước (Bảng 12.1). Tính chất này là do các phân tử nước liên kết khá chặt chẽ với nhau bởi các liên kết hydrogen.</a:t>
            </a:r>
          </a:p>
        </p:txBody>
      </p:sp>
      <p:pic>
        <p:nvPicPr>
          <p:cNvPr id="2" name="Picture 1">
            <a:extLst>
              <a:ext uri="{FF2B5EF4-FFF2-40B4-BE49-F238E27FC236}">
                <a16:creationId xmlns:a16="http://schemas.microsoft.com/office/drawing/2014/main" id="{32AA67DF-F250-267F-E9E9-E993CE3E1241}"/>
              </a:ext>
            </a:extLst>
          </p:cNvPr>
          <p:cNvPicPr/>
          <p:nvPr/>
        </p:nvPicPr>
        <p:blipFill>
          <a:blip r:embed="rId4">
            <a:clrChange>
              <a:clrFrom>
                <a:srgbClr val="FFFFFF">
                  <a:alpha val="100000"/>
                </a:srgbClr>
              </a:clrFrom>
              <a:clrTo>
                <a:srgbClr val="FFFFFF">
                  <a:alpha val="100000"/>
                  <a:alpha val="0"/>
                </a:srgbClr>
              </a:clrTo>
            </a:clrChange>
          </a:blip>
          <a:stretch>
            <a:fillRect/>
          </a:stretch>
        </p:blipFill>
        <p:spPr>
          <a:xfrm>
            <a:off x="7591425" y="4507559"/>
            <a:ext cx="1962150" cy="2040985"/>
          </a:xfrm>
          <a:prstGeom prst="rect">
            <a:avLst/>
          </a:prstGeom>
          <a:noFill/>
          <a:ln w="9525">
            <a:noFill/>
          </a:ln>
        </p:spPr>
      </p:pic>
    </p:spTree>
    <p:extLst>
      <p:ext uri="{BB962C8B-B14F-4D97-AF65-F5344CB8AC3E}">
        <p14:creationId xmlns:p14="http://schemas.microsoft.com/office/powerpoint/2010/main" val="9474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EFE2E6-58AE-731F-9AEB-EBAE5B7F408B}"/>
              </a:ext>
            </a:extLst>
          </p:cNvPr>
          <p:cNvSpPr txBox="1"/>
          <p:nvPr/>
        </p:nvSpPr>
        <p:spPr>
          <a:xfrm>
            <a:off x="666750" y="1884110"/>
            <a:ext cx="10534650" cy="1121846"/>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2. Vẽ các liên kết hydrogen được hình thành giữa H</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O với mỗi phân tử NH</a:t>
            </a:r>
            <a:r>
              <a:rPr lang="vi-VN" sz="2400" baseline="-25000" dirty="0">
                <a:latin typeface="UTM Avo" panose="02040603050506020204" pitchFamily="18" charset="0"/>
                <a:cs typeface="Arial" panose="020B0604020202020204" pitchFamily="34" charset="0"/>
              </a:rPr>
              <a:t>3</a:t>
            </a:r>
            <a:r>
              <a:rPr lang="vi-VN" sz="2400" dirty="0">
                <a:latin typeface="UTM Avo" panose="02040603050506020204" pitchFamily="18" charset="0"/>
                <a:cs typeface="Arial" panose="020B0604020202020204" pitchFamily="34" charset="0"/>
              </a:rPr>
              <a:t>, C</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H</a:t>
            </a:r>
            <a:r>
              <a:rPr lang="vi-VN" sz="2400" baseline="-25000" dirty="0">
                <a:latin typeface="UTM Avo" panose="02040603050506020204" pitchFamily="18" charset="0"/>
                <a:cs typeface="Arial" panose="020B0604020202020204" pitchFamily="34" charset="0"/>
              </a:rPr>
              <a:t>5</a:t>
            </a:r>
            <a:r>
              <a:rPr lang="vi-VN" sz="2400" dirty="0">
                <a:latin typeface="UTM Avo" panose="02040603050506020204" pitchFamily="18" charset="0"/>
                <a:cs typeface="Arial" panose="020B0604020202020204" pitchFamily="34" charset="0"/>
              </a:rPr>
              <a:t>OH.</a:t>
            </a:r>
          </a:p>
        </p:txBody>
      </p:sp>
      <p:sp>
        <p:nvSpPr>
          <p:cNvPr id="5" name="TextBox 4">
            <a:extLst>
              <a:ext uri="{FF2B5EF4-FFF2-40B4-BE49-F238E27FC236}">
                <a16:creationId xmlns:a16="http://schemas.microsoft.com/office/drawing/2014/main" id="{37E7E16F-8C01-A5A7-A768-15EA58904564}"/>
              </a:ext>
            </a:extLst>
          </p:cNvPr>
          <p:cNvSpPr txBox="1"/>
          <p:nvPr/>
        </p:nvSpPr>
        <p:spPr>
          <a:xfrm>
            <a:off x="666750" y="3214617"/>
            <a:ext cx="10534650" cy="1675843"/>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3. Hãy giải thích vì sao trong quá trình chưng cất rượu, C</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H</a:t>
            </a:r>
            <a:r>
              <a:rPr lang="vi-VN" sz="2400" baseline="-25000" dirty="0">
                <a:latin typeface="UTM Avo" panose="02040603050506020204" pitchFamily="18" charset="0"/>
                <a:cs typeface="Arial" panose="020B0604020202020204" pitchFamily="34" charset="0"/>
              </a:rPr>
              <a:t>5</a:t>
            </a:r>
            <a:r>
              <a:rPr lang="vi-VN" sz="2400" dirty="0">
                <a:latin typeface="UTM Avo" panose="02040603050506020204" pitchFamily="18" charset="0"/>
                <a:cs typeface="Arial" panose="020B0604020202020204" pitchFamily="34" charset="0"/>
              </a:rPr>
              <a:t>OH bay hơi trước H</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O mặc dù khối lượng phân tử C</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H</a:t>
            </a:r>
            <a:r>
              <a:rPr lang="vi-VN" sz="2400" baseline="-25000" dirty="0">
                <a:latin typeface="UTM Avo" panose="02040603050506020204" pitchFamily="18" charset="0"/>
                <a:cs typeface="Arial" panose="020B0604020202020204" pitchFamily="34" charset="0"/>
              </a:rPr>
              <a:t>5</a:t>
            </a:r>
            <a:r>
              <a:rPr lang="vi-VN" sz="2400" dirty="0">
                <a:latin typeface="UTM Avo" panose="02040603050506020204" pitchFamily="18" charset="0"/>
                <a:cs typeface="Arial" panose="020B0604020202020204" pitchFamily="34" charset="0"/>
              </a:rPr>
              <a:t>OH lớn hơn khá nhiều khối lượng phân tử H</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O.</a:t>
            </a:r>
          </a:p>
        </p:txBody>
      </p:sp>
    </p:spTree>
    <p:extLst>
      <p:ext uri="{BB962C8B-B14F-4D97-AF65-F5344CB8AC3E}">
        <p14:creationId xmlns:p14="http://schemas.microsoft.com/office/powerpoint/2010/main" val="362968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07D93-0E91-9EAE-A022-5459C7E341BA}"/>
              </a:ext>
            </a:extLst>
          </p:cNvPr>
          <p:cNvSpPr/>
          <p:nvPr/>
        </p:nvSpPr>
        <p:spPr>
          <a:xfrm>
            <a:off x="556895" y="1682792"/>
            <a:ext cx="11339014" cy="2140842"/>
          </a:xfrm>
          <a:prstGeom prst="rect">
            <a:avLst/>
          </a:prstGeom>
        </p:spPr>
        <p:txBody>
          <a:bodyPr wrap="square">
            <a:spAutoFit/>
          </a:bodyPr>
          <a:lstStyle/>
          <a:p>
            <a:pPr lvl="0" algn="just">
              <a:lnSpc>
                <a:spcPct val="150000"/>
              </a:lnSpc>
              <a:spcBef>
                <a:spcPts val="400"/>
              </a:spcBef>
              <a:spcAft>
                <a:spcPts val="533"/>
              </a:spcAft>
              <a:defRPr/>
            </a:pPr>
            <a:r>
              <a:rPr lang="vi-VN" sz="2300" dirty="0">
                <a:solidFill>
                  <a:prstClr val="black"/>
                </a:solidFill>
                <a:latin typeface="UTM Avo" panose="02040603050506020204" pitchFamily="18" charset="0"/>
                <a:ea typeface="Calibri" panose="020F0502020204030204" pitchFamily="34" charset="0"/>
                <a:cs typeface="Arial" panose="020B0604020202020204" pitchFamily="34" charset="0"/>
              </a:rPr>
              <a:t>Để một chất có thể nóng chảy hoặc sôi, cần phải cung cấp năng</a:t>
            </a:r>
            <a:r>
              <a:rPr lang="en-US" sz="23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300" dirty="0">
                <a:solidFill>
                  <a:prstClr val="black"/>
                </a:solidFill>
                <a:latin typeface="UTM Avo" panose="02040603050506020204" pitchFamily="18" charset="0"/>
                <a:ea typeface="Calibri" panose="020F0502020204030204" pitchFamily="34" charset="0"/>
                <a:cs typeface="Arial" panose="020B0604020202020204" pitchFamily="34" charset="0"/>
              </a:rPr>
              <a:t>lượng để phá vỡ liên kết giữa các phân tử và cung cấp động năng để phân tử chuyển động. Nhiệt độ nóng chảy và nhiệt độ sôi của chất phụ thuộc chủ yếu vào hai yếu tố:</a:t>
            </a:r>
          </a:p>
        </p:txBody>
      </p:sp>
      <p:sp>
        <p:nvSpPr>
          <p:cNvPr id="3" name="Rectangle 2">
            <a:extLst>
              <a:ext uri="{FF2B5EF4-FFF2-40B4-BE49-F238E27FC236}">
                <a16:creationId xmlns:a16="http://schemas.microsoft.com/office/drawing/2014/main" id="{8BA64438-17FD-1206-3D6C-FB217D3D1F5C}"/>
              </a:ext>
            </a:extLst>
          </p:cNvPr>
          <p:cNvSpPr/>
          <p:nvPr/>
        </p:nvSpPr>
        <p:spPr>
          <a:xfrm>
            <a:off x="556895" y="3781621"/>
            <a:ext cx="11339014" cy="2787173"/>
          </a:xfrm>
          <a:prstGeom prst="rect">
            <a:avLst/>
          </a:prstGeom>
        </p:spPr>
        <p:txBody>
          <a:bodyPr wrap="square">
            <a:spAutoFit/>
          </a:bodyPr>
          <a:lstStyle/>
          <a:p>
            <a:pPr lvl="0" algn="just">
              <a:lnSpc>
                <a:spcPct val="150000"/>
              </a:lnSpc>
              <a:spcBef>
                <a:spcPts val="400"/>
              </a:spcBef>
              <a:spcAft>
                <a:spcPts val="533"/>
              </a:spcAft>
              <a:defRPr/>
            </a:pPr>
            <a:r>
              <a:rPr lang="vi-VN" sz="2300" dirty="0">
                <a:solidFill>
                  <a:prstClr val="black"/>
                </a:solidFill>
                <a:latin typeface="UTM Avo" panose="02040603050506020204" pitchFamily="18" charset="0"/>
                <a:ea typeface="Calibri" panose="020F0502020204030204" pitchFamily="34" charset="0"/>
                <a:cs typeface="Arial" panose="020B0604020202020204" pitchFamily="34" charset="0"/>
              </a:rPr>
              <a:t>(1) </a:t>
            </a:r>
            <a:r>
              <a:rPr lang="vi-VN" sz="2300" i="1" dirty="0">
                <a:solidFill>
                  <a:prstClr val="black"/>
                </a:solidFill>
                <a:latin typeface="UTM Avo" panose="02040603050506020204" pitchFamily="18" charset="0"/>
                <a:ea typeface="Calibri" panose="020F0502020204030204" pitchFamily="34" charset="0"/>
                <a:cs typeface="Arial" panose="020B0604020202020204" pitchFamily="34" charset="0"/>
              </a:rPr>
              <a:t>Khối lượng phân tử</a:t>
            </a:r>
            <a:r>
              <a:rPr lang="en-US" sz="2300" i="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300" dirty="0">
                <a:solidFill>
                  <a:prstClr val="black"/>
                </a:solidFill>
                <a:latin typeface="UTM Avo" panose="02040603050506020204" pitchFamily="18" charset="0"/>
                <a:ea typeface="Calibri" panose="020F0502020204030204" pitchFamily="34" charset="0"/>
                <a:cs typeface="Arial" panose="020B0604020202020204" pitchFamily="34" charset="0"/>
              </a:rPr>
              <a:t>: Khối lượng phân tử càng lớn thì càng cần nhiều động năng để chuyển động nên nhiệt độ nóng chảy, nhiệt độ sôi càng cao.</a:t>
            </a:r>
          </a:p>
          <a:p>
            <a:pPr lvl="0" algn="just">
              <a:lnSpc>
                <a:spcPct val="150000"/>
              </a:lnSpc>
              <a:spcBef>
                <a:spcPts val="400"/>
              </a:spcBef>
              <a:spcAft>
                <a:spcPts val="533"/>
              </a:spcAft>
              <a:defRPr/>
            </a:pPr>
            <a:r>
              <a:rPr lang="vi-VN" sz="2300" dirty="0">
                <a:solidFill>
                  <a:prstClr val="black"/>
                </a:solidFill>
                <a:latin typeface="UTM Avo" panose="02040603050506020204" pitchFamily="18" charset="0"/>
                <a:ea typeface="Calibri" panose="020F0502020204030204" pitchFamily="34" charset="0"/>
                <a:cs typeface="Arial" panose="020B0604020202020204" pitchFamily="34" charset="0"/>
              </a:rPr>
              <a:t>(2) </a:t>
            </a:r>
            <a:r>
              <a:rPr lang="vi-VN" sz="2300" i="1" dirty="0">
                <a:solidFill>
                  <a:prstClr val="black"/>
                </a:solidFill>
                <a:latin typeface="UTM Avo" panose="02040603050506020204" pitchFamily="18" charset="0"/>
                <a:ea typeface="Calibri" panose="020F0502020204030204" pitchFamily="34" charset="0"/>
                <a:cs typeface="Arial" panose="020B0604020202020204" pitchFamily="34" charset="0"/>
              </a:rPr>
              <a:t>Liên kết giữa các phân tử</a:t>
            </a:r>
            <a:r>
              <a:rPr lang="en-US" sz="2300" i="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300" dirty="0">
                <a:solidFill>
                  <a:prstClr val="black"/>
                </a:solidFill>
                <a:latin typeface="UTM Avo" panose="02040603050506020204" pitchFamily="18" charset="0"/>
                <a:ea typeface="Calibri" panose="020F0502020204030204" pitchFamily="34" charset="0"/>
                <a:cs typeface="Arial" panose="020B0604020202020204" pitchFamily="34" charset="0"/>
              </a:rPr>
              <a:t>: Số lượng liên kết giữa các phân tử càng nhiều, lực liên kết càng mạnh thì càng cần nhiều năng lượng để phá vỡ liên kết giữa chúng. Khi đó, nhiệt độ nóng chảy, nhiệt độ sôi của chất đó càng cao.</a:t>
            </a:r>
          </a:p>
        </p:txBody>
      </p:sp>
    </p:spTree>
    <p:extLst>
      <p:ext uri="{BB962C8B-B14F-4D97-AF65-F5344CB8AC3E}">
        <p14:creationId xmlns:p14="http://schemas.microsoft.com/office/powerpoint/2010/main" val="21091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48856" y="3200400"/>
            <a:ext cx="2736543" cy="1558939"/>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1842690" y="2590240"/>
            <a:ext cx="3961726" cy="1934504"/>
          </a:xfrm>
          <a:prstGeom prst="rect">
            <a:avLst/>
          </a:prstGeom>
        </p:spPr>
        <p:txBody>
          <a:bodyPr wrap="none">
            <a:spAutoFit/>
          </a:bodyPr>
          <a:lstStyle/>
          <a:p>
            <a:pPr algn="ctr">
              <a:lnSpc>
                <a:spcPct val="150000"/>
              </a:lnSpc>
              <a:spcBef>
                <a:spcPts val="400"/>
              </a:spcBef>
              <a:spcAft>
                <a:spcPts val="533"/>
              </a:spcAft>
            </a:pPr>
            <a:r>
              <a:rPr lang="nl-NL" sz="4000" b="1" dirty="0">
                <a:latin typeface="UTM Avo" panose="02040603050506020204" pitchFamily="18" charset="0"/>
                <a:ea typeface="Calibri" panose="020F0502020204030204" pitchFamily="34" charset="0"/>
                <a:cs typeface="Arial" panose="020B0604020202020204" pitchFamily="34" charset="0"/>
              </a:rPr>
              <a:t>II. Tương tác</a:t>
            </a:r>
          </a:p>
          <a:p>
            <a:pPr algn="ctr">
              <a:lnSpc>
                <a:spcPct val="150000"/>
              </a:lnSpc>
              <a:spcBef>
                <a:spcPts val="400"/>
              </a:spcBef>
              <a:spcAft>
                <a:spcPts val="533"/>
              </a:spcAft>
            </a:pPr>
            <a:r>
              <a:rPr lang="nl-NL" sz="4000" b="1" dirty="0">
                <a:latin typeface="UTM Avo" panose="02040603050506020204" pitchFamily="18" charset="0"/>
                <a:ea typeface="Calibri" panose="020F0502020204030204" pitchFamily="34" charset="0"/>
                <a:cs typeface="Arial" panose="020B0604020202020204" pitchFamily="34" charset="0"/>
              </a:rPr>
              <a:t>van der Waals</a:t>
            </a:r>
          </a:p>
        </p:txBody>
      </p:sp>
      <p:grpSp>
        <p:nvGrpSpPr>
          <p:cNvPr id="5" name="Group 11">
            <a:extLst>
              <a:ext uri="{FF2B5EF4-FFF2-40B4-BE49-F238E27FC236}">
                <a16:creationId xmlns:a16="http://schemas.microsoft.com/office/drawing/2014/main" id="{866E890E-07C7-7F2C-971E-C51CFE844A6E}"/>
              </a:ext>
            </a:extLst>
          </p:cNvPr>
          <p:cNvGrpSpPr/>
          <p:nvPr/>
        </p:nvGrpSpPr>
        <p:grpSpPr>
          <a:xfrm>
            <a:off x="6815553" y="2106150"/>
            <a:ext cx="3686979" cy="3847597"/>
            <a:chOff x="0" y="0"/>
            <a:chExt cx="7373959" cy="7695195"/>
          </a:xfrm>
        </p:grpSpPr>
        <p:pic>
          <p:nvPicPr>
            <p:cNvPr id="6" name="Picture 12">
              <a:extLst>
                <a:ext uri="{FF2B5EF4-FFF2-40B4-BE49-F238E27FC236}">
                  <a16:creationId xmlns:a16="http://schemas.microsoft.com/office/drawing/2014/main" id="{9BC607C7-7E68-2B0C-4C1A-3A2ADDE60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79459">
              <a:off x="619086" y="249503"/>
              <a:ext cx="2338859" cy="2852267"/>
            </a:xfrm>
            <a:prstGeom prst="rect">
              <a:avLst/>
            </a:prstGeom>
          </p:spPr>
        </p:pic>
        <p:pic>
          <p:nvPicPr>
            <p:cNvPr id="8" name="Picture 13">
              <a:extLst>
                <a:ext uri="{FF2B5EF4-FFF2-40B4-BE49-F238E27FC236}">
                  <a16:creationId xmlns:a16="http://schemas.microsoft.com/office/drawing/2014/main" id="{EF7E8344-376D-8CC6-E56E-91530F8D5F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76546" flipH="1">
              <a:off x="5256253" y="4165211"/>
              <a:ext cx="1403033" cy="3399418"/>
            </a:xfrm>
            <a:prstGeom prst="rect">
              <a:avLst/>
            </a:prstGeom>
          </p:spPr>
        </p:pic>
        <p:pic>
          <p:nvPicPr>
            <p:cNvPr id="9" name="Picture 14">
              <a:extLst>
                <a:ext uri="{FF2B5EF4-FFF2-40B4-BE49-F238E27FC236}">
                  <a16:creationId xmlns:a16="http://schemas.microsoft.com/office/drawing/2014/main" id="{2ADB35A5-E9BC-6AC7-C58A-09B3343A4E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9229">
              <a:off x="548839" y="4083432"/>
              <a:ext cx="905354" cy="3254541"/>
            </a:xfrm>
            <a:prstGeom prst="rect">
              <a:avLst/>
            </a:prstGeom>
          </p:spPr>
        </p:pic>
        <p:pic>
          <p:nvPicPr>
            <p:cNvPr id="10" name="Picture 15">
              <a:extLst>
                <a:ext uri="{FF2B5EF4-FFF2-40B4-BE49-F238E27FC236}">
                  <a16:creationId xmlns:a16="http://schemas.microsoft.com/office/drawing/2014/main" id="{34766594-B989-CBDC-F9D3-C4701EC6FB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5862">
              <a:off x="2598743" y="3382914"/>
              <a:ext cx="1653855" cy="3567138"/>
            </a:xfrm>
            <a:prstGeom prst="rect">
              <a:avLst/>
            </a:prstGeom>
          </p:spPr>
        </p:pic>
        <p:pic>
          <p:nvPicPr>
            <p:cNvPr id="11" name="Picture 16">
              <a:extLst>
                <a:ext uri="{FF2B5EF4-FFF2-40B4-BE49-F238E27FC236}">
                  <a16:creationId xmlns:a16="http://schemas.microsoft.com/office/drawing/2014/main" id="{C0AB1335-A5AD-2C3D-4B9E-996F4661CD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85669">
              <a:off x="4655270" y="405425"/>
              <a:ext cx="2073998" cy="2830519"/>
            </a:xfrm>
            <a:prstGeom prst="rect">
              <a:avLst/>
            </a:prstGeom>
          </p:spPr>
        </p:pic>
      </p:grpSp>
    </p:spTree>
    <p:extLst>
      <p:ext uri="{BB962C8B-B14F-4D97-AF65-F5344CB8AC3E}">
        <p14:creationId xmlns:p14="http://schemas.microsoft.com/office/powerpoint/2010/main" val="64005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EFE2E6-58AE-731F-9AEB-EBAE5B7F408B}"/>
              </a:ext>
            </a:extLst>
          </p:cNvPr>
          <p:cNvSpPr txBox="1"/>
          <p:nvPr/>
        </p:nvSpPr>
        <p:spPr>
          <a:xfrm>
            <a:off x="666750" y="1788860"/>
            <a:ext cx="10534650" cy="505138"/>
          </a:xfrm>
          <a:prstGeom prst="rect">
            <a:avLst/>
          </a:prstGeom>
          <a:noFill/>
        </p:spPr>
        <p:txBody>
          <a:bodyPr wrap="square">
            <a:spAutoFit/>
          </a:bodyPr>
          <a:lstStyle/>
          <a:p>
            <a:pPr algn="just">
              <a:lnSpc>
                <a:spcPct val="125000"/>
              </a:lnSpc>
            </a:pPr>
            <a:r>
              <a:rPr lang="nl-NL" sz="2400" b="1" dirty="0">
                <a:latin typeface="UTM Avo" panose="02040603050506020204" pitchFamily="18" charset="0"/>
                <a:cs typeface="Arial" panose="020B0604020202020204" pitchFamily="34" charset="0"/>
              </a:rPr>
              <a:t>1. Khái niệm tương tác van der Waals</a:t>
            </a:r>
          </a:p>
        </p:txBody>
      </p:sp>
      <p:sp>
        <p:nvSpPr>
          <p:cNvPr id="5" name="TextBox 4">
            <a:extLst>
              <a:ext uri="{FF2B5EF4-FFF2-40B4-BE49-F238E27FC236}">
                <a16:creationId xmlns:a16="http://schemas.microsoft.com/office/drawing/2014/main" id="{37E7E16F-8C01-A5A7-A768-15EA58904564}"/>
              </a:ext>
            </a:extLst>
          </p:cNvPr>
          <p:cNvSpPr txBox="1"/>
          <p:nvPr/>
        </p:nvSpPr>
        <p:spPr>
          <a:xfrm>
            <a:off x="733424" y="2217485"/>
            <a:ext cx="10829925" cy="1121846"/>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Liên kết van der Waals là một loại liên kết yếu, hình thành do tương tác hút tĩnh điện giữa các cực trái dấu của phân tử.</a:t>
            </a:r>
          </a:p>
        </p:txBody>
      </p:sp>
      <p:pic>
        <p:nvPicPr>
          <p:cNvPr id="2" name="Picture 1">
            <a:extLst>
              <a:ext uri="{FF2B5EF4-FFF2-40B4-BE49-F238E27FC236}">
                <a16:creationId xmlns:a16="http://schemas.microsoft.com/office/drawing/2014/main" id="{7BC2E94E-0728-08B7-E18B-1695C8C8620A}"/>
              </a:ext>
            </a:extLst>
          </p:cNvPr>
          <p:cNvPicPr>
            <a:picLocks noChangeAspect="1"/>
          </p:cNvPicPr>
          <p:nvPr/>
        </p:nvPicPr>
        <p:blipFill>
          <a:blip r:embed="rId3"/>
          <a:stretch>
            <a:fillRect/>
          </a:stretch>
        </p:blipFill>
        <p:spPr>
          <a:xfrm>
            <a:off x="2540000" y="3585165"/>
            <a:ext cx="6908801" cy="2438400"/>
          </a:xfrm>
          <a:prstGeom prst="rect">
            <a:avLst/>
          </a:prstGeom>
        </p:spPr>
      </p:pic>
    </p:spTree>
    <p:extLst>
      <p:ext uri="{BB962C8B-B14F-4D97-AF65-F5344CB8AC3E}">
        <p14:creationId xmlns:p14="http://schemas.microsoft.com/office/powerpoint/2010/main" val="25504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E7E16F-8C01-A5A7-A768-15EA58904564}"/>
              </a:ext>
            </a:extLst>
          </p:cNvPr>
          <p:cNvSpPr txBox="1"/>
          <p:nvPr/>
        </p:nvSpPr>
        <p:spPr>
          <a:xfrm>
            <a:off x="733424" y="1826960"/>
            <a:ext cx="10829925" cy="1675843"/>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Giữa  các  phân  tử  thậm  chí không có liên kết hydrogen thì vẫn có tương tác với nhau, mặc dù yếu hơn nhiều. Đó là tương tác van der Waals.</a:t>
            </a:r>
          </a:p>
        </p:txBody>
      </p:sp>
      <p:sp>
        <p:nvSpPr>
          <p:cNvPr id="3" name="TextBox 2">
            <a:extLst>
              <a:ext uri="{FF2B5EF4-FFF2-40B4-BE49-F238E27FC236}">
                <a16:creationId xmlns:a16="http://schemas.microsoft.com/office/drawing/2014/main" id="{4673BD39-D773-CAB3-0047-92591274F0C6}"/>
              </a:ext>
            </a:extLst>
          </p:cNvPr>
          <p:cNvSpPr txBox="1"/>
          <p:nvPr/>
        </p:nvSpPr>
        <p:spPr>
          <a:xfrm>
            <a:off x="733424" y="3455735"/>
            <a:ext cx="10829925" cy="2229841"/>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Phân  tử  CO</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  không  có  cực, mặc  dù  liên  kết  C=O  trong phân  tử  là  liên  kết  có  cực. Lí do bởi phân tử này có dạng thẳng, hai liên kết C=O lại có cực ngược chiều nhau nên triệt tiêu  lẫn  nhau  khi  xét  cho  cả phân tử.</a:t>
            </a:r>
          </a:p>
        </p:txBody>
      </p:sp>
      <p:pic>
        <p:nvPicPr>
          <p:cNvPr id="6" name="Picture 5">
            <a:extLst>
              <a:ext uri="{FF2B5EF4-FFF2-40B4-BE49-F238E27FC236}">
                <a16:creationId xmlns:a16="http://schemas.microsoft.com/office/drawing/2014/main" id="{D34D82B2-8823-F8D8-A5EA-5EAA86360205}"/>
              </a:ext>
            </a:extLst>
          </p:cNvPr>
          <p:cNvPicPr>
            <a:picLocks noChangeAspect="1"/>
          </p:cNvPicPr>
          <p:nvPr/>
        </p:nvPicPr>
        <p:blipFill>
          <a:blip r:embed="rId3"/>
          <a:stretch>
            <a:fillRect/>
          </a:stretch>
        </p:blipFill>
        <p:spPr>
          <a:xfrm>
            <a:off x="5743575" y="5318126"/>
            <a:ext cx="3028724" cy="1115846"/>
          </a:xfrm>
          <a:prstGeom prst="rect">
            <a:avLst/>
          </a:prstGeom>
        </p:spPr>
      </p:pic>
    </p:spTree>
    <p:extLst>
      <p:ext uri="{BB962C8B-B14F-4D97-AF65-F5344CB8AC3E}">
        <p14:creationId xmlns:p14="http://schemas.microsoft.com/office/powerpoint/2010/main" val="281680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EFE2E6-58AE-731F-9AEB-EBAE5B7F408B}"/>
              </a:ext>
            </a:extLst>
          </p:cNvPr>
          <p:cNvSpPr txBox="1"/>
          <p:nvPr/>
        </p:nvSpPr>
        <p:spPr>
          <a:xfrm>
            <a:off x="666750" y="1788860"/>
            <a:ext cx="10534650" cy="505138"/>
          </a:xfrm>
          <a:prstGeom prst="rect">
            <a:avLst/>
          </a:prstGeom>
          <a:noFill/>
        </p:spPr>
        <p:txBody>
          <a:bodyPr wrap="square">
            <a:spAutoFit/>
          </a:bodyPr>
          <a:lstStyle/>
          <a:p>
            <a:pPr algn="just">
              <a:lnSpc>
                <a:spcPct val="125000"/>
              </a:lnSpc>
            </a:pPr>
            <a:r>
              <a:rPr lang="nl-NL" sz="2400" b="1" dirty="0">
                <a:latin typeface="UTM Avo" panose="02040603050506020204" pitchFamily="18" charset="0"/>
                <a:cs typeface="Arial" panose="020B0604020202020204" pitchFamily="34" charset="0"/>
              </a:rPr>
              <a:t>1. Khái niệm tương tác van der Waals</a:t>
            </a:r>
          </a:p>
        </p:txBody>
      </p:sp>
      <p:sp>
        <p:nvSpPr>
          <p:cNvPr id="5" name="TextBox 4">
            <a:extLst>
              <a:ext uri="{FF2B5EF4-FFF2-40B4-BE49-F238E27FC236}">
                <a16:creationId xmlns:a16="http://schemas.microsoft.com/office/drawing/2014/main" id="{37E7E16F-8C01-A5A7-A768-15EA58904564}"/>
              </a:ext>
            </a:extLst>
          </p:cNvPr>
          <p:cNvSpPr txBox="1"/>
          <p:nvPr/>
        </p:nvSpPr>
        <p:spPr>
          <a:xfrm>
            <a:off x="733424" y="2217485"/>
            <a:ext cx="5219701" cy="1675843"/>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Liên kết cộng hoá trị có cực là nguyên nhân dẫn tới sự phân cực ở các phân tử HCl, SO</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a:t>
            </a:r>
          </a:p>
        </p:txBody>
      </p:sp>
      <p:pic>
        <p:nvPicPr>
          <p:cNvPr id="3" name="Picture 2">
            <a:extLst>
              <a:ext uri="{FF2B5EF4-FFF2-40B4-BE49-F238E27FC236}">
                <a16:creationId xmlns:a16="http://schemas.microsoft.com/office/drawing/2014/main" id="{A26A5969-0041-D056-1BDD-E3D5424CC997}"/>
              </a:ext>
            </a:extLst>
          </p:cNvPr>
          <p:cNvPicPr>
            <a:picLocks noChangeAspect="1"/>
          </p:cNvPicPr>
          <p:nvPr/>
        </p:nvPicPr>
        <p:blipFill>
          <a:blip r:embed="rId3"/>
          <a:stretch>
            <a:fillRect/>
          </a:stretch>
        </p:blipFill>
        <p:spPr>
          <a:xfrm>
            <a:off x="5994400" y="2346325"/>
            <a:ext cx="5756319" cy="3722235"/>
          </a:xfrm>
          <a:prstGeom prst="rect">
            <a:avLst/>
          </a:prstGeom>
        </p:spPr>
      </p:pic>
    </p:spTree>
    <p:extLst>
      <p:ext uri="{BB962C8B-B14F-4D97-AF65-F5344CB8AC3E}">
        <p14:creationId xmlns:p14="http://schemas.microsoft.com/office/powerpoint/2010/main" val="403509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E7E16F-8C01-A5A7-A768-15EA58904564}"/>
              </a:ext>
            </a:extLst>
          </p:cNvPr>
          <p:cNvSpPr txBox="1"/>
          <p:nvPr/>
        </p:nvSpPr>
        <p:spPr>
          <a:xfrm>
            <a:off x="733424" y="1807910"/>
            <a:ext cx="10648951" cy="2783839"/>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Một  số  nguyên  tử  như  He, Ne,...  và  các  phân  tử  không cực như F</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 Cl</a:t>
            </a:r>
            <a:r>
              <a:rPr lang="vi-VN"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 ở một thời điểm nào đó vẫn có thể xuất hiện  các  cực  tạm  thời.  Các cực  tạm  thời  gây  ra  bởi  sự phân bố electron không đồng đều tại thời điểm đó. Điều này dẫn đến giữa các nguyên tử, phân tử này vẫn có tương tác van der Waals với nhau.</a:t>
            </a:r>
          </a:p>
        </p:txBody>
      </p:sp>
    </p:spTree>
    <p:extLst>
      <p:ext uri="{BB962C8B-B14F-4D97-AF65-F5344CB8AC3E}">
        <p14:creationId xmlns:p14="http://schemas.microsoft.com/office/powerpoint/2010/main" val="272270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EFE2E6-58AE-731F-9AEB-EBAE5B7F408B}"/>
              </a:ext>
            </a:extLst>
          </p:cNvPr>
          <p:cNvSpPr txBox="1"/>
          <p:nvPr/>
        </p:nvSpPr>
        <p:spPr>
          <a:xfrm>
            <a:off x="666750" y="1788860"/>
            <a:ext cx="10534650" cy="966803"/>
          </a:xfrm>
          <a:prstGeom prst="rect">
            <a:avLst/>
          </a:prstGeom>
          <a:noFill/>
        </p:spPr>
        <p:txBody>
          <a:bodyPr wrap="square">
            <a:spAutoFit/>
          </a:bodyPr>
          <a:lstStyle/>
          <a:p>
            <a:pPr algn="just">
              <a:lnSpc>
                <a:spcPct val="125000"/>
              </a:lnSpc>
            </a:pPr>
            <a:r>
              <a:rPr lang="vi-VN" sz="2400" b="1" dirty="0">
                <a:latin typeface="UTM Avo" panose="02040603050506020204" pitchFamily="18" charset="0"/>
                <a:cs typeface="Arial" panose="020B0604020202020204" pitchFamily="34" charset="0"/>
              </a:rPr>
              <a:t>2. Ảnh hưởng của tương tác van der Waals tới tính chất vật lý của các chất</a:t>
            </a:r>
          </a:p>
        </p:txBody>
      </p:sp>
      <p:sp>
        <p:nvSpPr>
          <p:cNvPr id="5" name="TextBox 4">
            <a:extLst>
              <a:ext uri="{FF2B5EF4-FFF2-40B4-BE49-F238E27FC236}">
                <a16:creationId xmlns:a16="http://schemas.microsoft.com/office/drawing/2014/main" id="{37E7E16F-8C01-A5A7-A768-15EA58904564}"/>
              </a:ext>
            </a:extLst>
          </p:cNvPr>
          <p:cNvSpPr txBox="1"/>
          <p:nvPr/>
        </p:nvSpPr>
        <p:spPr>
          <a:xfrm>
            <a:off x="695324" y="2779460"/>
            <a:ext cx="11010901" cy="1675843"/>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Tương tự liên kết hydrogen, tương tác van der Waals làm</a:t>
            </a: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tăng nhiệt độ nóng chảy và nhiệt độ sôi các chất, nhưng ở mức độ ảnh hưởng yếu hơn so với liên kết hydrogen.</a:t>
            </a:r>
          </a:p>
        </p:txBody>
      </p:sp>
    </p:spTree>
    <p:extLst>
      <p:ext uri="{BB962C8B-B14F-4D97-AF65-F5344CB8AC3E}">
        <p14:creationId xmlns:p14="http://schemas.microsoft.com/office/powerpoint/2010/main" val="14251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EFE2E6-58AE-731F-9AEB-EBAE5B7F408B}"/>
              </a:ext>
            </a:extLst>
          </p:cNvPr>
          <p:cNvSpPr txBox="1"/>
          <p:nvPr/>
        </p:nvSpPr>
        <p:spPr>
          <a:xfrm>
            <a:off x="666750" y="1788860"/>
            <a:ext cx="10534650" cy="966803"/>
          </a:xfrm>
          <a:prstGeom prst="rect">
            <a:avLst/>
          </a:prstGeom>
          <a:noFill/>
        </p:spPr>
        <p:txBody>
          <a:bodyPr wrap="square">
            <a:spAutoFit/>
          </a:bodyPr>
          <a:lstStyle/>
          <a:p>
            <a:pPr algn="just">
              <a:lnSpc>
                <a:spcPct val="125000"/>
              </a:lnSpc>
            </a:pPr>
            <a:r>
              <a:rPr lang="vi-VN" sz="2400" b="1" dirty="0">
                <a:latin typeface="UTM Avo" panose="02040603050506020204" pitchFamily="18" charset="0"/>
                <a:cs typeface="Arial" panose="020B0604020202020204" pitchFamily="34" charset="0"/>
              </a:rPr>
              <a:t>3. Giải thích vì sao con tắc kè có thể di chuyển trên mặt kính trơn nhẵn, thẳng đứng.</a:t>
            </a:r>
          </a:p>
        </p:txBody>
      </p:sp>
      <p:sp>
        <p:nvSpPr>
          <p:cNvPr id="5" name="TextBox 4">
            <a:extLst>
              <a:ext uri="{FF2B5EF4-FFF2-40B4-BE49-F238E27FC236}">
                <a16:creationId xmlns:a16="http://schemas.microsoft.com/office/drawing/2014/main" id="{37E7E16F-8C01-A5A7-A768-15EA58904564}"/>
              </a:ext>
            </a:extLst>
          </p:cNvPr>
          <p:cNvSpPr txBox="1"/>
          <p:nvPr/>
        </p:nvSpPr>
        <p:spPr>
          <a:xfrm>
            <a:off x="695324" y="2779460"/>
            <a:ext cx="7343775" cy="2229841"/>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Con tắc kè có thể di chuyển trên mặt kính trơn nhẵn, thẳng đứng vì có sự bám hút (tương tác van der Waals) giữa bàn chân con tắc kè và mặt kính.</a:t>
            </a:r>
          </a:p>
        </p:txBody>
      </p:sp>
      <p:pic>
        <p:nvPicPr>
          <p:cNvPr id="2" name="Picture 1">
            <a:extLst>
              <a:ext uri="{FF2B5EF4-FFF2-40B4-BE49-F238E27FC236}">
                <a16:creationId xmlns:a16="http://schemas.microsoft.com/office/drawing/2014/main" id="{E1C4EB02-E322-6117-7DE9-9C94F6DBF120}"/>
              </a:ext>
            </a:extLst>
          </p:cNvPr>
          <p:cNvPicPr>
            <a:picLocks noChangeAspect="1"/>
          </p:cNvPicPr>
          <p:nvPr/>
        </p:nvPicPr>
        <p:blipFill>
          <a:blip r:embed="rId3"/>
          <a:stretch>
            <a:fillRect/>
          </a:stretch>
        </p:blipFill>
        <p:spPr>
          <a:xfrm>
            <a:off x="8388350" y="2943225"/>
            <a:ext cx="2927350" cy="2346927"/>
          </a:xfrm>
          <a:prstGeom prst="rect">
            <a:avLst/>
          </a:prstGeom>
        </p:spPr>
      </p:pic>
    </p:spTree>
    <p:extLst>
      <p:ext uri="{BB962C8B-B14F-4D97-AF65-F5344CB8AC3E}">
        <p14:creationId xmlns:p14="http://schemas.microsoft.com/office/powerpoint/2010/main" val="397896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07D93-0E91-9EAE-A022-5459C7E341BA}"/>
              </a:ext>
            </a:extLst>
          </p:cNvPr>
          <p:cNvSpPr/>
          <p:nvPr/>
        </p:nvSpPr>
        <p:spPr>
          <a:xfrm>
            <a:off x="556895" y="1743752"/>
            <a:ext cx="4405630" cy="3891835"/>
          </a:xfrm>
          <a:prstGeom prst="rect">
            <a:avLst/>
          </a:prstGeom>
        </p:spPr>
        <p:txBody>
          <a:bodyPr wrap="square">
            <a:spAutoFit/>
          </a:bodyPr>
          <a:lstStyle/>
          <a:p>
            <a:pPr lvl="0" algn="just">
              <a:lnSpc>
                <a:spcPct val="150000"/>
              </a:lnSpc>
              <a:spcBef>
                <a:spcPts val="400"/>
              </a:spcBef>
              <a:spcAft>
                <a:spcPts val="533"/>
              </a:spcAft>
              <a:defRP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Ở nhiệt độ thấp dưới 0 </a:t>
            </a:r>
            <a:r>
              <a:rPr lang="vi-VN" sz="2400" baseline="30000" dirty="0">
                <a:solidFill>
                  <a:prstClr val="black"/>
                </a:solidFill>
                <a:latin typeface="UTM Avo" panose="02040603050506020204" pitchFamily="18" charset="0"/>
                <a:ea typeface="Calibri" panose="020F0502020204030204" pitchFamily="34" charset="0"/>
                <a:cs typeface="Arial" panose="020B0604020202020204" pitchFamily="34" charset="0"/>
              </a:rPr>
              <a:t>o</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C, tuỳ theo nhiệt độ và độ ẩm không khí, nước ở thể rắn dưới dạng tinh thể nước đá, bông tuyết với các liên kết hydrogen giữa các phân tử và cụm phân tử nước.</a:t>
            </a:r>
          </a:p>
        </p:txBody>
      </p:sp>
      <p:pic>
        <p:nvPicPr>
          <p:cNvPr id="3" name="Picture 2">
            <a:extLst>
              <a:ext uri="{FF2B5EF4-FFF2-40B4-BE49-F238E27FC236}">
                <a16:creationId xmlns:a16="http://schemas.microsoft.com/office/drawing/2014/main" id="{BBD25EDD-C15A-0799-A0E8-A085CDA9E614}"/>
              </a:ext>
            </a:extLst>
          </p:cNvPr>
          <p:cNvPicPr>
            <a:picLocks noChangeAspect="1"/>
          </p:cNvPicPr>
          <p:nvPr/>
        </p:nvPicPr>
        <p:blipFill>
          <a:blip r:embed="rId3"/>
          <a:stretch>
            <a:fillRect/>
          </a:stretch>
        </p:blipFill>
        <p:spPr>
          <a:xfrm>
            <a:off x="5140325" y="1555910"/>
            <a:ext cx="6778229" cy="4702015"/>
          </a:xfrm>
          <a:prstGeom prst="rect">
            <a:avLst/>
          </a:prstGeom>
        </p:spPr>
      </p:pic>
    </p:spTree>
    <p:extLst>
      <p:ext uri="{BB962C8B-B14F-4D97-AF65-F5344CB8AC3E}">
        <p14:creationId xmlns:p14="http://schemas.microsoft.com/office/powerpoint/2010/main" val="139355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B17B448E-3A6A-D950-097D-C5F32FD01302}"/>
              </a:ext>
            </a:extLst>
          </p:cNvPr>
          <p:cNvPicPr>
            <a:picLocks noChangeAspect="1"/>
          </p:cNvPicPr>
          <p:nvPr/>
        </p:nvPicPr>
        <p:blipFill>
          <a:blip r:embed="rId4"/>
          <a:stretch>
            <a:fillRect/>
          </a:stretch>
        </p:blipFill>
        <p:spPr>
          <a:xfrm>
            <a:off x="4662693" y="3197436"/>
            <a:ext cx="2866614" cy="1692198"/>
          </a:xfrm>
          <a:prstGeom prst="rect">
            <a:avLst/>
          </a:prstGeom>
        </p:spPr>
      </p:pic>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5B1EF6-38C0-AC42-66FB-BF4A2B80C3A1}"/>
              </a:ext>
            </a:extLst>
          </p:cNvPr>
          <p:cNvSpPr/>
          <p:nvPr/>
        </p:nvSpPr>
        <p:spPr>
          <a:xfrm>
            <a:off x="661670" y="1834356"/>
            <a:ext cx="11066780" cy="4353499"/>
          </a:xfrm>
          <a:prstGeom prst="rect">
            <a:avLst/>
          </a:prstGeom>
        </p:spPr>
        <p:txBody>
          <a:bodyPr wrap="square">
            <a:spAutoFit/>
          </a:bodyPr>
          <a:lstStyle/>
          <a:p>
            <a:pPr marL="342900" indent="-342900" algn="just">
              <a:lnSpc>
                <a:spcPct val="130000"/>
              </a:lnSpc>
              <a:buFont typeface="Arial" panose="020B0604020202020204" pitchFamily="34" charset="0"/>
              <a:buChar char="•"/>
            </a:pPr>
            <a:r>
              <a:rPr lang="vi-VN" sz="2400" dirty="0">
                <a:latin typeface="UTM Avo" panose="02040603050506020204" pitchFamily="18" charset="0"/>
              </a:rPr>
              <a:t>Liên kết hydrogen là một loại liên kết yếu được hình thành giữa nguyên tử H (đã liên kết với một nguyên tử có độ âm điện lớn) với một nguyên tử khác (có độ âm điện lớn) còn cặp electron riêng. Các nguyên tử có độ âm điện lớn thường gặp trong liên kết hydrogen là N, O, F.</a:t>
            </a:r>
          </a:p>
          <a:p>
            <a:pPr marL="342900" indent="-342900" algn="just">
              <a:lnSpc>
                <a:spcPct val="130000"/>
              </a:lnSpc>
              <a:buFont typeface="Arial" panose="020B0604020202020204" pitchFamily="34" charset="0"/>
              <a:buChar char="•"/>
            </a:pPr>
            <a:r>
              <a:rPr lang="vi-VN" sz="2400" dirty="0">
                <a:latin typeface="UTM Avo" panose="02040603050506020204" pitchFamily="18" charset="0"/>
              </a:rPr>
              <a:t>Tương tác van der Waals là một loại liên kết rất yếu, hình thành bởi tương tác hút tĩnh điện giữa các cực trái dấu của phân tử.</a:t>
            </a:r>
          </a:p>
          <a:p>
            <a:pPr marL="342900" indent="-342900" algn="just">
              <a:lnSpc>
                <a:spcPct val="130000"/>
              </a:lnSpc>
              <a:buFont typeface="Arial" panose="020B0604020202020204" pitchFamily="34" charset="0"/>
              <a:buChar char="•"/>
            </a:pPr>
            <a:r>
              <a:rPr lang="vi-VN" sz="2400" dirty="0">
                <a:latin typeface="UTM Avo" panose="02040603050506020204" pitchFamily="18" charset="0"/>
              </a:rPr>
              <a:t> Liên kết hydrogen và tương tác van der Waals làm tăng nhiệt độ nóng chảy và nhiệt độ sôi của các chất. Trong đó, liên kết hydrogen có ảnh hưởng mạnh hơn.</a:t>
            </a:r>
          </a:p>
        </p:txBody>
      </p:sp>
    </p:spTree>
    <p:extLst>
      <p:ext uri="{BB962C8B-B14F-4D97-AF65-F5344CB8AC3E}">
        <p14:creationId xmlns:p14="http://schemas.microsoft.com/office/powerpoint/2010/main" val="202056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1E4DFA-04C9-E0AB-B054-4EDE89CF2921}"/>
              </a:ext>
            </a:extLst>
          </p:cNvPr>
          <p:cNvSpPr txBox="1"/>
          <p:nvPr/>
        </p:nvSpPr>
        <p:spPr>
          <a:xfrm>
            <a:off x="638175" y="1753395"/>
            <a:ext cx="11144250" cy="3891835"/>
          </a:xfrm>
          <a:prstGeom prst="rect">
            <a:avLst/>
          </a:prstGeom>
          <a:noFill/>
        </p:spPr>
        <p:txBody>
          <a:bodyPr wrap="square">
            <a:spAutoFit/>
          </a:bodyPr>
          <a:lstStyle/>
          <a:p>
            <a:pPr marR="44560" algn="just">
              <a:lnSpc>
                <a:spcPct val="150000"/>
              </a:lnSpc>
            </a:pPr>
            <a:r>
              <a:rPr lang="vi-VN" sz="2400" b="0" i="0" u="none" strike="noStrike" baseline="0" dirty="0">
                <a:solidFill>
                  <a:schemeClr val="tx1">
                    <a:lumMod val="95000"/>
                    <a:lumOff val="5000"/>
                  </a:schemeClr>
                </a:solidFill>
                <a:latin typeface="UTM Avo" panose="02040603050506020204" pitchFamily="18" charset="0"/>
              </a:rPr>
              <a:t>Hai phân tử nước có thể liên kết được với nhau. Dựa vào sự  phân  bố  điện  tích  trong  phân  tử  nước  (Hình  12.1), cho biết liên kết giữa hai phân tử nước có thể được hình thành qua cặp nguyên tử nào.</a:t>
            </a:r>
            <a:endParaRPr lang="en-US" sz="2400" b="0" i="0" u="none" strike="noStrike" baseline="0" dirty="0">
              <a:solidFill>
                <a:schemeClr val="tx1">
                  <a:lumMod val="95000"/>
                  <a:lumOff val="5000"/>
                </a:schemeClr>
              </a:solidFill>
              <a:latin typeface="UTM Avo" panose="02040603050506020204" pitchFamily="18" charset="0"/>
            </a:endParaRPr>
          </a:p>
          <a:p>
            <a:pPr marR="44560" algn="just">
              <a:lnSpc>
                <a:spcPct val="150000"/>
              </a:lnSpc>
            </a:pPr>
            <a:r>
              <a:rPr lang="en-US" sz="2400" b="0" i="0" u="none" strike="noStrike" baseline="0" dirty="0">
                <a:solidFill>
                  <a:schemeClr val="tx1">
                    <a:lumMod val="95000"/>
                    <a:lumOff val="5000"/>
                  </a:schemeClr>
                </a:solidFill>
                <a:latin typeface="UTM Avo" panose="02040603050506020204" pitchFamily="18" charset="0"/>
              </a:rPr>
              <a:t>  (1) O </a:t>
            </a:r>
            <a:r>
              <a:rPr lang="en-US" sz="2400" b="0" i="0" u="none" strike="noStrike" baseline="0" dirty="0" err="1">
                <a:solidFill>
                  <a:schemeClr val="tx1">
                    <a:lumMod val="95000"/>
                    <a:lumOff val="5000"/>
                  </a:schemeClr>
                </a:solidFill>
                <a:latin typeface="UTM Avo" panose="02040603050506020204" pitchFamily="18" charset="0"/>
              </a:rPr>
              <a:t>với</a:t>
            </a:r>
            <a:r>
              <a:rPr lang="en-US" sz="2400" b="0" i="0" u="none" strike="noStrike" baseline="0" dirty="0">
                <a:solidFill>
                  <a:schemeClr val="tx1">
                    <a:lumMod val="95000"/>
                    <a:lumOff val="5000"/>
                  </a:schemeClr>
                </a:solidFill>
                <a:latin typeface="UTM Avo" panose="02040603050506020204" pitchFamily="18" charset="0"/>
              </a:rPr>
              <a:t> O. </a:t>
            </a:r>
          </a:p>
          <a:p>
            <a:pPr marR="44560" algn="just">
              <a:lnSpc>
                <a:spcPct val="150000"/>
              </a:lnSpc>
            </a:pPr>
            <a:r>
              <a:rPr lang="en-US" sz="2400" b="0" i="0" u="none" strike="noStrike" baseline="0" dirty="0">
                <a:solidFill>
                  <a:schemeClr val="tx1">
                    <a:lumMod val="95000"/>
                    <a:lumOff val="5000"/>
                  </a:schemeClr>
                </a:solidFill>
                <a:latin typeface="UTM Avo" panose="02040603050506020204" pitchFamily="18" charset="0"/>
              </a:rPr>
              <a:t>  (2) H </a:t>
            </a:r>
            <a:r>
              <a:rPr lang="en-US" sz="2400" b="0" i="0" u="none" strike="noStrike" baseline="0" dirty="0" err="1">
                <a:solidFill>
                  <a:schemeClr val="tx1">
                    <a:lumMod val="95000"/>
                    <a:lumOff val="5000"/>
                  </a:schemeClr>
                </a:solidFill>
                <a:latin typeface="UTM Avo" panose="02040603050506020204" pitchFamily="18" charset="0"/>
              </a:rPr>
              <a:t>với</a:t>
            </a:r>
            <a:r>
              <a:rPr lang="en-US" sz="2400" b="0" i="0" u="none" strike="noStrike" baseline="0" dirty="0">
                <a:solidFill>
                  <a:schemeClr val="tx1">
                    <a:lumMod val="95000"/>
                    <a:lumOff val="5000"/>
                  </a:schemeClr>
                </a:solidFill>
                <a:latin typeface="UTM Avo" panose="02040603050506020204" pitchFamily="18" charset="0"/>
              </a:rPr>
              <a:t> H. </a:t>
            </a:r>
          </a:p>
          <a:p>
            <a:pPr marR="44560" algn="just">
              <a:lnSpc>
                <a:spcPct val="150000"/>
              </a:lnSpc>
            </a:pPr>
            <a:r>
              <a:rPr lang="en-US" sz="2400" b="0" i="0" u="none" strike="noStrike" baseline="0" dirty="0">
                <a:solidFill>
                  <a:schemeClr val="tx1">
                    <a:lumMod val="95000"/>
                    <a:lumOff val="5000"/>
                  </a:schemeClr>
                </a:solidFill>
                <a:latin typeface="UTM Avo" panose="02040603050506020204" pitchFamily="18" charset="0"/>
              </a:rPr>
              <a:t>  (3) O </a:t>
            </a:r>
            <a:r>
              <a:rPr lang="en-US" sz="2400" b="0" i="0" u="none" strike="noStrike" baseline="0" dirty="0" err="1">
                <a:solidFill>
                  <a:schemeClr val="tx1">
                    <a:lumMod val="95000"/>
                    <a:lumOff val="5000"/>
                  </a:schemeClr>
                </a:solidFill>
                <a:latin typeface="UTM Avo" panose="02040603050506020204" pitchFamily="18" charset="0"/>
              </a:rPr>
              <a:t>với</a:t>
            </a:r>
            <a:r>
              <a:rPr lang="en-US" sz="2400" b="0" i="0" u="none" strike="noStrike" baseline="0" dirty="0">
                <a:solidFill>
                  <a:schemeClr val="tx1">
                    <a:lumMod val="95000"/>
                    <a:lumOff val="5000"/>
                  </a:schemeClr>
                </a:solidFill>
                <a:latin typeface="UTM Avo" panose="02040603050506020204" pitchFamily="18" charset="0"/>
              </a:rPr>
              <a:t> H.</a:t>
            </a:r>
          </a:p>
          <a:p>
            <a:pPr algn="l">
              <a:lnSpc>
                <a:spcPct val="150000"/>
              </a:lnSpc>
            </a:pPr>
            <a:r>
              <a:rPr lang="en-US" sz="2400" b="0" i="0" u="none" strike="noStrike" baseline="0" dirty="0">
                <a:solidFill>
                  <a:schemeClr val="tx1">
                    <a:lumMod val="95000"/>
                    <a:lumOff val="5000"/>
                  </a:schemeClr>
                </a:solidFill>
                <a:latin typeface="UTM Avo" panose="02040603050506020204" pitchFamily="18" charset="0"/>
              </a:rPr>
              <a:t>Giải </a:t>
            </a:r>
            <a:r>
              <a:rPr lang="en-US" sz="2400" b="0" i="0" u="none" strike="noStrike" baseline="0" dirty="0" err="1">
                <a:solidFill>
                  <a:schemeClr val="tx1">
                    <a:lumMod val="95000"/>
                    <a:lumOff val="5000"/>
                  </a:schemeClr>
                </a:solidFill>
                <a:latin typeface="UTM Avo" panose="02040603050506020204" pitchFamily="18" charset="0"/>
              </a:rPr>
              <a:t>thích</a:t>
            </a:r>
            <a:r>
              <a:rPr lang="en-US" sz="2400" b="0" i="0" u="none" strike="noStrike" baseline="0" dirty="0">
                <a:solidFill>
                  <a:schemeClr val="tx1">
                    <a:lumMod val="95000"/>
                    <a:lumOff val="5000"/>
                  </a:schemeClr>
                </a:solidFill>
                <a:latin typeface="UTM Avo" panose="02040603050506020204" pitchFamily="18" charset="0"/>
              </a:rPr>
              <a:t> </a:t>
            </a:r>
            <a:r>
              <a:rPr lang="en-US" sz="2400" b="0" i="0" u="none" strike="noStrike" baseline="0" dirty="0" err="1">
                <a:solidFill>
                  <a:schemeClr val="tx1">
                    <a:lumMod val="95000"/>
                    <a:lumOff val="5000"/>
                  </a:schemeClr>
                </a:solidFill>
                <a:latin typeface="UTM Avo" panose="02040603050506020204" pitchFamily="18" charset="0"/>
              </a:rPr>
              <a:t>sự</a:t>
            </a:r>
            <a:r>
              <a:rPr lang="en-US" sz="2400" b="0" i="0" u="none" strike="noStrike" baseline="0" dirty="0">
                <a:solidFill>
                  <a:schemeClr val="tx1">
                    <a:lumMod val="95000"/>
                    <a:lumOff val="5000"/>
                  </a:schemeClr>
                </a:solidFill>
                <a:latin typeface="UTM Avo" panose="02040603050506020204" pitchFamily="18" charset="0"/>
              </a:rPr>
              <a:t> </a:t>
            </a:r>
            <a:r>
              <a:rPr lang="en-US" sz="2400" b="0" i="0" u="none" strike="noStrike" baseline="0" dirty="0" err="1">
                <a:solidFill>
                  <a:schemeClr val="tx1">
                    <a:lumMod val="95000"/>
                    <a:lumOff val="5000"/>
                  </a:schemeClr>
                </a:solidFill>
                <a:latin typeface="UTM Avo" panose="02040603050506020204" pitchFamily="18" charset="0"/>
              </a:rPr>
              <a:t>lựa</a:t>
            </a:r>
            <a:r>
              <a:rPr lang="en-US" sz="2400" b="0" i="0" u="none" strike="noStrike" baseline="0" dirty="0">
                <a:solidFill>
                  <a:schemeClr val="tx1">
                    <a:lumMod val="95000"/>
                    <a:lumOff val="5000"/>
                  </a:schemeClr>
                </a:solidFill>
                <a:latin typeface="UTM Avo" panose="02040603050506020204" pitchFamily="18" charset="0"/>
              </a:rPr>
              <a:t> </a:t>
            </a:r>
            <a:r>
              <a:rPr lang="en-US" sz="2400" b="0" i="0" u="none" strike="noStrike" baseline="0" dirty="0" err="1">
                <a:solidFill>
                  <a:schemeClr val="tx1">
                    <a:lumMod val="95000"/>
                    <a:lumOff val="5000"/>
                  </a:schemeClr>
                </a:solidFill>
                <a:latin typeface="UTM Avo" panose="02040603050506020204" pitchFamily="18" charset="0"/>
              </a:rPr>
              <a:t>chọn</a:t>
            </a:r>
            <a:r>
              <a:rPr lang="en-US" sz="2400" b="0" i="0" u="none" strike="noStrike" baseline="0" dirty="0">
                <a:solidFill>
                  <a:schemeClr val="tx1">
                    <a:lumMod val="95000"/>
                    <a:lumOff val="5000"/>
                  </a:schemeClr>
                </a:solidFill>
                <a:latin typeface="UTM Avo" panose="02040603050506020204" pitchFamily="18" charset="0"/>
              </a:rPr>
              <a:t> của </a:t>
            </a:r>
            <a:r>
              <a:rPr lang="en-US" sz="2400" b="0" i="0" u="none" strike="noStrike" baseline="0" dirty="0" err="1">
                <a:solidFill>
                  <a:schemeClr val="tx1">
                    <a:lumMod val="95000"/>
                    <a:lumOff val="5000"/>
                  </a:schemeClr>
                </a:solidFill>
                <a:latin typeface="UTM Avo" panose="02040603050506020204" pitchFamily="18" charset="0"/>
              </a:rPr>
              <a:t>em</a:t>
            </a:r>
            <a:r>
              <a:rPr lang="en-US" sz="2400" b="0" i="0" u="none" strike="noStrike" baseline="0" dirty="0">
                <a:solidFill>
                  <a:schemeClr val="tx1">
                    <a:lumMod val="95000"/>
                    <a:lumOff val="5000"/>
                  </a:schemeClr>
                </a:solidFill>
                <a:latin typeface="UTM Avo" panose="02040603050506020204" pitchFamily="18" charset="0"/>
              </a:rPr>
              <a:t>.</a:t>
            </a:r>
          </a:p>
        </p:txBody>
      </p:sp>
    </p:spTree>
    <p:extLst>
      <p:ext uri="{BB962C8B-B14F-4D97-AF65-F5344CB8AC3E}">
        <p14:creationId xmlns:p14="http://schemas.microsoft.com/office/powerpoint/2010/main" val="224084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B8AFAC-7ED3-58B9-172E-C70F2B47F9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65ED37C0-6F92-67D4-6945-D99202DE6B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D46722F5-F8FB-1823-F0A2-E60698BB0DB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65147" y="947739"/>
            <a:ext cx="1001387" cy="1069572"/>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368265" y="1150422"/>
            <a:ext cx="4928354" cy="2115688"/>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4137520" y="786137"/>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695751" y="2479534"/>
            <a:ext cx="4761503" cy="1077020"/>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400" b="1" i="0" u="none" strike="noStrike" kern="1200" cap="none" spc="0" normalizeH="0" baseline="0" noProof="0" dirty="0">
                <a:ln>
                  <a:solidFill>
                    <a:srgbClr val="F8D22D"/>
                  </a:solidFill>
                </a:ln>
                <a:solidFill>
                  <a:prstClr val="black"/>
                </a:solidFill>
                <a:effectLst/>
                <a:uLnTx/>
                <a:uFillTx/>
                <a:latin typeface="UTM Avo" panose="02040603050506020204" pitchFamily="18"/>
                <a:ea typeface="+mj-ea"/>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2969071" y="4805312"/>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152213"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1590447"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8"/>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44442" y="708174"/>
            <a:ext cx="4563836" cy="5408991"/>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074354" y="4872750"/>
            <a:ext cx="2428713" cy="1332255"/>
          </a:xfrm>
          <a:prstGeom prst="rect">
            <a:avLst/>
          </a:prstGeom>
        </p:spPr>
      </p:pic>
      <p:pic>
        <p:nvPicPr>
          <p:cNvPr id="3" name="Picture 2">
            <a:extLst>
              <a:ext uri="{FF2B5EF4-FFF2-40B4-BE49-F238E27FC236}">
                <a16:creationId xmlns:a16="http://schemas.microsoft.com/office/drawing/2014/main" id="{FA562300-5934-6373-81C7-C488543311B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98747" y="-487363"/>
            <a:ext cx="487363" cy="487363"/>
          </a:xfrm>
          <a:prstGeom prst="rect">
            <a:avLst/>
          </a:prstGeom>
        </p:spPr>
      </p:pic>
    </p:spTree>
    <p:extLst>
      <p:ext uri="{BB962C8B-B14F-4D97-AF65-F5344CB8AC3E}">
        <p14:creationId xmlns:p14="http://schemas.microsoft.com/office/powerpoint/2010/main" val="184670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5147" y="947739"/>
            <a:ext cx="1001387" cy="1069572"/>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368265" y="1150422"/>
            <a:ext cx="4928354" cy="2115688"/>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4137520" y="786137"/>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2969071" y="4805312"/>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152213"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1590447"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8"/>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44442" y="708174"/>
            <a:ext cx="4563836" cy="5408991"/>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237605" y="952360"/>
            <a:ext cx="8431924" cy="5315090"/>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278909" y="1452327"/>
            <a:ext cx="4649792" cy="1075447"/>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en-US" sz="5000" b="1" i="0" u="none" strike="noStrike" kern="1200" cap="none" spc="0" normalizeH="0" baseline="0" noProof="0" dirty="0">
              <a:ln>
                <a:solidFill>
                  <a:srgbClr val="F8D22D"/>
                </a:solidFill>
              </a:ln>
              <a:solidFill>
                <a:prstClr val="black"/>
              </a:solidFill>
              <a:effectLst/>
              <a:uLnTx/>
              <a:uFillTx/>
              <a:latin typeface="UTM Avo" panose="02040603050506020204" pitchFamily="18"/>
              <a:ea typeface="+mj-ea"/>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795273" y="1632926"/>
            <a:ext cx="7764510" cy="4274312"/>
          </a:xfrm>
          <a:prstGeom prst="rect">
            <a:avLst/>
          </a:prstGeom>
          <a:noFill/>
        </p:spPr>
        <p:txBody>
          <a:bodyPr wrap="square" rtlCol="0">
            <a:spAutoFit/>
          </a:bodyPr>
          <a:lstStyle/>
          <a:p>
            <a:pPr marL="0" marR="0" lvl="0" indent="0" algn="ctr" defTabSz="53638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Hướng</a:t>
            </a:r>
            <a:r>
              <a:rPr kumimoji="0" lang="en-US" sz="2400" b="1" i="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dẫn</a:t>
            </a:r>
            <a:endPar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just" defTabSz="536387"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marL="0" marR="0" lvl="0" indent="0" algn="just" defTabSz="536387"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GV click vào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hình</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tròn</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có</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chứa</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số</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hỏi</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để</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hỏi</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just" defTabSz="536387"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Sau khi chọn đáp án, GV click vào bảng “</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Q</a:t>
            </a:r>
            <a:r>
              <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342900" marR="0" lvl="0" indent="-342900" algn="just" defTabSz="536387" rtl="0" eaLnBrk="1" fontAlgn="auto" latinLnBrk="0" hangingPunct="1">
              <a:lnSpc>
                <a:spcPct val="150000"/>
              </a:lnSpc>
              <a:spcBef>
                <a:spcPts val="0"/>
              </a:spcBef>
              <a:spcAft>
                <a:spcPts val="0"/>
              </a:spcAft>
              <a:buClrTx/>
              <a:buSzTx/>
              <a:buFontTx/>
              <a:buChar char="-"/>
              <a:tabLst/>
              <a:defRPr/>
            </a:pPr>
            <a:r>
              <a:rPr kumimoji="0" lang="vi-VN"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Click</a:t>
            </a:r>
            <a:r>
              <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vào quả chanh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tương</a:t>
            </a:r>
            <a:r>
              <a:rPr kumimoji="0" lang="en-US"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ứng</a:t>
            </a:r>
            <a:r>
              <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quả chanh sẽ rơi xuống.</a:t>
            </a:r>
          </a:p>
          <a:p>
            <a:pPr marL="342900" marR="0" lvl="0" indent="-342900" algn="just" defTabSz="536387" rtl="0" eaLnBrk="1" fontAlgn="auto" latinLnBrk="0" hangingPunct="1">
              <a:lnSpc>
                <a:spcPct val="150000"/>
              </a:lnSpc>
              <a:spcBef>
                <a:spcPts val="0"/>
              </a:spcBef>
              <a:spcAft>
                <a:spcPts val="0"/>
              </a:spcAft>
              <a:buClrTx/>
              <a:buSzTx/>
              <a:buFontTx/>
              <a:buChar char="-"/>
              <a:tabLst/>
              <a:defRPr/>
            </a:pP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Sau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khi</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kết</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thúc</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trò</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chơi</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GV click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“NEXT”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tiếp</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tục</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bài</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0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học</a:t>
            </a:r>
            <a:r>
              <a:rPr kumimoji="0" lang="en-US" sz="20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defTabSz="536387" rtl="0" eaLnBrk="1" fontAlgn="auto" latinLnBrk="0" hangingPunct="1">
              <a:lnSpc>
                <a:spcPct val="150000"/>
              </a:lnSpc>
              <a:spcBef>
                <a:spcPts val="0"/>
              </a:spcBef>
              <a:spcAft>
                <a:spcPts val="0"/>
              </a:spcAft>
              <a:buClrTx/>
              <a:buSzTx/>
              <a:buFontTx/>
              <a:buChar char="-"/>
              <a:tabLst/>
              <a:defRPr/>
            </a:pPr>
            <a:endParaRPr kumimoji="0" lang="vi-VN" sz="20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374DC50C-2C73-D78A-DB7D-40EB923254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23552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66079" y="870275"/>
            <a:ext cx="1428063" cy="1525301"/>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4137520" y="786137"/>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2969071" y="4805312"/>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152213"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1590447"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8"/>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9525012" y="4774676"/>
            <a:ext cx="1530610" cy="1431542"/>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2368265" y="1150422"/>
            <a:ext cx="4928354" cy="2115688"/>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3359470" y="982807"/>
            <a:ext cx="4531705" cy="5251614"/>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3785330" y="1661842"/>
            <a:ext cx="738061" cy="1178916"/>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4645141" y="2116929"/>
            <a:ext cx="743014" cy="1183869"/>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5330878" y="1403784"/>
            <a:ext cx="743014" cy="1178916"/>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6217927" y="1844786"/>
            <a:ext cx="743014" cy="1188823"/>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9"/>
          <a:stretch>
            <a:fillRect/>
          </a:stretch>
        </p:blipFill>
        <p:spPr>
          <a:xfrm>
            <a:off x="6728078" y="2639883"/>
            <a:ext cx="743014" cy="1203683"/>
          </a:xfrm>
          <a:prstGeom prst="rect">
            <a:avLst/>
          </a:prstGeom>
        </p:spPr>
      </p:pic>
      <p:pic>
        <p:nvPicPr>
          <p:cNvPr id="5" name="Picture 4">
            <a:extLst>
              <a:ext uri="{FF2B5EF4-FFF2-40B4-BE49-F238E27FC236}">
                <a16:creationId xmlns:a16="http://schemas.microsoft.com/office/drawing/2014/main" id="{D63D3E68-0D4D-2C5C-E4CC-CD709A41FC0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
        <p:nvSpPr>
          <p:cNvPr id="6" name="Oval 5">
            <a:hlinkClick r:id="rId21" action="ppaction://hlinksldjump"/>
            <a:extLst>
              <a:ext uri="{FF2B5EF4-FFF2-40B4-BE49-F238E27FC236}">
                <a16:creationId xmlns:a16="http://schemas.microsoft.com/office/drawing/2014/main" id="{30ECB528-9C8F-1A4F-DEEC-AA1069FB5592}"/>
              </a:ext>
            </a:extLst>
          </p:cNvPr>
          <p:cNvSpPr/>
          <p:nvPr/>
        </p:nvSpPr>
        <p:spPr>
          <a:xfrm>
            <a:off x="3359470" y="5731298"/>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a:t>
            </a:r>
          </a:p>
        </p:txBody>
      </p:sp>
      <p:sp>
        <p:nvSpPr>
          <p:cNvPr id="7" name="Oval 6">
            <a:hlinkClick r:id="rId22" action="ppaction://hlinksldjump"/>
            <a:extLst>
              <a:ext uri="{FF2B5EF4-FFF2-40B4-BE49-F238E27FC236}">
                <a16:creationId xmlns:a16="http://schemas.microsoft.com/office/drawing/2014/main" id="{F01B215B-011D-B286-1A77-A844B569D84B}"/>
              </a:ext>
            </a:extLst>
          </p:cNvPr>
          <p:cNvSpPr/>
          <p:nvPr/>
        </p:nvSpPr>
        <p:spPr>
          <a:xfrm>
            <a:off x="4350070" y="5731298"/>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2</a:t>
            </a:r>
          </a:p>
        </p:txBody>
      </p:sp>
      <p:sp>
        <p:nvSpPr>
          <p:cNvPr id="9" name="Oval 8">
            <a:hlinkClick r:id="rId23" action="ppaction://hlinksldjump"/>
            <a:extLst>
              <a:ext uri="{FF2B5EF4-FFF2-40B4-BE49-F238E27FC236}">
                <a16:creationId xmlns:a16="http://schemas.microsoft.com/office/drawing/2014/main" id="{E2647FEF-F278-85AC-9691-1392700984FF}"/>
              </a:ext>
            </a:extLst>
          </p:cNvPr>
          <p:cNvSpPr/>
          <p:nvPr/>
        </p:nvSpPr>
        <p:spPr>
          <a:xfrm>
            <a:off x="5340670" y="5731298"/>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p>
        </p:txBody>
      </p:sp>
      <p:sp>
        <p:nvSpPr>
          <p:cNvPr id="14" name="Oval 13">
            <a:hlinkClick r:id="rId24" action="ppaction://hlinksldjump"/>
            <a:extLst>
              <a:ext uri="{FF2B5EF4-FFF2-40B4-BE49-F238E27FC236}">
                <a16:creationId xmlns:a16="http://schemas.microsoft.com/office/drawing/2014/main" id="{7F23DC7C-B5EE-680F-C741-FC0335FDBD7F}"/>
              </a:ext>
            </a:extLst>
          </p:cNvPr>
          <p:cNvSpPr/>
          <p:nvPr/>
        </p:nvSpPr>
        <p:spPr>
          <a:xfrm>
            <a:off x="6346552" y="5731298"/>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4</a:t>
            </a:r>
          </a:p>
        </p:txBody>
      </p:sp>
      <p:sp>
        <p:nvSpPr>
          <p:cNvPr id="15" name="Oval 14">
            <a:hlinkClick r:id="rId25" action="ppaction://hlinksldjump"/>
            <a:extLst>
              <a:ext uri="{FF2B5EF4-FFF2-40B4-BE49-F238E27FC236}">
                <a16:creationId xmlns:a16="http://schemas.microsoft.com/office/drawing/2014/main" id="{F1AD886F-9C19-9E66-CE76-4ED507D4D28C}"/>
              </a:ext>
            </a:extLst>
          </p:cNvPr>
          <p:cNvSpPr/>
          <p:nvPr/>
        </p:nvSpPr>
        <p:spPr>
          <a:xfrm>
            <a:off x="7352434" y="5731298"/>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5</a:t>
            </a:r>
          </a:p>
        </p:txBody>
      </p:sp>
    </p:spTree>
    <p:extLst>
      <p:ext uri="{BB962C8B-B14F-4D97-AF65-F5344CB8AC3E}">
        <p14:creationId xmlns:p14="http://schemas.microsoft.com/office/powerpoint/2010/main" val="158148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80"/>
                                        </p:tgtEl>
                                      </p:cBhvr>
                                    </p:animEffect>
                                    <p:anim calcmode="lin" valueType="num">
                                      <p:cBhvr>
                                        <p:cTn id="64" dur="1000"/>
                                        <p:tgtEl>
                                          <p:spTgt spid="80"/>
                                        </p:tgtEl>
                                        <p:attrNameLst>
                                          <p:attrName>ppt_x</p:attrName>
                                        </p:attrNameLst>
                                      </p:cBhvr>
                                      <p:tavLst>
                                        <p:tav tm="0">
                                          <p:val>
                                            <p:strVal val="ppt_x"/>
                                          </p:val>
                                        </p:tav>
                                        <p:tav tm="100000">
                                          <p:val>
                                            <p:strVal val="ppt_x"/>
                                          </p:val>
                                        </p:tav>
                                      </p:tavLst>
                                    </p:anim>
                                    <p:anim calcmode="lin" valueType="num">
                                      <p:cBhvr>
                                        <p:cTn id="65" dur="1000"/>
                                        <p:tgtEl>
                                          <p:spTgt spid="80"/>
                                        </p:tgtEl>
                                        <p:attrNameLst>
                                          <p:attrName>ppt_y</p:attrName>
                                        </p:attrNameLst>
                                      </p:cBhvr>
                                      <p:tavLst>
                                        <p:tav tm="0">
                                          <p:val>
                                            <p:strVal val="ppt_y"/>
                                          </p:val>
                                        </p:tav>
                                        <p:tav tm="100000">
                                          <p:val>
                                            <p:strVal val="ppt_y+.1"/>
                                          </p:val>
                                        </p:tav>
                                      </p:tavLst>
                                    </p:anim>
                                    <p:set>
                                      <p:cBhvr>
                                        <p:cTn id="66" dur="1" fill="hold">
                                          <p:stCondLst>
                                            <p:cond delay="999"/>
                                          </p:stCondLst>
                                        </p:cTn>
                                        <p:tgtEl>
                                          <p:spTgt spid="8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6" grpId="0" animBg="1"/>
      <p:bldP spid="7" grpId="0" animBg="1"/>
      <p:bldP spid="9"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A. </a:t>
            </a:r>
            <a:r>
              <a:rPr lang="en-US" altLang="vi-VN" sz="2800">
                <a:latin typeface="UTM Avo" panose="02040603050506020204" pitchFamily="18" charset="0"/>
                <a:cs typeface="Arial" panose="020B0604020202020204" pitchFamily="34" charset="0"/>
              </a:rPr>
              <a:t>CH</a:t>
            </a:r>
            <a:r>
              <a:rPr lang="en-US" altLang="vi-VN" sz="2800" baseline="-25000">
                <a:latin typeface="UTM Avo" panose="02040603050506020204" pitchFamily="18" charset="0"/>
                <a:cs typeface="Arial" panose="020B0604020202020204" pitchFamily="34" charset="0"/>
              </a:rPr>
              <a:t>4</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Rounded Corners 14">
                <a:extLst>
                  <a:ext uri="{FF2B5EF4-FFF2-40B4-BE49-F238E27FC236}">
                    <a16:creationId xmlns:a16="http://schemas.microsoft.com/office/drawing/2014/main" id="{5801183C-D43B-A53C-3F43-A4E36FA70B3B}"/>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800" dirty="0">
                    <a:latin typeface="UTM Avo" panose="02040603050506020204" pitchFamily="18" charset="0"/>
                    <a:cs typeface="Arial" panose="020B0604020202020204" pitchFamily="34" charset="0"/>
                  </a:rPr>
                  <a:t>H</a:t>
                </a:r>
                <a:r>
                  <a:rPr lang="en-US" sz="2800" baseline="-25000" dirty="0">
                    <a:latin typeface="UTM Avo" panose="02040603050506020204" pitchFamily="18" charset="0"/>
                    <a:cs typeface="Arial" panose="020B0604020202020204" pitchFamily="34" charset="0"/>
                  </a:rPr>
                  <a:t>3</a:t>
                </a:r>
                <a:r>
                  <a:rPr lang="en-US" sz="2800" dirty="0">
                    <a:latin typeface="UTM Avo" panose="02040603050506020204" pitchFamily="18" charset="0"/>
                    <a:cs typeface="Arial" panose="020B0604020202020204" pitchFamily="34" charset="0"/>
                  </a:rPr>
                  <a:t>C</a:t>
                </a:r>
                <a14:m>
                  <m:oMath xmlns:m="http://schemas.openxmlformats.org/officeDocument/2006/math">
                    <m:r>
                      <a:rPr lang="en-US" sz="2800" i="1" dirty="0">
                        <a:latin typeface="Cambria Math" panose="02040503050406030204" pitchFamily="18" charset="0"/>
                        <a:cs typeface="Arial" panose="020B0604020202020204" pitchFamily="34" charset="0"/>
                      </a:rPr>
                      <m:t>−</m:t>
                    </m:r>
                  </m:oMath>
                </a14:m>
                <a:r>
                  <a:rPr lang="en-US" sz="2800" dirty="0">
                    <a:latin typeface="UTM Avo" panose="02040603050506020204" pitchFamily="18" charset="0"/>
                    <a:cs typeface="Arial" panose="020B0604020202020204" pitchFamily="34" charset="0"/>
                  </a:rPr>
                  <a:t>O</a:t>
                </a:r>
                <a14:m>
                  <m:oMath xmlns:m="http://schemas.openxmlformats.org/officeDocument/2006/math">
                    <m:r>
                      <a:rPr lang="en-US" sz="2800" i="1" dirty="0">
                        <a:latin typeface="Cambria Math" panose="02040503050406030204" pitchFamily="18" charset="0"/>
                        <a:cs typeface="Arial" panose="020B0604020202020204" pitchFamily="34" charset="0"/>
                      </a:rPr>
                      <m:t>−</m:t>
                    </m:r>
                  </m:oMath>
                </a14:m>
                <a:r>
                  <a:rPr lang="en-US" sz="2800" dirty="0">
                    <a:latin typeface="UTM Avo" panose="02040603050506020204" pitchFamily="18" charset="0"/>
                    <a:cs typeface="Arial" panose="020B0604020202020204" pitchFamily="34" charset="0"/>
                  </a:rPr>
                  <a:t>CH</a:t>
                </a:r>
                <a:r>
                  <a:rPr lang="en-US" sz="2800" baseline="-25000" dirty="0">
                    <a:latin typeface="UTM Avo" panose="02040603050506020204" pitchFamily="18" charset="0"/>
                    <a:cs typeface="Arial" panose="020B0604020202020204" pitchFamily="34" charset="0"/>
                  </a:rPr>
                  <a:t>3</a:t>
                </a:r>
              </a:p>
            </p:txBody>
          </p:sp>
        </mc:Choice>
        <mc:Fallback>
          <p:sp>
            <p:nvSpPr>
              <p:cNvPr id="25" name="Rectangle: Rounded Corners 14">
                <a:extLst>
                  <a:ext uri="{FF2B5EF4-FFF2-40B4-BE49-F238E27FC236}">
                    <a16:creationId xmlns:a16="http://schemas.microsoft.com/office/drawing/2014/main" id="{5801183C-D43B-A53C-3F43-A4E36FA70B3B}"/>
                  </a:ext>
                </a:extLst>
              </p:cNvPr>
              <p:cNvSpPr>
                <a:spLocks noRot="1" noChangeAspect="1" noMove="1" noResize="1" noEditPoints="1" noAdjustHandles="1" noChangeArrowheads="1" noChangeShapeType="1" noTextEdit="1"/>
              </p:cNvSpPr>
              <p:nvPr/>
            </p:nvSpPr>
            <p:spPr>
              <a:xfrm>
                <a:off x="841150" y="4499994"/>
                <a:ext cx="4142232" cy="1426464"/>
              </a:xfrm>
              <a:prstGeom prst="roundRect">
                <a:avLst/>
              </a:prstGeom>
              <a:blipFill>
                <a:blip r:embed="rId4"/>
                <a:stretch>
                  <a:fillRect/>
                </a:stretch>
              </a:blipFill>
              <a:ln>
                <a:noFill/>
              </a:ln>
              <a:effectLst/>
            </p:spPr>
            <p:txBody>
              <a:bodyPr/>
              <a:lstStyle/>
              <a:p>
                <a:r>
                  <a:rPr lang="en-US">
                    <a:noFill/>
                  </a:rPr>
                  <a:t> </a:t>
                </a:r>
              </a:p>
            </p:txBody>
          </p:sp>
        </mc:Fallback>
      </mc:AlternateContent>
      <p:sp>
        <p:nvSpPr>
          <p:cNvPr id="28" name="Rectangle: Rounded Corners 15">
            <a:extLst>
              <a:ext uri="{FF2B5EF4-FFF2-40B4-BE49-F238E27FC236}">
                <a16:creationId xmlns:a16="http://schemas.microsoft.com/office/drawing/2014/main" id="{C0441136-2DC6-783B-E1B9-DF8A6E3BB1BC}"/>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B. </a:t>
            </a:r>
            <a:r>
              <a:rPr lang="en-US" sz="2800">
                <a:latin typeface="UTM Avo" panose="02040603050506020204" pitchFamily="18" charset="0"/>
                <a:cs typeface="Arial" panose="020B0604020202020204" pitchFamily="34" charset="0"/>
              </a:rPr>
              <a:t>NH</a:t>
            </a:r>
            <a:r>
              <a:rPr lang="en-US" sz="2800" baseline="-25000">
                <a:latin typeface="UTM Avo" panose="02040603050506020204" pitchFamily="18" charset="0"/>
                <a:cs typeface="Arial" panose="020B0604020202020204" pitchFamily="34" charset="0"/>
              </a:rPr>
              <a:t>3</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D. </a:t>
            </a:r>
            <a:r>
              <a:rPr lang="en-US" sz="2800">
                <a:latin typeface="UTM Avo" panose="02040603050506020204" pitchFamily="18" charset="0"/>
                <a:cs typeface="Arial" panose="020B0604020202020204" pitchFamily="34" charset="0"/>
              </a:rPr>
              <a:t>PH</a:t>
            </a:r>
            <a:r>
              <a:rPr lang="en-US" sz="2800" baseline="-25000">
                <a:latin typeface="UTM Avo" panose="02040603050506020204" pitchFamily="18" charset="0"/>
                <a:cs typeface="Arial" panose="020B0604020202020204" pitchFamily="34" charset="0"/>
              </a:rPr>
              <a:t>3</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3873" y="322176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0859" y="4971148"/>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9373" y="3292514"/>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0617" y="4913096"/>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800" b="1"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800" b="1" dirty="0">
                <a:solidFill>
                  <a:srgbClr val="000000"/>
                </a:solidFill>
                <a:latin typeface="UTM Avo" panose="02040603050506020204" pitchFamily="18"/>
                <a:ea typeface="Times New Roman" panose="02020603050405020304" pitchFamily="18" charset="0"/>
                <a:cs typeface="Arial" panose="020B0604020202020204" pitchFamily="34" charset="0"/>
              </a:rPr>
              <a:t> 1: </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Liên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kết</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hydrogen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xuất</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hiện</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giữa</a:t>
            </a:r>
            <a:endPar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những</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phân</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tử</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cùng</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loại</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nào</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sau</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đây</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a:t>
            </a:r>
          </a:p>
        </p:txBody>
      </p:sp>
      <p:pic>
        <p:nvPicPr>
          <p:cNvPr id="35" name="Picture 34">
            <a:hlinkClick r:id="rId7"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8"/>
          <a:stretch>
            <a:fillRect/>
          </a:stretch>
        </p:blipFill>
        <p:spPr>
          <a:xfrm>
            <a:off x="10945203" y="5625295"/>
            <a:ext cx="1316455" cy="1222423"/>
          </a:xfrm>
          <a:prstGeom prst="rect">
            <a:avLst/>
          </a:prstGeom>
        </p:spPr>
      </p:pic>
      <p:pic>
        <p:nvPicPr>
          <p:cNvPr id="36" name="Picture 35">
            <a:extLst>
              <a:ext uri="{FF2B5EF4-FFF2-40B4-BE49-F238E27FC236}">
                <a16:creationId xmlns:a16="http://schemas.microsoft.com/office/drawing/2014/main" id="{A6941A9A-89F7-C46D-6203-F707652C97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339146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A.</a:t>
            </a:r>
            <a:r>
              <a:rPr lang="en-US" altLang="vi-VN" sz="2800">
                <a:latin typeface="UTM Avo" panose="02040603050506020204" pitchFamily="18" charset="0"/>
                <a:cs typeface="Arial" panose="020B0604020202020204" pitchFamily="34" charset="0"/>
              </a:rPr>
              <a:t> PF</a:t>
            </a:r>
            <a:r>
              <a:rPr lang="en-US" altLang="vi-VN" sz="2800" baseline="-25000">
                <a:latin typeface="UTM Avo" panose="02040603050506020204" pitchFamily="18" charset="0"/>
                <a:cs typeface="Arial" panose="020B0604020202020204" pitchFamily="34" charset="0"/>
              </a:rPr>
              <a:t>3</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C.</a:t>
            </a:r>
            <a:r>
              <a:rPr lang="en-US" sz="2800">
                <a:latin typeface="UTM Avo" panose="02040603050506020204" pitchFamily="18" charset="0"/>
                <a:cs typeface="Arial" panose="020B0604020202020204" pitchFamily="34" charset="0"/>
              </a:rPr>
              <a:t> CH</a:t>
            </a:r>
            <a:r>
              <a:rPr lang="en-US" sz="2800" baseline="-25000">
                <a:latin typeface="UTM Avo" panose="02040603050506020204" pitchFamily="18" charset="0"/>
                <a:cs typeface="Arial" panose="020B0604020202020204" pitchFamily="34" charset="0"/>
              </a:rPr>
              <a:t>3</a:t>
            </a:r>
            <a:r>
              <a:rPr lang="en-US" sz="2800">
                <a:latin typeface="UTM Avo" panose="02040603050506020204" pitchFamily="18" charset="0"/>
                <a:cs typeface="Arial" panose="020B0604020202020204" pitchFamily="34" charset="0"/>
              </a:rPr>
              <a:t>OH</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B. </a:t>
            </a:r>
            <a:r>
              <a:rPr lang="en-US" sz="2800">
                <a:latin typeface="UTM Avo" panose="02040603050506020204" pitchFamily="18" charset="0"/>
                <a:cs typeface="Arial" panose="020B0604020202020204" pitchFamily="34" charset="0"/>
              </a:rPr>
              <a:t>CH</a:t>
            </a:r>
            <a:r>
              <a:rPr lang="en-US" sz="2800" baseline="-25000">
                <a:latin typeface="UTM Avo" panose="02040603050506020204" pitchFamily="18" charset="0"/>
                <a:cs typeface="Arial" panose="020B0604020202020204" pitchFamily="34" charset="0"/>
              </a:rPr>
              <a:t>4</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D. </a:t>
            </a:r>
            <a:r>
              <a:rPr lang="en-US" sz="2800">
                <a:latin typeface="UTM Avo" panose="02040603050506020204" pitchFamily="18" charset="0"/>
                <a:cs typeface="Arial" panose="020B0604020202020204" pitchFamily="34" charset="0"/>
              </a:rPr>
              <a:t>H</a:t>
            </a:r>
            <a:r>
              <a:rPr lang="en-US" sz="2800" baseline="-25000">
                <a:latin typeface="UTM Avo" panose="02040603050506020204" pitchFamily="18" charset="0"/>
                <a:cs typeface="Arial" panose="020B0604020202020204" pitchFamily="34" charset="0"/>
              </a:rPr>
              <a:t>2</a:t>
            </a:r>
            <a:r>
              <a:rPr lang="en-US" sz="2800">
                <a:latin typeface="UTM Avo" panose="02040603050506020204" pitchFamily="18" charset="0"/>
                <a:cs typeface="Arial" panose="020B0604020202020204" pitchFamily="34" charset="0"/>
              </a:rPr>
              <a:t>S</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502" y="523518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2293" y="3542258"/>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800" b="1"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800" b="1" dirty="0">
                <a:solidFill>
                  <a:srgbClr val="000000"/>
                </a:solidFill>
                <a:latin typeface="UTM Avo" panose="02040603050506020204" pitchFamily="18"/>
                <a:ea typeface="Times New Roman" panose="02020603050405020304" pitchFamily="18" charset="0"/>
                <a:cs typeface="Arial" panose="020B0604020202020204" pitchFamily="34" charset="0"/>
              </a:rPr>
              <a:t> 2: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Chất</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nào</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sau</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đây</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endPar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thể</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tạo</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liên</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kết</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hydrogen? </a:t>
            </a: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0945203" y="5625295"/>
            <a:ext cx="1316455" cy="1222423"/>
          </a:xfrm>
          <a:prstGeom prst="rect">
            <a:avLst/>
          </a:prstGeom>
        </p:spPr>
      </p:pic>
      <p:pic>
        <p:nvPicPr>
          <p:cNvPr id="26" name="Picture 25">
            <a:extLst>
              <a:ext uri="{FF2B5EF4-FFF2-40B4-BE49-F238E27FC236}">
                <a16:creationId xmlns:a16="http://schemas.microsoft.com/office/drawing/2014/main" id="{4AEAFDFF-7A89-64D9-20A8-E82E12EB1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4940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0ED98CB-B870-91E7-055A-5F3CB01691BA}"/>
            </a:ext>
          </a:extLst>
        </p:cNvPr>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295E9A96-F9D6-AFB9-8B93-8BAAE5D03836}"/>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A. </a:t>
            </a:r>
            <a:r>
              <a:rPr lang="en-US" altLang="vi-VN" sz="2800">
                <a:latin typeface="UTM Avo" panose="02040603050506020204" pitchFamily="18" charset="0"/>
                <a:cs typeface="Arial" panose="020B0604020202020204" pitchFamily="34" charset="0"/>
              </a:rPr>
              <a:t>H</a:t>
            </a:r>
            <a:r>
              <a:rPr lang="en-US" altLang="vi-VN" sz="2800" baseline="-25000">
                <a:latin typeface="UTM Avo" panose="02040603050506020204" pitchFamily="18" charset="0"/>
                <a:cs typeface="Arial" panose="020B0604020202020204" pitchFamily="34" charset="0"/>
              </a:rPr>
              <a:t>2</a:t>
            </a:r>
            <a:r>
              <a:rPr lang="en-US" altLang="vi-VN" sz="2800">
                <a:latin typeface="UTM Avo" panose="02040603050506020204" pitchFamily="18" charset="0"/>
                <a:cs typeface="Arial" panose="020B0604020202020204" pitchFamily="34" charset="0"/>
              </a:rPr>
              <a:t>O</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CAC84EA0-EC9C-42AF-9567-05E452BE5E32}"/>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C.</a:t>
            </a:r>
            <a:r>
              <a:rPr lang="en-US" sz="2800">
                <a:latin typeface="UTM Avo" panose="02040603050506020204" pitchFamily="18" charset="0"/>
                <a:cs typeface="Arial" panose="020B0604020202020204" pitchFamily="34" charset="0"/>
              </a:rPr>
              <a:t> CH</a:t>
            </a:r>
            <a:r>
              <a:rPr lang="en-US" sz="2800" baseline="-25000">
                <a:latin typeface="UTM Avo" panose="02040603050506020204" pitchFamily="18" charset="0"/>
                <a:cs typeface="Arial" panose="020B0604020202020204" pitchFamily="34" charset="0"/>
              </a:rPr>
              <a:t>3</a:t>
            </a:r>
            <a:r>
              <a:rPr lang="en-US" sz="2800">
                <a:latin typeface="UTM Avo" panose="02040603050506020204" pitchFamily="18" charset="0"/>
                <a:cs typeface="Arial" panose="020B0604020202020204" pitchFamily="34" charset="0"/>
              </a:rPr>
              <a:t>OH</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DE09D70C-4559-6E19-A671-8EA2DDAA3CE9}"/>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B. </a:t>
            </a:r>
            <a:r>
              <a:rPr lang="en-US" sz="2800">
                <a:latin typeface="UTM Avo" panose="02040603050506020204" pitchFamily="18" charset="0"/>
                <a:cs typeface="Arial" panose="020B0604020202020204" pitchFamily="34" charset="0"/>
              </a:rPr>
              <a:t>CH</a:t>
            </a:r>
            <a:r>
              <a:rPr lang="en-US" sz="2800" baseline="-25000">
                <a:latin typeface="UTM Avo" panose="02040603050506020204" pitchFamily="18" charset="0"/>
                <a:cs typeface="Arial" panose="020B0604020202020204" pitchFamily="34" charset="0"/>
              </a:rPr>
              <a:t>4</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AEF194F3-33D7-36E5-827A-A0F9283CC822}"/>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D.</a:t>
            </a:r>
            <a:r>
              <a:rPr lang="en-US" sz="2800">
                <a:latin typeface="UTM Avo" panose="02040603050506020204" pitchFamily="18" charset="0"/>
                <a:cs typeface="Arial" panose="020B0604020202020204" pitchFamily="34" charset="0"/>
              </a:rPr>
              <a:t> NH</a:t>
            </a:r>
            <a:r>
              <a:rPr lang="en-US" sz="2800" baseline="-25000">
                <a:latin typeface="UTM Avo" panose="02040603050506020204" pitchFamily="18" charset="0"/>
                <a:cs typeface="Arial" panose="020B0604020202020204" pitchFamily="34" charset="0"/>
              </a:rPr>
              <a:t>3</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359CBA77-BC8B-AEB4-6F19-5776EDE4BC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2374" y="3537622"/>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3A0F762A-DC2E-C6FE-EC12-11091A53D3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99AD0E7-12CF-94E3-979C-CFAEEA46C6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362565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EED03D0-2EBB-E2A7-B93E-C0D6773070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9E8D0FF1-891E-F83B-4C1C-A6BBD7B8E8CA}"/>
              </a:ext>
            </a:extLst>
          </p:cNvPr>
          <p:cNvSpPr/>
          <p:nvPr/>
        </p:nvSpPr>
        <p:spPr>
          <a:xfrm>
            <a:off x="841150" y="771870"/>
            <a:ext cx="9725593" cy="1805493"/>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800" b="1" dirty="0">
                <a:solidFill>
                  <a:srgbClr val="000000"/>
                </a:solidFill>
                <a:latin typeface="UTM Avo" panose="02040603050506020204" pitchFamily="18"/>
                <a:ea typeface="Times New Roman" panose="02020603050405020304" pitchFamily="18" charset="0"/>
                <a:cs typeface="Arial" panose="020B0604020202020204" pitchFamily="34" charset="0"/>
              </a:rPr>
              <a:t>Câu 3: </a:t>
            </a:r>
            <a:r>
              <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rPr>
              <a:t>Chất nào sau đây không</a:t>
            </a:r>
          </a:p>
          <a:p>
            <a:pPr lvl="0" algn="ctr" defTabSz="495330">
              <a:lnSpc>
                <a:spcPct val="150000"/>
              </a:lnSpc>
              <a:defRPr/>
            </a:pPr>
            <a:r>
              <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rPr>
              <a:t>thể tạo được liên kết hydrogen? </a:t>
            </a:r>
          </a:p>
        </p:txBody>
      </p:sp>
      <p:pic>
        <p:nvPicPr>
          <p:cNvPr id="35" name="Picture 34">
            <a:hlinkClick r:id="rId6" action="ppaction://hlinksldjump"/>
            <a:extLst>
              <a:ext uri="{FF2B5EF4-FFF2-40B4-BE49-F238E27FC236}">
                <a16:creationId xmlns:a16="http://schemas.microsoft.com/office/drawing/2014/main" id="{81DFC484-5571-0E83-ED0B-DFD0C498BFD2}"/>
              </a:ext>
            </a:extLst>
          </p:cNvPr>
          <p:cNvPicPr>
            <a:picLocks noChangeAspect="1"/>
          </p:cNvPicPr>
          <p:nvPr/>
        </p:nvPicPr>
        <p:blipFill>
          <a:blip r:embed="rId7"/>
          <a:stretch>
            <a:fillRect/>
          </a:stretch>
        </p:blipFill>
        <p:spPr>
          <a:xfrm>
            <a:off x="10945203" y="5625295"/>
            <a:ext cx="1316455" cy="1222423"/>
          </a:xfrm>
          <a:prstGeom prst="rect">
            <a:avLst/>
          </a:prstGeom>
        </p:spPr>
      </p:pic>
      <p:pic>
        <p:nvPicPr>
          <p:cNvPr id="36" name="Picture 35">
            <a:extLst>
              <a:ext uri="{FF2B5EF4-FFF2-40B4-BE49-F238E27FC236}">
                <a16:creationId xmlns:a16="http://schemas.microsoft.com/office/drawing/2014/main" id="{0B5BF74E-EA67-00D8-CEDC-D338168F13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33897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42265AEB-025A-B1DA-8B47-9D11824ED7DB}"/>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A. ion.</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3CBACF45-0B16-C8A5-8D18-FA1A672615E7}"/>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800" dirty="0" err="1">
                <a:solidFill>
                  <a:srgbClr val="000000"/>
                </a:solidFill>
                <a:latin typeface="UTM Avo" panose="02040603050506020204" pitchFamily="18"/>
                <a:ea typeface="Times New Roman" panose="02020603050405020304" pitchFamily="18" charset="0"/>
                <a:cs typeface="Arial" panose="020B0604020202020204" pitchFamily="34" charset="0"/>
              </a:rPr>
              <a:t>hạt</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neutron.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7" name="Rectangle: Rounded Corners 15">
            <a:extLst>
              <a:ext uri="{FF2B5EF4-FFF2-40B4-BE49-F238E27FC236}">
                <a16:creationId xmlns:a16="http://schemas.microsoft.com/office/drawing/2014/main" id="{2CBCFF3D-6EFB-1010-A655-CC68DACD4C68}"/>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B. hạt proton.</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6">
            <a:extLst>
              <a:ext uri="{FF2B5EF4-FFF2-40B4-BE49-F238E27FC236}">
                <a16:creationId xmlns:a16="http://schemas.microsoft.com/office/drawing/2014/main" id="{CF5F7E33-02A1-4932-9036-04610D3C07D6}"/>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D. phân tử.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E43C1922-84CB-8C98-E3E3-69333334EF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769" y="524089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F4D142B6-2A4C-16CB-62F0-F6C7B3A046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360204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6158263-947B-B15B-0D94-5EE1EBADF7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CE15F4-BD42-295C-C7E2-9329D6A403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A71F7D90-B690-53CE-8846-A01C3BC7FDA7}"/>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pPr>
            <a:r>
              <a:rPr lang="vi-VN" sz="2800" b="1">
                <a:solidFill>
                  <a:srgbClr val="000000"/>
                </a:solidFill>
                <a:latin typeface="UTM Avo" panose="02040603050506020204" pitchFamily="18"/>
                <a:cs typeface="Arial" panose="020B0604020202020204" pitchFamily="34" charset="0"/>
              </a:rPr>
              <a:t>Câu 4: </a:t>
            </a:r>
            <a:r>
              <a:rPr lang="vi-VN" sz="2800">
                <a:solidFill>
                  <a:srgbClr val="000000"/>
                </a:solidFill>
                <a:latin typeface="UTM Avo" panose="02040603050506020204" pitchFamily="18"/>
                <a:cs typeface="Arial" panose="020B0604020202020204" pitchFamily="34" charset="0"/>
              </a:rPr>
              <a:t>Tương tác van der Waals tồn tại giữa những </a:t>
            </a:r>
            <a:endParaRPr lang="vi-VN" sz="2800" dirty="0">
              <a:solidFill>
                <a:srgbClr val="000000"/>
              </a:solidFill>
              <a:latin typeface="UTM Avo" panose="02040603050506020204" pitchFamily="18"/>
              <a:cs typeface="Arial" panose="020B0604020202020204" pitchFamily="34" charset="0"/>
            </a:endParaRPr>
          </a:p>
        </p:txBody>
      </p:sp>
      <p:pic>
        <p:nvPicPr>
          <p:cNvPr id="23" name="Picture 22">
            <a:hlinkClick r:id="rId5" action="ppaction://hlinksldjump"/>
            <a:extLst>
              <a:ext uri="{FF2B5EF4-FFF2-40B4-BE49-F238E27FC236}">
                <a16:creationId xmlns:a16="http://schemas.microsoft.com/office/drawing/2014/main" id="{E38E26BB-77EC-2A1D-5D2F-EC8274F905EB}"/>
              </a:ext>
            </a:extLst>
          </p:cNvPr>
          <p:cNvPicPr>
            <a:picLocks noChangeAspect="1"/>
          </p:cNvPicPr>
          <p:nvPr/>
        </p:nvPicPr>
        <p:blipFill>
          <a:blip r:embed="rId6"/>
          <a:stretch>
            <a:fillRect/>
          </a:stretch>
        </p:blipFill>
        <p:spPr>
          <a:xfrm>
            <a:off x="10945203" y="5625295"/>
            <a:ext cx="1316455" cy="1222423"/>
          </a:xfrm>
          <a:prstGeom prst="rect">
            <a:avLst/>
          </a:prstGeom>
        </p:spPr>
      </p:pic>
      <p:pic>
        <p:nvPicPr>
          <p:cNvPr id="24" name="Picture 23">
            <a:extLst>
              <a:ext uri="{FF2B5EF4-FFF2-40B4-BE49-F238E27FC236}">
                <a16:creationId xmlns:a16="http://schemas.microsoft.com/office/drawing/2014/main" id="{FE7D20E0-7AAD-9EC2-05CB-02E408855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333549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5796AB7-049A-D30D-2499-9A9F4FAF369C}"/>
            </a:ext>
          </a:extLst>
        </p:cNvPr>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DA2D7A1-B52E-4017-D0A0-AD79C364EEDC}"/>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A.</a:t>
            </a:r>
            <a:r>
              <a:rPr lang="en-US" altLang="vi-VN" sz="2800" dirty="0">
                <a:latin typeface="UTM Avo" panose="02040603050506020204" pitchFamily="18" charset="0"/>
                <a:cs typeface="Arial" panose="020B0604020202020204" pitchFamily="34" charset="0"/>
              </a:rPr>
              <a:t> H</a:t>
            </a:r>
            <a:r>
              <a:rPr lang="en-US" altLang="vi-VN" sz="2800" baseline="-25000" dirty="0">
                <a:latin typeface="UTM Avo" panose="02040603050506020204" pitchFamily="18" charset="0"/>
                <a:cs typeface="Arial" panose="020B0604020202020204" pitchFamily="34" charset="0"/>
              </a:rPr>
              <a:t>2</a:t>
            </a:r>
            <a:r>
              <a:rPr lang="en-US" altLang="vi-VN" sz="2800" dirty="0">
                <a:latin typeface="UTM Avo" panose="02040603050506020204" pitchFamily="18" charset="0"/>
                <a:cs typeface="Arial" panose="020B0604020202020204" pitchFamily="34" charset="0"/>
              </a:rPr>
              <a:t>O, H</a:t>
            </a:r>
            <a:r>
              <a:rPr lang="en-US" altLang="vi-VN" sz="2800" baseline="-25000" dirty="0">
                <a:latin typeface="UTM Avo" panose="02040603050506020204" pitchFamily="18" charset="0"/>
                <a:cs typeface="Arial" panose="020B0604020202020204" pitchFamily="34" charset="0"/>
              </a:rPr>
              <a:t>2</a:t>
            </a:r>
            <a:r>
              <a:rPr lang="en-US" altLang="vi-VN" sz="2800" dirty="0">
                <a:latin typeface="UTM Avo" panose="02040603050506020204" pitchFamily="18" charset="0"/>
                <a:cs typeface="Arial" panose="020B0604020202020204" pitchFamily="34" charset="0"/>
              </a:rPr>
              <a:t>S, CH</a:t>
            </a:r>
            <a:r>
              <a:rPr lang="en-US" altLang="vi-VN" sz="2800" baseline="-25000" dirty="0">
                <a:latin typeface="UTM Avo" panose="02040603050506020204" pitchFamily="18" charset="0"/>
                <a:cs typeface="Arial" panose="020B0604020202020204" pitchFamily="34" charset="0"/>
              </a:rPr>
              <a:t>4</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BDC9D881-D33D-43E0-CE9A-84AD1EE30310}"/>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800" dirty="0">
                <a:latin typeface="UTM Avo" panose="02040603050506020204" pitchFamily="18" charset="0"/>
                <a:cs typeface="Arial" panose="020B0604020202020204" pitchFamily="34" charset="0"/>
              </a:rPr>
              <a:t>CH</a:t>
            </a:r>
            <a:r>
              <a:rPr lang="en-US" sz="2800" baseline="-25000" dirty="0">
                <a:latin typeface="UTM Avo" panose="02040603050506020204" pitchFamily="18" charset="0"/>
                <a:cs typeface="Arial" panose="020B0604020202020204" pitchFamily="34" charset="0"/>
              </a:rPr>
              <a:t>4</a:t>
            </a:r>
            <a:r>
              <a:rPr lang="en-US" sz="2800" dirty="0">
                <a:latin typeface="UTM Avo" panose="02040603050506020204" pitchFamily="18" charset="0"/>
                <a:cs typeface="Arial" panose="020B0604020202020204" pitchFamily="34" charset="0"/>
              </a:rPr>
              <a:t>, H</a:t>
            </a:r>
            <a:r>
              <a:rPr lang="en-US" sz="2800" baseline="-25000" dirty="0">
                <a:latin typeface="UTM Avo" panose="02040603050506020204" pitchFamily="18" charset="0"/>
                <a:cs typeface="Arial" panose="020B0604020202020204" pitchFamily="34" charset="0"/>
              </a:rPr>
              <a:t>2</a:t>
            </a:r>
            <a:r>
              <a:rPr lang="en-US" sz="2800" dirty="0">
                <a:latin typeface="UTM Avo" panose="02040603050506020204" pitchFamily="18" charset="0"/>
                <a:cs typeface="Arial" panose="020B0604020202020204" pitchFamily="34" charset="0"/>
              </a:rPr>
              <a:t>O, H</a:t>
            </a:r>
            <a:r>
              <a:rPr lang="en-US" sz="2800" baseline="-25000" dirty="0">
                <a:latin typeface="UTM Avo" panose="02040603050506020204" pitchFamily="18" charset="0"/>
                <a:cs typeface="Arial" panose="020B0604020202020204" pitchFamily="34" charset="0"/>
              </a:rPr>
              <a:t>2</a:t>
            </a:r>
            <a:r>
              <a:rPr lang="en-US" sz="2800" dirty="0">
                <a:latin typeface="UTM Avo" panose="02040603050506020204" pitchFamily="18" charset="0"/>
                <a:cs typeface="Arial" panose="020B0604020202020204" pitchFamily="34" charset="0"/>
              </a:rPr>
              <a:t>S</a:t>
            </a:r>
            <a:r>
              <a:rPr lang="en-US" sz="28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7" name="Rectangle: Rounded Corners 15">
            <a:extLst>
              <a:ext uri="{FF2B5EF4-FFF2-40B4-BE49-F238E27FC236}">
                <a16:creationId xmlns:a16="http://schemas.microsoft.com/office/drawing/2014/main" id="{8CE6DF43-EAAE-DA95-EC33-FEACD8256B01}"/>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B. </a:t>
            </a:r>
            <a:r>
              <a:rPr lang="en-US" sz="2800">
                <a:latin typeface="UTM Avo" panose="02040603050506020204" pitchFamily="18" charset="0"/>
                <a:cs typeface="Arial" panose="020B0604020202020204" pitchFamily="34" charset="0"/>
              </a:rPr>
              <a:t>H</a:t>
            </a:r>
            <a:r>
              <a:rPr lang="en-US" sz="2800" baseline="-25000">
                <a:latin typeface="UTM Avo" panose="02040603050506020204" pitchFamily="18" charset="0"/>
                <a:cs typeface="Arial" panose="020B0604020202020204" pitchFamily="34" charset="0"/>
              </a:rPr>
              <a:t>2</a:t>
            </a:r>
            <a:r>
              <a:rPr lang="en-US" sz="2800">
                <a:latin typeface="UTM Avo" panose="02040603050506020204" pitchFamily="18" charset="0"/>
                <a:cs typeface="Arial" panose="020B0604020202020204" pitchFamily="34" charset="0"/>
              </a:rPr>
              <a:t>S, CH</a:t>
            </a:r>
            <a:r>
              <a:rPr lang="en-US" sz="2800" baseline="-25000">
                <a:latin typeface="UTM Avo" panose="02040603050506020204" pitchFamily="18" charset="0"/>
                <a:cs typeface="Arial" panose="020B0604020202020204" pitchFamily="34" charset="0"/>
              </a:rPr>
              <a:t>4</a:t>
            </a:r>
            <a:r>
              <a:rPr lang="en-US" sz="2800">
                <a:latin typeface="UTM Avo" panose="02040603050506020204" pitchFamily="18" charset="0"/>
                <a:cs typeface="Arial" panose="020B0604020202020204" pitchFamily="34" charset="0"/>
              </a:rPr>
              <a:t>, H</a:t>
            </a:r>
            <a:r>
              <a:rPr lang="en-US" sz="2800" baseline="-25000">
                <a:latin typeface="UTM Avo" panose="02040603050506020204" pitchFamily="18" charset="0"/>
                <a:cs typeface="Arial" panose="020B0604020202020204" pitchFamily="34" charset="0"/>
              </a:rPr>
              <a:t>2</a:t>
            </a:r>
            <a:r>
              <a:rPr lang="en-US" sz="2800">
                <a:latin typeface="UTM Avo" panose="02040603050506020204" pitchFamily="18" charset="0"/>
                <a:cs typeface="Arial" panose="020B0604020202020204" pitchFamily="34" charset="0"/>
              </a:rPr>
              <a:t>O</a:t>
            </a:r>
            <a:endParaRPr lang="en-US" sz="2800" dirty="0">
              <a:latin typeface="UTM Avo" panose="02040603050506020204" pitchFamily="18" charset="0"/>
              <a:cs typeface="Arial" panose="020B0604020202020204" pitchFamily="34" charset="0"/>
            </a:endParaRPr>
          </a:p>
        </p:txBody>
      </p:sp>
      <p:sp>
        <p:nvSpPr>
          <p:cNvPr id="8" name="Rectangle: Rounded Corners 16">
            <a:extLst>
              <a:ext uri="{FF2B5EF4-FFF2-40B4-BE49-F238E27FC236}">
                <a16:creationId xmlns:a16="http://schemas.microsoft.com/office/drawing/2014/main" id="{B377F8F5-723B-4AA0-F767-E49E2ED3D029}"/>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387">
              <a:lnSpc>
                <a:spcPct val="150000"/>
              </a:lnSpc>
            </a:pP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D. </a:t>
            </a:r>
            <a:r>
              <a:rPr lang="en-US" sz="2800">
                <a:latin typeface="UTM Avo" panose="02040603050506020204" pitchFamily="18" charset="0"/>
                <a:cs typeface="Arial" panose="020B0604020202020204" pitchFamily="34" charset="0"/>
              </a:rPr>
              <a:t>CH</a:t>
            </a:r>
            <a:r>
              <a:rPr lang="en-US" sz="2800" baseline="-25000">
                <a:latin typeface="UTM Avo" panose="02040603050506020204" pitchFamily="18" charset="0"/>
                <a:cs typeface="Arial" panose="020B0604020202020204" pitchFamily="34" charset="0"/>
              </a:rPr>
              <a:t>4</a:t>
            </a:r>
            <a:r>
              <a:rPr lang="en-US" sz="2800">
                <a:latin typeface="UTM Avo" panose="02040603050506020204" pitchFamily="18" charset="0"/>
                <a:cs typeface="Arial" panose="020B0604020202020204" pitchFamily="34" charset="0"/>
              </a:rPr>
              <a:t>, H</a:t>
            </a:r>
            <a:r>
              <a:rPr lang="en-US" sz="2800" baseline="-25000">
                <a:latin typeface="UTM Avo" panose="02040603050506020204" pitchFamily="18" charset="0"/>
                <a:cs typeface="Arial" panose="020B0604020202020204" pitchFamily="34" charset="0"/>
              </a:rPr>
              <a:t>2</a:t>
            </a:r>
            <a:r>
              <a:rPr lang="en-US" sz="2800">
                <a:latin typeface="UTM Avo" panose="02040603050506020204" pitchFamily="18" charset="0"/>
                <a:cs typeface="Arial" panose="020B0604020202020204" pitchFamily="34" charset="0"/>
              </a:rPr>
              <a:t>S, H</a:t>
            </a:r>
            <a:r>
              <a:rPr lang="en-US" sz="2800" baseline="-25000">
                <a:latin typeface="UTM Avo" panose="02040603050506020204" pitchFamily="18" charset="0"/>
                <a:cs typeface="Arial" panose="020B0604020202020204" pitchFamily="34" charset="0"/>
              </a:rPr>
              <a:t>2</a:t>
            </a:r>
            <a:r>
              <a:rPr lang="en-US" sz="2800">
                <a:latin typeface="UTM Avo" panose="02040603050506020204" pitchFamily="18" charset="0"/>
                <a:cs typeface="Arial" panose="020B0604020202020204" pitchFamily="34" charset="0"/>
              </a:rPr>
              <a:t>O</a:t>
            </a:r>
            <a:r>
              <a:rPr lang="en-US" sz="280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8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E8ADA2FC-61D7-941D-9FE2-774B623817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7533" y="5106424"/>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A0FC862E-B418-B5D3-D558-0145051E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360204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DB09530-C4D4-AD50-B9F4-3E01B73F42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7405" y="3378469"/>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BD24D81-BB64-E16C-7BCC-67F3B1B6CA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5D4FEC2-73AC-2E48-01A0-22487D96E499}"/>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800" b="1" dirty="0" err="1">
                <a:solidFill>
                  <a:srgbClr val="000000"/>
                </a:solidFill>
                <a:latin typeface="UTM Avo" panose="02040603050506020204" pitchFamily="18" charset="0"/>
                <a:cs typeface="Arial" panose="020B0604020202020204" pitchFamily="34" charset="0"/>
              </a:rPr>
              <a:t>Câu</a:t>
            </a:r>
            <a:r>
              <a:rPr lang="en-US" sz="2800" b="1" dirty="0">
                <a:solidFill>
                  <a:srgbClr val="000000"/>
                </a:solidFill>
                <a:latin typeface="UTM Avo" panose="02040603050506020204" pitchFamily="18" charset="0"/>
                <a:cs typeface="Arial" panose="020B0604020202020204" pitchFamily="34" charset="0"/>
              </a:rPr>
              <a:t> 5: </a:t>
            </a:r>
            <a:r>
              <a:rPr lang="en-US" sz="2800" dirty="0" err="1">
                <a:solidFill>
                  <a:srgbClr val="000000"/>
                </a:solidFill>
                <a:latin typeface="UTM Avo" panose="02040603050506020204" pitchFamily="18" charset="0"/>
                <a:cs typeface="Arial" panose="020B0604020202020204" pitchFamily="34" charset="0"/>
              </a:rPr>
              <a:t>Dãy</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chất</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nào</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sau</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đây</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xếp</a:t>
            </a:r>
            <a:endParaRPr lang="en-US" sz="2800" dirty="0">
              <a:solidFill>
                <a:srgbClr val="000000"/>
              </a:solidFill>
              <a:latin typeface="UTM Avo" panose="02040603050506020204" pitchFamily="18" charset="0"/>
              <a:cs typeface="Arial" panose="020B0604020202020204" pitchFamily="34" charset="0"/>
            </a:endParaRPr>
          </a:p>
          <a:p>
            <a:pPr algn="ctr">
              <a:lnSpc>
                <a:spcPct val="150000"/>
              </a:lnSpc>
            </a:pPr>
            <a:r>
              <a:rPr lang="en-US" sz="2800" dirty="0" err="1">
                <a:solidFill>
                  <a:srgbClr val="000000"/>
                </a:solidFill>
                <a:latin typeface="UTM Avo" panose="02040603050506020204" pitchFamily="18" charset="0"/>
                <a:cs typeface="Arial" panose="020B0604020202020204" pitchFamily="34" charset="0"/>
              </a:rPr>
              <a:t>theo</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thứ</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tự</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nhiệt</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độ</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sôi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tăng</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dần</a:t>
            </a:r>
            <a:r>
              <a:rPr lang="en-US" sz="2800" dirty="0">
                <a:solidFill>
                  <a:srgbClr val="000000"/>
                </a:solidFill>
                <a:latin typeface="UTM Avo" panose="02040603050506020204" pitchFamily="18" charset="0"/>
                <a:cs typeface="Arial" panose="020B0604020202020204" pitchFamily="34" charset="0"/>
              </a:rPr>
              <a:t>? </a:t>
            </a:r>
            <a:endParaRPr lang="vi-VN" sz="2800" dirty="0">
              <a:cs typeface="Arial" panose="020B0604020202020204" pitchFamily="34" charset="0"/>
            </a:endParaRPr>
          </a:p>
        </p:txBody>
      </p:sp>
      <p:pic>
        <p:nvPicPr>
          <p:cNvPr id="23" name="Picture 22">
            <a:hlinkClick r:id="rId5" action="ppaction://hlinksldjump"/>
            <a:extLst>
              <a:ext uri="{FF2B5EF4-FFF2-40B4-BE49-F238E27FC236}">
                <a16:creationId xmlns:a16="http://schemas.microsoft.com/office/drawing/2014/main" id="{D1BFA016-4730-5728-4866-8FC3741ACD35}"/>
              </a:ext>
            </a:extLst>
          </p:cNvPr>
          <p:cNvPicPr>
            <a:picLocks noChangeAspect="1"/>
          </p:cNvPicPr>
          <p:nvPr/>
        </p:nvPicPr>
        <p:blipFill>
          <a:blip r:embed="rId6"/>
          <a:stretch>
            <a:fillRect/>
          </a:stretch>
        </p:blipFill>
        <p:spPr>
          <a:xfrm>
            <a:off x="10945203" y="5625295"/>
            <a:ext cx="1316455" cy="1222423"/>
          </a:xfrm>
          <a:prstGeom prst="rect">
            <a:avLst/>
          </a:prstGeom>
        </p:spPr>
      </p:pic>
      <p:pic>
        <p:nvPicPr>
          <p:cNvPr id="24" name="Picture 23">
            <a:extLst>
              <a:ext uri="{FF2B5EF4-FFF2-40B4-BE49-F238E27FC236}">
                <a16:creationId xmlns:a16="http://schemas.microsoft.com/office/drawing/2014/main" id="{CC1FFDA5-876C-D48D-A555-0440123F94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416261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C927E-ECF9-4154-1153-0CA8F08A0833}"/>
              </a:ext>
            </a:extLst>
          </p:cNvPr>
          <p:cNvSpPr txBox="1"/>
          <p:nvPr/>
        </p:nvSpPr>
        <p:spPr>
          <a:xfrm>
            <a:off x="538479" y="1754741"/>
            <a:ext cx="11434445" cy="574388"/>
          </a:xfrm>
          <a:prstGeom prst="rect">
            <a:avLst/>
          </a:prstGeom>
          <a:noFill/>
        </p:spPr>
        <p:txBody>
          <a:bodyPr wrap="square">
            <a:spAutoFit/>
          </a:bodyPr>
          <a:lstStyle/>
          <a:p>
            <a:pPr algn="just">
              <a:lnSpc>
                <a:spcPct val="150000"/>
              </a:lnSpc>
            </a:pPr>
            <a:r>
              <a:rPr lang="vi-VN" sz="2400" b="1" dirty="0">
                <a:latin typeface="UTM Avo" panose="02040603050506020204" pitchFamily="18" charset="0"/>
              </a:rPr>
              <a:t>Bài 2. Nhiệt nóng chảy và nhiệt độ sôi của hai chất HBr và HF như sau:</a:t>
            </a:r>
          </a:p>
        </p:txBody>
      </p:sp>
      <p:pic>
        <p:nvPicPr>
          <p:cNvPr id="3" name="Picture 2">
            <a:extLst>
              <a:ext uri="{FF2B5EF4-FFF2-40B4-BE49-F238E27FC236}">
                <a16:creationId xmlns:a16="http://schemas.microsoft.com/office/drawing/2014/main" id="{7150AC4C-41B4-2BC5-E050-D8083A0281FC}"/>
              </a:ext>
            </a:extLst>
          </p:cNvPr>
          <p:cNvPicPr>
            <a:picLocks noChangeAspect="1"/>
          </p:cNvPicPr>
          <p:nvPr/>
        </p:nvPicPr>
        <p:blipFill>
          <a:blip r:embed="rId3"/>
          <a:stretch>
            <a:fillRect/>
          </a:stretch>
        </p:blipFill>
        <p:spPr>
          <a:xfrm>
            <a:off x="355601" y="2473325"/>
            <a:ext cx="11327555" cy="2032000"/>
          </a:xfrm>
          <a:prstGeom prst="rect">
            <a:avLst/>
          </a:prstGeom>
        </p:spPr>
      </p:pic>
      <p:sp>
        <p:nvSpPr>
          <p:cNvPr id="4" name="TextBox 3">
            <a:extLst>
              <a:ext uri="{FF2B5EF4-FFF2-40B4-BE49-F238E27FC236}">
                <a16:creationId xmlns:a16="http://schemas.microsoft.com/office/drawing/2014/main" id="{2C41E633-5E68-A6EB-856C-E066775FFE4F}"/>
              </a:ext>
            </a:extLst>
          </p:cNvPr>
          <p:cNvSpPr txBox="1"/>
          <p:nvPr/>
        </p:nvSpPr>
        <p:spPr>
          <a:xfrm>
            <a:off x="1501774" y="3146425"/>
            <a:ext cx="968375" cy="461665"/>
          </a:xfrm>
          <a:prstGeom prst="rect">
            <a:avLst/>
          </a:prstGeom>
          <a:solidFill>
            <a:schemeClr val="bg1"/>
          </a:solidFill>
        </p:spPr>
        <p:txBody>
          <a:bodyPr wrap="square" rtlCol="0">
            <a:spAutoFit/>
          </a:bodyPr>
          <a:lstStyle/>
          <a:p>
            <a:pPr algn="ctr"/>
            <a:r>
              <a:rPr lang="en-US" sz="2400" b="1" dirty="0">
                <a:latin typeface="UTM Avo" panose="02040603050506020204" pitchFamily="18" charset="0"/>
              </a:rPr>
              <a:t>HBr</a:t>
            </a:r>
          </a:p>
        </p:txBody>
      </p:sp>
      <p:sp>
        <p:nvSpPr>
          <p:cNvPr id="5" name="TextBox 4">
            <a:extLst>
              <a:ext uri="{FF2B5EF4-FFF2-40B4-BE49-F238E27FC236}">
                <a16:creationId xmlns:a16="http://schemas.microsoft.com/office/drawing/2014/main" id="{7778126A-0D4D-87B7-D07B-18441A442794}"/>
              </a:ext>
            </a:extLst>
          </p:cNvPr>
          <p:cNvSpPr txBox="1"/>
          <p:nvPr/>
        </p:nvSpPr>
        <p:spPr>
          <a:xfrm>
            <a:off x="1635125" y="3765550"/>
            <a:ext cx="660400" cy="461665"/>
          </a:xfrm>
          <a:prstGeom prst="rect">
            <a:avLst/>
          </a:prstGeom>
          <a:solidFill>
            <a:schemeClr val="bg1"/>
          </a:solidFill>
        </p:spPr>
        <p:txBody>
          <a:bodyPr wrap="square" rtlCol="0">
            <a:spAutoFit/>
          </a:bodyPr>
          <a:lstStyle>
            <a:defPPr>
              <a:defRPr lang="en-US"/>
            </a:defPPr>
            <a:lvl1pPr>
              <a:defRPr sz="2400" b="1">
                <a:solidFill>
                  <a:srgbClr val="373535"/>
                </a:solidFill>
                <a:latin typeface="UTM Avo" panose="02040603050506020204" pitchFamily="18" charset="0"/>
              </a:defRPr>
            </a:lvl1pPr>
          </a:lstStyle>
          <a:p>
            <a:pPr algn="ctr"/>
            <a:r>
              <a:rPr lang="en-US" dirty="0">
                <a:solidFill>
                  <a:schemeClr val="tx1"/>
                </a:solidFill>
              </a:rPr>
              <a:t>HF</a:t>
            </a:r>
          </a:p>
        </p:txBody>
      </p:sp>
    </p:spTree>
    <p:extLst>
      <p:ext uri="{BB962C8B-B14F-4D97-AF65-F5344CB8AC3E}">
        <p14:creationId xmlns:p14="http://schemas.microsoft.com/office/powerpoint/2010/main" val="31912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9C8146-C2BE-2360-709D-B976E7E4C9E0}"/>
              </a:ext>
            </a:extLst>
          </p:cNvPr>
          <p:cNvGrpSpPr/>
          <p:nvPr/>
        </p:nvGrpSpPr>
        <p:grpSpPr>
          <a:xfrm>
            <a:off x="4877732" y="3200400"/>
            <a:ext cx="2736543" cy="1558939"/>
            <a:chOff x="309542" y="967667"/>
            <a:chExt cx="2878585" cy="1558939"/>
          </a:xfrm>
        </p:grpSpPr>
        <p:pic>
          <p:nvPicPr>
            <p:cNvPr id="3" name="Picture 2">
              <a:hlinkClick r:id="rId3"/>
              <a:extLst>
                <a:ext uri="{FF2B5EF4-FFF2-40B4-BE49-F238E27FC236}">
                  <a16:creationId xmlns:a16="http://schemas.microsoft.com/office/drawing/2014/main" id="{A0608B49-1176-9B9E-CDE2-C55E96D1F5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DED3F60-E02F-50B1-6E8A-16D40F8513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C927E-ECF9-4154-1153-0CA8F08A0833}"/>
              </a:ext>
            </a:extLst>
          </p:cNvPr>
          <p:cNvSpPr txBox="1"/>
          <p:nvPr/>
        </p:nvSpPr>
        <p:spPr>
          <a:xfrm>
            <a:off x="595728" y="1885369"/>
            <a:ext cx="11551920" cy="574388"/>
          </a:xfrm>
          <a:prstGeom prst="rect">
            <a:avLst/>
          </a:prstGeom>
          <a:noFill/>
        </p:spPr>
        <p:txBody>
          <a:bodyPr wrap="square">
            <a:spAutoFit/>
          </a:bodyPr>
          <a:lstStyle/>
          <a:p>
            <a:pPr algn="just">
              <a:lnSpc>
                <a:spcPct val="150000"/>
              </a:lnSpc>
            </a:pPr>
            <a:r>
              <a:rPr lang="vi-VN" sz="2400" b="1" dirty="0">
                <a:latin typeface="UTM Avo" panose="02040603050506020204" pitchFamily="18" charset="0"/>
              </a:rPr>
              <a:t>Bài 3. Những phát biểu nào sau đây là đúng khi nói về các loại liên kết?</a:t>
            </a:r>
          </a:p>
        </p:txBody>
      </p:sp>
      <p:sp>
        <p:nvSpPr>
          <p:cNvPr id="6" name="TextBox 5">
            <a:extLst>
              <a:ext uri="{FF2B5EF4-FFF2-40B4-BE49-F238E27FC236}">
                <a16:creationId xmlns:a16="http://schemas.microsoft.com/office/drawing/2014/main" id="{BD60A2E2-1DA8-4578-CF5C-962E68B48042}"/>
              </a:ext>
            </a:extLst>
          </p:cNvPr>
          <p:cNvSpPr txBox="1"/>
          <p:nvPr/>
        </p:nvSpPr>
        <p:spPr>
          <a:xfrm>
            <a:off x="666750" y="2459757"/>
            <a:ext cx="10858500" cy="2922338"/>
          </a:xfrm>
          <a:prstGeom prst="rect">
            <a:avLst/>
          </a:prstGeom>
          <a:noFill/>
        </p:spPr>
        <p:txBody>
          <a:bodyPr wrap="square">
            <a:spAutoFit/>
          </a:bodyPr>
          <a:lstStyle/>
          <a:p>
            <a:pPr algn="just">
              <a:lnSpc>
                <a:spcPct val="200000"/>
              </a:lnSpc>
            </a:pPr>
            <a:r>
              <a:rPr lang="vi-VN" sz="2400" dirty="0">
                <a:latin typeface="UTM Avo" panose="02040603050506020204" pitchFamily="18" charset="0"/>
              </a:rPr>
              <a:t>(a) Liên kết hydrogen yếu hơn liên kết ion và liên kết cộng hoá trị.</a:t>
            </a:r>
            <a:endParaRPr lang="en-US" sz="2400" dirty="0">
              <a:latin typeface="UTM Avo" panose="02040603050506020204" pitchFamily="18" charset="0"/>
            </a:endParaRPr>
          </a:p>
          <a:p>
            <a:pPr algn="just">
              <a:lnSpc>
                <a:spcPct val="200000"/>
              </a:lnSpc>
            </a:pPr>
            <a:r>
              <a:rPr lang="vi-VN" sz="2400" dirty="0">
                <a:latin typeface="UTM Avo" panose="02040603050506020204" pitchFamily="18" charset="0"/>
              </a:rPr>
              <a:t>(b) Liên kết hydrogen mạnh hơn liên kết ion và liên kết cộng hoá trị. </a:t>
            </a:r>
          </a:p>
          <a:p>
            <a:pPr algn="just">
              <a:lnSpc>
                <a:spcPct val="200000"/>
              </a:lnSpc>
            </a:pPr>
            <a:r>
              <a:rPr lang="vi-VN" sz="2400" dirty="0">
                <a:latin typeface="UTM Avo" panose="02040603050506020204" pitchFamily="18" charset="0"/>
              </a:rPr>
              <a:t>(c) Tương tác van der Waals yếu hơn liên kết hydrogen.</a:t>
            </a:r>
          </a:p>
          <a:p>
            <a:pPr algn="just">
              <a:lnSpc>
                <a:spcPct val="200000"/>
              </a:lnSpc>
            </a:pPr>
            <a:r>
              <a:rPr lang="vi-VN" sz="2400" dirty="0">
                <a:latin typeface="UTM Avo" panose="02040603050506020204" pitchFamily="18" charset="0"/>
              </a:rPr>
              <a:t>(d) Tương tác van der Waals mạnh hơn liên kết hydrogen.</a:t>
            </a:r>
          </a:p>
        </p:txBody>
      </p:sp>
      <p:sp>
        <p:nvSpPr>
          <p:cNvPr id="4" name="Oval 3">
            <a:extLst>
              <a:ext uri="{FF2B5EF4-FFF2-40B4-BE49-F238E27FC236}">
                <a16:creationId xmlns:a16="http://schemas.microsoft.com/office/drawing/2014/main" id="{5BBB3B9A-FEA1-C918-1614-A3FA1C482A5E}"/>
              </a:ext>
            </a:extLst>
          </p:cNvPr>
          <p:cNvSpPr/>
          <p:nvPr/>
        </p:nvSpPr>
        <p:spPr>
          <a:xfrm>
            <a:off x="595728" y="2653312"/>
            <a:ext cx="629389" cy="618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6E20AD7-02A9-B070-E0AB-7BAB2ECEEDC3}"/>
              </a:ext>
            </a:extLst>
          </p:cNvPr>
          <p:cNvSpPr/>
          <p:nvPr/>
        </p:nvSpPr>
        <p:spPr>
          <a:xfrm>
            <a:off x="613483" y="4847576"/>
            <a:ext cx="629389" cy="618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02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84EDD84-F0CC-CA51-B921-1ADB403229A3}"/>
              </a:ext>
            </a:extLst>
          </p:cNvPr>
          <p:cNvSpPr txBox="1"/>
          <p:nvPr/>
        </p:nvSpPr>
        <p:spPr>
          <a:xfrm>
            <a:off x="696897" y="1801245"/>
            <a:ext cx="10604376" cy="1675843"/>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Bài 4. </a:t>
            </a:r>
            <a:r>
              <a:rPr kumimoji="0" lang="vi-VN"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Các liên kết biểu diễn bằng các đường nét đứt được minh hoạ như hình dưới đây có vai trò quan trọng trong việc làm bền chuỗi xoắn đôi DNA. Đó là loại liên kết gì? </a:t>
            </a:r>
          </a:p>
        </p:txBody>
      </p:sp>
      <p:pic>
        <p:nvPicPr>
          <p:cNvPr id="11" name="Picture 10">
            <a:extLst>
              <a:ext uri="{FF2B5EF4-FFF2-40B4-BE49-F238E27FC236}">
                <a16:creationId xmlns:a16="http://schemas.microsoft.com/office/drawing/2014/main" id="{F879B398-8BB9-E279-B233-7E42E6912F0C}"/>
              </a:ext>
            </a:extLst>
          </p:cNvPr>
          <p:cNvPicPr>
            <a:picLocks noChangeAspect="1"/>
          </p:cNvPicPr>
          <p:nvPr/>
        </p:nvPicPr>
        <p:blipFill>
          <a:blip r:embed="rId3"/>
          <a:stretch>
            <a:fillRect/>
          </a:stretch>
        </p:blipFill>
        <p:spPr>
          <a:xfrm>
            <a:off x="5686749" y="3477088"/>
            <a:ext cx="6396800" cy="1783080"/>
          </a:xfrm>
          <a:prstGeom prst="rect">
            <a:avLst/>
          </a:prstGeom>
        </p:spPr>
      </p:pic>
      <p:sp>
        <p:nvSpPr>
          <p:cNvPr id="17" name="TextBox 16">
            <a:extLst>
              <a:ext uri="{FF2B5EF4-FFF2-40B4-BE49-F238E27FC236}">
                <a16:creationId xmlns:a16="http://schemas.microsoft.com/office/drawing/2014/main" id="{15263C0A-8CE5-9A1E-82C4-C788D1958F71}"/>
              </a:ext>
            </a:extLst>
          </p:cNvPr>
          <p:cNvSpPr txBox="1"/>
          <p:nvPr/>
        </p:nvSpPr>
        <p:spPr>
          <a:xfrm>
            <a:off x="603682" y="3678324"/>
            <a:ext cx="25035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Liên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kết</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ion. </a:t>
            </a:r>
          </a:p>
        </p:txBody>
      </p:sp>
      <p:sp>
        <p:nvSpPr>
          <p:cNvPr id="19" name="TextBox 18">
            <a:extLst>
              <a:ext uri="{FF2B5EF4-FFF2-40B4-BE49-F238E27FC236}">
                <a16:creationId xmlns:a16="http://schemas.microsoft.com/office/drawing/2014/main" id="{752C2B7D-D140-9C96-C60E-6AD868189E70}"/>
              </a:ext>
            </a:extLst>
          </p:cNvPr>
          <p:cNvSpPr txBox="1"/>
          <p:nvPr/>
        </p:nvSpPr>
        <p:spPr>
          <a:xfrm>
            <a:off x="677223" y="4442219"/>
            <a:ext cx="5009526"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Liên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kết</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cộng</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hoá</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trị</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cực</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sp>
        <p:nvSpPr>
          <p:cNvPr id="21" name="TextBox 20">
            <a:extLst>
              <a:ext uri="{FF2B5EF4-FFF2-40B4-BE49-F238E27FC236}">
                <a16:creationId xmlns:a16="http://schemas.microsoft.com/office/drawing/2014/main" id="{BA0808BF-F23A-07EE-1645-F9349A9D3C1C}"/>
              </a:ext>
            </a:extLst>
          </p:cNvPr>
          <p:cNvSpPr txBox="1"/>
          <p:nvPr/>
        </p:nvSpPr>
        <p:spPr>
          <a:xfrm>
            <a:off x="677223" y="5230571"/>
            <a:ext cx="6396800"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Liên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kết</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cộng</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hoá</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trị</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không</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cực</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23" name="TextBox 22">
            <a:extLst>
              <a:ext uri="{FF2B5EF4-FFF2-40B4-BE49-F238E27FC236}">
                <a16:creationId xmlns:a16="http://schemas.microsoft.com/office/drawing/2014/main" id="{BDF11D80-01B3-EB72-63A7-4731CE7C1E87}"/>
              </a:ext>
            </a:extLst>
          </p:cNvPr>
          <p:cNvSpPr txBox="1"/>
          <p:nvPr/>
        </p:nvSpPr>
        <p:spPr>
          <a:xfrm>
            <a:off x="696897" y="6061965"/>
            <a:ext cx="369089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Liên </a:t>
            </a:r>
            <a:r>
              <a:rPr kumimoji="0" lang="en-US" sz="240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kết</a:t>
            </a:r>
            <a:r>
              <a:rPr kumimoji="0" lang="en-US" sz="240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hydrogen.</a:t>
            </a:r>
          </a:p>
        </p:txBody>
      </p:sp>
      <p:sp>
        <p:nvSpPr>
          <p:cNvPr id="24" name="Oval 23">
            <a:extLst>
              <a:ext uri="{FF2B5EF4-FFF2-40B4-BE49-F238E27FC236}">
                <a16:creationId xmlns:a16="http://schemas.microsoft.com/office/drawing/2014/main" id="{873A00CE-BBBE-E177-6915-24EE9EA3E84A}"/>
              </a:ext>
            </a:extLst>
          </p:cNvPr>
          <p:cNvSpPr/>
          <p:nvPr/>
        </p:nvSpPr>
        <p:spPr>
          <a:xfrm>
            <a:off x="506489" y="5983347"/>
            <a:ext cx="629389" cy="6189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127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P spid="21" grpId="0"/>
      <p:bldP spid="2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05BA63-A664-3673-917F-2238212938C3}"/>
              </a:ext>
            </a:extLst>
          </p:cNvPr>
          <p:cNvGrpSpPr/>
          <p:nvPr/>
        </p:nvGrpSpPr>
        <p:grpSpPr>
          <a:xfrm>
            <a:off x="4877732" y="3429000"/>
            <a:ext cx="2736543" cy="1558939"/>
            <a:chOff x="309542" y="967667"/>
            <a:chExt cx="2878585" cy="1558939"/>
          </a:xfrm>
        </p:grpSpPr>
        <p:pic>
          <p:nvPicPr>
            <p:cNvPr id="5" name="Picture 4">
              <a:hlinkClick r:id="rId3"/>
              <a:extLst>
                <a:ext uri="{FF2B5EF4-FFF2-40B4-BE49-F238E27FC236}">
                  <a16:creationId xmlns:a16="http://schemas.microsoft.com/office/drawing/2014/main" id="{9731A24C-E597-E012-BDEE-A9A6715CE1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9334CD61-EB92-0562-F01C-84DB2531F73B}"/>
                </a:ext>
              </a:extLst>
            </p:cNvPr>
            <p:cNvSpPr txBox="1"/>
            <p:nvPr/>
          </p:nvSpPr>
          <p:spPr>
            <a:xfrm>
              <a:off x="309542" y="967667"/>
              <a:ext cx="2878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722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B824C-936E-AB72-F4EF-3A173BDE0114}"/>
              </a:ext>
            </a:extLst>
          </p:cNvPr>
          <p:cNvSpPr/>
          <p:nvPr/>
        </p:nvSpPr>
        <p:spPr>
          <a:xfrm>
            <a:off x="542925" y="1789865"/>
            <a:ext cx="11144250" cy="2345257"/>
          </a:xfrm>
          <a:prstGeom prst="rect">
            <a:avLst/>
          </a:prstGeom>
        </p:spPr>
        <p:txBody>
          <a:bodyPr wrap="square">
            <a:spAutoFit/>
          </a:bodyPr>
          <a:lstStyle/>
          <a:p>
            <a:pPr lvl="0" algn="just">
              <a:lnSpc>
                <a:spcPct val="150000"/>
              </a:lnSpc>
              <a:spcBef>
                <a:spcPts val="400"/>
              </a:spcBef>
              <a:spcAft>
                <a:spcPts val="533"/>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Bài 5.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Một kết quả nghiên cứu cho thấy các phân tử NH</a:t>
            </a:r>
            <a:r>
              <a:rPr lang="vi-VN" sz="2400" baseline="-25000" dirty="0">
                <a:solidFill>
                  <a:srgbClr val="000000"/>
                </a:solidFill>
                <a:latin typeface="UTM Avo" panose="02040603050506020204" pitchFamily="18" charset="0"/>
                <a:ea typeface="Calibri" panose="020F0502020204030204" pitchFamily="34" charset="0"/>
                <a:cs typeface="Arial" panose="020B0604020202020204" pitchFamily="34" charset="0"/>
              </a:rPr>
              <a:t>3</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 có thể liên kết với nhau thành những cụm phân tử (NH</a:t>
            </a:r>
            <a:r>
              <a:rPr lang="vi-VN" sz="2400" baseline="-25000" dirty="0">
                <a:solidFill>
                  <a:srgbClr val="000000"/>
                </a:solidFill>
                <a:latin typeface="UTM Avo" panose="02040603050506020204" pitchFamily="18" charset="0"/>
                <a:ea typeface="Calibri" panose="020F0502020204030204" pitchFamily="34" charset="0"/>
                <a:cs typeface="Arial" panose="020B0604020202020204" pitchFamily="34" charset="0"/>
              </a:rPr>
              <a:t>3</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r>
              <a:rPr lang="vi-VN" sz="2400" baseline="-25000" dirty="0">
                <a:solidFill>
                  <a:srgbClr val="000000"/>
                </a:solidFill>
                <a:latin typeface="UTM Avo" panose="02040603050506020204" pitchFamily="18" charset="0"/>
                <a:ea typeface="Calibri" panose="020F0502020204030204" pitchFamily="34" charset="0"/>
                <a:cs typeface="Arial" panose="020B0604020202020204" pitchFamily="34" charset="0"/>
              </a:rPr>
              <a:t>n</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 với n = 3÷6. (Theo </a:t>
            </a:r>
            <a:r>
              <a:rPr lang="vi-VN" sz="2400" i="1" dirty="0">
                <a:solidFill>
                  <a:srgbClr val="000000"/>
                </a:solidFill>
                <a:latin typeface="UTM Avo" panose="02040603050506020204" pitchFamily="18" charset="0"/>
                <a:ea typeface="Calibri" panose="020F0502020204030204" pitchFamily="34" charset="0"/>
                <a:cs typeface="Arial" panose="020B0604020202020204" pitchFamily="34" charset="0"/>
              </a:rPr>
              <a:t>ACS Omega 2020, 5, 49, 31724-31729</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lvl="0" algn="just">
              <a:lnSpc>
                <a:spcPct val="150000"/>
              </a:lnSpc>
              <a:spcBef>
                <a:spcPts val="400"/>
              </a:spcBef>
              <a:spcAft>
                <a:spcPts val="533"/>
              </a:spcAft>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Vì sao các phân tử NH</a:t>
            </a:r>
            <a:r>
              <a:rPr lang="vi-VN" sz="2400" baseline="-25000" dirty="0">
                <a:solidFill>
                  <a:srgbClr val="000000"/>
                </a:solidFill>
                <a:latin typeface="UTM Avo" panose="02040603050506020204" pitchFamily="18" charset="0"/>
                <a:ea typeface="Calibri" panose="020F0502020204030204" pitchFamily="34" charset="0"/>
                <a:cs typeface="Arial" panose="020B0604020202020204" pitchFamily="34" charset="0"/>
              </a:rPr>
              <a:t>3</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 có thể hình thành được những cụm phân tử này?</a:t>
            </a:r>
          </a:p>
        </p:txBody>
      </p:sp>
    </p:spTree>
    <p:extLst>
      <p:ext uri="{BB962C8B-B14F-4D97-AF65-F5344CB8AC3E}">
        <p14:creationId xmlns:p14="http://schemas.microsoft.com/office/powerpoint/2010/main" val="28279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B824C-936E-AB72-F4EF-3A173BDE0114}"/>
              </a:ext>
            </a:extLst>
          </p:cNvPr>
          <p:cNvSpPr/>
          <p:nvPr/>
        </p:nvSpPr>
        <p:spPr>
          <a:xfrm>
            <a:off x="733425" y="1789865"/>
            <a:ext cx="10953750" cy="1797800"/>
          </a:xfrm>
          <a:prstGeom prst="rect">
            <a:avLst/>
          </a:prstGeom>
        </p:spPr>
        <p:txBody>
          <a:bodyPr wrap="square">
            <a:spAutoFit/>
          </a:bodyPr>
          <a:lstStyle/>
          <a:p>
            <a:pPr lvl="0" algn="just">
              <a:lnSpc>
                <a:spcPct val="150000"/>
              </a:lnSpc>
              <a:spcBef>
                <a:spcPts val="400"/>
              </a:spcBef>
              <a:spcAft>
                <a:spcPts val="533"/>
              </a:spcAft>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4. Sưu tầm hình ảnh tinh thể nước đá, bông tuyết.</a:t>
            </a:r>
          </a:p>
          <a:p>
            <a:pPr lvl="0" algn="just">
              <a:lnSpc>
                <a:spcPct val="150000"/>
              </a:lnSpc>
              <a:spcBef>
                <a:spcPts val="400"/>
              </a:spcBef>
              <a:spcAft>
                <a:spcPts val="533"/>
              </a:spcAft>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5. Thu thập thông tin liên quan đến các hiện tượng có xuất hiện của liên kết hydrogen, tương tác van der Waals trong thực tiễn.</a:t>
            </a:r>
          </a:p>
        </p:txBody>
      </p:sp>
    </p:spTree>
    <p:extLst>
      <p:ext uri="{BB962C8B-B14F-4D97-AF65-F5344CB8AC3E}">
        <p14:creationId xmlns:p14="http://schemas.microsoft.com/office/powerpoint/2010/main" val="30591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D7408-0359-3A10-B800-FE1260E9B6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C3744527-3066-39E6-ECB5-249855028B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5928BA0-534C-1ECD-F6A6-38ECA3C29823}"/>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34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2907;p52">
            <a:extLst>
              <a:ext uri="{FF2B5EF4-FFF2-40B4-BE49-F238E27FC236}">
                <a16:creationId xmlns:a16="http://schemas.microsoft.com/office/drawing/2014/main" id="{E20276B7-261D-A2DC-0E4D-59B6E42D7F51}"/>
              </a:ext>
            </a:extLst>
          </p:cNvPr>
          <p:cNvGrpSpPr/>
          <p:nvPr/>
        </p:nvGrpSpPr>
        <p:grpSpPr>
          <a:xfrm>
            <a:off x="2152568" y="2482873"/>
            <a:ext cx="465071" cy="622715"/>
            <a:chOff x="3601939" y="4161192"/>
            <a:chExt cx="275178" cy="388912"/>
          </a:xfrm>
        </p:grpSpPr>
        <p:sp>
          <p:nvSpPr>
            <p:cNvPr id="3" name="Google Shape;2908;p52">
              <a:extLst>
                <a:ext uri="{FF2B5EF4-FFF2-40B4-BE49-F238E27FC236}">
                  <a16:creationId xmlns:a16="http://schemas.microsoft.com/office/drawing/2014/main" id="{8CED00B4-ACD3-7074-25DD-1B71BC4E0B13}"/>
                </a:ext>
              </a:extLst>
            </p:cNvPr>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4" name="Google Shape;2909;p52">
              <a:extLst>
                <a:ext uri="{FF2B5EF4-FFF2-40B4-BE49-F238E27FC236}">
                  <a16:creationId xmlns:a16="http://schemas.microsoft.com/office/drawing/2014/main" id="{3D0FC25A-9DA2-F527-E55F-1F2EF301F3CB}"/>
                </a:ext>
              </a:extLst>
            </p:cNvPr>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5" name="Google Shape;2910;p52">
              <a:extLst>
                <a:ext uri="{FF2B5EF4-FFF2-40B4-BE49-F238E27FC236}">
                  <a16:creationId xmlns:a16="http://schemas.microsoft.com/office/drawing/2014/main" id="{E16CC032-D166-01F8-44A3-4DEE9F29E961}"/>
                </a:ext>
              </a:extLst>
            </p:cNvPr>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6" name="Google Shape;2911;p52">
              <a:extLst>
                <a:ext uri="{FF2B5EF4-FFF2-40B4-BE49-F238E27FC236}">
                  <a16:creationId xmlns:a16="http://schemas.microsoft.com/office/drawing/2014/main" id="{C987F913-C7B6-893C-73F4-0F7CE3C6A574}"/>
                </a:ext>
              </a:extLst>
            </p:cNvPr>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7" name="Google Shape;2912;p52">
              <a:extLst>
                <a:ext uri="{FF2B5EF4-FFF2-40B4-BE49-F238E27FC236}">
                  <a16:creationId xmlns:a16="http://schemas.microsoft.com/office/drawing/2014/main" id="{F9ECE11D-794F-780F-6813-A4F5DFEF1FC1}"/>
                </a:ext>
              </a:extLst>
            </p:cNvPr>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8" name="Google Shape;2913;p52">
              <a:extLst>
                <a:ext uri="{FF2B5EF4-FFF2-40B4-BE49-F238E27FC236}">
                  <a16:creationId xmlns:a16="http://schemas.microsoft.com/office/drawing/2014/main" id="{68D7C656-5A63-2635-8DA4-D87E1157440D}"/>
                </a:ext>
              </a:extLst>
            </p:cNvPr>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9" name="Google Shape;2914;p52">
              <a:extLst>
                <a:ext uri="{FF2B5EF4-FFF2-40B4-BE49-F238E27FC236}">
                  <a16:creationId xmlns:a16="http://schemas.microsoft.com/office/drawing/2014/main" id="{327D346D-424F-60B6-706C-72671A192DB6}"/>
                </a:ext>
              </a:extLst>
            </p:cNvPr>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0" name="Google Shape;2915;p52">
              <a:extLst>
                <a:ext uri="{FF2B5EF4-FFF2-40B4-BE49-F238E27FC236}">
                  <a16:creationId xmlns:a16="http://schemas.microsoft.com/office/drawing/2014/main" id="{58AFED09-DBB6-A152-6871-0AB3746F16D7}"/>
                </a:ext>
              </a:extLst>
            </p:cNvPr>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1" name="Google Shape;2916;p52">
              <a:extLst>
                <a:ext uri="{FF2B5EF4-FFF2-40B4-BE49-F238E27FC236}">
                  <a16:creationId xmlns:a16="http://schemas.microsoft.com/office/drawing/2014/main" id="{C02DA90A-3D80-EAA2-D73D-F450418BCF59}"/>
                </a:ext>
              </a:extLst>
            </p:cNvPr>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2" name="Google Shape;2917;p52">
              <a:extLst>
                <a:ext uri="{FF2B5EF4-FFF2-40B4-BE49-F238E27FC236}">
                  <a16:creationId xmlns:a16="http://schemas.microsoft.com/office/drawing/2014/main" id="{62CDBC6E-6BC6-E5E1-984E-FDC2E4E29A7C}"/>
                </a:ext>
              </a:extLst>
            </p:cNvPr>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nvGrpSpPr>
          <p:cNvPr id="13" name="Google Shape;2918;p52">
            <a:extLst>
              <a:ext uri="{FF2B5EF4-FFF2-40B4-BE49-F238E27FC236}">
                <a16:creationId xmlns:a16="http://schemas.microsoft.com/office/drawing/2014/main" id="{368594D7-41FA-D214-E44D-2D4F9E7A474E}"/>
              </a:ext>
            </a:extLst>
          </p:cNvPr>
          <p:cNvGrpSpPr/>
          <p:nvPr/>
        </p:nvGrpSpPr>
        <p:grpSpPr>
          <a:xfrm>
            <a:off x="5709620" y="2487678"/>
            <a:ext cx="666582" cy="607537"/>
            <a:chOff x="5812588" y="2708991"/>
            <a:chExt cx="612637" cy="597721"/>
          </a:xfrm>
        </p:grpSpPr>
        <p:sp>
          <p:nvSpPr>
            <p:cNvPr id="14" name="Google Shape;2919;p52">
              <a:extLst>
                <a:ext uri="{FF2B5EF4-FFF2-40B4-BE49-F238E27FC236}">
                  <a16:creationId xmlns:a16="http://schemas.microsoft.com/office/drawing/2014/main" id="{FEE06AF3-6E23-CD1C-E6D0-2881BFFBD30E}"/>
                </a:ext>
              </a:extLst>
            </p:cNvPr>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nvGrpSpPr>
            <p:cNvPr id="15" name="Google Shape;2920;p52">
              <a:extLst>
                <a:ext uri="{FF2B5EF4-FFF2-40B4-BE49-F238E27FC236}">
                  <a16:creationId xmlns:a16="http://schemas.microsoft.com/office/drawing/2014/main" id="{28F06577-4D08-7B5B-FF4C-E4CF84088584}"/>
                </a:ext>
              </a:extLst>
            </p:cNvPr>
            <p:cNvGrpSpPr/>
            <p:nvPr/>
          </p:nvGrpSpPr>
          <p:grpSpPr>
            <a:xfrm>
              <a:off x="5812588" y="2708991"/>
              <a:ext cx="612637" cy="597721"/>
              <a:chOff x="5802038" y="2708991"/>
              <a:chExt cx="612637" cy="597721"/>
            </a:xfrm>
          </p:grpSpPr>
          <p:sp>
            <p:nvSpPr>
              <p:cNvPr id="16" name="Google Shape;2921;p52">
                <a:extLst>
                  <a:ext uri="{FF2B5EF4-FFF2-40B4-BE49-F238E27FC236}">
                    <a16:creationId xmlns:a16="http://schemas.microsoft.com/office/drawing/2014/main" id="{F0FBF80F-485D-FAD4-941E-BC3EF18EB9DF}"/>
                  </a:ext>
                </a:extLst>
              </p:cNvPr>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7" name="Google Shape;2922;p52">
                <a:extLst>
                  <a:ext uri="{FF2B5EF4-FFF2-40B4-BE49-F238E27FC236}">
                    <a16:creationId xmlns:a16="http://schemas.microsoft.com/office/drawing/2014/main" id="{04E2EC29-E5AD-DC49-A5A5-ECA20A2795E9}"/>
                  </a:ext>
                </a:extLst>
              </p:cNvPr>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8" name="Google Shape;2923;p52">
                <a:extLst>
                  <a:ext uri="{FF2B5EF4-FFF2-40B4-BE49-F238E27FC236}">
                    <a16:creationId xmlns:a16="http://schemas.microsoft.com/office/drawing/2014/main" id="{AA03509A-F69A-7EEE-C32F-ECFA1770AA96}"/>
                  </a:ext>
                </a:extLst>
              </p:cNvPr>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9" name="Google Shape;2924;p52">
                <a:extLst>
                  <a:ext uri="{FF2B5EF4-FFF2-40B4-BE49-F238E27FC236}">
                    <a16:creationId xmlns:a16="http://schemas.microsoft.com/office/drawing/2014/main" id="{BCA5D9AE-1C3A-12B7-A6C2-8DE559B3FDFE}"/>
                  </a:ext>
                </a:extLst>
              </p:cNvPr>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0" name="Google Shape;2925;p52">
                <a:extLst>
                  <a:ext uri="{FF2B5EF4-FFF2-40B4-BE49-F238E27FC236}">
                    <a16:creationId xmlns:a16="http://schemas.microsoft.com/office/drawing/2014/main" id="{C43719CA-1C19-5DAB-7589-E29F4D32B54E}"/>
                  </a:ext>
                </a:extLst>
              </p:cNvPr>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1" name="Google Shape;2926;p52">
                <a:extLst>
                  <a:ext uri="{FF2B5EF4-FFF2-40B4-BE49-F238E27FC236}">
                    <a16:creationId xmlns:a16="http://schemas.microsoft.com/office/drawing/2014/main" id="{396CBF77-3F9C-50CA-1AF0-148F5FDDD3A3}"/>
                  </a:ext>
                </a:extLst>
              </p:cNvPr>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2" name="Google Shape;2927;p52">
                <a:extLst>
                  <a:ext uri="{FF2B5EF4-FFF2-40B4-BE49-F238E27FC236}">
                    <a16:creationId xmlns:a16="http://schemas.microsoft.com/office/drawing/2014/main" id="{3A93675A-864C-7292-A289-FF5698A24E70}"/>
                  </a:ext>
                </a:extLst>
              </p:cNvPr>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3" name="Google Shape;2928;p52">
                <a:extLst>
                  <a:ext uri="{FF2B5EF4-FFF2-40B4-BE49-F238E27FC236}">
                    <a16:creationId xmlns:a16="http://schemas.microsoft.com/office/drawing/2014/main" id="{A417A55D-4301-82F6-22A3-D938C95721B7}"/>
                  </a:ext>
                </a:extLst>
              </p:cNvPr>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4" name="Google Shape;2929;p52">
                <a:extLst>
                  <a:ext uri="{FF2B5EF4-FFF2-40B4-BE49-F238E27FC236}">
                    <a16:creationId xmlns:a16="http://schemas.microsoft.com/office/drawing/2014/main" id="{F01D5F3D-F317-B3AC-D05D-EB49CBFF25E4}"/>
                  </a:ext>
                </a:extLst>
              </p:cNvPr>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grpSp>
        <p:nvGrpSpPr>
          <p:cNvPr id="25" name="Google Shape;3053;p54">
            <a:extLst>
              <a:ext uri="{FF2B5EF4-FFF2-40B4-BE49-F238E27FC236}">
                <a16:creationId xmlns:a16="http://schemas.microsoft.com/office/drawing/2014/main" id="{51932AF4-743C-948C-4236-29A49B356330}"/>
              </a:ext>
            </a:extLst>
          </p:cNvPr>
          <p:cNvGrpSpPr/>
          <p:nvPr/>
        </p:nvGrpSpPr>
        <p:grpSpPr>
          <a:xfrm>
            <a:off x="9038859" y="2513036"/>
            <a:ext cx="666579" cy="622715"/>
            <a:chOff x="3508282" y="3810341"/>
            <a:chExt cx="351644" cy="351959"/>
          </a:xfrm>
        </p:grpSpPr>
        <p:sp>
          <p:nvSpPr>
            <p:cNvPr id="26" name="Google Shape;3054;p54">
              <a:extLst>
                <a:ext uri="{FF2B5EF4-FFF2-40B4-BE49-F238E27FC236}">
                  <a16:creationId xmlns:a16="http://schemas.microsoft.com/office/drawing/2014/main" id="{299D47D5-FEB0-36CE-7E61-5A75B7C91836}"/>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7" name="Google Shape;3055;p54">
              <a:extLst>
                <a:ext uri="{FF2B5EF4-FFF2-40B4-BE49-F238E27FC236}">
                  <a16:creationId xmlns:a16="http://schemas.microsoft.com/office/drawing/2014/main" id="{CF962AF4-27C4-77CD-DFED-8F9B805B39FD}"/>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8" name="Google Shape;3056;p54">
              <a:extLst>
                <a:ext uri="{FF2B5EF4-FFF2-40B4-BE49-F238E27FC236}">
                  <a16:creationId xmlns:a16="http://schemas.microsoft.com/office/drawing/2014/main" id="{EF0AE8F4-D1F7-088E-43E0-D97F268C0AB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9" name="Google Shape;3057;p54">
              <a:extLst>
                <a:ext uri="{FF2B5EF4-FFF2-40B4-BE49-F238E27FC236}">
                  <a16:creationId xmlns:a16="http://schemas.microsoft.com/office/drawing/2014/main" id="{B6D3D90E-1FB9-BBEE-B806-65CE0CD5EBC2}"/>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0" name="Google Shape;3058;p54">
              <a:extLst>
                <a:ext uri="{FF2B5EF4-FFF2-40B4-BE49-F238E27FC236}">
                  <a16:creationId xmlns:a16="http://schemas.microsoft.com/office/drawing/2014/main" id="{DF2D0267-A1E3-53FA-D192-B66F9963EEBE}"/>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1" name="Google Shape;3059;p54">
              <a:extLst>
                <a:ext uri="{FF2B5EF4-FFF2-40B4-BE49-F238E27FC236}">
                  <a16:creationId xmlns:a16="http://schemas.microsoft.com/office/drawing/2014/main" id="{EF4CB156-D589-1673-C9FE-829EE050298B}"/>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2" name="Google Shape;3060;p54">
              <a:extLst>
                <a:ext uri="{FF2B5EF4-FFF2-40B4-BE49-F238E27FC236}">
                  <a16:creationId xmlns:a16="http://schemas.microsoft.com/office/drawing/2014/main" id="{AE939102-428D-BEDC-F016-6F8FA36C106C}"/>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3" name="Google Shape;3061;p54">
              <a:extLst>
                <a:ext uri="{FF2B5EF4-FFF2-40B4-BE49-F238E27FC236}">
                  <a16:creationId xmlns:a16="http://schemas.microsoft.com/office/drawing/2014/main" id="{34F77324-A155-F775-EFE8-362C4ED3E6FC}"/>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4" name="Google Shape;3062;p54">
              <a:extLst>
                <a:ext uri="{FF2B5EF4-FFF2-40B4-BE49-F238E27FC236}">
                  <a16:creationId xmlns:a16="http://schemas.microsoft.com/office/drawing/2014/main" id="{7C91BED1-4D48-41F5-8409-6EC29AB36FE6}"/>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5" name="Google Shape;3063;p54">
              <a:extLst>
                <a:ext uri="{FF2B5EF4-FFF2-40B4-BE49-F238E27FC236}">
                  <a16:creationId xmlns:a16="http://schemas.microsoft.com/office/drawing/2014/main" id="{26F88431-EDFC-160C-8FEA-CC4DB885AD43}"/>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6" name="Google Shape;3064;p54">
              <a:extLst>
                <a:ext uri="{FF2B5EF4-FFF2-40B4-BE49-F238E27FC236}">
                  <a16:creationId xmlns:a16="http://schemas.microsoft.com/office/drawing/2014/main" id="{30A106BE-6E1C-677A-8975-ECDBB21CE604}"/>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7" name="Google Shape;3065;p54">
              <a:extLst>
                <a:ext uri="{FF2B5EF4-FFF2-40B4-BE49-F238E27FC236}">
                  <a16:creationId xmlns:a16="http://schemas.microsoft.com/office/drawing/2014/main" id="{17BDFB37-8B67-DD16-1F49-7D30CA5ABE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8" name="Google Shape;3066;p54">
              <a:extLst>
                <a:ext uri="{FF2B5EF4-FFF2-40B4-BE49-F238E27FC236}">
                  <a16:creationId xmlns:a16="http://schemas.microsoft.com/office/drawing/2014/main" id="{8DDC0428-34DD-0262-3BB3-097ED0EB4507}"/>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sp>
        <p:nvSpPr>
          <p:cNvPr id="39" name="Rectangle 38">
            <a:extLst>
              <a:ext uri="{FF2B5EF4-FFF2-40B4-BE49-F238E27FC236}">
                <a16:creationId xmlns:a16="http://schemas.microsoft.com/office/drawing/2014/main" id="{40F6E5EC-F013-C294-FC29-4A647D46D24F}"/>
              </a:ext>
            </a:extLst>
          </p:cNvPr>
          <p:cNvSpPr/>
          <p:nvPr/>
        </p:nvSpPr>
        <p:spPr>
          <a:xfrm>
            <a:off x="892175" y="3367421"/>
            <a:ext cx="3032125" cy="1852238"/>
          </a:xfrm>
          <a:prstGeom prst="rect">
            <a:avLst/>
          </a:prstGeom>
        </p:spPr>
        <p:txBody>
          <a:bodyPr wrap="square">
            <a:spAutoFit/>
          </a:bodyPr>
          <a:lstStyle/>
          <a:p>
            <a:pPr algn="ctr">
              <a:lnSpc>
                <a:spcPct val="150000"/>
              </a:lnSpc>
            </a:pPr>
            <a:r>
              <a:rPr lang="en-US" sz="2667" dirty="0" err="1">
                <a:latin typeface="UTM Avo" panose="02040603050506020204" pitchFamily="18" charset="0"/>
                <a:cs typeface="Arial" panose="020B0604020202020204" pitchFamily="34" charset="0"/>
              </a:rPr>
              <a:t>Ôn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và</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ghi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nhớ</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kiến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thức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trong</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bài</a:t>
            </a:r>
            <a:endParaRPr lang="en-US" sz="2667" dirty="0">
              <a:latin typeface="UTM Avo" panose="0204060305050602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30F462F8-5FD8-EB2C-3804-57F124555290}"/>
              </a:ext>
            </a:extLst>
          </p:cNvPr>
          <p:cNvSpPr/>
          <p:nvPr/>
        </p:nvSpPr>
        <p:spPr>
          <a:xfrm>
            <a:off x="4422775" y="3401728"/>
            <a:ext cx="3301999" cy="1293496"/>
          </a:xfrm>
          <a:prstGeom prst="rect">
            <a:avLst/>
          </a:prstGeom>
        </p:spPr>
        <p:txBody>
          <a:bodyPr wrap="square">
            <a:spAutoFit/>
          </a:bodyPr>
          <a:lstStyle/>
          <a:p>
            <a:pPr algn="ctr">
              <a:lnSpc>
                <a:spcPct val="150000"/>
              </a:lnSpc>
            </a:pPr>
            <a:r>
              <a:rPr lang="en-US" sz="2800" dirty="0">
                <a:latin typeface="UTM Avo" panose="02040603050506020204" pitchFamily="18" charset="0"/>
                <a:cs typeface="Arial" panose="020B0604020202020204" pitchFamily="34" charset="0"/>
              </a:rPr>
              <a:t>Hoàn </a:t>
            </a:r>
            <a:r>
              <a:rPr lang="en-US" sz="2800" dirty="0" err="1">
                <a:latin typeface="UTM Avo" panose="02040603050506020204" pitchFamily="18" charset="0"/>
                <a:cs typeface="Arial" panose="020B0604020202020204" pitchFamily="34" charset="0"/>
              </a:rPr>
              <a:t>thành</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bài</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tập</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trong</a:t>
            </a:r>
            <a:r>
              <a:rPr lang="en-US" sz="2800" dirty="0">
                <a:latin typeface="UTM Avo" panose="02040603050506020204" pitchFamily="18" charset="0"/>
                <a:cs typeface="Arial" panose="020B0604020202020204" pitchFamily="34" charset="0"/>
              </a:rPr>
              <a:t> SBT</a:t>
            </a:r>
          </a:p>
        </p:txBody>
      </p:sp>
      <p:sp>
        <p:nvSpPr>
          <p:cNvPr id="41" name="Rectangle 40">
            <a:extLst>
              <a:ext uri="{FF2B5EF4-FFF2-40B4-BE49-F238E27FC236}">
                <a16:creationId xmlns:a16="http://schemas.microsoft.com/office/drawing/2014/main" id="{6A5E6E00-5B58-6064-C3FE-5C6D70A37FDB}"/>
              </a:ext>
            </a:extLst>
          </p:cNvPr>
          <p:cNvSpPr/>
          <p:nvPr/>
        </p:nvSpPr>
        <p:spPr>
          <a:xfrm>
            <a:off x="7740819" y="3446761"/>
            <a:ext cx="3552656" cy="1301062"/>
          </a:xfrm>
          <a:prstGeom prst="rect">
            <a:avLst/>
          </a:prstGeom>
        </p:spPr>
        <p:txBody>
          <a:bodyPr wrap="square">
            <a:spAutoFit/>
          </a:bodyPr>
          <a:lstStyle/>
          <a:p>
            <a:pPr algn="ctr">
              <a:lnSpc>
                <a:spcPct val="150000"/>
              </a:lnSpc>
            </a:pPr>
            <a:r>
              <a:rPr lang="en-US" sz="2800" dirty="0" err="1">
                <a:latin typeface="UTM Avo" panose="02040603050506020204" pitchFamily="18" charset="0"/>
                <a:cs typeface="Arial" panose="020B0604020202020204" pitchFamily="34" charset="0"/>
              </a:rPr>
              <a:t>Chuẩn</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bị</a:t>
            </a:r>
            <a:endParaRPr lang="en-US" sz="2800" dirty="0">
              <a:latin typeface="UTM Avo" panose="02040603050506020204" pitchFamily="18" charset="0"/>
              <a:cs typeface="Arial" panose="020B0604020202020204" pitchFamily="34" charset="0"/>
            </a:endParaRPr>
          </a:p>
          <a:p>
            <a:pPr algn="ctr">
              <a:lnSpc>
                <a:spcPct val="150000"/>
              </a:lnSpc>
            </a:pPr>
            <a:r>
              <a:rPr lang="en-US" sz="2800" b="1" dirty="0">
                <a:latin typeface="UTM Avo" panose="02040603050506020204" pitchFamily="18" charset="0"/>
                <a:cs typeface="Arial" panose="020B0604020202020204" pitchFamily="34" charset="0"/>
              </a:rPr>
              <a:t>Bài 13</a:t>
            </a:r>
          </a:p>
        </p:txBody>
      </p:sp>
    </p:spTree>
    <p:extLst>
      <p:ext uri="{BB962C8B-B14F-4D97-AF65-F5344CB8AC3E}">
        <p14:creationId xmlns:p14="http://schemas.microsoft.com/office/powerpoint/2010/main" val="20226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9959-4890-DE89-757C-1B7BBDF0E55F}"/>
            </a:ext>
          </a:extLst>
        </p:cNvPr>
        <p:cNvGrpSpPr/>
        <p:nvPr/>
      </p:nvGrpSpPr>
      <p:grpSpPr>
        <a:xfrm>
          <a:off x="0" y="0"/>
          <a:ext cx="0" cy="0"/>
          <a:chOff x="0" y="0"/>
          <a:chExt cx="0" cy="0"/>
        </a:xfrm>
      </p:grpSpPr>
      <p:pic>
        <p:nvPicPr>
          <p:cNvPr id="3" name="Picture 2" descr="A screenshot of a qr code&#10;&#10;Description automatically generated">
            <a:hlinkClick r:id="rId3"/>
            <a:extLst>
              <a:ext uri="{FF2B5EF4-FFF2-40B4-BE49-F238E27FC236}">
                <a16:creationId xmlns:a16="http://schemas.microsoft.com/office/drawing/2014/main" id="{BEB95C36-F2A3-C29F-F613-4941C51FE0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092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4EC4F2-2FA3-3D82-12E2-57DDB59A802B}"/>
              </a:ext>
            </a:extLst>
          </p:cNvPr>
          <p:cNvSpPr txBox="1"/>
          <p:nvPr/>
        </p:nvSpPr>
        <p:spPr>
          <a:xfrm>
            <a:off x="768349" y="1790590"/>
            <a:ext cx="7874000" cy="735138"/>
          </a:xfrm>
          <a:prstGeom prst="rect">
            <a:avLst/>
          </a:prstGeom>
          <a:noFill/>
        </p:spPr>
        <p:txBody>
          <a:bodyPr wrap="square" rtlCol="0">
            <a:spAutoFit/>
          </a:bodyPr>
          <a:lstStyle/>
          <a:p>
            <a:pPr>
              <a:lnSpc>
                <a:spcPct val="150000"/>
              </a:lnSpc>
            </a:pPr>
            <a:r>
              <a:rPr lang="en-US" sz="3200" b="1" dirty="0">
                <a:latin typeface="UTM Avo" panose="02040603050506020204" pitchFamily="18" charset="0"/>
                <a:cs typeface="Arial" panose="020B0604020202020204" pitchFamily="34" charset="0"/>
              </a:rPr>
              <a:t>NỘI DUNG BÀI HỌC</a:t>
            </a:r>
          </a:p>
        </p:txBody>
      </p:sp>
      <p:grpSp>
        <p:nvGrpSpPr>
          <p:cNvPr id="12" name="Group 11">
            <a:extLst>
              <a:ext uri="{FF2B5EF4-FFF2-40B4-BE49-F238E27FC236}">
                <a16:creationId xmlns:a16="http://schemas.microsoft.com/office/drawing/2014/main" id="{1407C19F-EB96-EFDC-2AB0-181E3FCAC7E5}"/>
              </a:ext>
            </a:extLst>
          </p:cNvPr>
          <p:cNvGrpSpPr/>
          <p:nvPr/>
        </p:nvGrpSpPr>
        <p:grpSpPr>
          <a:xfrm>
            <a:off x="830580" y="2762173"/>
            <a:ext cx="5417820" cy="2244957"/>
            <a:chOff x="963930" y="2762173"/>
            <a:chExt cx="5417820" cy="2244957"/>
          </a:xfrm>
        </p:grpSpPr>
        <p:pic>
          <p:nvPicPr>
            <p:cNvPr id="4" name="Picture 3">
              <a:extLst>
                <a:ext uri="{FF2B5EF4-FFF2-40B4-BE49-F238E27FC236}">
                  <a16:creationId xmlns:a16="http://schemas.microsoft.com/office/drawing/2014/main" id="{E941C3D6-A7A6-C1AE-C4DF-87948F271553}"/>
                </a:ext>
              </a:extLst>
            </p:cNvPr>
            <p:cNvPicPr>
              <a:picLocks noChangeAspect="1"/>
            </p:cNvPicPr>
            <p:nvPr/>
          </p:nvPicPr>
          <p:blipFill>
            <a:blip r:embed="rId3"/>
            <a:srcRect/>
            <a:stretch>
              <a:fillRect/>
            </a:stretch>
          </p:blipFill>
          <p:spPr>
            <a:xfrm>
              <a:off x="963930" y="4005109"/>
              <a:ext cx="581172" cy="1002021"/>
            </a:xfrm>
            <a:prstGeom prst="rect">
              <a:avLst/>
            </a:prstGeom>
          </p:spPr>
        </p:pic>
        <p:pic>
          <p:nvPicPr>
            <p:cNvPr id="7" name="Picture 4">
              <a:extLst>
                <a:ext uri="{FF2B5EF4-FFF2-40B4-BE49-F238E27FC236}">
                  <a16:creationId xmlns:a16="http://schemas.microsoft.com/office/drawing/2014/main" id="{CC80A570-4D5D-33AE-C59E-183D9386CCCA}"/>
                </a:ext>
              </a:extLst>
            </p:cNvPr>
            <p:cNvPicPr>
              <a:picLocks noChangeAspect="1"/>
            </p:cNvPicPr>
            <p:nvPr/>
          </p:nvPicPr>
          <p:blipFill>
            <a:blip r:embed="rId4"/>
            <a:srcRect/>
            <a:stretch>
              <a:fillRect/>
            </a:stretch>
          </p:blipFill>
          <p:spPr>
            <a:xfrm>
              <a:off x="1110976" y="2762173"/>
              <a:ext cx="346941" cy="1075784"/>
            </a:xfrm>
            <a:prstGeom prst="rect">
              <a:avLst/>
            </a:prstGeom>
          </p:spPr>
        </p:pic>
        <p:sp>
          <p:nvSpPr>
            <p:cNvPr id="10" name="TextBox 9">
              <a:extLst>
                <a:ext uri="{FF2B5EF4-FFF2-40B4-BE49-F238E27FC236}">
                  <a16:creationId xmlns:a16="http://schemas.microsoft.com/office/drawing/2014/main" id="{ADCE28A2-40AB-D633-84F6-72D41AE2E755}"/>
                </a:ext>
              </a:extLst>
            </p:cNvPr>
            <p:cNvSpPr txBox="1"/>
            <p:nvPr/>
          </p:nvSpPr>
          <p:spPr>
            <a:xfrm>
              <a:off x="1821583" y="3128490"/>
              <a:ext cx="3583537" cy="567848"/>
            </a:xfrm>
            <a:prstGeom prst="rect">
              <a:avLst/>
            </a:prstGeom>
            <a:noFill/>
          </p:spPr>
          <p:txBody>
            <a:bodyPr wrap="square" rtlCol="0" anchor="ctr">
              <a:spAutoFit/>
            </a:bodyPr>
            <a:lstStyle/>
            <a:p>
              <a:pPr algn="ctr">
                <a:lnSpc>
                  <a:spcPct val="150000"/>
                </a:lnSpc>
              </a:pPr>
              <a:r>
                <a:rPr lang="en-US" sz="2400" dirty="0">
                  <a:solidFill>
                    <a:schemeClr val="tx1">
                      <a:lumMod val="95000"/>
                      <a:lumOff val="5000"/>
                    </a:schemeClr>
                  </a:solidFill>
                  <a:latin typeface="UTM Avo" panose="02040603050506020204" pitchFamily="18" charset="0"/>
                  <a:cs typeface="Arial" panose="020B0604020202020204" pitchFamily="34" charset="0"/>
                </a:rPr>
                <a:t>I. Liên </a:t>
              </a:r>
              <a:r>
                <a:rPr lang="en-US" sz="2400" dirty="0" err="1">
                  <a:solidFill>
                    <a:schemeClr val="tx1">
                      <a:lumMod val="95000"/>
                      <a:lumOff val="5000"/>
                    </a:schemeClr>
                  </a:solidFill>
                  <a:latin typeface="UTM Avo" panose="02040603050506020204" pitchFamily="18" charset="0"/>
                  <a:cs typeface="Arial" panose="020B0604020202020204" pitchFamily="34" charset="0"/>
                </a:rPr>
                <a:t>kết</a:t>
              </a:r>
              <a:r>
                <a:rPr lang="en-US" sz="2400" dirty="0">
                  <a:solidFill>
                    <a:schemeClr val="tx1">
                      <a:lumMod val="95000"/>
                      <a:lumOff val="5000"/>
                    </a:schemeClr>
                  </a:solidFill>
                  <a:latin typeface="UTM Avo" panose="02040603050506020204" pitchFamily="18" charset="0"/>
                  <a:cs typeface="Arial" panose="020B0604020202020204" pitchFamily="34" charset="0"/>
                </a:rPr>
                <a:t> hydrogen</a:t>
              </a:r>
            </a:p>
          </p:txBody>
        </p:sp>
        <p:sp>
          <p:nvSpPr>
            <p:cNvPr id="13" name="TextBox 12">
              <a:extLst>
                <a:ext uri="{FF2B5EF4-FFF2-40B4-BE49-F238E27FC236}">
                  <a16:creationId xmlns:a16="http://schemas.microsoft.com/office/drawing/2014/main" id="{8DEFE5BF-86EF-2671-95D8-5DEA48767413}"/>
                </a:ext>
              </a:extLst>
            </p:cNvPr>
            <p:cNvSpPr txBox="1"/>
            <p:nvPr/>
          </p:nvSpPr>
          <p:spPr>
            <a:xfrm>
              <a:off x="1963823" y="4334016"/>
              <a:ext cx="4417927" cy="567848"/>
            </a:xfrm>
            <a:prstGeom prst="rect">
              <a:avLst/>
            </a:prstGeom>
            <a:noFill/>
          </p:spPr>
          <p:txBody>
            <a:bodyPr wrap="square" rtlCol="0" anchor="ctr">
              <a:spAutoFit/>
            </a:bodyPr>
            <a:lstStyle/>
            <a:p>
              <a:pPr algn="ctr">
                <a:lnSpc>
                  <a:spcPct val="150000"/>
                </a:lnSpc>
              </a:pPr>
              <a:r>
                <a:rPr lang="nl-NL" sz="2400" dirty="0">
                  <a:solidFill>
                    <a:schemeClr val="tx1">
                      <a:lumMod val="95000"/>
                      <a:lumOff val="5000"/>
                    </a:schemeClr>
                  </a:solidFill>
                  <a:latin typeface="UTM Avo" panose="02040603050506020204" pitchFamily="18" charset="0"/>
                  <a:cs typeface="Arial" panose="020B0604020202020204" pitchFamily="34" charset="0"/>
                </a:rPr>
                <a:t>II. Tương tác van der Waals</a:t>
              </a:r>
            </a:p>
          </p:txBody>
        </p:sp>
      </p:grpSp>
      <p:grpSp>
        <p:nvGrpSpPr>
          <p:cNvPr id="16" name="Group 11">
            <a:extLst>
              <a:ext uri="{FF2B5EF4-FFF2-40B4-BE49-F238E27FC236}">
                <a16:creationId xmlns:a16="http://schemas.microsoft.com/office/drawing/2014/main" id="{77246B1D-2BC7-5D0F-D6FD-3C413D696F0F}"/>
              </a:ext>
            </a:extLst>
          </p:cNvPr>
          <p:cNvGrpSpPr/>
          <p:nvPr/>
        </p:nvGrpSpPr>
        <p:grpSpPr>
          <a:xfrm>
            <a:off x="7169670" y="2361437"/>
            <a:ext cx="3051042" cy="3183956"/>
            <a:chOff x="0" y="0"/>
            <a:chExt cx="7373959" cy="7695195"/>
          </a:xfrm>
        </p:grpSpPr>
        <p:pic>
          <p:nvPicPr>
            <p:cNvPr id="17" name="Picture 12">
              <a:extLst>
                <a:ext uri="{FF2B5EF4-FFF2-40B4-BE49-F238E27FC236}">
                  <a16:creationId xmlns:a16="http://schemas.microsoft.com/office/drawing/2014/main" id="{060103C1-81B8-5346-2367-07968F637E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9459">
              <a:off x="619086" y="249503"/>
              <a:ext cx="2338859" cy="2852267"/>
            </a:xfrm>
            <a:prstGeom prst="rect">
              <a:avLst/>
            </a:prstGeom>
          </p:spPr>
        </p:pic>
        <p:pic>
          <p:nvPicPr>
            <p:cNvPr id="18" name="Picture 13">
              <a:extLst>
                <a:ext uri="{FF2B5EF4-FFF2-40B4-BE49-F238E27FC236}">
                  <a16:creationId xmlns:a16="http://schemas.microsoft.com/office/drawing/2014/main" id="{03FB0F7E-6CF8-5C3E-9967-B7A49110A5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76546" flipH="1">
              <a:off x="5256253" y="4165211"/>
              <a:ext cx="1403033" cy="3399418"/>
            </a:xfrm>
            <a:prstGeom prst="rect">
              <a:avLst/>
            </a:prstGeom>
          </p:spPr>
        </p:pic>
        <p:pic>
          <p:nvPicPr>
            <p:cNvPr id="19" name="Picture 14">
              <a:extLst>
                <a:ext uri="{FF2B5EF4-FFF2-40B4-BE49-F238E27FC236}">
                  <a16:creationId xmlns:a16="http://schemas.microsoft.com/office/drawing/2014/main" id="{6CE5702D-E5BE-26B6-EDC8-55ED57F266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49229">
              <a:off x="548839" y="4083432"/>
              <a:ext cx="905354" cy="3254541"/>
            </a:xfrm>
            <a:prstGeom prst="rect">
              <a:avLst/>
            </a:prstGeom>
          </p:spPr>
        </p:pic>
        <p:pic>
          <p:nvPicPr>
            <p:cNvPr id="20" name="Picture 15">
              <a:extLst>
                <a:ext uri="{FF2B5EF4-FFF2-40B4-BE49-F238E27FC236}">
                  <a16:creationId xmlns:a16="http://schemas.microsoft.com/office/drawing/2014/main" id="{BA6978E0-E636-D12A-248E-C0401B097A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5862">
              <a:off x="2598743" y="3382914"/>
              <a:ext cx="1653855" cy="3567138"/>
            </a:xfrm>
            <a:prstGeom prst="rect">
              <a:avLst/>
            </a:prstGeom>
          </p:spPr>
        </p:pic>
        <p:pic>
          <p:nvPicPr>
            <p:cNvPr id="21" name="Picture 16">
              <a:extLst>
                <a:ext uri="{FF2B5EF4-FFF2-40B4-BE49-F238E27FC236}">
                  <a16:creationId xmlns:a16="http://schemas.microsoft.com/office/drawing/2014/main" id="{DE1A2D88-FA5D-A508-A60A-2ED9C7E0EC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85669">
              <a:off x="4655270" y="405425"/>
              <a:ext cx="2073998" cy="2830519"/>
            </a:xfrm>
            <a:prstGeom prst="rect">
              <a:avLst/>
            </a:prstGeom>
          </p:spPr>
        </p:pic>
      </p:grpSp>
    </p:spTree>
    <p:extLst>
      <p:ext uri="{BB962C8B-B14F-4D97-AF65-F5344CB8AC3E}">
        <p14:creationId xmlns:p14="http://schemas.microsoft.com/office/powerpoint/2010/main" val="886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97284" y="2388109"/>
            <a:ext cx="5367175" cy="895758"/>
          </a:xfrm>
          <a:prstGeom prst="rect">
            <a:avLst/>
          </a:prstGeom>
        </p:spPr>
        <p:txBody>
          <a:bodyPr wrap="none">
            <a:spAutoFit/>
          </a:bodyPr>
          <a:lstStyle/>
          <a:p>
            <a:pPr>
              <a:lnSpc>
                <a:spcPct val="150000"/>
              </a:lnSpc>
              <a:spcBef>
                <a:spcPts val="400"/>
              </a:spcBef>
              <a:spcAft>
                <a:spcPts val="533"/>
              </a:spcAft>
            </a:pPr>
            <a:r>
              <a:rPr lang="vi-VN" sz="4000" b="1" dirty="0">
                <a:latin typeface="UTM Avo" panose="02040603050506020204" pitchFamily="18" charset="0"/>
                <a:ea typeface="Calibri" panose="020F0502020204030204" pitchFamily="34" charset="0"/>
                <a:cs typeface="Arial" panose="020B0604020202020204" pitchFamily="34" charset="0"/>
              </a:rPr>
              <a:t>I. Liên kết hydrogen</a:t>
            </a:r>
          </a:p>
        </p:txBody>
      </p:sp>
      <p:sp>
        <p:nvSpPr>
          <p:cNvPr id="2" name="Rectangle 1">
            <a:extLst>
              <a:ext uri="{FF2B5EF4-FFF2-40B4-BE49-F238E27FC236}">
                <a16:creationId xmlns:a16="http://schemas.microsoft.com/office/drawing/2014/main" id="{95526E38-BB1E-C9D9-55F9-EE402FBC996D}"/>
              </a:ext>
            </a:extLst>
          </p:cNvPr>
          <p:cNvSpPr/>
          <p:nvPr/>
        </p:nvSpPr>
        <p:spPr>
          <a:xfrm>
            <a:off x="921353" y="3416408"/>
            <a:ext cx="4805680" cy="1121846"/>
          </a:xfrm>
          <a:prstGeom prst="rect">
            <a:avLst/>
          </a:prstGeom>
        </p:spPr>
        <p:txBody>
          <a:bodyPr wrap="square">
            <a:spAutoFit/>
          </a:bodyPr>
          <a:lstStyle/>
          <a:p>
            <a:pPr algn="ctr">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Hoạt động nhóm hoàn thành phiếu học tập số 1</a:t>
            </a:r>
          </a:p>
        </p:txBody>
      </p:sp>
      <p:grpSp>
        <p:nvGrpSpPr>
          <p:cNvPr id="5" name="Group 11">
            <a:extLst>
              <a:ext uri="{FF2B5EF4-FFF2-40B4-BE49-F238E27FC236}">
                <a16:creationId xmlns:a16="http://schemas.microsoft.com/office/drawing/2014/main" id="{866E890E-07C7-7F2C-971E-C51CFE844A6E}"/>
              </a:ext>
            </a:extLst>
          </p:cNvPr>
          <p:cNvGrpSpPr/>
          <p:nvPr/>
        </p:nvGrpSpPr>
        <p:grpSpPr>
          <a:xfrm>
            <a:off x="7390061" y="2231880"/>
            <a:ext cx="3686979" cy="3847597"/>
            <a:chOff x="0" y="0"/>
            <a:chExt cx="7373959" cy="7695195"/>
          </a:xfrm>
        </p:grpSpPr>
        <p:pic>
          <p:nvPicPr>
            <p:cNvPr id="6" name="Picture 12">
              <a:extLst>
                <a:ext uri="{FF2B5EF4-FFF2-40B4-BE49-F238E27FC236}">
                  <a16:creationId xmlns:a16="http://schemas.microsoft.com/office/drawing/2014/main" id="{9BC607C7-7E68-2B0C-4C1A-3A2ADDE60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79459">
              <a:off x="619086" y="249503"/>
              <a:ext cx="2338859" cy="2852267"/>
            </a:xfrm>
            <a:prstGeom prst="rect">
              <a:avLst/>
            </a:prstGeom>
          </p:spPr>
        </p:pic>
        <p:pic>
          <p:nvPicPr>
            <p:cNvPr id="8" name="Picture 13">
              <a:extLst>
                <a:ext uri="{FF2B5EF4-FFF2-40B4-BE49-F238E27FC236}">
                  <a16:creationId xmlns:a16="http://schemas.microsoft.com/office/drawing/2014/main" id="{EF7E8344-376D-8CC6-E56E-91530F8D5F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76546" flipH="1">
              <a:off x="5256253" y="4165211"/>
              <a:ext cx="1403033" cy="3399418"/>
            </a:xfrm>
            <a:prstGeom prst="rect">
              <a:avLst/>
            </a:prstGeom>
          </p:spPr>
        </p:pic>
        <p:pic>
          <p:nvPicPr>
            <p:cNvPr id="9" name="Picture 14">
              <a:extLst>
                <a:ext uri="{FF2B5EF4-FFF2-40B4-BE49-F238E27FC236}">
                  <a16:creationId xmlns:a16="http://schemas.microsoft.com/office/drawing/2014/main" id="{2ADB35A5-E9BC-6AC7-C58A-09B3343A4E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9229">
              <a:off x="548839" y="4083432"/>
              <a:ext cx="905354" cy="3254541"/>
            </a:xfrm>
            <a:prstGeom prst="rect">
              <a:avLst/>
            </a:prstGeom>
          </p:spPr>
        </p:pic>
        <p:pic>
          <p:nvPicPr>
            <p:cNvPr id="10" name="Picture 15">
              <a:extLst>
                <a:ext uri="{FF2B5EF4-FFF2-40B4-BE49-F238E27FC236}">
                  <a16:creationId xmlns:a16="http://schemas.microsoft.com/office/drawing/2014/main" id="{34766594-B989-CBDC-F9D3-C4701EC6FB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5862">
              <a:off x="2598743" y="3382914"/>
              <a:ext cx="1653855" cy="3567138"/>
            </a:xfrm>
            <a:prstGeom prst="rect">
              <a:avLst/>
            </a:prstGeom>
          </p:spPr>
        </p:pic>
        <p:pic>
          <p:nvPicPr>
            <p:cNvPr id="11" name="Picture 16">
              <a:extLst>
                <a:ext uri="{FF2B5EF4-FFF2-40B4-BE49-F238E27FC236}">
                  <a16:creationId xmlns:a16="http://schemas.microsoft.com/office/drawing/2014/main" id="{C0AB1335-A5AD-2C3D-4B9E-996F4661CD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85669">
              <a:off x="4655270" y="405425"/>
              <a:ext cx="2073998" cy="2830519"/>
            </a:xfrm>
            <a:prstGeom prst="rect">
              <a:avLst/>
            </a:prstGeom>
          </p:spPr>
        </p:pic>
      </p:grpSp>
    </p:spTree>
    <p:extLst>
      <p:ext uri="{BB962C8B-B14F-4D97-AF65-F5344CB8AC3E}">
        <p14:creationId xmlns:p14="http://schemas.microsoft.com/office/powerpoint/2010/main" val="36323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97284" y="1733592"/>
            <a:ext cx="2156360"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1. Khái niệm</a:t>
            </a:r>
          </a:p>
        </p:txBody>
      </p:sp>
      <p:sp>
        <p:nvSpPr>
          <p:cNvPr id="2" name="Rectangle 1">
            <a:extLst>
              <a:ext uri="{FF2B5EF4-FFF2-40B4-BE49-F238E27FC236}">
                <a16:creationId xmlns:a16="http://schemas.microsoft.com/office/drawing/2014/main" id="{95526E38-BB1E-C9D9-55F9-EE402FBC996D}"/>
              </a:ext>
            </a:extLst>
          </p:cNvPr>
          <p:cNvSpPr/>
          <p:nvPr/>
        </p:nvSpPr>
        <p:spPr>
          <a:xfrm>
            <a:off x="697284" y="2399798"/>
            <a:ext cx="11075852" cy="2783839"/>
          </a:xfrm>
          <a:prstGeom prst="rect">
            <a:avLst/>
          </a:prstGeom>
        </p:spPr>
        <p:txBody>
          <a:bodyPr wrap="square">
            <a:spAutoFit/>
          </a:bodyPr>
          <a:lstStyle/>
          <a:p>
            <a:pPr marL="381019" indent="-381019" algn="just">
              <a:lnSpc>
                <a:spcPct val="150000"/>
              </a:lnSpc>
              <a:buFont typeface="Wingdings" panose="05000000000000000000" charset="0"/>
              <a:buChar char="Ø"/>
            </a:pPr>
            <a:r>
              <a:rPr lang="en-US" sz="2400" b="1" i="1" dirty="0">
                <a:solidFill>
                  <a:schemeClr val="tx1">
                    <a:lumMod val="95000"/>
                    <a:lumOff val="5000"/>
                  </a:schemeClr>
                </a:solidFill>
                <a:latin typeface="UTM Avo" panose="02040603050506020204" pitchFamily="18" charset="0"/>
                <a:cs typeface="Arial" panose="020B0604020202020204" pitchFamily="34" charset="0"/>
              </a:rPr>
              <a:t>Liên </a:t>
            </a:r>
            <a:r>
              <a:rPr lang="en-US" sz="2400" b="1" i="1" dirty="0" err="1">
                <a:solidFill>
                  <a:schemeClr val="tx1">
                    <a:lumMod val="95000"/>
                    <a:lumOff val="5000"/>
                  </a:schemeClr>
                </a:solidFill>
                <a:latin typeface="UTM Avo" panose="02040603050506020204" pitchFamily="18" charset="0"/>
                <a:cs typeface="Arial" panose="020B0604020202020204" pitchFamily="34" charset="0"/>
              </a:rPr>
              <a:t>kết</a:t>
            </a:r>
            <a:r>
              <a:rPr lang="en-US" sz="2400" b="1" i="1" dirty="0">
                <a:solidFill>
                  <a:schemeClr val="tx1">
                    <a:lumMod val="95000"/>
                    <a:lumOff val="5000"/>
                  </a:schemeClr>
                </a:solidFill>
                <a:latin typeface="UTM Avo" panose="02040603050506020204" pitchFamily="18" charset="0"/>
                <a:cs typeface="Arial" panose="020B0604020202020204" pitchFamily="34" charset="0"/>
              </a:rPr>
              <a:t> hydrogen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là</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một</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loại</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liên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kết</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yếu</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được</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hình</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thành</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giữa</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nguyên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tử</a:t>
            </a:r>
            <a:r>
              <a:rPr lang="en-US" sz="2400" dirty="0">
                <a:solidFill>
                  <a:schemeClr val="tx1">
                    <a:lumMod val="95000"/>
                    <a:lumOff val="5000"/>
                  </a:schemeClr>
                </a:solidFill>
                <a:latin typeface="UTM Avo" panose="02040603050506020204" pitchFamily="18" charset="0"/>
                <a:cs typeface="Arial" panose="020B0604020202020204" pitchFamily="34" charset="0"/>
              </a:rPr>
              <a:t> H (</a:t>
            </a:r>
            <a:r>
              <a:rPr lang="en-US" sz="2400" dirty="0" err="1">
                <a:solidFill>
                  <a:schemeClr val="tx1">
                    <a:lumMod val="95000"/>
                    <a:lumOff val="5000"/>
                  </a:schemeClr>
                </a:solidFill>
                <a:latin typeface="UTM Avo" panose="02040603050506020204" pitchFamily="18" charset="0"/>
                <a:cs typeface="Arial" panose="020B0604020202020204" pitchFamily="34" charset="0"/>
              </a:rPr>
              <a:t>đã</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liên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kết</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với</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một</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nguyên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tử</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có</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độ</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âm</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điện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lớn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với</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một</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nguyên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tử</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khác</a:t>
            </a:r>
            <a:r>
              <a:rPr lang="en-US" sz="2400" dirty="0">
                <a:solidFill>
                  <a:schemeClr val="tx1">
                    <a:lumMod val="95000"/>
                    <a:lumOff val="5000"/>
                  </a:schemeClr>
                </a:solidFill>
                <a:latin typeface="UTM Avo" panose="02040603050506020204" pitchFamily="18" charset="0"/>
                <a:cs typeface="Arial" panose="020B0604020202020204" pitchFamily="34" charset="0"/>
              </a:rPr>
              <a:t> ( </a:t>
            </a:r>
            <a:r>
              <a:rPr lang="en-US" sz="2400" dirty="0" err="1">
                <a:solidFill>
                  <a:schemeClr val="tx1">
                    <a:lumMod val="95000"/>
                    <a:lumOff val="5000"/>
                  </a:schemeClr>
                </a:solidFill>
                <a:latin typeface="UTM Avo" panose="02040603050506020204" pitchFamily="18" charset="0"/>
                <a:cs typeface="Arial" panose="020B0604020202020204" pitchFamily="34" charset="0"/>
              </a:rPr>
              <a:t>có</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độ</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âm</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điện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lớn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còn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cặp</a:t>
            </a:r>
            <a:r>
              <a:rPr lang="en-US" sz="2400" dirty="0">
                <a:solidFill>
                  <a:schemeClr val="tx1">
                    <a:lumMod val="95000"/>
                    <a:lumOff val="5000"/>
                  </a:schemeClr>
                </a:solidFill>
                <a:latin typeface="UTM Avo" panose="02040603050506020204" pitchFamily="18" charset="0"/>
                <a:cs typeface="Arial" panose="020B0604020202020204" pitchFamily="34" charset="0"/>
              </a:rPr>
              <a:t> electron </a:t>
            </a:r>
            <a:r>
              <a:rPr lang="en-US" sz="2400" dirty="0" err="1">
                <a:solidFill>
                  <a:schemeClr val="tx1">
                    <a:lumMod val="95000"/>
                    <a:lumOff val="5000"/>
                  </a:schemeClr>
                </a:solidFill>
                <a:latin typeface="UTM Avo" panose="02040603050506020204" pitchFamily="18" charset="0"/>
                <a:cs typeface="Arial" panose="020B0604020202020204" pitchFamily="34" charset="0"/>
              </a:rPr>
              <a:t>hóa</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trị</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riêng</a:t>
            </a:r>
            <a:r>
              <a:rPr lang="en-US" sz="2400" dirty="0">
                <a:solidFill>
                  <a:schemeClr val="tx1">
                    <a:lumMod val="95000"/>
                    <a:lumOff val="5000"/>
                  </a:schemeClr>
                </a:solidFill>
                <a:latin typeface="UTM Avo" panose="02040603050506020204" pitchFamily="18" charset="0"/>
                <a:cs typeface="Arial" panose="020B0604020202020204" pitchFamily="34" charset="0"/>
              </a:rPr>
              <a:t>. </a:t>
            </a:r>
          </a:p>
          <a:p>
            <a:pPr marL="381019" indent="-381019" algn="just">
              <a:lnSpc>
                <a:spcPct val="150000"/>
              </a:lnSpc>
              <a:buFont typeface="Arial" panose="020B0604020202020204" pitchFamily="34" charset="0"/>
              <a:buChar char="•"/>
            </a:pPr>
            <a:r>
              <a:rPr lang="en-US" sz="2400" dirty="0">
                <a:solidFill>
                  <a:schemeClr val="tx1">
                    <a:lumMod val="95000"/>
                    <a:lumOff val="5000"/>
                  </a:schemeClr>
                </a:solidFill>
                <a:latin typeface="UTM Avo" panose="02040603050506020204" pitchFamily="18" charset="0"/>
                <a:cs typeface="Arial" panose="020B0604020202020204" pitchFamily="34" charset="0"/>
              </a:rPr>
              <a:t>Các </a:t>
            </a:r>
            <a:r>
              <a:rPr lang="en-US" sz="2400" dirty="0" err="1">
                <a:solidFill>
                  <a:schemeClr val="tx1">
                    <a:lumMod val="95000"/>
                    <a:lumOff val="5000"/>
                  </a:schemeClr>
                </a:solidFill>
                <a:latin typeface="UTM Avo" panose="02040603050506020204" pitchFamily="18" charset="0"/>
                <a:cs typeface="Arial" panose="020B0604020202020204" pitchFamily="34" charset="0"/>
              </a:rPr>
              <a:t>nguyên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tử</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có</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độ</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âm</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điện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lớn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thường</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gặp</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trong</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liên</a:t>
            </a:r>
            <a:r>
              <a:rPr lang="en-US" sz="2400" dirty="0">
                <a:solidFill>
                  <a:schemeClr val="tx1">
                    <a:lumMod val="95000"/>
                    <a:lumOff val="5000"/>
                  </a:schemeClr>
                </a:solidFill>
                <a:latin typeface="UTM Avo" panose="02040603050506020204" pitchFamily="18" charset="0"/>
                <a:cs typeface="Arial" panose="020B0604020202020204" pitchFamily="34" charset="0"/>
              </a:rPr>
              <a:t> </a:t>
            </a:r>
            <a:r>
              <a:rPr lang="en-US" sz="2400" dirty="0" err="1">
                <a:solidFill>
                  <a:schemeClr val="tx1">
                    <a:lumMod val="95000"/>
                    <a:lumOff val="5000"/>
                  </a:schemeClr>
                </a:solidFill>
                <a:latin typeface="UTM Avo" panose="02040603050506020204" pitchFamily="18" charset="0"/>
                <a:cs typeface="Arial" panose="020B0604020202020204" pitchFamily="34" charset="0"/>
              </a:rPr>
              <a:t>kết</a:t>
            </a:r>
            <a:r>
              <a:rPr lang="en-US" sz="2400" dirty="0">
                <a:solidFill>
                  <a:schemeClr val="tx1">
                    <a:lumMod val="95000"/>
                    <a:lumOff val="5000"/>
                  </a:schemeClr>
                </a:solidFill>
                <a:latin typeface="UTM Avo" panose="02040603050506020204" pitchFamily="18" charset="0"/>
                <a:cs typeface="Arial" panose="020B0604020202020204" pitchFamily="34" charset="0"/>
              </a:rPr>
              <a:t> hydrogen </a:t>
            </a:r>
            <a:r>
              <a:rPr lang="en-US" sz="2400" dirty="0" err="1">
                <a:solidFill>
                  <a:schemeClr val="tx1">
                    <a:lumMod val="95000"/>
                    <a:lumOff val="5000"/>
                  </a:schemeClr>
                </a:solidFill>
                <a:latin typeface="UTM Avo" panose="02040603050506020204" pitchFamily="18" charset="0"/>
                <a:cs typeface="Arial" panose="020B0604020202020204" pitchFamily="34" charset="0"/>
              </a:rPr>
              <a:t>là</a:t>
            </a:r>
            <a:r>
              <a:rPr lang="en-US" sz="2400" dirty="0">
                <a:solidFill>
                  <a:schemeClr val="tx1">
                    <a:lumMod val="95000"/>
                    <a:lumOff val="5000"/>
                  </a:schemeClr>
                </a:solidFill>
                <a:latin typeface="UTM Avo" panose="02040603050506020204" pitchFamily="18" charset="0"/>
                <a:cs typeface="Arial" panose="020B0604020202020204" pitchFamily="34" charset="0"/>
              </a:rPr>
              <a:t> N, O, F.</a:t>
            </a:r>
          </a:p>
        </p:txBody>
      </p:sp>
    </p:spTree>
    <p:extLst>
      <p:ext uri="{BB962C8B-B14F-4D97-AF65-F5344CB8AC3E}">
        <p14:creationId xmlns:p14="http://schemas.microsoft.com/office/powerpoint/2010/main" val="306325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9053D6-E9C7-BE08-C6B9-1FDC95B68943}"/>
              </a:ext>
            </a:extLst>
          </p:cNvPr>
          <p:cNvSpPr/>
          <p:nvPr/>
        </p:nvSpPr>
        <p:spPr>
          <a:xfrm>
            <a:off x="556895" y="1743752"/>
            <a:ext cx="10932160" cy="2236381"/>
          </a:xfrm>
          <a:prstGeom prst="rect">
            <a:avLst/>
          </a:prstGeom>
        </p:spPr>
        <p:txBody>
          <a:bodyPr wrap="square">
            <a:spAutoFit/>
          </a:bodyPr>
          <a:lstStyle/>
          <a:p>
            <a:pPr marL="0" marR="0" lvl="0" indent="0" algn="just" defTabSz="914400" rtl="0" eaLnBrk="1" fontAlgn="auto" latinLnBrk="0" hangingPunct="1">
              <a:lnSpc>
                <a:spcPct val="150000"/>
              </a:lnSpc>
              <a:spcBef>
                <a:spcPts val="400"/>
              </a:spcBef>
              <a:spcAft>
                <a:spcPts val="533"/>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Các nguyên tử trong phân tử liên kết với nhau bằng những liên kết có lực liên kết mạnh như liên kết ion, liên kết cộng hoá trị. Các phân tử cũng có thể liên kết với nhau bằng những liên kết có lực liên kết yếu hơn như liên kết hydrogen, tương tác van der Waals.</a:t>
            </a:r>
          </a:p>
        </p:txBody>
      </p:sp>
    </p:spTree>
    <p:extLst>
      <p:ext uri="{BB962C8B-B14F-4D97-AF65-F5344CB8AC3E}">
        <p14:creationId xmlns:p14="http://schemas.microsoft.com/office/powerpoint/2010/main" val="233267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E38-BB1E-C9D9-55F9-EE402FBC996D}"/>
              </a:ext>
            </a:extLst>
          </p:cNvPr>
          <p:cNvSpPr/>
          <p:nvPr/>
        </p:nvSpPr>
        <p:spPr>
          <a:xfrm>
            <a:off x="680720" y="2200952"/>
            <a:ext cx="10932160" cy="112838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Liên kết hydrogen thường được kí hiệu là dấu ba chấm (...), rải đều từ nguyên tử H đến nguyên tử tạo liên kết hydrogen với nó.</a:t>
            </a:r>
          </a:p>
        </p:txBody>
      </p:sp>
      <p:sp>
        <p:nvSpPr>
          <p:cNvPr id="3" name="Rectangle 2">
            <a:extLst>
              <a:ext uri="{FF2B5EF4-FFF2-40B4-BE49-F238E27FC236}">
                <a16:creationId xmlns:a16="http://schemas.microsoft.com/office/drawing/2014/main" id="{A71FD692-EA1E-FC65-AB6F-4D8B9E9DF3AE}"/>
              </a:ext>
            </a:extLst>
          </p:cNvPr>
          <p:cNvSpPr/>
          <p:nvPr/>
        </p:nvSpPr>
        <p:spPr>
          <a:xfrm>
            <a:off x="697284" y="1733592"/>
            <a:ext cx="2156360"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1. Khái niệm</a:t>
            </a:r>
          </a:p>
        </p:txBody>
      </p:sp>
      <p:pic>
        <p:nvPicPr>
          <p:cNvPr id="4" name="Picture 3">
            <a:extLst>
              <a:ext uri="{FF2B5EF4-FFF2-40B4-BE49-F238E27FC236}">
                <a16:creationId xmlns:a16="http://schemas.microsoft.com/office/drawing/2014/main" id="{BB7B98C0-C8E0-010D-0FDF-DD47BFD26BF4}"/>
              </a:ext>
            </a:extLst>
          </p:cNvPr>
          <p:cNvPicPr>
            <a:picLocks noChangeAspect="1"/>
          </p:cNvPicPr>
          <p:nvPr/>
        </p:nvPicPr>
        <p:blipFill>
          <a:blip r:embed="rId3"/>
          <a:stretch>
            <a:fillRect/>
          </a:stretch>
        </p:blipFill>
        <p:spPr>
          <a:xfrm>
            <a:off x="3847745" y="3483574"/>
            <a:ext cx="5448885" cy="1167005"/>
          </a:xfrm>
          <a:prstGeom prst="rect">
            <a:avLst/>
          </a:prstGeom>
        </p:spPr>
      </p:pic>
      <p:sp>
        <p:nvSpPr>
          <p:cNvPr id="5" name="Rectangle 4">
            <a:extLst>
              <a:ext uri="{FF2B5EF4-FFF2-40B4-BE49-F238E27FC236}">
                <a16:creationId xmlns:a16="http://schemas.microsoft.com/office/drawing/2014/main" id="{3631C6CD-E086-BB24-9634-748953E4EBFF}"/>
              </a:ext>
            </a:extLst>
          </p:cNvPr>
          <p:cNvSpPr/>
          <p:nvPr/>
        </p:nvSpPr>
        <p:spPr>
          <a:xfrm>
            <a:off x="629920" y="4804815"/>
            <a:ext cx="10932160" cy="112838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Liên kết hydrogen có bản chất tĩnh điện. Tương tác hút tĩnh điện giữa H</a:t>
            </a:r>
            <a:r>
              <a:rPr lang="el-GR" sz="2400" baseline="30000" dirty="0">
                <a:latin typeface="UTM Avo" panose="02040603050506020204" pitchFamily="18" charset="0"/>
                <a:ea typeface="Calibri" panose="020F0502020204030204" pitchFamily="34" charset="0"/>
                <a:cs typeface="Arial" panose="020B0604020202020204" pitchFamily="34" charset="0"/>
              </a:rPr>
              <a:t>δ+ </a:t>
            </a:r>
            <a:r>
              <a:rPr lang="vi-VN" sz="2400" dirty="0">
                <a:latin typeface="UTM Avo" panose="02040603050506020204" pitchFamily="18" charset="0"/>
                <a:ea typeface="Calibri" panose="020F0502020204030204" pitchFamily="34" charset="0"/>
                <a:cs typeface="Arial" panose="020B0604020202020204" pitchFamily="34" charset="0"/>
              </a:rPr>
              <a:t>và Y</a:t>
            </a:r>
            <a:r>
              <a:rPr lang="el-GR" sz="2400" baseline="30000" dirty="0">
                <a:latin typeface="UTM Avo" panose="02040603050506020204" pitchFamily="18" charset="0"/>
                <a:ea typeface="Calibri" panose="020F0502020204030204" pitchFamily="34" charset="0"/>
                <a:cs typeface="Arial" panose="020B0604020202020204" pitchFamily="34" charset="0"/>
              </a:rPr>
              <a:t>δ-</a:t>
            </a:r>
            <a:r>
              <a:rPr lang="el-GR"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thể hiện bản chất của liên kết hydrogen.</a:t>
            </a:r>
          </a:p>
        </p:txBody>
      </p:sp>
    </p:spTree>
    <p:extLst>
      <p:ext uri="{BB962C8B-B14F-4D97-AF65-F5344CB8AC3E}">
        <p14:creationId xmlns:p14="http://schemas.microsoft.com/office/powerpoint/2010/main" val="405066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595</TotalTime>
  <Words>2110</Words>
  <Application>Microsoft Office PowerPoint</Application>
  <PresentationFormat>Widescreen</PresentationFormat>
  <Paragraphs>134</Paragraphs>
  <Slides>48</Slides>
  <Notes>8</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48</vt:i4>
      </vt:variant>
    </vt:vector>
  </HeadingPairs>
  <TitlesOfParts>
    <vt:vector size="60" baseType="lpstr">
      <vt:lpstr>UTM Avo</vt:lpstr>
      <vt:lpstr>Calibri Light</vt:lpstr>
      <vt:lpstr>Cambria Math</vt:lpstr>
      <vt:lpstr>Arial</vt:lpstr>
      <vt:lpstr>Calibri</vt:lpstr>
      <vt:lpstr>Aptos</vt:lpstr>
      <vt:lpstr>Wingdings</vt:lpstr>
      <vt:lpstr>Office Theme</vt:lpstr>
      <vt:lpstr>1_Office Theme</vt:lpstr>
      <vt:lpstr>2_Office Theme</vt:lpstr>
      <vt:lpstr>Theme1</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Loan Nguyễn</cp:lastModifiedBy>
  <cp:revision>36</cp:revision>
  <dcterms:created xsi:type="dcterms:W3CDTF">2024-03-07T01:43:18Z</dcterms:created>
  <dcterms:modified xsi:type="dcterms:W3CDTF">2024-12-20T10:11:48Z</dcterms:modified>
</cp:coreProperties>
</file>