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8"/>
  </p:notesMasterIdLst>
  <p:sldIdLst>
    <p:sldId id="266" r:id="rId6"/>
    <p:sldId id="256" r:id="rId7"/>
    <p:sldId id="282" r:id="rId8"/>
    <p:sldId id="259" r:id="rId9"/>
    <p:sldId id="287" r:id="rId10"/>
    <p:sldId id="269" r:id="rId11"/>
    <p:sldId id="491" r:id="rId12"/>
    <p:sldId id="472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499" r:id="rId21"/>
    <p:sldId id="500" r:id="rId22"/>
    <p:sldId id="501" r:id="rId23"/>
    <p:sldId id="502" r:id="rId24"/>
    <p:sldId id="503" r:id="rId25"/>
    <p:sldId id="504" r:id="rId26"/>
    <p:sldId id="505" r:id="rId27"/>
    <p:sldId id="506" r:id="rId28"/>
    <p:sldId id="507" r:id="rId29"/>
    <p:sldId id="508" r:id="rId30"/>
    <p:sldId id="509" r:id="rId31"/>
    <p:sldId id="510" r:id="rId32"/>
    <p:sldId id="270" r:id="rId33"/>
    <p:sldId id="272" r:id="rId34"/>
    <p:sldId id="511" r:id="rId35"/>
    <p:sldId id="512" r:id="rId36"/>
    <p:sldId id="513" r:id="rId37"/>
    <p:sldId id="514" r:id="rId38"/>
    <p:sldId id="515" r:id="rId39"/>
    <p:sldId id="516" r:id="rId40"/>
    <p:sldId id="319" r:id="rId41"/>
    <p:sldId id="519" r:id="rId42"/>
    <p:sldId id="325" r:id="rId43"/>
    <p:sldId id="277" r:id="rId44"/>
    <p:sldId id="279" r:id="rId45"/>
    <p:sldId id="257" r:id="rId46"/>
    <p:sldId id="309" r:id="rId47"/>
  </p:sldIdLst>
  <p:sldSz cx="12192000" cy="6858000"/>
  <p:notesSz cx="6858000" cy="9144000"/>
  <p:embeddedFontLst>
    <p:embeddedFont>
      <p:font typeface="Cambria Math" panose="02040503050406030204" pitchFamily="18" charset="0"/>
      <p:regular r:id="rId49"/>
    </p:embeddedFont>
    <p:embeddedFont>
      <p:font typeface="UTM Avo" panose="02040603050506020204" pitchFamily="18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7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0" autoAdjust="0"/>
    <p:restoredTop sz="93440" autoAdjust="0"/>
  </p:normalViewPr>
  <p:slideViewPr>
    <p:cSldViewPr snapToGrid="0">
      <p:cViewPr varScale="1">
        <p:scale>
          <a:sx n="100" d="100"/>
          <a:sy n="100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1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75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8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10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93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35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78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90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34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41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32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4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4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03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31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08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0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71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62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19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3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71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78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661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643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123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965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842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02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7663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350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8858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051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61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47985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564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-hoc-10/1/166/7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-hoc-10/1/166/76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2" Type="http://schemas.openxmlformats.org/officeDocument/2006/relationships/audio" Target="../media/media1.mp3"/><Relationship Id="rId16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jpg"/><Relationship Id="rId10" Type="http://schemas.openxmlformats.org/officeDocument/2006/relationships/image" Target="../media/image44.svg"/><Relationship Id="rId4" Type="http://schemas.openxmlformats.org/officeDocument/2006/relationships/image" Target="../media/image33.jpe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51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slide" Target="slide38.xml"/><Relationship Id="rId3" Type="http://schemas.openxmlformats.org/officeDocument/2006/relationships/image" Target="../media/image54.png"/><Relationship Id="rId21" Type="http://schemas.openxmlformats.org/officeDocument/2006/relationships/image" Target="../media/image64.png"/><Relationship Id="rId7" Type="http://schemas.openxmlformats.org/officeDocument/2006/relationships/image" Target="../media/image5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slide" Target="slide37.xml"/><Relationship Id="rId2" Type="http://schemas.openxmlformats.org/officeDocument/2006/relationships/image" Target="../media/image33.jpeg"/><Relationship Id="rId16" Type="http://schemas.openxmlformats.org/officeDocument/2006/relationships/image" Target="../media/image61.sv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svg"/><Relationship Id="rId11" Type="http://schemas.openxmlformats.org/officeDocument/2006/relationships/image" Target="../media/image51.svg"/><Relationship Id="rId24" Type="http://schemas.openxmlformats.org/officeDocument/2006/relationships/slide" Target="slide36.xml"/><Relationship Id="rId5" Type="http://schemas.openxmlformats.org/officeDocument/2006/relationships/image" Target="../media/image56.png"/><Relationship Id="rId15" Type="http://schemas.openxmlformats.org/officeDocument/2006/relationships/image" Target="../media/image60.png"/><Relationship Id="rId23" Type="http://schemas.openxmlformats.org/officeDocument/2006/relationships/image" Target="../media/image49.jpg"/><Relationship Id="rId10" Type="http://schemas.openxmlformats.org/officeDocument/2006/relationships/image" Target="../media/image40.png"/><Relationship Id="rId19" Type="http://schemas.openxmlformats.org/officeDocument/2006/relationships/image" Target="../media/image62.png"/><Relationship Id="rId4" Type="http://schemas.openxmlformats.org/officeDocument/2006/relationships/image" Target="../media/image55.svg"/><Relationship Id="rId9" Type="http://schemas.openxmlformats.org/officeDocument/2006/relationships/image" Target="../media/image39.png"/><Relationship Id="rId14" Type="http://schemas.openxmlformats.org/officeDocument/2006/relationships/image" Target="../media/image52.svg"/><Relationship Id="rId2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49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49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49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-hoc-10/1/166/73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-hoc-10/1/166/70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292046" y="235131"/>
            <a:ext cx="289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Hóa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10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806062" y="3213773"/>
            <a:ext cx="10997163" cy="240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Chủ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đề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4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13. Phản ứng oxi hóa khử 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iết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66804" y="1784392"/>
            <a:ext cx="1047871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Xác định số oxi hoá của mỗi nguyên tử nguyên tố trong các hợp chất sau: NO, CH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E2F5-31AC-0FDA-9142-B6236E28DE0E}"/>
              </a:ext>
            </a:extLst>
          </p:cNvPr>
          <p:cNvSpPr/>
          <p:nvPr/>
        </p:nvSpPr>
        <p:spPr>
          <a:xfrm>
            <a:off x="626164" y="3003592"/>
            <a:ext cx="11149276" cy="257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lang="en-US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vi-VN" sz="2400" b="1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 định CH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là hợp chất ion, cặp electron lệch hoàn toàn về phía nguyên tử C (có độ âm điện cao hơn), trong mỗi liên kết đơn C-H có một electron của H bị chuyển sang C nên hợp chất ion giả định là C</a:t>
            </a:r>
            <a:r>
              <a:rPr lang="vi-VN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4-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vi-VN" sz="2400" baseline="30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4+</a:t>
            </a: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 số oxi hóa của H là +1, C là -4.</a:t>
            </a:r>
          </a:p>
        </p:txBody>
      </p:sp>
    </p:spTree>
    <p:extLst>
      <p:ext uri="{BB962C8B-B14F-4D97-AF65-F5344CB8AC3E}">
        <p14:creationId xmlns:p14="http://schemas.microsoft.com/office/powerpoint/2010/main" val="30865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66804" y="2688632"/>
            <a:ext cx="1102735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 1: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số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oxi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của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số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của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ion. Theo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8A4047-81C9-1CB6-F89F-F94E0C9B3331}"/>
              </a:ext>
            </a:extLst>
          </p:cNvPr>
          <p:cNvSpPr/>
          <p:nvPr/>
        </p:nvSpPr>
        <p:spPr>
          <a:xfrm>
            <a:off x="727764" y="1835192"/>
            <a:ext cx="10671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533"/>
              </a:spcAft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Cách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oxi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endParaRPr lang="en-US" sz="2400" b="1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66804" y="1814872"/>
            <a:ext cx="11007036" cy="43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400"/>
              </a:spcBef>
            </a:pPr>
            <a:r>
              <a:rPr lang="vi-VN" sz="24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 tắc 1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2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 oxi hoá của nguyên tử nguyên tố trong đơn chất bằng 0.</a:t>
            </a:r>
          </a:p>
          <a:p>
            <a:pPr marL="342900" indent="-342900" algn="just">
              <a:lnSpc>
                <a:spcPct val="12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 các hợp chất: Số oxi hoá của H là +1 (trừ một số hydride: NaH, CaH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,...); Số oxi hoá của O là –2 (trừ một số trường hợp như: OF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H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,...); Số oxi hoá của các kim loại kiềm (nhóm IA: Li, Na, K,...) luôn là +1, của kim loại kiềm thổ (nhóm IIA: Be, Mg, Ca, Ba,...) luôn là +2; Số oxi hoá của Al luôn là +3.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  <a:spcBef>
                <a:spcPts val="400"/>
              </a:spcBef>
            </a:pPr>
            <a:r>
              <a:rPr lang="vi-VN" sz="24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 tắc 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Tổng số số oxi hoá của các nguyên tử trong phân tử bằng 0, trong một ion đa nguyên tử bằng chính điện tích của ion đó.</a:t>
            </a:r>
          </a:p>
        </p:txBody>
      </p:sp>
    </p:spTree>
    <p:extLst>
      <p:ext uri="{BB962C8B-B14F-4D97-AF65-F5344CB8AC3E}">
        <p14:creationId xmlns:p14="http://schemas.microsoft.com/office/powerpoint/2010/main" val="5250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674290"/>
            <a:ext cx="109460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Dựa theo quy tắc octet, giải thích vì sao số oxi hoá của O là –2, của kim loại nhóm IA là +1, của kim loại nhóm IIA là +2 và của Al là +3.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E2F5-31AC-0FDA-9142-B6236E28DE0E}"/>
              </a:ext>
            </a:extLst>
          </p:cNvPr>
          <p:cNvSpPr/>
          <p:nvPr/>
        </p:nvSpPr>
        <p:spPr>
          <a:xfrm>
            <a:off x="676964" y="2796136"/>
            <a:ext cx="11037516" cy="38888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2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 tử O có 6 electron lớp vỏ ngoài cùng, theo quy tắc octet nguyên tử O có xu hướng nhận thêm 2 electron để đạt được cấu hình bền vững giống như khí hiếm và trở thành ion mang điện tích -2.</a:t>
            </a:r>
          </a:p>
          <a:p>
            <a:pPr marL="342900" indent="-342900"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 oxi hóa của một nguyên tử một nguyên tố trong hợp chất là điện tích của nguyên tử nguyên tố đó với giả định đây là hợp chất ion.</a:t>
            </a:r>
          </a:p>
          <a:p>
            <a:pPr marL="342900" indent="-342900"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 oxi hóa của O trong hợp chất là 2-.</a:t>
            </a: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Tương tự như vậy đối với kim loại nhóm IA, IIA và Al.</a:t>
            </a:r>
          </a:p>
        </p:txBody>
      </p:sp>
    </p:spTree>
    <p:extLst>
      <p:ext uri="{BB962C8B-B14F-4D97-AF65-F5344CB8AC3E}">
        <p14:creationId xmlns:p14="http://schemas.microsoft.com/office/powerpoint/2010/main" val="338992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692952"/>
            <a:ext cx="109460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Dựa theo quy tắc octet, giải thích vì sao số oxi hoá của O là –2, của kim loại nhóm IA là +1, của kim loại nhóm IIA là +2 và của Al là +3.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E2F5-31AC-0FDA-9142-B6236E28DE0E}"/>
              </a:ext>
            </a:extLst>
          </p:cNvPr>
          <p:cNvSpPr/>
          <p:nvPr/>
        </p:nvSpPr>
        <p:spPr>
          <a:xfrm>
            <a:off x="676964" y="2901992"/>
            <a:ext cx="11037516" cy="3037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 tử kim loại nhóm IA có 1 electron lớp vỏ ngoài cùng, theo quy tắc octet nguyên tử kim loại nhóm IA có xu hướng nhường đi 1 electron này để đạt được cấu hình bền vững giống như khí hiếm và trở thành ion mang điện tích +1.</a:t>
            </a:r>
          </a:p>
          <a:p>
            <a:pPr marL="342900" indent="-342900"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 oxi hóa của kim loại nhóm IA là 1+.</a:t>
            </a:r>
          </a:p>
        </p:txBody>
      </p:sp>
    </p:spTree>
    <p:extLst>
      <p:ext uri="{BB962C8B-B14F-4D97-AF65-F5344CB8AC3E}">
        <p14:creationId xmlns:p14="http://schemas.microsoft.com/office/powerpoint/2010/main" val="26902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692952"/>
            <a:ext cx="109460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Dựa theo quy tắc octet, giải thích vì sao số oxi hoá của O là –2, của kim loại nhóm IA là +1, của kim loại nhóm IIA là +2 và của Al là +3.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E2F5-31AC-0FDA-9142-B6236E28DE0E}"/>
              </a:ext>
            </a:extLst>
          </p:cNvPr>
          <p:cNvSpPr/>
          <p:nvPr/>
        </p:nvSpPr>
        <p:spPr>
          <a:xfrm>
            <a:off x="676964" y="2901992"/>
            <a:ext cx="11037516" cy="3037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 tử kim loại nhóm IIA có 1 electron lớp vỏ ngoài cùng, theo quy tắc octet nguyên tử kim loại nhóm IIA có xu hướng nhường đi 2 electron này để đạt được cấu hình bền vững giống như khí hiếm và trở thành ion mang điện tích +2.</a:t>
            </a:r>
          </a:p>
          <a:p>
            <a:pPr marL="342900" indent="-342900"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 oxi hóa của kim loại nhóm IIA là 2+.</a:t>
            </a:r>
          </a:p>
        </p:txBody>
      </p:sp>
    </p:spTree>
    <p:extLst>
      <p:ext uri="{BB962C8B-B14F-4D97-AF65-F5344CB8AC3E}">
        <p14:creationId xmlns:p14="http://schemas.microsoft.com/office/powerpoint/2010/main" val="29358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692952"/>
            <a:ext cx="109460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Dựa theo quy tắc octet, giải thích vì sao số oxi hoá của O là –2, của kim loại nhóm IA là +1, của kim loại nhóm IIA là +2 và của Al là +3.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E2F5-31AC-0FDA-9142-B6236E28DE0E}"/>
              </a:ext>
            </a:extLst>
          </p:cNvPr>
          <p:cNvSpPr/>
          <p:nvPr/>
        </p:nvSpPr>
        <p:spPr>
          <a:xfrm>
            <a:off x="676964" y="2901992"/>
            <a:ext cx="11037516" cy="25760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 tử Al có 3 electron lớp vỏ ngoài cùng, theo quy tắc octet nguyên tử Al có xu hướng nhường đi 3 electron này để đạt được cấu hình bền vững giống như khí hiếm và trở thành ion mang điện tích +3.</a:t>
            </a:r>
          </a:p>
          <a:p>
            <a:pPr marL="342900" indent="-342900"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 oxi hóa của Al là 3+.</a:t>
            </a:r>
          </a:p>
        </p:txBody>
      </p:sp>
    </p:spTree>
    <p:extLst>
      <p:ext uri="{BB962C8B-B14F-4D97-AF65-F5344CB8AC3E}">
        <p14:creationId xmlns:p14="http://schemas.microsoft.com/office/powerpoint/2010/main" val="420259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845352"/>
            <a:ext cx="10478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Ví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dụ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số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oxi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của S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H</a:t>
            </a:r>
            <a:r>
              <a:rPr lang="en-US" sz="24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SO</a:t>
            </a:r>
            <a:r>
              <a:rPr lang="en-US" sz="24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/>
              <p:nvPr/>
            </p:nvSpPr>
            <p:spPr>
              <a:xfrm>
                <a:off x="402644" y="2475272"/>
                <a:ext cx="11149276" cy="1675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S,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theo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quy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tắc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1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2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(+1) + 1 ×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+ 4 × (–2) = 0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= +6.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+6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H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SO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44" y="2475272"/>
                <a:ext cx="11149276" cy="1675843"/>
              </a:xfrm>
              <a:prstGeom prst="rect">
                <a:avLst/>
              </a:prstGeom>
              <a:blipFill>
                <a:blip r:embed="rId3"/>
                <a:stretch>
                  <a:fillRect b="-7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0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692952"/>
            <a:ext cx="109460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Xác định số oxi hoá của mỗi nguyên tử trong các hợp chất: Fe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Na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KAl(SO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2400" baseline="-25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/>
              <p:nvPr/>
            </p:nvSpPr>
            <p:spPr>
              <a:xfrm>
                <a:off x="676964" y="2901992"/>
                <a:ext cx="11037516" cy="33920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Fe</a:t>
                </a:r>
                <a:r>
                  <a:rPr lang="vi-VN" sz="2400" b="1" baseline="-250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lang="vi-VN" sz="2400" b="1" baseline="-250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O là -2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Fe là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2 .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 . (-2) = 0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+3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hợp chất Fe</a:t>
                </a:r>
                <a:r>
                  <a:rPr lang="vi-VN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</a:t>
                </a:r>
                <a:r>
                  <a:rPr lang="vi-VN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số oxi hóa của Fe là +3, O là -2.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64" y="2901992"/>
                <a:ext cx="11037516" cy="3392082"/>
              </a:xfrm>
              <a:prstGeom prst="rect">
                <a:avLst/>
              </a:prstGeom>
              <a:blipFill>
                <a:blip r:embed="rId3"/>
                <a:stretch>
                  <a:fillRect l="-828" t="-180" b="-3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2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692952"/>
            <a:ext cx="109460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Xác định số oxi hoá của mỗi nguyên tử trong các hợp chất: Fe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Na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KAl(SO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/>
              <p:nvPr/>
            </p:nvSpPr>
            <p:spPr>
              <a:xfrm>
                <a:off x="676964" y="2901992"/>
                <a:ext cx="11037516" cy="33920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Na</a:t>
                </a:r>
                <a:r>
                  <a:rPr lang="vi-VN" sz="2400" b="1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CO</a:t>
                </a:r>
                <a:r>
                  <a:rPr lang="vi-VN" sz="2400" b="1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endParaRPr lang="en-US" sz="2400" b="1" baseline="-25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O là -2, Na là +1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C là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2.(+1) + 1.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+ 3.(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2) = 0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+4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hợp chất Na</a:t>
                </a:r>
                <a:r>
                  <a:rPr lang="vi-VN" sz="2400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CO</a:t>
                </a:r>
                <a:r>
                  <a:rPr lang="vi-VN" sz="2400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số oxi hóa của Na là +1, C là +4, O là +2.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64" y="2901992"/>
                <a:ext cx="11037516" cy="3392082"/>
              </a:xfrm>
              <a:prstGeom prst="rect">
                <a:avLst/>
              </a:prstGeom>
              <a:blipFill>
                <a:blip r:embed="rId3"/>
                <a:stretch>
                  <a:fillRect l="-828" t="-180" b="-3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70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877732" y="3200400"/>
            <a:ext cx="2736543" cy="1558939"/>
            <a:chOff x="309542" y="967667"/>
            <a:chExt cx="2878585" cy="155893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76964" y="1692952"/>
            <a:ext cx="109460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Xác định số oxi hoá của mỗi nguyên tử trong các hợp chất: Fe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Na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KAl(SO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/>
              <p:nvPr/>
            </p:nvSpPr>
            <p:spPr>
              <a:xfrm>
                <a:off x="646484" y="2871512"/>
                <a:ext cx="11443916" cy="33920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KAl(SO</a:t>
                </a:r>
                <a:r>
                  <a:rPr lang="vi-VN" sz="2400" b="1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vi-VN" sz="2400" b="1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endParaRPr lang="en-US" sz="2400" b="1" baseline="-25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K là +1, Al là +3, O là -2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S là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1.(+1) + 1.(+3) + 2.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+ 4.2.(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2) = 0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+6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hợp chất KAl(SO</a:t>
                </a:r>
                <a:r>
                  <a:rPr lang="vi-VN" sz="2400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vi-VN" sz="2400" baseline="-250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số oxi hóa của K là +1, Al là +3, S là +6, O là -2.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84" y="2871512"/>
                <a:ext cx="11443916" cy="3392082"/>
              </a:xfrm>
              <a:prstGeom prst="rect">
                <a:avLst/>
              </a:prstGeom>
              <a:blipFill>
                <a:blip r:embed="rId3"/>
                <a:stretch>
                  <a:fillRect l="-799" t="-180" r="-107" b="-3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0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/>
              <p:nvPr/>
            </p:nvSpPr>
            <p:spPr>
              <a:xfrm>
                <a:off x="676964" y="1845352"/>
                <a:ext cx="10478716" cy="465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Ví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dụ</a:t>
                </a:r>
                <a:r>
                  <a:rPr lang="en-US" sz="2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2: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của P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 HP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64" y="1845352"/>
                <a:ext cx="10478716" cy="465577"/>
              </a:xfrm>
              <a:prstGeom prst="rect">
                <a:avLst/>
              </a:prstGeom>
              <a:blipFill>
                <a:blip r:embed="rId3"/>
                <a:stretch>
                  <a:fillRect l="-873" t="-1052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/>
              <p:nvPr/>
            </p:nvSpPr>
            <p:spPr>
              <a:xfrm>
                <a:off x="402644" y="2475272"/>
                <a:ext cx="11149276" cy="1687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440"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Gọi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P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quy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tắc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1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(+1) + 1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+ 4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(–2) = –2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= +5.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Vậy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P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+5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HP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44" y="2475272"/>
                <a:ext cx="11149276" cy="1687834"/>
              </a:xfrm>
              <a:prstGeom prst="rect">
                <a:avLst/>
              </a:prstGeom>
              <a:blipFill>
                <a:blip r:embed="rId4"/>
                <a:stretch>
                  <a:fillRect b="-6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1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/>
              <p:nvPr/>
            </p:nvSpPr>
            <p:spPr>
              <a:xfrm>
                <a:off x="676964" y="1845352"/>
                <a:ext cx="1128135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4.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ion: 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;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;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. </a:t>
                </a:r>
                <a:endParaRPr lang="en-US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64" y="1845352"/>
                <a:ext cx="11281356" cy="461665"/>
              </a:xfrm>
              <a:prstGeom prst="rect">
                <a:avLst/>
              </a:prstGeom>
              <a:blipFill>
                <a:blip r:embed="rId3"/>
                <a:stretch>
                  <a:fillRect l="-810" t="-12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328AF4-E6F8-60F7-EBE5-13D15E7BD063}"/>
                  </a:ext>
                </a:extLst>
              </p:cNvPr>
              <p:cNvSpPr/>
              <p:nvPr/>
            </p:nvSpPr>
            <p:spPr>
              <a:xfrm>
                <a:off x="788724" y="2424472"/>
                <a:ext cx="10610796" cy="339612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O là -2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N là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+ 3.(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2) =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+5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ion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oxi hóa của N là +5, O là -2.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328AF4-E6F8-60F7-EBE5-13D15E7BD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24" y="2424472"/>
                <a:ext cx="10610796" cy="3396123"/>
              </a:xfrm>
              <a:prstGeom prst="rect">
                <a:avLst/>
              </a:prstGeom>
              <a:blipFill>
                <a:blip r:embed="rId4"/>
                <a:stretch>
                  <a:fillRect l="-862" t="-180" b="-2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4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/>
              <p:nvPr/>
            </p:nvSpPr>
            <p:spPr>
              <a:xfrm>
                <a:off x="676964" y="1845352"/>
                <a:ext cx="1128135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4.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ion: 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;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;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. </a:t>
                </a:r>
                <a:endParaRPr lang="en-US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64" y="1845352"/>
                <a:ext cx="11281356" cy="461665"/>
              </a:xfrm>
              <a:prstGeom prst="rect">
                <a:avLst/>
              </a:prstGeom>
              <a:blipFill>
                <a:blip r:embed="rId3"/>
                <a:stretch>
                  <a:fillRect l="-810" t="-12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328AF4-E6F8-60F7-EBE5-13D15E7BD063}"/>
                  </a:ext>
                </a:extLst>
              </p:cNvPr>
              <p:cNvSpPr/>
              <p:nvPr/>
            </p:nvSpPr>
            <p:spPr>
              <a:xfrm>
                <a:off x="788724" y="2424472"/>
                <a:ext cx="10610796" cy="340356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H là +1.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N là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+ 4.(+1) = +1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ion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oxi hóa của N là -3, H là +1.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328AF4-E6F8-60F7-EBE5-13D15E7BD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24" y="2424472"/>
                <a:ext cx="10610796" cy="3403560"/>
              </a:xfrm>
              <a:prstGeom prst="rect">
                <a:avLst/>
              </a:prstGeom>
              <a:blipFill>
                <a:blip r:embed="rId4"/>
                <a:stretch>
                  <a:fillRect l="-862" t="-179" b="-2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/>
              <p:nvPr/>
            </p:nvSpPr>
            <p:spPr>
              <a:xfrm>
                <a:off x="676964" y="1845352"/>
                <a:ext cx="1128135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4.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ion: 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;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;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n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Myriad Pro"/>
                  </a:rPr>
                  <a:t>. </a:t>
                </a:r>
                <a:endParaRPr lang="en-US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B76E34-CE5F-78EB-C884-F7EB7B54DA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64" y="1845352"/>
                <a:ext cx="11281356" cy="461665"/>
              </a:xfrm>
              <a:prstGeom prst="rect">
                <a:avLst/>
              </a:prstGeom>
              <a:blipFill>
                <a:blip r:embed="rId3"/>
                <a:stretch>
                  <a:fillRect l="-810" t="-12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328AF4-E6F8-60F7-EBE5-13D15E7BD063}"/>
                  </a:ext>
                </a:extLst>
              </p:cNvPr>
              <p:cNvSpPr/>
              <p:nvPr/>
            </p:nvSpPr>
            <p:spPr>
              <a:xfrm>
                <a:off x="788724" y="2424472"/>
                <a:ext cx="10610796" cy="339439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n</m:t>
                    </m:r>
                    <m:sSubSup>
                      <m:sSubSupPr>
                        <m:ctrlP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O là -2.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Mn là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+ 4.(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2) =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+7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ion 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n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oxi hóa của Mn là +7, O là -2.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328AF4-E6F8-60F7-EBE5-13D15E7BD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24" y="2424472"/>
                <a:ext cx="10610796" cy="3394391"/>
              </a:xfrm>
              <a:prstGeom prst="rect">
                <a:avLst/>
              </a:prstGeom>
              <a:blipFill>
                <a:blip r:embed="rId4"/>
                <a:stretch>
                  <a:fillRect l="-862" t="-180" b="-2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12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66804" y="1743752"/>
            <a:ext cx="10996876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Cách 2: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ion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6C5B2B-6E9D-5CC6-B4B7-436EDA60BA73}"/>
              </a:ext>
            </a:extLst>
          </p:cNvPr>
          <p:cNvSpPr/>
          <p:nvPr/>
        </p:nvSpPr>
        <p:spPr>
          <a:xfrm>
            <a:off x="616004" y="3399832"/>
            <a:ext cx="10478716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Ví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dụ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số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oxi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của C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CO</a:t>
            </a:r>
            <a:r>
              <a:rPr lang="en-US" sz="24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DEBC29-37D2-AA17-BB04-FD04115D474E}"/>
              </a:ext>
            </a:extLst>
          </p:cNvPr>
          <p:cNvSpPr/>
          <p:nvPr/>
        </p:nvSpPr>
        <p:spPr>
          <a:xfrm>
            <a:off x="605844" y="3938312"/>
            <a:ext cx="11240716" cy="215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Carbon dioxide (CO</a:t>
            </a:r>
            <a:r>
              <a:rPr lang="vi-VN" sz="23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) có công thức cấu tạo là O=C=O. Trong  mỗi  liên  kết  đôi  C=O,  C  góp  2  electron,  khi  giả định CO2 là hợp chất ion thì 2 electron này chuyển sang O. Vì có hai liên kết C=O nên CO2 có công thức ion giả định là O</a:t>
            </a:r>
            <a:r>
              <a:rPr lang="vi-VN" sz="23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2–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lang="vi-VN" sz="23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4+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O</a:t>
            </a:r>
            <a:r>
              <a:rPr lang="vi-VN" sz="23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2–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. Từ đó xác định được số oxi hoá của O là –2, của C là +4.</a:t>
            </a:r>
          </a:p>
        </p:txBody>
      </p:sp>
    </p:spTree>
    <p:extLst>
      <p:ext uri="{BB962C8B-B14F-4D97-AF65-F5344CB8AC3E}">
        <p14:creationId xmlns:p14="http://schemas.microsoft.com/office/powerpoint/2010/main" val="14321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46484" y="1794552"/>
            <a:ext cx="10996876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Ví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dụ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4: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số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oxi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của 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F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OF</a:t>
            </a:r>
            <a:r>
              <a:rPr lang="en-US" sz="24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DEBC29-37D2-AA17-BB04-FD04115D474E}"/>
              </a:ext>
            </a:extLst>
          </p:cNvPr>
          <p:cNvSpPr/>
          <p:nvPr/>
        </p:nvSpPr>
        <p:spPr>
          <a:xfrm>
            <a:off x="597562" y="2484139"/>
            <a:ext cx="11240716" cy="215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Oxygen  difluoride  (OF</a:t>
            </a:r>
            <a:r>
              <a:rPr lang="vi-VN" sz="23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)  có  công  thức  cấu  tạo  F–O–F, công thức ion giả định của OF</a:t>
            </a:r>
            <a:r>
              <a:rPr lang="vi-VN" sz="23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 là F</a:t>
            </a:r>
            <a:r>
              <a:rPr lang="vi-VN" sz="23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–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O</a:t>
            </a:r>
            <a:r>
              <a:rPr lang="vi-VN" sz="23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2+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F</a:t>
            </a:r>
            <a:r>
              <a:rPr lang="vi-VN" sz="23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–</a:t>
            </a: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. Từ đó xác định được số oxi hoá của O là +2, F là –1.</a:t>
            </a:r>
          </a:p>
          <a:p>
            <a:pPr algn="just">
              <a:lnSpc>
                <a:spcPct val="150000"/>
              </a:lnSpc>
            </a:pPr>
            <a:r>
              <a:rPr lang="vi-VN" sz="2300" dirty="0">
                <a:solidFill>
                  <a:srgbClr val="000000"/>
                </a:solidFill>
                <a:latin typeface="UTM Avo" panose="02040603050506020204" pitchFamily="18" charset="0"/>
              </a:rPr>
              <a:t>Cách này có ưu điểm là áp dụng được cho mọi trường hợp, tuy nhiên, cần phải biết công thức cấu tạo của chất.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71882F-42ED-C82A-DB61-13095C811FA9}"/>
              </a:ext>
            </a:extLst>
          </p:cNvPr>
          <p:cNvSpPr/>
          <p:nvPr/>
        </p:nvSpPr>
        <p:spPr>
          <a:xfrm>
            <a:off x="597562" y="4750697"/>
            <a:ext cx="1099687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số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oxi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của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NH</a:t>
            </a:r>
            <a:r>
              <a:rPr lang="en-US" sz="24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333131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46484" y="1794552"/>
            <a:ext cx="10996876" cy="113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2. </a:t>
            </a:r>
            <a:r>
              <a:rPr lang="en-US" sz="2400" dirty="0" err="1">
                <a:latin typeface="UTM Avo" panose="02040603050506020204" pitchFamily="18" charset="0"/>
              </a:rPr>
              <a:t>Dựa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âm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vì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thức</a:t>
            </a:r>
            <a:r>
              <a:rPr lang="en-US" sz="2400" dirty="0">
                <a:latin typeface="UTM Avo" panose="02040603050506020204" pitchFamily="18" charset="0"/>
              </a:rPr>
              <a:t> ion </a:t>
            </a:r>
            <a:r>
              <a:rPr lang="en-US" sz="2400" dirty="0" err="1">
                <a:latin typeface="UTM Avo" panose="02040603050506020204" pitchFamily="18" charset="0"/>
              </a:rPr>
              <a:t>giả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định</a:t>
            </a:r>
            <a:r>
              <a:rPr lang="en-US" sz="2400" dirty="0">
                <a:latin typeface="UTM Avo" panose="02040603050506020204" pitchFamily="18" charset="0"/>
              </a:rPr>
              <a:t> của OF</a:t>
            </a:r>
            <a:r>
              <a:rPr lang="en-US" sz="2400" baseline="-25000" dirty="0">
                <a:latin typeface="UTM Avo" panose="02040603050506020204" pitchFamily="18" charset="0"/>
              </a:rPr>
              <a:t>2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F</a:t>
            </a:r>
            <a:r>
              <a:rPr lang="en-US" sz="2400" baseline="30000" dirty="0">
                <a:latin typeface="UTM Avo" panose="02040603050506020204" pitchFamily="18" charset="0"/>
              </a:rPr>
              <a:t>–</a:t>
            </a:r>
            <a:r>
              <a:rPr lang="en-US" sz="2400" dirty="0">
                <a:latin typeface="UTM Avo" panose="02040603050506020204" pitchFamily="18" charset="0"/>
              </a:rPr>
              <a:t>O</a:t>
            </a:r>
            <a:r>
              <a:rPr lang="en-US" sz="2400" baseline="30000" dirty="0">
                <a:latin typeface="UTM Avo" panose="02040603050506020204" pitchFamily="18" charset="0"/>
              </a:rPr>
              <a:t>2+</a:t>
            </a:r>
            <a:r>
              <a:rPr lang="en-US" sz="2400" dirty="0">
                <a:latin typeface="UTM Avo" panose="02040603050506020204" pitchFamily="18" charset="0"/>
              </a:rPr>
              <a:t>F</a:t>
            </a:r>
            <a:r>
              <a:rPr lang="en-US" sz="2400" baseline="30000" dirty="0">
                <a:latin typeface="UTM Avo" panose="02040603050506020204" pitchFamily="18" charset="0"/>
              </a:rPr>
              <a:t>–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F</a:t>
            </a:r>
            <a:r>
              <a:rPr lang="en-US" sz="2400" baseline="30000" dirty="0">
                <a:latin typeface="UTM Avo" panose="02040603050506020204" pitchFamily="18" charset="0"/>
              </a:rPr>
              <a:t>+</a:t>
            </a:r>
            <a:r>
              <a:rPr lang="en-US" sz="2400" dirty="0">
                <a:latin typeface="UTM Avo" panose="02040603050506020204" pitchFamily="18" charset="0"/>
              </a:rPr>
              <a:t>O</a:t>
            </a:r>
            <a:r>
              <a:rPr lang="en-US" sz="2400" baseline="30000" dirty="0">
                <a:latin typeface="UTM Avo" panose="02040603050506020204" pitchFamily="18" charset="0"/>
              </a:rPr>
              <a:t>2–</a:t>
            </a:r>
            <a:r>
              <a:rPr lang="en-US" sz="2400" dirty="0">
                <a:latin typeface="UTM Avo" panose="02040603050506020204" pitchFamily="18" charset="0"/>
              </a:rPr>
              <a:t>F</a:t>
            </a:r>
            <a:r>
              <a:rPr lang="en-US" sz="2400" baseline="30000" dirty="0">
                <a:latin typeface="UTM Avo" panose="02040603050506020204" pitchFamily="18" charset="0"/>
              </a:rPr>
              <a:t>+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DEBC29-37D2-AA17-BB04-FD04115D474E}"/>
              </a:ext>
            </a:extLst>
          </p:cNvPr>
          <p:cNvSpPr/>
          <p:nvPr/>
        </p:nvSpPr>
        <p:spPr>
          <a:xfrm>
            <a:off x="636324" y="2901992"/>
            <a:ext cx="11240716" cy="3202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300" b="1" dirty="0">
                <a:latin typeface="UTM Avo" panose="02040603050506020204" pitchFamily="18" charset="0"/>
              </a:rPr>
              <a:t>Trả lời:</a:t>
            </a:r>
          </a:p>
          <a:p>
            <a:pPr algn="just">
              <a:lnSpc>
                <a:spcPct val="150000"/>
              </a:lnSpc>
            </a:pPr>
            <a:r>
              <a:rPr lang="vi-VN" sz="2300" dirty="0">
                <a:latin typeface="UTM Avo" panose="02040603050506020204" pitchFamily="18" charset="0"/>
              </a:rPr>
              <a:t>Độ âm điện của O là 3,4 và của F là 4,0.</a:t>
            </a:r>
          </a:p>
          <a:p>
            <a:pPr algn="just">
              <a:lnSpc>
                <a:spcPct val="150000"/>
              </a:lnSpc>
            </a:pPr>
            <a:r>
              <a:rPr lang="vi-VN" sz="2300" dirty="0">
                <a:latin typeface="UTM Avo" panose="02040603050506020204" pitchFamily="18" charset="0"/>
              </a:rPr>
              <a:t>OF</a:t>
            </a:r>
            <a:r>
              <a:rPr lang="vi-VN" sz="2300" baseline="-25000" dirty="0">
                <a:latin typeface="UTM Avo" panose="02040603050506020204" pitchFamily="18" charset="0"/>
              </a:rPr>
              <a:t>2</a:t>
            </a:r>
            <a:r>
              <a:rPr lang="vi-VN" sz="2300" dirty="0">
                <a:latin typeface="UTM Avo" panose="02040603050506020204" pitchFamily="18" charset="0"/>
              </a:rPr>
              <a:t> có công thức cấu tạo F – O – F, với giả định là hợp chất ion, hai cặp electron chung sẽ lệch hoàn toàn về phía nguyên tử F (có độ âm điện cao hơn), mỗi liên kết đơn có 1 electron của O chuyển sang nên hợp chất ion giả định là F</a:t>
            </a:r>
            <a:r>
              <a:rPr lang="vi-VN" sz="2300" baseline="30000" dirty="0">
                <a:latin typeface="UTM Avo" panose="02040603050506020204" pitchFamily="18" charset="0"/>
              </a:rPr>
              <a:t>-</a:t>
            </a:r>
            <a:r>
              <a:rPr lang="vi-VN" sz="2300" dirty="0">
                <a:latin typeface="UTM Avo" panose="02040603050506020204" pitchFamily="18" charset="0"/>
              </a:rPr>
              <a:t>O</a:t>
            </a:r>
            <a:r>
              <a:rPr lang="vi-VN" sz="2300" baseline="30000" dirty="0">
                <a:latin typeface="UTM Avo" panose="02040603050506020204" pitchFamily="18" charset="0"/>
              </a:rPr>
              <a:t>2+</a:t>
            </a:r>
            <a:r>
              <a:rPr lang="vi-VN" sz="2300" dirty="0">
                <a:latin typeface="UTM Avo" panose="02040603050506020204" pitchFamily="18" charset="0"/>
              </a:rPr>
              <a:t>F</a:t>
            </a:r>
            <a:r>
              <a:rPr lang="vi-VN" sz="2300" baseline="30000" dirty="0">
                <a:latin typeface="UTM Avo" panose="02040603050506020204" pitchFamily="18" charset="0"/>
              </a:rPr>
              <a:t>-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300" baseline="30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B8AFAC-7ED3-58B9-172E-C70F2B47F9BB}"/>
              </a:ext>
            </a:extLst>
          </p:cNvPr>
          <p:cNvGrpSpPr/>
          <p:nvPr/>
        </p:nvGrpSpPr>
        <p:grpSpPr>
          <a:xfrm>
            <a:off x="4943541" y="314960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5ED37C0-6F92-67D4-6945-D99202DE6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6722F5-F8FB-1823-F0A2-E60698BB0DB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/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Bài 1.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ion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đây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: 	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a)  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SO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OH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 c) NaAlH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 d) 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pt-BR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blipFill>
                <a:blip r:embed="rId3"/>
                <a:stretch>
                  <a:fillRect l="-819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/>
              <p:nvPr/>
            </p:nvSpPr>
            <p:spPr>
              <a:xfrm>
                <a:off x="626164" y="3054392"/>
                <a:ext cx="10610796" cy="33908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pt-BR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</a:t>
                </a:r>
                <a:r>
                  <a:rPr lang="pt-BR" sz="2400" b="1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pt-BR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SO</a:t>
                </a:r>
                <a:r>
                  <a:rPr lang="pt-BR" sz="2400" b="1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 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O là -2, H là +1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S là </a:t>
                </a:r>
                <a14:m>
                  <m:oMath xmlns:m="http://schemas.openxmlformats.org/officeDocument/2006/math">
                    <m:r>
                      <a:rPr lang="vi-V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2.(+1) + 1.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+ 3.(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2) = 0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+4</a:t>
                </a:r>
              </a:p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H</a:t>
                </a:r>
                <a:r>
                  <a:rPr lang="vi-VN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SO</a:t>
                </a:r>
                <a:r>
                  <a:rPr lang="vi-VN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số oxi hóa của O là -2, H là +1, S là +4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3054392"/>
                <a:ext cx="10610796" cy="3390800"/>
              </a:xfrm>
              <a:prstGeom prst="rect">
                <a:avLst/>
              </a:prstGeom>
              <a:blipFill>
                <a:blip r:embed="rId4"/>
                <a:stretch>
                  <a:fillRect l="-920" t="-180" b="-3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10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9D9C070-E05C-911E-802C-BD6DD25E3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829919" y="4929327"/>
            <a:ext cx="2189361" cy="1624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96FE27-B32A-3FF8-827B-7A1B8F1A2D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763520" y="1786467"/>
            <a:ext cx="1712567" cy="14748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10A52-9B2C-F8F4-A0C7-21614400CBD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161280" y="1848697"/>
            <a:ext cx="1534138" cy="14690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41AD5-E08F-BDE5-224E-B6F25D098A2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701280" y="1892725"/>
            <a:ext cx="1571556" cy="1450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E4EA0-20BA-2943-2403-B36518D8B95A}"/>
              </a:ext>
            </a:extLst>
          </p:cNvPr>
          <p:cNvPicPr/>
          <p:nvPr/>
        </p:nvPicPr>
        <p:blipFill>
          <a:blip r:embed="rId8">
            <a:clrChange>
              <a:clrFrom>
                <a:srgbClr val="C0BCB9">
                  <a:alpha val="100000"/>
                </a:srgbClr>
              </a:clrFrom>
              <a:clrTo>
                <a:srgbClr val="C0BCB9">
                  <a:alpha val="100000"/>
                  <a:alpha val="0"/>
                </a:srgbClr>
              </a:clrTo>
            </a:clrChange>
          </a:blip>
          <a:srcRect r="688" b="7004"/>
          <a:stretch>
            <a:fillRect/>
          </a:stretch>
        </p:blipFill>
        <p:spPr>
          <a:xfrm>
            <a:off x="2225041" y="3311314"/>
            <a:ext cx="3667760" cy="1811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B2C8B-AC54-ABE1-542D-795A04C4E329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156960" y="3467525"/>
            <a:ext cx="1687185" cy="15867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8A2D38-6591-C94D-9D72-378A44B761BE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8280400" y="3469641"/>
            <a:ext cx="1530255" cy="1591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310">
            <a:extLst>
              <a:ext uri="{FF2B5EF4-FFF2-40B4-BE49-F238E27FC236}">
                <a16:creationId xmlns:a16="http://schemas.microsoft.com/office/drawing/2014/main" id="{818F4ABE-375F-CF97-9FC1-225138312664}"/>
              </a:ext>
            </a:extLst>
          </p:cNvPr>
          <p:cNvSpPr txBox="1"/>
          <p:nvPr/>
        </p:nvSpPr>
        <p:spPr>
          <a:xfrm>
            <a:off x="843280" y="5368714"/>
            <a:ext cx="8897197" cy="11218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81019" indent="-38101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381019" indent="-38101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28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/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Bài 1.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ion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đây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: 	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a)  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SO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OH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 c) NaAlH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 d) 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pt-BR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blipFill>
                <a:blip r:embed="rId3"/>
                <a:stretch>
                  <a:fillRect l="-819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/>
              <p:nvPr/>
            </p:nvSpPr>
            <p:spPr>
              <a:xfrm>
                <a:off x="626164" y="3054392"/>
                <a:ext cx="10610796" cy="33920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en-US" sz="2400" b="1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OH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O là -2, H là +1, Al là +3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1.(+3) + 4.(-2) + 4.(+1) = -1 (Thỏa mãn)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OH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oxi hóa của O là -2, H là +1, Al là +3.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3054392"/>
                <a:ext cx="10610796" cy="3392082"/>
              </a:xfrm>
              <a:prstGeom prst="rect">
                <a:avLst/>
              </a:prstGeom>
              <a:blipFill>
                <a:blip r:embed="rId4"/>
                <a:stretch>
                  <a:fillRect l="-920" t="-180" b="-3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4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/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Bài 1.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ion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đây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: 	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a)  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SO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OH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 c) NaAlH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 d) 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pt-BR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blipFill>
                <a:blip r:embed="rId3"/>
                <a:stretch>
                  <a:fillRect l="-819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/>
              <p:nvPr/>
            </p:nvSpPr>
            <p:spPr>
              <a:xfrm>
                <a:off x="626164" y="3054392"/>
                <a:ext cx="10610796" cy="33908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pt-BR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NaAlH</a:t>
                </a:r>
                <a:r>
                  <a:rPr lang="pt-BR" sz="2400" b="1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</a:t>
                </a:r>
                <a:r>
                  <a:rPr lang="pt-BR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Na là +1, Al là +3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H là </a:t>
                </a:r>
                <a14:m>
                  <m:oMath xmlns:m="http://schemas.openxmlformats.org/officeDocument/2006/math">
                    <m:r>
                      <a:rPr lang="vi-V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1.(+1) + 1.(+3) + 4.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0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NaAlH</a:t>
                </a:r>
                <a:r>
                  <a:rPr lang="vi-VN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số oxi hóa của Na là +1, H là -1, Al là +3.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3054392"/>
                <a:ext cx="10610796" cy="3390800"/>
              </a:xfrm>
              <a:prstGeom prst="rect">
                <a:avLst/>
              </a:prstGeom>
              <a:blipFill>
                <a:blip r:embed="rId4"/>
                <a:stretch>
                  <a:fillRect l="-920" t="-180" b="-3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68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/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Bài 1.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Xác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định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số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hoá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tử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ion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sau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</a:rPr>
                  <a:t>đây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: 	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a)  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SO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OH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 c) NaAlH</a:t>
                </a:r>
                <a:r>
                  <a:rPr lang="pt-BR" sz="2400" baseline="-25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4 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       d) 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pt-BR" sz="2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9C927E-ECF9-4154-1153-0CA8F08A0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0" y="1793241"/>
                <a:ext cx="11165840" cy="1128899"/>
              </a:xfrm>
              <a:prstGeom prst="rect">
                <a:avLst/>
              </a:prstGeom>
              <a:blipFill>
                <a:blip r:embed="rId3"/>
                <a:stretch>
                  <a:fillRect l="-819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/>
              <p:nvPr/>
            </p:nvSpPr>
            <p:spPr>
              <a:xfrm>
                <a:off x="626164" y="3054392"/>
                <a:ext cx="10610796" cy="33947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pt-BR" sz="2400" b="1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1: Số oxi hóa của O là -2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quy tắc 2: Gọi số oxi hóa của N là </a:t>
                </a:r>
                <a14:m>
                  <m:oMath xmlns:m="http://schemas.openxmlformats.org/officeDocument/2006/math">
                    <m:r>
                      <a:rPr lang="vi-V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có: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1.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+ 2.(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2) =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⇒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+3</a:t>
                </a:r>
              </a:p>
              <a:p>
                <a:pPr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trong </a:t>
                </a:r>
                <a:r>
                  <a:rPr lang="pt-BR" sz="2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oxi hóa của N là +3, O là -2.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080C60-C4A4-6DC9-F4EF-77E5D20B3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3054392"/>
                <a:ext cx="10610796" cy="3394775"/>
              </a:xfrm>
              <a:prstGeom prst="rect">
                <a:avLst/>
              </a:prstGeom>
              <a:blipFill>
                <a:blip r:embed="rId4"/>
                <a:stretch>
                  <a:fillRect l="-920" t="-180" b="-2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71044" y="2492057"/>
            <a:ext cx="4563836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8463F1-6CD6-D3D2-9F0E-9E3A6694B7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B3173F92-E840-EDFD-1E0D-E4B1BD124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060" y="-11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999D8-8720-C913-BBDE-129616D2D0AF}"/>
              </a:ext>
            </a:extLst>
          </p:cNvPr>
          <p:cNvGrpSpPr/>
          <p:nvPr/>
        </p:nvGrpSpPr>
        <p:grpSpPr>
          <a:xfrm>
            <a:off x="648370" y="935822"/>
            <a:ext cx="9089047" cy="4781183"/>
            <a:chOff x="1661112" y="1607820"/>
            <a:chExt cx="9089047" cy="4781183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E91FF93C-31FD-B474-1013-61D43266335C}"/>
                </a:ext>
              </a:extLst>
            </p:cNvPr>
            <p:cNvSpPr/>
            <p:nvPr/>
          </p:nvSpPr>
          <p:spPr>
            <a:xfrm>
              <a:off x="1661112" y="1607820"/>
              <a:ext cx="9089047" cy="4781183"/>
            </a:xfrm>
            <a:prstGeom prst="horizontalScroll">
              <a:avLst>
                <a:gd name="adj" fmla="val 9960"/>
              </a:avLst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17A495D-6E84-6800-3D80-88DF82CD647F}"/>
                </a:ext>
              </a:extLst>
            </p:cNvPr>
            <p:cNvSpPr txBox="1">
              <a:spLocks/>
            </p:cNvSpPr>
            <p:nvPr/>
          </p:nvSpPr>
          <p:spPr>
            <a:xfrm>
              <a:off x="4068487" y="2245457"/>
              <a:ext cx="4563836" cy="566058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dẫn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365920F-0D9A-4BAC-B30D-625FD2C970A6}"/>
                </a:ext>
              </a:extLst>
            </p:cNvPr>
            <p:cNvSpPr txBox="1">
              <a:spLocks/>
            </p:cNvSpPr>
            <p:nvPr/>
          </p:nvSpPr>
          <p:spPr>
            <a:xfrm>
              <a:off x="2465500" y="2618808"/>
              <a:ext cx="8218372" cy="3000369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-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GV click “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Bắt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”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bắt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trò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chơi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Mỗi quả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táo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tương ứng với 1 câu hỏi. </a:t>
              </a: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chứa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án, GV click vào bảng “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Q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uay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về" để về màn hình hái táo. </a:t>
              </a: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quả táo 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tương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ứng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, quả táo sẽ rơi xuống.</a:t>
              </a:r>
            </a:p>
          </p:txBody>
        </p:sp>
      </p:grp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780496-1268-3BAB-94D8-21FE9D9B1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7345" y="4674339"/>
            <a:ext cx="3140474" cy="2209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EB616-6C5E-62C2-2745-1157B39B2E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4354395" y="2490698"/>
            <a:ext cx="903113" cy="99519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5863348" y="1530150"/>
            <a:ext cx="871211" cy="99519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7185586" y="2558285"/>
            <a:ext cx="938247" cy="927608"/>
          </a:xfrm>
          <a:prstGeom prst="rect">
            <a:avLst/>
          </a:prstGeom>
        </p:spPr>
      </p:pic>
      <p:pic>
        <p:nvPicPr>
          <p:cNvPr id="105" name="Picture 104">
            <a:hlinkClick r:id="" action="ppaction://noaction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F582A-DD4F-C24A-E1E6-D06DE18C0F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4" name="Oval 3">
            <a:hlinkClick r:id="rId24" action="ppaction://hlinksldjump"/>
            <a:extLst>
              <a:ext uri="{FF2B5EF4-FFF2-40B4-BE49-F238E27FC236}">
                <a16:creationId xmlns:a16="http://schemas.microsoft.com/office/drawing/2014/main" id="{ACCE366F-2D74-E4D8-A866-F8C3A93D13B6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hlinkClick r:id="rId25" action="ppaction://hlinksldjump"/>
            <a:extLst>
              <a:ext uri="{FF2B5EF4-FFF2-40B4-BE49-F238E27FC236}">
                <a16:creationId xmlns:a16="http://schemas.microsoft.com/office/drawing/2014/main" id="{DFA54EBE-F553-6947-75D0-48751281A44A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hlinkClick r:id="rId26" action="ppaction://hlinksldjump"/>
            <a:extLst>
              <a:ext uri="{FF2B5EF4-FFF2-40B4-BE49-F238E27FC236}">
                <a16:creationId xmlns:a16="http://schemas.microsoft.com/office/drawing/2014/main" id="{C15AE007-CAA5-A632-3233-98301CB0F79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6F8727-2B33-9F61-5616-1B7E37F7A227}"/>
              </a:ext>
            </a:extLst>
          </p:cNvPr>
          <p:cNvSpPr/>
          <p:nvPr/>
        </p:nvSpPr>
        <p:spPr>
          <a:xfrm>
            <a:off x="1555315" y="5793287"/>
            <a:ext cx="1492684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67D59E1-CA09-6BD7-3EF3-13D47D35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240" y="5971687"/>
            <a:ext cx="943418" cy="876031"/>
          </a:xfrm>
          <a:prstGeom prst="rect">
            <a:avLst/>
          </a:prstGeom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92976E5E-77AF-74C8-2515-577CCD7C7CE9}"/>
              </a:ext>
            </a:extLst>
          </p:cNvPr>
          <p:cNvSpPr/>
          <p:nvPr/>
        </p:nvSpPr>
        <p:spPr>
          <a:xfrm>
            <a:off x="211377" y="2068183"/>
            <a:ext cx="5661250" cy="1852397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Số oxi hoá của nguyên tử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 bất kì một đơn chất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hoá học nào đều bằng 0.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A71BF0D1-D7CC-7757-5BC4-B9A29EA7653F}"/>
              </a:ext>
            </a:extLst>
          </p:cNvPr>
          <p:cNvSpPr/>
          <p:nvPr/>
        </p:nvSpPr>
        <p:spPr>
          <a:xfrm>
            <a:off x="211377" y="4052202"/>
            <a:ext cx="5661250" cy="1852397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Trong tất cả các hợp chất, hydrogen luôn có số oxi hoá là +1.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C0E12876-3E59-D24F-F5B7-9DB122A77803}"/>
              </a:ext>
            </a:extLst>
          </p:cNvPr>
          <p:cNvSpPr/>
          <p:nvPr/>
        </p:nvSpPr>
        <p:spPr>
          <a:xfrm>
            <a:off x="6182437" y="2068183"/>
            <a:ext cx="5661250" cy="1852397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oxi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ion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18D06C84-6281-9F07-2DB9-9E6267ACA585}"/>
              </a:ext>
            </a:extLst>
          </p:cNvPr>
          <p:cNvSpPr/>
          <p:nvPr/>
        </p:nvSpPr>
        <p:spPr>
          <a:xfrm>
            <a:off x="6182437" y="4052202"/>
            <a:ext cx="5661250" cy="1852397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Trong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oxygen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oxi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–2. 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3BFE54EA-411C-D276-C7DA-68B8298F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26" y="3174609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EE02D090-2F54-3C90-086D-E028ABC9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01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64FB06-23A9-EE2A-F96C-CB69DEC5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248" y="3177565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CB05C2-51F9-21CC-5DC5-F0B3D10B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3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1AB162-3626-A542-BD26-A476B4AD42F0}"/>
              </a:ext>
            </a:extLst>
          </p:cNvPr>
          <p:cNvSpPr/>
          <p:nvPr/>
        </p:nvSpPr>
        <p:spPr>
          <a:xfrm>
            <a:off x="841150" y="244453"/>
            <a:ext cx="10477090" cy="1635147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3318B9-02A0-92DE-E04B-ABC17E21A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F6144-F7EA-1FD0-EE7F-E2CB41ED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962A091-66AC-D847-2337-836C039BD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240" y="5971687"/>
            <a:ext cx="943418" cy="876031"/>
          </a:xfrm>
          <a:prstGeom prst="rect">
            <a:avLst/>
          </a:prstGeom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D0487957-B0DF-83EB-F5CD-AB9439359397}"/>
              </a:ext>
            </a:extLst>
          </p:cNvPr>
          <p:cNvSpPr/>
          <p:nvPr/>
        </p:nvSpPr>
        <p:spPr>
          <a:xfrm>
            <a:off x="211377" y="1749319"/>
            <a:ext cx="5661250" cy="206831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Số oxi hoá của một nguyên tử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 nguyên tố trong hợp chất là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điện tích của nguyên tử đó với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giả thiết đó là hợp chất ion.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5DEE5CA3-C6A1-441D-D618-1865301C7B2B}"/>
              </a:ext>
            </a:extLst>
          </p:cNvPr>
          <p:cNvSpPr/>
          <p:nvPr/>
        </p:nvSpPr>
        <p:spPr>
          <a:xfrm>
            <a:off x="211377" y="3906058"/>
            <a:ext cx="5661250" cy="206831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oxi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hydrogen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hydride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+1.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AA4917D5-82F4-27C5-A6AE-131EAA27893D}"/>
              </a:ext>
            </a:extLst>
          </p:cNvPr>
          <p:cNvSpPr/>
          <p:nvPr/>
        </p:nvSpPr>
        <p:spPr>
          <a:xfrm>
            <a:off x="6182437" y="1749319"/>
            <a:ext cx="5661250" cy="206831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Trong hợp chất, oxygen có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 oxi hoá bằng –2, trừ một số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vi-VN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trường hợp ngoại lệ.</a:t>
            </a:r>
          </a:p>
        </p:txBody>
      </p: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0A41F40B-3E7F-FC48-1758-504925698515}"/>
              </a:ext>
            </a:extLst>
          </p:cNvPr>
          <p:cNvSpPr/>
          <p:nvPr/>
        </p:nvSpPr>
        <p:spPr>
          <a:xfrm>
            <a:off x="6182437" y="3906058"/>
            <a:ext cx="5661250" cy="206831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oxi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hoá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tuỳ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CFD78D2C-4A15-8EDF-448D-D392B9ED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09" y="5066027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9D90628B-C1C9-0090-6C5C-068B700C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014" y="524213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386180-E8DC-2215-F06F-FBDA2E94F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248" y="2893085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F4F6DB-0427-BB08-11ED-89F7C36BA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74" y="2957948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8FC635F-A2EE-7932-F05F-83F4FAC027B7}"/>
              </a:ext>
            </a:extLst>
          </p:cNvPr>
          <p:cNvSpPr/>
          <p:nvPr/>
        </p:nvSpPr>
        <p:spPr>
          <a:xfrm>
            <a:off x="841150" y="244453"/>
            <a:ext cx="10477090" cy="1360827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4BA56E-D189-597D-C7E8-33B4E10EF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191" y="5589188"/>
            <a:ext cx="1345809" cy="12475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30055-6429-D33E-6F5A-018D9C858C83}"/>
              </a:ext>
            </a:extLst>
          </p:cNvPr>
          <p:cNvSpPr/>
          <p:nvPr/>
        </p:nvSpPr>
        <p:spPr>
          <a:xfrm>
            <a:off x="1466898" y="338587"/>
            <a:ext cx="9374604" cy="1682968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oxi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chromium (Cr)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Na</a:t>
            </a:r>
            <a:r>
              <a:rPr lang="en-US" sz="24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CrO</a:t>
            </a:r>
            <a:r>
              <a:rPr lang="en-US" sz="2400" baseline="-25000" dirty="0">
                <a:solidFill>
                  <a:srgbClr val="000000"/>
                </a:solidFill>
                <a:latin typeface="UTM Avo" panose="020406030505060202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669DEF-8406-34FB-BB3B-F88FDDA52EFB}"/>
              </a:ext>
            </a:extLst>
          </p:cNvPr>
          <p:cNvSpPr/>
          <p:nvPr/>
        </p:nvSpPr>
        <p:spPr>
          <a:xfrm>
            <a:off x="1432560" y="2211462"/>
            <a:ext cx="4335037" cy="1542503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A. -2.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9DFC03-3B34-545C-18FD-C5B4FF721900}"/>
              </a:ext>
            </a:extLst>
          </p:cNvPr>
          <p:cNvSpPr/>
          <p:nvPr/>
        </p:nvSpPr>
        <p:spPr>
          <a:xfrm>
            <a:off x="1432560" y="3943871"/>
            <a:ext cx="4335038" cy="162511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C. +6.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ABFAA6-5E69-06BE-DAA5-8A475C83B67D}"/>
              </a:ext>
            </a:extLst>
          </p:cNvPr>
          <p:cNvSpPr/>
          <p:nvPr/>
        </p:nvSpPr>
        <p:spPr>
          <a:xfrm>
            <a:off x="6494427" y="2211462"/>
            <a:ext cx="4347075" cy="1542503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B. +2.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FD6FE0-4A34-C3E5-29FA-617A50CF77D3}"/>
              </a:ext>
            </a:extLst>
          </p:cNvPr>
          <p:cNvSpPr/>
          <p:nvPr/>
        </p:nvSpPr>
        <p:spPr>
          <a:xfrm>
            <a:off x="6494427" y="3943872"/>
            <a:ext cx="4347075" cy="162511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D. -6.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BED1C6AF-D5C4-A8E8-C1C4-3B326EC2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74" y="456188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0AB16CC3-B246-1CC7-E74A-7C64CAC4C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007" y="4756428"/>
            <a:ext cx="752495" cy="67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11CFBC49-3A28-33C2-C9BA-B326DC39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007" y="2914128"/>
            <a:ext cx="755242" cy="6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9A32C1-332B-23DD-0647-BADBCA1F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41" y="3019379"/>
            <a:ext cx="755242" cy="6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EBBB1-1FAE-E937-5528-757B8D1FF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12" y="0"/>
            <a:ext cx="1073090" cy="11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0D7408-0359-3A10-B800-FE1260E9B6BB}"/>
              </a:ext>
            </a:extLst>
          </p:cNvPr>
          <p:cNvGrpSpPr/>
          <p:nvPr/>
        </p:nvGrpSpPr>
        <p:grpSpPr>
          <a:xfrm>
            <a:off x="4943541" y="314960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C3744527-3066-39E6-ECB5-24985502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928BA0-534C-1ECD-F6A6-38ECA3C2982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3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9C8146-C2BE-2360-709D-B976E7E4C9E0}"/>
              </a:ext>
            </a:extLst>
          </p:cNvPr>
          <p:cNvGrpSpPr/>
          <p:nvPr/>
        </p:nvGrpSpPr>
        <p:grpSpPr>
          <a:xfrm>
            <a:off x="4877732" y="320040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A0608B49-1176-9B9E-CDE2-C55E96D1F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ED3F60-E02F-50B1-6E8A-16D40F85136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0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07;p52">
            <a:extLst>
              <a:ext uri="{FF2B5EF4-FFF2-40B4-BE49-F238E27FC236}">
                <a16:creationId xmlns:a16="http://schemas.microsoft.com/office/drawing/2014/main" id="{E20276B7-261D-A2DC-0E4D-59B6E42D7F51}"/>
              </a:ext>
            </a:extLst>
          </p:cNvPr>
          <p:cNvGrpSpPr/>
          <p:nvPr/>
        </p:nvGrpSpPr>
        <p:grpSpPr>
          <a:xfrm>
            <a:off x="2152568" y="2482873"/>
            <a:ext cx="465071" cy="622715"/>
            <a:chOff x="3601939" y="4161192"/>
            <a:chExt cx="275178" cy="388912"/>
          </a:xfrm>
        </p:grpSpPr>
        <p:sp>
          <p:nvSpPr>
            <p:cNvPr id="3" name="Google Shape;2908;p52">
              <a:extLst>
                <a:ext uri="{FF2B5EF4-FFF2-40B4-BE49-F238E27FC236}">
                  <a16:creationId xmlns:a16="http://schemas.microsoft.com/office/drawing/2014/main" id="{8CED00B4-ACD3-7074-25DD-1B71BC4E0B13}"/>
                </a:ext>
              </a:extLst>
            </p:cNvPr>
            <p:cNvSpPr/>
            <p:nvPr/>
          </p:nvSpPr>
          <p:spPr>
            <a:xfrm>
              <a:off x="3601939" y="4161192"/>
              <a:ext cx="195546" cy="388912"/>
            </a:xfrm>
            <a:custGeom>
              <a:avLst/>
              <a:gdLst/>
              <a:ahLst/>
              <a:cxnLst/>
              <a:rect l="l" t="t" r="r" b="b"/>
              <a:pathLst>
                <a:path w="7443" h="14803" extrusionOk="0">
                  <a:moveTo>
                    <a:pt x="3725" y="0"/>
                  </a:moveTo>
                  <a:cubicBezTo>
                    <a:pt x="2608" y="0"/>
                    <a:pt x="1714" y="916"/>
                    <a:pt x="1734" y="2033"/>
                  </a:cubicBezTo>
                  <a:lnTo>
                    <a:pt x="1734" y="8580"/>
                  </a:lnTo>
                  <a:cubicBezTo>
                    <a:pt x="521" y="9440"/>
                    <a:pt x="0" y="10994"/>
                    <a:pt x="458" y="12416"/>
                  </a:cubicBezTo>
                  <a:cubicBezTo>
                    <a:pt x="909" y="13838"/>
                    <a:pt x="2227" y="14802"/>
                    <a:pt x="3725" y="14802"/>
                  </a:cubicBezTo>
                  <a:cubicBezTo>
                    <a:pt x="5216" y="14802"/>
                    <a:pt x="6534" y="13838"/>
                    <a:pt x="6992" y="12416"/>
                  </a:cubicBezTo>
                  <a:cubicBezTo>
                    <a:pt x="7443" y="10994"/>
                    <a:pt x="6930" y="9440"/>
                    <a:pt x="5709" y="8580"/>
                  </a:cubicBezTo>
                  <a:lnTo>
                    <a:pt x="5709" y="2033"/>
                  </a:lnTo>
                  <a:cubicBezTo>
                    <a:pt x="5737" y="916"/>
                    <a:pt x="4835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Google Shape;2909;p52">
              <a:extLst>
                <a:ext uri="{FF2B5EF4-FFF2-40B4-BE49-F238E27FC236}">
                  <a16:creationId xmlns:a16="http://schemas.microsoft.com/office/drawing/2014/main" id="{3D0FC25A-9DA2-F527-E55F-1F2EF301F3CB}"/>
                </a:ext>
              </a:extLst>
            </p:cNvPr>
            <p:cNvSpPr/>
            <p:nvPr/>
          </p:nvSpPr>
          <p:spPr>
            <a:xfrm>
              <a:off x="3630182" y="4193980"/>
              <a:ext cx="128131" cy="324597"/>
            </a:xfrm>
            <a:custGeom>
              <a:avLst/>
              <a:gdLst/>
              <a:ahLst/>
              <a:cxnLst/>
              <a:rect l="l" t="t" r="r" b="b"/>
              <a:pathLst>
                <a:path w="4877" h="12355" extrusionOk="0">
                  <a:moveTo>
                    <a:pt x="2650" y="1"/>
                  </a:moveTo>
                  <a:cubicBezTo>
                    <a:pt x="2213" y="1"/>
                    <a:pt x="1866" y="348"/>
                    <a:pt x="1866" y="785"/>
                  </a:cubicBezTo>
                  <a:lnTo>
                    <a:pt x="1866" y="7950"/>
                  </a:lnTo>
                  <a:lnTo>
                    <a:pt x="1360" y="8310"/>
                  </a:lnTo>
                  <a:cubicBezTo>
                    <a:pt x="0" y="9274"/>
                    <a:pt x="146" y="11341"/>
                    <a:pt x="1624" y="12104"/>
                  </a:cubicBezTo>
                  <a:cubicBezTo>
                    <a:pt x="1957" y="12276"/>
                    <a:pt x="2305" y="12354"/>
                    <a:pt x="2643" y="12354"/>
                  </a:cubicBezTo>
                  <a:cubicBezTo>
                    <a:pt x="3811" y="12354"/>
                    <a:pt x="4871" y="11418"/>
                    <a:pt x="4877" y="10128"/>
                  </a:cubicBezTo>
                  <a:cubicBezTo>
                    <a:pt x="4870" y="9406"/>
                    <a:pt x="4523" y="8733"/>
                    <a:pt x="3933" y="8310"/>
                  </a:cubicBezTo>
                  <a:lnTo>
                    <a:pt x="3434" y="7950"/>
                  </a:lnTo>
                  <a:lnTo>
                    <a:pt x="3434" y="785"/>
                  </a:lnTo>
                  <a:cubicBezTo>
                    <a:pt x="3434" y="348"/>
                    <a:pt x="3080" y="1"/>
                    <a:pt x="2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Google Shape;2910;p52">
              <a:extLst>
                <a:ext uri="{FF2B5EF4-FFF2-40B4-BE49-F238E27FC236}">
                  <a16:creationId xmlns:a16="http://schemas.microsoft.com/office/drawing/2014/main" id="{E16CC032-D166-01F8-44A3-4DEE9F29E961}"/>
                </a:ext>
              </a:extLst>
            </p:cNvPr>
            <p:cNvSpPr/>
            <p:nvPr/>
          </p:nvSpPr>
          <p:spPr>
            <a:xfrm>
              <a:off x="3636383" y="4193980"/>
              <a:ext cx="63448" cy="324597"/>
            </a:xfrm>
            <a:custGeom>
              <a:avLst/>
              <a:gdLst/>
              <a:ahLst/>
              <a:cxnLst/>
              <a:rect l="l" t="t" r="r" b="b"/>
              <a:pathLst>
                <a:path w="2415" h="12355" extrusionOk="0">
                  <a:moveTo>
                    <a:pt x="2407" y="1"/>
                  </a:moveTo>
                  <a:cubicBezTo>
                    <a:pt x="1977" y="1"/>
                    <a:pt x="1630" y="354"/>
                    <a:pt x="1630" y="785"/>
                  </a:cubicBezTo>
                  <a:lnTo>
                    <a:pt x="1630" y="7950"/>
                  </a:lnTo>
                  <a:lnTo>
                    <a:pt x="1124" y="8310"/>
                  </a:lnTo>
                  <a:cubicBezTo>
                    <a:pt x="333" y="8872"/>
                    <a:pt x="0" y="9878"/>
                    <a:pt x="292" y="10800"/>
                  </a:cubicBezTo>
                  <a:cubicBezTo>
                    <a:pt x="590" y="11723"/>
                    <a:pt x="1443" y="12354"/>
                    <a:pt x="2414" y="12354"/>
                  </a:cubicBezTo>
                  <a:cubicBezTo>
                    <a:pt x="1714" y="12354"/>
                    <a:pt x="1145" y="11355"/>
                    <a:pt x="1138" y="10128"/>
                  </a:cubicBezTo>
                  <a:cubicBezTo>
                    <a:pt x="1138" y="9295"/>
                    <a:pt x="1492" y="8504"/>
                    <a:pt x="2116" y="7950"/>
                  </a:cubicBezTo>
                  <a:lnTo>
                    <a:pt x="2116" y="785"/>
                  </a:lnTo>
                  <a:cubicBezTo>
                    <a:pt x="2116" y="354"/>
                    <a:pt x="216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2911;p52">
              <a:extLst>
                <a:ext uri="{FF2B5EF4-FFF2-40B4-BE49-F238E27FC236}">
                  <a16:creationId xmlns:a16="http://schemas.microsoft.com/office/drawing/2014/main" id="{C987F913-C7B6-893C-73F4-0F7CE3C6A574}"/>
                </a:ext>
              </a:extLst>
            </p:cNvPr>
            <p:cNvSpPr/>
            <p:nvPr/>
          </p:nvSpPr>
          <p:spPr>
            <a:xfrm>
              <a:off x="3679207" y="4193980"/>
              <a:ext cx="41195" cy="89326"/>
            </a:xfrm>
            <a:custGeom>
              <a:avLst/>
              <a:gdLst/>
              <a:ahLst/>
              <a:cxnLst/>
              <a:rect l="l" t="t" r="r" b="b"/>
              <a:pathLst>
                <a:path w="1568" h="3400" extrusionOk="0">
                  <a:moveTo>
                    <a:pt x="784" y="1"/>
                  </a:moveTo>
                  <a:cubicBezTo>
                    <a:pt x="347" y="1"/>
                    <a:pt x="0" y="348"/>
                    <a:pt x="0" y="785"/>
                  </a:cubicBezTo>
                  <a:lnTo>
                    <a:pt x="0" y="3399"/>
                  </a:lnTo>
                  <a:lnTo>
                    <a:pt x="1568" y="3399"/>
                  </a:lnTo>
                  <a:lnTo>
                    <a:pt x="1568" y="785"/>
                  </a:lnTo>
                  <a:cubicBezTo>
                    <a:pt x="1568" y="348"/>
                    <a:pt x="1214" y="1"/>
                    <a:pt x="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Google Shape;2912;p52">
              <a:extLst>
                <a:ext uri="{FF2B5EF4-FFF2-40B4-BE49-F238E27FC236}">
                  <a16:creationId xmlns:a16="http://schemas.microsoft.com/office/drawing/2014/main" id="{F9ECE11D-794F-780F-6813-A4F5DFEF1FC1}"/>
                </a:ext>
              </a:extLst>
            </p:cNvPr>
            <p:cNvSpPr/>
            <p:nvPr/>
          </p:nvSpPr>
          <p:spPr>
            <a:xfrm>
              <a:off x="3679207" y="4368010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1568" y="452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2913;p52">
              <a:extLst>
                <a:ext uri="{FF2B5EF4-FFF2-40B4-BE49-F238E27FC236}">
                  <a16:creationId xmlns:a16="http://schemas.microsoft.com/office/drawing/2014/main" id="{68D7C656-5A63-2635-8DA4-D87E1157440D}"/>
                </a:ext>
              </a:extLst>
            </p:cNvPr>
            <p:cNvSpPr/>
            <p:nvPr/>
          </p:nvSpPr>
          <p:spPr>
            <a:xfrm>
              <a:off x="3679207" y="4322637"/>
              <a:ext cx="41195" cy="12059"/>
            </a:xfrm>
            <a:custGeom>
              <a:avLst/>
              <a:gdLst/>
              <a:ahLst/>
              <a:cxnLst/>
              <a:rect l="l" t="t" r="r" b="b"/>
              <a:pathLst>
                <a:path w="156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1568" y="45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2914;p52">
              <a:extLst>
                <a:ext uri="{FF2B5EF4-FFF2-40B4-BE49-F238E27FC236}">
                  <a16:creationId xmlns:a16="http://schemas.microsoft.com/office/drawing/2014/main" id="{327D346D-424F-60B6-706C-72671A192DB6}"/>
                </a:ext>
              </a:extLst>
            </p:cNvPr>
            <p:cNvSpPr/>
            <p:nvPr/>
          </p:nvSpPr>
          <p:spPr>
            <a:xfrm>
              <a:off x="3679207" y="4277448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2915;p52">
              <a:extLst>
                <a:ext uri="{FF2B5EF4-FFF2-40B4-BE49-F238E27FC236}">
                  <a16:creationId xmlns:a16="http://schemas.microsoft.com/office/drawing/2014/main" id="{58AFED09-DBB6-A152-6871-0AB3746F16D7}"/>
                </a:ext>
              </a:extLst>
            </p:cNvPr>
            <p:cNvSpPr/>
            <p:nvPr/>
          </p:nvSpPr>
          <p:spPr>
            <a:xfrm>
              <a:off x="3679207" y="4232076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2916;p52">
              <a:extLst>
                <a:ext uri="{FF2B5EF4-FFF2-40B4-BE49-F238E27FC236}">
                  <a16:creationId xmlns:a16="http://schemas.microsoft.com/office/drawing/2014/main" id="{C02DA90A-3D80-EAA2-D73D-F450418BCF59}"/>
                </a:ext>
              </a:extLst>
            </p:cNvPr>
            <p:cNvSpPr/>
            <p:nvPr/>
          </p:nvSpPr>
          <p:spPr>
            <a:xfrm>
              <a:off x="3811489" y="4211846"/>
              <a:ext cx="65629" cy="111921"/>
            </a:xfrm>
            <a:custGeom>
              <a:avLst/>
              <a:gdLst/>
              <a:ahLst/>
              <a:cxnLst/>
              <a:rect l="l" t="t" r="r" b="b"/>
              <a:pathLst>
                <a:path w="2498" h="4260" extrusionOk="0">
                  <a:moveTo>
                    <a:pt x="1243" y="0"/>
                  </a:moveTo>
                  <a:cubicBezTo>
                    <a:pt x="452" y="0"/>
                    <a:pt x="1" y="465"/>
                    <a:pt x="1" y="1270"/>
                  </a:cubicBezTo>
                  <a:lnTo>
                    <a:pt x="1" y="2990"/>
                  </a:lnTo>
                  <a:cubicBezTo>
                    <a:pt x="1" y="3427"/>
                    <a:pt x="119" y="3753"/>
                    <a:pt x="362" y="3968"/>
                  </a:cubicBezTo>
                  <a:cubicBezTo>
                    <a:pt x="577" y="4155"/>
                    <a:pt x="875" y="4259"/>
                    <a:pt x="1243" y="4259"/>
                  </a:cubicBezTo>
                  <a:cubicBezTo>
                    <a:pt x="1978" y="4259"/>
                    <a:pt x="2498" y="3836"/>
                    <a:pt x="2498" y="3226"/>
                  </a:cubicBezTo>
                  <a:cubicBezTo>
                    <a:pt x="2498" y="2990"/>
                    <a:pt x="2401" y="2941"/>
                    <a:pt x="2241" y="2941"/>
                  </a:cubicBezTo>
                  <a:cubicBezTo>
                    <a:pt x="2082" y="2941"/>
                    <a:pt x="1999" y="3004"/>
                    <a:pt x="1985" y="3122"/>
                  </a:cubicBezTo>
                  <a:cubicBezTo>
                    <a:pt x="1950" y="3385"/>
                    <a:pt x="1901" y="3788"/>
                    <a:pt x="1270" y="3788"/>
                  </a:cubicBezTo>
                  <a:cubicBezTo>
                    <a:pt x="757" y="3788"/>
                    <a:pt x="507" y="3531"/>
                    <a:pt x="507" y="2990"/>
                  </a:cubicBezTo>
                  <a:lnTo>
                    <a:pt x="507" y="1270"/>
                  </a:lnTo>
                  <a:cubicBezTo>
                    <a:pt x="507" y="736"/>
                    <a:pt x="757" y="465"/>
                    <a:pt x="1256" y="465"/>
                  </a:cubicBezTo>
                  <a:cubicBezTo>
                    <a:pt x="1832" y="465"/>
                    <a:pt x="1971" y="812"/>
                    <a:pt x="1985" y="1110"/>
                  </a:cubicBezTo>
                  <a:cubicBezTo>
                    <a:pt x="1992" y="1228"/>
                    <a:pt x="2082" y="1291"/>
                    <a:pt x="2241" y="1291"/>
                  </a:cubicBezTo>
                  <a:cubicBezTo>
                    <a:pt x="2401" y="1291"/>
                    <a:pt x="2498" y="1249"/>
                    <a:pt x="2498" y="1013"/>
                  </a:cubicBezTo>
                  <a:cubicBezTo>
                    <a:pt x="2498" y="417"/>
                    <a:pt x="1985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917;p52">
              <a:extLst>
                <a:ext uri="{FF2B5EF4-FFF2-40B4-BE49-F238E27FC236}">
                  <a16:creationId xmlns:a16="http://schemas.microsoft.com/office/drawing/2014/main" id="{62CDBC6E-6BC6-E5E1-984E-FDC2E4E29A7C}"/>
                </a:ext>
              </a:extLst>
            </p:cNvPr>
            <p:cNvSpPr/>
            <p:nvPr/>
          </p:nvSpPr>
          <p:spPr>
            <a:xfrm>
              <a:off x="3774497" y="4175485"/>
              <a:ext cx="45241" cy="38936"/>
            </a:xfrm>
            <a:custGeom>
              <a:avLst/>
              <a:gdLst/>
              <a:ahLst/>
              <a:cxnLst/>
              <a:rect l="l" t="t" r="r" b="b"/>
              <a:pathLst>
                <a:path w="1722" h="1482" extrusionOk="0">
                  <a:moveTo>
                    <a:pt x="986" y="453"/>
                  </a:moveTo>
                  <a:cubicBezTo>
                    <a:pt x="1131" y="453"/>
                    <a:pt x="1270" y="566"/>
                    <a:pt x="1270" y="739"/>
                  </a:cubicBezTo>
                  <a:cubicBezTo>
                    <a:pt x="1270" y="899"/>
                    <a:pt x="1145" y="1031"/>
                    <a:pt x="986" y="1031"/>
                  </a:cubicBezTo>
                  <a:cubicBezTo>
                    <a:pt x="729" y="1031"/>
                    <a:pt x="604" y="719"/>
                    <a:pt x="785" y="538"/>
                  </a:cubicBezTo>
                  <a:cubicBezTo>
                    <a:pt x="843" y="480"/>
                    <a:pt x="915" y="453"/>
                    <a:pt x="986" y="453"/>
                  </a:cubicBezTo>
                  <a:close/>
                  <a:moveTo>
                    <a:pt x="983" y="1"/>
                  </a:moveTo>
                  <a:cubicBezTo>
                    <a:pt x="801" y="1"/>
                    <a:pt x="616" y="68"/>
                    <a:pt x="466" y="219"/>
                  </a:cubicBezTo>
                  <a:cubicBezTo>
                    <a:pt x="1" y="684"/>
                    <a:pt x="327" y="1482"/>
                    <a:pt x="986" y="1482"/>
                  </a:cubicBezTo>
                  <a:cubicBezTo>
                    <a:pt x="1395" y="1482"/>
                    <a:pt x="1721" y="1149"/>
                    <a:pt x="1721" y="739"/>
                  </a:cubicBezTo>
                  <a:cubicBezTo>
                    <a:pt x="1721" y="294"/>
                    <a:pt x="1360" y="1"/>
                    <a:pt x="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oogle Shape;2918;p52">
            <a:extLst>
              <a:ext uri="{FF2B5EF4-FFF2-40B4-BE49-F238E27FC236}">
                <a16:creationId xmlns:a16="http://schemas.microsoft.com/office/drawing/2014/main" id="{368594D7-41FA-D214-E44D-2D4F9E7A474E}"/>
              </a:ext>
            </a:extLst>
          </p:cNvPr>
          <p:cNvGrpSpPr/>
          <p:nvPr/>
        </p:nvGrpSpPr>
        <p:grpSpPr>
          <a:xfrm>
            <a:off x="5395295" y="2487678"/>
            <a:ext cx="666582" cy="607537"/>
            <a:chOff x="5812588" y="2708991"/>
            <a:chExt cx="612637" cy="597721"/>
          </a:xfrm>
        </p:grpSpPr>
        <p:sp>
          <p:nvSpPr>
            <p:cNvPr id="14" name="Google Shape;2919;p52">
              <a:extLst>
                <a:ext uri="{FF2B5EF4-FFF2-40B4-BE49-F238E27FC236}">
                  <a16:creationId xmlns:a16="http://schemas.microsoft.com/office/drawing/2014/main" id="{FEE06AF3-6E23-CD1C-E6D0-2881BFFBD30E}"/>
                </a:ext>
              </a:extLst>
            </p:cNvPr>
            <p:cNvSpPr/>
            <p:nvPr/>
          </p:nvSpPr>
          <p:spPr>
            <a:xfrm>
              <a:off x="6287588" y="2932772"/>
              <a:ext cx="90301" cy="149811"/>
            </a:xfrm>
            <a:custGeom>
              <a:avLst/>
              <a:gdLst/>
              <a:ahLst/>
              <a:cxnLst/>
              <a:rect l="l" t="t" r="r" b="b"/>
              <a:pathLst>
                <a:path w="2101" h="3536" extrusionOk="0">
                  <a:moveTo>
                    <a:pt x="1784" y="1"/>
                  </a:moveTo>
                  <a:cubicBezTo>
                    <a:pt x="1732" y="1"/>
                    <a:pt x="1677" y="21"/>
                    <a:pt x="1628" y="70"/>
                  </a:cubicBezTo>
                  <a:lnTo>
                    <a:pt x="82" y="1616"/>
                  </a:lnTo>
                  <a:cubicBezTo>
                    <a:pt x="0" y="1698"/>
                    <a:pt x="0" y="1840"/>
                    <a:pt x="82" y="1928"/>
                  </a:cubicBezTo>
                  <a:lnTo>
                    <a:pt x="1628" y="3468"/>
                  </a:lnTo>
                  <a:cubicBezTo>
                    <a:pt x="1668" y="3508"/>
                    <a:pt x="1723" y="3535"/>
                    <a:pt x="1784" y="3535"/>
                  </a:cubicBezTo>
                  <a:cubicBezTo>
                    <a:pt x="1980" y="3535"/>
                    <a:pt x="2082" y="3298"/>
                    <a:pt x="1940" y="3156"/>
                  </a:cubicBezTo>
                  <a:lnTo>
                    <a:pt x="550" y="1772"/>
                  </a:lnTo>
                  <a:lnTo>
                    <a:pt x="1940" y="382"/>
                  </a:lnTo>
                  <a:cubicBezTo>
                    <a:pt x="2101" y="221"/>
                    <a:pt x="1955" y="1"/>
                    <a:pt x="1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oogle Shape;2920;p52">
              <a:extLst>
                <a:ext uri="{FF2B5EF4-FFF2-40B4-BE49-F238E27FC236}">
                  <a16:creationId xmlns:a16="http://schemas.microsoft.com/office/drawing/2014/main" id="{28F06577-4D08-7B5B-FF4C-E4CF84088584}"/>
                </a:ext>
              </a:extLst>
            </p:cNvPr>
            <p:cNvGrpSpPr/>
            <p:nvPr/>
          </p:nvGrpSpPr>
          <p:grpSpPr>
            <a:xfrm>
              <a:off x="5812588" y="2708991"/>
              <a:ext cx="612637" cy="597721"/>
              <a:chOff x="5802038" y="2708991"/>
              <a:chExt cx="612637" cy="597721"/>
            </a:xfrm>
          </p:grpSpPr>
          <p:sp>
            <p:nvSpPr>
              <p:cNvPr id="16" name="Google Shape;2921;p52">
                <a:extLst>
                  <a:ext uri="{FF2B5EF4-FFF2-40B4-BE49-F238E27FC236}">
                    <a16:creationId xmlns:a16="http://schemas.microsoft.com/office/drawing/2014/main" id="{F0FBF80F-485D-FAD4-941E-BC3EF18EB9DF}"/>
                  </a:ext>
                </a:extLst>
              </p:cNvPr>
              <p:cNvSpPr/>
              <p:nvPr/>
            </p:nvSpPr>
            <p:spPr>
              <a:xfrm>
                <a:off x="5867927" y="3130497"/>
                <a:ext cx="116003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5" extrusionOk="0">
                    <a:moveTo>
                      <a:pt x="299" y="1"/>
                    </a:moveTo>
                    <a:cubicBezTo>
                      <a:pt x="0" y="1"/>
                      <a:pt x="0" y="441"/>
                      <a:pt x="299" y="441"/>
                    </a:cubicBezTo>
                    <a:lnTo>
                      <a:pt x="2258" y="441"/>
                    </a:lnTo>
                    <a:lnTo>
                      <a:pt x="2258" y="2401"/>
                    </a:lnTo>
                    <a:cubicBezTo>
                      <a:pt x="2258" y="2523"/>
                      <a:pt x="2353" y="2625"/>
                      <a:pt x="2475" y="2625"/>
                    </a:cubicBezTo>
                    <a:cubicBezTo>
                      <a:pt x="2597" y="2625"/>
                      <a:pt x="2699" y="2523"/>
                      <a:pt x="2699" y="2401"/>
                    </a:cubicBezTo>
                    <a:lnTo>
                      <a:pt x="2699" y="224"/>
                    </a:lnTo>
                    <a:cubicBezTo>
                      <a:pt x="2699" y="102"/>
                      <a:pt x="2597" y="1"/>
                      <a:pt x="2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2922;p52">
                <a:extLst>
                  <a:ext uri="{FF2B5EF4-FFF2-40B4-BE49-F238E27FC236}">
                    <a16:creationId xmlns:a16="http://schemas.microsoft.com/office/drawing/2014/main" id="{04E2EC29-E5AD-DC49-A5A5-ECA20A2795E9}"/>
                  </a:ext>
                </a:extLst>
              </p:cNvPr>
              <p:cNvSpPr/>
              <p:nvPr/>
            </p:nvSpPr>
            <p:spPr>
              <a:xfrm>
                <a:off x="6232788" y="2773939"/>
                <a:ext cx="116046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0" extrusionOk="0">
                    <a:moveTo>
                      <a:pt x="221" y="0"/>
                    </a:moveTo>
                    <a:cubicBezTo>
                      <a:pt x="111" y="0"/>
                      <a:pt x="1" y="73"/>
                      <a:pt x="1" y="219"/>
                    </a:cubicBezTo>
                    <a:lnTo>
                      <a:pt x="1" y="2402"/>
                    </a:lnTo>
                    <a:cubicBezTo>
                      <a:pt x="1" y="2524"/>
                      <a:pt x="102" y="2619"/>
                      <a:pt x="224" y="2619"/>
                    </a:cubicBezTo>
                    <a:lnTo>
                      <a:pt x="2408" y="2619"/>
                    </a:lnTo>
                    <a:cubicBezTo>
                      <a:pt x="2699" y="2619"/>
                      <a:pt x="2699" y="2179"/>
                      <a:pt x="2408" y="2179"/>
                    </a:cubicBezTo>
                    <a:lnTo>
                      <a:pt x="441" y="2179"/>
                    </a:lnTo>
                    <a:lnTo>
                      <a:pt x="441" y="219"/>
                    </a:lnTo>
                    <a:cubicBezTo>
                      <a:pt x="441" y="73"/>
                      <a:pt x="331" y="0"/>
                      <a:pt x="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2923;p52">
                <a:extLst>
                  <a:ext uri="{FF2B5EF4-FFF2-40B4-BE49-F238E27FC236}">
                    <a16:creationId xmlns:a16="http://schemas.microsoft.com/office/drawing/2014/main" id="{AA03509A-F69A-7EEE-C32F-ECFA1770AA96}"/>
                  </a:ext>
                </a:extLst>
              </p:cNvPr>
              <p:cNvSpPr/>
              <p:nvPr/>
            </p:nvSpPr>
            <p:spPr>
              <a:xfrm>
                <a:off x="6028588" y="2746062"/>
                <a:ext cx="159628" cy="84269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989" extrusionOk="0">
                    <a:moveTo>
                      <a:pt x="314" y="0"/>
                    </a:moveTo>
                    <a:cubicBezTo>
                      <a:pt x="145" y="0"/>
                      <a:pt x="0" y="221"/>
                      <a:pt x="161" y="382"/>
                    </a:cubicBezTo>
                    <a:lnTo>
                      <a:pt x="1700" y="1928"/>
                    </a:lnTo>
                    <a:cubicBezTo>
                      <a:pt x="1741" y="1969"/>
                      <a:pt x="1795" y="1989"/>
                      <a:pt x="1856" y="1989"/>
                    </a:cubicBezTo>
                    <a:cubicBezTo>
                      <a:pt x="1917" y="1989"/>
                      <a:pt x="1971" y="1969"/>
                      <a:pt x="2012" y="1928"/>
                    </a:cubicBezTo>
                    <a:lnTo>
                      <a:pt x="3558" y="382"/>
                    </a:lnTo>
                    <a:cubicBezTo>
                      <a:pt x="3714" y="221"/>
                      <a:pt x="3567" y="0"/>
                      <a:pt x="3399" y="0"/>
                    </a:cubicBezTo>
                    <a:cubicBezTo>
                      <a:pt x="3347" y="0"/>
                      <a:pt x="3294" y="21"/>
                      <a:pt x="3246" y="70"/>
                    </a:cubicBezTo>
                    <a:lnTo>
                      <a:pt x="1856" y="1460"/>
                    </a:lnTo>
                    <a:lnTo>
                      <a:pt x="466" y="70"/>
                    </a:lnTo>
                    <a:cubicBezTo>
                      <a:pt x="419" y="21"/>
                      <a:pt x="365" y="0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2924;p52">
                <a:extLst>
                  <a:ext uri="{FF2B5EF4-FFF2-40B4-BE49-F238E27FC236}">
                    <a16:creationId xmlns:a16="http://schemas.microsoft.com/office/drawing/2014/main" id="{BCA5D9AE-1C3A-12B7-A6C2-8DE559B3FDFE}"/>
                  </a:ext>
                </a:extLst>
              </p:cNvPr>
              <p:cNvSpPr/>
              <p:nvPr/>
            </p:nvSpPr>
            <p:spPr>
              <a:xfrm>
                <a:off x="6028502" y="3185447"/>
                <a:ext cx="158854" cy="84142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1986" extrusionOk="0">
                    <a:moveTo>
                      <a:pt x="1858" y="0"/>
                    </a:moveTo>
                    <a:cubicBezTo>
                      <a:pt x="1802" y="0"/>
                      <a:pt x="1746" y="23"/>
                      <a:pt x="1702" y="67"/>
                    </a:cubicBezTo>
                    <a:lnTo>
                      <a:pt x="163" y="1606"/>
                    </a:lnTo>
                    <a:cubicBezTo>
                      <a:pt x="1" y="1763"/>
                      <a:pt x="149" y="1984"/>
                      <a:pt x="322" y="1984"/>
                    </a:cubicBezTo>
                    <a:cubicBezTo>
                      <a:pt x="373" y="1984"/>
                      <a:pt x="427" y="1964"/>
                      <a:pt x="475" y="1918"/>
                    </a:cubicBezTo>
                    <a:lnTo>
                      <a:pt x="1858" y="528"/>
                    </a:lnTo>
                    <a:lnTo>
                      <a:pt x="3248" y="1918"/>
                    </a:lnTo>
                    <a:cubicBezTo>
                      <a:pt x="3289" y="1958"/>
                      <a:pt x="3343" y="1979"/>
                      <a:pt x="3404" y="1979"/>
                    </a:cubicBezTo>
                    <a:lnTo>
                      <a:pt x="3404" y="1985"/>
                    </a:lnTo>
                    <a:cubicBezTo>
                      <a:pt x="3601" y="1985"/>
                      <a:pt x="3696" y="1748"/>
                      <a:pt x="3560" y="1606"/>
                    </a:cubicBezTo>
                    <a:lnTo>
                      <a:pt x="2014" y="67"/>
                    </a:lnTo>
                    <a:cubicBezTo>
                      <a:pt x="1970" y="23"/>
                      <a:pt x="1914" y="0"/>
                      <a:pt x="1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2925;p52">
                <a:extLst>
                  <a:ext uri="{FF2B5EF4-FFF2-40B4-BE49-F238E27FC236}">
                    <a16:creationId xmlns:a16="http://schemas.microsoft.com/office/drawing/2014/main" id="{C43719CA-1C19-5DAB-7589-E29F4D32B54E}"/>
                  </a:ext>
                </a:extLst>
              </p:cNvPr>
              <p:cNvSpPr/>
              <p:nvPr/>
            </p:nvSpPr>
            <p:spPr>
              <a:xfrm>
                <a:off x="5839130" y="2932772"/>
                <a:ext cx="90301" cy="149811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3536" extrusionOk="0">
                    <a:moveTo>
                      <a:pt x="314" y="1"/>
                    </a:moveTo>
                    <a:cubicBezTo>
                      <a:pt x="146" y="1"/>
                      <a:pt x="1" y="221"/>
                      <a:pt x="162" y="382"/>
                    </a:cubicBezTo>
                    <a:lnTo>
                      <a:pt x="1545" y="1772"/>
                    </a:lnTo>
                    <a:lnTo>
                      <a:pt x="155" y="3156"/>
                    </a:lnTo>
                    <a:cubicBezTo>
                      <a:pt x="19" y="3298"/>
                      <a:pt x="114" y="3535"/>
                      <a:pt x="311" y="3535"/>
                    </a:cubicBezTo>
                    <a:cubicBezTo>
                      <a:pt x="372" y="3535"/>
                      <a:pt x="426" y="3508"/>
                      <a:pt x="467" y="3468"/>
                    </a:cubicBezTo>
                    <a:lnTo>
                      <a:pt x="2013" y="1928"/>
                    </a:lnTo>
                    <a:cubicBezTo>
                      <a:pt x="2101" y="1840"/>
                      <a:pt x="2101" y="1698"/>
                      <a:pt x="2013" y="1616"/>
                    </a:cubicBezTo>
                    <a:lnTo>
                      <a:pt x="467" y="70"/>
                    </a:lnTo>
                    <a:cubicBezTo>
                      <a:pt x="419" y="21"/>
                      <a:pt x="366" y="1"/>
                      <a:pt x="3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2926;p52">
                <a:extLst>
                  <a:ext uri="{FF2B5EF4-FFF2-40B4-BE49-F238E27FC236}">
                    <a16:creationId xmlns:a16="http://schemas.microsoft.com/office/drawing/2014/main" id="{396CBF77-3F9C-50CA-1AF0-148F5FDDD3A3}"/>
                  </a:ext>
                </a:extLst>
              </p:cNvPr>
              <p:cNvSpPr/>
              <p:nvPr/>
            </p:nvSpPr>
            <p:spPr>
              <a:xfrm>
                <a:off x="6232788" y="3130497"/>
                <a:ext cx="116046" cy="111215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625" extrusionOk="0">
                    <a:moveTo>
                      <a:pt x="224" y="1"/>
                    </a:moveTo>
                    <a:cubicBezTo>
                      <a:pt x="102" y="1"/>
                      <a:pt x="7" y="102"/>
                      <a:pt x="7" y="224"/>
                    </a:cubicBezTo>
                    <a:lnTo>
                      <a:pt x="7" y="2401"/>
                    </a:lnTo>
                    <a:cubicBezTo>
                      <a:pt x="1" y="2523"/>
                      <a:pt x="102" y="2625"/>
                      <a:pt x="224" y="2625"/>
                    </a:cubicBezTo>
                    <a:cubicBezTo>
                      <a:pt x="346" y="2625"/>
                      <a:pt x="448" y="2523"/>
                      <a:pt x="448" y="2401"/>
                    </a:cubicBezTo>
                    <a:lnTo>
                      <a:pt x="448" y="441"/>
                    </a:lnTo>
                    <a:lnTo>
                      <a:pt x="2408" y="441"/>
                    </a:lnTo>
                    <a:cubicBezTo>
                      <a:pt x="2699" y="441"/>
                      <a:pt x="2699" y="1"/>
                      <a:pt x="2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2927;p52">
                <a:extLst>
                  <a:ext uri="{FF2B5EF4-FFF2-40B4-BE49-F238E27FC236}">
                    <a16:creationId xmlns:a16="http://schemas.microsoft.com/office/drawing/2014/main" id="{3A93675A-864C-7292-A289-FF5698A24E70}"/>
                  </a:ext>
                </a:extLst>
              </p:cNvPr>
              <p:cNvSpPr/>
              <p:nvPr/>
            </p:nvSpPr>
            <p:spPr>
              <a:xfrm>
                <a:off x="5867927" y="2773939"/>
                <a:ext cx="116003" cy="111003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620" extrusionOk="0">
                    <a:moveTo>
                      <a:pt x="2478" y="0"/>
                    </a:moveTo>
                    <a:cubicBezTo>
                      <a:pt x="2368" y="0"/>
                      <a:pt x="2258" y="73"/>
                      <a:pt x="2258" y="219"/>
                    </a:cubicBezTo>
                    <a:lnTo>
                      <a:pt x="2258" y="2179"/>
                    </a:lnTo>
                    <a:lnTo>
                      <a:pt x="299" y="2179"/>
                    </a:lnTo>
                    <a:cubicBezTo>
                      <a:pt x="0" y="2179"/>
                      <a:pt x="0" y="2619"/>
                      <a:pt x="299" y="2619"/>
                    </a:cubicBezTo>
                    <a:lnTo>
                      <a:pt x="2475" y="2619"/>
                    </a:lnTo>
                    <a:cubicBezTo>
                      <a:pt x="2597" y="2619"/>
                      <a:pt x="2699" y="2524"/>
                      <a:pt x="2699" y="2402"/>
                    </a:cubicBezTo>
                    <a:lnTo>
                      <a:pt x="2699" y="219"/>
                    </a:lnTo>
                    <a:cubicBezTo>
                      <a:pt x="2699" y="73"/>
                      <a:pt x="2589" y="0"/>
                      <a:pt x="2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2928;p52">
                <a:extLst>
                  <a:ext uri="{FF2B5EF4-FFF2-40B4-BE49-F238E27FC236}">
                    <a16:creationId xmlns:a16="http://schemas.microsoft.com/office/drawing/2014/main" id="{A417A55D-4301-82F6-22A3-D938C95721B7}"/>
                  </a:ext>
                </a:extLst>
              </p:cNvPr>
              <p:cNvSpPr/>
              <p:nvPr/>
            </p:nvSpPr>
            <p:spPr>
              <a:xfrm>
                <a:off x="5802038" y="2708991"/>
                <a:ext cx="612637" cy="597721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14108" extrusionOk="0">
                    <a:moveTo>
                      <a:pt x="7131" y="1"/>
                    </a:moveTo>
                    <a:cubicBezTo>
                      <a:pt x="7020" y="1"/>
                      <a:pt x="6910" y="74"/>
                      <a:pt x="6910" y="220"/>
                    </a:cubicBezTo>
                    <a:lnTo>
                      <a:pt x="6910" y="6519"/>
                    </a:lnTo>
                    <a:lnTo>
                      <a:pt x="2455" y="2064"/>
                    </a:lnTo>
                    <a:cubicBezTo>
                      <a:pt x="2406" y="2015"/>
                      <a:pt x="2351" y="1994"/>
                      <a:pt x="2299" y="1994"/>
                    </a:cubicBezTo>
                    <a:cubicBezTo>
                      <a:pt x="2128" y="1994"/>
                      <a:pt x="1982" y="2215"/>
                      <a:pt x="2143" y="2376"/>
                    </a:cubicBezTo>
                    <a:lnTo>
                      <a:pt x="6598" y="6831"/>
                    </a:lnTo>
                    <a:lnTo>
                      <a:pt x="292" y="6831"/>
                    </a:lnTo>
                    <a:cubicBezTo>
                      <a:pt x="1" y="6831"/>
                      <a:pt x="1" y="7271"/>
                      <a:pt x="292" y="7271"/>
                    </a:cubicBezTo>
                    <a:lnTo>
                      <a:pt x="6598" y="7271"/>
                    </a:lnTo>
                    <a:lnTo>
                      <a:pt x="2143" y="11726"/>
                    </a:lnTo>
                    <a:cubicBezTo>
                      <a:pt x="1982" y="11887"/>
                      <a:pt x="2128" y="12108"/>
                      <a:pt x="2299" y="12108"/>
                    </a:cubicBezTo>
                    <a:cubicBezTo>
                      <a:pt x="2351" y="12108"/>
                      <a:pt x="2406" y="12087"/>
                      <a:pt x="2455" y="12038"/>
                    </a:cubicBezTo>
                    <a:lnTo>
                      <a:pt x="6910" y="7583"/>
                    </a:lnTo>
                    <a:lnTo>
                      <a:pt x="6910" y="13889"/>
                    </a:lnTo>
                    <a:cubicBezTo>
                      <a:pt x="6910" y="14035"/>
                      <a:pt x="7020" y="14108"/>
                      <a:pt x="7131" y="14108"/>
                    </a:cubicBezTo>
                    <a:cubicBezTo>
                      <a:pt x="7241" y="14108"/>
                      <a:pt x="7351" y="14035"/>
                      <a:pt x="7351" y="13889"/>
                    </a:cubicBezTo>
                    <a:lnTo>
                      <a:pt x="7351" y="7583"/>
                    </a:lnTo>
                    <a:lnTo>
                      <a:pt x="11806" y="12038"/>
                    </a:lnTo>
                    <a:cubicBezTo>
                      <a:pt x="11853" y="12087"/>
                      <a:pt x="11907" y="12108"/>
                      <a:pt x="11958" y="12108"/>
                    </a:cubicBezTo>
                    <a:cubicBezTo>
                      <a:pt x="12127" y="12108"/>
                      <a:pt x="12274" y="11887"/>
                      <a:pt x="12118" y="11726"/>
                    </a:cubicBezTo>
                    <a:lnTo>
                      <a:pt x="7663" y="7271"/>
                    </a:lnTo>
                    <a:lnTo>
                      <a:pt x="13962" y="7271"/>
                    </a:lnTo>
                    <a:cubicBezTo>
                      <a:pt x="14254" y="7271"/>
                      <a:pt x="14254" y="6831"/>
                      <a:pt x="13962" y="6831"/>
                    </a:cubicBezTo>
                    <a:lnTo>
                      <a:pt x="7663" y="6831"/>
                    </a:lnTo>
                    <a:lnTo>
                      <a:pt x="12118" y="2376"/>
                    </a:lnTo>
                    <a:cubicBezTo>
                      <a:pt x="12274" y="2215"/>
                      <a:pt x="12127" y="1994"/>
                      <a:pt x="11958" y="1994"/>
                    </a:cubicBezTo>
                    <a:cubicBezTo>
                      <a:pt x="11907" y="1994"/>
                      <a:pt x="11853" y="2015"/>
                      <a:pt x="11806" y="2064"/>
                    </a:cubicBezTo>
                    <a:lnTo>
                      <a:pt x="7351" y="6519"/>
                    </a:lnTo>
                    <a:lnTo>
                      <a:pt x="7351" y="220"/>
                    </a:lnTo>
                    <a:cubicBezTo>
                      <a:pt x="7351" y="74"/>
                      <a:pt x="7241" y="1"/>
                      <a:pt x="71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2929;p52">
                <a:extLst>
                  <a:ext uri="{FF2B5EF4-FFF2-40B4-BE49-F238E27FC236}">
                    <a16:creationId xmlns:a16="http://schemas.microsoft.com/office/drawing/2014/main" id="{F01D5F3D-F317-B3AC-D05D-EB49CBFF25E4}"/>
                  </a:ext>
                </a:extLst>
              </p:cNvPr>
              <p:cNvSpPr/>
              <p:nvPr/>
            </p:nvSpPr>
            <p:spPr>
              <a:xfrm>
                <a:off x="5965836" y="2867866"/>
                <a:ext cx="285043" cy="279922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6607" extrusionOk="0">
                    <a:moveTo>
                      <a:pt x="3316" y="457"/>
                    </a:moveTo>
                    <a:lnTo>
                      <a:pt x="5330" y="1291"/>
                    </a:lnTo>
                    <a:lnTo>
                      <a:pt x="6164" y="3304"/>
                    </a:lnTo>
                    <a:lnTo>
                      <a:pt x="5330" y="5318"/>
                    </a:lnTo>
                    <a:lnTo>
                      <a:pt x="3316" y="6152"/>
                    </a:lnTo>
                    <a:lnTo>
                      <a:pt x="1302" y="5318"/>
                    </a:lnTo>
                    <a:lnTo>
                      <a:pt x="468" y="3304"/>
                    </a:lnTo>
                    <a:lnTo>
                      <a:pt x="1302" y="1291"/>
                    </a:lnTo>
                    <a:lnTo>
                      <a:pt x="3316" y="457"/>
                    </a:lnTo>
                    <a:close/>
                    <a:moveTo>
                      <a:pt x="3320" y="1"/>
                    </a:moveTo>
                    <a:cubicBezTo>
                      <a:pt x="3291" y="1"/>
                      <a:pt x="3262" y="6"/>
                      <a:pt x="3235" y="16"/>
                    </a:cubicBezTo>
                    <a:lnTo>
                      <a:pt x="1051" y="911"/>
                    </a:lnTo>
                    <a:cubicBezTo>
                      <a:pt x="997" y="938"/>
                      <a:pt x="957" y="979"/>
                      <a:pt x="929" y="1033"/>
                    </a:cubicBezTo>
                    <a:lnTo>
                      <a:pt x="28" y="3216"/>
                    </a:lnTo>
                    <a:cubicBezTo>
                      <a:pt x="0" y="3270"/>
                      <a:pt x="0" y="3332"/>
                      <a:pt x="28" y="3386"/>
                    </a:cubicBezTo>
                    <a:lnTo>
                      <a:pt x="929" y="5569"/>
                    </a:lnTo>
                    <a:cubicBezTo>
                      <a:pt x="950" y="5623"/>
                      <a:pt x="997" y="5664"/>
                      <a:pt x="1051" y="5691"/>
                    </a:cubicBezTo>
                    <a:lnTo>
                      <a:pt x="3235" y="6593"/>
                    </a:lnTo>
                    <a:cubicBezTo>
                      <a:pt x="3262" y="6607"/>
                      <a:pt x="3289" y="6607"/>
                      <a:pt x="3316" y="6607"/>
                    </a:cubicBezTo>
                    <a:cubicBezTo>
                      <a:pt x="3343" y="6607"/>
                      <a:pt x="3370" y="6600"/>
                      <a:pt x="3398" y="6593"/>
                    </a:cubicBezTo>
                    <a:lnTo>
                      <a:pt x="5588" y="5691"/>
                    </a:lnTo>
                    <a:cubicBezTo>
                      <a:pt x="5642" y="5671"/>
                      <a:pt x="5683" y="5630"/>
                      <a:pt x="5703" y="5576"/>
                    </a:cubicBezTo>
                    <a:lnTo>
                      <a:pt x="6612" y="3393"/>
                    </a:lnTo>
                    <a:cubicBezTo>
                      <a:pt x="6632" y="3338"/>
                      <a:pt x="6632" y="3277"/>
                      <a:pt x="6612" y="3223"/>
                    </a:cubicBezTo>
                    <a:lnTo>
                      <a:pt x="5703" y="1040"/>
                    </a:lnTo>
                    <a:cubicBezTo>
                      <a:pt x="5683" y="985"/>
                      <a:pt x="5642" y="945"/>
                      <a:pt x="5588" y="918"/>
                    </a:cubicBezTo>
                    <a:lnTo>
                      <a:pt x="3404" y="16"/>
                    </a:lnTo>
                    <a:cubicBezTo>
                      <a:pt x="3377" y="6"/>
                      <a:pt x="3348" y="1"/>
                      <a:pt x="3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2667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oogle Shape;3053;p54">
            <a:extLst>
              <a:ext uri="{FF2B5EF4-FFF2-40B4-BE49-F238E27FC236}">
                <a16:creationId xmlns:a16="http://schemas.microsoft.com/office/drawing/2014/main" id="{51932AF4-743C-948C-4236-29A49B356330}"/>
              </a:ext>
            </a:extLst>
          </p:cNvPr>
          <p:cNvGrpSpPr/>
          <p:nvPr/>
        </p:nvGrpSpPr>
        <p:grpSpPr>
          <a:xfrm>
            <a:off x="9038859" y="2513036"/>
            <a:ext cx="666579" cy="622715"/>
            <a:chOff x="3508282" y="3810341"/>
            <a:chExt cx="351644" cy="351959"/>
          </a:xfrm>
        </p:grpSpPr>
        <p:sp>
          <p:nvSpPr>
            <p:cNvPr id="26" name="Google Shape;3054;p54">
              <a:extLst>
                <a:ext uri="{FF2B5EF4-FFF2-40B4-BE49-F238E27FC236}">
                  <a16:creationId xmlns:a16="http://schemas.microsoft.com/office/drawing/2014/main" id="{299D47D5-FEB0-36CE-7E61-5A75B7C91836}"/>
                </a:ext>
              </a:extLst>
            </p:cNvPr>
            <p:cNvSpPr/>
            <p:nvPr/>
          </p:nvSpPr>
          <p:spPr>
            <a:xfrm>
              <a:off x="3508282" y="3810341"/>
              <a:ext cx="133180" cy="64232"/>
            </a:xfrm>
            <a:custGeom>
              <a:avLst/>
              <a:gdLst/>
              <a:ahLst/>
              <a:cxnLst/>
              <a:rect l="l" t="t" r="r" b="b"/>
              <a:pathLst>
                <a:path w="8895" h="4290" extrusionOk="0">
                  <a:moveTo>
                    <a:pt x="2503" y="1"/>
                  </a:moveTo>
                  <a:cubicBezTo>
                    <a:pt x="1115" y="1"/>
                    <a:pt x="1" y="1115"/>
                    <a:pt x="1" y="2503"/>
                  </a:cubicBezTo>
                  <a:cubicBezTo>
                    <a:pt x="1" y="3491"/>
                    <a:pt x="800" y="4290"/>
                    <a:pt x="1788" y="4290"/>
                  </a:cubicBezTo>
                  <a:cubicBezTo>
                    <a:pt x="2797" y="4290"/>
                    <a:pt x="7191" y="3491"/>
                    <a:pt x="7191" y="2503"/>
                  </a:cubicBezTo>
                  <a:lnTo>
                    <a:pt x="8600" y="2503"/>
                  </a:lnTo>
                  <a:cubicBezTo>
                    <a:pt x="8600" y="1809"/>
                    <a:pt x="8894" y="1178"/>
                    <a:pt x="8432" y="737"/>
                  </a:cubicBezTo>
                  <a:cubicBezTo>
                    <a:pt x="7990" y="274"/>
                    <a:pt x="3197" y="1"/>
                    <a:pt x="2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3055;p54">
              <a:extLst>
                <a:ext uri="{FF2B5EF4-FFF2-40B4-BE49-F238E27FC236}">
                  <a16:creationId xmlns:a16="http://schemas.microsoft.com/office/drawing/2014/main" id="{CF962AF4-27C4-77CD-DFED-8F9B805B39FD}"/>
                </a:ext>
              </a:extLst>
            </p:cNvPr>
            <p:cNvSpPr/>
            <p:nvPr/>
          </p:nvSpPr>
          <p:spPr>
            <a:xfrm>
              <a:off x="3535053" y="3847802"/>
              <a:ext cx="58872" cy="26771"/>
            </a:xfrm>
            <a:custGeom>
              <a:avLst/>
              <a:gdLst/>
              <a:ahLst/>
              <a:cxnLst/>
              <a:rect l="l" t="t" r="r" b="b"/>
              <a:pathLst>
                <a:path w="3932" h="1788" extrusionOk="0">
                  <a:moveTo>
                    <a:pt x="1808" y="1"/>
                  </a:moveTo>
                  <a:cubicBezTo>
                    <a:pt x="1808" y="989"/>
                    <a:pt x="1009" y="1788"/>
                    <a:pt x="0" y="1788"/>
                  </a:cubicBezTo>
                  <a:lnTo>
                    <a:pt x="3932" y="1788"/>
                  </a:lnTo>
                  <a:lnTo>
                    <a:pt x="3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3056;p54">
              <a:extLst>
                <a:ext uri="{FF2B5EF4-FFF2-40B4-BE49-F238E27FC236}">
                  <a16:creationId xmlns:a16="http://schemas.microsoft.com/office/drawing/2014/main" id="{EF0AE8F4-D1F7-088E-43E0-D97F268C0AB9}"/>
                </a:ext>
              </a:extLst>
            </p:cNvPr>
            <p:cNvSpPr/>
            <p:nvPr/>
          </p:nvSpPr>
          <p:spPr>
            <a:xfrm>
              <a:off x="3545743" y="3810341"/>
              <a:ext cx="239261" cy="351959"/>
            </a:xfrm>
            <a:custGeom>
              <a:avLst/>
              <a:gdLst/>
              <a:ahLst/>
              <a:cxnLst/>
              <a:rect l="l" t="t" r="r" b="b"/>
              <a:pathLst>
                <a:path w="15980" h="23507" extrusionOk="0">
                  <a:moveTo>
                    <a:pt x="1" y="1"/>
                  </a:moveTo>
                  <a:cubicBezTo>
                    <a:pt x="653" y="1"/>
                    <a:pt x="1304" y="253"/>
                    <a:pt x="1767" y="737"/>
                  </a:cubicBezTo>
                  <a:cubicBezTo>
                    <a:pt x="1872" y="821"/>
                    <a:pt x="1956" y="926"/>
                    <a:pt x="2040" y="1031"/>
                  </a:cubicBezTo>
                  <a:cubicBezTo>
                    <a:pt x="2335" y="1451"/>
                    <a:pt x="2503" y="1977"/>
                    <a:pt x="2503" y="2503"/>
                  </a:cubicBezTo>
                  <a:lnTo>
                    <a:pt x="2503" y="21004"/>
                  </a:lnTo>
                  <a:cubicBezTo>
                    <a:pt x="2503" y="22371"/>
                    <a:pt x="3617" y="23506"/>
                    <a:pt x="5005" y="23506"/>
                  </a:cubicBezTo>
                  <a:lnTo>
                    <a:pt x="8747" y="23506"/>
                  </a:lnTo>
                  <a:cubicBezTo>
                    <a:pt x="9209" y="23065"/>
                    <a:pt x="11312" y="23212"/>
                    <a:pt x="11312" y="22539"/>
                  </a:cubicBezTo>
                  <a:lnTo>
                    <a:pt x="15979" y="19217"/>
                  </a:lnTo>
                  <a:lnTo>
                    <a:pt x="15979" y="2503"/>
                  </a:lnTo>
                  <a:cubicBezTo>
                    <a:pt x="15979" y="1115"/>
                    <a:pt x="14865" y="1"/>
                    <a:pt x="13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3057;p54">
              <a:extLst>
                <a:ext uri="{FF2B5EF4-FFF2-40B4-BE49-F238E27FC236}">
                  <a16:creationId xmlns:a16="http://schemas.microsoft.com/office/drawing/2014/main" id="{B6D3D90E-1FB9-BBEE-B806-65CE0CD5EBC2}"/>
                </a:ext>
              </a:extLst>
            </p:cNvPr>
            <p:cNvSpPr/>
            <p:nvPr/>
          </p:nvSpPr>
          <p:spPr>
            <a:xfrm>
              <a:off x="3583205" y="4082317"/>
              <a:ext cx="201799" cy="79983"/>
            </a:xfrm>
            <a:custGeom>
              <a:avLst/>
              <a:gdLst/>
              <a:ahLst/>
              <a:cxnLst/>
              <a:rect l="l" t="t" r="r" b="b"/>
              <a:pathLst>
                <a:path w="13478" h="5342" extrusionOk="0">
                  <a:moveTo>
                    <a:pt x="1" y="1"/>
                  </a:moveTo>
                  <a:lnTo>
                    <a:pt x="1" y="2839"/>
                  </a:lnTo>
                  <a:cubicBezTo>
                    <a:pt x="1" y="4206"/>
                    <a:pt x="1115" y="5341"/>
                    <a:pt x="2503" y="5341"/>
                  </a:cubicBezTo>
                  <a:lnTo>
                    <a:pt x="6245" y="5341"/>
                  </a:lnTo>
                  <a:cubicBezTo>
                    <a:pt x="6707" y="4900"/>
                    <a:pt x="8810" y="5047"/>
                    <a:pt x="8810" y="4374"/>
                  </a:cubicBezTo>
                  <a:lnTo>
                    <a:pt x="13477" y="1052"/>
                  </a:lnTo>
                  <a:lnTo>
                    <a:pt x="13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3058;p54">
              <a:extLst>
                <a:ext uri="{FF2B5EF4-FFF2-40B4-BE49-F238E27FC236}">
                  <a16:creationId xmlns:a16="http://schemas.microsoft.com/office/drawing/2014/main" id="{DF2D0267-A1E3-53FA-D192-B66F9963EEBE}"/>
                </a:ext>
              </a:extLst>
            </p:cNvPr>
            <p:cNvSpPr/>
            <p:nvPr/>
          </p:nvSpPr>
          <p:spPr>
            <a:xfrm>
              <a:off x="3545429" y="3810341"/>
              <a:ext cx="232328" cy="15437"/>
            </a:xfrm>
            <a:custGeom>
              <a:avLst/>
              <a:gdLst/>
              <a:ahLst/>
              <a:cxnLst/>
              <a:rect l="l" t="t" r="r" b="b"/>
              <a:pathLst>
                <a:path w="15517" h="1031" extrusionOk="0">
                  <a:moveTo>
                    <a:pt x="1" y="1"/>
                  </a:moveTo>
                  <a:cubicBezTo>
                    <a:pt x="674" y="1"/>
                    <a:pt x="1304" y="253"/>
                    <a:pt x="1788" y="737"/>
                  </a:cubicBezTo>
                  <a:cubicBezTo>
                    <a:pt x="1872" y="821"/>
                    <a:pt x="1956" y="926"/>
                    <a:pt x="2040" y="1031"/>
                  </a:cubicBezTo>
                  <a:lnTo>
                    <a:pt x="15517" y="1031"/>
                  </a:lnTo>
                  <a:cubicBezTo>
                    <a:pt x="15054" y="379"/>
                    <a:pt x="14297" y="1"/>
                    <a:pt x="13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3059;p54">
              <a:extLst>
                <a:ext uri="{FF2B5EF4-FFF2-40B4-BE49-F238E27FC236}">
                  <a16:creationId xmlns:a16="http://schemas.microsoft.com/office/drawing/2014/main" id="{EF4CB156-D589-1673-C9FE-829EE050298B}"/>
                </a:ext>
              </a:extLst>
            </p:cNvPr>
            <p:cNvSpPr/>
            <p:nvPr/>
          </p:nvSpPr>
          <p:spPr>
            <a:xfrm>
              <a:off x="3620666" y="4097753"/>
              <a:ext cx="239261" cy="64546"/>
            </a:xfrm>
            <a:custGeom>
              <a:avLst/>
              <a:gdLst/>
              <a:ahLst/>
              <a:cxnLst/>
              <a:rect l="l" t="t" r="r" b="b"/>
              <a:pathLst>
                <a:path w="15980" h="4311" extrusionOk="0">
                  <a:moveTo>
                    <a:pt x="715" y="0"/>
                  </a:moveTo>
                  <a:cubicBezTo>
                    <a:pt x="1704" y="0"/>
                    <a:pt x="2503" y="820"/>
                    <a:pt x="2503" y="1808"/>
                  </a:cubicBezTo>
                  <a:cubicBezTo>
                    <a:pt x="2503" y="2355"/>
                    <a:pt x="2313" y="2901"/>
                    <a:pt x="1977" y="3343"/>
                  </a:cubicBezTo>
                  <a:cubicBezTo>
                    <a:pt x="1914" y="3406"/>
                    <a:pt x="1851" y="3490"/>
                    <a:pt x="1767" y="3574"/>
                  </a:cubicBezTo>
                  <a:cubicBezTo>
                    <a:pt x="1304" y="4037"/>
                    <a:pt x="673" y="4310"/>
                    <a:pt x="1" y="4310"/>
                  </a:cubicBezTo>
                  <a:lnTo>
                    <a:pt x="13477" y="4310"/>
                  </a:lnTo>
                  <a:cubicBezTo>
                    <a:pt x="14129" y="4310"/>
                    <a:pt x="14760" y="4037"/>
                    <a:pt x="15243" y="3574"/>
                  </a:cubicBezTo>
                  <a:cubicBezTo>
                    <a:pt x="15306" y="3490"/>
                    <a:pt x="15390" y="3406"/>
                    <a:pt x="15454" y="3343"/>
                  </a:cubicBezTo>
                  <a:cubicBezTo>
                    <a:pt x="15790" y="2901"/>
                    <a:pt x="15979" y="2355"/>
                    <a:pt x="15979" y="1808"/>
                  </a:cubicBezTo>
                  <a:cubicBezTo>
                    <a:pt x="15979" y="820"/>
                    <a:pt x="15180" y="21"/>
                    <a:pt x="14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3060;p54">
              <a:extLst>
                <a:ext uri="{FF2B5EF4-FFF2-40B4-BE49-F238E27FC236}">
                  <a16:creationId xmlns:a16="http://schemas.microsoft.com/office/drawing/2014/main" id="{AE939102-428D-BEDC-F016-6F8FA36C106C}"/>
                </a:ext>
              </a:extLst>
            </p:cNvPr>
            <p:cNvSpPr/>
            <p:nvPr/>
          </p:nvSpPr>
          <p:spPr>
            <a:xfrm>
              <a:off x="3620666" y="4147791"/>
              <a:ext cx="231385" cy="14508"/>
            </a:xfrm>
            <a:custGeom>
              <a:avLst/>
              <a:gdLst/>
              <a:ahLst/>
              <a:cxnLst/>
              <a:rect l="l" t="t" r="r" b="b"/>
              <a:pathLst>
                <a:path w="15454" h="969" extrusionOk="0">
                  <a:moveTo>
                    <a:pt x="1977" y="1"/>
                  </a:moveTo>
                  <a:cubicBezTo>
                    <a:pt x="1914" y="64"/>
                    <a:pt x="1851" y="148"/>
                    <a:pt x="1767" y="232"/>
                  </a:cubicBezTo>
                  <a:cubicBezTo>
                    <a:pt x="1304" y="695"/>
                    <a:pt x="673" y="968"/>
                    <a:pt x="1" y="968"/>
                  </a:cubicBezTo>
                  <a:lnTo>
                    <a:pt x="13477" y="968"/>
                  </a:lnTo>
                  <a:cubicBezTo>
                    <a:pt x="14129" y="968"/>
                    <a:pt x="14760" y="695"/>
                    <a:pt x="15243" y="232"/>
                  </a:cubicBezTo>
                  <a:cubicBezTo>
                    <a:pt x="15306" y="148"/>
                    <a:pt x="15390" y="64"/>
                    <a:pt x="15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3061;p54">
              <a:extLst>
                <a:ext uri="{FF2B5EF4-FFF2-40B4-BE49-F238E27FC236}">
                  <a16:creationId xmlns:a16="http://schemas.microsoft.com/office/drawing/2014/main" id="{34F77324-A155-F775-EFE8-362C4ED3E6FC}"/>
                </a:ext>
              </a:extLst>
            </p:cNvPr>
            <p:cNvSpPr/>
            <p:nvPr/>
          </p:nvSpPr>
          <p:spPr>
            <a:xfrm>
              <a:off x="3604301" y="4097753"/>
              <a:ext cx="53841" cy="27085"/>
            </a:xfrm>
            <a:custGeom>
              <a:avLst/>
              <a:gdLst/>
              <a:ahLst/>
              <a:cxnLst/>
              <a:rect l="l" t="t" r="r" b="b"/>
              <a:pathLst>
                <a:path w="3596" h="1809" extrusionOk="0">
                  <a:moveTo>
                    <a:pt x="1787" y="0"/>
                  </a:moveTo>
                  <a:cubicBezTo>
                    <a:pt x="799" y="0"/>
                    <a:pt x="0" y="820"/>
                    <a:pt x="0" y="1808"/>
                  </a:cubicBezTo>
                  <a:lnTo>
                    <a:pt x="3596" y="1808"/>
                  </a:lnTo>
                  <a:cubicBezTo>
                    <a:pt x="3575" y="820"/>
                    <a:pt x="2776" y="0"/>
                    <a:pt x="1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3062;p54">
              <a:extLst>
                <a:ext uri="{FF2B5EF4-FFF2-40B4-BE49-F238E27FC236}">
                  <a16:creationId xmlns:a16="http://schemas.microsoft.com/office/drawing/2014/main" id="{7C91BED1-4D48-41F5-8409-6EC29AB36FE6}"/>
                </a:ext>
              </a:extLst>
            </p:cNvPr>
            <p:cNvSpPr/>
            <p:nvPr/>
          </p:nvSpPr>
          <p:spPr>
            <a:xfrm>
              <a:off x="3606187" y="3867401"/>
              <a:ext cx="159292" cy="25124"/>
            </a:xfrm>
            <a:custGeom>
              <a:avLst/>
              <a:gdLst/>
              <a:ahLst/>
              <a:cxnLst/>
              <a:rect l="l" t="t" r="r" b="b"/>
              <a:pathLst>
                <a:path w="10639" h="1678" extrusionOk="0">
                  <a:moveTo>
                    <a:pt x="4353" y="0"/>
                  </a:moveTo>
                  <a:cubicBezTo>
                    <a:pt x="3901" y="0"/>
                    <a:pt x="3449" y="195"/>
                    <a:pt x="3133" y="584"/>
                  </a:cubicBezTo>
                  <a:cubicBezTo>
                    <a:pt x="2954" y="836"/>
                    <a:pt x="2681" y="962"/>
                    <a:pt x="2410" y="962"/>
                  </a:cubicBezTo>
                  <a:cubicBezTo>
                    <a:pt x="2140" y="962"/>
                    <a:pt x="1872" y="836"/>
                    <a:pt x="1703" y="584"/>
                  </a:cubicBezTo>
                  <a:cubicBezTo>
                    <a:pt x="1388" y="226"/>
                    <a:pt x="947" y="16"/>
                    <a:pt x="484" y="16"/>
                  </a:cubicBezTo>
                  <a:cubicBezTo>
                    <a:pt x="477" y="16"/>
                    <a:pt x="471" y="16"/>
                    <a:pt x="464" y="16"/>
                  </a:cubicBezTo>
                  <a:cubicBezTo>
                    <a:pt x="1" y="16"/>
                    <a:pt x="7" y="731"/>
                    <a:pt x="484" y="731"/>
                  </a:cubicBezTo>
                  <a:cubicBezTo>
                    <a:pt x="757" y="731"/>
                    <a:pt x="1031" y="878"/>
                    <a:pt x="1199" y="1109"/>
                  </a:cubicBezTo>
                  <a:cubicBezTo>
                    <a:pt x="1514" y="1488"/>
                    <a:pt x="1966" y="1677"/>
                    <a:pt x="2418" y="1677"/>
                  </a:cubicBezTo>
                  <a:cubicBezTo>
                    <a:pt x="2870" y="1677"/>
                    <a:pt x="3322" y="1488"/>
                    <a:pt x="3638" y="1109"/>
                  </a:cubicBezTo>
                  <a:cubicBezTo>
                    <a:pt x="3806" y="857"/>
                    <a:pt x="4079" y="731"/>
                    <a:pt x="4353" y="731"/>
                  </a:cubicBezTo>
                  <a:cubicBezTo>
                    <a:pt x="4626" y="731"/>
                    <a:pt x="4899" y="857"/>
                    <a:pt x="5067" y="1109"/>
                  </a:cubicBezTo>
                  <a:cubicBezTo>
                    <a:pt x="5383" y="1488"/>
                    <a:pt x="5835" y="1677"/>
                    <a:pt x="6287" y="1677"/>
                  </a:cubicBezTo>
                  <a:cubicBezTo>
                    <a:pt x="6739" y="1677"/>
                    <a:pt x="7191" y="1488"/>
                    <a:pt x="7506" y="1109"/>
                  </a:cubicBezTo>
                  <a:cubicBezTo>
                    <a:pt x="7685" y="857"/>
                    <a:pt x="7958" y="731"/>
                    <a:pt x="8229" y="731"/>
                  </a:cubicBezTo>
                  <a:cubicBezTo>
                    <a:pt x="8500" y="731"/>
                    <a:pt x="8768" y="857"/>
                    <a:pt x="8936" y="1109"/>
                  </a:cubicBezTo>
                  <a:cubicBezTo>
                    <a:pt x="9251" y="1467"/>
                    <a:pt x="9693" y="1677"/>
                    <a:pt x="10176" y="1677"/>
                  </a:cubicBezTo>
                  <a:cubicBezTo>
                    <a:pt x="10639" y="1677"/>
                    <a:pt x="10639" y="962"/>
                    <a:pt x="10176" y="962"/>
                  </a:cubicBezTo>
                  <a:cubicBezTo>
                    <a:pt x="9882" y="962"/>
                    <a:pt x="9609" y="815"/>
                    <a:pt x="9461" y="584"/>
                  </a:cubicBezTo>
                  <a:cubicBezTo>
                    <a:pt x="9136" y="195"/>
                    <a:pt x="8678" y="0"/>
                    <a:pt x="8224" y="0"/>
                  </a:cubicBezTo>
                  <a:cubicBezTo>
                    <a:pt x="7769" y="0"/>
                    <a:pt x="7317" y="195"/>
                    <a:pt x="7002" y="584"/>
                  </a:cubicBezTo>
                  <a:cubicBezTo>
                    <a:pt x="6833" y="836"/>
                    <a:pt x="6565" y="962"/>
                    <a:pt x="6295" y="962"/>
                  </a:cubicBezTo>
                  <a:cubicBezTo>
                    <a:pt x="6024" y="962"/>
                    <a:pt x="5751" y="836"/>
                    <a:pt x="5572" y="584"/>
                  </a:cubicBezTo>
                  <a:cubicBezTo>
                    <a:pt x="5257" y="195"/>
                    <a:pt x="4805" y="0"/>
                    <a:pt x="4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3063;p54">
              <a:extLst>
                <a:ext uri="{FF2B5EF4-FFF2-40B4-BE49-F238E27FC236}">
                  <a16:creationId xmlns:a16="http://schemas.microsoft.com/office/drawing/2014/main" id="{26F88431-EDFC-160C-8FEA-CC4DB885AD43}"/>
                </a:ext>
              </a:extLst>
            </p:cNvPr>
            <p:cNvSpPr/>
            <p:nvPr/>
          </p:nvSpPr>
          <p:spPr>
            <a:xfrm>
              <a:off x="3606187" y="3904159"/>
              <a:ext cx="159292" cy="25184"/>
            </a:xfrm>
            <a:custGeom>
              <a:avLst/>
              <a:gdLst/>
              <a:ahLst/>
              <a:cxnLst/>
              <a:rect l="l" t="t" r="r" b="b"/>
              <a:pathLst>
                <a:path w="10639" h="1682" extrusionOk="0">
                  <a:moveTo>
                    <a:pt x="484" y="0"/>
                  </a:moveTo>
                  <a:cubicBezTo>
                    <a:pt x="1" y="0"/>
                    <a:pt x="1" y="736"/>
                    <a:pt x="484" y="736"/>
                  </a:cubicBezTo>
                  <a:cubicBezTo>
                    <a:pt x="757" y="736"/>
                    <a:pt x="1031" y="883"/>
                    <a:pt x="1199" y="1093"/>
                  </a:cubicBezTo>
                  <a:cubicBezTo>
                    <a:pt x="1514" y="1482"/>
                    <a:pt x="1966" y="1677"/>
                    <a:pt x="2418" y="1677"/>
                  </a:cubicBezTo>
                  <a:cubicBezTo>
                    <a:pt x="2870" y="1677"/>
                    <a:pt x="3322" y="1482"/>
                    <a:pt x="3638" y="1093"/>
                  </a:cubicBezTo>
                  <a:cubicBezTo>
                    <a:pt x="3806" y="852"/>
                    <a:pt x="4079" y="731"/>
                    <a:pt x="4353" y="731"/>
                  </a:cubicBezTo>
                  <a:cubicBezTo>
                    <a:pt x="4626" y="731"/>
                    <a:pt x="4899" y="852"/>
                    <a:pt x="5067" y="1093"/>
                  </a:cubicBezTo>
                  <a:cubicBezTo>
                    <a:pt x="5383" y="1482"/>
                    <a:pt x="5835" y="1677"/>
                    <a:pt x="6287" y="1677"/>
                  </a:cubicBezTo>
                  <a:cubicBezTo>
                    <a:pt x="6739" y="1677"/>
                    <a:pt x="7191" y="1482"/>
                    <a:pt x="7506" y="1093"/>
                  </a:cubicBezTo>
                  <a:cubicBezTo>
                    <a:pt x="7685" y="852"/>
                    <a:pt x="7958" y="731"/>
                    <a:pt x="8229" y="731"/>
                  </a:cubicBezTo>
                  <a:cubicBezTo>
                    <a:pt x="8500" y="731"/>
                    <a:pt x="8768" y="852"/>
                    <a:pt x="8936" y="1093"/>
                  </a:cubicBezTo>
                  <a:cubicBezTo>
                    <a:pt x="9251" y="1472"/>
                    <a:pt x="9693" y="1682"/>
                    <a:pt x="10176" y="1682"/>
                  </a:cubicBezTo>
                  <a:cubicBezTo>
                    <a:pt x="10639" y="1682"/>
                    <a:pt x="10639" y="967"/>
                    <a:pt x="10176" y="967"/>
                  </a:cubicBezTo>
                  <a:cubicBezTo>
                    <a:pt x="9882" y="967"/>
                    <a:pt x="9609" y="820"/>
                    <a:pt x="9461" y="589"/>
                  </a:cubicBezTo>
                  <a:cubicBezTo>
                    <a:pt x="9136" y="200"/>
                    <a:pt x="8678" y="5"/>
                    <a:pt x="8224" y="5"/>
                  </a:cubicBezTo>
                  <a:cubicBezTo>
                    <a:pt x="7769" y="5"/>
                    <a:pt x="7317" y="200"/>
                    <a:pt x="7002" y="589"/>
                  </a:cubicBezTo>
                  <a:cubicBezTo>
                    <a:pt x="6833" y="841"/>
                    <a:pt x="6565" y="967"/>
                    <a:pt x="6295" y="967"/>
                  </a:cubicBezTo>
                  <a:cubicBezTo>
                    <a:pt x="6024" y="967"/>
                    <a:pt x="5751" y="841"/>
                    <a:pt x="5572" y="589"/>
                  </a:cubicBezTo>
                  <a:cubicBezTo>
                    <a:pt x="5257" y="200"/>
                    <a:pt x="4805" y="5"/>
                    <a:pt x="4353" y="5"/>
                  </a:cubicBezTo>
                  <a:cubicBezTo>
                    <a:pt x="3901" y="5"/>
                    <a:pt x="3449" y="200"/>
                    <a:pt x="3133" y="589"/>
                  </a:cubicBezTo>
                  <a:cubicBezTo>
                    <a:pt x="2954" y="841"/>
                    <a:pt x="2681" y="967"/>
                    <a:pt x="2410" y="967"/>
                  </a:cubicBezTo>
                  <a:cubicBezTo>
                    <a:pt x="2140" y="967"/>
                    <a:pt x="1872" y="841"/>
                    <a:pt x="1703" y="589"/>
                  </a:cubicBezTo>
                  <a:cubicBezTo>
                    <a:pt x="1388" y="231"/>
                    <a:pt x="947" y="21"/>
                    <a:pt x="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3064;p54">
              <a:extLst>
                <a:ext uri="{FF2B5EF4-FFF2-40B4-BE49-F238E27FC236}">
                  <a16:creationId xmlns:a16="http://schemas.microsoft.com/office/drawing/2014/main" id="{30A106BE-6E1C-677A-8975-ECDBB21CE604}"/>
                </a:ext>
              </a:extLst>
            </p:cNvPr>
            <p:cNvSpPr/>
            <p:nvPr/>
          </p:nvSpPr>
          <p:spPr>
            <a:xfrm>
              <a:off x="3606187" y="3940976"/>
              <a:ext cx="159292" cy="25199"/>
            </a:xfrm>
            <a:custGeom>
              <a:avLst/>
              <a:gdLst/>
              <a:ahLst/>
              <a:cxnLst/>
              <a:rect l="l" t="t" r="r" b="b"/>
              <a:pathLst>
                <a:path w="10639" h="1683" extrusionOk="0">
                  <a:moveTo>
                    <a:pt x="484" y="1"/>
                  </a:moveTo>
                  <a:cubicBezTo>
                    <a:pt x="1" y="1"/>
                    <a:pt x="1" y="737"/>
                    <a:pt x="484" y="737"/>
                  </a:cubicBezTo>
                  <a:cubicBezTo>
                    <a:pt x="757" y="737"/>
                    <a:pt x="1031" y="884"/>
                    <a:pt x="1199" y="1094"/>
                  </a:cubicBezTo>
                  <a:cubicBezTo>
                    <a:pt x="1514" y="1483"/>
                    <a:pt x="1966" y="1678"/>
                    <a:pt x="2418" y="1678"/>
                  </a:cubicBezTo>
                  <a:cubicBezTo>
                    <a:pt x="2870" y="1678"/>
                    <a:pt x="3322" y="1483"/>
                    <a:pt x="3638" y="1094"/>
                  </a:cubicBezTo>
                  <a:cubicBezTo>
                    <a:pt x="3806" y="852"/>
                    <a:pt x="4079" y="732"/>
                    <a:pt x="4353" y="732"/>
                  </a:cubicBezTo>
                  <a:cubicBezTo>
                    <a:pt x="4626" y="732"/>
                    <a:pt x="4899" y="852"/>
                    <a:pt x="5067" y="1094"/>
                  </a:cubicBezTo>
                  <a:cubicBezTo>
                    <a:pt x="5383" y="1483"/>
                    <a:pt x="5835" y="1678"/>
                    <a:pt x="6287" y="1678"/>
                  </a:cubicBezTo>
                  <a:cubicBezTo>
                    <a:pt x="6739" y="1678"/>
                    <a:pt x="7191" y="1483"/>
                    <a:pt x="7506" y="1094"/>
                  </a:cubicBezTo>
                  <a:cubicBezTo>
                    <a:pt x="7685" y="852"/>
                    <a:pt x="7958" y="732"/>
                    <a:pt x="8229" y="732"/>
                  </a:cubicBezTo>
                  <a:cubicBezTo>
                    <a:pt x="8500" y="732"/>
                    <a:pt x="8768" y="852"/>
                    <a:pt x="8936" y="1094"/>
                  </a:cubicBezTo>
                  <a:cubicBezTo>
                    <a:pt x="9251" y="1473"/>
                    <a:pt x="9693" y="1683"/>
                    <a:pt x="10176" y="1683"/>
                  </a:cubicBezTo>
                  <a:cubicBezTo>
                    <a:pt x="10639" y="1683"/>
                    <a:pt x="10639" y="968"/>
                    <a:pt x="10176" y="968"/>
                  </a:cubicBezTo>
                  <a:cubicBezTo>
                    <a:pt x="9882" y="968"/>
                    <a:pt x="9609" y="821"/>
                    <a:pt x="9461" y="590"/>
                  </a:cubicBezTo>
                  <a:cubicBezTo>
                    <a:pt x="9136" y="201"/>
                    <a:pt x="8678" y="6"/>
                    <a:pt x="8224" y="6"/>
                  </a:cubicBezTo>
                  <a:cubicBezTo>
                    <a:pt x="7769" y="6"/>
                    <a:pt x="7317" y="201"/>
                    <a:pt x="7002" y="590"/>
                  </a:cubicBezTo>
                  <a:cubicBezTo>
                    <a:pt x="6833" y="842"/>
                    <a:pt x="6565" y="968"/>
                    <a:pt x="6295" y="968"/>
                  </a:cubicBezTo>
                  <a:cubicBezTo>
                    <a:pt x="6024" y="968"/>
                    <a:pt x="5751" y="842"/>
                    <a:pt x="5572" y="590"/>
                  </a:cubicBezTo>
                  <a:cubicBezTo>
                    <a:pt x="5257" y="201"/>
                    <a:pt x="4805" y="6"/>
                    <a:pt x="4353" y="6"/>
                  </a:cubicBezTo>
                  <a:cubicBezTo>
                    <a:pt x="3901" y="6"/>
                    <a:pt x="3449" y="201"/>
                    <a:pt x="3133" y="590"/>
                  </a:cubicBezTo>
                  <a:cubicBezTo>
                    <a:pt x="2954" y="842"/>
                    <a:pt x="2681" y="968"/>
                    <a:pt x="2410" y="968"/>
                  </a:cubicBezTo>
                  <a:cubicBezTo>
                    <a:pt x="2140" y="968"/>
                    <a:pt x="1872" y="842"/>
                    <a:pt x="1703" y="590"/>
                  </a:cubicBezTo>
                  <a:cubicBezTo>
                    <a:pt x="1388" y="232"/>
                    <a:pt x="947" y="22"/>
                    <a:pt x="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3065;p54">
              <a:extLst>
                <a:ext uri="{FF2B5EF4-FFF2-40B4-BE49-F238E27FC236}">
                  <a16:creationId xmlns:a16="http://schemas.microsoft.com/office/drawing/2014/main" id="{17BDFB37-8B67-DD16-1F49-7D30CA5ABEDA}"/>
                </a:ext>
              </a:extLst>
            </p:cNvPr>
            <p:cNvSpPr/>
            <p:nvPr/>
          </p:nvSpPr>
          <p:spPr>
            <a:xfrm>
              <a:off x="3711639" y="3882434"/>
              <a:ext cx="147030" cy="147015"/>
            </a:xfrm>
            <a:custGeom>
              <a:avLst/>
              <a:gdLst/>
              <a:ahLst/>
              <a:cxnLst/>
              <a:rect l="l" t="t" r="r" b="b"/>
              <a:pathLst>
                <a:path w="9820" h="9819" extrusionOk="0">
                  <a:moveTo>
                    <a:pt x="9819" y="0"/>
                  </a:moveTo>
                  <a:cubicBezTo>
                    <a:pt x="6665" y="169"/>
                    <a:pt x="3953" y="1220"/>
                    <a:pt x="1977" y="3196"/>
                  </a:cubicBezTo>
                  <a:cubicBezTo>
                    <a:pt x="1" y="5193"/>
                    <a:pt x="421" y="6434"/>
                    <a:pt x="232" y="9587"/>
                  </a:cubicBezTo>
                  <a:cubicBezTo>
                    <a:pt x="3407" y="9398"/>
                    <a:pt x="4647" y="9819"/>
                    <a:pt x="6623" y="7842"/>
                  </a:cubicBezTo>
                  <a:cubicBezTo>
                    <a:pt x="7107" y="7359"/>
                    <a:pt x="7548" y="6812"/>
                    <a:pt x="7927" y="6245"/>
                  </a:cubicBezTo>
                  <a:lnTo>
                    <a:pt x="6203" y="5950"/>
                  </a:lnTo>
                  <a:lnTo>
                    <a:pt x="6224" y="5929"/>
                  </a:lnTo>
                  <a:cubicBezTo>
                    <a:pt x="8326" y="4668"/>
                    <a:pt x="9672" y="2460"/>
                    <a:pt x="9819" y="42"/>
                  </a:cubicBezTo>
                  <a:lnTo>
                    <a:pt x="98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3066;p54">
              <a:extLst>
                <a:ext uri="{FF2B5EF4-FFF2-40B4-BE49-F238E27FC236}">
                  <a16:creationId xmlns:a16="http://schemas.microsoft.com/office/drawing/2014/main" id="{8DDC0428-34DD-0262-3BB3-097ED0EB4507}"/>
                </a:ext>
              </a:extLst>
            </p:cNvPr>
            <p:cNvSpPr/>
            <p:nvPr/>
          </p:nvSpPr>
          <p:spPr>
            <a:xfrm>
              <a:off x="3682996" y="3930915"/>
              <a:ext cx="127191" cy="127176"/>
            </a:xfrm>
            <a:custGeom>
              <a:avLst/>
              <a:gdLst/>
              <a:ahLst/>
              <a:cxnLst/>
              <a:rect l="l" t="t" r="r" b="b"/>
              <a:pathLst>
                <a:path w="8495" h="8494" extrusionOk="0">
                  <a:moveTo>
                    <a:pt x="8494" y="0"/>
                  </a:moveTo>
                  <a:lnTo>
                    <a:pt x="8494" y="0"/>
                  </a:lnTo>
                  <a:cubicBezTo>
                    <a:pt x="4983" y="2061"/>
                    <a:pt x="2061" y="4983"/>
                    <a:pt x="0" y="8494"/>
                  </a:cubicBezTo>
                  <a:cubicBezTo>
                    <a:pt x="3512" y="6434"/>
                    <a:pt x="6434" y="3511"/>
                    <a:pt x="8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0F6E5EC-F013-C294-FC29-4A647D46D24F}"/>
              </a:ext>
            </a:extLst>
          </p:cNvPr>
          <p:cNvSpPr/>
          <p:nvPr/>
        </p:nvSpPr>
        <p:spPr>
          <a:xfrm>
            <a:off x="892175" y="3367421"/>
            <a:ext cx="3032125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endParaRPr lang="en-US" sz="2667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F462F8-5FD8-EB2C-3804-57F124555290}"/>
              </a:ext>
            </a:extLst>
          </p:cNvPr>
          <p:cNvSpPr/>
          <p:nvPr/>
        </p:nvSpPr>
        <p:spPr>
          <a:xfrm>
            <a:off x="4165600" y="3401728"/>
            <a:ext cx="3301999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5E6E00-5B58-6064-C3FE-5C6D70A37FDB}"/>
              </a:ext>
            </a:extLst>
          </p:cNvPr>
          <p:cNvSpPr/>
          <p:nvPr/>
        </p:nvSpPr>
        <p:spPr>
          <a:xfrm>
            <a:off x="7740819" y="3446761"/>
            <a:ext cx="3552656" cy="130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II – Bài 13</a:t>
            </a:r>
          </a:p>
        </p:txBody>
      </p:sp>
    </p:spTree>
    <p:extLst>
      <p:ext uri="{BB962C8B-B14F-4D97-AF65-F5344CB8AC3E}">
        <p14:creationId xmlns:p14="http://schemas.microsoft.com/office/powerpoint/2010/main" val="20226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9959-4890-DE89-757C-1B7BBDF0E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EB95C36-F2A3-C29F-F613-4941C51FE0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4EC4F2-2FA3-3D82-12E2-57DDB59A802B}"/>
              </a:ext>
            </a:extLst>
          </p:cNvPr>
          <p:cNvSpPr txBox="1"/>
          <p:nvPr/>
        </p:nvSpPr>
        <p:spPr>
          <a:xfrm>
            <a:off x="2016124" y="1946800"/>
            <a:ext cx="7874000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703CC-6CAF-7503-6112-C035EC8EAF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5805" y="3066973"/>
            <a:ext cx="623955" cy="107578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C80A570-4D5D-33AE-C59E-183D9386CC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0416" y="3066973"/>
            <a:ext cx="346941" cy="1075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CE28A2-40AB-D633-84F6-72D41AE2E755}"/>
              </a:ext>
            </a:extLst>
          </p:cNvPr>
          <p:cNvSpPr txBox="1"/>
          <p:nvPr/>
        </p:nvSpPr>
        <p:spPr>
          <a:xfrm>
            <a:off x="2207663" y="3433290"/>
            <a:ext cx="2394817" cy="5678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I. Số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oxi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hóa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57055D-7D8F-0DCF-0BE6-7271AABBDCD9}"/>
              </a:ext>
            </a:extLst>
          </p:cNvPr>
          <p:cNvSpPr txBox="1"/>
          <p:nvPr/>
        </p:nvSpPr>
        <p:spPr>
          <a:xfrm>
            <a:off x="6238240" y="3392650"/>
            <a:ext cx="4109360" cy="5678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II.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oxi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khử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C947E60D-6367-0B73-9512-4608F090D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187689" y="4389120"/>
            <a:ext cx="1603201" cy="2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97D71F-5E5A-C830-6DBA-FAC4D531110C}"/>
              </a:ext>
            </a:extLst>
          </p:cNvPr>
          <p:cNvSpPr/>
          <p:nvPr/>
        </p:nvSpPr>
        <p:spPr>
          <a:xfrm>
            <a:off x="697284" y="1733592"/>
            <a:ext cx="2413096" cy="574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I. SỐ OXI HÓA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97284" y="2739432"/>
            <a:ext cx="1102735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Số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oxi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8A4047-81C9-1CB6-F89F-F94E0C9B3331}"/>
              </a:ext>
            </a:extLst>
          </p:cNvPr>
          <p:cNvSpPr/>
          <p:nvPr/>
        </p:nvSpPr>
        <p:spPr>
          <a:xfrm>
            <a:off x="697284" y="2190792"/>
            <a:ext cx="3991221" cy="574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số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oxi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3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715944" y="1769878"/>
            <a:ext cx="11171255" cy="499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Trong các hợp chất ion: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Na</a:t>
            </a:r>
            <a:r>
              <a:rPr lang="vi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Cl</a:t>
            </a:r>
            <a:r>
              <a:rPr lang="vi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 : Số oxi hóa của Na là +1, của Cl là -1.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Mg</a:t>
            </a:r>
            <a:r>
              <a:rPr lang="vi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2+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O</a:t>
            </a:r>
            <a:r>
              <a:rPr lang="vi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2-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 : Số oxi hóa của Mg là +2, của O là -2.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Trong các hợp chất cộng hoá trị: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H–S–H: Với giả định là hợp chất ion, hai cặp electron chung sẽ lệch hoàn toàn về phía nguyên tử S (có độ âm điện cao hơn), mỗi liên kết đơn có một electron của H bị chuyển sang S nên hợp chất ion giả định là H</a:t>
            </a:r>
            <a:r>
              <a:rPr lang="vi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S</a:t>
            </a:r>
            <a:r>
              <a:rPr lang="vi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2–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vi-VN" sz="2400" baseline="30000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  <a:r>
              <a:rPr lang="vi-VN" sz="2400" dirty="0">
                <a:latin typeface="UTM Avo" panose="02040603050506020204" pitchFamily="18" charset="0"/>
                <a:cs typeface="Arial" panose="020B0604020202020204" pitchFamily="34" charset="0"/>
              </a:rPr>
              <a:t>. Vậy số oxi hoá của H là +1, S là -2.</a:t>
            </a:r>
          </a:p>
        </p:txBody>
      </p:sp>
    </p:spTree>
    <p:extLst>
      <p:ext uri="{BB962C8B-B14F-4D97-AF65-F5344CB8AC3E}">
        <p14:creationId xmlns:p14="http://schemas.microsoft.com/office/powerpoint/2010/main" val="40483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66804" y="1784392"/>
            <a:ext cx="1047871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Xác định số oxi hoá của mỗi nguyên tử nguyên tố trong các hợp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chất ion: Al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CaF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/>
              <p:nvPr/>
            </p:nvSpPr>
            <p:spPr>
              <a:xfrm>
                <a:off x="626164" y="3003592"/>
                <a:ext cx="7085276" cy="1678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Al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bSup>
                    <m:sSubSup>
                      <m:sSubSup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hóa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Al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+3,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O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-2.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Ca</a:t>
                </a:r>
                <a:r>
                  <a:rPr lang="en-US" sz="2400" baseline="30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2+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F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400" baseline="30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oxi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hóa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+2,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F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-1.</a:t>
                </a:r>
                <a:endParaRPr lang="en-US" sz="2400" baseline="30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53E2F5-31AC-0FDA-9142-B6236E28D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4" y="3003592"/>
                <a:ext cx="7085276" cy="1678665"/>
              </a:xfrm>
              <a:prstGeom prst="rect">
                <a:avLst/>
              </a:prstGeom>
              <a:blipFill>
                <a:blip r:embed="rId3"/>
                <a:stretch>
                  <a:fillRect l="-1377" t="-364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1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B76E34-CE5F-78EB-C884-F7EB7B54DA26}"/>
              </a:ext>
            </a:extLst>
          </p:cNvPr>
          <p:cNvSpPr/>
          <p:nvPr/>
        </p:nvSpPr>
        <p:spPr>
          <a:xfrm>
            <a:off x="666804" y="1784392"/>
            <a:ext cx="1047871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Xác định số oxi hoá của mỗi nguyên tử nguyên tố trong các hợp chất sau: NO, CH</a:t>
            </a:r>
            <a:r>
              <a:rPr lang="vi-VN" sz="2400" baseline="-250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E2F5-31AC-0FDA-9142-B6236E28DE0E}"/>
              </a:ext>
            </a:extLst>
          </p:cNvPr>
          <p:cNvSpPr/>
          <p:nvPr/>
        </p:nvSpPr>
        <p:spPr>
          <a:xfrm>
            <a:off x="626164" y="3003592"/>
            <a:ext cx="11037516" cy="3159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NO: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 định là hợp chất ion, hai cặp electron sẽ lệch hoàn toàn về phía nguyên tử O (có độ âm điện cao hơn), trong liên kết đôi có hai electron của N bị chuyển sang O nên hợp chất ion giả định là N</a:t>
            </a:r>
            <a:r>
              <a:rPr lang="vi-VN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2+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2-</a:t>
            </a: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 số oxi hóa của N là +2, O là -2.</a:t>
            </a:r>
          </a:p>
          <a:p>
            <a:pPr algn="just">
              <a:lnSpc>
                <a:spcPct val="125000"/>
              </a:lnSpc>
              <a:spcBef>
                <a:spcPts val="400"/>
              </a:spcBef>
              <a:spcAft>
                <a:spcPts val="533"/>
              </a:spcAft>
            </a:pP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9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419</TotalTime>
  <Words>3100</Words>
  <Application>Microsoft Office PowerPoint</Application>
  <PresentationFormat>Widescreen</PresentationFormat>
  <Paragraphs>191</Paragraphs>
  <Slides>42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Calibri</vt:lpstr>
      <vt:lpstr>Aptos</vt:lpstr>
      <vt:lpstr>Wingdings</vt:lpstr>
      <vt:lpstr>UTM Avo</vt:lpstr>
      <vt:lpstr>Calibri Light</vt:lpstr>
      <vt:lpstr>Myriad Pro</vt:lpstr>
      <vt:lpstr>Times New Roman</vt:lpstr>
      <vt:lpstr>Cambria Math</vt:lpstr>
      <vt:lpstr>Office Theme</vt:lpstr>
      <vt:lpstr>1_Office Theme</vt:lpstr>
      <vt:lpstr>2_Office Theme</vt:lpstr>
      <vt:lpstr>Theme1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Loan Nguyễn</cp:lastModifiedBy>
  <cp:revision>35</cp:revision>
  <dcterms:created xsi:type="dcterms:W3CDTF">2024-03-07T01:43:18Z</dcterms:created>
  <dcterms:modified xsi:type="dcterms:W3CDTF">2024-12-26T02:05:27Z</dcterms:modified>
</cp:coreProperties>
</file>