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pn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media/image2.jp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74.jpg" ContentType="image/jpeg"/>
  <Override PartName="/ppt/notesSlides/notesSlide9.xml" ContentType="application/vnd.openxmlformats-officedocument.presentationml.notesSlide+xml"/>
  <Override PartName="/ppt/media/image75.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95" r:id="rId3"/>
    <p:sldMasterId id="2147483707" r:id="rId4"/>
  </p:sldMasterIdLst>
  <p:notesMasterIdLst>
    <p:notesMasterId r:id="rId52"/>
  </p:notesMasterIdLst>
  <p:sldIdLst>
    <p:sldId id="266" r:id="rId5"/>
    <p:sldId id="256" r:id="rId6"/>
    <p:sldId id="263" r:id="rId7"/>
    <p:sldId id="264" r:id="rId8"/>
    <p:sldId id="542" r:id="rId9"/>
    <p:sldId id="265" r:id="rId10"/>
    <p:sldId id="543" r:id="rId11"/>
    <p:sldId id="268" r:id="rId12"/>
    <p:sldId id="259" r:id="rId13"/>
    <p:sldId id="287" r:id="rId14"/>
    <p:sldId id="269" r:id="rId15"/>
    <p:sldId id="524" r:id="rId16"/>
    <p:sldId id="515" r:id="rId17"/>
    <p:sldId id="525" r:id="rId18"/>
    <p:sldId id="491" r:id="rId19"/>
    <p:sldId id="516" r:id="rId20"/>
    <p:sldId id="526" r:id="rId21"/>
    <p:sldId id="527" r:id="rId22"/>
    <p:sldId id="528" r:id="rId23"/>
    <p:sldId id="517" r:id="rId24"/>
    <p:sldId id="529" r:id="rId25"/>
    <p:sldId id="518" r:id="rId26"/>
    <p:sldId id="519" r:id="rId27"/>
    <p:sldId id="530" r:id="rId28"/>
    <p:sldId id="520" r:id="rId29"/>
    <p:sldId id="531" r:id="rId30"/>
    <p:sldId id="532" r:id="rId31"/>
    <p:sldId id="533" r:id="rId32"/>
    <p:sldId id="260" r:id="rId33"/>
    <p:sldId id="262" r:id="rId34"/>
    <p:sldId id="534" r:id="rId35"/>
    <p:sldId id="270" r:id="rId36"/>
    <p:sldId id="512" r:id="rId37"/>
    <p:sldId id="535" r:id="rId38"/>
    <p:sldId id="272" r:id="rId39"/>
    <p:sldId id="536" r:id="rId40"/>
    <p:sldId id="511" r:id="rId41"/>
    <p:sldId id="537" r:id="rId42"/>
    <p:sldId id="538" r:id="rId43"/>
    <p:sldId id="539" r:id="rId44"/>
    <p:sldId id="274" r:id="rId45"/>
    <p:sldId id="540" r:id="rId46"/>
    <p:sldId id="541" r:id="rId47"/>
    <p:sldId id="277" r:id="rId48"/>
    <p:sldId id="279" r:id="rId49"/>
    <p:sldId id="257" r:id="rId50"/>
    <p:sldId id="278" r:id="rId51"/>
  </p:sldIdLst>
  <p:sldSz cx="12192000" cy="6858000"/>
  <p:notesSz cx="6858000" cy="9144000"/>
  <p:embeddedFontLst>
    <p:embeddedFont>
      <p:font typeface="Cambria Math" panose="02040503050406030204" pitchFamily="18" charset="0"/>
      <p:regular r:id="rId53"/>
    </p:embeddedFont>
    <p:embeddedFont>
      <p:font typeface="UTM Avo" panose="02040603050506020204" pitchFamily="18" charset="0"/>
      <p:regular r:id="rId54"/>
      <p:bold r:id="rId55"/>
      <p:italic r:id="rId56"/>
      <p:boldItalic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37353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0" autoAdjust="0"/>
    <p:restoredTop sz="93440" autoAdjust="0"/>
  </p:normalViewPr>
  <p:slideViewPr>
    <p:cSldViewPr snapToGrid="0">
      <p:cViewPr>
        <p:scale>
          <a:sx n="50" d="100"/>
          <a:sy n="50" d="100"/>
        </p:scale>
        <p:origin x="628"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font" Target="fonts/font3.fntdata"/><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1.fntdata"/><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4.fntdata"/><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60"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63348C-5437-482A-A3F0-1AB0EA65E42A}" type="datetimeFigureOut">
              <a:rPr lang="en-US" smtClean="0"/>
              <a:t>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EA7444-5083-4C6F-A16B-68B68B8A95DA}" type="slidenum">
              <a:rPr lang="en-US" smtClean="0"/>
              <a:t>‹#›</a:t>
            </a:fld>
            <a:endParaRPr lang="en-US"/>
          </a:p>
        </p:txBody>
      </p:sp>
    </p:spTree>
    <p:extLst>
      <p:ext uri="{BB962C8B-B14F-4D97-AF65-F5344CB8AC3E}">
        <p14:creationId xmlns:p14="http://schemas.microsoft.com/office/powerpoint/2010/main" val="303296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2465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AFF5D-AA0D-C096-7865-3D30E41C2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1473D5-2D40-4913-635E-1CD8B48F6B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C862DB-0109-12D4-B04F-E171A0ACC2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Hướng</a:t>
            </a:r>
            <a:r>
              <a:rPr lang="en-US" baseline="0" dirty="0"/>
              <a:t> </a:t>
            </a:r>
            <a:r>
              <a:rPr lang="en-US" baseline="0" dirty="0" err="1"/>
              <a:t>dẫn</a:t>
            </a:r>
            <a:r>
              <a:rPr lang="en-US" baseline="0" dirty="0"/>
              <a:t>: GV click </a:t>
            </a:r>
            <a:r>
              <a:rPr lang="en-US" baseline="0" dirty="0" err="1"/>
              <a:t>vào</a:t>
            </a:r>
            <a:r>
              <a:rPr lang="en-US" baseline="0" dirty="0"/>
              <a:t> </a:t>
            </a:r>
            <a:r>
              <a:rPr lang="en-US" baseline="0" dirty="0" err="1"/>
              <a:t>đồng</a:t>
            </a:r>
            <a:r>
              <a:rPr lang="en-US" baseline="0" dirty="0"/>
              <a:t> </a:t>
            </a:r>
            <a:r>
              <a:rPr lang="en-US" baseline="0" dirty="0" err="1"/>
              <a:t>hồ</a:t>
            </a:r>
            <a:r>
              <a:rPr lang="en-US" baseline="0" dirty="0"/>
              <a:t> </a:t>
            </a:r>
            <a:r>
              <a:rPr lang="en-US" baseline="0" dirty="0" err="1"/>
              <a:t>để</a:t>
            </a:r>
            <a:r>
              <a:rPr lang="en-US" baseline="0" dirty="0"/>
              <a:t> </a:t>
            </a:r>
            <a:r>
              <a:rPr lang="en-US" baseline="0" dirty="0" err="1"/>
              <a:t>bấm</a:t>
            </a:r>
            <a:r>
              <a:rPr lang="en-US" baseline="0" dirty="0"/>
              <a:t> </a:t>
            </a:r>
            <a:r>
              <a:rPr lang="en-US" baseline="0" dirty="0" err="1"/>
              <a:t>giờ</a:t>
            </a:r>
            <a:endParaRPr lang="en-US" dirty="0"/>
          </a:p>
          <a:p>
            <a:endParaRPr lang="en-US" dirty="0"/>
          </a:p>
        </p:txBody>
      </p:sp>
      <p:sp>
        <p:nvSpPr>
          <p:cNvPr id="4" name="Slide Number Placeholder 3">
            <a:extLst>
              <a:ext uri="{FF2B5EF4-FFF2-40B4-BE49-F238E27FC236}">
                <a16:creationId xmlns:a16="http://schemas.microsoft.com/office/drawing/2014/main" id="{7C8DEAA7-DD9C-F852-5EB4-BC9F94240B0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11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9F97C4-782F-BC5D-11D0-B2BE2F4460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F1246C-3296-3CBA-A369-A18EC94AD2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82D106-10F7-24D0-3A6A-271480E03AB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B4FCE3-9592-90CD-3D90-F9344B3186DA}"/>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6262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4B5A1-7BA7-0A37-BFA1-A43296D4C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C87C32-16EF-2A8E-9497-B85B1396E6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D83047-23B9-83ED-54D9-6BC90297388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6B1B83A-FE08-B6E4-5F27-6116586937B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03CB6F-B7B2-458C-B6AC-4EE062B57ED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8262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33</a:t>
            </a:fld>
            <a:endParaRPr lang="en-US"/>
          </a:p>
        </p:txBody>
      </p:sp>
    </p:spTree>
    <p:extLst>
      <p:ext uri="{BB962C8B-B14F-4D97-AF65-F5344CB8AC3E}">
        <p14:creationId xmlns:p14="http://schemas.microsoft.com/office/powerpoint/2010/main" val="700477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EA7444-5083-4C6F-A16B-68B68B8A95DA}" type="slidenum">
              <a:rPr lang="en-US" smtClean="0"/>
              <a:t>45</a:t>
            </a:fld>
            <a:endParaRPr lang="en-US"/>
          </a:p>
        </p:txBody>
      </p:sp>
    </p:spTree>
    <p:extLst>
      <p:ext uri="{BB962C8B-B14F-4D97-AF65-F5344CB8AC3E}">
        <p14:creationId xmlns:p14="http://schemas.microsoft.com/office/powerpoint/2010/main" val="21149905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https://www.youtube.com/@hoc1biet10</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64C9BC2-C9DC-46E9-89FE-D9A19A127D38}" type="slidenum">
              <a:rPr kumimoji="0" lang="en-US" sz="1400" b="0" i="0" u="none" strike="noStrike" kern="0" cap="none" spc="0" normalizeH="0" baseline="0" noProof="0" smtClean="0">
                <a:ln>
                  <a:noFill/>
                </a:ln>
                <a:solidFill>
                  <a:srgbClr val="000000"/>
                </a:solidFill>
                <a:effectLst/>
                <a:uLnTx/>
                <a:uFillTx/>
                <a:latin typeface="Arial"/>
                <a:ea typeface="+mn-ea"/>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lang="en-US"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623753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 name="Google Shape;344;p2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E238D-1519-F0C3-3001-616DFC3E948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92E6494-D844-43C2-71E4-99329AC05A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C99316F-E22E-0798-B4DC-5ED94A94662F}"/>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30896712-0A3B-37B4-CFF2-8E2B8F20E9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D86A16-CEA5-D0FA-59B9-D7C65FFD7E1E}"/>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187532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4A02A-4203-18E5-4279-197B05071A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65994B-A0EC-4030-AFF5-A978D5E348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9B3321-3A12-7B8E-DCBF-CE23F1A5CF59}"/>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E052F551-76F6-031A-1564-C8BFD661BF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32457-AB69-67BD-CC72-A7BDDB6F75B2}"/>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173991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837D3-0DCD-A092-1188-5F1BE26E07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BE0947-A6B4-0F97-B359-514D24D25D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A1E06-80FF-9FD3-C6C2-F3DB0D0E7824}"/>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9A4FC0B3-58B2-54D2-69D3-05577FBFC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379C85-1CF4-26DD-F0DC-DA6F779E3B36}"/>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236809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4633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8221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458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63379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35177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153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8227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1126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392A-0DFE-8B0B-3292-945C59A22C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BC8675-DA72-73BD-9211-D50C781D0F4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09AA1-782E-C868-8914-1562EF490680}"/>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AEC49C54-24E0-1E2F-9BF6-25ABBE1BB8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811588-CBBE-8D8F-8093-2331C8BCCA5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32004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1019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9020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31654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531033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7858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17953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74445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368935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39478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721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244E4-D55C-25F4-6FA9-227D33A01D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FD186C0-C24F-2FA5-515D-3FD9312D17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3CC7D0-2DB7-93CF-8C18-A9F674BE3251}"/>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B9FF90FB-775E-2A13-F6E8-5D3BFD6C7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3291CA-8322-46D9-9D8B-8F6AF163EB7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556776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03088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9537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019756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3" name="Google Shape;13;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4" name="Google Shape;1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87076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
        <p:cNvGrpSpPr/>
        <p:nvPr/>
      </p:nvGrpSpPr>
      <p:grpSpPr>
        <a:xfrm>
          <a:off x="0" y="0"/>
          <a:ext cx="0" cy="0"/>
          <a:chOff x="0" y="0"/>
          <a:chExt cx="0" cy="0"/>
        </a:xfrm>
      </p:grpSpPr>
      <p:sp>
        <p:nvSpPr>
          <p:cNvPr id="18" name="Google Shape;1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211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4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2856835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4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4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7476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4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4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1300444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4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4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4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4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4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18253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20041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9927B-B148-6210-CFE9-2A7DB6D253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A146B65-D05F-E8F7-42D1-301902A4CFE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63C981-7C0F-88D8-97F1-F429D044ED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A716DF-BFF2-F217-F6FF-8E0402DD1DEE}"/>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6" name="Footer Placeholder 5">
            <a:extLst>
              <a:ext uri="{FF2B5EF4-FFF2-40B4-BE49-F238E27FC236}">
                <a16:creationId xmlns:a16="http://schemas.microsoft.com/office/drawing/2014/main" id="{B33E59E3-ECBC-0C13-3D1A-00F460818C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FE8249-2B02-A63F-C73B-8011D9D2CEB8}"/>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47949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4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6" name="Google Shape;56;p4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57" name="Google Shape;57;p4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58" name="Google Shape;58;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00891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4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3" name="Google Shape;63;p48"/>
          <p:cNvSpPr>
            <a:spLocks noGrp="1"/>
          </p:cNvSpPr>
          <p:nvPr>
            <p:ph type="pic" idx="2"/>
          </p:nvPr>
        </p:nvSpPr>
        <p:spPr>
          <a:xfrm>
            <a:off x="5183188" y="987425"/>
            <a:ext cx="6172200" cy="4873625"/>
          </a:xfrm>
          <a:prstGeom prst="rect">
            <a:avLst/>
          </a:prstGeom>
          <a:noFill/>
          <a:ln>
            <a:noFill/>
          </a:ln>
        </p:spPr>
      </p:sp>
      <p:sp>
        <p:nvSpPr>
          <p:cNvPr id="64" name="Google Shape;64;p4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5" name="Google Shape;65;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62796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0" name="Google Shape;70;p4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1" name="Google Shape;71;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58387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5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6" name="Google Shape;76;p5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7" name="Google Shape;7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233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A36B-F99D-4F29-48CC-3FF7D920615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8B5669-9E52-266C-966B-1856EF60C17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DB2372F-0767-4B3B-37E2-2ABCDF615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7FF35D-2549-236B-B8D7-9BC13EEB6E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66D27-7C2D-F56A-060C-1C522A66C8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902163-1AAE-54A1-F475-580D98A979F9}"/>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8" name="Footer Placeholder 7">
            <a:extLst>
              <a:ext uri="{FF2B5EF4-FFF2-40B4-BE49-F238E27FC236}">
                <a16:creationId xmlns:a16="http://schemas.microsoft.com/office/drawing/2014/main" id="{9B491746-AE34-C8BF-ECAD-B330C36B674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07B52BE-BF1D-5BF2-A388-AE6EBC27044A}"/>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27889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1628-676A-263E-BA86-E5D4AC6382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F857F9-CF4E-42B6-7DAB-323FF35D873A}"/>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4" name="Footer Placeholder 3">
            <a:extLst>
              <a:ext uri="{FF2B5EF4-FFF2-40B4-BE49-F238E27FC236}">
                <a16:creationId xmlns:a16="http://schemas.microsoft.com/office/drawing/2014/main" id="{CAC470AE-CE00-0E55-CFB3-AB766CC9B4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D3724B-477E-B1CC-49E4-CFCF711BFCCC}"/>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4086356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C9AC67-63C8-E99D-71F9-BA84B4FE8E6B}"/>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3" name="Footer Placeholder 2">
            <a:extLst>
              <a:ext uri="{FF2B5EF4-FFF2-40B4-BE49-F238E27FC236}">
                <a16:creationId xmlns:a16="http://schemas.microsoft.com/office/drawing/2014/main" id="{AC93FBA2-441A-DC22-9E62-39F0C6610B9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6F3FCB0-7A57-95DE-127C-8DA0B98C4CA9}"/>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757910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3ACD9-35E5-7E84-535C-9F70DC806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D687E6-071A-7658-943F-15FD8E0F639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ACCE08-CF5C-4AC7-84D9-107C50398F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356C85-538E-3A3F-E22B-79B9E36C3BF4}"/>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6" name="Footer Placeholder 5">
            <a:extLst>
              <a:ext uri="{FF2B5EF4-FFF2-40B4-BE49-F238E27FC236}">
                <a16:creationId xmlns:a16="http://schemas.microsoft.com/office/drawing/2014/main" id="{542F4A0D-2A05-0DDC-AC06-5D772D8668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32B269-9560-B7AF-BB0A-11B17C987AAB}"/>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173870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9834-6D7A-7BBA-FB1D-79430D586A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C667670-6F04-2218-FEE6-26EEA7BB6C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E612F760-4BA7-A773-B670-6DCD40C71E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267793-0529-EFC4-239F-24A29407F3D6}"/>
              </a:ext>
            </a:extLst>
          </p:cNvPr>
          <p:cNvSpPr>
            <a:spLocks noGrp="1"/>
          </p:cNvSpPr>
          <p:nvPr>
            <p:ph type="dt" sz="half" idx="10"/>
          </p:nvPr>
        </p:nvSpPr>
        <p:spPr/>
        <p:txBody>
          <a:bodyPr/>
          <a:lstStyle/>
          <a:p>
            <a:fld id="{D29F8809-A423-4163-AE37-3BBFBD60E7C5}" type="datetimeFigureOut">
              <a:rPr lang="en-US" smtClean="0"/>
              <a:t>1/8/2025</a:t>
            </a:fld>
            <a:endParaRPr lang="en-US"/>
          </a:p>
        </p:txBody>
      </p:sp>
      <p:sp>
        <p:nvSpPr>
          <p:cNvPr id="6" name="Footer Placeholder 5">
            <a:extLst>
              <a:ext uri="{FF2B5EF4-FFF2-40B4-BE49-F238E27FC236}">
                <a16:creationId xmlns:a16="http://schemas.microsoft.com/office/drawing/2014/main" id="{AC84E47D-C65A-3804-779A-74E63A610D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17135-CB6C-1303-9BF2-831EB9856F37}"/>
              </a:ext>
            </a:extLst>
          </p:cNvPr>
          <p:cNvSpPr>
            <a:spLocks noGrp="1"/>
          </p:cNvSpPr>
          <p:nvPr>
            <p:ph type="sldNum" sz="quarter" idx="12"/>
          </p:nvPr>
        </p:nvSpPr>
        <p:spPr/>
        <p:txBody>
          <a:bodyPr/>
          <a:lstStyle/>
          <a:p>
            <a:fld id="{86085F18-DA87-46F2-9D97-611BEF94D6BB}" type="slidenum">
              <a:rPr lang="en-US" smtClean="0"/>
              <a:t>‹#›</a:t>
            </a:fld>
            <a:endParaRPr lang="en-US"/>
          </a:p>
        </p:txBody>
      </p:sp>
    </p:spTree>
    <p:extLst>
      <p:ext uri="{BB962C8B-B14F-4D97-AF65-F5344CB8AC3E}">
        <p14:creationId xmlns:p14="http://schemas.microsoft.com/office/powerpoint/2010/main" val="3136929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jp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91319-5201-80C9-23EF-4C2FC5353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6E813D7-D476-A248-6FE3-27E4CE67A9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6A3E4-556A-808E-C3D8-CC68A6AB9DE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9F8809-A423-4163-AE37-3BBFBD60E7C5}" type="datetimeFigureOut">
              <a:rPr lang="en-US" smtClean="0"/>
              <a:t>1/8/2025</a:t>
            </a:fld>
            <a:endParaRPr lang="en-US"/>
          </a:p>
        </p:txBody>
      </p:sp>
      <p:sp>
        <p:nvSpPr>
          <p:cNvPr id="5" name="Footer Placeholder 4">
            <a:extLst>
              <a:ext uri="{FF2B5EF4-FFF2-40B4-BE49-F238E27FC236}">
                <a16:creationId xmlns:a16="http://schemas.microsoft.com/office/drawing/2014/main" id="{12B9C22D-7CF8-242C-3A43-4484AE3938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4DA370-F270-7FA1-8B5A-2CD9BBE84B3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085F18-DA87-46F2-9D97-611BEF94D6BB}" type="slidenum">
              <a:rPr lang="en-US" smtClean="0"/>
              <a:t>‹#›</a:t>
            </a:fld>
            <a:endParaRPr lang="en-US"/>
          </a:p>
        </p:txBody>
      </p:sp>
    </p:spTree>
    <p:extLst>
      <p:ext uri="{BB962C8B-B14F-4D97-AF65-F5344CB8AC3E}">
        <p14:creationId xmlns:p14="http://schemas.microsoft.com/office/powerpoint/2010/main" val="14595129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7990244"/>
      </p:ext>
    </p:extLst>
  </p:cSld>
  <p:clrMap bg1="lt1" tx1="dk1" bg2="dk2" tx2="lt2" accent1="accent1" accent2="accent2" accent3="accent3" accent4="accent4" accent5="accent5" accent6="accent6" hlink="hlink" folHlink="folHlink"/>
  <p:sldLayoutIdLst>
    <p:sldLayoutId id="2147483661"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6123106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1943587"/>
      </p:ext>
    </p:extLst>
  </p:cSld>
  <p:clrMap bg1="lt1" tx1="dk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4.gif"/><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4.svg"/></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hoa-hoc-10/1/166/78/" TargetMode="External"/><Relationship Id="rId2" Type="http://schemas.openxmlformats.org/officeDocument/2006/relationships/image" Target="../media/image3.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hoc10.vn/doc-sach/hoa-hoc-10/1/166/81/" TargetMode="External"/><Relationship Id="rId2" Type="http://schemas.openxmlformats.org/officeDocument/2006/relationships/image" Target="../media/image52.png"/><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jpeg"/><Relationship Id="rId5" Type="http://schemas.openxmlformats.org/officeDocument/2006/relationships/slideLayout" Target="../slideLayouts/slideLayout23.xml"/><Relationship Id="rId4" Type="http://schemas.openxmlformats.org/officeDocument/2006/relationships/audio" Target="../media/media2.mp3"/><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hyperlink" Target="https://hoc10.vn/doc-sach/hoa-hoc-10/1/166/81/" TargetMode="External"/><Relationship Id="rId2" Type="http://schemas.openxmlformats.org/officeDocument/2006/relationships/image" Target="../media/image56.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s://hoc10.vn/doc-sach/hoa-hoc-10/1/166/81/" TargetMode="External"/><Relationship Id="rId2" Type="http://schemas.openxmlformats.org/officeDocument/2006/relationships/image" Target="../media/image64.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hyperlink" Target="https://hoc10.vn/doc-sach/hoa-hoc-10/1/166/81/" TargetMode="External"/><Relationship Id="rId2" Type="http://schemas.openxmlformats.org/officeDocument/2006/relationships/image" Target="../media/image72.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4.png"/></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www.youtube.com/@hoc1biet10" TargetMode="External"/><Relationship Id="rId2" Type="http://schemas.openxmlformats.org/officeDocument/2006/relationships/notesSlide" Target="../notesSlides/notesSlide8.xml"/><Relationship Id="rId1" Type="http://schemas.openxmlformats.org/officeDocument/2006/relationships/slideLayout" Target="../slideLayouts/slideLayout34.xml"/><Relationship Id="rId4" Type="http://schemas.openxmlformats.org/officeDocument/2006/relationships/image" Target="../media/image74.jpg"/></Relationships>
</file>

<file path=ppt/slides/_rels/slide4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slide" Target="slide7.xml"/><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slide" Target="slide6.xml"/><Relationship Id="rId2" Type="http://schemas.openxmlformats.org/officeDocument/2006/relationships/notesSlide" Target="../notesSlides/notesSlide2.xml"/><Relationship Id="rId1" Type="http://schemas.openxmlformats.org/officeDocument/2006/relationships/slideLayout" Target="../slideLayouts/slideLayout22.xml"/><Relationship Id="rId6" Type="http://schemas.openxmlformats.org/officeDocument/2006/relationships/image" Target="../media/image12.png"/><Relationship Id="rId11" Type="http://schemas.openxmlformats.org/officeDocument/2006/relationships/image" Target="../media/image5.jpeg"/><Relationship Id="rId5" Type="http://schemas.openxmlformats.org/officeDocument/2006/relationships/image" Target="../media/image11.png"/><Relationship Id="rId15" Type="http://schemas.openxmlformats.org/officeDocument/2006/relationships/slide" Target="slide9.xml"/><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 Id="rId14" Type="http://schemas.openxmlformats.org/officeDocument/2006/relationships/slide" Target="slide8.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slide" Target="slide5.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hyperlink" Target="https://hoc10.vn/doc-sach/hoa-hoc-10/1/166/78/" TargetMode="External"/><Relationship Id="rId2" Type="http://schemas.openxmlformats.org/officeDocument/2006/relationships/image" Target="../media/image21.png"/><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2" name="TextBox 1">
            <a:extLst>
              <a:ext uri="{FF2B5EF4-FFF2-40B4-BE49-F238E27FC236}">
                <a16:creationId xmlns:a16="http://schemas.microsoft.com/office/drawing/2014/main" id="{9FFD71C9-E11C-1516-4D8D-3AFE2CD15D99}"/>
              </a:ext>
            </a:extLst>
          </p:cNvPr>
          <p:cNvSpPr txBox="1"/>
          <p:nvPr/>
        </p:nvSpPr>
        <p:spPr>
          <a:xfrm>
            <a:off x="9292046" y="235131"/>
            <a:ext cx="289995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Hóa </a:t>
            </a:r>
            <a:r>
              <a:rPr kumimoji="0" lang="en-US" sz="36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học</a:t>
            </a: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10</a:t>
            </a:r>
          </a:p>
        </p:txBody>
      </p:sp>
      <p:sp>
        <p:nvSpPr>
          <p:cNvPr id="9" name="Google Shape;54;p1">
            <a:extLst>
              <a:ext uri="{FF2B5EF4-FFF2-40B4-BE49-F238E27FC236}">
                <a16:creationId xmlns:a16="http://schemas.microsoft.com/office/drawing/2014/main" id="{D2B0C381-AC83-477C-A42B-612BDE63DE3C}"/>
              </a:ext>
            </a:extLst>
          </p:cNvPr>
          <p:cNvSpPr txBox="1">
            <a:spLocks/>
          </p:cNvSpPr>
          <p:nvPr/>
        </p:nvSpPr>
        <p:spPr>
          <a:xfrm>
            <a:off x="1009650" y="3036493"/>
            <a:ext cx="10172699" cy="2409825"/>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Chủ</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a:t>
            </a:r>
            <a:r>
              <a:rPr kumimoji="0" lang="en-US" sz="5400" b="1" i="0" u="none" strike="noStrike" kern="0" cap="none" spc="0" normalizeH="0" baseline="0" noProof="0" dirty="0" err="1">
                <a:ln>
                  <a:noFill/>
                </a:ln>
                <a:solidFill>
                  <a:srgbClr val="002060"/>
                </a:solidFill>
                <a:effectLst/>
                <a:uLnTx/>
                <a:uFillTx/>
                <a:latin typeface="UTM Avo" panose="02040603050506020204" pitchFamily="18" charset="0"/>
                <a:cs typeface="Calibri"/>
                <a:sym typeface="Calibri"/>
              </a:rPr>
              <a:t>đề</a:t>
            </a:r>
            <a:r>
              <a:rPr kumimoji="0" lang="en-US" sz="5400" b="1" i="0" u="none" strike="noStrike" kern="0" cap="none" spc="0" normalizeH="0" baseline="0" noProof="0" dirty="0">
                <a:ln>
                  <a:noFill/>
                </a:ln>
                <a:solidFill>
                  <a:srgbClr val="002060"/>
                </a:solidFill>
                <a:effectLst/>
                <a:uLnTx/>
                <a:uFillTx/>
                <a:latin typeface="UTM Avo" panose="02040603050506020204" pitchFamily="18" charset="0"/>
                <a:cs typeface="Calibri"/>
                <a:sym typeface="Calibri"/>
              </a:rPr>
              <a:t> 5</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Bài 14</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a:t>
            </a: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 </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P</a:t>
            </a:r>
            <a:r>
              <a:rPr kumimoji="0" lang="vi-VN"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hản ứng hóa học và enthalpy - Tiết </a:t>
            </a:r>
            <a:r>
              <a:rPr kumimoji="0" lang="en-US" sz="5400" b="1" i="0" u="none" strike="noStrike" kern="0" cap="none" spc="0" normalizeH="0" baseline="0" noProof="0" dirty="0">
                <a:ln>
                  <a:noFill/>
                </a:ln>
                <a:solidFill>
                  <a:srgbClr val="FF0000"/>
                </a:solidFill>
                <a:effectLst/>
                <a:uLnTx/>
                <a:uFillTx/>
                <a:latin typeface="UTM Avo" panose="02040603050506020204" pitchFamily="18" charset="0"/>
                <a:cs typeface="Arial" panose="020B0604020202020204" pitchFamily="34" charset="0"/>
                <a:sym typeface="Calibri"/>
              </a:rPr>
              <a:t>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C4EC4F2-2FA3-3D82-12E2-57DDB59A802B}"/>
              </a:ext>
            </a:extLst>
          </p:cNvPr>
          <p:cNvSpPr txBox="1"/>
          <p:nvPr/>
        </p:nvSpPr>
        <p:spPr>
          <a:xfrm>
            <a:off x="2016124" y="1946800"/>
            <a:ext cx="7874000" cy="815480"/>
          </a:xfrm>
          <a:prstGeom prst="rect">
            <a:avLst/>
          </a:prstGeom>
          <a:noFill/>
        </p:spPr>
        <p:txBody>
          <a:bodyPr wrap="square" rtlCol="0">
            <a:spAutoFit/>
          </a:bodyPr>
          <a:lstStyle/>
          <a:p>
            <a:pPr algn="ctr">
              <a:lnSpc>
                <a:spcPct val="150000"/>
              </a:lnSpc>
            </a:pPr>
            <a:r>
              <a:rPr lang="en-US" sz="3600" b="1" dirty="0">
                <a:latin typeface="UTM Avo" panose="02040603050506020204" pitchFamily="18" charset="0"/>
                <a:cs typeface="Arial" panose="020B0604020202020204" pitchFamily="34" charset="0"/>
              </a:rPr>
              <a:t>NỘI DUNG BÀI HỌC</a:t>
            </a:r>
          </a:p>
        </p:txBody>
      </p:sp>
      <p:pic>
        <p:nvPicPr>
          <p:cNvPr id="6" name="Picture 5">
            <a:extLst>
              <a:ext uri="{FF2B5EF4-FFF2-40B4-BE49-F238E27FC236}">
                <a16:creationId xmlns:a16="http://schemas.microsoft.com/office/drawing/2014/main" id="{BBB703CC-6CAF-7503-6112-C035EC8EAF4F}"/>
              </a:ext>
            </a:extLst>
          </p:cNvPr>
          <p:cNvPicPr>
            <a:picLocks noChangeAspect="1"/>
          </p:cNvPicPr>
          <p:nvPr/>
        </p:nvPicPr>
        <p:blipFill>
          <a:blip r:embed="rId3"/>
          <a:srcRect/>
          <a:stretch>
            <a:fillRect/>
          </a:stretch>
        </p:blipFill>
        <p:spPr>
          <a:xfrm>
            <a:off x="5608845" y="3066973"/>
            <a:ext cx="623955" cy="1075784"/>
          </a:xfrm>
          <a:prstGeom prst="rect">
            <a:avLst/>
          </a:prstGeom>
        </p:spPr>
      </p:pic>
      <p:pic>
        <p:nvPicPr>
          <p:cNvPr id="7" name="Picture 4">
            <a:extLst>
              <a:ext uri="{FF2B5EF4-FFF2-40B4-BE49-F238E27FC236}">
                <a16:creationId xmlns:a16="http://schemas.microsoft.com/office/drawing/2014/main" id="{CC80A570-4D5D-33AE-C59E-183D9386CCCA}"/>
              </a:ext>
            </a:extLst>
          </p:cNvPr>
          <p:cNvPicPr>
            <a:picLocks noChangeAspect="1"/>
          </p:cNvPicPr>
          <p:nvPr/>
        </p:nvPicPr>
        <p:blipFill>
          <a:blip r:embed="rId4"/>
          <a:srcRect/>
          <a:stretch>
            <a:fillRect/>
          </a:stretch>
        </p:blipFill>
        <p:spPr>
          <a:xfrm>
            <a:off x="796016" y="3138093"/>
            <a:ext cx="346941" cy="1075784"/>
          </a:xfrm>
          <a:prstGeom prst="rect">
            <a:avLst/>
          </a:prstGeom>
        </p:spPr>
      </p:pic>
      <p:sp>
        <p:nvSpPr>
          <p:cNvPr id="10" name="TextBox 9">
            <a:extLst>
              <a:ext uri="{FF2B5EF4-FFF2-40B4-BE49-F238E27FC236}">
                <a16:creationId xmlns:a16="http://schemas.microsoft.com/office/drawing/2014/main" id="{ADCE28A2-40AB-D633-84F6-72D41AE2E755}"/>
              </a:ext>
            </a:extLst>
          </p:cNvPr>
          <p:cNvSpPr txBox="1"/>
          <p:nvPr/>
        </p:nvSpPr>
        <p:spPr>
          <a:xfrm>
            <a:off x="1526943" y="3156291"/>
            <a:ext cx="3664817" cy="1121846"/>
          </a:xfrm>
          <a:prstGeom prst="rect">
            <a:avLst/>
          </a:prstGeom>
          <a:noFill/>
        </p:spPr>
        <p:txBody>
          <a:bodyPr wrap="square" rtlCol="0" anchor="ctr">
            <a:spAutoFit/>
          </a:bodyPr>
          <a:lstStyle/>
          <a:p>
            <a:pPr>
              <a:lnSpc>
                <a:spcPct val="150000"/>
              </a:lnSpc>
            </a:pPr>
            <a:r>
              <a:rPr lang="en-US" sz="2400" dirty="0">
                <a:latin typeface="UTM Avo" panose="02040603050506020204" pitchFamily="18" charset="0"/>
                <a:cs typeface="Arial" panose="020B0604020202020204" pitchFamily="34" charset="0"/>
              </a:rPr>
              <a:t>I. Phản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endParaRPr lang="en-US" sz="2400" dirty="0">
              <a:latin typeface="UTM Avo" panose="02040603050506020204" pitchFamily="18" charset="0"/>
              <a:cs typeface="Arial" panose="020B0604020202020204" pitchFamily="34" charset="0"/>
            </a:endParaRPr>
          </a:p>
        </p:txBody>
      </p:sp>
      <p:sp>
        <p:nvSpPr>
          <p:cNvPr id="14" name="TextBox 13">
            <a:extLst>
              <a:ext uri="{FF2B5EF4-FFF2-40B4-BE49-F238E27FC236}">
                <a16:creationId xmlns:a16="http://schemas.microsoft.com/office/drawing/2014/main" id="{B957055D-7D8F-0DCF-0BE6-7271AABBDCD9}"/>
              </a:ext>
            </a:extLst>
          </p:cNvPr>
          <p:cNvSpPr txBox="1"/>
          <p:nvPr/>
        </p:nvSpPr>
        <p:spPr>
          <a:xfrm>
            <a:off x="6431280" y="3115651"/>
            <a:ext cx="5435600" cy="1121846"/>
          </a:xfrm>
          <a:prstGeom prst="rect">
            <a:avLst/>
          </a:prstGeom>
          <a:noFill/>
        </p:spPr>
        <p:txBody>
          <a:bodyPr wrap="square" rtlCol="0" anchor="ctr">
            <a:spAutoFit/>
          </a:bodyPr>
          <a:lstStyle/>
          <a:p>
            <a:pPr algn="ctr">
              <a:lnSpc>
                <a:spcPct val="150000"/>
              </a:lnSpc>
            </a:pPr>
            <a:r>
              <a:rPr lang="en-US" sz="2400" dirty="0">
                <a:latin typeface="UTM Avo" panose="02040603050506020204" pitchFamily="18" charset="0"/>
                <a:cs typeface="Arial" panose="020B0604020202020204" pitchFamily="34" charset="0"/>
              </a:rPr>
              <a:t>II. Enthalpy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biến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thiên</a:t>
            </a:r>
            <a:r>
              <a:rPr lang="en-US" sz="2400" dirty="0">
                <a:latin typeface="UTM Avo" panose="02040603050506020204" pitchFamily="18" charset="0"/>
                <a:cs typeface="Arial" panose="020B0604020202020204" pitchFamily="34" charset="0"/>
              </a:rPr>
              <a:t> enthalpy của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endParaRPr lang="en-US" sz="2400" dirty="0">
              <a:latin typeface="UTM Avo" panose="02040603050506020204" pitchFamily="18" charset="0"/>
              <a:cs typeface="Arial" panose="020B0604020202020204" pitchFamily="34" charset="0"/>
            </a:endParaRPr>
          </a:p>
        </p:txBody>
      </p:sp>
      <p:pic>
        <p:nvPicPr>
          <p:cNvPr id="3" name="Picture 14">
            <a:extLst>
              <a:ext uri="{FF2B5EF4-FFF2-40B4-BE49-F238E27FC236}">
                <a16:creationId xmlns:a16="http://schemas.microsoft.com/office/drawing/2014/main" id="{F34144B4-B018-73AC-1747-73B6EFE20DA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6905" y="5163384"/>
            <a:ext cx="1450776" cy="1450776"/>
          </a:xfrm>
          <a:prstGeom prst="rect">
            <a:avLst/>
          </a:prstGeom>
        </p:spPr>
      </p:pic>
      <p:grpSp>
        <p:nvGrpSpPr>
          <p:cNvPr id="4" name="Group 15">
            <a:extLst>
              <a:ext uri="{FF2B5EF4-FFF2-40B4-BE49-F238E27FC236}">
                <a16:creationId xmlns:a16="http://schemas.microsoft.com/office/drawing/2014/main" id="{D7FD4893-CD7B-FF6F-6C3C-C167FEF70990}"/>
              </a:ext>
            </a:extLst>
          </p:cNvPr>
          <p:cNvGrpSpPr/>
          <p:nvPr/>
        </p:nvGrpSpPr>
        <p:grpSpPr>
          <a:xfrm rot="2640000">
            <a:off x="10647257" y="5172429"/>
            <a:ext cx="1369060" cy="1407583"/>
            <a:chOff x="0" y="0"/>
            <a:chExt cx="3970369" cy="4328011"/>
          </a:xfrm>
        </p:grpSpPr>
        <p:pic>
          <p:nvPicPr>
            <p:cNvPr id="8" name="Picture 16">
              <a:extLst>
                <a:ext uri="{FF2B5EF4-FFF2-40B4-BE49-F238E27FC236}">
                  <a16:creationId xmlns:a16="http://schemas.microsoft.com/office/drawing/2014/main" id="{6DABA1AA-7925-C1D2-4F94-DA76C9C8BB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0" y="0"/>
              <a:ext cx="2357482" cy="2582899"/>
            </a:xfrm>
            <a:prstGeom prst="rect">
              <a:avLst/>
            </a:prstGeom>
          </p:spPr>
        </p:pic>
        <p:pic>
          <p:nvPicPr>
            <p:cNvPr id="9" name="Picture 17">
              <a:extLst>
                <a:ext uri="{FF2B5EF4-FFF2-40B4-BE49-F238E27FC236}">
                  <a16:creationId xmlns:a16="http://schemas.microsoft.com/office/drawing/2014/main" id="{E071DDE7-FAAC-F4AA-815C-FEF151B01D3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8503353">
              <a:off x="1620950" y="859447"/>
              <a:ext cx="1907211" cy="2089574"/>
            </a:xfrm>
            <a:prstGeom prst="rect">
              <a:avLst/>
            </a:prstGeom>
          </p:spPr>
        </p:pic>
        <p:pic>
          <p:nvPicPr>
            <p:cNvPr id="11" name="Picture 18">
              <a:extLst>
                <a:ext uri="{FF2B5EF4-FFF2-40B4-BE49-F238E27FC236}">
                  <a16:creationId xmlns:a16="http://schemas.microsoft.com/office/drawing/2014/main" id="{7197DF1B-2F4C-9931-97B3-DE96D904874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813515">
              <a:off x="917895" y="2388778"/>
              <a:ext cx="1582936" cy="1734292"/>
            </a:xfrm>
            <a:prstGeom prst="rect">
              <a:avLst/>
            </a:prstGeom>
          </p:spPr>
        </p:pic>
      </p:grpSp>
    </p:spTree>
    <p:extLst>
      <p:ext uri="{BB962C8B-B14F-4D97-AF65-F5344CB8AC3E}">
        <p14:creationId xmlns:p14="http://schemas.microsoft.com/office/powerpoint/2010/main" val="88687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97D71F-5E5A-C830-6DBA-FAC4D531110C}"/>
              </a:ext>
            </a:extLst>
          </p:cNvPr>
          <p:cNvSpPr/>
          <p:nvPr/>
        </p:nvSpPr>
        <p:spPr>
          <a:xfrm>
            <a:off x="697284" y="1733592"/>
            <a:ext cx="11011348" cy="574388"/>
          </a:xfrm>
          <a:prstGeom prst="rect">
            <a:avLst/>
          </a:prstGeom>
        </p:spPr>
        <p:txBody>
          <a:bodyPr wrap="none">
            <a:spAutoFit/>
          </a:bodyPr>
          <a:lstStyle/>
          <a:p>
            <a:pPr>
              <a:lnSpc>
                <a:spcPct val="150000"/>
              </a:lnSpc>
              <a:spcBef>
                <a:spcPts val="400"/>
              </a:spcBef>
              <a:spcAft>
                <a:spcPts val="533"/>
              </a:spcAft>
            </a:pPr>
            <a:r>
              <a:rPr lang="en-US" sz="2400" b="1" dirty="0">
                <a:latin typeface="UTM Avo" panose="02040603050506020204" pitchFamily="18" charset="0"/>
                <a:ea typeface="Calibri" panose="020F0502020204030204" pitchFamily="34" charset="0"/>
                <a:cs typeface="Arial" panose="020B0604020202020204" pitchFamily="34" charset="0"/>
              </a:rPr>
              <a:t> II. Enthalpy </a:t>
            </a:r>
            <a:r>
              <a:rPr lang="en-US" sz="2400" b="1" dirty="0" err="1">
                <a:latin typeface="UTM Avo" panose="02040603050506020204" pitchFamily="18" charset="0"/>
                <a:ea typeface="Calibri" panose="020F0502020204030204" pitchFamily="34" charset="0"/>
                <a:cs typeface="Arial" panose="020B0604020202020204" pitchFamily="34" charset="0"/>
              </a:rPr>
              <a:t>tạo</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thành</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và</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biến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thiên</a:t>
            </a:r>
            <a:r>
              <a:rPr lang="en-US" sz="2400" b="1" dirty="0">
                <a:latin typeface="UTM Avo" panose="02040603050506020204" pitchFamily="18" charset="0"/>
                <a:ea typeface="Calibri" panose="020F0502020204030204" pitchFamily="34" charset="0"/>
                <a:cs typeface="Arial" panose="020B0604020202020204" pitchFamily="34" charset="0"/>
              </a:rPr>
              <a:t> enthalpy của </a:t>
            </a:r>
            <a:r>
              <a:rPr lang="en-US" sz="2400" b="1" dirty="0" err="1">
                <a:latin typeface="UTM Avo" panose="02040603050506020204" pitchFamily="18" charset="0"/>
                <a:ea typeface="Calibri" panose="020F0502020204030204" pitchFamily="34" charset="0"/>
                <a:cs typeface="Arial" panose="020B0604020202020204" pitchFamily="34" charset="0"/>
              </a:rPr>
              <a:t>phản</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ứng</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hóa</a:t>
            </a:r>
            <a:r>
              <a:rPr lang="en-US" sz="2400" b="1" dirty="0">
                <a:latin typeface="UTM Avo" panose="02040603050506020204" pitchFamily="18" charset="0"/>
                <a:ea typeface="Calibri" panose="020F0502020204030204" pitchFamily="34" charset="0"/>
                <a:cs typeface="Arial" panose="020B0604020202020204" pitchFamily="34" charset="0"/>
              </a:rPr>
              <a:t> </a:t>
            </a:r>
            <a:r>
              <a:rPr lang="en-US" sz="2400" b="1" dirty="0" err="1">
                <a:latin typeface="UTM Avo" panose="02040603050506020204" pitchFamily="18" charset="0"/>
                <a:ea typeface="Calibri" panose="020F0502020204030204" pitchFamily="34" charset="0"/>
                <a:cs typeface="Arial" panose="020B0604020202020204" pitchFamily="34" charset="0"/>
              </a:rPr>
              <a:t>học</a:t>
            </a:r>
            <a:endParaRPr lang="en-US" sz="2400" b="1" dirty="0">
              <a:latin typeface="UTM Avo" panose="02040603050506020204" pitchFamily="18"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91B76E34-CE5F-78EB-C884-F7EB7B54DA26}"/>
              </a:ext>
            </a:extLst>
          </p:cNvPr>
          <p:cNvSpPr/>
          <p:nvPr/>
        </p:nvSpPr>
        <p:spPr>
          <a:xfrm>
            <a:off x="788724" y="2790232"/>
            <a:ext cx="10234876" cy="1675843"/>
          </a:xfrm>
          <a:prstGeom prst="rect">
            <a:avLst/>
          </a:prstGeom>
        </p:spPr>
        <p:txBody>
          <a:bodyPr wrap="square">
            <a:spAutoFit/>
          </a:bodyPr>
          <a:lstStyle/>
          <a:p>
            <a:pPr marL="381019" indent="-381019" algn="just">
              <a:lnSpc>
                <a:spcPct val="150000"/>
              </a:lnSpc>
              <a:buFont typeface="Arial" panose="020B0604020202020204" pitchFamily="34" charset="0"/>
              <a:buChar char="•"/>
            </a:pPr>
            <a:r>
              <a:rPr lang="en-US" sz="2400" dirty="0">
                <a:latin typeface="UTM Avo" panose="02040603050506020204" pitchFamily="18" charset="0"/>
                <a:cs typeface="Arial" panose="020B0604020202020204" pitchFamily="34" charset="0"/>
              </a:rPr>
              <a:t>Thế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niệm</a:t>
            </a:r>
            <a:r>
              <a:rPr lang="en-US" sz="2400" dirty="0">
                <a:latin typeface="UTM Avo" panose="02040603050506020204" pitchFamily="18" charset="0"/>
                <a:cs typeface="Arial" panose="020B0604020202020204" pitchFamily="34" charset="0"/>
              </a:rPr>
              <a:t> enthalpy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p>
          <a:p>
            <a:pPr marL="381019" indent="-381019">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Kí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hiệu</a:t>
            </a:r>
            <a:r>
              <a:rPr lang="en-US" sz="2400" dirty="0">
                <a:latin typeface="UTM Avo" panose="02040603050506020204" pitchFamily="18" charset="0"/>
                <a:cs typeface="Arial" panose="020B0604020202020204" pitchFamily="34" charset="0"/>
              </a:rPr>
              <a:t> enthalpy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a:t>
            </a:r>
          </a:p>
        </p:txBody>
      </p:sp>
      <p:sp>
        <p:nvSpPr>
          <p:cNvPr id="2" name="Rectangle 1">
            <a:extLst>
              <a:ext uri="{FF2B5EF4-FFF2-40B4-BE49-F238E27FC236}">
                <a16:creationId xmlns:a16="http://schemas.microsoft.com/office/drawing/2014/main" id="{858A4047-81C9-1CB6-F89F-F94E0C9B3331}"/>
              </a:ext>
            </a:extLst>
          </p:cNvPr>
          <p:cNvSpPr/>
          <p:nvPr/>
        </p:nvSpPr>
        <p:spPr>
          <a:xfrm>
            <a:off x="736341" y="2190792"/>
            <a:ext cx="8363187" cy="574388"/>
          </a:xfrm>
          <a:prstGeom prst="rect">
            <a:avLst/>
          </a:prstGeom>
        </p:spPr>
        <p:txBody>
          <a:bodyPr wrap="none">
            <a:spAutoFit/>
          </a:bodyPr>
          <a:lstStyle/>
          <a:p>
            <a:pPr algn="just">
              <a:lnSpc>
                <a:spcPct val="150000"/>
              </a:lnSpc>
            </a:pPr>
            <a:r>
              <a:rPr lang="en-US" sz="2400" b="1" dirty="0">
                <a:latin typeface="UTM Avo" panose="02040603050506020204" pitchFamily="18" charset="0"/>
                <a:cs typeface="Arial" panose="020B0604020202020204" pitchFamily="34" charset="0"/>
              </a:rPr>
              <a:t>1. Enthalpy </a:t>
            </a:r>
            <a:r>
              <a:rPr lang="en-US" sz="2400" b="1" dirty="0" err="1">
                <a:latin typeface="UTM Avo" panose="02040603050506020204" pitchFamily="18" charset="0"/>
                <a:cs typeface="Arial" panose="020B0604020202020204" pitchFamily="34" charset="0"/>
              </a:rPr>
              <a:t>tạo</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thành</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chuẩn</a:t>
            </a:r>
            <a:r>
              <a:rPr lang="en-US" sz="2400" b="1" dirty="0">
                <a:latin typeface="UTM Avo" panose="02040603050506020204" pitchFamily="18" charset="0"/>
                <a:cs typeface="Arial" panose="020B0604020202020204" pitchFamily="34" charset="0"/>
              </a:rPr>
              <a:t> của </a:t>
            </a:r>
            <a:r>
              <a:rPr lang="en-US" sz="2400" b="1" dirty="0" err="1">
                <a:latin typeface="UTM Avo" panose="02040603050506020204" pitchFamily="18" charset="0"/>
                <a:cs typeface="Arial" panose="020B0604020202020204" pitchFamily="34" charset="0"/>
              </a:rPr>
              <a:t>một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chất</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hóa</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học</a:t>
            </a:r>
            <a:endParaRPr lang="en-US" sz="2400" b="1" dirty="0">
              <a:latin typeface="UTM Avo" panose="02040603050506020204" pitchFamily="18" charset="0"/>
              <a:cs typeface="Arial" panose="020B0604020202020204" pitchFamily="34" charset="0"/>
            </a:endParaRPr>
          </a:p>
        </p:txBody>
      </p:sp>
      <p:pic>
        <p:nvPicPr>
          <p:cNvPr id="5" name="Picture 5">
            <a:extLst>
              <a:ext uri="{FF2B5EF4-FFF2-40B4-BE49-F238E27FC236}">
                <a16:creationId xmlns:a16="http://schemas.microsoft.com/office/drawing/2014/main" id="{966858FC-DE34-2517-D40E-935836085D9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378676" flipH="1">
            <a:off x="10002006" y="5174164"/>
            <a:ext cx="1905857" cy="1471598"/>
          </a:xfrm>
          <a:prstGeom prst="rect">
            <a:avLst/>
          </a:prstGeom>
        </p:spPr>
      </p:pic>
    </p:spTree>
    <p:extLst>
      <p:ext uri="{BB962C8B-B14F-4D97-AF65-F5344CB8AC3E}">
        <p14:creationId xmlns:p14="http://schemas.microsoft.com/office/powerpoint/2010/main" val="363235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3"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1B76E34-CE5F-78EB-C884-F7EB7B54DA26}"/>
              </a:ext>
            </a:extLst>
          </p:cNvPr>
          <p:cNvSpPr/>
          <p:nvPr/>
        </p:nvSpPr>
        <p:spPr>
          <a:xfrm>
            <a:off x="788724" y="1743752"/>
            <a:ext cx="10590476" cy="1551387"/>
          </a:xfrm>
          <a:prstGeom prst="rect">
            <a:avLst/>
          </a:prstGeom>
        </p:spPr>
        <p:txBody>
          <a:bodyPr wrap="square">
            <a:spAutoFit/>
          </a:bodyPr>
          <a:lstStyle/>
          <a:p>
            <a:pPr algn="just">
              <a:lnSpc>
                <a:spcPct val="150000"/>
              </a:lnSpc>
            </a:pPr>
            <a:r>
              <a:rPr lang="en-US" sz="2200" b="1" dirty="0" err="1">
                <a:solidFill>
                  <a:srgbClr val="000000"/>
                </a:solidFill>
                <a:latin typeface="UTM Avo" panose="02040603050506020204" pitchFamily="18" charset="0"/>
                <a:cs typeface="Arial" panose="020B0604020202020204" pitchFamily="34" charset="0"/>
              </a:rPr>
              <a:t>Khái</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niệm</a:t>
            </a:r>
            <a:r>
              <a:rPr lang="en-US" sz="2200" b="1" dirty="0">
                <a:solidFill>
                  <a:srgbClr val="000000"/>
                </a:solidFill>
                <a:latin typeface="UTM Avo" panose="02040603050506020204" pitchFamily="18" charset="0"/>
                <a:cs typeface="Arial" panose="020B0604020202020204" pitchFamily="34" charset="0"/>
              </a:rPr>
              <a:t>: </a:t>
            </a:r>
            <a:r>
              <a:rPr lang="en-US" sz="2200" dirty="0">
                <a:solidFill>
                  <a:srgbClr val="000000"/>
                </a:solidFill>
                <a:latin typeface="UTM Avo" panose="02040603050506020204" pitchFamily="18" charset="0"/>
                <a:cs typeface="Arial" panose="020B0604020202020204" pitchFamily="34" charset="0"/>
              </a:rPr>
              <a:t>Enthalpy </a:t>
            </a:r>
            <a:r>
              <a:rPr lang="en-US" sz="2200" dirty="0" err="1">
                <a:solidFill>
                  <a:srgbClr val="000000"/>
                </a:solidFill>
                <a:latin typeface="UTM Avo" panose="02040603050506020204" pitchFamily="18" charset="0"/>
                <a:cs typeface="Arial" panose="020B0604020202020204" pitchFamily="34" charset="0"/>
              </a:rPr>
              <a:t>tạo</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thành</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chuẩn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nhiệt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tạo</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thành</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chuẩn</a:t>
            </a:r>
            <a:r>
              <a:rPr lang="en-US" sz="2200" dirty="0">
                <a:solidFill>
                  <a:srgbClr val="000000"/>
                </a:solidFill>
                <a:latin typeface="UTM Avo" panose="02040603050506020204" pitchFamily="18" charset="0"/>
                <a:cs typeface="Arial" panose="020B0604020202020204" pitchFamily="34" charset="0"/>
              </a:rPr>
              <a:t>) của </a:t>
            </a:r>
            <a:r>
              <a:rPr lang="en-US" sz="2200" dirty="0" err="1">
                <a:solidFill>
                  <a:srgbClr val="000000"/>
                </a:solidFill>
                <a:latin typeface="UTM Avo" panose="02040603050506020204" pitchFamily="18" charset="0"/>
                <a:cs typeface="Arial" panose="020B0604020202020204" pitchFamily="34" charset="0"/>
              </a:rPr>
              <a:t>một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chất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là</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lượng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nhiệt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kèm</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theo</a:t>
            </a:r>
            <a:r>
              <a:rPr lang="en-US" sz="2200" dirty="0">
                <a:solidFill>
                  <a:srgbClr val="000000"/>
                </a:solidFill>
                <a:latin typeface="UTM Avo" panose="02040603050506020204" pitchFamily="18" charset="0"/>
                <a:cs typeface="Arial" panose="020B0604020202020204" pitchFamily="34" charset="0"/>
              </a:rPr>
              <a:t> của </a:t>
            </a:r>
            <a:r>
              <a:rPr lang="en-US" sz="2200" dirty="0" err="1">
                <a:solidFill>
                  <a:srgbClr val="000000"/>
                </a:solidFill>
                <a:latin typeface="UTM Avo" panose="02040603050506020204" pitchFamily="18" charset="0"/>
                <a:cs typeface="Arial" panose="020B0604020202020204" pitchFamily="34" charset="0"/>
              </a:rPr>
              <a:t>phản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ứng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tạo</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thành</a:t>
            </a:r>
            <a:r>
              <a:rPr lang="en-US" sz="2200" dirty="0">
                <a:solidFill>
                  <a:srgbClr val="000000"/>
                </a:solidFill>
                <a:latin typeface="UTM Avo" panose="02040603050506020204" pitchFamily="18" charset="0"/>
                <a:cs typeface="Arial" panose="020B0604020202020204" pitchFamily="34" charset="0"/>
              </a:rPr>
              <a:t> 1 mol </a:t>
            </a:r>
            <a:r>
              <a:rPr lang="en-US" sz="2200" dirty="0" err="1">
                <a:solidFill>
                  <a:srgbClr val="000000"/>
                </a:solidFill>
                <a:latin typeface="UTM Avo" panose="02040603050506020204" pitchFamily="18" charset="0"/>
                <a:cs typeface="Arial" panose="020B0604020202020204" pitchFamily="34" charset="0"/>
              </a:rPr>
              <a:t>chất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đó</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từ</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các</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đơn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chất</a:t>
            </a:r>
            <a:r>
              <a:rPr lang="en-US" sz="2200" dirty="0">
                <a:solidFill>
                  <a:srgbClr val="000000"/>
                </a:solidFill>
                <a:latin typeface="UTM Avo" panose="02040603050506020204" pitchFamily="18" charset="0"/>
                <a:cs typeface="Arial" panose="020B0604020202020204" pitchFamily="34" charset="0"/>
              </a:rPr>
              <a:t> ở </a:t>
            </a:r>
            <a:r>
              <a:rPr lang="en-US" sz="2200" dirty="0" err="1">
                <a:solidFill>
                  <a:srgbClr val="000000"/>
                </a:solidFill>
                <a:latin typeface="UTM Avo" panose="02040603050506020204" pitchFamily="18" charset="0"/>
                <a:cs typeface="Arial" panose="020B0604020202020204" pitchFamily="34" charset="0"/>
              </a:rPr>
              <a:t>dạng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bền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nhất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trong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điều</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kiện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chuẩn</a:t>
            </a:r>
            <a:r>
              <a:rPr lang="en-US" sz="2200" dirty="0">
                <a:solidFill>
                  <a:srgbClr val="000000"/>
                </a:solidFill>
                <a:latin typeface="UTM Avo" panose="0204060305050602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24FEB3CB-F305-9580-139B-07D9DC739041}"/>
                  </a:ext>
                </a:extLst>
              </p:cNvPr>
              <p:cNvSpPr/>
              <p:nvPr/>
            </p:nvSpPr>
            <p:spPr>
              <a:xfrm>
                <a:off x="788724" y="3277912"/>
                <a:ext cx="10590476" cy="3067315"/>
              </a:xfrm>
              <a:prstGeom prst="rect">
                <a:avLst/>
              </a:prstGeom>
            </p:spPr>
            <p:txBody>
              <a:bodyPr wrap="square">
                <a:spAutoFit/>
              </a:bodyPr>
              <a:lstStyle/>
              <a:p>
                <a:pPr algn="just">
                  <a:lnSpc>
                    <a:spcPct val="125000"/>
                  </a:lnSpc>
                </a:pPr>
                <a:r>
                  <a:rPr lang="en-US" sz="2200" b="1" dirty="0">
                    <a:solidFill>
                      <a:srgbClr val="000000"/>
                    </a:solidFill>
                    <a:latin typeface="UTM Avo" panose="02040603050506020204" pitchFamily="18" charset="0"/>
                    <a:cs typeface="Arial" panose="020B0604020202020204" pitchFamily="34" charset="0"/>
                  </a:rPr>
                  <a:t>Kí </a:t>
                </a:r>
                <a:r>
                  <a:rPr lang="en-US" sz="2200" b="1" dirty="0" err="1">
                    <a:solidFill>
                      <a:srgbClr val="000000"/>
                    </a:solidFill>
                    <a:latin typeface="UTM Avo" panose="02040603050506020204" pitchFamily="18" charset="0"/>
                    <a:cs typeface="Arial" panose="020B0604020202020204" pitchFamily="34" charset="0"/>
                  </a:rPr>
                  <a:t>hiệu</a:t>
                </a:r>
                <a:r>
                  <a:rPr lang="en-US" sz="2200" b="1" dirty="0">
                    <a:solidFill>
                      <a:srgbClr val="000000"/>
                    </a:solidFill>
                    <a:latin typeface="UTM Avo" panose="02040603050506020204" pitchFamily="18" charset="0"/>
                    <a:cs typeface="Arial" panose="020B0604020202020204" pitchFamily="34" charset="0"/>
                  </a:rPr>
                  <a:t>:  </a:t>
                </a:r>
                <a:r>
                  <a:rPr lang="en-US" sz="2200" dirty="0">
                    <a:solidFill>
                      <a:srgbClr val="000000"/>
                    </a:solidFill>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200" baseline="-25000">
                        <a:solidFill>
                          <a:srgbClr val="000000"/>
                        </a:solidFill>
                        <a:latin typeface="Cambria Math" panose="02040503050406030204" pitchFamily="18" charset="0"/>
                        <a:cs typeface="Arial" panose="020B0604020202020204" pitchFamily="34" charset="0"/>
                        <a:sym typeface="+mn-ea"/>
                      </a:rPr>
                      <m:t>f</m:t>
                    </m:r>
                    <m:sSubSup>
                      <m:sSubSupPr>
                        <m:ctrlPr>
                          <a:rPr lang="en-US" sz="2200" i="1">
                            <a:solidFill>
                              <a:srgbClr val="000000"/>
                            </a:solidFill>
                            <a:latin typeface="Cambria Math" panose="02040503050406030204" pitchFamily="18" charset="0"/>
                            <a:cs typeface="Cambria Math" panose="02040503050406030204" charset="0"/>
                          </a:rPr>
                        </m:ctrlPr>
                      </m:sSubSupPr>
                      <m:e>
                        <m:r>
                          <m:rPr>
                            <m:nor/>
                          </m:rPr>
                          <a:rPr lang="en-US" sz="2200" i="0">
                            <a:solidFill>
                              <a:srgbClr val="000000"/>
                            </a:solidFill>
                            <a:latin typeface="UTM Avo" panose="02040603050506020204" pitchFamily="18" charset="0"/>
                            <a:cs typeface="Cambria Math" panose="02040503050406030204" charset="0"/>
                          </a:rPr>
                          <m:t>H</m:t>
                        </m:r>
                      </m:e>
                      <m:sub>
                        <m:r>
                          <a:rPr lang="en-US" sz="2200" i="1">
                            <a:solidFill>
                              <a:srgbClr val="000000"/>
                            </a:solidFill>
                            <a:latin typeface="Cambria Math" panose="02040503050406030204" charset="0"/>
                            <a:cs typeface="Cambria Math" panose="02040503050406030204" charset="0"/>
                          </a:rPr>
                          <m:t>298</m:t>
                        </m:r>
                      </m:sub>
                      <m:sup>
                        <m:r>
                          <a:rPr lang="en-US" sz="2200" b="0" i="0" smtClean="0">
                            <a:solidFill>
                              <a:srgbClr val="000000"/>
                            </a:solidFill>
                            <a:latin typeface="Cambria Math" panose="02040503050406030204" pitchFamily="18" charset="0"/>
                            <a:cs typeface="Cambria Math" panose="02040503050406030204" charset="0"/>
                          </a:rPr>
                          <m:t>0</m:t>
                        </m:r>
                      </m:sup>
                    </m:sSubSup>
                  </m:oMath>
                </a14:m>
                <a:r>
                  <a:rPr lang="en-US" sz="2200" b="1" dirty="0">
                    <a:solidFill>
                      <a:srgbClr val="000000"/>
                    </a:solidFill>
                    <a:latin typeface="UTM Avo" panose="02040603050506020204" pitchFamily="18" charset="0"/>
                    <a:cs typeface="Arial" panose="020B0604020202020204" pitchFamily="34" charset="0"/>
                  </a:rPr>
                  <a:t> </a:t>
                </a:r>
              </a:p>
              <a:p>
                <a:pPr algn="just">
                  <a:lnSpc>
                    <a:spcPct val="125000"/>
                  </a:lnSpc>
                </a:pPr>
                <a:r>
                  <a:rPr lang="en-US" sz="2200" i="1" dirty="0">
                    <a:solidFill>
                      <a:srgbClr val="000000"/>
                    </a:solidFill>
                    <a:latin typeface="UTM Avo" panose="02040603050506020204" pitchFamily="18" charset="0"/>
                    <a:cs typeface="Arial" panose="020B0604020202020204" pitchFamily="34" charset="0"/>
                  </a:rPr>
                  <a:t>Trong </a:t>
                </a:r>
                <a:r>
                  <a:rPr lang="en-US" sz="2200" i="1" dirty="0" err="1">
                    <a:solidFill>
                      <a:srgbClr val="000000"/>
                    </a:solidFill>
                    <a:latin typeface="UTM Avo" panose="02040603050506020204" pitchFamily="18" charset="0"/>
                    <a:cs typeface="Arial" panose="020B0604020202020204" pitchFamily="34" charset="0"/>
                  </a:rPr>
                  <a:t>đó</a:t>
                </a:r>
                <a:r>
                  <a:rPr lang="en-US" sz="2200" i="1" dirty="0">
                    <a:solidFill>
                      <a:srgbClr val="000000"/>
                    </a:solidFill>
                    <a:latin typeface="UTM Avo" panose="02040603050506020204" pitchFamily="18" charset="0"/>
                    <a:cs typeface="Arial" panose="020B0604020202020204" pitchFamily="34" charset="0"/>
                  </a:rPr>
                  <a:t>: </a:t>
                </a:r>
                <a:r>
                  <a:rPr lang="en-US" sz="2200" i="1" dirty="0">
                    <a:solidFill>
                      <a:srgbClr val="000000"/>
                    </a:solidFill>
                    <a:latin typeface="UTM Avo" panose="02040603050506020204" pitchFamily="18" charset="0"/>
                    <a:cs typeface="Arial" panose="020B0604020202020204" pitchFamily="34" charset="0"/>
                    <a:sym typeface="+mn-ea"/>
                  </a:rPr>
                  <a:t> ∆</a:t>
                </a:r>
                <a14:m>
                  <m:oMath xmlns:m="http://schemas.openxmlformats.org/officeDocument/2006/math">
                    <m:r>
                      <a:rPr lang="en-US" sz="2200" i="1" baseline="-25000">
                        <a:solidFill>
                          <a:srgbClr val="000000"/>
                        </a:solidFill>
                        <a:latin typeface="Cambria Math" panose="02040503050406030204" pitchFamily="18" charset="0"/>
                        <a:cs typeface="Arial" panose="020B0604020202020204" pitchFamily="34" charset="0"/>
                        <a:sym typeface="+mn-ea"/>
                      </a:rPr>
                      <m:t>𝑓</m:t>
                    </m:r>
                    <m:sSubSup>
                      <m:sSubSupPr>
                        <m:ctrlPr>
                          <a:rPr lang="en-US" sz="2200" i="1" smtClean="0">
                            <a:solidFill>
                              <a:srgbClr val="000000"/>
                            </a:solidFill>
                            <a:latin typeface="Cambria Math" panose="02040503050406030204" pitchFamily="18" charset="0"/>
                            <a:cs typeface="Cambria Math" panose="02040503050406030204" charset="0"/>
                          </a:rPr>
                        </m:ctrlPr>
                      </m:sSubSupPr>
                      <m:e>
                        <m:r>
                          <m:rPr>
                            <m:nor/>
                          </m:rPr>
                          <a:rPr lang="en-US" sz="2200">
                            <a:solidFill>
                              <a:srgbClr val="000000"/>
                            </a:solidFill>
                            <a:latin typeface="UTM Avo" panose="02040603050506020204" pitchFamily="18" charset="0"/>
                            <a:cs typeface="Cambria Math" panose="02040503050406030204" charset="0"/>
                          </a:rPr>
                          <m:t>H</m:t>
                        </m:r>
                      </m:e>
                      <m:sub>
                        <m:r>
                          <a:rPr lang="en-US" sz="2200" i="1">
                            <a:solidFill>
                              <a:srgbClr val="000000"/>
                            </a:solidFill>
                            <a:latin typeface="Cambria Math" panose="02040503050406030204" charset="0"/>
                            <a:cs typeface="Cambria Math" panose="02040503050406030204" charset="0"/>
                          </a:rPr>
                          <m:t>298</m:t>
                        </m:r>
                      </m:sub>
                      <m:sup>
                        <m:r>
                          <a:rPr lang="en-US" sz="2200">
                            <a:solidFill>
                              <a:srgbClr val="000000"/>
                            </a:solidFill>
                            <a:latin typeface="Cambria Math" panose="02040503050406030204" pitchFamily="18" charset="0"/>
                            <a:cs typeface="Cambria Math" panose="02040503050406030204" charset="0"/>
                          </a:rPr>
                          <m:t>0</m:t>
                        </m:r>
                      </m:sup>
                    </m:sSubSup>
                  </m:oMath>
                </a14:m>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viết</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tắt</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của</a:t>
                </a:r>
                <a:r>
                  <a:rPr lang="en-US" sz="2200" i="1" dirty="0">
                    <a:solidFill>
                      <a:srgbClr val="000000"/>
                    </a:solidFill>
                    <a:latin typeface="UTM Avo" panose="02040603050506020204" pitchFamily="18" charset="0"/>
                    <a:cs typeface="Arial" panose="020B0604020202020204" pitchFamily="34" charset="0"/>
                  </a:rPr>
                  <a:t> formation (</a:t>
                </a:r>
                <a:r>
                  <a:rPr lang="en-US" sz="2200" i="1" dirty="0" err="1">
                    <a:solidFill>
                      <a:srgbClr val="000000"/>
                    </a:solidFill>
                    <a:latin typeface="UTM Avo" panose="02040603050506020204" pitchFamily="18" charset="0"/>
                    <a:cs typeface="Arial" panose="020B0604020202020204" pitchFamily="34" charset="0"/>
                  </a:rPr>
                  <a:t>sự</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tạo</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thành</a:t>
                </a:r>
                <a:r>
                  <a:rPr lang="en-US" sz="2200" i="1" dirty="0">
                    <a:solidFill>
                      <a:srgbClr val="000000"/>
                    </a:solidFill>
                    <a:latin typeface="UTM Avo" panose="02040603050506020204" pitchFamily="18" charset="0"/>
                    <a:cs typeface="Arial" panose="020B0604020202020204" pitchFamily="34" charset="0"/>
                  </a:rPr>
                  <a:t>)</a:t>
                </a:r>
              </a:p>
              <a:p>
                <a:pPr algn="just">
                  <a:lnSpc>
                    <a:spcPct val="125000"/>
                  </a:lnSpc>
                </a:pPr>
                <a:r>
                  <a:rPr lang="en-US" sz="2200" i="1" dirty="0">
                    <a:solidFill>
                      <a:srgbClr val="000000"/>
                    </a:solidFill>
                    <a:latin typeface="UTM Avo" panose="02040603050506020204" pitchFamily="18" charset="0"/>
                    <a:cs typeface="Arial" panose="020B0604020202020204" pitchFamily="34" charset="0"/>
                  </a:rPr>
                  <a:t>                 H: enthalpy</a:t>
                </a:r>
              </a:p>
              <a:p>
                <a:pPr algn="just">
                  <a:lnSpc>
                    <a:spcPct val="125000"/>
                  </a:lnSpc>
                </a:pPr>
                <a:r>
                  <a:rPr lang="en-US" sz="2200" i="1" dirty="0">
                    <a:solidFill>
                      <a:srgbClr val="000000"/>
                    </a:solidFill>
                    <a:latin typeface="UTM Avo" panose="02040603050506020204" pitchFamily="18" charset="0"/>
                    <a:cs typeface="Arial" panose="020B0604020202020204" pitchFamily="34" charset="0"/>
                  </a:rPr>
                  <a:t>                 0: </a:t>
                </a:r>
                <a:r>
                  <a:rPr lang="en-US" sz="2200" i="1" dirty="0" err="1">
                    <a:solidFill>
                      <a:srgbClr val="000000"/>
                    </a:solidFill>
                    <a:latin typeface="UTM Avo" panose="02040603050506020204" pitchFamily="18" charset="0"/>
                    <a:cs typeface="Arial" panose="020B0604020202020204" pitchFamily="34" charset="0"/>
                  </a:rPr>
                  <a:t>số</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chỉ</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điều</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kiện</a:t>
                </a:r>
                <a:r>
                  <a:rPr lang="en-US" sz="2200" i="1" dirty="0">
                    <a:solidFill>
                      <a:srgbClr val="000000"/>
                    </a:solidFill>
                    <a:latin typeface="UTM Avo" panose="02040603050506020204" pitchFamily="18" charset="0"/>
                    <a:cs typeface="Arial" panose="020B0604020202020204" pitchFamily="34" charset="0"/>
                  </a:rPr>
                  <a:t> </a:t>
                </a:r>
                <a:r>
                  <a:rPr lang="en-US" sz="2200" i="1" dirty="0" err="1">
                    <a:solidFill>
                      <a:srgbClr val="000000"/>
                    </a:solidFill>
                    <a:latin typeface="UTM Avo" panose="02040603050506020204" pitchFamily="18" charset="0"/>
                    <a:cs typeface="Arial" panose="020B0604020202020204" pitchFamily="34" charset="0"/>
                  </a:rPr>
                  <a:t>chuẩn</a:t>
                </a:r>
                <a:endParaRPr lang="en-US" sz="2200" i="1" dirty="0">
                  <a:solidFill>
                    <a:srgbClr val="000000"/>
                  </a:solidFill>
                  <a:latin typeface="UTM Avo" panose="02040603050506020204" pitchFamily="18" charset="0"/>
                  <a:cs typeface="Arial" panose="020B0604020202020204" pitchFamily="34" charset="0"/>
                </a:endParaRPr>
              </a:p>
              <a:p>
                <a:pPr algn="just">
                  <a:lnSpc>
                    <a:spcPct val="125000"/>
                  </a:lnSpc>
                </a:pPr>
                <a:r>
                  <a:rPr lang="en-US" sz="2200" i="1" dirty="0">
                    <a:solidFill>
                      <a:srgbClr val="000000"/>
                    </a:solidFill>
                    <a:latin typeface="UTM Avo" panose="02040603050506020204" pitchFamily="18" charset="0"/>
                    <a:cs typeface="Arial" panose="020B0604020202020204" pitchFamily="34" charset="0"/>
                  </a:rPr>
                  <a:t>                 298: 298K hay 25 </a:t>
                </a:r>
                <a:r>
                  <a:rPr lang="en-US" sz="2200" i="1" baseline="30000" dirty="0" err="1">
                    <a:solidFill>
                      <a:srgbClr val="000000"/>
                    </a:solidFill>
                    <a:latin typeface="UTM Avo" panose="02040603050506020204" pitchFamily="18" charset="0"/>
                    <a:cs typeface="Arial" panose="020B0604020202020204" pitchFamily="34" charset="0"/>
                  </a:rPr>
                  <a:t>o</a:t>
                </a:r>
                <a:r>
                  <a:rPr lang="en-US" sz="2200" i="1" dirty="0" err="1">
                    <a:solidFill>
                      <a:srgbClr val="000000"/>
                    </a:solidFill>
                    <a:latin typeface="UTM Avo" panose="02040603050506020204" pitchFamily="18" charset="0"/>
                    <a:cs typeface="Arial" panose="020B0604020202020204" pitchFamily="34" charset="0"/>
                  </a:rPr>
                  <a:t>C.</a:t>
                </a:r>
                <a:endParaRPr lang="en-US" sz="2200" i="1" dirty="0">
                  <a:solidFill>
                    <a:srgbClr val="000000"/>
                  </a:solidFill>
                  <a:latin typeface="UTM Avo" panose="02040603050506020204" pitchFamily="18" charset="0"/>
                  <a:cs typeface="Arial" panose="020B0604020202020204" pitchFamily="34" charset="0"/>
                </a:endParaRPr>
              </a:p>
              <a:p>
                <a:pPr algn="ctr">
                  <a:lnSpc>
                    <a:spcPct val="125000"/>
                  </a:lnSpc>
                </a:pP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Nếu</a:t>
                </a:r>
                <a:r>
                  <a:rPr lang="en-US" sz="2200" b="1" dirty="0">
                    <a:solidFill>
                      <a:srgbClr val="000000"/>
                    </a:solidFill>
                    <a:latin typeface="UTM Avo" panose="02040603050506020204" pitchFamily="18" charset="0"/>
                    <a:cs typeface="Arial" panose="020B0604020202020204" pitchFamily="34" charset="0"/>
                  </a:rPr>
                  <a:t>  &gt; 0 : </a:t>
                </a:r>
                <a:r>
                  <a:rPr lang="en-US" sz="2200" b="1" dirty="0" err="1">
                    <a:solidFill>
                      <a:srgbClr val="000000"/>
                    </a:solidFill>
                    <a:latin typeface="UTM Avo" panose="02040603050506020204" pitchFamily="18" charset="0"/>
                    <a:cs typeface="Arial" panose="020B0604020202020204" pitchFamily="34" charset="0"/>
                  </a:rPr>
                  <a:t>phản</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ứng</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thu</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nhiệt</a:t>
                </a:r>
                <a:r>
                  <a:rPr lang="en-US" sz="2200" b="1" dirty="0">
                    <a:solidFill>
                      <a:srgbClr val="000000"/>
                    </a:solidFill>
                    <a:latin typeface="UTM Avo" panose="02040603050506020204" pitchFamily="18" charset="0"/>
                    <a:cs typeface="Arial" panose="020B0604020202020204" pitchFamily="34" charset="0"/>
                  </a:rPr>
                  <a:t>.</a:t>
                </a:r>
              </a:p>
              <a:p>
                <a:pPr algn="ctr">
                  <a:lnSpc>
                    <a:spcPct val="125000"/>
                  </a:lnSpc>
                </a:pP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Nếu</a:t>
                </a:r>
                <a:r>
                  <a:rPr lang="en-US" sz="2200" b="1" dirty="0">
                    <a:solidFill>
                      <a:srgbClr val="000000"/>
                    </a:solidFill>
                    <a:latin typeface="UTM Avo" panose="02040603050506020204" pitchFamily="18" charset="0"/>
                    <a:cs typeface="Arial" panose="020B0604020202020204" pitchFamily="34" charset="0"/>
                  </a:rPr>
                  <a:t>  &lt; 0 : </a:t>
                </a:r>
                <a:r>
                  <a:rPr lang="en-US" sz="2200" b="1" dirty="0" err="1">
                    <a:solidFill>
                      <a:srgbClr val="000000"/>
                    </a:solidFill>
                    <a:latin typeface="UTM Avo" panose="02040603050506020204" pitchFamily="18" charset="0"/>
                    <a:cs typeface="Arial" panose="020B0604020202020204" pitchFamily="34" charset="0"/>
                  </a:rPr>
                  <a:t>phản</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ứng</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tỏa</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nhiệt</a:t>
                </a:r>
                <a:r>
                  <a:rPr lang="en-US" sz="2200" b="1" dirty="0">
                    <a:solidFill>
                      <a:srgbClr val="000000"/>
                    </a:solidFill>
                    <a:latin typeface="UTM Avo" panose="02040603050506020204" pitchFamily="18" charset="0"/>
                    <a:cs typeface="Arial" panose="020B0604020202020204" pitchFamily="34" charset="0"/>
                  </a:rPr>
                  <a:t>.</a:t>
                </a:r>
              </a:p>
            </p:txBody>
          </p:sp>
        </mc:Choice>
        <mc:Fallback xmlns="">
          <p:sp>
            <p:nvSpPr>
              <p:cNvPr id="4" name="Rectangle 3">
                <a:extLst>
                  <a:ext uri="{FF2B5EF4-FFF2-40B4-BE49-F238E27FC236}">
                    <a16:creationId xmlns:a16="http://schemas.microsoft.com/office/drawing/2014/main" id="{24FEB3CB-F305-9580-139B-07D9DC739041}"/>
                  </a:ext>
                </a:extLst>
              </p:cNvPr>
              <p:cNvSpPr>
                <a:spLocks noRot="1" noChangeAspect="1" noMove="1" noResize="1" noEditPoints="1" noAdjustHandles="1" noChangeArrowheads="1" noChangeShapeType="1" noTextEdit="1"/>
              </p:cNvSpPr>
              <p:nvPr/>
            </p:nvSpPr>
            <p:spPr>
              <a:xfrm>
                <a:off x="788724" y="3277912"/>
                <a:ext cx="10590476" cy="3067315"/>
              </a:xfrm>
              <a:prstGeom prst="rect">
                <a:avLst/>
              </a:prstGeom>
              <a:blipFill>
                <a:blip r:embed="rId3"/>
                <a:stretch>
                  <a:fillRect l="-748" b="-1988"/>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E4C1E01B-3AE3-7B7B-1339-1C9ED7D605E2}"/>
              </a:ext>
            </a:extLst>
          </p:cNvPr>
          <p:cNvSpPr txBox="1"/>
          <p:nvPr/>
        </p:nvSpPr>
        <p:spPr>
          <a:xfrm>
            <a:off x="8991601" y="4287520"/>
            <a:ext cx="2895600" cy="1938992"/>
          </a:xfrm>
          <a:prstGeom prst="rect">
            <a:avLst/>
          </a:prstGeom>
          <a:solidFill>
            <a:schemeClr val="accent2">
              <a:lumMod val="20000"/>
              <a:lumOff val="80000"/>
            </a:schemeClr>
          </a:solidFill>
        </p:spPr>
        <p:txBody>
          <a:bodyPr wrap="square">
            <a:spAutoFit/>
          </a:bodyPr>
          <a:lstStyle/>
          <a:p>
            <a:pPr algn="just"/>
            <a:r>
              <a:rPr lang="en-US" sz="2000" b="1" dirty="0" err="1">
                <a:solidFill>
                  <a:srgbClr val="000000"/>
                </a:solidFill>
                <a:latin typeface="UTM Avo" panose="02040603050506020204" pitchFamily="18" charset="0"/>
              </a:rPr>
              <a:t>Kí</a:t>
            </a:r>
            <a:r>
              <a:rPr lang="en-US" sz="2000" b="1" dirty="0">
                <a:solidFill>
                  <a:srgbClr val="000000"/>
                </a:solidFill>
                <a:latin typeface="UTM Avo" panose="02040603050506020204" pitchFamily="18" charset="0"/>
              </a:rPr>
              <a:t> </a:t>
            </a:r>
            <a:r>
              <a:rPr lang="en-US" sz="2000" b="1" dirty="0" err="1">
                <a:solidFill>
                  <a:srgbClr val="000000"/>
                </a:solidFill>
                <a:latin typeface="UTM Avo" panose="02040603050506020204" pitchFamily="18" charset="0"/>
              </a:rPr>
              <a:t>hiệu</a:t>
            </a:r>
            <a:r>
              <a:rPr lang="en-US" sz="2000" b="1" dirty="0">
                <a:solidFill>
                  <a:srgbClr val="000000"/>
                </a:solidFill>
                <a:latin typeface="UTM Avo" panose="02040603050506020204" pitchFamily="18" charset="0"/>
              </a:rPr>
              <a:t> </a:t>
            </a:r>
            <a:r>
              <a:rPr lang="en-US" sz="2000" b="1" dirty="0" err="1">
                <a:solidFill>
                  <a:srgbClr val="000000"/>
                </a:solidFill>
                <a:latin typeface="UTM Avo" panose="02040603050506020204" pitchFamily="18" charset="0"/>
              </a:rPr>
              <a:t>thể</a:t>
            </a:r>
            <a:r>
              <a:rPr lang="en-US" sz="2000" b="1" dirty="0">
                <a:solidFill>
                  <a:srgbClr val="000000"/>
                </a:solidFill>
                <a:latin typeface="UTM Avo" panose="02040603050506020204" pitchFamily="18" charset="0"/>
              </a:rPr>
              <a:t> </a:t>
            </a:r>
            <a:r>
              <a:rPr lang="en-US" sz="2000" b="1" dirty="0" err="1">
                <a:solidFill>
                  <a:srgbClr val="000000"/>
                </a:solidFill>
                <a:latin typeface="UTM Avo" panose="02040603050506020204" pitchFamily="18" charset="0"/>
              </a:rPr>
              <a:t>của</a:t>
            </a:r>
            <a:r>
              <a:rPr lang="en-US" sz="2000" b="1" dirty="0">
                <a:solidFill>
                  <a:srgbClr val="000000"/>
                </a:solidFill>
                <a:latin typeface="UTM Avo" panose="02040603050506020204" pitchFamily="18" charset="0"/>
              </a:rPr>
              <a:t> </a:t>
            </a:r>
            <a:r>
              <a:rPr lang="en-US" sz="2000" b="1" dirty="0" err="1">
                <a:solidFill>
                  <a:srgbClr val="000000"/>
                </a:solidFill>
                <a:latin typeface="UTM Avo" panose="02040603050506020204" pitchFamily="18" charset="0"/>
              </a:rPr>
              <a:t>chất</a:t>
            </a:r>
            <a:endParaRPr lang="en-US" sz="2000" dirty="0">
              <a:solidFill>
                <a:srgbClr val="000000"/>
              </a:solidFill>
              <a:latin typeface="UTM Avo" panose="02040603050506020204" pitchFamily="18" charset="0"/>
            </a:endParaRPr>
          </a:p>
          <a:p>
            <a:pPr algn="just"/>
            <a:r>
              <a:rPr lang="en-US" sz="2000" dirty="0">
                <a:solidFill>
                  <a:srgbClr val="000000"/>
                </a:solidFill>
                <a:latin typeface="UTM Avo" panose="02040603050506020204" pitchFamily="18" charset="0"/>
              </a:rPr>
              <a:t>g (gas): </a:t>
            </a:r>
            <a:r>
              <a:rPr lang="en-US" sz="2000" dirty="0" err="1">
                <a:solidFill>
                  <a:srgbClr val="000000"/>
                </a:solidFill>
                <a:latin typeface="UTM Avo" panose="02040603050506020204" pitchFamily="18" charset="0"/>
              </a:rPr>
              <a:t>chất</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khí</a:t>
            </a:r>
            <a:r>
              <a:rPr lang="en-US" sz="2000" dirty="0">
                <a:solidFill>
                  <a:srgbClr val="000000"/>
                </a:solidFill>
                <a:latin typeface="UTM Avo" panose="02040603050506020204" pitchFamily="18" charset="0"/>
              </a:rPr>
              <a:t>;</a:t>
            </a:r>
          </a:p>
          <a:p>
            <a:pPr algn="just"/>
            <a:r>
              <a:rPr lang="en-US" sz="2000" dirty="0">
                <a:solidFill>
                  <a:srgbClr val="000000"/>
                </a:solidFill>
                <a:latin typeface="UTM Avo" panose="02040603050506020204" pitchFamily="18" charset="0"/>
              </a:rPr>
              <a:t>s (solid): </a:t>
            </a:r>
            <a:r>
              <a:rPr lang="en-US" sz="2000" dirty="0" err="1">
                <a:solidFill>
                  <a:srgbClr val="000000"/>
                </a:solidFill>
                <a:latin typeface="UTM Avo" panose="02040603050506020204" pitchFamily="18" charset="0"/>
              </a:rPr>
              <a:t>chất</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rắn</a:t>
            </a:r>
            <a:r>
              <a:rPr lang="en-US" sz="2000" dirty="0">
                <a:solidFill>
                  <a:srgbClr val="000000"/>
                </a:solidFill>
                <a:latin typeface="UTM Avo" panose="02040603050506020204" pitchFamily="18" charset="0"/>
              </a:rPr>
              <a:t>;</a:t>
            </a:r>
          </a:p>
          <a:p>
            <a:pPr algn="just"/>
            <a:r>
              <a:rPr lang="en-US" sz="2000" dirty="0">
                <a:solidFill>
                  <a:srgbClr val="000000"/>
                </a:solidFill>
                <a:latin typeface="UTM Avo" panose="02040603050506020204" pitchFamily="18" charset="0"/>
              </a:rPr>
              <a:t>l (liquid): </a:t>
            </a:r>
            <a:r>
              <a:rPr lang="en-US" sz="2000" dirty="0" err="1">
                <a:solidFill>
                  <a:srgbClr val="000000"/>
                </a:solidFill>
                <a:latin typeface="UTM Avo" panose="02040603050506020204" pitchFamily="18" charset="0"/>
              </a:rPr>
              <a:t>chất</a:t>
            </a:r>
            <a:r>
              <a:rPr lang="en-US" sz="2000" dirty="0">
                <a:solidFill>
                  <a:srgbClr val="000000"/>
                </a:solidFill>
                <a:latin typeface="UTM Avo" panose="02040603050506020204" pitchFamily="18" charset="0"/>
              </a:rPr>
              <a:t> </a:t>
            </a:r>
            <a:r>
              <a:rPr lang="en-US" sz="2000" dirty="0" err="1">
                <a:solidFill>
                  <a:srgbClr val="000000"/>
                </a:solidFill>
                <a:latin typeface="UTM Avo" panose="02040603050506020204" pitchFamily="18" charset="0"/>
              </a:rPr>
              <a:t>lỏng</a:t>
            </a:r>
            <a:r>
              <a:rPr lang="en-US" sz="2000" dirty="0">
                <a:solidFill>
                  <a:srgbClr val="000000"/>
                </a:solidFill>
                <a:latin typeface="UTM Avo" panose="02040603050506020204" pitchFamily="18" charset="0"/>
              </a:rPr>
              <a:t>;</a:t>
            </a:r>
          </a:p>
          <a:p>
            <a:pPr algn="just"/>
            <a:r>
              <a:rPr lang="vi-VN" sz="2000" dirty="0">
                <a:solidFill>
                  <a:srgbClr val="000000"/>
                </a:solidFill>
                <a:latin typeface="UTM Avo" panose="02040603050506020204" pitchFamily="18" charset="0"/>
              </a:rPr>
              <a:t>aq (aqueous): chất tan trong nước.</a:t>
            </a:r>
          </a:p>
        </p:txBody>
      </p:sp>
    </p:spTree>
    <p:extLst>
      <p:ext uri="{BB962C8B-B14F-4D97-AF65-F5344CB8AC3E}">
        <p14:creationId xmlns:p14="http://schemas.microsoft.com/office/powerpoint/2010/main" val="297542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1B76E34-CE5F-78EB-C884-F7EB7B54DA26}"/>
                  </a:ext>
                </a:extLst>
              </p:cNvPr>
              <p:cNvSpPr/>
              <p:nvPr/>
            </p:nvSpPr>
            <p:spPr>
              <a:xfrm>
                <a:off x="717604" y="1530392"/>
                <a:ext cx="10834316" cy="4120872"/>
              </a:xfrm>
              <a:prstGeom prst="rect">
                <a:avLst/>
              </a:prstGeom>
            </p:spPr>
            <p:txBody>
              <a:bodyPr wrap="square">
                <a:spAutoFit/>
              </a:bodyPr>
              <a:lstStyle/>
              <a:p>
                <a:pPr algn="just">
                  <a:lnSpc>
                    <a:spcPct val="150000"/>
                  </a:lnSpc>
                </a:pPr>
                <a:r>
                  <a:rPr lang="en-US" sz="2200" b="1" dirty="0">
                    <a:solidFill>
                      <a:srgbClr val="000000"/>
                    </a:solidFill>
                    <a:latin typeface="UTM Avo" panose="02040603050506020204" pitchFamily="18" charset="0"/>
                  </a:rPr>
                  <a:t>Ví </a:t>
                </a:r>
                <a:r>
                  <a:rPr lang="en-US" sz="2200" b="1" dirty="0" err="1">
                    <a:solidFill>
                      <a:srgbClr val="000000"/>
                    </a:solidFill>
                    <a:latin typeface="UTM Avo" panose="02040603050506020204" pitchFamily="18" charset="0"/>
                  </a:rPr>
                  <a:t>dụ</a:t>
                </a:r>
                <a:r>
                  <a:rPr lang="en-US" sz="2200" b="1" dirty="0">
                    <a:solidFill>
                      <a:srgbClr val="000000"/>
                    </a:solidFill>
                    <a:latin typeface="UTM Avo" panose="02040603050506020204" pitchFamily="18" charset="0"/>
                  </a:rPr>
                  <a:t> 1: </a:t>
                </a:r>
                <a:r>
                  <a:rPr lang="en-US" sz="2200" dirty="0">
                    <a:solidFill>
                      <a:srgbClr val="000000"/>
                    </a:solidFill>
                    <a:latin typeface="UTM Avo" panose="02040603050506020204" pitchFamily="18" charset="0"/>
                  </a:rPr>
                  <a:t>Ở </a:t>
                </a:r>
                <a:r>
                  <a:rPr lang="en-US" sz="2200" dirty="0" err="1">
                    <a:solidFill>
                      <a:srgbClr val="000000"/>
                    </a:solidFill>
                    <a:latin typeface="UTM Avo" panose="02040603050506020204" pitchFamily="18" charset="0"/>
                  </a:rPr>
                  <a:t>điều</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kiện</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chuẩn</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phản</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ứng</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của</a:t>
                </a:r>
                <a:r>
                  <a:rPr lang="en-US" sz="2200" dirty="0">
                    <a:solidFill>
                      <a:srgbClr val="000000"/>
                    </a:solidFill>
                    <a:latin typeface="UTM Avo" panose="02040603050506020204" pitchFamily="18" charset="0"/>
                  </a:rPr>
                  <a:t> 2 mol Na (</a:t>
                </a:r>
                <a:r>
                  <a:rPr lang="en-US" sz="2200" dirty="0" err="1">
                    <a:solidFill>
                      <a:srgbClr val="000000"/>
                    </a:solidFill>
                    <a:latin typeface="UTM Avo" panose="02040603050506020204" pitchFamily="18" charset="0"/>
                  </a:rPr>
                  <a:t>thể</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rắn</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với</a:t>
                </a:r>
                <a:r>
                  <a:rPr lang="en-US" sz="2200" dirty="0">
                    <a:solidFill>
                      <a:srgbClr val="000000"/>
                    </a:solidFill>
                    <a:latin typeface="UTM Avo" panose="02040603050506020204" pitchFamily="18" charset="0"/>
                  </a:rPr>
                  <a:t>  </a:t>
                </a:r>
                <a14:m>
                  <m:oMath xmlns:m="http://schemas.openxmlformats.org/officeDocument/2006/math">
                    <m:f>
                      <m:fPr>
                        <m:ctrlPr>
                          <a:rPr lang="vi-VN" sz="2200" i="1">
                            <a:solidFill>
                              <a:srgbClr val="000000"/>
                            </a:solidFill>
                            <a:latin typeface="Cambria Math" panose="02040503050406030204" pitchFamily="18" charset="0"/>
                          </a:rPr>
                        </m:ctrlPr>
                      </m:fPr>
                      <m:num>
                        <m:r>
                          <m:rPr>
                            <m:nor/>
                          </m:rPr>
                          <a:rPr lang="en-US" sz="2200">
                            <a:solidFill>
                              <a:srgbClr val="000000"/>
                            </a:solidFill>
                            <a:latin typeface="UTM Avo" panose="02040603050506020204" pitchFamily="18" charset="0"/>
                          </a:rPr>
                          <m:t>1</m:t>
                        </m:r>
                      </m:num>
                      <m:den>
                        <m:r>
                          <m:rPr>
                            <m:nor/>
                          </m:rPr>
                          <a:rPr lang="en-US" sz="2200">
                            <a:solidFill>
                              <a:srgbClr val="000000"/>
                            </a:solidFill>
                            <a:latin typeface="UTM Avo" panose="02040603050506020204" pitchFamily="18" charset="0"/>
                          </a:rPr>
                          <m:t>2</m:t>
                        </m:r>
                      </m:den>
                    </m:f>
                  </m:oMath>
                </a14:m>
                <a:r>
                  <a:rPr lang="en-US" sz="2200" dirty="0">
                    <a:solidFill>
                      <a:srgbClr val="000000"/>
                    </a:solidFill>
                    <a:latin typeface="UTM Avo" panose="02040603050506020204" pitchFamily="18" charset="0"/>
                    <a:cs typeface="Arial" panose="020B0604020202020204" pitchFamily="34" charset="0"/>
                  </a:rPr>
                  <a:t> </a:t>
                </a:r>
                <a:r>
                  <a:rPr lang="vi-VN" sz="2200" dirty="0">
                    <a:solidFill>
                      <a:srgbClr val="000000"/>
                    </a:solidFill>
                    <a:latin typeface="UTM Avo" panose="02040603050506020204" pitchFamily="18" charset="0"/>
                    <a:cs typeface="Arial" panose="020B0604020202020204" pitchFamily="34" charset="0"/>
                  </a:rPr>
                  <a:t>mol O</a:t>
                </a:r>
                <a:r>
                  <a:rPr lang="vi-VN" sz="22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 (thể khí) thu được 1 mol Na</a:t>
                </a:r>
                <a:r>
                  <a:rPr lang="vi-VN" sz="22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O (thể rắn) và giải phóng 418,0 kJ nhiệt. Biết rằng, ở điều kiện chuẩn, Na thể rắn bền hơn Na ở thể lỏng và khí; oxygen dạng phân tử O</a:t>
                </a:r>
                <a:r>
                  <a:rPr lang="vi-VN" sz="22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 bền hơn dạng nguyên tử O và phân tử O</a:t>
                </a:r>
                <a:r>
                  <a:rPr lang="vi-VN" sz="2200" baseline="-25000" dirty="0">
                    <a:solidFill>
                      <a:srgbClr val="000000"/>
                    </a:solidFill>
                    <a:latin typeface="UTM Avo" panose="02040603050506020204" pitchFamily="18" charset="0"/>
                    <a:cs typeface="Arial" panose="020B0604020202020204" pitchFamily="34" charset="0"/>
                  </a:rPr>
                  <a:t>3</a:t>
                </a:r>
                <a:r>
                  <a:rPr lang="vi-VN" sz="2200" dirty="0">
                    <a:solidFill>
                      <a:srgbClr val="000000"/>
                    </a:solidFill>
                    <a:latin typeface="UTM Avo" panose="02040603050506020204" pitchFamily="18" charset="0"/>
                    <a:cs typeface="Arial" panose="020B0604020202020204" pitchFamily="34" charset="0"/>
                  </a:rPr>
                  <a:t> (ozone). Ta nói enthalpy tạo thành của Na</a:t>
                </a:r>
                <a:r>
                  <a:rPr lang="vi-VN" sz="22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O rắn ở điều kiện chuẩn là –418,0 kJ mol</a:t>
                </a:r>
                <a:r>
                  <a:rPr lang="vi-VN" sz="2200" baseline="30000" dirty="0">
                    <a:solidFill>
                      <a:srgbClr val="000000"/>
                    </a:solidFill>
                    <a:latin typeface="UTM Avo" panose="02040603050506020204" pitchFamily="18" charset="0"/>
                    <a:cs typeface="Arial" panose="020B0604020202020204" pitchFamily="34" charset="0"/>
                  </a:rPr>
                  <a:t>–1</a:t>
                </a:r>
                <a:r>
                  <a:rPr lang="vi-VN" sz="2200" dirty="0">
                    <a:solidFill>
                      <a:srgbClr val="000000"/>
                    </a:solidFill>
                    <a:latin typeface="UTM Avo" panose="02040603050506020204" pitchFamily="18" charset="0"/>
                    <a:cs typeface="Arial" panose="020B0604020202020204" pitchFamily="34" charset="0"/>
                  </a:rPr>
                  <a:t>. Phản ứng trên được biểu diễn như sau: </a:t>
                </a:r>
                <a:endParaRPr lang="en-US" sz="2200" dirty="0">
                  <a:solidFill>
                    <a:srgbClr val="000000"/>
                  </a:solidFill>
                  <a:latin typeface="UTM Avo" panose="02040603050506020204" pitchFamily="18" charset="0"/>
                  <a:cs typeface="Arial" panose="020B0604020202020204" pitchFamily="34" charset="0"/>
                </a:endParaRPr>
              </a:p>
              <a:p>
                <a:pPr algn="ctr"/>
                <a:r>
                  <a:rPr lang="en-US" sz="2400" dirty="0">
                    <a:solidFill>
                      <a:srgbClr val="000000"/>
                    </a:solidFill>
                    <a:latin typeface="UTM Avo" panose="02040603050506020204" pitchFamily="18" charset="0"/>
                  </a:rPr>
                  <a:t>2Na(s) </a:t>
                </a:r>
                <a:r>
                  <a:rPr lang="vi-VN" sz="2400" dirty="0">
                    <a:solidFill>
                      <a:srgbClr val="000000"/>
                    </a:solidFill>
                    <a:latin typeface="Times New Roman" panose="02020603050405020304" pitchFamily="18" charset="0"/>
                  </a:rPr>
                  <a:t>+ </a:t>
                </a:r>
                <a14:m>
                  <m:oMath xmlns:m="http://schemas.openxmlformats.org/officeDocument/2006/math">
                    <m:f>
                      <m:fPr>
                        <m:ctrlPr>
                          <a:rPr lang="vi-VN" sz="2400" i="1">
                            <a:solidFill>
                              <a:srgbClr val="000000"/>
                            </a:solidFill>
                            <a:latin typeface="Cambria Math" panose="02040503050406030204" pitchFamily="18" charset="0"/>
                          </a:rPr>
                        </m:ctrlPr>
                      </m:fPr>
                      <m:num>
                        <m:r>
                          <m:rPr>
                            <m:nor/>
                          </m:rPr>
                          <a:rPr lang="en-US" sz="2400">
                            <a:solidFill>
                              <a:srgbClr val="000000"/>
                            </a:solidFill>
                            <a:latin typeface="UTM Avo" panose="02040603050506020204" pitchFamily="18" charset="0"/>
                          </a:rPr>
                          <m:t>1</m:t>
                        </m:r>
                      </m:num>
                      <m:den>
                        <m:r>
                          <m:rPr>
                            <m:nor/>
                          </m:rPr>
                          <a:rPr lang="en-US" sz="2400">
                            <a:solidFill>
                              <a:srgbClr val="000000"/>
                            </a:solidFill>
                            <a:latin typeface="UTM Avo" panose="02040603050506020204" pitchFamily="18" charset="0"/>
                          </a:rPr>
                          <m:t>2</m:t>
                        </m:r>
                      </m:den>
                    </m:f>
                  </m:oMath>
                </a14:m>
                <a:r>
                  <a:rPr lang="en-US" sz="2400" dirty="0">
                    <a:solidFill>
                      <a:srgbClr val="000000"/>
                    </a:solidFill>
                    <a:latin typeface="UTM Avo" panose="02040603050506020204" pitchFamily="18" charset="0"/>
                  </a:rPr>
                  <a:t> </a:t>
                </a:r>
                <a:r>
                  <a:rPr lang="vi-VN" sz="2400" dirty="0">
                    <a:solidFill>
                      <a:srgbClr val="000000"/>
                    </a:solidFill>
                    <a:latin typeface="UTM Avo" panose="02040603050506020204" pitchFamily="18" charset="0"/>
                    <a:cs typeface="Arial" panose="020B0604020202020204" pitchFamily="34" charset="0"/>
                  </a:rPr>
                  <a:t>O</a:t>
                </a:r>
                <a:r>
                  <a:rPr lang="vi-VN" sz="24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(g) </a:t>
                </a:r>
                <a:r>
                  <a:rPr lang="vi-VN" sz="2400" dirty="0">
                    <a:solidFill>
                      <a:srgbClr val="000000"/>
                    </a:solidFill>
                    <a:latin typeface="Times New Roman" panose="02020603050405020304" pitchFamily="18" charset="0"/>
                  </a:rPr>
                  <a:t>→ </a:t>
                </a:r>
                <a:r>
                  <a:rPr lang="vi-VN" sz="2200" dirty="0">
                    <a:solidFill>
                      <a:srgbClr val="000000"/>
                    </a:solidFill>
                    <a:latin typeface="UTM Avo" panose="02040603050506020204" pitchFamily="18" charset="0"/>
                    <a:cs typeface="Arial" panose="020B0604020202020204" pitchFamily="34" charset="0"/>
                  </a:rPr>
                  <a:t>Na</a:t>
                </a:r>
                <a:r>
                  <a:rPr lang="vi-VN" sz="2200" baseline="-25000" dirty="0">
                    <a:solidFill>
                      <a:srgbClr val="000000"/>
                    </a:solidFill>
                    <a:latin typeface="UTM Avo" panose="02040603050506020204" pitchFamily="18" charset="0"/>
                    <a:cs typeface="Arial" panose="020B0604020202020204" pitchFamily="34" charset="0"/>
                  </a:rPr>
                  <a:t>2</a:t>
                </a:r>
                <a:r>
                  <a:rPr lang="vi-VN" sz="2200" dirty="0">
                    <a:solidFill>
                      <a:srgbClr val="000000"/>
                    </a:solidFill>
                    <a:latin typeface="UTM Avo" panose="02040603050506020204" pitchFamily="18" charset="0"/>
                    <a:cs typeface="Arial" panose="020B0604020202020204" pitchFamily="34" charset="0"/>
                  </a:rPr>
                  <a:t>O(s)</a:t>
                </a:r>
                <a:r>
                  <a:rPr lang="vi-VN" sz="2400" dirty="0">
                    <a:solidFill>
                      <a:srgbClr val="000000"/>
                    </a:solidFill>
                    <a:latin typeface="Times New Roman" panose="02020603050405020304" pitchFamily="18" charset="0"/>
                  </a:rPr>
                  <a:t> </a:t>
                </a:r>
                <a:r>
                  <a:rPr lang="en-US" sz="2400" dirty="0">
                    <a:solidFill>
                      <a:srgbClr val="000000"/>
                    </a:solidFill>
                    <a:latin typeface="UTM Avo" panose="02040603050506020204" pitchFamily="18" charset="0"/>
                  </a:rPr>
                  <a:t>                </a:t>
                </a:r>
                <a:r>
                  <a:rPr lang="en-US" sz="2800" i="1"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a:rPr lang="en-US" sz="2800" i="1" baseline="-25000">
                        <a:solidFill>
                          <a:srgbClr val="000000"/>
                        </a:solidFill>
                        <a:latin typeface="Cambria Math" panose="02040503050406030204" pitchFamily="18" charset="0"/>
                        <a:cs typeface="Arial" panose="020B0604020202020204" pitchFamily="34" charset="0"/>
                        <a:sym typeface="+mn-ea"/>
                      </a:rPr>
                      <m:t>𝑓</m:t>
                    </m:r>
                    <m:sSubSup>
                      <m:sSubSupPr>
                        <m:ctrlPr>
                          <a:rPr lang="en-US" sz="2800" i="1">
                            <a:solidFill>
                              <a:srgbClr val="000000"/>
                            </a:solidFill>
                            <a:latin typeface="Cambria Math" panose="02040503050406030204" pitchFamily="18" charset="0"/>
                            <a:cs typeface="Cambria Math" panose="02040503050406030204" charset="0"/>
                          </a:rPr>
                        </m:ctrlPr>
                      </m:sSubSupPr>
                      <m:e>
                        <m:r>
                          <m:rPr>
                            <m:nor/>
                          </m:rPr>
                          <a:rPr lang="en-US" sz="2800">
                            <a:solidFill>
                              <a:srgbClr val="000000"/>
                            </a:solidFill>
                            <a:latin typeface="UTM Avo" panose="02040603050506020204" pitchFamily="18" charset="0"/>
                            <a:cs typeface="Cambria Math" panose="02040503050406030204" charset="0"/>
                          </a:rPr>
                          <m:t>H</m:t>
                        </m:r>
                      </m:e>
                      <m:sub>
                        <m:r>
                          <a:rPr lang="en-US" sz="2800" i="0">
                            <a:solidFill>
                              <a:srgbClr val="000000"/>
                            </a:solidFill>
                            <a:latin typeface="Cambria Math" panose="02040503050406030204" charset="0"/>
                            <a:cs typeface="Cambria Math" panose="02040503050406030204" charset="0"/>
                          </a:rPr>
                          <m:t>298</m:t>
                        </m:r>
                      </m:sub>
                      <m:sup>
                        <m:r>
                          <a:rPr lang="en-US" sz="2800" b="0" i="0" smtClean="0">
                            <a:solidFill>
                              <a:srgbClr val="000000"/>
                            </a:solidFill>
                            <a:latin typeface="Cambria Math" panose="02040503050406030204" pitchFamily="18" charset="0"/>
                            <a:cs typeface="Cambria Math" panose="02040503050406030204" charset="0"/>
                          </a:rPr>
                          <m:t>0</m:t>
                        </m:r>
                      </m:sup>
                    </m:sSubSup>
                  </m:oMath>
                </a14:m>
                <a:r>
                  <a:rPr lang="en-US" sz="2800" dirty="0">
                    <a:solidFill>
                      <a:srgbClr val="000000"/>
                    </a:solidFill>
                    <a:latin typeface="UTM Avo" panose="02040603050506020204" pitchFamily="18" charset="0"/>
                    <a:cs typeface="Arial" panose="020B0604020202020204" pitchFamily="34" charset="0"/>
                  </a:rPr>
                  <a:t> </a:t>
                </a:r>
                <a:r>
                  <a:rPr lang="vi-VN" sz="2800" dirty="0">
                    <a:solidFill>
                      <a:srgbClr val="000000"/>
                    </a:solidFill>
                    <a:latin typeface="Times New Roman" panose="02020603050405020304" pitchFamily="18" charset="0"/>
                  </a:rPr>
                  <a:t>= –</a:t>
                </a:r>
                <a:r>
                  <a:rPr lang="vi-VN" sz="2200" dirty="0">
                    <a:solidFill>
                      <a:srgbClr val="000000"/>
                    </a:solidFill>
                    <a:latin typeface="UTM Avo" panose="02040603050506020204" pitchFamily="18" charset="0"/>
                    <a:cs typeface="Arial" panose="020B0604020202020204" pitchFamily="34" charset="0"/>
                  </a:rPr>
                  <a:t>418,0 kJ mol</a:t>
                </a:r>
                <a:r>
                  <a:rPr lang="vi-VN" sz="2200" baseline="30000" dirty="0">
                    <a:solidFill>
                      <a:srgbClr val="000000"/>
                    </a:solidFill>
                    <a:latin typeface="UTM Avo" panose="02040603050506020204" pitchFamily="18" charset="0"/>
                    <a:cs typeface="Arial" panose="020B0604020202020204" pitchFamily="34" charset="0"/>
                  </a:rPr>
                  <a:t>–1</a:t>
                </a:r>
                <a:r>
                  <a:rPr lang="en-US" sz="2200" baseline="30000" dirty="0">
                    <a:solidFill>
                      <a:srgbClr val="000000"/>
                    </a:solidFill>
                    <a:latin typeface="UTM Avo" panose="02040603050506020204" pitchFamily="18" charset="0"/>
                    <a:cs typeface="Arial" panose="020B0604020202020204" pitchFamily="34" charset="0"/>
                  </a:rPr>
                  <a:t>   </a:t>
                </a:r>
              </a:p>
            </p:txBody>
          </p:sp>
        </mc:Choice>
        <mc:Fallback xmlns="">
          <p:sp>
            <p:nvSpPr>
              <p:cNvPr id="3" name="Rectangle 2">
                <a:extLst>
                  <a:ext uri="{FF2B5EF4-FFF2-40B4-BE49-F238E27FC236}">
                    <a16:creationId xmlns:a16="http://schemas.microsoft.com/office/drawing/2014/main" id="{91B76E34-CE5F-78EB-C884-F7EB7B54DA26}"/>
                  </a:ext>
                </a:extLst>
              </p:cNvPr>
              <p:cNvSpPr>
                <a:spLocks noRot="1" noChangeAspect="1" noMove="1" noResize="1" noEditPoints="1" noAdjustHandles="1" noChangeArrowheads="1" noChangeShapeType="1" noTextEdit="1"/>
              </p:cNvSpPr>
              <p:nvPr/>
            </p:nvSpPr>
            <p:spPr>
              <a:xfrm>
                <a:off x="717604" y="1530392"/>
                <a:ext cx="10834316" cy="4120872"/>
              </a:xfrm>
              <a:prstGeom prst="rect">
                <a:avLst/>
              </a:prstGeom>
              <a:blipFill>
                <a:blip r:embed="rId3"/>
                <a:stretch>
                  <a:fillRect l="-732" r="-732" b="-1036"/>
                </a:stretch>
              </a:blipFill>
            </p:spPr>
            <p:txBody>
              <a:bodyPr/>
              <a:lstStyle/>
              <a:p>
                <a:r>
                  <a:rPr lang="en-US">
                    <a:noFill/>
                  </a:rPr>
                  <a:t> </a:t>
                </a:r>
              </a:p>
            </p:txBody>
          </p:sp>
        </mc:Fallback>
      </mc:AlternateContent>
      <p:sp>
        <p:nvSpPr>
          <p:cNvPr id="6" name="TextBox 5">
            <a:extLst>
              <a:ext uri="{FF2B5EF4-FFF2-40B4-BE49-F238E27FC236}">
                <a16:creationId xmlns:a16="http://schemas.microsoft.com/office/drawing/2014/main" id="{24B58F11-4CBB-4ED8-180F-51D4B2F6EF37}"/>
              </a:ext>
            </a:extLst>
          </p:cNvPr>
          <p:cNvSpPr txBox="1"/>
          <p:nvPr/>
        </p:nvSpPr>
        <p:spPr>
          <a:xfrm>
            <a:off x="1859280" y="5856243"/>
            <a:ext cx="8158480" cy="528286"/>
          </a:xfrm>
          <a:prstGeom prst="rect">
            <a:avLst/>
          </a:prstGeom>
          <a:noFill/>
        </p:spPr>
        <p:txBody>
          <a:bodyPr wrap="square">
            <a:spAutoFit/>
          </a:bodyPr>
          <a:lstStyle/>
          <a:p>
            <a:pPr algn="ctr">
              <a:lnSpc>
                <a:spcPct val="150000"/>
              </a:lnSpc>
            </a:pPr>
            <a:r>
              <a:rPr lang="en-US" sz="2200" b="1" dirty="0" err="1">
                <a:solidFill>
                  <a:srgbClr val="000000"/>
                </a:solidFill>
                <a:latin typeface="UTM Avo" panose="02040603050506020204" pitchFamily="18" charset="0"/>
              </a:rPr>
              <a:t>Chú</a:t>
            </a:r>
            <a:r>
              <a:rPr lang="en-US" sz="2200" b="1" dirty="0">
                <a:solidFill>
                  <a:srgbClr val="000000"/>
                </a:solidFill>
                <a:latin typeface="UTM Avo" panose="02040603050506020204" pitchFamily="18" charset="0"/>
              </a:rPr>
              <a:t> ý: </a:t>
            </a:r>
            <a:r>
              <a:rPr lang="en-US" sz="2200" dirty="0" err="1">
                <a:solidFill>
                  <a:srgbClr val="000000"/>
                </a:solidFill>
                <a:latin typeface="UTM Avo" panose="02040603050506020204" pitchFamily="18" charset="0"/>
              </a:rPr>
              <a:t>Phải</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viết</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thể</a:t>
            </a:r>
            <a:r>
              <a:rPr lang="en-US" sz="2200" dirty="0">
                <a:solidFill>
                  <a:srgbClr val="000000"/>
                </a:solidFill>
                <a:latin typeface="UTM Avo" panose="02040603050506020204" pitchFamily="18" charset="0"/>
              </a:rPr>
              <a:t> của </a:t>
            </a:r>
            <a:r>
              <a:rPr lang="en-US" sz="2200" dirty="0" err="1">
                <a:solidFill>
                  <a:srgbClr val="000000"/>
                </a:solidFill>
                <a:latin typeface="UTM Avo" panose="02040603050506020204" pitchFamily="18" charset="0"/>
              </a:rPr>
              <a:t>các</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chất</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trong</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phản</a:t>
            </a:r>
            <a:r>
              <a:rPr lang="en-US" sz="2200" dirty="0">
                <a:solidFill>
                  <a:srgbClr val="000000"/>
                </a:solidFill>
                <a:latin typeface="UTM Avo" panose="02040603050506020204" pitchFamily="18" charset="0"/>
              </a:rPr>
              <a:t> </a:t>
            </a:r>
            <a:r>
              <a:rPr lang="en-US" sz="2200" dirty="0" err="1">
                <a:solidFill>
                  <a:srgbClr val="000000"/>
                </a:solidFill>
                <a:latin typeface="UTM Avo" panose="02040603050506020204" pitchFamily="18" charset="0"/>
              </a:rPr>
              <a:t>ứng</a:t>
            </a:r>
            <a:r>
              <a:rPr lang="en-US" sz="22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35668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91B76E34-CE5F-78EB-C884-F7EB7B54DA26}"/>
                  </a:ext>
                </a:extLst>
              </p:cNvPr>
              <p:cNvSpPr/>
              <p:nvPr/>
            </p:nvSpPr>
            <p:spPr>
              <a:xfrm>
                <a:off x="687124" y="1794552"/>
                <a:ext cx="10834316" cy="3500254"/>
              </a:xfrm>
              <a:prstGeom prst="rect">
                <a:avLst/>
              </a:prstGeom>
            </p:spPr>
            <p:txBody>
              <a:bodyPr wrap="square">
                <a:spAutoFit/>
              </a:bodyPr>
              <a:lstStyle/>
              <a:p>
                <a:pPr algn="just">
                  <a:lnSpc>
                    <a:spcPct val="150000"/>
                  </a:lnSpc>
                </a:pPr>
                <a:r>
                  <a:rPr lang="vi-VN" sz="2200" b="1" dirty="0">
                    <a:solidFill>
                      <a:srgbClr val="000000"/>
                    </a:solidFill>
                    <a:latin typeface="UTM Avo" panose="02040603050506020204" pitchFamily="18" charset="0"/>
                  </a:rPr>
                  <a:t>Ví dụ 2: </a:t>
                </a:r>
                <a:r>
                  <a:rPr lang="vi-VN" sz="2200" dirty="0">
                    <a:solidFill>
                      <a:srgbClr val="000000"/>
                    </a:solidFill>
                    <a:latin typeface="UTM Avo" panose="02040603050506020204" pitchFamily="18" charset="0"/>
                  </a:rPr>
                  <a:t>Ở điều kiện chuẩn, cần phải cung cấp 26,5 kJ nhiệt lượng cho quá trình 0,5 mol H</a:t>
                </a:r>
                <a:r>
                  <a:rPr lang="vi-VN" sz="2200" baseline="-25000" dirty="0">
                    <a:solidFill>
                      <a:srgbClr val="000000"/>
                    </a:solidFill>
                    <a:latin typeface="UTM Avo" panose="02040603050506020204" pitchFamily="18" charset="0"/>
                  </a:rPr>
                  <a:t>2</a:t>
                </a:r>
                <a:r>
                  <a:rPr lang="vi-VN" sz="2200" dirty="0">
                    <a:solidFill>
                      <a:srgbClr val="000000"/>
                    </a:solidFill>
                    <a:latin typeface="UTM Avo" panose="02040603050506020204" pitchFamily="18" charset="0"/>
                  </a:rPr>
                  <a:t>(g) phản ứng với 0,5 mol I</a:t>
                </a:r>
                <a:r>
                  <a:rPr lang="vi-VN" sz="2200" baseline="-25000" dirty="0">
                    <a:solidFill>
                      <a:srgbClr val="000000"/>
                    </a:solidFill>
                    <a:latin typeface="UTM Avo" panose="02040603050506020204" pitchFamily="18" charset="0"/>
                  </a:rPr>
                  <a:t>2</a:t>
                </a:r>
                <a:r>
                  <a:rPr lang="vi-VN" sz="2200" dirty="0">
                    <a:solidFill>
                      <a:srgbClr val="000000"/>
                    </a:solidFill>
                    <a:latin typeface="UTM Avo" panose="02040603050506020204" pitchFamily="18" charset="0"/>
                  </a:rPr>
                  <a:t>(s) để thu được 1 mol HI(g).</a:t>
                </a:r>
                <a:r>
                  <a:rPr lang="en-US" sz="2200" dirty="0">
                    <a:solidFill>
                      <a:srgbClr val="000000"/>
                    </a:solidFill>
                    <a:latin typeface="UTM Avo" panose="02040603050506020204" pitchFamily="18" charset="0"/>
                  </a:rPr>
                  <a:t> </a:t>
                </a:r>
                <a:r>
                  <a:rPr lang="vi-VN" sz="2200" dirty="0">
                    <a:solidFill>
                      <a:srgbClr val="000000"/>
                    </a:solidFill>
                    <a:latin typeface="UTM Avo" panose="02040603050506020204" pitchFamily="18" charset="0"/>
                  </a:rPr>
                  <a:t>Như vậy enthalpy tạo thành chuẩn của hydrogen iodide (HI) ở thể khí là 26,5 kJ mol</a:t>
                </a:r>
                <a:r>
                  <a:rPr lang="vi-VN" sz="2200" baseline="30000" dirty="0">
                    <a:solidFill>
                      <a:srgbClr val="000000"/>
                    </a:solidFill>
                    <a:latin typeface="UTM Avo" panose="02040603050506020204" pitchFamily="18" charset="0"/>
                  </a:rPr>
                  <a:t>–1</a:t>
                </a:r>
                <a:r>
                  <a:rPr lang="vi-VN" sz="2200" dirty="0">
                    <a:solidFill>
                      <a:srgbClr val="000000"/>
                    </a:solidFill>
                    <a:latin typeface="UTM Avo" panose="02040603050506020204" pitchFamily="18" charset="0"/>
                  </a:rPr>
                  <a:t>.</a:t>
                </a:r>
                <a:endParaRPr lang="en-US" sz="2200" dirty="0">
                  <a:solidFill>
                    <a:srgbClr val="000000"/>
                  </a:solidFill>
                  <a:latin typeface="UTM Avo" panose="02040603050506020204" pitchFamily="18" charset="0"/>
                </a:endParaRPr>
              </a:p>
              <a:p>
                <a:pPr algn="ctr">
                  <a:lnSpc>
                    <a:spcPct val="150000"/>
                  </a:lnSpc>
                </a:pPr>
                <a14:m>
                  <m:oMath xmlns:m="http://schemas.openxmlformats.org/officeDocument/2006/math">
                    <m:f>
                      <m:fPr>
                        <m:ctrlPr>
                          <a:rPr lang="vi-VN" sz="2400" i="1">
                            <a:solidFill>
                              <a:srgbClr val="000000"/>
                            </a:solidFill>
                            <a:latin typeface="Cambria Math" panose="02040503050406030204" pitchFamily="18" charset="0"/>
                          </a:rPr>
                        </m:ctrlPr>
                      </m:fPr>
                      <m:num>
                        <m:r>
                          <m:rPr>
                            <m:nor/>
                          </m:rPr>
                          <a:rPr lang="en-US" sz="2400">
                            <a:solidFill>
                              <a:srgbClr val="000000"/>
                            </a:solidFill>
                            <a:latin typeface="UTM Avo" panose="02040603050506020204" pitchFamily="18" charset="0"/>
                          </a:rPr>
                          <m:t>1</m:t>
                        </m:r>
                      </m:num>
                      <m:den>
                        <m:r>
                          <m:rPr>
                            <m:nor/>
                          </m:rPr>
                          <a:rPr lang="en-US" sz="2400">
                            <a:solidFill>
                              <a:srgbClr val="000000"/>
                            </a:solidFill>
                            <a:latin typeface="UTM Avo" panose="02040603050506020204" pitchFamily="18" charset="0"/>
                          </a:rPr>
                          <m:t>2</m:t>
                        </m:r>
                      </m:den>
                    </m:f>
                    <m:r>
                      <a:rPr lang="en-US" sz="2400" i="1">
                        <a:solidFill>
                          <a:srgbClr val="000000"/>
                        </a:solidFill>
                        <a:latin typeface="Cambria Math" panose="02040503050406030204" pitchFamily="18" charset="0"/>
                      </a:rPr>
                      <m:t> </m:t>
                    </m:r>
                  </m:oMath>
                </a14:m>
                <a:r>
                  <a:rPr lang="vi-VN" sz="2200" dirty="0">
                    <a:solidFill>
                      <a:srgbClr val="000000"/>
                    </a:solidFill>
                    <a:latin typeface="UTM Avo" panose="02040603050506020204" pitchFamily="18" charset="0"/>
                  </a:rPr>
                  <a:t>H</a:t>
                </a:r>
                <a:r>
                  <a:rPr lang="vi-VN" sz="2200" baseline="-25000" dirty="0">
                    <a:solidFill>
                      <a:srgbClr val="000000"/>
                    </a:solidFill>
                    <a:latin typeface="UTM Avo" panose="02040603050506020204" pitchFamily="18" charset="0"/>
                  </a:rPr>
                  <a:t>2</a:t>
                </a:r>
                <a:r>
                  <a:rPr lang="vi-VN" sz="2200" dirty="0">
                    <a:solidFill>
                      <a:srgbClr val="000000"/>
                    </a:solidFill>
                    <a:latin typeface="UTM Avo" panose="02040603050506020204" pitchFamily="18" charset="0"/>
                  </a:rPr>
                  <a:t>(g) + </a:t>
                </a:r>
                <a14:m>
                  <m:oMath xmlns:m="http://schemas.openxmlformats.org/officeDocument/2006/math">
                    <m:f>
                      <m:fPr>
                        <m:ctrlPr>
                          <a:rPr lang="vi-VN" sz="2200" i="1">
                            <a:solidFill>
                              <a:srgbClr val="000000"/>
                            </a:solidFill>
                            <a:latin typeface="Cambria Math" panose="02040503050406030204" pitchFamily="18" charset="0"/>
                          </a:rPr>
                        </m:ctrlPr>
                      </m:fPr>
                      <m:num>
                        <m:r>
                          <m:rPr>
                            <m:nor/>
                          </m:rPr>
                          <a:rPr lang="en-US" sz="2200">
                            <a:solidFill>
                              <a:srgbClr val="000000"/>
                            </a:solidFill>
                            <a:latin typeface="UTM Avo" panose="02040603050506020204" pitchFamily="18" charset="0"/>
                          </a:rPr>
                          <m:t>1</m:t>
                        </m:r>
                      </m:num>
                      <m:den>
                        <m:r>
                          <m:rPr>
                            <m:nor/>
                          </m:rPr>
                          <a:rPr lang="en-US" sz="2200">
                            <a:solidFill>
                              <a:srgbClr val="000000"/>
                            </a:solidFill>
                            <a:latin typeface="UTM Avo" panose="02040603050506020204" pitchFamily="18" charset="0"/>
                          </a:rPr>
                          <m:t>2</m:t>
                        </m:r>
                      </m:den>
                    </m:f>
                    <m:r>
                      <a:rPr lang="en-US" sz="2200">
                        <a:solidFill>
                          <a:srgbClr val="000000"/>
                        </a:solidFill>
                        <a:latin typeface="Cambria Math" panose="02040503050406030204" pitchFamily="18" charset="0"/>
                      </a:rPr>
                      <m:t> </m:t>
                    </m:r>
                  </m:oMath>
                </a14:m>
                <a:r>
                  <a:rPr lang="vi-VN" sz="2200" dirty="0">
                    <a:solidFill>
                      <a:srgbClr val="000000"/>
                    </a:solidFill>
                    <a:latin typeface="UTM Avo" panose="02040603050506020204" pitchFamily="18" charset="0"/>
                  </a:rPr>
                  <a:t>I</a:t>
                </a:r>
                <a:r>
                  <a:rPr lang="vi-VN" sz="2200" baseline="-25000" dirty="0">
                    <a:solidFill>
                      <a:srgbClr val="000000"/>
                    </a:solidFill>
                    <a:latin typeface="UTM Avo" panose="02040603050506020204" pitchFamily="18" charset="0"/>
                  </a:rPr>
                  <a:t>2</a:t>
                </a:r>
                <a:r>
                  <a:rPr lang="vi-VN" sz="2200" dirty="0">
                    <a:solidFill>
                      <a:srgbClr val="000000"/>
                    </a:solidFill>
                    <a:latin typeface="UTM Avo" panose="02040603050506020204" pitchFamily="18" charset="0"/>
                  </a:rPr>
                  <a:t>(s) → HI(g) </a:t>
                </a:r>
                <a:r>
                  <a:rPr lang="en-US" sz="2400" dirty="0">
                    <a:solidFill>
                      <a:srgbClr val="000000"/>
                    </a:solidFill>
                    <a:latin typeface="UTM Avo" panose="02040603050506020204" pitchFamily="18" charset="0"/>
                  </a:rPr>
                  <a:t>           </a:t>
                </a:r>
                <a:r>
                  <a:rPr lang="en-US" sz="2400" i="1"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a:rPr lang="en-US" sz="2400" i="1" baseline="-25000">
                        <a:solidFill>
                          <a:srgbClr val="000000"/>
                        </a:solidFill>
                        <a:latin typeface="Cambria Math" panose="02040503050406030204" pitchFamily="18" charset="0"/>
                        <a:cs typeface="Arial" panose="020B0604020202020204" pitchFamily="34" charset="0"/>
                        <a:sym typeface="+mn-ea"/>
                      </a:rPr>
                      <m:t>𝑓</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1">
                            <a:solidFill>
                              <a:srgbClr val="000000"/>
                            </a:solidFill>
                            <a:latin typeface="Cambria Math" panose="02040503050406030204" charset="0"/>
                            <a:cs typeface="Cambria Math" panose="02040503050406030204" charset="0"/>
                          </a:rPr>
                          <m:t>298</m:t>
                        </m:r>
                      </m:sub>
                      <m:sup>
                        <m:r>
                          <a:rPr lang="en-US" sz="2400" b="0" i="1" smtClean="0">
                            <a:solidFill>
                              <a:srgbClr val="000000"/>
                            </a:solidFill>
                            <a:latin typeface="Cambria Math" panose="02040503050406030204" pitchFamily="18" charset="0"/>
                            <a:cs typeface="Cambria Math" panose="02040503050406030204" charset="0"/>
                          </a:rPr>
                          <m:t>0</m:t>
                        </m:r>
                      </m:sup>
                    </m:sSubSup>
                    <m:r>
                      <a:rPr lang="en-US" sz="2400" i="1">
                        <a:solidFill>
                          <a:srgbClr val="000000"/>
                        </a:solidFill>
                        <a:latin typeface="Cambria Math" panose="02040503050406030204" pitchFamily="18" charset="0"/>
                        <a:cs typeface="Cambria Math" panose="02040503050406030204" charset="0"/>
                      </a:rPr>
                      <m:t> </m:t>
                    </m:r>
                  </m:oMath>
                </a14:m>
                <a:r>
                  <a:rPr lang="vi-VN" sz="2400" dirty="0">
                    <a:solidFill>
                      <a:srgbClr val="000000"/>
                    </a:solidFill>
                    <a:latin typeface="Times New Roman" panose="02020603050405020304" pitchFamily="18" charset="0"/>
                  </a:rPr>
                  <a:t>= </a:t>
                </a:r>
                <a:r>
                  <a:rPr lang="vi-VN" sz="2200" dirty="0">
                    <a:solidFill>
                      <a:srgbClr val="000000"/>
                    </a:solidFill>
                    <a:latin typeface="UTM Avo" panose="02040603050506020204" pitchFamily="18" charset="0"/>
                  </a:rPr>
                  <a:t>26,5 kJ mol</a:t>
                </a:r>
                <a:r>
                  <a:rPr lang="vi-VN" sz="2200" baseline="30000" dirty="0">
                    <a:solidFill>
                      <a:srgbClr val="000000"/>
                    </a:solidFill>
                    <a:latin typeface="UTM Avo" panose="02040603050506020204" pitchFamily="18" charset="0"/>
                  </a:rPr>
                  <a:t>–1 </a:t>
                </a:r>
                <a:endParaRPr lang="en-US" sz="2200" baseline="30000" dirty="0">
                  <a:solidFill>
                    <a:srgbClr val="000000"/>
                  </a:solidFill>
                  <a:latin typeface="UTM Avo" panose="02040603050506020204" pitchFamily="18" charset="0"/>
                </a:endParaRPr>
              </a:p>
              <a:p>
                <a:pPr algn="just">
                  <a:lnSpc>
                    <a:spcPct val="150000"/>
                  </a:lnSpc>
                </a:pPr>
                <a:r>
                  <a:rPr lang="vi-VN" sz="2200" dirty="0">
                    <a:solidFill>
                      <a:srgbClr val="000000"/>
                    </a:solidFill>
                    <a:latin typeface="UTM Avo" panose="02040603050506020204" pitchFamily="18" charset="0"/>
                  </a:rPr>
                  <a:t>Enthalpy  tạo  thành  chuẩn  của  các  đơn  chất  bền  nhất đều bằng 0.</a:t>
                </a:r>
              </a:p>
              <a:p>
                <a:pPr algn="just">
                  <a:lnSpc>
                    <a:spcPct val="150000"/>
                  </a:lnSpc>
                </a:pPr>
                <a:r>
                  <a:rPr lang="vi-VN" sz="2200" dirty="0">
                    <a:solidFill>
                      <a:srgbClr val="000000"/>
                    </a:solidFill>
                    <a:latin typeface="UTM Avo" panose="02040603050506020204" pitchFamily="18" charset="0"/>
                  </a:rPr>
                  <a:t>Enthalpy tạo thành chuẩn của một số chất được cho ở Phụ lục 3.</a:t>
                </a:r>
              </a:p>
            </p:txBody>
          </p:sp>
        </mc:Choice>
        <mc:Fallback xmlns="">
          <p:sp>
            <p:nvSpPr>
              <p:cNvPr id="3" name="Rectangle 2">
                <a:extLst>
                  <a:ext uri="{FF2B5EF4-FFF2-40B4-BE49-F238E27FC236}">
                    <a16:creationId xmlns:a16="http://schemas.microsoft.com/office/drawing/2014/main" id="{91B76E34-CE5F-78EB-C884-F7EB7B54DA26}"/>
                  </a:ext>
                </a:extLst>
              </p:cNvPr>
              <p:cNvSpPr>
                <a:spLocks noRot="1" noChangeAspect="1" noMove="1" noResize="1" noEditPoints="1" noAdjustHandles="1" noChangeArrowheads="1" noChangeShapeType="1" noTextEdit="1"/>
              </p:cNvSpPr>
              <p:nvPr/>
            </p:nvSpPr>
            <p:spPr>
              <a:xfrm>
                <a:off x="687124" y="1794552"/>
                <a:ext cx="10834316" cy="3500254"/>
              </a:xfrm>
              <a:prstGeom prst="rect">
                <a:avLst/>
              </a:prstGeom>
              <a:blipFill>
                <a:blip r:embed="rId3"/>
                <a:stretch>
                  <a:fillRect l="-732" r="-732" b="-2609"/>
                </a:stretch>
              </a:blipFill>
            </p:spPr>
            <p:txBody>
              <a:bodyPr/>
              <a:lstStyle/>
              <a:p>
                <a:r>
                  <a:rPr lang="en-US">
                    <a:noFill/>
                  </a:rPr>
                  <a:t> </a:t>
                </a:r>
              </a:p>
            </p:txBody>
          </p:sp>
        </mc:Fallback>
      </mc:AlternateContent>
    </p:spTree>
    <p:extLst>
      <p:ext uri="{BB962C8B-B14F-4D97-AF65-F5344CB8AC3E}">
        <p14:creationId xmlns:p14="http://schemas.microsoft.com/office/powerpoint/2010/main" val="2283265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95600" y="1906271"/>
            <a:ext cx="6651413" cy="461665"/>
          </a:xfrm>
          <a:prstGeom prst="rect">
            <a:avLst/>
          </a:prstGeom>
          <a:solidFill>
            <a:schemeClr val="accent6">
              <a:lumMod val="20000"/>
              <a:lumOff val="80000"/>
            </a:schemeClr>
          </a:solidFill>
          <a:ln w="9525">
            <a:noFill/>
          </a:ln>
        </p:spPr>
        <p:txBody>
          <a:bodyPr wrap="square">
            <a:spAutoFit/>
          </a:bodyPr>
          <a:lstStyle/>
          <a:p>
            <a:pPr algn="ctr"/>
            <a:r>
              <a:rPr lang="en-US" sz="2400" b="1" dirty="0" err="1">
                <a:latin typeface="UTM Avo" panose="02040603050506020204" pitchFamily="18" charset="0"/>
                <a:cs typeface="Arial" panose="020B0604020202020204" pitchFamily="34" charset="0"/>
              </a:rPr>
              <a:t>Phiếu</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bài</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tập</a:t>
            </a:r>
            <a:r>
              <a:rPr lang="en-US" sz="2400" b="1" dirty="0">
                <a:latin typeface="UTM Avo" panose="02040603050506020204" pitchFamily="18" charset="0"/>
                <a:cs typeface="Arial" panose="020B0604020202020204" pitchFamily="34" charset="0"/>
              </a:rPr>
              <a:t> số 2</a:t>
            </a:r>
          </a:p>
        </p:txBody>
      </p:sp>
      <p:sp>
        <p:nvSpPr>
          <p:cNvPr id="4" name="Text Box 164">
            <a:extLst>
              <a:ext uri="{FF2B5EF4-FFF2-40B4-BE49-F238E27FC236}">
                <a16:creationId xmlns:a16="http://schemas.microsoft.com/office/drawing/2014/main" id="{4C494885-4BED-E376-A364-3B446E149C01}"/>
              </a:ext>
            </a:extLst>
          </p:cNvPr>
          <p:cNvSpPr txBox="1"/>
          <p:nvPr/>
        </p:nvSpPr>
        <p:spPr>
          <a:xfrm>
            <a:off x="690880" y="2471731"/>
            <a:ext cx="10928348" cy="3850349"/>
          </a:xfrm>
          <a:prstGeom prst="rect">
            <a:avLst/>
          </a:prstGeom>
          <a:noFill/>
          <a:ln w="9525">
            <a:noFill/>
          </a:ln>
        </p:spPr>
        <p:txBody>
          <a:bodyPr wrap="square">
            <a:spAutoFit/>
          </a:bodyPr>
          <a:lstStyle/>
          <a:p>
            <a:pPr algn="just">
              <a:lnSpc>
                <a:spcPct val="125000"/>
              </a:lnSpc>
            </a:pPr>
            <a:r>
              <a:rPr lang="en-US" sz="2200" dirty="0">
                <a:latin typeface="UTM Avo" panose="02040603050506020204" pitchFamily="18" charset="0"/>
                <a:cs typeface="Arial" panose="020B0604020202020204" pitchFamily="34" charset="0"/>
              </a:rPr>
              <a:t>1. </a:t>
            </a:r>
            <a:r>
              <a:rPr lang="vi-VN" sz="2200" dirty="0">
                <a:latin typeface="UTM Avo" panose="02040603050506020204" pitchFamily="18" charset="0"/>
                <a:cs typeface="Arial" panose="020B0604020202020204" pitchFamily="34" charset="0"/>
              </a:rPr>
              <a:t>Nhiệt tỏa ra khi hình thành 1 mol Na</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O(s) ở điều kiện chuẩn từ phản ứng giữa Na(s) và O</a:t>
            </a:r>
            <a:r>
              <a:rPr lang="vi-VN" sz="2200" baseline="-25000" dirty="0">
                <a:latin typeface="UTM Avo" panose="02040603050506020204" pitchFamily="18" charset="0"/>
                <a:cs typeface="Arial" panose="020B0604020202020204" pitchFamily="34" charset="0"/>
              </a:rPr>
              <a:t>3</a:t>
            </a:r>
            <a:r>
              <a:rPr lang="vi-VN" sz="2200" dirty="0">
                <a:latin typeface="UTM Avo" panose="02040603050506020204" pitchFamily="18" charset="0"/>
                <a:cs typeface="Arial" panose="020B0604020202020204" pitchFamily="34" charset="0"/>
              </a:rPr>
              <a:t>(g) có được coi là nhiệt tạo thành chuẩn của Na</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O(s) không? Giả sử Na tác dụng được với O</a:t>
            </a:r>
            <a:r>
              <a:rPr lang="vi-VN" sz="2200" baseline="-25000" dirty="0">
                <a:latin typeface="UTM Avo" panose="02040603050506020204" pitchFamily="18" charset="0"/>
                <a:cs typeface="Arial" panose="020B0604020202020204" pitchFamily="34" charset="0"/>
              </a:rPr>
              <a:t>3</a:t>
            </a:r>
            <a:r>
              <a:rPr lang="vi-VN" sz="2200" dirty="0">
                <a:latin typeface="UTM Avo" panose="02040603050506020204" pitchFamily="18" charset="0"/>
                <a:cs typeface="Arial" panose="020B0604020202020204" pitchFamily="34" charset="0"/>
              </a:rPr>
              <a:t> thu được Na</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O.</a:t>
            </a:r>
          </a:p>
          <a:p>
            <a:pPr algn="just">
              <a:lnSpc>
                <a:spcPct val="125000"/>
              </a:lnSpc>
            </a:pPr>
            <a:r>
              <a:rPr lang="en-US" sz="2200" dirty="0">
                <a:latin typeface="UTM Avo" panose="02040603050506020204" pitchFamily="18" charset="0"/>
                <a:cs typeface="Arial" panose="020B0604020202020204" pitchFamily="34" charset="0"/>
              </a:rPr>
              <a:t>2. </a:t>
            </a:r>
            <a:r>
              <a:rPr lang="vi-VN" sz="2200" dirty="0">
                <a:latin typeface="UTM Avo" panose="02040603050506020204" pitchFamily="18" charset="0"/>
                <a:cs typeface="Arial" panose="020B0604020202020204" pitchFamily="34" charset="0"/>
              </a:rPr>
              <a:t>Trong ví dụ 1, ở cùng điều kiện phản ứng, nếu chỉ thu được 0,5 mol Na</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O thì lượng nhiệt tỏa ra là bao nhiêu kJ?</a:t>
            </a:r>
          </a:p>
          <a:p>
            <a:pPr algn="just">
              <a:lnSpc>
                <a:spcPct val="125000"/>
              </a:lnSpc>
            </a:pPr>
            <a:r>
              <a:rPr lang="en-US" sz="2200" dirty="0">
                <a:latin typeface="UTM Avo" panose="02040603050506020204" pitchFamily="18" charset="0"/>
                <a:cs typeface="Arial" panose="020B0604020202020204" pitchFamily="34" charset="0"/>
              </a:rPr>
              <a:t>3. </a:t>
            </a:r>
            <a:r>
              <a:rPr lang="vi-VN" sz="2200" dirty="0">
                <a:latin typeface="UTM Avo" panose="02040603050506020204" pitchFamily="18" charset="0"/>
                <a:cs typeface="Arial" panose="020B0604020202020204" pitchFamily="34" charset="0"/>
              </a:rPr>
              <a:t>Cho phản ứng:               N</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(g) + 3H</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(g) → 2NH</a:t>
            </a:r>
            <a:r>
              <a:rPr lang="vi-VN" sz="2200" baseline="-25000" dirty="0">
                <a:latin typeface="UTM Avo" panose="02040603050506020204" pitchFamily="18" charset="0"/>
                <a:cs typeface="Arial" panose="020B0604020202020204" pitchFamily="34" charset="0"/>
              </a:rPr>
              <a:t>3</a:t>
            </a:r>
            <a:r>
              <a:rPr lang="vi-VN" sz="2200" dirty="0">
                <a:latin typeface="UTM Avo" panose="02040603050506020204" pitchFamily="18" charset="0"/>
                <a:cs typeface="Arial" panose="020B0604020202020204" pitchFamily="34" charset="0"/>
              </a:rPr>
              <a:t>(g)             </a:t>
            </a:r>
          </a:p>
          <a:p>
            <a:pPr algn="just">
              <a:lnSpc>
                <a:spcPct val="125000"/>
              </a:lnSpc>
            </a:pPr>
            <a:r>
              <a:rPr lang="vi-VN" sz="2200" dirty="0">
                <a:latin typeface="UTM Avo" panose="02040603050506020204" pitchFamily="18" charset="0"/>
                <a:cs typeface="Arial" panose="020B0604020202020204" pitchFamily="34" charset="0"/>
              </a:rPr>
              <a:t>Ở điều kiện chuẩn, cứ 1 mol N</a:t>
            </a:r>
            <a:r>
              <a:rPr lang="vi-VN" sz="2200" baseline="-25000" dirty="0">
                <a:latin typeface="UTM Avo" panose="02040603050506020204" pitchFamily="18" charset="0"/>
                <a:cs typeface="Arial" panose="020B0604020202020204" pitchFamily="34" charset="0"/>
              </a:rPr>
              <a:t>2</a:t>
            </a:r>
            <a:r>
              <a:rPr lang="vi-VN" sz="2200" dirty="0">
                <a:latin typeface="UTM Avo" panose="02040603050506020204" pitchFamily="18" charset="0"/>
                <a:cs typeface="Arial" panose="020B0604020202020204" pitchFamily="34" charset="0"/>
              </a:rPr>
              <a:t> phản ứng hết sẽ tỏa ra 92,22 kJ. Tính enthalpy tạo thành chuẩn của NH</a:t>
            </a:r>
            <a:r>
              <a:rPr lang="vi-VN" sz="2200" baseline="-25000" dirty="0">
                <a:latin typeface="UTM Avo" panose="02040603050506020204" pitchFamily="18" charset="0"/>
                <a:cs typeface="Arial" panose="020B0604020202020204" pitchFamily="34" charset="0"/>
              </a:rPr>
              <a:t>3</a:t>
            </a:r>
            <a:r>
              <a:rPr lang="vi-VN" sz="2200" dirty="0">
                <a:latin typeface="UTM Avo" panose="02040603050506020204" pitchFamily="18" charset="0"/>
                <a:cs typeface="Arial" panose="020B0604020202020204" pitchFamily="34" charset="0"/>
              </a:rPr>
              <a:t>?</a:t>
            </a:r>
          </a:p>
          <a:p>
            <a:pPr algn="just">
              <a:lnSpc>
                <a:spcPct val="125000"/>
              </a:lnSpc>
            </a:pPr>
            <a:r>
              <a:rPr lang="en-US" sz="2200" dirty="0">
                <a:latin typeface="UTM Avo" panose="02040603050506020204" pitchFamily="18" charset="0"/>
                <a:cs typeface="Arial" panose="020B0604020202020204" pitchFamily="34" charset="0"/>
              </a:rPr>
              <a:t>4. </a:t>
            </a:r>
            <a:r>
              <a:rPr lang="vi-VN" sz="2200" dirty="0">
                <a:latin typeface="UTM Avo" panose="02040603050506020204" pitchFamily="18" charset="0"/>
                <a:cs typeface="Arial" panose="020B0604020202020204" pitchFamily="34" charset="0"/>
              </a:rPr>
              <a:t>Vì sao enthalpy tạo thành của một đơn chất bền lại bằng không?</a:t>
            </a:r>
          </a:p>
        </p:txBody>
      </p:sp>
    </p:spTree>
    <p:extLst>
      <p:ext uri="{BB962C8B-B14F-4D97-AF65-F5344CB8AC3E}">
        <p14:creationId xmlns:p14="http://schemas.microsoft.com/office/powerpoint/2010/main" val="4048374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fade">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fade">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fade">
                                      <p:cBhvr>
                                        <p:cTn id="32"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64">
            <a:extLst>
              <a:ext uri="{FF2B5EF4-FFF2-40B4-BE49-F238E27FC236}">
                <a16:creationId xmlns:a16="http://schemas.microsoft.com/office/drawing/2014/main" id="{4C494885-4BED-E376-A364-3B446E149C01}"/>
              </a:ext>
            </a:extLst>
          </p:cNvPr>
          <p:cNvSpPr txBox="1"/>
          <p:nvPr/>
        </p:nvSpPr>
        <p:spPr>
          <a:xfrm>
            <a:off x="690880" y="1801171"/>
            <a:ext cx="10928348" cy="574388"/>
          </a:xfrm>
          <a:prstGeom prst="rect">
            <a:avLst/>
          </a:prstGeom>
          <a:noFill/>
          <a:ln w="9525">
            <a:noFill/>
          </a:ln>
        </p:spPr>
        <p:txBody>
          <a:bodyPr wrap="square">
            <a:spAutoFit/>
          </a:bodyPr>
          <a:lstStyle/>
          <a:p>
            <a:pPr algn="just">
              <a:lnSpc>
                <a:spcPct val="150000"/>
              </a:lnSpc>
            </a:pPr>
            <a:r>
              <a:rPr lang="en-US" sz="2400" b="1" dirty="0">
                <a:solidFill>
                  <a:srgbClr val="000000"/>
                </a:solidFill>
                <a:latin typeface="UTM Avo" panose="02040603050506020204" pitchFamily="18" charset="0"/>
                <a:cs typeface="Arial" panose="020B0604020202020204" pitchFamily="34" charset="0"/>
              </a:rPr>
              <a:t>Đáp </a:t>
            </a:r>
            <a:r>
              <a:rPr lang="en-US" sz="2400" b="1" dirty="0" err="1">
                <a:solidFill>
                  <a:srgbClr val="000000"/>
                </a:solidFill>
                <a:latin typeface="UTM Avo" panose="02040603050506020204" pitchFamily="18" charset="0"/>
                <a:cs typeface="Arial" panose="020B0604020202020204" pitchFamily="34" charset="0"/>
              </a:rPr>
              <a:t>án</a:t>
            </a:r>
            <a:r>
              <a:rPr lang="en-US" sz="2400" b="1" dirty="0">
                <a:solidFill>
                  <a:srgbClr val="000000"/>
                </a:solidFill>
                <a:latin typeface="UTM Avo" panose="02040603050506020204" pitchFamily="18" charset="0"/>
                <a:cs typeface="Arial" panose="020B0604020202020204" pitchFamily="34" charset="0"/>
              </a:rPr>
              <a:t>:</a:t>
            </a:r>
          </a:p>
        </p:txBody>
      </p:sp>
      <p:sp>
        <p:nvSpPr>
          <p:cNvPr id="2" name="Text Box 17">
            <a:extLst>
              <a:ext uri="{FF2B5EF4-FFF2-40B4-BE49-F238E27FC236}">
                <a16:creationId xmlns:a16="http://schemas.microsoft.com/office/drawing/2014/main" id="{5B959A49-A37A-B517-094D-4888F388951A}"/>
              </a:ext>
            </a:extLst>
          </p:cNvPr>
          <p:cNvSpPr txBox="1"/>
          <p:nvPr/>
        </p:nvSpPr>
        <p:spPr>
          <a:xfrm>
            <a:off x="782321" y="2439247"/>
            <a:ext cx="10861039" cy="2237920"/>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a:solidFill>
                  <a:srgbClr val="000000"/>
                </a:solidFill>
                <a:latin typeface="UTM Avo" panose="02040603050506020204" pitchFamily="18" charset="0"/>
                <a:cs typeface="Arial" panose="020B0604020202020204" pitchFamily="34" charset="0"/>
              </a:rPr>
              <a:t>1)</a:t>
            </a:r>
          </a:p>
          <a:p>
            <a:pPr algn="just">
              <a:lnSpc>
                <a:spcPct val="150000"/>
              </a:lnSpc>
            </a:pP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hình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1 mol Na</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O(s) ở </a:t>
            </a:r>
            <a:r>
              <a:rPr lang="en-US" sz="2400" dirty="0" err="1">
                <a:solidFill>
                  <a:srgbClr val="000000"/>
                </a:solidFill>
                <a:latin typeface="UTM Avo" panose="02040603050506020204" pitchFamily="18" charset="0"/>
                <a:cs typeface="Arial" panose="020B0604020202020204" pitchFamily="34" charset="0"/>
              </a:rPr>
              <a:t>điều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kiện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chuẩn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từ</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giữa</a:t>
            </a:r>
            <a:r>
              <a:rPr lang="en-US" sz="2400" dirty="0">
                <a:solidFill>
                  <a:srgbClr val="000000"/>
                </a:solidFill>
                <a:latin typeface="UTM Avo" panose="02040603050506020204" pitchFamily="18" charset="0"/>
                <a:cs typeface="Arial" panose="020B0604020202020204" pitchFamily="34" charset="0"/>
              </a:rPr>
              <a:t> Na(s)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(g) </a:t>
            </a:r>
            <a:r>
              <a:rPr lang="en-US" sz="2400" dirty="0" err="1">
                <a:solidFill>
                  <a:srgbClr val="000000"/>
                </a:solidFill>
                <a:latin typeface="UTM Avo" panose="02040603050506020204" pitchFamily="18" charset="0"/>
                <a:cs typeface="Arial" panose="020B0604020202020204" pitchFamily="34" charset="0"/>
              </a:rPr>
              <a:t>không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được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coi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chuẩn</a:t>
            </a:r>
            <a:r>
              <a:rPr lang="en-US" sz="2400" dirty="0">
                <a:solidFill>
                  <a:srgbClr val="000000"/>
                </a:solidFill>
                <a:latin typeface="UTM Avo" panose="02040603050506020204" pitchFamily="18" charset="0"/>
                <a:cs typeface="Arial" panose="020B0604020202020204" pitchFamily="34" charset="0"/>
              </a:rPr>
              <a:t> của Na</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O(s) </a:t>
            </a:r>
            <a:r>
              <a:rPr lang="en-US" sz="2400" dirty="0" err="1">
                <a:solidFill>
                  <a:srgbClr val="000000"/>
                </a:solidFill>
                <a:latin typeface="UTM Avo" panose="02040603050506020204" pitchFamily="18" charset="0"/>
                <a:cs typeface="Arial" panose="020B0604020202020204" pitchFamily="34" charset="0"/>
              </a:rPr>
              <a:t>vì</a:t>
            </a:r>
            <a:r>
              <a:rPr lang="en-US" sz="2400" dirty="0">
                <a:solidFill>
                  <a:srgbClr val="000000"/>
                </a:solidFill>
                <a:latin typeface="UTM Avo" panose="02040603050506020204" pitchFamily="18" charset="0"/>
                <a:cs typeface="Arial" panose="020B0604020202020204" pitchFamily="34" charset="0"/>
              </a:rPr>
              <a:t> oxygen </a:t>
            </a:r>
            <a:r>
              <a:rPr lang="en-US" sz="2400" dirty="0" err="1">
                <a:solidFill>
                  <a:srgbClr val="000000"/>
                </a:solidFill>
                <a:latin typeface="UTM Avo" panose="02040603050506020204" pitchFamily="18" charset="0"/>
                <a:cs typeface="Arial" panose="020B0604020202020204" pitchFamily="34" charset="0"/>
              </a:rPr>
              <a:t>dạng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phân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 (ozone) </a:t>
            </a:r>
            <a:r>
              <a:rPr lang="en-US" sz="2400" dirty="0" err="1">
                <a:solidFill>
                  <a:srgbClr val="000000"/>
                </a:solidFill>
                <a:latin typeface="UTM Avo" panose="02040603050506020204" pitchFamily="18" charset="0"/>
                <a:cs typeface="Arial" panose="020B0604020202020204" pitchFamily="34" charset="0"/>
              </a:rPr>
              <a:t>không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dạng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bền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nhất</a:t>
            </a:r>
            <a:r>
              <a:rPr lang="en-US" sz="2400" dirty="0">
                <a:solidFill>
                  <a:srgbClr val="000000"/>
                </a:solidFill>
                <a:latin typeface="UTM Avo" panose="02040603050506020204" pitchFamily="18" charset="0"/>
                <a:cs typeface="Arial" panose="020B0604020202020204" pitchFamily="34" charset="0"/>
              </a:rPr>
              <a:t>.</a:t>
            </a:r>
          </a:p>
        </p:txBody>
      </p:sp>
      <p:pic>
        <p:nvPicPr>
          <p:cNvPr id="3" name="Picture 7">
            <a:extLst>
              <a:ext uri="{FF2B5EF4-FFF2-40B4-BE49-F238E27FC236}">
                <a16:creationId xmlns:a16="http://schemas.microsoft.com/office/drawing/2014/main" id="{922FD80E-633A-25D1-E096-5BD9AFAA8A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29520" y="1259790"/>
            <a:ext cx="1717040" cy="1601097"/>
          </a:xfrm>
          <a:prstGeom prst="rect">
            <a:avLst/>
          </a:prstGeom>
        </p:spPr>
      </p:pic>
    </p:spTree>
    <p:extLst>
      <p:ext uri="{BB962C8B-B14F-4D97-AF65-F5344CB8AC3E}">
        <p14:creationId xmlns:p14="http://schemas.microsoft.com/office/powerpoint/2010/main" val="1669481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64">
            <a:extLst>
              <a:ext uri="{FF2B5EF4-FFF2-40B4-BE49-F238E27FC236}">
                <a16:creationId xmlns:a16="http://schemas.microsoft.com/office/drawing/2014/main" id="{4C494885-4BED-E376-A364-3B446E149C01}"/>
              </a:ext>
            </a:extLst>
          </p:cNvPr>
          <p:cNvSpPr txBox="1"/>
          <p:nvPr/>
        </p:nvSpPr>
        <p:spPr>
          <a:xfrm>
            <a:off x="690880" y="1801171"/>
            <a:ext cx="10928348" cy="574388"/>
          </a:xfrm>
          <a:prstGeom prst="rect">
            <a:avLst/>
          </a:prstGeom>
          <a:noFill/>
          <a:ln w="9525">
            <a:noFill/>
          </a:ln>
        </p:spPr>
        <p:txBody>
          <a:bodyPr wrap="square">
            <a:spAutoFit/>
          </a:bodyPr>
          <a:lstStyle/>
          <a:p>
            <a:pPr algn="just">
              <a:lnSpc>
                <a:spcPct val="150000"/>
              </a:lnSpc>
            </a:pPr>
            <a:r>
              <a:rPr lang="en-US" sz="2400" b="1" dirty="0">
                <a:solidFill>
                  <a:srgbClr val="000000"/>
                </a:solidFill>
                <a:latin typeface="UTM Avo" panose="02040603050506020204" pitchFamily="18" charset="0"/>
                <a:cs typeface="Arial" panose="020B0604020202020204" pitchFamily="34" charset="0"/>
              </a:rPr>
              <a:t>Đáp </a:t>
            </a:r>
            <a:r>
              <a:rPr lang="en-US" sz="2400" b="1" dirty="0" err="1">
                <a:solidFill>
                  <a:srgbClr val="000000"/>
                </a:solidFill>
                <a:latin typeface="UTM Avo" panose="02040603050506020204" pitchFamily="18" charset="0"/>
                <a:cs typeface="Arial" panose="020B0604020202020204" pitchFamily="34" charset="0"/>
              </a:rPr>
              <a:t>án</a:t>
            </a:r>
            <a:r>
              <a:rPr lang="en-US" sz="2400" b="1" dirty="0">
                <a:solidFill>
                  <a:srgbClr val="000000"/>
                </a:solidFill>
                <a:latin typeface="UTM Avo" panose="02040603050506020204" pitchFamily="18" charset="0"/>
                <a:cs typeface="Arial" panose="020B0604020202020204" pitchFamily="34" charset="0"/>
              </a:rPr>
              <a:t>:</a:t>
            </a:r>
          </a:p>
        </p:txBody>
      </p:sp>
      <p:sp>
        <p:nvSpPr>
          <p:cNvPr id="2" name="Text Box 17">
            <a:extLst>
              <a:ext uri="{FF2B5EF4-FFF2-40B4-BE49-F238E27FC236}">
                <a16:creationId xmlns:a16="http://schemas.microsoft.com/office/drawing/2014/main" id="{5B959A49-A37A-B517-094D-4888F388951A}"/>
              </a:ext>
            </a:extLst>
          </p:cNvPr>
          <p:cNvSpPr txBox="1"/>
          <p:nvPr/>
        </p:nvSpPr>
        <p:spPr>
          <a:xfrm>
            <a:off x="782321" y="2439247"/>
            <a:ext cx="10861039" cy="2229841"/>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a:solidFill>
                  <a:srgbClr val="000000"/>
                </a:solidFill>
                <a:latin typeface="UTM Avo" panose="02040603050506020204" pitchFamily="18" charset="0"/>
                <a:cs typeface="Arial" panose="020B0604020202020204" pitchFamily="34" charset="0"/>
              </a:rPr>
              <a:t>2)</a:t>
            </a:r>
          </a:p>
          <a:p>
            <a:pPr algn="just">
              <a:lnSpc>
                <a:spcPct val="150000"/>
              </a:lnSpc>
            </a:pPr>
            <a:endParaRPr lang="en-US" sz="2400" dirty="0">
              <a:solidFill>
                <a:srgbClr val="000000"/>
              </a:solidFill>
              <a:latin typeface="UTM Avo" panose="02040603050506020204" pitchFamily="18" charset="0"/>
              <a:cs typeface="Arial" panose="020B0604020202020204" pitchFamily="34" charset="0"/>
            </a:endParaRPr>
          </a:p>
          <a:p>
            <a:pPr algn="just">
              <a:lnSpc>
                <a:spcPct val="150000"/>
              </a:lnSpc>
            </a:pPr>
            <a:endParaRPr lang="en-US" sz="2400" dirty="0">
              <a:solidFill>
                <a:srgbClr val="000000"/>
              </a:solidFill>
              <a:latin typeface="UTM Avo" panose="02040603050506020204" pitchFamily="18" charset="0"/>
              <a:cs typeface="Arial" panose="020B0604020202020204" pitchFamily="34" charset="0"/>
            </a:endParaRPr>
          </a:p>
          <a:p>
            <a:pPr algn="just">
              <a:lnSpc>
                <a:spcPct val="150000"/>
              </a:lnSpc>
            </a:pPr>
            <a:endParaRPr lang="en-US" sz="2400" dirty="0">
              <a:solidFill>
                <a:srgbClr val="000000"/>
              </a:solidFill>
              <a:latin typeface="UTM Avo" panose="02040603050506020204" pitchFamily="18" charset="0"/>
              <a:cs typeface="Arial" panose="020B0604020202020204" pitchFamily="34" charset="0"/>
            </a:endParaRPr>
          </a:p>
        </p:txBody>
      </p:sp>
      <p:pic>
        <p:nvPicPr>
          <p:cNvPr id="3" name="Picture 7">
            <a:extLst>
              <a:ext uri="{FF2B5EF4-FFF2-40B4-BE49-F238E27FC236}">
                <a16:creationId xmlns:a16="http://schemas.microsoft.com/office/drawing/2014/main" id="{922FD80E-633A-25D1-E096-5BD9AFAA8A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129520" y="1259790"/>
            <a:ext cx="1717040" cy="1601097"/>
          </a:xfrm>
          <a:prstGeom prst="rect">
            <a:avLst/>
          </a:prstGeom>
        </p:spPr>
      </p:pic>
      <mc:AlternateContent xmlns:mc="http://schemas.openxmlformats.org/markup-compatibility/2006" xmlns:a14="http://schemas.microsoft.com/office/drawing/2010/main">
        <mc:Choice Requires="a14">
          <p:sp>
            <p:nvSpPr>
              <p:cNvPr id="5" name="Text Box 14">
                <a:extLst>
                  <a:ext uri="{FF2B5EF4-FFF2-40B4-BE49-F238E27FC236}">
                    <a16:creationId xmlns:a16="http://schemas.microsoft.com/office/drawing/2014/main" id="{DF974FD2-EEF1-49BA-F1CF-E3BECFFEDA86}"/>
                  </a:ext>
                </a:extLst>
              </p:cNvPr>
              <p:cNvSpPr txBox="1"/>
              <p:nvPr/>
            </p:nvSpPr>
            <p:spPr>
              <a:xfrm>
                <a:off x="7272981" y="3132634"/>
                <a:ext cx="4585123" cy="471476"/>
              </a:xfrm>
              <a:prstGeom prst="rect">
                <a:avLst/>
              </a:prstGeom>
              <a:noFill/>
              <a:ln w="9525">
                <a:noFill/>
              </a:ln>
            </p:spPr>
            <p:txBody>
              <a:bodyPr wrap="square">
                <a:spAutoFit/>
              </a:bodyPr>
              <a:lstStyle/>
              <a:p>
                <a:r>
                  <a:rPr lang="en-US" sz="2400" i="1"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a:rPr lang="en-US" sz="2400" i="1" baseline="-25000">
                        <a:solidFill>
                          <a:srgbClr val="000000"/>
                        </a:solidFill>
                        <a:latin typeface="Cambria Math" panose="02040503050406030204" pitchFamily="18" charset="0"/>
                        <a:cs typeface="Arial" panose="020B0604020202020204" pitchFamily="34" charset="0"/>
                        <a:sym typeface="+mn-ea"/>
                      </a:rPr>
                      <m:t>𝑓</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cs typeface="Cambria Math" panose="02040503050406030204" charset="0"/>
                          </a:rPr>
                          <m:t>298</m:t>
                        </m:r>
                      </m:sub>
                      <m:sup>
                        <m:r>
                          <a:rPr lang="en-US" sz="2400" b="0" i="0" smtClean="0">
                            <a:solidFill>
                              <a:srgbClr val="000000"/>
                            </a:solidFill>
                            <a:latin typeface="Cambria Math" panose="02040503050406030204" pitchFamily="18" charset="0"/>
                            <a:cs typeface="Cambria Math" panose="02040503050406030204" charset="0"/>
                          </a:rPr>
                          <m:t>0</m:t>
                        </m:r>
                      </m:sup>
                    </m:sSubSup>
                    <m:r>
                      <a:rPr lang="en-US" sz="2400" i="0">
                        <a:solidFill>
                          <a:srgbClr val="000000"/>
                        </a:solidFill>
                        <a:latin typeface="Cambria Math" panose="02040503050406030204" pitchFamily="18" charset="0"/>
                        <a:cs typeface="Cambria Math" panose="02040503050406030204" charset="0"/>
                      </a:rPr>
                      <m:t> </m:t>
                    </m:r>
                  </m:oMath>
                </a14:m>
                <a:r>
                  <a:rPr lang="en-US" sz="2400" dirty="0">
                    <a:solidFill>
                      <a:srgbClr val="000000"/>
                    </a:solidFill>
                    <a:latin typeface="UTM Avo" panose="02040603050506020204" pitchFamily="18" charset="0"/>
                    <a:cs typeface="Calibri" panose="020F0502020204030204" charset="0"/>
                  </a:rPr>
                  <a:t>= −417,98 kJ.mol</a:t>
                </a:r>
                <a:r>
                  <a:rPr lang="en-US" sz="2400" baseline="30000" dirty="0">
                    <a:solidFill>
                      <a:srgbClr val="000000"/>
                    </a:solidFill>
                    <a:latin typeface="UTM Avo" panose="02040603050506020204" pitchFamily="18" charset="0"/>
                    <a:cs typeface="Calibri" panose="020F0502020204030204" charset="0"/>
                  </a:rPr>
                  <a:t>-1</a:t>
                </a:r>
              </a:p>
            </p:txBody>
          </p:sp>
        </mc:Choice>
        <mc:Fallback xmlns="">
          <p:sp>
            <p:nvSpPr>
              <p:cNvPr id="5" name="Text Box 14">
                <a:extLst>
                  <a:ext uri="{FF2B5EF4-FFF2-40B4-BE49-F238E27FC236}">
                    <a16:creationId xmlns:a16="http://schemas.microsoft.com/office/drawing/2014/main" id="{DF974FD2-EEF1-49BA-F1CF-E3BECFFEDA86}"/>
                  </a:ext>
                </a:extLst>
              </p:cNvPr>
              <p:cNvSpPr txBox="1">
                <a:spLocks noRot="1" noChangeAspect="1" noMove="1" noResize="1" noEditPoints="1" noAdjustHandles="1" noChangeArrowheads="1" noChangeShapeType="1" noTextEdit="1"/>
              </p:cNvSpPr>
              <p:nvPr/>
            </p:nvSpPr>
            <p:spPr>
              <a:xfrm>
                <a:off x="7272981" y="3132634"/>
                <a:ext cx="4585123" cy="471476"/>
              </a:xfrm>
              <a:prstGeom prst="rect">
                <a:avLst/>
              </a:prstGeom>
              <a:blipFill>
                <a:blip r:embed="rId4"/>
                <a:stretch>
                  <a:fillRect l="-1995" t="-10390" b="-29870"/>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 Box 3">
                <a:extLst>
                  <a:ext uri="{FF2B5EF4-FFF2-40B4-BE49-F238E27FC236}">
                    <a16:creationId xmlns:a16="http://schemas.microsoft.com/office/drawing/2014/main" id="{EB2C17AD-A6A7-0FF7-23A3-1959F43EED17}"/>
                  </a:ext>
                </a:extLst>
              </p:cNvPr>
              <p:cNvSpPr txBox="1"/>
              <p:nvPr/>
            </p:nvSpPr>
            <p:spPr>
              <a:xfrm>
                <a:off x="7270497" y="3791038"/>
                <a:ext cx="4921503" cy="471476"/>
              </a:xfrm>
              <a:prstGeom prst="rect">
                <a:avLst/>
              </a:prstGeom>
              <a:noFill/>
              <a:ln w="9525">
                <a:noFill/>
              </a:ln>
            </p:spPr>
            <p:txBody>
              <a:bodyPr wrap="square">
                <a:spAutoFit/>
              </a:bodyPr>
              <a:lstStyle/>
              <a:p>
                <a:r>
                  <a:rPr lang="en-US" sz="2400" i="1"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a:rPr lang="en-US" sz="2400" i="1" baseline="-25000">
                        <a:solidFill>
                          <a:srgbClr val="000000"/>
                        </a:solidFill>
                        <a:latin typeface="Cambria Math" panose="02040503050406030204" pitchFamily="18" charset="0"/>
                        <a:cs typeface="Arial" panose="020B0604020202020204" pitchFamily="34" charset="0"/>
                        <a:sym typeface="+mn-ea"/>
                      </a:rPr>
                      <m:t>𝑓</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cs typeface="Cambria Math" panose="02040503050406030204" charset="0"/>
                          </a:rPr>
                          <m:t>298</m:t>
                        </m:r>
                      </m:sub>
                      <m:sup>
                        <m:r>
                          <a:rPr lang="en-US" sz="2400" b="0" i="0" smtClean="0">
                            <a:solidFill>
                              <a:srgbClr val="000000"/>
                            </a:solidFill>
                            <a:latin typeface="Cambria Math" panose="02040503050406030204" pitchFamily="18" charset="0"/>
                            <a:cs typeface="Cambria Math" panose="02040503050406030204" charset="0"/>
                          </a:rPr>
                          <m:t>0</m:t>
                        </m:r>
                      </m:sup>
                    </m:sSubSup>
                    <m:r>
                      <a:rPr lang="en-US" sz="2400" i="0">
                        <a:solidFill>
                          <a:srgbClr val="000000"/>
                        </a:solidFill>
                        <a:latin typeface="Cambria Math" panose="02040503050406030204" pitchFamily="18" charset="0"/>
                        <a:cs typeface="Cambria Math" panose="02040503050406030204" charset="0"/>
                      </a:rPr>
                      <m:t> </m:t>
                    </m:r>
                  </m:oMath>
                </a14:m>
                <a:r>
                  <a:rPr lang="en-US" sz="2400" dirty="0">
                    <a:solidFill>
                      <a:srgbClr val="000000"/>
                    </a:solidFill>
                    <a:latin typeface="UTM Avo" panose="02040603050506020204" pitchFamily="18" charset="0"/>
                    <a:cs typeface="Calibri" panose="020F0502020204030204" charset="0"/>
                  </a:rPr>
                  <a:t>= −208,99 kJ.mol</a:t>
                </a:r>
                <a:r>
                  <a:rPr lang="en-US" sz="2400" baseline="30000" dirty="0">
                    <a:solidFill>
                      <a:srgbClr val="000000"/>
                    </a:solidFill>
                    <a:latin typeface="UTM Avo" panose="02040603050506020204" pitchFamily="18" charset="0"/>
                    <a:cs typeface="Calibri" panose="020F0502020204030204" charset="0"/>
                  </a:rPr>
                  <a:t>-1</a:t>
                </a:r>
              </a:p>
            </p:txBody>
          </p:sp>
        </mc:Choice>
        <mc:Fallback xmlns="">
          <p:sp>
            <p:nvSpPr>
              <p:cNvPr id="6" name="Text Box 3">
                <a:extLst>
                  <a:ext uri="{FF2B5EF4-FFF2-40B4-BE49-F238E27FC236}">
                    <a16:creationId xmlns:a16="http://schemas.microsoft.com/office/drawing/2014/main" id="{EB2C17AD-A6A7-0FF7-23A3-1959F43EED17}"/>
                  </a:ext>
                </a:extLst>
              </p:cNvPr>
              <p:cNvSpPr txBox="1">
                <a:spLocks noRot="1" noChangeAspect="1" noMove="1" noResize="1" noEditPoints="1" noAdjustHandles="1" noChangeArrowheads="1" noChangeShapeType="1" noTextEdit="1"/>
              </p:cNvSpPr>
              <p:nvPr/>
            </p:nvSpPr>
            <p:spPr>
              <a:xfrm>
                <a:off x="7270497" y="3791038"/>
                <a:ext cx="4921503" cy="471476"/>
              </a:xfrm>
              <a:prstGeom prst="rect">
                <a:avLst/>
              </a:prstGeom>
              <a:blipFill>
                <a:blip r:embed="rId5"/>
                <a:stretch>
                  <a:fillRect l="-1983" t="-10390" b="-29870"/>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74C018C-71C2-C45F-AC1C-4B7C50725CFA}"/>
                  </a:ext>
                </a:extLst>
              </p:cNvPr>
              <p:cNvSpPr txBox="1"/>
              <p:nvPr/>
            </p:nvSpPr>
            <p:spPr>
              <a:xfrm>
                <a:off x="808990" y="2971800"/>
                <a:ext cx="4819650" cy="719428"/>
              </a:xfrm>
              <a:prstGeom prst="rect">
                <a:avLst/>
              </a:prstGeom>
              <a:noFill/>
            </p:spPr>
            <p:txBody>
              <a:bodyPr wrap="square">
                <a:spAutoFit/>
              </a:bodyPr>
              <a:lstStyle/>
              <a:p>
                <a:r>
                  <a:rPr lang="vi-VN" sz="2400" dirty="0">
                    <a:solidFill>
                      <a:srgbClr val="000000"/>
                    </a:solidFill>
                    <a:latin typeface="UTM Avo" panose="02040603050506020204" pitchFamily="18" charset="0"/>
                    <a:cs typeface="Calibri" panose="020F0502020204030204" charset="0"/>
                  </a:rPr>
                  <a:t>2Na(s) + </a:t>
                </a:r>
                <a14:m>
                  <m:oMath xmlns:m="http://schemas.openxmlformats.org/officeDocument/2006/math">
                    <m:f>
                      <m:fPr>
                        <m:ctrlPr>
                          <a:rPr lang="vi-VN" sz="2400" i="1">
                            <a:solidFill>
                              <a:srgbClr val="000000"/>
                            </a:solidFill>
                            <a:latin typeface="Cambria Math" panose="02040503050406030204" pitchFamily="18" charset="0"/>
                            <a:cs typeface="Calibri" panose="020F0502020204030204" charset="0"/>
                          </a:rPr>
                        </m:ctrlPr>
                      </m:fPr>
                      <m:num>
                        <m:r>
                          <m:rPr>
                            <m:nor/>
                          </m:rPr>
                          <a:rPr lang="en-US" sz="2400">
                            <a:solidFill>
                              <a:srgbClr val="000000"/>
                            </a:solidFill>
                            <a:latin typeface="UTM Avo" panose="02040603050506020204" pitchFamily="18" charset="0"/>
                            <a:cs typeface="Calibri" panose="020F0502020204030204" charset="0"/>
                          </a:rPr>
                          <m:t>1</m:t>
                        </m:r>
                      </m:num>
                      <m:den>
                        <m:r>
                          <m:rPr>
                            <m:nor/>
                          </m:rPr>
                          <a:rPr lang="en-US" sz="2400">
                            <a:solidFill>
                              <a:srgbClr val="000000"/>
                            </a:solidFill>
                            <a:latin typeface="UTM Avo" panose="02040603050506020204" pitchFamily="18" charset="0"/>
                            <a:cs typeface="Calibri" panose="020F0502020204030204" charset="0"/>
                          </a:rPr>
                          <m:t>2</m:t>
                        </m:r>
                      </m:den>
                    </m:f>
                  </m:oMath>
                </a14:m>
                <a:r>
                  <a:rPr lang="en-US" sz="2400" dirty="0">
                    <a:solidFill>
                      <a:srgbClr val="000000"/>
                    </a:solidFill>
                    <a:latin typeface="UTM Avo" panose="02040603050506020204" pitchFamily="18" charset="0"/>
                    <a:cs typeface="Calibri" panose="020F0502020204030204" charset="0"/>
                  </a:rPr>
                  <a:t> </a:t>
                </a:r>
                <a:r>
                  <a:rPr lang="vi-VN" sz="2400" dirty="0">
                    <a:solidFill>
                      <a:srgbClr val="000000"/>
                    </a:solidFill>
                    <a:latin typeface="UTM Avo" panose="02040603050506020204" pitchFamily="18" charset="0"/>
                    <a:cs typeface="Calibri" panose="020F0502020204030204" charset="0"/>
                  </a:rPr>
                  <a:t>O</a:t>
                </a:r>
                <a:r>
                  <a:rPr lang="vi-VN" sz="2400" baseline="-25000" dirty="0">
                    <a:solidFill>
                      <a:srgbClr val="000000"/>
                    </a:solidFill>
                    <a:latin typeface="UTM Avo" panose="02040603050506020204" pitchFamily="18" charset="0"/>
                    <a:cs typeface="Calibri" panose="020F0502020204030204" charset="0"/>
                  </a:rPr>
                  <a:t>2</a:t>
                </a:r>
                <a:r>
                  <a:rPr lang="vi-VN" sz="2400" dirty="0">
                    <a:solidFill>
                      <a:srgbClr val="000000"/>
                    </a:solidFill>
                    <a:latin typeface="UTM Avo" panose="02040603050506020204" pitchFamily="18" charset="0"/>
                    <a:cs typeface="Calibri" panose="020F0502020204030204" charset="0"/>
                  </a:rPr>
                  <a:t>(g) → Na</a:t>
                </a:r>
                <a:r>
                  <a:rPr lang="vi-VN" sz="2400" baseline="-25000" dirty="0">
                    <a:solidFill>
                      <a:srgbClr val="000000"/>
                    </a:solidFill>
                    <a:latin typeface="UTM Avo" panose="02040603050506020204" pitchFamily="18" charset="0"/>
                    <a:cs typeface="Calibri" panose="020F0502020204030204" charset="0"/>
                  </a:rPr>
                  <a:t>2</a:t>
                </a:r>
                <a:r>
                  <a:rPr lang="vi-VN" sz="2400" dirty="0">
                    <a:solidFill>
                      <a:srgbClr val="000000"/>
                    </a:solidFill>
                    <a:latin typeface="UTM Avo" panose="02040603050506020204" pitchFamily="18" charset="0"/>
                    <a:cs typeface="Calibri" panose="020F0502020204030204" charset="0"/>
                  </a:rPr>
                  <a:t>O(s) </a:t>
                </a:r>
                <a:endParaRPr lang="en-US" sz="2400" dirty="0">
                  <a:solidFill>
                    <a:srgbClr val="000000"/>
                  </a:solidFill>
                  <a:latin typeface="UTM Avo" panose="02040603050506020204" pitchFamily="18" charset="0"/>
                  <a:cs typeface="Calibri" panose="020F0502020204030204" charset="0"/>
                </a:endParaRPr>
              </a:p>
            </p:txBody>
          </p:sp>
        </mc:Choice>
        <mc:Fallback xmlns="">
          <p:sp>
            <p:nvSpPr>
              <p:cNvPr id="7" name="TextBox 6">
                <a:extLst>
                  <a:ext uri="{FF2B5EF4-FFF2-40B4-BE49-F238E27FC236}">
                    <a16:creationId xmlns:a16="http://schemas.microsoft.com/office/drawing/2014/main" id="{974C018C-71C2-C45F-AC1C-4B7C50725CFA}"/>
                  </a:ext>
                </a:extLst>
              </p:cNvPr>
              <p:cNvSpPr txBox="1">
                <a:spLocks noRot="1" noChangeAspect="1" noMove="1" noResize="1" noEditPoints="1" noAdjustHandles="1" noChangeArrowheads="1" noChangeShapeType="1" noTextEdit="1"/>
              </p:cNvSpPr>
              <p:nvPr/>
            </p:nvSpPr>
            <p:spPr>
              <a:xfrm>
                <a:off x="808990" y="2971800"/>
                <a:ext cx="4819650" cy="719428"/>
              </a:xfrm>
              <a:prstGeom prst="rect">
                <a:avLst/>
              </a:prstGeom>
              <a:blipFill>
                <a:blip r:embed="rId6"/>
                <a:stretch>
                  <a:fillRect l="-2025" b="-42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0F6CE66-6A94-233C-3E42-9277C8CA3606}"/>
                  </a:ext>
                </a:extLst>
              </p:cNvPr>
              <p:cNvSpPr txBox="1"/>
              <p:nvPr/>
            </p:nvSpPr>
            <p:spPr>
              <a:xfrm>
                <a:off x="808990" y="3666462"/>
                <a:ext cx="6214280" cy="719428"/>
              </a:xfrm>
              <a:prstGeom prst="rect">
                <a:avLst/>
              </a:prstGeom>
              <a:noFill/>
            </p:spPr>
            <p:txBody>
              <a:bodyPr wrap="square">
                <a:spAutoFit/>
              </a:bodyPr>
              <a:lstStyle/>
              <a:p>
                <a:r>
                  <a:rPr lang="en-US" sz="2400" dirty="0">
                    <a:solidFill>
                      <a:srgbClr val="000000"/>
                    </a:solidFill>
                    <a:latin typeface="UTM Avo" panose="02040603050506020204" pitchFamily="18" charset="0"/>
                  </a:rPr>
                  <a:t>Suy </a:t>
                </a:r>
                <a:r>
                  <a:rPr lang="en-US" sz="2400" dirty="0" err="1">
                    <a:solidFill>
                      <a:srgbClr val="000000"/>
                    </a:solidFill>
                    <a:latin typeface="UTM Avo" panose="02040603050506020204" pitchFamily="18" charset="0"/>
                  </a:rPr>
                  <a:t>ra</a:t>
                </a:r>
                <a:r>
                  <a:rPr lang="en-US" sz="2400" dirty="0">
                    <a:solidFill>
                      <a:srgbClr val="000000"/>
                    </a:solidFill>
                    <a:latin typeface="UTM Avo" panose="02040603050506020204" pitchFamily="18" charset="0"/>
                  </a:rPr>
                  <a:t>: </a:t>
                </a:r>
                <a:r>
                  <a:rPr lang="vi-VN" sz="2400" dirty="0">
                    <a:solidFill>
                      <a:srgbClr val="000000"/>
                    </a:solidFill>
                    <a:latin typeface="UTM Avo" panose="02040603050506020204" pitchFamily="18" charset="0"/>
                    <a:cs typeface="Calibri" panose="020F0502020204030204" charset="0"/>
                  </a:rPr>
                  <a:t>Na(s) + </a:t>
                </a:r>
                <a14:m>
                  <m:oMath xmlns:m="http://schemas.openxmlformats.org/officeDocument/2006/math">
                    <m:f>
                      <m:fPr>
                        <m:ctrlPr>
                          <a:rPr lang="vi-VN" sz="2400" i="1">
                            <a:solidFill>
                              <a:srgbClr val="000000"/>
                            </a:solidFill>
                            <a:latin typeface="Cambria Math" panose="02040503050406030204" pitchFamily="18" charset="0"/>
                            <a:cs typeface="Calibri" panose="020F0502020204030204" charset="0"/>
                          </a:rPr>
                        </m:ctrlPr>
                      </m:fPr>
                      <m:num>
                        <m:r>
                          <m:rPr>
                            <m:nor/>
                          </m:rPr>
                          <a:rPr lang="en-US" sz="2400">
                            <a:solidFill>
                              <a:srgbClr val="000000"/>
                            </a:solidFill>
                            <a:latin typeface="UTM Avo" panose="02040603050506020204" pitchFamily="18" charset="0"/>
                            <a:cs typeface="Calibri" panose="020F0502020204030204" charset="0"/>
                          </a:rPr>
                          <m:t>1</m:t>
                        </m:r>
                      </m:num>
                      <m:den>
                        <m:r>
                          <m:rPr>
                            <m:nor/>
                          </m:rPr>
                          <a:rPr lang="en-US" sz="2400">
                            <a:solidFill>
                              <a:srgbClr val="000000"/>
                            </a:solidFill>
                            <a:latin typeface="UTM Avo" panose="02040603050506020204" pitchFamily="18" charset="0"/>
                            <a:cs typeface="Calibri" panose="020F0502020204030204" charset="0"/>
                          </a:rPr>
                          <m:t>4</m:t>
                        </m:r>
                      </m:den>
                    </m:f>
                  </m:oMath>
                </a14:m>
                <a:r>
                  <a:rPr lang="en-US" sz="2400" dirty="0">
                    <a:solidFill>
                      <a:srgbClr val="000000"/>
                    </a:solidFill>
                    <a:latin typeface="UTM Avo" panose="02040603050506020204" pitchFamily="18" charset="0"/>
                    <a:cs typeface="Calibri" panose="020F0502020204030204" charset="0"/>
                  </a:rPr>
                  <a:t> </a:t>
                </a:r>
                <a:r>
                  <a:rPr lang="vi-VN" sz="2400" dirty="0">
                    <a:solidFill>
                      <a:srgbClr val="000000"/>
                    </a:solidFill>
                    <a:latin typeface="UTM Avo" panose="02040603050506020204" pitchFamily="18" charset="0"/>
                    <a:cs typeface="Calibri" panose="020F0502020204030204" charset="0"/>
                  </a:rPr>
                  <a:t>O</a:t>
                </a:r>
                <a:r>
                  <a:rPr lang="vi-VN" sz="2400" baseline="-25000" dirty="0">
                    <a:solidFill>
                      <a:srgbClr val="000000"/>
                    </a:solidFill>
                    <a:latin typeface="UTM Avo" panose="02040603050506020204" pitchFamily="18" charset="0"/>
                    <a:cs typeface="Calibri" panose="020F0502020204030204" charset="0"/>
                  </a:rPr>
                  <a:t>2</a:t>
                </a:r>
                <a:r>
                  <a:rPr lang="vi-VN" sz="2400" dirty="0">
                    <a:solidFill>
                      <a:srgbClr val="000000"/>
                    </a:solidFill>
                    <a:latin typeface="UTM Avo" panose="02040603050506020204" pitchFamily="18" charset="0"/>
                    <a:cs typeface="Calibri" panose="020F0502020204030204" charset="0"/>
                  </a:rPr>
                  <a:t>(g) → </a:t>
                </a:r>
                <a14:m>
                  <m:oMath xmlns:m="http://schemas.openxmlformats.org/officeDocument/2006/math">
                    <m:f>
                      <m:fPr>
                        <m:ctrlPr>
                          <a:rPr lang="vi-VN" sz="2400" i="1">
                            <a:solidFill>
                              <a:srgbClr val="000000"/>
                            </a:solidFill>
                            <a:latin typeface="Cambria Math" panose="02040503050406030204" pitchFamily="18" charset="0"/>
                            <a:cs typeface="Calibri" panose="020F0502020204030204" charset="0"/>
                          </a:rPr>
                        </m:ctrlPr>
                      </m:fPr>
                      <m:num>
                        <m:r>
                          <m:rPr>
                            <m:nor/>
                          </m:rPr>
                          <a:rPr lang="en-US" sz="2400">
                            <a:solidFill>
                              <a:srgbClr val="000000"/>
                            </a:solidFill>
                            <a:latin typeface="UTM Avo" panose="02040603050506020204" pitchFamily="18" charset="0"/>
                            <a:cs typeface="Calibri" panose="020F0502020204030204" charset="0"/>
                          </a:rPr>
                          <m:t>1</m:t>
                        </m:r>
                      </m:num>
                      <m:den>
                        <m:r>
                          <m:rPr>
                            <m:nor/>
                          </m:rPr>
                          <a:rPr lang="en-US" sz="2400">
                            <a:solidFill>
                              <a:srgbClr val="000000"/>
                            </a:solidFill>
                            <a:latin typeface="UTM Avo" panose="02040603050506020204" pitchFamily="18" charset="0"/>
                            <a:cs typeface="Calibri" panose="020F0502020204030204" charset="0"/>
                          </a:rPr>
                          <m:t>2</m:t>
                        </m:r>
                      </m:den>
                    </m:f>
                    <m:r>
                      <a:rPr lang="en-US" sz="2400">
                        <a:solidFill>
                          <a:srgbClr val="000000"/>
                        </a:solidFill>
                        <a:latin typeface="Cambria Math" panose="02040503050406030204" pitchFamily="18" charset="0"/>
                        <a:cs typeface="Calibri" panose="020F0502020204030204" charset="0"/>
                      </a:rPr>
                      <m:t> </m:t>
                    </m:r>
                  </m:oMath>
                </a14:m>
                <a:r>
                  <a:rPr lang="vi-VN" sz="2400" dirty="0">
                    <a:solidFill>
                      <a:srgbClr val="000000"/>
                    </a:solidFill>
                    <a:latin typeface="UTM Avo" panose="02040603050506020204" pitchFamily="18" charset="0"/>
                    <a:cs typeface="Calibri" panose="020F0502020204030204" charset="0"/>
                  </a:rPr>
                  <a:t>Na</a:t>
                </a:r>
                <a:r>
                  <a:rPr lang="vi-VN" sz="2400" baseline="-25000" dirty="0">
                    <a:solidFill>
                      <a:srgbClr val="000000"/>
                    </a:solidFill>
                    <a:latin typeface="UTM Avo" panose="02040603050506020204" pitchFamily="18" charset="0"/>
                    <a:cs typeface="Calibri" panose="020F0502020204030204" charset="0"/>
                  </a:rPr>
                  <a:t>2</a:t>
                </a:r>
                <a:r>
                  <a:rPr lang="vi-VN" sz="2400" dirty="0">
                    <a:solidFill>
                      <a:srgbClr val="000000"/>
                    </a:solidFill>
                    <a:latin typeface="UTM Avo" panose="02040603050506020204" pitchFamily="18" charset="0"/>
                    <a:cs typeface="Calibri" panose="020F0502020204030204" charset="0"/>
                  </a:rPr>
                  <a:t>O(s) </a:t>
                </a:r>
                <a:endParaRPr lang="en-US" sz="2400" dirty="0">
                  <a:solidFill>
                    <a:srgbClr val="000000"/>
                  </a:solidFill>
                  <a:latin typeface="UTM Avo" panose="02040603050506020204" pitchFamily="18" charset="0"/>
                  <a:cs typeface="Calibri" panose="020F0502020204030204" charset="0"/>
                </a:endParaRPr>
              </a:p>
            </p:txBody>
          </p:sp>
        </mc:Choice>
        <mc:Fallback xmlns="">
          <p:sp>
            <p:nvSpPr>
              <p:cNvPr id="8" name="TextBox 7">
                <a:extLst>
                  <a:ext uri="{FF2B5EF4-FFF2-40B4-BE49-F238E27FC236}">
                    <a16:creationId xmlns:a16="http://schemas.microsoft.com/office/drawing/2014/main" id="{E0F6CE66-6A94-233C-3E42-9277C8CA3606}"/>
                  </a:ext>
                </a:extLst>
              </p:cNvPr>
              <p:cNvSpPr txBox="1">
                <a:spLocks noRot="1" noChangeAspect="1" noMove="1" noResize="1" noEditPoints="1" noAdjustHandles="1" noChangeArrowheads="1" noChangeShapeType="1" noTextEdit="1"/>
              </p:cNvSpPr>
              <p:nvPr/>
            </p:nvSpPr>
            <p:spPr>
              <a:xfrm>
                <a:off x="808990" y="3666462"/>
                <a:ext cx="6214280" cy="719428"/>
              </a:xfrm>
              <a:prstGeom prst="rect">
                <a:avLst/>
              </a:prstGeom>
              <a:blipFill>
                <a:blip r:embed="rId7"/>
                <a:stretch>
                  <a:fillRect l="-1570" b="-5085"/>
                </a:stretch>
              </a:blipFill>
            </p:spPr>
            <p:txBody>
              <a:bodyPr/>
              <a:lstStyle/>
              <a:p>
                <a:r>
                  <a:rPr lang="en-US">
                    <a:noFill/>
                  </a:rPr>
                  <a:t> </a:t>
                </a:r>
              </a:p>
            </p:txBody>
          </p:sp>
        </mc:Fallback>
      </mc:AlternateContent>
    </p:spTree>
    <p:extLst>
      <p:ext uri="{BB962C8B-B14F-4D97-AF65-F5344CB8AC3E}">
        <p14:creationId xmlns:p14="http://schemas.microsoft.com/office/powerpoint/2010/main" val="2287240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64">
            <a:extLst>
              <a:ext uri="{FF2B5EF4-FFF2-40B4-BE49-F238E27FC236}">
                <a16:creationId xmlns:a16="http://schemas.microsoft.com/office/drawing/2014/main" id="{4C494885-4BED-E376-A364-3B446E149C01}"/>
              </a:ext>
            </a:extLst>
          </p:cNvPr>
          <p:cNvSpPr txBox="1"/>
          <p:nvPr/>
        </p:nvSpPr>
        <p:spPr>
          <a:xfrm>
            <a:off x="690880" y="1801171"/>
            <a:ext cx="10928348" cy="574388"/>
          </a:xfrm>
          <a:prstGeom prst="rect">
            <a:avLst/>
          </a:prstGeom>
          <a:no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r>
              <a:rPr lang="en-US" sz="2400" b="1" dirty="0">
                <a:latin typeface="UTM Avo" panose="02040603050506020204" pitchFamily="18" charset="0"/>
                <a:cs typeface="Arial" panose="020B0604020202020204" pitchFamily="34" charset="0"/>
              </a:rPr>
              <a:t>:</a:t>
            </a:r>
          </a:p>
        </p:txBody>
      </p:sp>
      <mc:AlternateContent xmlns:mc="http://schemas.openxmlformats.org/markup-compatibility/2006" xmlns:a14="http://schemas.microsoft.com/office/drawing/2010/main">
        <mc:Choice Requires="a14">
          <p:sp>
            <p:nvSpPr>
              <p:cNvPr id="2" name="Text Box 17">
                <a:extLst>
                  <a:ext uri="{FF2B5EF4-FFF2-40B4-BE49-F238E27FC236}">
                    <a16:creationId xmlns:a16="http://schemas.microsoft.com/office/drawing/2014/main" id="{5B959A49-A37A-B517-094D-4888F388951A}"/>
                  </a:ext>
                </a:extLst>
              </p:cNvPr>
              <p:cNvSpPr txBox="1"/>
              <p:nvPr/>
            </p:nvSpPr>
            <p:spPr>
              <a:xfrm>
                <a:off x="782321" y="2439247"/>
                <a:ext cx="10861039" cy="2783839"/>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3) </a:t>
                </a:r>
                <a:r>
                  <a:rPr lang="en-US" sz="2400" dirty="0">
                    <a:latin typeface="UTM Avo" panose="02040603050506020204" pitchFamily="18" charset="0"/>
                    <a:cs typeface="Arial" panose="020B0604020202020204" pitchFamily="34" charset="0"/>
                  </a:rPr>
                  <a:t>N</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(g) + 3H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(g) → 2NH</a:t>
                </a:r>
                <a:r>
                  <a:rPr lang="en-US" sz="2400" baseline="-25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(g)                </a:t>
                </a:r>
              </a:p>
              <a:p>
                <a:pPr algn="just">
                  <a:lnSpc>
                    <a:spcPct val="150000"/>
                  </a:lnSpc>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Cứ</a:t>
                </a:r>
                <a:r>
                  <a:rPr lang="en-US" sz="2400" dirty="0">
                    <a:latin typeface="UTM Avo" panose="02040603050506020204" pitchFamily="18" charset="0"/>
                    <a:cs typeface="Arial" panose="020B0604020202020204" pitchFamily="34" charset="0"/>
                  </a:rPr>
                  <a:t> 1 mol N</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99,22kJ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2 mol NH</a:t>
                </a:r>
                <a:r>
                  <a:rPr lang="en-US" sz="2400" baseline="-25000" dirty="0">
                    <a:latin typeface="UTM Avo" panose="02040603050506020204" pitchFamily="18" charset="0"/>
                    <a:cs typeface="Arial" panose="020B0604020202020204" pitchFamily="34" charset="0"/>
                  </a:rPr>
                  <a:t>3</a:t>
                </a:r>
              </a:p>
              <a:p>
                <a:pPr algn="just">
                  <a:lnSpc>
                    <a:spcPct val="150000"/>
                  </a:lnSpc>
                </a:pPr>
                <a:r>
                  <a:rPr lang="en-US" sz="2400" dirty="0">
                    <a:latin typeface="UTM Avo" panose="02040603050506020204" pitchFamily="18" charset="0"/>
                    <a:cs typeface="Arial" panose="020B0604020202020204" pitchFamily="34" charset="0"/>
                    <a:sym typeface="+mn-ea"/>
                  </a:rPr>
                  <a:t>→</a:t>
                </a:r>
                <a:r>
                  <a:rPr lang="en-US" sz="2400" dirty="0">
                    <a:latin typeface="UTM Avo" panose="02040603050506020204" pitchFamily="18" charset="0"/>
                    <a:cs typeface="Arial" panose="020B0604020202020204" pitchFamily="34" charset="0"/>
                  </a:rPr>
                  <a:t> 0,5 mol N</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hết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49,61kJ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1 mol NH</a:t>
                </a:r>
                <a:r>
                  <a:rPr lang="en-US" sz="2400" baseline="-25000" dirty="0">
                    <a:latin typeface="UTM Avo" panose="02040603050506020204" pitchFamily="18" charset="0"/>
                    <a:cs typeface="Arial" panose="020B0604020202020204" pitchFamily="34" charset="0"/>
                  </a:rPr>
                  <a:t>3 </a:t>
                </a:r>
              </a:p>
              <a:p>
                <a:pPr algn="just">
                  <a:lnSpc>
                    <a:spcPct val="150000"/>
                  </a:lnSpc>
                </a:pPr>
                <a:r>
                  <a:rPr lang="en-US" sz="2400" dirty="0">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400" baseline="-25000">
                        <a:latin typeface="Cambria Math" panose="02040503050406030204" pitchFamily="18" charset="0"/>
                        <a:cs typeface="Arial" panose="020B0604020202020204" pitchFamily="34" charset="0"/>
                        <a:sym typeface="+mn-ea"/>
                      </a:rPr>
                      <m:t>f</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latin typeface="UTM Avo" panose="02040603050506020204" pitchFamily="18" charset="0"/>
                    <a:cs typeface="Arial" panose="020B0604020202020204" pitchFamily="34" charset="0"/>
                  </a:rPr>
                  <a:t>=−49,61kJ.mol</a:t>
                </a:r>
                <a:r>
                  <a:rPr lang="en-US" sz="2400" baseline="30000" dirty="0">
                    <a:latin typeface="UTM Avo" panose="02040603050506020204" pitchFamily="18" charset="0"/>
                    <a:cs typeface="Arial" panose="020B0604020202020204" pitchFamily="34" charset="0"/>
                  </a:rPr>
                  <a:t>−1 </a:t>
                </a:r>
              </a:p>
              <a:p>
                <a:pPr>
                  <a:lnSpc>
                    <a:spcPct val="150000"/>
                  </a:lnSpc>
                </a:pPr>
                <a:r>
                  <a:rPr lang="en-US" sz="2400" dirty="0">
                    <a:latin typeface="UTM Avo" panose="02040603050506020204" pitchFamily="18" charset="0"/>
                    <a:cs typeface="Arial" panose="020B0604020202020204" pitchFamily="34" charset="0"/>
                  </a:rPr>
                  <a:t>(enthalpy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âm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vì</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đây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a:t>
                </a:r>
              </a:p>
            </p:txBody>
          </p:sp>
        </mc:Choice>
        <mc:Fallback xmlns="">
          <p:sp>
            <p:nvSpPr>
              <p:cNvPr id="2" name="Text Box 17">
                <a:extLst>
                  <a:ext uri="{FF2B5EF4-FFF2-40B4-BE49-F238E27FC236}">
                    <a16:creationId xmlns:a16="http://schemas.microsoft.com/office/drawing/2014/main" id="{5B959A49-A37A-B517-094D-4888F388951A}"/>
                  </a:ext>
                </a:extLst>
              </p:cNvPr>
              <p:cNvSpPr txBox="1">
                <a:spLocks noRot="1" noChangeAspect="1" noMove="1" noResize="1" noEditPoints="1" noAdjustHandles="1" noChangeArrowheads="1" noChangeShapeType="1" noTextEdit="1"/>
              </p:cNvSpPr>
              <p:nvPr/>
            </p:nvSpPr>
            <p:spPr>
              <a:xfrm>
                <a:off x="782321" y="2439247"/>
                <a:ext cx="10861039" cy="2783839"/>
              </a:xfrm>
              <a:prstGeom prst="rect">
                <a:avLst/>
              </a:prstGeom>
              <a:blipFill>
                <a:blip r:embed="rId3"/>
                <a:stretch>
                  <a:fillRect l="-842" b="-4595"/>
                </a:stretch>
              </a:blipFill>
              <a:ln w="9525">
                <a:noFill/>
              </a:ln>
            </p:spPr>
            <p:txBody>
              <a:bodyPr/>
              <a:lstStyle/>
              <a:p>
                <a:r>
                  <a:rPr lang="en-US">
                    <a:noFill/>
                  </a:rPr>
                  <a:t> </a:t>
                </a:r>
              </a:p>
            </p:txBody>
          </p:sp>
        </mc:Fallback>
      </mc:AlternateContent>
      <p:pic>
        <p:nvPicPr>
          <p:cNvPr id="3" name="Picture 7">
            <a:extLst>
              <a:ext uri="{FF2B5EF4-FFF2-40B4-BE49-F238E27FC236}">
                <a16:creationId xmlns:a16="http://schemas.microsoft.com/office/drawing/2014/main" id="{922FD80E-633A-25D1-E096-5BD9AFAA8A6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0129520" y="1259790"/>
            <a:ext cx="1717040" cy="1601097"/>
          </a:xfrm>
          <a:prstGeom prst="rect">
            <a:avLst/>
          </a:prstGeom>
        </p:spPr>
      </p:pic>
    </p:spTree>
    <p:extLst>
      <p:ext uri="{BB962C8B-B14F-4D97-AF65-F5344CB8AC3E}">
        <p14:creationId xmlns:p14="http://schemas.microsoft.com/office/powerpoint/2010/main" val="2293803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64">
            <a:extLst>
              <a:ext uri="{FF2B5EF4-FFF2-40B4-BE49-F238E27FC236}">
                <a16:creationId xmlns:a16="http://schemas.microsoft.com/office/drawing/2014/main" id="{4C494885-4BED-E376-A364-3B446E149C01}"/>
              </a:ext>
            </a:extLst>
          </p:cNvPr>
          <p:cNvSpPr txBox="1"/>
          <p:nvPr/>
        </p:nvSpPr>
        <p:spPr>
          <a:xfrm>
            <a:off x="690880" y="1801171"/>
            <a:ext cx="10928348" cy="574388"/>
          </a:xfrm>
          <a:prstGeom prst="rect">
            <a:avLst/>
          </a:prstGeom>
          <a:no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r>
              <a:rPr lang="en-US" sz="2400" b="1" dirty="0">
                <a:latin typeface="UTM Avo" panose="02040603050506020204" pitchFamily="18" charset="0"/>
                <a:cs typeface="Arial" panose="020B0604020202020204" pitchFamily="34" charset="0"/>
              </a:rPr>
              <a:t>:</a:t>
            </a:r>
          </a:p>
        </p:txBody>
      </p:sp>
      <p:sp>
        <p:nvSpPr>
          <p:cNvPr id="2" name="Text Box 17">
            <a:extLst>
              <a:ext uri="{FF2B5EF4-FFF2-40B4-BE49-F238E27FC236}">
                <a16:creationId xmlns:a16="http://schemas.microsoft.com/office/drawing/2014/main" id="{5B959A49-A37A-B517-094D-4888F388951A}"/>
              </a:ext>
            </a:extLst>
          </p:cNvPr>
          <p:cNvSpPr txBox="1"/>
          <p:nvPr/>
        </p:nvSpPr>
        <p:spPr>
          <a:xfrm>
            <a:off x="782321" y="2439247"/>
            <a:ext cx="10861039" cy="2793650"/>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4) </a:t>
            </a:r>
            <a:r>
              <a:rPr lang="en-US" sz="2400" dirty="0">
                <a:latin typeface="UTM Avo" panose="02040603050506020204" pitchFamily="18" charset="0"/>
                <a:cs typeface="Arial" panose="020B0604020202020204" pitchFamily="34" charset="0"/>
              </a:rPr>
              <a:t>Enthalpy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kèm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theo</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1 mol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ở </a:t>
            </a:r>
            <a:r>
              <a:rPr lang="en-US" sz="2400" dirty="0" err="1">
                <a:latin typeface="UTM Avo" panose="02040603050506020204" pitchFamily="18" charset="0"/>
                <a:cs typeface="Arial" panose="020B0604020202020204" pitchFamily="34" charset="0"/>
              </a:rPr>
              <a:t>dạng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kiện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a:t>
            </a:r>
          </a:p>
          <a:p>
            <a:pPr algn="just">
              <a:lnSpc>
                <a:spcPct val="150000"/>
              </a:lnSpc>
            </a:pPr>
            <a:r>
              <a:rPr lang="en-US" sz="2400" dirty="0">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sym typeface="+mn-ea"/>
              </a:rPr>
              <a:t>→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không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nào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từ</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a:t>
            </a:r>
          </a:p>
          <a:p>
            <a:pPr algn="just">
              <a:lnSpc>
                <a:spcPct val="150000"/>
              </a:lnSpc>
            </a:pPr>
            <a:r>
              <a:rPr lang="en-US" sz="2400" dirty="0">
                <a:latin typeface="UTM Avo" panose="02040603050506020204" pitchFamily="18" charset="0"/>
                <a:cs typeface="Arial" panose="020B0604020202020204" pitchFamily="34" charset="0"/>
                <a:sym typeface="+mn-ea"/>
              </a:rPr>
              <a:t>→ </a:t>
            </a:r>
            <a:r>
              <a:rPr lang="en-US" sz="2400" dirty="0">
                <a:latin typeface="UTM Avo" panose="02040603050506020204" pitchFamily="18" charset="0"/>
                <a:cs typeface="Arial" panose="020B0604020202020204" pitchFamily="34" charset="0"/>
              </a:rPr>
              <a:t> Enthalpy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một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đơn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bền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bằng</a:t>
            </a:r>
            <a:r>
              <a:rPr lang="en-US" sz="2400" dirty="0">
                <a:latin typeface="UTM Avo" panose="02040603050506020204" pitchFamily="18" charset="0"/>
                <a:cs typeface="Arial" panose="020B0604020202020204" pitchFamily="34" charset="0"/>
              </a:rPr>
              <a:t> 0. </a:t>
            </a:r>
          </a:p>
        </p:txBody>
      </p:sp>
      <p:pic>
        <p:nvPicPr>
          <p:cNvPr id="3" name="Picture 7">
            <a:extLst>
              <a:ext uri="{FF2B5EF4-FFF2-40B4-BE49-F238E27FC236}">
                <a16:creationId xmlns:a16="http://schemas.microsoft.com/office/drawing/2014/main" id="{922FD80E-633A-25D1-E096-5BD9AFAA8A6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325463" y="830809"/>
            <a:ext cx="1717040" cy="1601097"/>
          </a:xfrm>
          <a:prstGeom prst="rect">
            <a:avLst/>
          </a:prstGeom>
        </p:spPr>
      </p:pic>
    </p:spTree>
    <p:extLst>
      <p:ext uri="{BB962C8B-B14F-4D97-AF65-F5344CB8AC3E}">
        <p14:creationId xmlns:p14="http://schemas.microsoft.com/office/powerpoint/2010/main" val="1846564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1BBE123-7EB7-F8EF-FE93-08EE980BC898}"/>
              </a:ext>
            </a:extLst>
          </p:cNvPr>
          <p:cNvGrpSpPr/>
          <p:nvPr/>
        </p:nvGrpSpPr>
        <p:grpSpPr>
          <a:xfrm>
            <a:off x="4877732" y="3200400"/>
            <a:ext cx="2736543" cy="1558939"/>
            <a:chOff x="309542" y="967667"/>
            <a:chExt cx="2878585" cy="1558939"/>
          </a:xfrm>
        </p:grpSpPr>
        <p:pic>
          <p:nvPicPr>
            <p:cNvPr id="5" name="Picture 4">
              <a:hlinkClick r:id="rId3"/>
              <a:extLst>
                <a:ext uri="{FF2B5EF4-FFF2-40B4-BE49-F238E27FC236}">
                  <a16:creationId xmlns:a16="http://schemas.microsoft.com/office/drawing/2014/main" id="{DA91DD1F-EB0A-557A-8651-452737B26B1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3766EB6B-D8B5-EFF5-94FA-80BE38D6C2CC}"/>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842772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64">
            <a:extLst>
              <a:ext uri="{FF2B5EF4-FFF2-40B4-BE49-F238E27FC236}">
                <a16:creationId xmlns:a16="http://schemas.microsoft.com/office/drawing/2014/main" id="{4C494885-4BED-E376-A364-3B446E149C01}"/>
              </a:ext>
            </a:extLst>
          </p:cNvPr>
          <p:cNvSpPr txBox="1"/>
          <p:nvPr/>
        </p:nvSpPr>
        <p:spPr>
          <a:xfrm>
            <a:off x="690880" y="1699571"/>
            <a:ext cx="10928348" cy="574388"/>
          </a:xfrm>
          <a:prstGeom prst="rect">
            <a:avLst/>
          </a:prstGeom>
          <a:no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2. </a:t>
            </a:r>
            <a:r>
              <a:rPr lang="en-US" sz="2400" b="1" dirty="0" err="1">
                <a:latin typeface="UTM Avo" panose="02040603050506020204" pitchFamily="18" charset="0"/>
                <a:cs typeface="Arial" panose="020B0604020202020204" pitchFamily="34" charset="0"/>
              </a:rPr>
              <a:t>Biến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thiên</a:t>
            </a:r>
            <a:r>
              <a:rPr lang="en-US" sz="2400" b="1" dirty="0">
                <a:latin typeface="UTM Avo" panose="02040603050506020204" pitchFamily="18" charset="0"/>
                <a:cs typeface="Arial" panose="020B0604020202020204" pitchFamily="34" charset="0"/>
              </a:rPr>
              <a:t> enthalpy </a:t>
            </a:r>
            <a:r>
              <a:rPr lang="en-US" sz="2400" b="1" dirty="0" err="1">
                <a:latin typeface="UTM Avo" panose="02040603050506020204" pitchFamily="18" charset="0"/>
                <a:cs typeface="Arial" panose="020B0604020202020204" pitchFamily="34" charset="0"/>
              </a:rPr>
              <a:t>chuẩn</a:t>
            </a:r>
            <a:r>
              <a:rPr lang="en-US" sz="2400" b="1" dirty="0">
                <a:latin typeface="UTM Avo" panose="02040603050506020204" pitchFamily="18" charset="0"/>
                <a:cs typeface="Arial" panose="020B0604020202020204" pitchFamily="34" charset="0"/>
              </a:rPr>
              <a:t> của </a:t>
            </a:r>
            <a:r>
              <a:rPr lang="en-US" sz="2400" b="1" dirty="0" err="1">
                <a:latin typeface="UTM Avo" panose="02040603050506020204" pitchFamily="18" charset="0"/>
                <a:cs typeface="Arial" panose="020B0604020202020204" pitchFamily="34" charset="0"/>
              </a:rPr>
              <a:t>phản</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ứng</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hóa</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học</a:t>
            </a:r>
            <a:endParaRPr lang="en-US" sz="2400" b="1" dirty="0">
              <a:latin typeface="UTM Avo" panose="02040603050506020204" pitchFamily="18" charset="0"/>
              <a:cs typeface="Arial" panose="020B0604020202020204" pitchFamily="34" charset="0"/>
            </a:endParaRPr>
          </a:p>
        </p:txBody>
      </p:sp>
      <p:sp>
        <p:nvSpPr>
          <p:cNvPr id="2" name="Text Box 210">
            <a:extLst>
              <a:ext uri="{FF2B5EF4-FFF2-40B4-BE49-F238E27FC236}">
                <a16:creationId xmlns:a16="http://schemas.microsoft.com/office/drawing/2014/main" id="{95F3809D-C64C-1CF4-AC48-B08F45B2CAD3}"/>
              </a:ext>
            </a:extLst>
          </p:cNvPr>
          <p:cNvSpPr txBox="1"/>
          <p:nvPr/>
        </p:nvSpPr>
        <p:spPr>
          <a:xfrm>
            <a:off x="803063" y="2329180"/>
            <a:ext cx="6691207" cy="1129925"/>
          </a:xfrm>
          <a:prstGeom prst="rect">
            <a:avLst/>
          </a:prstGeom>
          <a:solidFill>
            <a:schemeClr val="accent5">
              <a:lumMod val="20000"/>
              <a:lumOff val="80000"/>
            </a:schemeClr>
          </a:solidFill>
          <a:ln w="9525">
            <a:noFill/>
          </a:ln>
        </p:spPr>
        <p:txBody>
          <a:bodyPr wrap="square">
            <a:spAutoFit/>
          </a:bodyPr>
          <a:lstStyle/>
          <a:p>
            <a:pPr algn="just">
              <a:lnSpc>
                <a:spcPct val="150000"/>
              </a:lnSpc>
            </a:pPr>
            <a:r>
              <a:rPr lang="en-US" sz="2400" dirty="0" err="1">
                <a:latin typeface="UTM Avo" panose="02040603050506020204" pitchFamily="18" charset="0"/>
                <a:cs typeface="Arial" panose="020B0604020202020204" pitchFamily="34" charset="0"/>
              </a:rPr>
              <a:t>Hãy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trình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bày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niệm</a:t>
            </a:r>
            <a:r>
              <a:rPr lang="en-US" sz="2400" dirty="0">
                <a:latin typeface="UTM Avo" panose="02040603050506020204" pitchFamily="18" charset="0"/>
                <a:cs typeface="Arial" panose="020B0604020202020204" pitchFamily="34" charset="0"/>
              </a:rPr>
              <a:t> enthalpy </a:t>
            </a:r>
            <a:r>
              <a:rPr lang="en-US" sz="2400" dirty="0" err="1">
                <a:latin typeface="UTM Avo" panose="02040603050506020204" pitchFamily="18" charset="0"/>
                <a:cs typeface="Arial" panose="020B0604020202020204" pitchFamily="34" charset="0"/>
              </a:rPr>
              <a:t>chuẩn</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học</a:t>
            </a:r>
            <a:r>
              <a:rPr lang="en-US" sz="2400" dirty="0">
                <a:latin typeface="UTM Avo" panose="02040603050506020204" pitchFamily="18" charset="0"/>
                <a:cs typeface="Arial" panose="020B0604020202020204" pitchFamily="34" charset="0"/>
              </a:rPr>
              <a:t> ? </a:t>
            </a:r>
            <a:r>
              <a:rPr lang="en-US" sz="2400" dirty="0" err="1">
                <a:latin typeface="UTM Avo" panose="02040603050506020204" pitchFamily="18" charset="0"/>
                <a:cs typeface="Arial" panose="020B0604020202020204" pitchFamily="34" charset="0"/>
              </a:rPr>
              <a:t>Kí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hiệu</a:t>
            </a:r>
            <a:r>
              <a:rPr lang="en-US" sz="2400" dirty="0">
                <a:latin typeface="UTM Avo" panose="02040603050506020204" pitchFamily="18" charset="0"/>
                <a:cs typeface="Arial" panose="020B0604020202020204" pitchFamily="34" charset="0"/>
              </a:rPr>
              <a:t> ? </a:t>
            </a:r>
          </a:p>
        </p:txBody>
      </p:sp>
      <mc:AlternateContent xmlns:mc="http://schemas.openxmlformats.org/markup-compatibility/2006" xmlns:a14="http://schemas.microsoft.com/office/drawing/2010/main">
        <mc:Choice Requires="a14">
          <p:sp>
            <p:nvSpPr>
              <p:cNvPr id="3" name="Text Box 220">
                <a:extLst>
                  <a:ext uri="{FF2B5EF4-FFF2-40B4-BE49-F238E27FC236}">
                    <a16:creationId xmlns:a16="http://schemas.microsoft.com/office/drawing/2014/main" id="{13BD3C89-973D-C59E-4C8F-F0FBE3C3CFD1}"/>
                  </a:ext>
                </a:extLst>
              </p:cNvPr>
              <p:cNvSpPr txBox="1"/>
              <p:nvPr/>
            </p:nvSpPr>
            <p:spPr>
              <a:xfrm>
                <a:off x="1869864" y="3622887"/>
                <a:ext cx="9682056" cy="2783839"/>
              </a:xfrm>
              <a:prstGeom prst="rect">
                <a:avLst/>
              </a:prstGeom>
              <a:solidFill>
                <a:schemeClr val="accent3">
                  <a:lumMod val="20000"/>
                  <a:lumOff val="80000"/>
                </a:schemeClr>
              </a:solidFill>
              <a:ln w="9525">
                <a:noFill/>
              </a:ln>
            </p:spPr>
            <p:txBody>
              <a:bodyPr wrap="square">
                <a:spAutoFit/>
              </a:bodyPr>
              <a:lstStyle/>
              <a:p>
                <a:pPr marL="381019" indent="-381019" algn="just">
                  <a:lnSpc>
                    <a:spcPct val="150000"/>
                  </a:lnSpc>
                  <a:buFont typeface="Wingdings" panose="05000000000000000000" charset="0"/>
                  <a:buChar char="Ø"/>
                </a:pPr>
                <a:r>
                  <a:rPr lang="en-US" sz="2400" b="1" dirty="0">
                    <a:solidFill>
                      <a:srgbClr val="000000"/>
                    </a:solidFill>
                    <a:latin typeface="UTM Avo" panose="02040603050506020204" pitchFamily="18" charset="0"/>
                    <a:cs typeface="Arial" panose="020B0604020202020204" pitchFamily="34" charset="0"/>
                  </a:rPr>
                  <a:t>Khái </a:t>
                </a:r>
                <a:r>
                  <a:rPr lang="en-US" sz="2400" b="1" dirty="0" err="1">
                    <a:solidFill>
                      <a:srgbClr val="000000"/>
                    </a:solidFill>
                    <a:latin typeface="UTM Avo" panose="02040603050506020204" pitchFamily="18" charset="0"/>
                    <a:cs typeface="Arial" panose="020B0604020202020204" pitchFamily="34" charset="0"/>
                  </a:rPr>
                  <a:t>niệm</a:t>
                </a:r>
                <a:r>
                  <a:rPr lang="en-US" sz="2400" b="1"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Biến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thiên</a:t>
                </a:r>
                <a:r>
                  <a:rPr lang="en-US" sz="2400" dirty="0">
                    <a:solidFill>
                      <a:srgbClr val="000000"/>
                    </a:solidFill>
                    <a:latin typeface="UTM Avo" panose="02040603050506020204" pitchFamily="18" charset="0"/>
                    <a:cs typeface="Arial" panose="020B0604020202020204" pitchFamily="34" charset="0"/>
                  </a:rPr>
                  <a:t> enthalpy </a:t>
                </a:r>
                <a:r>
                  <a:rPr lang="en-US" sz="2400" dirty="0" err="1">
                    <a:solidFill>
                      <a:srgbClr val="000000"/>
                    </a:solidFill>
                    <a:latin typeface="UTM Avo" panose="02040603050506020204" pitchFamily="18" charset="0"/>
                    <a:cs typeface="Arial" panose="020B0604020202020204" pitchFamily="34" charset="0"/>
                  </a:rPr>
                  <a:t>chuẩn</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hóa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học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chính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hoặc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vào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kèm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theo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đó</a:t>
                </a:r>
                <a:r>
                  <a:rPr lang="en-US" sz="2400" dirty="0">
                    <a:solidFill>
                      <a:srgbClr val="000000"/>
                    </a:solidFill>
                    <a:latin typeface="UTM Avo" panose="02040603050506020204" pitchFamily="18" charset="0"/>
                    <a:cs typeface="Arial" panose="020B0604020202020204" pitchFamily="34" charset="0"/>
                  </a:rPr>
                  <a:t> ở </a:t>
                </a:r>
                <a:r>
                  <a:rPr lang="en-US" sz="2400" dirty="0" err="1">
                    <a:solidFill>
                      <a:srgbClr val="000000"/>
                    </a:solidFill>
                    <a:latin typeface="UTM Avo" panose="02040603050506020204" pitchFamily="18" charset="0"/>
                    <a:cs typeface="Arial" panose="020B0604020202020204" pitchFamily="34" charset="0"/>
                  </a:rPr>
                  <a:t>điều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kiện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chuẩn</a:t>
                </a:r>
                <a:r>
                  <a:rPr lang="en-US" sz="2400" dirty="0">
                    <a:solidFill>
                      <a:srgbClr val="000000"/>
                    </a:solidFill>
                    <a:latin typeface="UTM Avo" panose="02040603050506020204" pitchFamily="18" charset="0"/>
                    <a:cs typeface="Arial" panose="020B0604020202020204" pitchFamily="34" charset="0"/>
                  </a:rPr>
                  <a:t>.</a:t>
                </a:r>
              </a:p>
              <a:p>
                <a:pPr marL="381019" indent="-381019" algn="just">
                  <a:lnSpc>
                    <a:spcPct val="150000"/>
                  </a:lnSpc>
                  <a:buFont typeface="Wingdings" panose="05000000000000000000" charset="0"/>
                  <a:buChar char="Ø"/>
                </a:pPr>
                <a:r>
                  <a:rPr lang="en-US" sz="2400" dirty="0" err="1">
                    <a:solidFill>
                      <a:srgbClr val="000000"/>
                    </a:solidFill>
                    <a:latin typeface="UTM Avo" panose="02040603050506020204" pitchFamily="18" charset="0"/>
                    <a:cs typeface="Arial" panose="020B0604020202020204" pitchFamily="34" charset="0"/>
                  </a:rPr>
                  <a:t>Kí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hiệu</a:t>
                </a:r>
                <a:r>
                  <a:rPr lang="en-US" sz="2400" dirty="0">
                    <a:solidFill>
                      <a:srgbClr val="000000"/>
                    </a:solidFill>
                    <a:latin typeface="UTM Avo" panose="02040603050506020204" pitchFamily="18" charset="0"/>
                    <a:cs typeface="Arial" panose="020B0604020202020204" pitchFamily="34" charset="0"/>
                  </a:rPr>
                  <a:t>:</a:t>
                </a:r>
                <a:r>
                  <a:rPr lang="en-US" sz="2400" b="1" dirty="0">
                    <a:solidFill>
                      <a:srgbClr val="000000"/>
                    </a:solidFill>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latin typeface="Cambria Math" panose="02040503050406030204" pitchFamily="18" charset="0"/>
                        <a:cs typeface="Arial" panose="020B0604020202020204" pitchFamily="3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b="1" dirty="0">
                    <a:solidFill>
                      <a:srgbClr val="000000"/>
                    </a:solidFill>
                    <a:latin typeface="UTM Avo" panose="02040603050506020204" pitchFamily="18" charset="0"/>
                    <a:cs typeface="Arial" panose="020B0604020202020204" pitchFamily="34" charset="0"/>
                  </a:rPr>
                  <a:t> </a:t>
                </a:r>
              </a:p>
              <a:p>
                <a:pPr algn="just">
                  <a:lnSpc>
                    <a:spcPct val="150000"/>
                  </a:lnSpc>
                </a:pPr>
                <a:r>
                  <a:rPr lang="en-US" sz="2400" i="1" dirty="0">
                    <a:latin typeface="UTM Avo" panose="02040603050506020204" pitchFamily="18" charset="0"/>
                    <a:cs typeface="Arial" panose="020B0604020202020204" pitchFamily="34" charset="0"/>
                  </a:rPr>
                  <a:t>(r </a:t>
                </a:r>
                <a:r>
                  <a:rPr lang="en-US" sz="2400" i="1" dirty="0" err="1">
                    <a:latin typeface="UTM Avo" panose="02040603050506020204" pitchFamily="18" charset="0"/>
                    <a:cs typeface="Arial" panose="020B0604020202020204" pitchFamily="34" charset="0"/>
                  </a:rPr>
                  <a:t>viết</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tắt</a:t>
                </a:r>
                <a:r>
                  <a:rPr lang="en-US" sz="2400" i="1" dirty="0">
                    <a:latin typeface="UTM Avo" panose="02040603050506020204" pitchFamily="18" charset="0"/>
                    <a:cs typeface="Arial" panose="020B0604020202020204" pitchFamily="34" charset="0"/>
                  </a:rPr>
                  <a:t> của reaction: </a:t>
                </a:r>
                <a:r>
                  <a:rPr lang="en-US" sz="2400" i="1" dirty="0" err="1">
                    <a:latin typeface="UTM Avo" panose="02040603050506020204" pitchFamily="18" charset="0"/>
                    <a:cs typeface="Arial" panose="020B0604020202020204" pitchFamily="34" charset="0"/>
                  </a:rPr>
                  <a:t>nghĩa</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là</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phản</a:t>
                </a:r>
                <a:r>
                  <a:rPr lang="en-US" sz="2400" i="1" dirty="0">
                    <a:latin typeface="UTM Avo" panose="02040603050506020204" pitchFamily="18" charset="0"/>
                    <a:cs typeface="Arial" panose="020B0604020202020204" pitchFamily="34" charset="0"/>
                  </a:rPr>
                  <a:t> </a:t>
                </a:r>
                <a:r>
                  <a:rPr lang="en-US" sz="2400" i="1" dirty="0" err="1">
                    <a:latin typeface="UTM Avo" panose="02040603050506020204" pitchFamily="18" charset="0"/>
                    <a:cs typeface="Arial" panose="020B0604020202020204" pitchFamily="34" charset="0"/>
                  </a:rPr>
                  <a:t>ứng</a:t>
                </a:r>
                <a:r>
                  <a:rPr lang="en-US" sz="2400" i="1" dirty="0">
                    <a:latin typeface="UTM Avo" panose="02040603050506020204" pitchFamily="18" charset="0"/>
                    <a:cs typeface="Arial" panose="020B0604020202020204" pitchFamily="34" charset="0"/>
                  </a:rPr>
                  <a:t>)</a:t>
                </a:r>
              </a:p>
            </p:txBody>
          </p:sp>
        </mc:Choice>
        <mc:Fallback xmlns="">
          <p:sp>
            <p:nvSpPr>
              <p:cNvPr id="3" name="Text Box 220">
                <a:extLst>
                  <a:ext uri="{FF2B5EF4-FFF2-40B4-BE49-F238E27FC236}">
                    <a16:creationId xmlns:a16="http://schemas.microsoft.com/office/drawing/2014/main" id="{13BD3C89-973D-C59E-4C8F-F0FBE3C3CFD1}"/>
                  </a:ext>
                </a:extLst>
              </p:cNvPr>
              <p:cNvSpPr txBox="1">
                <a:spLocks noRot="1" noChangeAspect="1" noMove="1" noResize="1" noEditPoints="1" noAdjustHandles="1" noChangeArrowheads="1" noChangeShapeType="1" noTextEdit="1"/>
              </p:cNvSpPr>
              <p:nvPr/>
            </p:nvSpPr>
            <p:spPr>
              <a:xfrm>
                <a:off x="1869864" y="3622887"/>
                <a:ext cx="9682056" cy="2783839"/>
              </a:xfrm>
              <a:prstGeom prst="rect">
                <a:avLst/>
              </a:prstGeom>
              <a:blipFill>
                <a:blip r:embed="rId3"/>
                <a:stretch>
                  <a:fillRect l="-1008" r="-945" b="-4595"/>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3336419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164">
                <a:extLst>
                  <a:ext uri="{FF2B5EF4-FFF2-40B4-BE49-F238E27FC236}">
                    <a16:creationId xmlns:a16="http://schemas.microsoft.com/office/drawing/2014/main" id="{4C494885-4BED-E376-A364-3B446E149C01}"/>
                  </a:ext>
                </a:extLst>
              </p:cNvPr>
              <p:cNvSpPr txBox="1"/>
              <p:nvPr/>
            </p:nvSpPr>
            <p:spPr>
              <a:xfrm>
                <a:off x="690880" y="1750371"/>
                <a:ext cx="11297920" cy="3901646"/>
              </a:xfrm>
              <a:prstGeom prst="rect">
                <a:avLst/>
              </a:prstGeom>
              <a:noFill/>
              <a:ln w="9525">
                <a:noFill/>
              </a:ln>
            </p:spPr>
            <p:txBody>
              <a:bodyPr wrap="square">
                <a:spAutoFit/>
              </a:bodyPr>
              <a:lstStyle/>
              <a:p>
                <a:pPr>
                  <a:lnSpc>
                    <a:spcPct val="150000"/>
                  </a:lnSpc>
                </a:pPr>
                <a:r>
                  <a:rPr lang="vi-VN" sz="2400" b="1" dirty="0">
                    <a:solidFill>
                      <a:srgbClr val="000000"/>
                    </a:solidFill>
                    <a:latin typeface="UTM Avo" panose="02040603050506020204" pitchFamily="18" charset="0"/>
                  </a:rPr>
                  <a:t>Ví dụ 1: </a:t>
                </a:r>
                <a:r>
                  <a:rPr lang="vi-VN" sz="2400" dirty="0">
                    <a:solidFill>
                      <a:srgbClr val="000000"/>
                    </a:solidFill>
                    <a:latin typeface="UTM Avo" panose="02040603050506020204" pitchFamily="18" charset="0"/>
                  </a:rPr>
                  <a:t>Phản ứng đốt cháy methane (CH</a:t>
                </a:r>
                <a:r>
                  <a:rPr lang="vi-VN" sz="2400" baseline="-25000" dirty="0">
                    <a:solidFill>
                      <a:srgbClr val="000000"/>
                    </a:solidFill>
                    <a:latin typeface="UTM Avo" panose="02040603050506020204" pitchFamily="18" charset="0"/>
                  </a:rPr>
                  <a:t>4</a:t>
                </a:r>
                <a:r>
                  <a:rPr lang="vi-VN" sz="2400" dirty="0">
                    <a:solidFill>
                      <a:srgbClr val="000000"/>
                    </a:solidFill>
                    <a:latin typeface="UTM Avo" panose="02040603050506020204" pitchFamily="18" charset="0"/>
                  </a:rPr>
                  <a:t>) toả rất nhiều nhiệt: </a:t>
                </a:r>
              </a:p>
              <a:p>
                <a:pPr>
                  <a:lnSpc>
                    <a:spcPct val="150000"/>
                  </a:lnSpc>
                </a:pPr>
                <a:r>
                  <a:rPr lang="vi-VN" sz="2400" dirty="0">
                    <a:solidFill>
                      <a:srgbClr val="000000"/>
                    </a:solidFill>
                    <a:latin typeface="UTM Avo" panose="02040603050506020204" pitchFamily="18" charset="0"/>
                  </a:rPr>
                  <a:t>CH</a:t>
                </a:r>
                <a:r>
                  <a:rPr lang="vi-VN" sz="2400" baseline="-25000" dirty="0">
                    <a:solidFill>
                      <a:srgbClr val="000000"/>
                    </a:solidFill>
                    <a:latin typeface="UTM Avo" panose="02040603050506020204" pitchFamily="18" charset="0"/>
                  </a:rPr>
                  <a:t>4</a:t>
                </a:r>
                <a:r>
                  <a:rPr lang="vi-VN" sz="2400" dirty="0">
                    <a:solidFill>
                      <a:srgbClr val="000000"/>
                    </a:solidFill>
                    <a:latin typeface="UTM Avo" panose="02040603050506020204" pitchFamily="18" charset="0"/>
                  </a:rPr>
                  <a:t>(g) + 2O</a:t>
                </a:r>
                <a:r>
                  <a:rPr lang="vi-VN" sz="2400" baseline="-25000" dirty="0">
                    <a:solidFill>
                      <a:srgbClr val="000000"/>
                    </a:solidFill>
                    <a:latin typeface="UTM Avo" panose="02040603050506020204" pitchFamily="18" charset="0"/>
                  </a:rPr>
                  <a:t>2</a:t>
                </a:r>
                <a:r>
                  <a:rPr lang="vi-VN" sz="2400" dirty="0">
                    <a:solidFill>
                      <a:srgbClr val="000000"/>
                    </a:solidFill>
                    <a:latin typeface="UTM Avo" panose="02040603050506020204" pitchFamily="18" charset="0"/>
                  </a:rPr>
                  <a:t>(g) → CO</a:t>
                </a:r>
                <a:r>
                  <a:rPr lang="vi-VN" sz="2400" baseline="-25000" dirty="0">
                    <a:solidFill>
                      <a:srgbClr val="000000"/>
                    </a:solidFill>
                    <a:latin typeface="UTM Avo" panose="02040603050506020204" pitchFamily="18" charset="0"/>
                  </a:rPr>
                  <a:t>2</a:t>
                </a:r>
                <a:r>
                  <a:rPr lang="vi-VN" sz="2400" dirty="0">
                    <a:solidFill>
                      <a:srgbClr val="000000"/>
                    </a:solidFill>
                    <a:latin typeface="UTM Avo" panose="02040603050506020204" pitchFamily="18" charset="0"/>
                  </a:rPr>
                  <a:t>(g) + 2H</a:t>
                </a:r>
                <a:r>
                  <a:rPr lang="vi-VN" sz="2400" baseline="-25000" dirty="0">
                    <a:solidFill>
                      <a:srgbClr val="000000"/>
                    </a:solidFill>
                    <a:latin typeface="UTM Avo" panose="02040603050506020204" pitchFamily="18" charset="0"/>
                  </a:rPr>
                  <a:t>2</a:t>
                </a:r>
                <a:r>
                  <a:rPr lang="vi-VN" sz="2400" dirty="0">
                    <a:solidFill>
                      <a:srgbClr val="000000"/>
                    </a:solidFill>
                    <a:latin typeface="UTM Avo" panose="02040603050506020204" pitchFamily="18" charset="0"/>
                  </a:rPr>
                  <a:t>O(l) </a:t>
                </a:r>
                <a:r>
                  <a:rPr lang="en-US" sz="2400" dirty="0">
                    <a:solidFill>
                      <a:srgbClr val="000000"/>
                    </a:solidFill>
                    <a:latin typeface="UTM Avo" panose="02040603050506020204" pitchFamily="18" charset="0"/>
                  </a:rPr>
                  <a:t>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solidFill>
                              <a:srgbClr val="000000"/>
                            </a:solidFill>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ea typeface="MS Mincho" charset="0"/>
                            <a:cs typeface="Cambria Math" panose="02040503050406030204" charset="0"/>
                          </a:rPr>
                          <m:t>298</m:t>
                        </m:r>
                      </m:sub>
                      <m:sup>
                        <m:r>
                          <a:rPr lang="en-US" sz="2400" b="0" i="0" smtClean="0">
                            <a:solidFill>
                              <a:srgbClr val="000000"/>
                            </a:solidFill>
                            <a:latin typeface="Cambria Math" panose="02040503050406030204" pitchFamily="18" charset="0"/>
                            <a:cs typeface="Cambria Math" panose="02040503050406030204" charset="0"/>
                          </a:rPr>
                          <m:t>0</m:t>
                        </m:r>
                      </m:sup>
                    </m:sSubSup>
                    <m:r>
                      <a:rPr lang="en-US" sz="2400" i="0">
                        <a:solidFill>
                          <a:srgbClr val="000000"/>
                        </a:solidFill>
                        <a:latin typeface="Cambria Math" panose="02040503050406030204" pitchFamily="18" charset="0"/>
                        <a:cs typeface="Cambria Math" panose="02040503050406030204" charset="0"/>
                      </a:rPr>
                      <m:t> </m:t>
                    </m:r>
                  </m:oMath>
                </a14:m>
                <a:r>
                  <a:rPr lang="vi-VN" sz="2400" dirty="0">
                    <a:solidFill>
                      <a:srgbClr val="000000"/>
                    </a:solidFill>
                    <a:latin typeface="UTM Avo" panose="02040603050506020204" pitchFamily="18" charset="0"/>
                  </a:rPr>
                  <a:t>= –890,5 kJ </a:t>
                </a:r>
              </a:p>
              <a:p>
                <a:pPr>
                  <a:lnSpc>
                    <a:spcPct val="150000"/>
                  </a:lnSpc>
                </a:pPr>
                <a:r>
                  <a:rPr lang="vi-VN" sz="2400" dirty="0">
                    <a:solidFill>
                      <a:srgbClr val="000000"/>
                    </a:solidFill>
                    <a:latin typeface="UTM Avo" panose="02040603050506020204" pitchFamily="18" charset="0"/>
                  </a:rPr>
                  <a:t>Như vậy, ở điều kiện chuẩn, khi đốt cháy hoàn toàn 1 mol CH</a:t>
                </a:r>
                <a:r>
                  <a:rPr lang="vi-VN" sz="2400" baseline="-25000" dirty="0">
                    <a:solidFill>
                      <a:srgbClr val="000000"/>
                    </a:solidFill>
                    <a:latin typeface="UTM Avo" panose="02040603050506020204" pitchFamily="18" charset="0"/>
                  </a:rPr>
                  <a:t>4</a:t>
                </a:r>
                <a:r>
                  <a:rPr lang="vi-VN" sz="2400" dirty="0">
                    <a:solidFill>
                      <a:srgbClr val="000000"/>
                    </a:solidFill>
                    <a:latin typeface="UTM Avo" panose="02040603050506020204" pitchFamily="18" charset="0"/>
                  </a:rPr>
                  <a:t>, sản phẩm là CO</a:t>
                </a:r>
                <a:r>
                  <a:rPr lang="vi-VN" sz="2400" baseline="-25000" dirty="0">
                    <a:solidFill>
                      <a:srgbClr val="000000"/>
                    </a:solidFill>
                    <a:latin typeface="UTM Avo" panose="02040603050506020204" pitchFamily="18" charset="0"/>
                  </a:rPr>
                  <a:t>2</a:t>
                </a:r>
                <a:r>
                  <a:rPr lang="vi-VN" sz="2400" dirty="0">
                    <a:solidFill>
                      <a:srgbClr val="000000"/>
                    </a:solidFill>
                    <a:latin typeface="UTM Avo" panose="02040603050506020204" pitchFamily="18" charset="0"/>
                  </a:rPr>
                  <a:t>(g) và H</a:t>
                </a:r>
                <a:r>
                  <a:rPr lang="vi-VN" sz="2400" baseline="-25000" dirty="0">
                    <a:solidFill>
                      <a:srgbClr val="000000"/>
                    </a:solidFill>
                    <a:latin typeface="UTM Avo" panose="02040603050506020204" pitchFamily="18" charset="0"/>
                  </a:rPr>
                  <a:t>2</a:t>
                </a:r>
                <a:r>
                  <a:rPr lang="vi-VN" sz="2400" dirty="0">
                    <a:solidFill>
                      <a:srgbClr val="000000"/>
                    </a:solidFill>
                    <a:latin typeface="UTM Avo" panose="02040603050506020204" pitchFamily="18" charset="0"/>
                  </a:rPr>
                  <a:t>O(l), thì sẽ giải phóng một nhiệt lượng là 890,5 kJ. Lưu ý rằng, cũng phản ứng này, nếu nước ở thể hơi thì giá trị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m:rPr>
                            <m:sty m:val="p"/>
                          </m:rPr>
                          <a:rPr lang="en-US" sz="2400">
                            <a:latin typeface="Cambria Math" panose="02040503050406030204" charset="0"/>
                            <a:cs typeface="Cambria Math" panose="02040503050406030204" charset="0"/>
                          </a:rPr>
                          <m:t>o</m:t>
                        </m:r>
                      </m:sup>
                    </m:sSubSup>
                  </m:oMath>
                </a14:m>
                <a:r>
                  <a:rPr lang="en-US" sz="2400" dirty="0">
                    <a:solidFill>
                      <a:srgbClr val="000000"/>
                    </a:solidFill>
                    <a:latin typeface="UTM Avo" panose="02040603050506020204" pitchFamily="18" charset="0"/>
                  </a:rPr>
                  <a:t> </a:t>
                </a:r>
                <a:r>
                  <a:rPr lang="vi-VN" sz="2400" dirty="0">
                    <a:solidFill>
                      <a:srgbClr val="000000"/>
                    </a:solidFill>
                    <a:latin typeface="UTM Avo" panose="02040603050506020204" pitchFamily="18" charset="0"/>
                  </a:rPr>
                  <a:t>sẽ khác đi. Đây là lí do cần phải ghi rõ thể của các chất khi viết phương trình các phản ứng có kèm theo giá trị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solidFill>
                              <a:srgbClr val="000000"/>
                            </a:solidFill>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ea typeface="MS Mincho" charset="0"/>
                            <a:cs typeface="Cambria Math" panose="02040503050406030204" charset="0"/>
                          </a:rPr>
                          <m:t>298</m:t>
                        </m:r>
                      </m:sub>
                      <m:sup>
                        <m:r>
                          <m:rPr>
                            <m:sty m:val="p"/>
                          </m:rPr>
                          <a:rPr lang="en-US" sz="2400" i="0">
                            <a:solidFill>
                              <a:srgbClr val="000000"/>
                            </a:solidFill>
                            <a:latin typeface="Cambria Math" panose="02040503050406030204" charset="0"/>
                            <a:cs typeface="Cambria Math" panose="02040503050406030204" charset="0"/>
                          </a:rPr>
                          <m:t>o</m:t>
                        </m:r>
                      </m:sup>
                    </m:sSubSup>
                  </m:oMath>
                </a14:m>
                <a:r>
                  <a:rPr lang="vi-VN" sz="2400" dirty="0">
                    <a:solidFill>
                      <a:srgbClr val="000000"/>
                    </a:solidFill>
                    <a:latin typeface="UTM Avo" panose="02040603050506020204" pitchFamily="18" charset="0"/>
                  </a:rPr>
                  <a:t>.</a:t>
                </a:r>
              </a:p>
            </p:txBody>
          </p:sp>
        </mc:Choice>
        <mc:Fallback xmlns="">
          <p:sp>
            <p:nvSpPr>
              <p:cNvPr id="4" name="Text Box 164">
                <a:extLst>
                  <a:ext uri="{FF2B5EF4-FFF2-40B4-BE49-F238E27FC236}">
                    <a16:creationId xmlns:a16="http://schemas.microsoft.com/office/drawing/2014/main" id="{4C494885-4BED-E376-A364-3B446E149C01}"/>
                  </a:ext>
                </a:extLst>
              </p:cNvPr>
              <p:cNvSpPr txBox="1">
                <a:spLocks noRot="1" noChangeAspect="1" noMove="1" noResize="1" noEditPoints="1" noAdjustHandles="1" noChangeArrowheads="1" noChangeShapeType="1" noTextEdit="1"/>
              </p:cNvSpPr>
              <p:nvPr/>
            </p:nvSpPr>
            <p:spPr>
              <a:xfrm>
                <a:off x="690880" y="1750371"/>
                <a:ext cx="11297920" cy="3901646"/>
              </a:xfrm>
              <a:prstGeom prst="rect">
                <a:avLst/>
              </a:prstGeom>
              <a:blipFill>
                <a:blip r:embed="rId3"/>
                <a:stretch>
                  <a:fillRect l="-809" b="-3125"/>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3230896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164">
                <a:extLst>
                  <a:ext uri="{FF2B5EF4-FFF2-40B4-BE49-F238E27FC236}">
                    <a16:creationId xmlns:a16="http://schemas.microsoft.com/office/drawing/2014/main" id="{4C494885-4BED-E376-A364-3B446E149C01}"/>
                  </a:ext>
                </a:extLst>
              </p:cNvPr>
              <p:cNvSpPr txBox="1"/>
              <p:nvPr/>
            </p:nvSpPr>
            <p:spPr>
              <a:xfrm>
                <a:off x="690880" y="1750371"/>
                <a:ext cx="11297920" cy="2229841"/>
              </a:xfrm>
              <a:prstGeom prst="rect">
                <a:avLst/>
              </a:prstGeom>
              <a:noFill/>
              <a:ln w="9525">
                <a:noFill/>
              </a:ln>
            </p:spPr>
            <p:txBody>
              <a:bodyPr wrap="square">
                <a:spAutoFit/>
              </a:bodyPr>
              <a:lstStyle/>
              <a:p>
                <a:pPr>
                  <a:lnSpc>
                    <a:spcPct val="150000"/>
                  </a:lnSpc>
                </a:pPr>
                <a:r>
                  <a:rPr lang="en-US" sz="2400" b="1" dirty="0">
                    <a:solidFill>
                      <a:srgbClr val="000000"/>
                    </a:solidFill>
                    <a:latin typeface="UTM Avo" panose="02040603050506020204" pitchFamily="18" charset="0"/>
                  </a:rPr>
                  <a:t>Ví </a:t>
                </a:r>
                <a:r>
                  <a:rPr lang="en-US" sz="2400" b="1" dirty="0" err="1">
                    <a:solidFill>
                      <a:srgbClr val="000000"/>
                    </a:solidFill>
                    <a:latin typeface="UTM Avo" panose="02040603050506020204" pitchFamily="18" charset="0"/>
                  </a:rPr>
                  <a:t>dụ</a:t>
                </a:r>
                <a:r>
                  <a:rPr lang="en-US" sz="2400" b="1" dirty="0">
                    <a:solidFill>
                      <a:srgbClr val="000000"/>
                    </a:solidFill>
                    <a:latin typeface="UTM Avo" panose="02040603050506020204" pitchFamily="18" charset="0"/>
                  </a:rPr>
                  <a:t> 2: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phân</a:t>
                </a:r>
                <a:r>
                  <a:rPr lang="en-US" sz="2400" dirty="0">
                    <a:solidFill>
                      <a:srgbClr val="000000"/>
                    </a:solidFill>
                    <a:latin typeface="UTM Avo" panose="02040603050506020204" pitchFamily="18" charset="0"/>
                  </a:rPr>
                  <a:t> CaCO</a:t>
                </a:r>
                <a:r>
                  <a:rPr lang="en-US" sz="2400" baseline="-25000" dirty="0">
                    <a:solidFill>
                      <a:srgbClr val="000000"/>
                    </a:solidFill>
                    <a:latin typeface="UTM Avo" panose="02040603050506020204" pitchFamily="18" charset="0"/>
                  </a:rPr>
                  <a:t>3</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là</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a:t>
                </a:r>
              </a:p>
              <a:p>
                <a:pPr>
                  <a:lnSpc>
                    <a:spcPct val="150000"/>
                  </a:lnSpc>
                </a:pPr>
                <a:r>
                  <a:rPr lang="en-US" sz="2400" dirty="0">
                    <a:solidFill>
                      <a:srgbClr val="000000"/>
                    </a:solidFill>
                    <a:latin typeface="UTM Avo" panose="02040603050506020204" pitchFamily="18" charset="0"/>
                  </a:rPr>
                  <a:t>CaCO</a:t>
                </a:r>
                <a:r>
                  <a:rPr lang="en-US" sz="2400" baseline="-25000" dirty="0">
                    <a:solidFill>
                      <a:srgbClr val="000000"/>
                    </a:solidFill>
                    <a:latin typeface="UTM Avo" panose="02040603050506020204" pitchFamily="18" charset="0"/>
                  </a:rPr>
                  <a:t>3</a:t>
                </a:r>
                <a:r>
                  <a:rPr lang="en-US" sz="2400" dirty="0">
                    <a:solidFill>
                      <a:srgbClr val="000000"/>
                    </a:solidFill>
                    <a:latin typeface="UTM Avo" panose="02040603050506020204" pitchFamily="18" charset="0"/>
                  </a:rPr>
                  <a:t>(s) → </a:t>
                </a:r>
                <a:r>
                  <a:rPr lang="en-US" sz="2400" dirty="0" err="1">
                    <a:solidFill>
                      <a:srgbClr val="000000"/>
                    </a:solidFill>
                    <a:latin typeface="UTM Avo" panose="02040603050506020204" pitchFamily="18" charset="0"/>
                  </a:rPr>
                  <a:t>CaO</a:t>
                </a:r>
                <a:r>
                  <a:rPr lang="en-US" sz="2400" dirty="0">
                    <a:solidFill>
                      <a:srgbClr val="000000"/>
                    </a:solidFill>
                    <a:latin typeface="UTM Avo" panose="02040603050506020204" pitchFamily="18" charset="0"/>
                  </a:rPr>
                  <a:t>(s) + CO</a:t>
                </a:r>
                <a:r>
                  <a:rPr lang="en-US" sz="2400" baseline="-25000" dirty="0">
                    <a:solidFill>
                      <a:srgbClr val="000000"/>
                    </a:solidFill>
                    <a:latin typeface="UTM Avo" panose="02040603050506020204" pitchFamily="18" charset="0"/>
                  </a:rPr>
                  <a:t>2</a:t>
                </a:r>
                <a:r>
                  <a:rPr lang="en-US" sz="2400" dirty="0">
                    <a:solidFill>
                      <a:srgbClr val="000000"/>
                    </a:solidFill>
                    <a:latin typeface="UTM Avo" panose="02040603050506020204" pitchFamily="18" charset="0"/>
                  </a:rPr>
                  <a:t>(g)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ea typeface="MS Mincho" charset="0"/>
                            <a:cs typeface="Cambria Math" panose="02040503050406030204" charset="0"/>
                          </a:rPr>
                          <m:t>298</m:t>
                        </m:r>
                      </m:sub>
                      <m:sup>
                        <m:r>
                          <a:rPr lang="en-US" sz="2400" b="0" i="0" smtClean="0">
                            <a:solidFill>
                              <a:srgbClr val="000000"/>
                            </a:solidFill>
                            <a:latin typeface="Cambria Math" panose="02040503050406030204" pitchFamily="18" charset="0"/>
                            <a:cs typeface="Cambria Math" panose="02040503050406030204" charset="0"/>
                          </a:rPr>
                          <m:t>0</m:t>
                        </m:r>
                      </m:sup>
                    </m:sSubSup>
                  </m:oMath>
                </a14:m>
                <a:r>
                  <a:rPr lang="en-US" sz="2400" b="1" dirty="0">
                    <a:solidFill>
                      <a:srgbClr val="000000"/>
                    </a:solidFill>
                    <a:latin typeface="UTM Avo" panose="02040603050506020204" pitchFamily="18" charset="0"/>
                    <a:cs typeface="Arial" panose="020B0604020202020204" pitchFamily="34" charset="0"/>
                    <a:sym typeface="+mn-ea"/>
                  </a:rPr>
                  <a:t> </a:t>
                </a:r>
                <a:r>
                  <a:rPr lang="en-US" sz="2400" dirty="0">
                    <a:solidFill>
                      <a:srgbClr val="000000"/>
                    </a:solidFill>
                    <a:latin typeface="UTM Avo" panose="02040603050506020204" pitchFamily="18" charset="0"/>
                  </a:rPr>
                  <a:t>= 179,2 kJ</a:t>
                </a:r>
              </a:p>
              <a:p>
                <a:pPr>
                  <a:lnSpc>
                    <a:spcPct val="150000"/>
                  </a:lnSpc>
                </a:pPr>
                <a:r>
                  <a:rPr lang="vi-VN" sz="2400" dirty="0">
                    <a:solidFill>
                      <a:srgbClr val="000000"/>
                    </a:solidFill>
                    <a:latin typeface="UTM Avo" panose="02040603050506020204" pitchFamily="18" charset="0"/>
                  </a:rPr>
                  <a:t>Ở điều kiện chuẩn, để thu được 1 mol CaO(s) từ CaCO</a:t>
                </a:r>
                <a:r>
                  <a:rPr lang="vi-VN" sz="2400" baseline="-25000" dirty="0">
                    <a:solidFill>
                      <a:srgbClr val="000000"/>
                    </a:solidFill>
                    <a:latin typeface="UTM Avo" panose="02040603050506020204" pitchFamily="18" charset="0"/>
                  </a:rPr>
                  <a:t>3</a:t>
                </a:r>
                <a:r>
                  <a:rPr lang="vi-VN" sz="2400" dirty="0">
                    <a:solidFill>
                      <a:srgbClr val="000000"/>
                    </a:solidFill>
                    <a:latin typeface="UTM Avo" panose="02040603050506020204" pitchFamily="18" charset="0"/>
                  </a:rPr>
                  <a:t>(s), cần phải cung cấp 179,2 kJ nhiệt lượng.</a:t>
                </a:r>
              </a:p>
            </p:txBody>
          </p:sp>
        </mc:Choice>
        <mc:Fallback xmlns="">
          <p:sp>
            <p:nvSpPr>
              <p:cNvPr id="4" name="Text Box 164">
                <a:extLst>
                  <a:ext uri="{FF2B5EF4-FFF2-40B4-BE49-F238E27FC236}">
                    <a16:creationId xmlns:a16="http://schemas.microsoft.com/office/drawing/2014/main" id="{4C494885-4BED-E376-A364-3B446E149C01}"/>
                  </a:ext>
                </a:extLst>
              </p:cNvPr>
              <p:cNvSpPr txBox="1">
                <a:spLocks noRot="1" noChangeAspect="1" noMove="1" noResize="1" noEditPoints="1" noAdjustHandles="1" noChangeArrowheads="1" noChangeShapeType="1" noTextEdit="1"/>
              </p:cNvSpPr>
              <p:nvPr/>
            </p:nvSpPr>
            <p:spPr>
              <a:xfrm>
                <a:off x="690880" y="1750371"/>
                <a:ext cx="11297920" cy="2229841"/>
              </a:xfrm>
              <a:prstGeom prst="rect">
                <a:avLst/>
              </a:prstGeom>
              <a:blipFill>
                <a:blip r:embed="rId3"/>
                <a:stretch>
                  <a:fillRect l="-809" r="-647" b="-6011"/>
                </a:stretch>
              </a:blipFill>
              <a:ln w="952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 Box 164">
                <a:extLst>
                  <a:ext uri="{FF2B5EF4-FFF2-40B4-BE49-F238E27FC236}">
                    <a16:creationId xmlns:a16="http://schemas.microsoft.com/office/drawing/2014/main" id="{F308DB59-720F-5813-F823-1423BFE28844}"/>
                  </a:ext>
                </a:extLst>
              </p:cNvPr>
              <p:cNvSpPr txBox="1"/>
              <p:nvPr/>
            </p:nvSpPr>
            <p:spPr>
              <a:xfrm>
                <a:off x="690880" y="4077011"/>
                <a:ext cx="11297920" cy="1227772"/>
              </a:xfrm>
              <a:prstGeom prst="rect">
                <a:avLst/>
              </a:prstGeom>
              <a:noFill/>
              <a:ln w="9525">
                <a:noFill/>
              </a:ln>
            </p:spPr>
            <p:txBody>
              <a:bodyPr wrap="square">
                <a:spAutoFit/>
              </a:bodyPr>
              <a:lstStyle/>
              <a:p>
                <a:pPr>
                  <a:lnSpc>
                    <a:spcPct val="150000"/>
                  </a:lnSpc>
                </a:pPr>
                <a:r>
                  <a:rPr lang="en-US" sz="2400" b="1" dirty="0">
                    <a:solidFill>
                      <a:srgbClr val="000000"/>
                    </a:solidFill>
                    <a:latin typeface="UTM Avo" panose="02040603050506020204" pitchFamily="18" charset="0"/>
                  </a:rPr>
                  <a:t>Ví </a:t>
                </a:r>
                <a:r>
                  <a:rPr lang="en-US" sz="2400" b="1" dirty="0" err="1">
                    <a:solidFill>
                      <a:srgbClr val="000000"/>
                    </a:solidFill>
                    <a:latin typeface="UTM Avo" panose="02040603050506020204" pitchFamily="18" charset="0"/>
                  </a:rPr>
                  <a:t>dụ</a:t>
                </a:r>
                <a:r>
                  <a:rPr lang="en-US" sz="2400" b="1" dirty="0">
                    <a:solidFill>
                      <a:srgbClr val="000000"/>
                    </a:solidFill>
                    <a:latin typeface="UTM Avo" panose="02040603050506020204" pitchFamily="18" charset="0"/>
                  </a:rPr>
                  <a:t> 3: </a:t>
                </a:r>
                <a:r>
                  <a:rPr lang="en-US" sz="2400" dirty="0">
                    <a:solidFill>
                      <a:srgbClr val="000000"/>
                    </a:solidFill>
                    <a:latin typeface="UTM Avo" panose="02040603050506020204" pitchFamily="18" charset="0"/>
                  </a:rPr>
                  <a:t>Phản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trung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hoà</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giữa</a:t>
                </a:r>
                <a:r>
                  <a:rPr lang="en-US" sz="2400" dirty="0">
                    <a:solidFill>
                      <a:srgbClr val="000000"/>
                    </a:solidFill>
                    <a:latin typeface="UTM Avo" panose="02040603050506020204" pitchFamily="18" charset="0"/>
                  </a:rPr>
                  <a:t> NaOH </a:t>
                </a:r>
                <a:r>
                  <a:rPr lang="en-US" sz="2400" dirty="0" err="1">
                    <a:solidFill>
                      <a:srgbClr val="000000"/>
                    </a:solidFill>
                    <a:latin typeface="UTM Avo" panose="02040603050506020204" pitchFamily="18" charset="0"/>
                  </a:rPr>
                  <a:t>và</a:t>
                </a:r>
                <a:r>
                  <a:rPr lang="en-US" sz="2400" dirty="0">
                    <a:solidFill>
                      <a:srgbClr val="000000"/>
                    </a:solidFill>
                    <a:latin typeface="UTM Avo" panose="02040603050506020204" pitchFamily="18" charset="0"/>
                  </a:rPr>
                  <a:t> HCl </a:t>
                </a:r>
                <a:r>
                  <a:rPr lang="en-US" sz="2400" dirty="0" err="1">
                    <a:solidFill>
                      <a:srgbClr val="000000"/>
                    </a:solidFill>
                    <a:latin typeface="UTM Avo" panose="02040603050506020204" pitchFamily="18" charset="0"/>
                  </a:rPr>
                  <a:t>là</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toả</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NaOH(</a:t>
                </a:r>
                <a:r>
                  <a:rPr lang="en-US" sz="2400" dirty="0" err="1">
                    <a:solidFill>
                      <a:srgbClr val="000000"/>
                    </a:solidFill>
                    <a:latin typeface="UTM Avo" panose="02040603050506020204" pitchFamily="18" charset="0"/>
                  </a:rPr>
                  <a:t>aq</a:t>
                </a:r>
                <a:r>
                  <a:rPr lang="en-US" sz="2400" dirty="0">
                    <a:solidFill>
                      <a:srgbClr val="000000"/>
                    </a:solidFill>
                    <a:latin typeface="UTM Avo" panose="02040603050506020204" pitchFamily="18" charset="0"/>
                  </a:rPr>
                  <a:t>) + HCl(</a:t>
                </a:r>
                <a:r>
                  <a:rPr lang="en-US" sz="2400" dirty="0" err="1">
                    <a:solidFill>
                      <a:srgbClr val="000000"/>
                    </a:solidFill>
                    <a:latin typeface="UTM Avo" panose="02040603050506020204" pitchFamily="18" charset="0"/>
                  </a:rPr>
                  <a:t>aq</a:t>
                </a:r>
                <a:r>
                  <a:rPr lang="en-US" sz="2400" dirty="0">
                    <a:solidFill>
                      <a:srgbClr val="000000"/>
                    </a:solidFill>
                    <a:latin typeface="UTM Avo" panose="02040603050506020204" pitchFamily="18" charset="0"/>
                  </a:rPr>
                  <a:t>) → NaCl(</a:t>
                </a:r>
                <a:r>
                  <a:rPr lang="en-US" sz="2400" dirty="0" err="1">
                    <a:solidFill>
                      <a:srgbClr val="000000"/>
                    </a:solidFill>
                    <a:latin typeface="UTM Avo" panose="02040603050506020204" pitchFamily="18" charset="0"/>
                  </a:rPr>
                  <a:t>aq</a:t>
                </a:r>
                <a:r>
                  <a:rPr lang="en-US" sz="2400" dirty="0">
                    <a:solidFill>
                      <a:srgbClr val="000000"/>
                    </a:solidFill>
                    <a:latin typeface="UTM Avo" panose="02040603050506020204" pitchFamily="18" charset="0"/>
                  </a:rPr>
                  <a:t>) + H</a:t>
                </a:r>
                <a:r>
                  <a:rPr lang="en-US" sz="2400" baseline="-25000" dirty="0">
                    <a:solidFill>
                      <a:srgbClr val="000000"/>
                    </a:solidFill>
                    <a:latin typeface="UTM Avo" panose="02040603050506020204" pitchFamily="18" charset="0"/>
                  </a:rPr>
                  <a:t>2</a:t>
                </a:r>
                <a:r>
                  <a:rPr lang="en-US" sz="2400" dirty="0">
                    <a:solidFill>
                      <a:srgbClr val="000000"/>
                    </a:solidFill>
                    <a:latin typeface="UTM Avo" panose="02040603050506020204" pitchFamily="18" charset="0"/>
                  </a:rPr>
                  <a:t>O(</a:t>
                </a:r>
                <a:r>
                  <a:rPr lang="en-US" sz="2400" i="1" dirty="0">
                    <a:solidFill>
                      <a:srgbClr val="000000"/>
                    </a:solidFill>
                    <a:latin typeface="MIYVBP+TimesNewRomanPS-ItalicMT"/>
                  </a:rPr>
                  <a:t>l</a:t>
                </a:r>
                <a:r>
                  <a:rPr lang="en-US" sz="2400" dirty="0">
                    <a:solidFill>
                      <a:srgbClr val="000000"/>
                    </a:solidFill>
                    <a:latin typeface="UTM Avo" panose="02040603050506020204" pitchFamily="18" charset="0"/>
                  </a:rPr>
                  <a:t>)           </a:t>
                </a:r>
                <a:r>
                  <a:rPr lang="en-US" sz="28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800" baseline="-25000">
                        <a:solidFill>
                          <a:srgbClr val="000000"/>
                        </a:solidFill>
                        <a:latin typeface="Cambria Math" panose="02040503050406030204" charset="0"/>
                        <a:cs typeface="Cambria Math" panose="02040503050406030204" charset="0"/>
                        <a:sym typeface="+mn-ea"/>
                      </a:rPr>
                      <m:t>r</m:t>
                    </m:r>
                    <m:sSubSup>
                      <m:sSubSupPr>
                        <m:ctrlPr>
                          <a:rPr lang="en-US" sz="2800" i="1">
                            <a:solidFill>
                              <a:srgbClr val="000000"/>
                            </a:solidFill>
                            <a:latin typeface="Cambria Math" panose="02040503050406030204" pitchFamily="18" charset="0"/>
                            <a:cs typeface="Cambria Math" panose="02040503050406030204" charset="0"/>
                          </a:rPr>
                        </m:ctrlPr>
                      </m:sSubSupPr>
                      <m:e>
                        <m:r>
                          <m:rPr>
                            <m:nor/>
                          </m:rPr>
                          <a:rPr lang="en-US" sz="2800">
                            <a:latin typeface="UTM Avo" panose="02040603050506020204" pitchFamily="18" charset="0"/>
                            <a:cs typeface="Cambria Math" panose="02040503050406030204" charset="0"/>
                          </a:rPr>
                          <m:t>H</m:t>
                        </m:r>
                      </m:e>
                      <m:sub>
                        <m:r>
                          <a:rPr lang="en-US" sz="2800" i="0">
                            <a:solidFill>
                              <a:srgbClr val="000000"/>
                            </a:solidFill>
                            <a:latin typeface="Cambria Math" panose="02040503050406030204" charset="0"/>
                            <a:ea typeface="MS Mincho" charset="0"/>
                            <a:cs typeface="Cambria Math" panose="02040503050406030204" charset="0"/>
                          </a:rPr>
                          <m:t>298</m:t>
                        </m:r>
                      </m:sub>
                      <m:sup>
                        <m:r>
                          <a:rPr lang="en-US" sz="2800" b="0" i="0" smtClean="0">
                            <a:solidFill>
                              <a:srgbClr val="000000"/>
                            </a:solidFill>
                            <a:latin typeface="Cambria Math" panose="02040503050406030204" pitchFamily="18" charset="0"/>
                            <a:cs typeface="Cambria Math" panose="02040503050406030204" charset="0"/>
                          </a:rPr>
                          <m:t>0</m:t>
                        </m:r>
                      </m:sup>
                    </m:sSubSup>
                  </m:oMath>
                </a14:m>
                <a:r>
                  <a:rPr lang="en-US" sz="2800" b="1" dirty="0">
                    <a:solidFill>
                      <a:srgbClr val="000000"/>
                    </a:solidFill>
                    <a:latin typeface="UTM Avo" panose="02040603050506020204" pitchFamily="18" charset="0"/>
                    <a:cs typeface="Arial" panose="020B0604020202020204" pitchFamily="34" charset="0"/>
                    <a:sym typeface="+mn-ea"/>
                  </a:rPr>
                  <a:t> </a:t>
                </a:r>
                <a:r>
                  <a:rPr lang="en-US" sz="2800" dirty="0">
                    <a:solidFill>
                      <a:srgbClr val="000000"/>
                    </a:solidFill>
                    <a:latin typeface="UTM Avo" panose="02040603050506020204" pitchFamily="18" charset="0"/>
                  </a:rPr>
                  <a:t>= -57,9 kJ</a:t>
                </a:r>
                <a:endParaRPr lang="vi-VN" sz="2400" dirty="0">
                  <a:solidFill>
                    <a:srgbClr val="000000"/>
                  </a:solidFill>
                  <a:latin typeface="UTM Avo" panose="02040603050506020204" pitchFamily="18" charset="0"/>
                </a:endParaRPr>
              </a:p>
            </p:txBody>
          </p:sp>
        </mc:Choice>
        <mc:Fallback xmlns="">
          <p:sp>
            <p:nvSpPr>
              <p:cNvPr id="3" name="Text Box 164">
                <a:extLst>
                  <a:ext uri="{FF2B5EF4-FFF2-40B4-BE49-F238E27FC236}">
                    <a16:creationId xmlns:a16="http://schemas.microsoft.com/office/drawing/2014/main" id="{F308DB59-720F-5813-F823-1423BFE28844}"/>
                  </a:ext>
                </a:extLst>
              </p:cNvPr>
              <p:cNvSpPr txBox="1">
                <a:spLocks noRot="1" noChangeAspect="1" noMove="1" noResize="1" noEditPoints="1" noAdjustHandles="1" noChangeArrowheads="1" noChangeShapeType="1" noTextEdit="1"/>
              </p:cNvSpPr>
              <p:nvPr/>
            </p:nvSpPr>
            <p:spPr>
              <a:xfrm>
                <a:off x="690880" y="4077011"/>
                <a:ext cx="11297920" cy="1227772"/>
              </a:xfrm>
              <a:prstGeom prst="rect">
                <a:avLst/>
              </a:prstGeom>
              <a:blipFill>
                <a:blip r:embed="rId4"/>
                <a:stretch>
                  <a:fillRect l="-809" b="-13433"/>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427811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65120" y="1865631"/>
            <a:ext cx="6651413" cy="461665"/>
          </a:xfrm>
          <a:prstGeom prst="rect">
            <a:avLst/>
          </a:prstGeom>
          <a:solidFill>
            <a:schemeClr val="accent6">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HOẠT ĐỘNG NHÓM</a:t>
            </a:r>
          </a:p>
        </p:txBody>
      </p:sp>
      <mc:AlternateContent xmlns:mc="http://schemas.openxmlformats.org/markup-compatibility/2006" xmlns:a14="http://schemas.microsoft.com/office/drawing/2010/main">
        <mc:Choice Requires="a14">
          <p:sp>
            <p:nvSpPr>
              <p:cNvPr id="4" name="Text Box 164">
                <a:extLst>
                  <a:ext uri="{FF2B5EF4-FFF2-40B4-BE49-F238E27FC236}">
                    <a16:creationId xmlns:a16="http://schemas.microsoft.com/office/drawing/2014/main" id="{4C494885-4BED-E376-A364-3B446E149C01}"/>
                  </a:ext>
                </a:extLst>
              </p:cNvPr>
              <p:cNvSpPr txBox="1"/>
              <p:nvPr/>
            </p:nvSpPr>
            <p:spPr>
              <a:xfrm>
                <a:off x="501779" y="2552389"/>
                <a:ext cx="11531600" cy="3170483"/>
              </a:xfrm>
              <a:prstGeom prst="rect">
                <a:avLst/>
              </a:prstGeom>
              <a:noFill/>
              <a:ln w="9525">
                <a:noFill/>
              </a:ln>
            </p:spPr>
            <p:txBody>
              <a:bodyPr wrap="square">
                <a:spAutoFit/>
              </a:bodyPr>
              <a:lstStyle/>
              <a:p>
                <a:pPr algn="just">
                  <a:lnSpc>
                    <a:spcPct val="150000"/>
                  </a:lnSpc>
                </a:pPr>
                <a:r>
                  <a:rPr lang="en-US" sz="2400" b="1" dirty="0">
                    <a:solidFill>
                      <a:schemeClr val="tx1"/>
                    </a:solidFill>
                    <a:latin typeface="UTM Avo" panose="02040603050506020204" pitchFamily="18" charset="0"/>
                    <a:cs typeface="Arial" panose="020B0604020202020204" pitchFamily="34" charset="0"/>
                  </a:rPr>
                  <a:t>Nhiệm </a:t>
                </a:r>
                <a:r>
                  <a:rPr lang="en-US" sz="2400" b="1" dirty="0" err="1">
                    <a:solidFill>
                      <a:schemeClr val="tx1"/>
                    </a:solidFill>
                    <a:latin typeface="UTM Avo" panose="02040603050506020204" pitchFamily="18" charset="0"/>
                    <a:cs typeface="Arial" panose="020B0604020202020204" pitchFamily="34" charset="0"/>
                  </a:rPr>
                  <a:t>vụ</a:t>
                </a:r>
                <a:r>
                  <a:rPr lang="en-US" sz="2400" b="1" dirty="0">
                    <a:solidFill>
                      <a:schemeClr val="tx1"/>
                    </a:solidFill>
                    <a:latin typeface="UTM Avo" panose="02040603050506020204" pitchFamily="18" charset="0"/>
                    <a:cs typeface="Arial" panose="020B0604020202020204" pitchFamily="34" charset="0"/>
                  </a:rPr>
                  <a:t> 1 (</a:t>
                </a:r>
                <a:r>
                  <a:rPr lang="en-US" sz="2400" b="1" dirty="0" err="1">
                    <a:solidFill>
                      <a:schemeClr val="tx1"/>
                    </a:solidFill>
                    <a:latin typeface="UTM Avo" panose="02040603050506020204" pitchFamily="18" charset="0"/>
                    <a:cs typeface="Arial" panose="020B0604020202020204" pitchFamily="34" charset="0"/>
                  </a:rPr>
                  <a:t>nhóm</a:t>
                </a:r>
                <a:r>
                  <a:rPr lang="en-US" sz="2400" b="1" dirty="0">
                    <a:solidFill>
                      <a:schemeClr val="tx1"/>
                    </a:solidFill>
                    <a:latin typeface="UTM Avo" panose="02040603050506020204" pitchFamily="18" charset="0"/>
                    <a:cs typeface="Arial" panose="020B0604020202020204" pitchFamily="34" charset="0"/>
                  </a:rPr>
                  <a:t> 1): </a:t>
                </a:r>
                <a:r>
                  <a:rPr lang="en-US" sz="2400" dirty="0" err="1">
                    <a:solidFill>
                      <a:schemeClr val="tx1"/>
                    </a:solidFill>
                    <a:latin typeface="UTM Avo" panose="02040603050506020204" pitchFamily="18" charset="0"/>
                    <a:cs typeface="Arial" panose="020B0604020202020204" pitchFamily="34" charset="0"/>
                  </a:rPr>
                  <a:t>Tính</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giá</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trị</a:t>
                </a:r>
                <a:r>
                  <a:rPr lang="en-US" sz="2400" dirty="0">
                    <a:solidFill>
                      <a:schemeClr val="tx1"/>
                    </a:solidFill>
                    <a:latin typeface="UTM Avo" panose="02040603050506020204" pitchFamily="18" charset="0"/>
                    <a:cs typeface="Arial" panose="020B0604020202020204" pitchFamily="34" charset="0"/>
                  </a:rPr>
                  <a:t> </a:t>
                </a:r>
                <a:r>
                  <a:rPr lang="en-US" sz="2400" dirty="0">
                    <a:solidFill>
                      <a:schemeClr val="tx1"/>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solidFill>
                              <a:schemeClr val="tx1"/>
                            </a:solidFill>
                            <a:latin typeface="Cambria Math" panose="02040503050406030204" pitchFamily="18" charset="0"/>
                            <a:cs typeface="Cambria Math" panose="02040503050406030204" charset="0"/>
                          </a:rPr>
                        </m:ctrlPr>
                      </m:sSubSupPr>
                      <m:e>
                        <m:r>
                          <m:rPr>
                            <m:nor/>
                          </m:rPr>
                          <a:rPr lang="en-US" sz="2400">
                            <a:solidFill>
                              <a:schemeClr val="tx1"/>
                            </a:solidFill>
                            <a:latin typeface="UTM Avo" panose="02040603050506020204" pitchFamily="18" charset="0"/>
                            <a:cs typeface="Cambria Math" panose="02040503050406030204" charset="0"/>
                          </a:rPr>
                          <m:t>H</m:t>
                        </m:r>
                      </m:e>
                      <m:sub>
                        <m:r>
                          <a:rPr lang="en-US" sz="2400" i="0">
                            <a:solidFill>
                              <a:schemeClr val="tx1"/>
                            </a:solidFill>
                            <a:latin typeface="Cambria Math" panose="02040503050406030204" charset="0"/>
                            <a:ea typeface="MS Mincho" charset="0"/>
                            <a:cs typeface="Cambria Math" panose="02040503050406030204" charset="0"/>
                          </a:rPr>
                          <m:t>298</m:t>
                        </m:r>
                      </m:sub>
                      <m:sup>
                        <m:r>
                          <a:rPr lang="en-US" sz="2400" b="0" i="0" smtClean="0">
                            <a:solidFill>
                              <a:schemeClr val="tx1"/>
                            </a:solidFill>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của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là</a:t>
                </a:r>
                <a:r>
                  <a:rPr lang="en-US" sz="2400" dirty="0">
                    <a:solidFill>
                      <a:schemeClr val="tx1"/>
                    </a:solidFill>
                    <a:latin typeface="UTM Avo" panose="02040603050506020204" pitchFamily="18" charset="0"/>
                    <a:cs typeface="Arial" panose="020B0604020202020204" pitchFamily="34" charset="0"/>
                  </a:rPr>
                  <a:t> bao </a:t>
                </a:r>
                <a:r>
                  <a:rPr lang="en-US" sz="2400" dirty="0" err="1">
                    <a:solidFill>
                      <a:schemeClr val="tx1"/>
                    </a:solidFill>
                    <a:latin typeface="UTM Avo" panose="02040603050506020204" pitchFamily="18" charset="0"/>
                    <a:cs typeface="Arial" panose="020B0604020202020204" pitchFamily="34" charset="0"/>
                  </a:rPr>
                  <a:t>nhiêu</a:t>
                </a:r>
                <a:r>
                  <a:rPr lang="en-US" sz="2400" dirty="0">
                    <a:solidFill>
                      <a:schemeClr val="tx1"/>
                    </a:solidFill>
                    <a:latin typeface="UTM Avo" panose="02040603050506020204" pitchFamily="18" charset="0"/>
                    <a:cs typeface="Arial" panose="020B0604020202020204" pitchFamily="34" charset="0"/>
                  </a:rPr>
                  <a:t> kJ?</a:t>
                </a:r>
              </a:p>
              <a:p>
                <a:pPr algn="ctr">
                  <a:lnSpc>
                    <a:spcPct val="150000"/>
                  </a:lnSpc>
                </a:pP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m:rPr>
                            <m:nor/>
                          </m:rPr>
                          <a:rPr lang="en-US" sz="2400">
                            <a:solidFill>
                              <a:schemeClr val="tx1"/>
                            </a:solidFill>
                            <a:latin typeface="UTM Avo" panose="02040603050506020204" pitchFamily="18" charset="0"/>
                            <a:cs typeface="Arial" panose="020B0604020202020204" pitchFamily="34" charset="0"/>
                          </a:rPr>
                          <m:t>1</m:t>
                        </m:r>
                      </m:num>
                      <m:den>
                        <m:r>
                          <m:rPr>
                            <m:nor/>
                          </m:rPr>
                          <a:rPr lang="en-US" sz="2400">
                            <a:solidFill>
                              <a:schemeClr val="tx1"/>
                            </a:solidFill>
                            <a:latin typeface="UTM Avo" panose="02040603050506020204" pitchFamily="18" charset="0"/>
                            <a:cs typeface="Arial" panose="020B0604020202020204" pitchFamily="34" charset="0"/>
                          </a:rPr>
                          <m:t>2</m:t>
                        </m:r>
                      </m:den>
                    </m:f>
                  </m:oMath>
                </a14:m>
                <a:r>
                  <a:rPr lang="en-US" sz="2400" dirty="0">
                    <a:solidFill>
                      <a:schemeClr val="tx1"/>
                    </a:solidFill>
                    <a:latin typeface="UTM Avo" panose="02040603050506020204" pitchFamily="18" charset="0"/>
                    <a:cs typeface="Arial" panose="020B0604020202020204" pitchFamily="34" charset="0"/>
                  </a:rPr>
                  <a:t>CH</a:t>
                </a:r>
                <a:r>
                  <a:rPr lang="en-US" sz="2400" baseline="-25000" dirty="0">
                    <a:solidFill>
                      <a:schemeClr val="tx1"/>
                    </a:solidFill>
                    <a:latin typeface="UTM Avo" panose="02040603050506020204" pitchFamily="18" charset="0"/>
                    <a:cs typeface="Arial" panose="020B0604020202020204" pitchFamily="34" charset="0"/>
                  </a:rPr>
                  <a:t>4</a:t>
                </a:r>
                <a:r>
                  <a:rPr lang="en-US" sz="2400" dirty="0">
                    <a:solidFill>
                      <a:schemeClr val="tx1"/>
                    </a:solidFill>
                    <a:latin typeface="UTM Avo" panose="02040603050506020204" pitchFamily="18" charset="0"/>
                    <a:cs typeface="Arial" panose="020B0604020202020204" pitchFamily="34" charset="0"/>
                  </a:rPr>
                  <a:t>(g) + O</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  </a:t>
                </a:r>
                <a14:m>
                  <m:oMath xmlns:m="http://schemas.openxmlformats.org/officeDocument/2006/math">
                    <m:f>
                      <m:fPr>
                        <m:ctrlPr>
                          <a:rPr lang="en-US" sz="2400" i="1">
                            <a:solidFill>
                              <a:schemeClr val="tx1"/>
                            </a:solidFill>
                            <a:latin typeface="Cambria Math" panose="02040503050406030204" pitchFamily="18" charset="0"/>
                            <a:cs typeface="Arial" panose="020B0604020202020204" pitchFamily="34" charset="0"/>
                          </a:rPr>
                        </m:ctrlPr>
                      </m:fPr>
                      <m:num>
                        <m:r>
                          <m:rPr>
                            <m:nor/>
                          </m:rPr>
                          <a:rPr lang="en-US" sz="2400">
                            <a:solidFill>
                              <a:schemeClr val="tx1"/>
                            </a:solidFill>
                            <a:latin typeface="UTM Avo" panose="02040603050506020204" pitchFamily="18" charset="0"/>
                            <a:cs typeface="Arial" panose="020B0604020202020204" pitchFamily="34" charset="0"/>
                          </a:rPr>
                          <m:t>1</m:t>
                        </m:r>
                      </m:num>
                      <m:den>
                        <m:r>
                          <m:rPr>
                            <m:nor/>
                          </m:rPr>
                          <a:rPr lang="en-US" sz="2400">
                            <a:solidFill>
                              <a:schemeClr val="tx1"/>
                            </a:solidFill>
                            <a:latin typeface="UTM Avo" panose="02040603050506020204" pitchFamily="18" charset="0"/>
                            <a:cs typeface="Arial" panose="020B0604020202020204" pitchFamily="34" charset="0"/>
                          </a:rPr>
                          <m:t>2</m:t>
                        </m:r>
                      </m:den>
                    </m:f>
                    <m:r>
                      <a:rPr lang="en-US" sz="2400" i="1">
                        <a:solidFill>
                          <a:schemeClr val="tx1"/>
                        </a:solidFill>
                        <a:latin typeface="Cambria Math" panose="02040503050406030204" pitchFamily="18" charset="0"/>
                        <a:cs typeface="Arial" panose="020B0604020202020204" pitchFamily="34" charset="0"/>
                      </a:rPr>
                      <m:t> </m:t>
                    </m:r>
                  </m:oMath>
                </a14:m>
                <a:r>
                  <a:rPr lang="en-US" sz="2400" dirty="0">
                    <a:solidFill>
                      <a:schemeClr val="tx1"/>
                    </a:solidFill>
                    <a:latin typeface="UTM Avo" panose="02040603050506020204" pitchFamily="18" charset="0"/>
                    <a:cs typeface="Arial" panose="020B0604020202020204" pitchFamily="34" charset="0"/>
                  </a:rPr>
                  <a:t>CO</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 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O(l)                      </a:t>
                </a:r>
              </a:p>
              <a:p>
                <a:pPr algn="just">
                  <a:lnSpc>
                    <a:spcPct val="150000"/>
                  </a:lnSpc>
                </a:pPr>
                <a:r>
                  <a:rPr lang="en-US" sz="2400" b="1" dirty="0" err="1">
                    <a:solidFill>
                      <a:schemeClr val="tx1"/>
                    </a:solidFill>
                    <a:latin typeface="UTM Avo" panose="02040603050506020204" pitchFamily="18" charset="0"/>
                    <a:cs typeface="Arial" panose="020B0604020202020204" pitchFamily="34" charset="0"/>
                  </a:rPr>
                  <a:t>Nhiệm</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vụ</a:t>
                </a:r>
                <a:r>
                  <a:rPr lang="en-US" sz="2400" b="1" dirty="0">
                    <a:solidFill>
                      <a:schemeClr val="tx1"/>
                    </a:solidFill>
                    <a:latin typeface="UTM Avo" panose="02040603050506020204" pitchFamily="18" charset="0"/>
                    <a:cs typeface="Arial" panose="020B0604020202020204" pitchFamily="34" charset="0"/>
                  </a:rPr>
                  <a:t> 2 (</a:t>
                </a:r>
                <a:r>
                  <a:rPr lang="en-US" sz="2400" b="1" dirty="0" err="1">
                    <a:solidFill>
                      <a:schemeClr val="tx1"/>
                    </a:solidFill>
                    <a:latin typeface="UTM Avo" panose="02040603050506020204" pitchFamily="18" charset="0"/>
                    <a:cs typeface="Arial" panose="020B0604020202020204" pitchFamily="34" charset="0"/>
                  </a:rPr>
                  <a:t>nhóm</a:t>
                </a:r>
                <a:r>
                  <a:rPr lang="en-US" sz="2400" b="1" dirty="0">
                    <a:solidFill>
                      <a:schemeClr val="tx1"/>
                    </a:solidFill>
                    <a:latin typeface="UTM Avo" panose="02040603050506020204" pitchFamily="18" charset="0"/>
                    <a:cs typeface="Arial" panose="020B0604020202020204" pitchFamily="34" charset="0"/>
                  </a:rPr>
                  <a:t> 2):</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Đốt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cháy</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hoàn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toàn</a:t>
                </a:r>
                <a:r>
                  <a:rPr lang="en-US" sz="2400" dirty="0">
                    <a:solidFill>
                      <a:schemeClr val="tx1"/>
                    </a:solidFill>
                    <a:latin typeface="UTM Avo" panose="02040603050506020204" pitchFamily="18" charset="0"/>
                    <a:cs typeface="Arial" panose="020B0604020202020204" pitchFamily="34" charset="0"/>
                  </a:rPr>
                  <a:t> 1 gam C</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ở </a:t>
                </a:r>
                <a:r>
                  <a:rPr lang="en-US" sz="2400" dirty="0" err="1">
                    <a:solidFill>
                      <a:schemeClr val="tx1"/>
                    </a:solidFill>
                    <a:latin typeface="UTM Avo" panose="02040603050506020204" pitchFamily="18" charset="0"/>
                    <a:cs typeface="Arial" panose="020B0604020202020204" pitchFamily="34" charset="0"/>
                  </a:rPr>
                  <a:t>điều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kiện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chuẩn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được</a:t>
                </a:r>
                <a:r>
                  <a:rPr lang="en-US" sz="2400" dirty="0">
                    <a:solidFill>
                      <a:schemeClr val="tx1"/>
                    </a:solidFill>
                    <a:latin typeface="UTM Avo" panose="02040603050506020204" pitchFamily="18" charset="0"/>
                    <a:cs typeface="Arial" panose="020B0604020202020204" pitchFamily="34" charset="0"/>
                  </a:rPr>
                  <a:t> CO</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a:t>
                </a:r>
                <a:r>
                  <a:rPr lang="en-US" sz="2400" dirty="0" err="1">
                    <a:solidFill>
                      <a:schemeClr val="tx1"/>
                    </a:solidFill>
                    <a:latin typeface="UTM Avo" panose="02040603050506020204" pitchFamily="18" charset="0"/>
                    <a:cs typeface="Arial" panose="020B0604020202020204" pitchFamily="34" charset="0"/>
                  </a:rPr>
                  <a:t>và</a:t>
                </a:r>
                <a:r>
                  <a:rPr lang="en-US" sz="2400" dirty="0">
                    <a:solidFill>
                      <a:schemeClr val="tx1"/>
                    </a:solidFill>
                    <a:latin typeface="UTM Avo" panose="02040603050506020204" pitchFamily="18" charset="0"/>
                    <a:cs typeface="Arial" panose="020B0604020202020204" pitchFamily="34" charset="0"/>
                  </a:rPr>
                  <a:t> 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O(l), </a:t>
                </a:r>
                <a:r>
                  <a:rPr lang="en-US" sz="2400" dirty="0" err="1">
                    <a:solidFill>
                      <a:schemeClr val="tx1"/>
                    </a:solidFill>
                    <a:latin typeface="UTM Avo" panose="02040603050506020204" pitchFamily="18" charset="0"/>
                    <a:cs typeface="Arial" panose="020B0604020202020204" pitchFamily="34" charset="0"/>
                  </a:rPr>
                  <a:t>giải</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phóng</a:t>
                </a:r>
                <a:r>
                  <a:rPr lang="en-US" sz="2400" dirty="0">
                    <a:solidFill>
                      <a:schemeClr val="tx1"/>
                    </a:solidFill>
                    <a:latin typeface="UTM Avo" panose="02040603050506020204" pitchFamily="18" charset="0"/>
                    <a:cs typeface="Arial" panose="020B0604020202020204" pitchFamily="34" charset="0"/>
                  </a:rPr>
                  <a:t> 49,98 kJ. </a:t>
                </a:r>
                <a:r>
                  <a:rPr lang="en-US" sz="2400" dirty="0" err="1">
                    <a:solidFill>
                      <a:schemeClr val="tx1"/>
                    </a:solidFill>
                    <a:latin typeface="UTM Avo" panose="02040603050506020204" pitchFamily="18" charset="0"/>
                    <a:cs typeface="Arial" panose="020B0604020202020204" pitchFamily="34" charset="0"/>
                  </a:rPr>
                  <a:t>Tính</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biến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thiên</a:t>
                </a:r>
                <a:r>
                  <a:rPr lang="en-US" sz="2400" dirty="0">
                    <a:solidFill>
                      <a:schemeClr val="tx1"/>
                    </a:solidFill>
                    <a:latin typeface="UTM Avo" panose="02040603050506020204" pitchFamily="18" charset="0"/>
                    <a:cs typeface="Arial" panose="020B0604020202020204" pitchFamily="34" charset="0"/>
                  </a:rPr>
                  <a:t> enthalpy </a:t>
                </a:r>
                <a:r>
                  <a:rPr lang="en-US" sz="2400" dirty="0" err="1">
                    <a:solidFill>
                      <a:schemeClr val="tx1"/>
                    </a:solidFill>
                    <a:latin typeface="UTM Avo" panose="02040603050506020204" pitchFamily="18" charset="0"/>
                    <a:cs typeface="Arial" panose="020B0604020202020204" pitchFamily="34" charset="0"/>
                  </a:rPr>
                  <a:t>chuẩn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của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đốt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cháy</a:t>
                </a:r>
                <a:r>
                  <a:rPr lang="en-US" sz="2400" dirty="0">
                    <a:solidFill>
                      <a:schemeClr val="tx1"/>
                    </a:solidFill>
                    <a:latin typeface="UTM Avo" panose="02040603050506020204" pitchFamily="18" charset="0"/>
                    <a:cs typeface="Arial" panose="020B0604020202020204" pitchFamily="34" charset="0"/>
                  </a:rPr>
                  <a:t> 1 mol C</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a:t>
                </a:r>
              </a:p>
            </p:txBody>
          </p:sp>
        </mc:Choice>
        <mc:Fallback xmlns="">
          <p:sp>
            <p:nvSpPr>
              <p:cNvPr id="4" name="Text Box 164">
                <a:extLst>
                  <a:ext uri="{FF2B5EF4-FFF2-40B4-BE49-F238E27FC236}">
                    <a16:creationId xmlns:a16="http://schemas.microsoft.com/office/drawing/2014/main" id="{4C494885-4BED-E376-A364-3B446E149C01}"/>
                  </a:ext>
                </a:extLst>
              </p:cNvPr>
              <p:cNvSpPr txBox="1">
                <a:spLocks noRot="1" noChangeAspect="1" noMove="1" noResize="1" noEditPoints="1" noAdjustHandles="1" noChangeArrowheads="1" noChangeShapeType="1" noTextEdit="1"/>
              </p:cNvSpPr>
              <p:nvPr/>
            </p:nvSpPr>
            <p:spPr>
              <a:xfrm>
                <a:off x="501779" y="2552389"/>
                <a:ext cx="11531600" cy="3170483"/>
              </a:xfrm>
              <a:prstGeom prst="rect">
                <a:avLst/>
              </a:prstGeom>
              <a:blipFill>
                <a:blip r:embed="rId3"/>
                <a:stretch>
                  <a:fillRect l="-793" r="-793" b="-4038"/>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3890319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65120" y="1865631"/>
            <a:ext cx="6651413" cy="461665"/>
          </a:xfrm>
          <a:prstGeom prst="rect">
            <a:avLst/>
          </a:prstGeom>
          <a:solidFill>
            <a:schemeClr val="accent6">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HOẠT ĐỘNG NHÓM</a:t>
            </a:r>
          </a:p>
        </p:txBody>
      </p:sp>
      <p:sp>
        <p:nvSpPr>
          <p:cNvPr id="4" name="Text Box 164">
            <a:extLst>
              <a:ext uri="{FF2B5EF4-FFF2-40B4-BE49-F238E27FC236}">
                <a16:creationId xmlns:a16="http://schemas.microsoft.com/office/drawing/2014/main" id="{4C494885-4BED-E376-A364-3B446E149C01}"/>
              </a:ext>
            </a:extLst>
          </p:cNvPr>
          <p:cNvSpPr txBox="1"/>
          <p:nvPr/>
        </p:nvSpPr>
        <p:spPr>
          <a:xfrm>
            <a:off x="660400" y="2431091"/>
            <a:ext cx="10871200" cy="1543949"/>
          </a:xfrm>
          <a:prstGeom prst="rect">
            <a:avLst/>
          </a:prstGeom>
          <a:noFill/>
          <a:ln w="9525">
            <a:noFill/>
          </a:ln>
        </p:spPr>
        <p:txBody>
          <a:bodyPr wrap="square">
            <a:spAutoFit/>
          </a:bodyPr>
          <a:lstStyle/>
          <a:p>
            <a:pPr algn="just">
              <a:lnSpc>
                <a:spcPct val="150000"/>
              </a:lnSpc>
            </a:pPr>
            <a:r>
              <a:rPr lang="en-US" sz="2200" b="1" dirty="0" err="1">
                <a:solidFill>
                  <a:srgbClr val="000000"/>
                </a:solidFill>
                <a:latin typeface="UTM Avo" panose="02040603050506020204" pitchFamily="18" charset="0"/>
                <a:cs typeface="Arial" panose="020B0604020202020204" pitchFamily="34" charset="0"/>
              </a:rPr>
              <a:t>Nhiệm</a:t>
            </a:r>
            <a:r>
              <a:rPr lang="en-US" sz="2200" b="1" dirty="0">
                <a:solidFill>
                  <a:srgbClr val="000000"/>
                </a:solidFill>
                <a:latin typeface="UTM Avo" panose="02040603050506020204" pitchFamily="18" charset="0"/>
                <a:cs typeface="Arial" panose="020B0604020202020204" pitchFamily="34" charset="0"/>
              </a:rPr>
              <a:t> </a:t>
            </a:r>
            <a:r>
              <a:rPr lang="en-US" sz="2200" b="1" dirty="0" err="1">
                <a:solidFill>
                  <a:srgbClr val="000000"/>
                </a:solidFill>
                <a:latin typeface="UTM Avo" panose="02040603050506020204" pitchFamily="18" charset="0"/>
                <a:cs typeface="Arial" panose="020B0604020202020204" pitchFamily="34" charset="0"/>
              </a:rPr>
              <a:t>vụ</a:t>
            </a:r>
            <a:r>
              <a:rPr lang="en-US" sz="2200" b="1" dirty="0">
                <a:solidFill>
                  <a:srgbClr val="000000"/>
                </a:solidFill>
                <a:latin typeface="UTM Avo" panose="02040603050506020204" pitchFamily="18" charset="0"/>
                <a:cs typeface="Arial" panose="020B0604020202020204" pitchFamily="34" charset="0"/>
              </a:rPr>
              <a:t> 3 (</a:t>
            </a:r>
            <a:r>
              <a:rPr lang="en-US" sz="2200" b="1" dirty="0" err="1">
                <a:solidFill>
                  <a:srgbClr val="000000"/>
                </a:solidFill>
                <a:latin typeface="UTM Avo" panose="02040603050506020204" pitchFamily="18" charset="0"/>
                <a:cs typeface="Arial" panose="020B0604020202020204" pitchFamily="34" charset="0"/>
              </a:rPr>
              <a:t>nhóm</a:t>
            </a:r>
            <a:r>
              <a:rPr lang="en-US" sz="2200" b="1" dirty="0">
                <a:solidFill>
                  <a:srgbClr val="000000"/>
                </a:solidFill>
                <a:latin typeface="UTM Avo" panose="02040603050506020204" pitchFamily="18" charset="0"/>
                <a:cs typeface="Arial" panose="020B0604020202020204" pitchFamily="34" charset="0"/>
              </a:rPr>
              <a:t> 3):</a:t>
            </a:r>
            <a:r>
              <a:rPr lang="en-US" sz="2200" dirty="0">
                <a:solidFill>
                  <a:srgbClr val="000000"/>
                </a:solidFill>
                <a:latin typeface="UTM Avo" panose="02040603050506020204" pitchFamily="18" charset="0"/>
                <a:cs typeface="Arial" panose="020B0604020202020204" pitchFamily="34" charset="0"/>
              </a:rPr>
              <a:t> Ở </a:t>
            </a:r>
            <a:r>
              <a:rPr lang="en-US" sz="2200" dirty="0" err="1">
                <a:solidFill>
                  <a:srgbClr val="000000"/>
                </a:solidFill>
                <a:latin typeface="UTM Avo" panose="02040603050506020204" pitchFamily="18" charset="0"/>
                <a:cs typeface="Arial" panose="020B0604020202020204" pitchFamily="34" charset="0"/>
              </a:rPr>
              <a:t>điều</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kiện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chuẩn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cần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phải</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đốt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cháy</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hoàn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toàn</a:t>
            </a:r>
            <a:r>
              <a:rPr lang="en-US" sz="2200" dirty="0">
                <a:solidFill>
                  <a:srgbClr val="000000"/>
                </a:solidFill>
                <a:latin typeface="UTM Avo" panose="02040603050506020204" pitchFamily="18" charset="0"/>
                <a:cs typeface="Arial" panose="020B0604020202020204" pitchFamily="34" charset="0"/>
              </a:rPr>
              <a:t> bao </a:t>
            </a:r>
            <a:r>
              <a:rPr lang="en-US" sz="2200" dirty="0" err="1">
                <a:solidFill>
                  <a:srgbClr val="000000"/>
                </a:solidFill>
                <a:latin typeface="UTM Avo" panose="02040603050506020204" pitchFamily="18" charset="0"/>
                <a:cs typeface="Arial" panose="020B0604020202020204" pitchFamily="34" charset="0"/>
              </a:rPr>
              <a:t>nhiêu</a:t>
            </a:r>
            <a:r>
              <a:rPr lang="en-US" sz="2200" dirty="0">
                <a:solidFill>
                  <a:srgbClr val="000000"/>
                </a:solidFill>
                <a:latin typeface="UTM Avo" panose="02040603050506020204" pitchFamily="18" charset="0"/>
                <a:cs typeface="Arial" panose="020B0604020202020204" pitchFamily="34" charset="0"/>
              </a:rPr>
              <a:t> gam CH</a:t>
            </a:r>
            <a:r>
              <a:rPr lang="en-US" sz="2200" baseline="-25000" dirty="0">
                <a:solidFill>
                  <a:srgbClr val="000000"/>
                </a:solidFill>
                <a:latin typeface="UTM Avo" panose="02040603050506020204" pitchFamily="18" charset="0"/>
                <a:cs typeface="Arial" panose="020B0604020202020204" pitchFamily="34" charset="0"/>
              </a:rPr>
              <a:t>4</a:t>
            </a:r>
            <a:r>
              <a:rPr lang="en-US" sz="2200" dirty="0">
                <a:solidFill>
                  <a:srgbClr val="000000"/>
                </a:solidFill>
                <a:latin typeface="UTM Avo" panose="02040603050506020204" pitchFamily="18" charset="0"/>
                <a:cs typeface="Arial" panose="020B0604020202020204" pitchFamily="34" charset="0"/>
              </a:rPr>
              <a:t>(g) </a:t>
            </a:r>
            <a:r>
              <a:rPr lang="en-US" sz="2200" dirty="0" err="1">
                <a:solidFill>
                  <a:srgbClr val="000000"/>
                </a:solidFill>
                <a:latin typeface="UTM Avo" panose="02040603050506020204" pitchFamily="18" charset="0"/>
                <a:cs typeface="Arial" panose="020B0604020202020204" pitchFamily="34" charset="0"/>
              </a:rPr>
              <a:t>để</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cung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cấp</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nhiệt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cho</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phản</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ứng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tạo</a:t>
            </a:r>
            <a:r>
              <a:rPr lang="en-US" sz="2200" dirty="0">
                <a:solidFill>
                  <a:srgbClr val="000000"/>
                </a:solidFill>
                <a:latin typeface="UTM Avo" panose="02040603050506020204" pitchFamily="18" charset="0"/>
                <a:cs typeface="Arial" panose="020B0604020202020204" pitchFamily="34" charset="0"/>
              </a:rPr>
              <a:t> 1 mol </a:t>
            </a:r>
            <a:r>
              <a:rPr lang="en-US" sz="2200" dirty="0" err="1">
                <a:solidFill>
                  <a:srgbClr val="000000"/>
                </a:solidFill>
                <a:latin typeface="UTM Avo" panose="02040603050506020204" pitchFamily="18" charset="0"/>
                <a:cs typeface="Arial" panose="020B0604020202020204" pitchFamily="34" charset="0"/>
              </a:rPr>
              <a:t>CaO</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bằng</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cách</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nung</a:t>
            </a:r>
            <a:r>
              <a:rPr lang="en-US" sz="2200" dirty="0">
                <a:solidFill>
                  <a:srgbClr val="000000"/>
                </a:solidFill>
                <a:latin typeface="UTM Avo" panose="02040603050506020204" pitchFamily="18" charset="0"/>
                <a:cs typeface="Arial" panose="020B0604020202020204" pitchFamily="34" charset="0"/>
              </a:rPr>
              <a:t> CaCO</a:t>
            </a:r>
            <a:r>
              <a:rPr lang="en-US" sz="2200" baseline="-25000" dirty="0">
                <a:solidFill>
                  <a:srgbClr val="000000"/>
                </a:solidFill>
                <a:latin typeface="UTM Avo" panose="02040603050506020204" pitchFamily="18" charset="0"/>
                <a:cs typeface="Arial" panose="020B0604020202020204" pitchFamily="34" charset="0"/>
              </a:rPr>
              <a:t>3</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Giả</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thiết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hiệu</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suất</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các</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quá</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trình</a:t>
            </a:r>
            <a:r>
              <a:rPr lang="en-US" sz="2200" dirty="0">
                <a:solidFill>
                  <a:srgbClr val="000000"/>
                </a:solidFill>
                <a:latin typeface="UTM Avo" panose="02040603050506020204" pitchFamily="18" charset="0"/>
                <a:cs typeface="Arial" panose="020B0604020202020204" pitchFamily="34" charset="0"/>
              </a:rPr>
              <a:t> </a:t>
            </a:r>
            <a:r>
              <a:rPr lang="en-US" sz="2200" dirty="0" err="1">
                <a:solidFill>
                  <a:srgbClr val="000000"/>
                </a:solidFill>
                <a:latin typeface="UTM Avo" panose="02040603050506020204" pitchFamily="18" charset="0"/>
                <a:cs typeface="Arial" panose="020B0604020202020204" pitchFamily="34" charset="0"/>
              </a:rPr>
              <a:t>là</a:t>
            </a:r>
            <a:r>
              <a:rPr lang="en-US" sz="2200" dirty="0">
                <a:solidFill>
                  <a:srgbClr val="000000"/>
                </a:solidFill>
                <a:latin typeface="UTM Avo" panose="02040603050506020204" pitchFamily="18" charset="0"/>
                <a:cs typeface="Arial" panose="020B0604020202020204" pitchFamily="34" charset="0"/>
              </a:rPr>
              <a:t> 100%.</a:t>
            </a:r>
          </a:p>
        </p:txBody>
      </p:sp>
      <p:sp>
        <p:nvSpPr>
          <p:cNvPr id="3" name="Text Box 164">
            <a:extLst>
              <a:ext uri="{FF2B5EF4-FFF2-40B4-BE49-F238E27FC236}">
                <a16:creationId xmlns:a16="http://schemas.microsoft.com/office/drawing/2014/main" id="{F2C26A8B-DA94-B68A-EA78-541956CD9616}"/>
              </a:ext>
            </a:extLst>
          </p:cNvPr>
          <p:cNvSpPr txBox="1"/>
          <p:nvPr/>
        </p:nvSpPr>
        <p:spPr>
          <a:xfrm>
            <a:off x="640080" y="3975411"/>
            <a:ext cx="7325360" cy="2559611"/>
          </a:xfrm>
          <a:prstGeom prst="rect">
            <a:avLst/>
          </a:prstGeom>
          <a:noFill/>
          <a:ln w="9525">
            <a:noFill/>
          </a:ln>
        </p:spPr>
        <p:txBody>
          <a:bodyPr wrap="square">
            <a:spAutoFit/>
          </a:bodyPr>
          <a:lstStyle/>
          <a:p>
            <a:pPr algn="just">
              <a:lnSpc>
                <a:spcPct val="150000"/>
              </a:lnSpc>
            </a:pPr>
            <a:r>
              <a:rPr lang="en-US" sz="2200" b="1" dirty="0" err="1">
                <a:solidFill>
                  <a:srgbClr val="000000"/>
                </a:solidFill>
                <a:latin typeface="UTM Avo" panose="02040603050506020204" pitchFamily="18" charset="0"/>
                <a:cs typeface="Arial" panose="020B0604020202020204" pitchFamily="34" charset="0"/>
                <a:sym typeface="+mn-ea"/>
              </a:rPr>
              <a:t>Nhiệm</a:t>
            </a:r>
            <a:r>
              <a:rPr lang="en-US" sz="2200" b="1" dirty="0">
                <a:solidFill>
                  <a:srgbClr val="000000"/>
                </a:solidFill>
                <a:latin typeface="UTM Avo" panose="02040603050506020204" pitchFamily="18" charset="0"/>
                <a:cs typeface="Arial" panose="020B0604020202020204" pitchFamily="34" charset="0"/>
                <a:sym typeface="+mn-ea"/>
              </a:rPr>
              <a:t> </a:t>
            </a:r>
            <a:r>
              <a:rPr lang="en-US" sz="2200" b="1" dirty="0" err="1">
                <a:solidFill>
                  <a:srgbClr val="000000"/>
                </a:solidFill>
                <a:latin typeface="UTM Avo" panose="02040603050506020204" pitchFamily="18" charset="0"/>
                <a:cs typeface="Arial" panose="020B0604020202020204" pitchFamily="34" charset="0"/>
                <a:sym typeface="+mn-ea"/>
              </a:rPr>
              <a:t>vụ</a:t>
            </a:r>
            <a:r>
              <a:rPr lang="en-US" sz="2200" b="1" dirty="0">
                <a:solidFill>
                  <a:srgbClr val="000000"/>
                </a:solidFill>
                <a:latin typeface="UTM Avo" panose="02040603050506020204" pitchFamily="18" charset="0"/>
                <a:cs typeface="Arial" panose="020B0604020202020204" pitchFamily="34" charset="0"/>
                <a:sym typeface="+mn-ea"/>
              </a:rPr>
              <a:t> 4 (</a:t>
            </a:r>
            <a:r>
              <a:rPr lang="en-US" sz="2200" b="1" dirty="0" err="1">
                <a:solidFill>
                  <a:srgbClr val="000000"/>
                </a:solidFill>
                <a:latin typeface="UTM Avo" panose="02040603050506020204" pitchFamily="18" charset="0"/>
                <a:cs typeface="Arial" panose="020B0604020202020204" pitchFamily="34" charset="0"/>
                <a:sym typeface="+mn-ea"/>
              </a:rPr>
              <a:t>nhóm</a:t>
            </a:r>
            <a:r>
              <a:rPr lang="en-US" sz="2200" b="1" dirty="0">
                <a:solidFill>
                  <a:srgbClr val="000000"/>
                </a:solidFill>
                <a:latin typeface="UTM Avo" panose="02040603050506020204" pitchFamily="18" charset="0"/>
                <a:cs typeface="Arial" panose="020B0604020202020204" pitchFamily="34" charset="0"/>
                <a:sym typeface="+mn-ea"/>
              </a:rPr>
              <a:t> 4): </a:t>
            </a:r>
            <a:r>
              <a:rPr lang="en-US" sz="2200" dirty="0" err="1">
                <a:solidFill>
                  <a:srgbClr val="000000"/>
                </a:solidFill>
                <a:latin typeface="UTM Avo" panose="02040603050506020204" pitchFamily="18" charset="0"/>
                <a:cs typeface="Arial" panose="020B0604020202020204" pitchFamily="34" charset="0"/>
                <a:sym typeface="+mn-ea"/>
              </a:rPr>
              <a:t>Sự</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hô</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hấp</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cung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cấp</a:t>
            </a:r>
            <a:r>
              <a:rPr lang="en-US" sz="2200" dirty="0">
                <a:solidFill>
                  <a:srgbClr val="000000"/>
                </a:solidFill>
                <a:latin typeface="UTM Avo" panose="02040603050506020204" pitchFamily="18" charset="0"/>
                <a:cs typeface="Arial" panose="020B0604020202020204" pitchFamily="34" charset="0"/>
                <a:sym typeface="+mn-ea"/>
              </a:rPr>
              <a:t> oxygen </a:t>
            </a:r>
            <a:r>
              <a:rPr lang="en-US" sz="2200" dirty="0" err="1">
                <a:solidFill>
                  <a:srgbClr val="000000"/>
                </a:solidFill>
                <a:latin typeface="UTM Avo" panose="02040603050506020204" pitchFamily="18" charset="0"/>
                <a:cs typeface="Arial" panose="020B0604020202020204" pitchFamily="34" charset="0"/>
                <a:sym typeface="+mn-ea"/>
              </a:rPr>
              <a:t>cho</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các</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phản</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ứng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oxi</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hóa</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chất</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béo</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chất</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đường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tinh</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bột</a:t>
            </a:r>
            <a:r>
              <a:rPr lang="en-US" sz="2200" dirty="0">
                <a:solidFill>
                  <a:srgbClr val="000000"/>
                </a:solidFill>
                <a:latin typeface="UTM Avo" panose="02040603050506020204" pitchFamily="18" charset="0"/>
                <a:cs typeface="Arial" panose="020B0604020202020204" pitchFamily="34" charset="0"/>
                <a:sym typeface="+mn-ea"/>
              </a:rPr>
              <a:t>, … </a:t>
            </a:r>
            <a:r>
              <a:rPr lang="en-US" sz="2200" dirty="0" err="1">
                <a:solidFill>
                  <a:srgbClr val="000000"/>
                </a:solidFill>
                <a:latin typeface="UTM Avo" panose="02040603050506020204" pitchFamily="18" charset="0"/>
                <a:cs typeface="Arial" panose="020B0604020202020204" pitchFamily="34" charset="0"/>
                <a:sym typeface="+mn-ea"/>
              </a:rPr>
              <a:t>trong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cơ</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thể</a:t>
            </a:r>
            <a:r>
              <a:rPr lang="en-US" sz="2200" dirty="0">
                <a:solidFill>
                  <a:srgbClr val="000000"/>
                </a:solidFill>
                <a:latin typeface="UTM Avo" panose="02040603050506020204" pitchFamily="18" charset="0"/>
                <a:cs typeface="Arial" panose="020B0604020202020204" pitchFamily="34" charset="0"/>
                <a:sym typeface="+mn-ea"/>
              </a:rPr>
              <a:t> con </a:t>
            </a:r>
            <a:r>
              <a:rPr lang="en-US" sz="2200" dirty="0" err="1">
                <a:solidFill>
                  <a:srgbClr val="000000"/>
                </a:solidFill>
                <a:latin typeface="UTM Avo" panose="02040603050506020204" pitchFamily="18" charset="0"/>
                <a:cs typeface="Arial" panose="020B0604020202020204" pitchFamily="34" charset="0"/>
                <a:sym typeface="+mn-ea"/>
              </a:rPr>
              <a:t>người</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Đó</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là</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các</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phản</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ứng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giải</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phóng</a:t>
            </a:r>
            <a:r>
              <a:rPr lang="en-US" sz="2200" dirty="0">
                <a:solidFill>
                  <a:srgbClr val="000000"/>
                </a:solidFill>
                <a:latin typeface="UTM Avo" panose="02040603050506020204" pitchFamily="18" charset="0"/>
                <a:cs typeface="Arial" panose="020B0604020202020204" pitchFamily="34" charset="0"/>
                <a:sym typeface="+mn-ea"/>
              </a:rPr>
              <a:t> hay </a:t>
            </a:r>
            <a:r>
              <a:rPr lang="en-US" sz="2200" dirty="0" err="1">
                <a:solidFill>
                  <a:srgbClr val="000000"/>
                </a:solidFill>
                <a:latin typeface="UTM Avo" panose="02040603050506020204" pitchFamily="18" charset="0"/>
                <a:cs typeface="Arial" panose="020B0604020202020204" pitchFamily="34" charset="0"/>
                <a:sym typeface="+mn-ea"/>
              </a:rPr>
              <a:t>hấp</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thụ</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năng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lượng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Năng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lượng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kèm</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theo</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các</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phản</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ứng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này</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dùng</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để</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làm</a:t>
            </a:r>
            <a:r>
              <a:rPr lang="en-US" sz="2200" dirty="0">
                <a:solidFill>
                  <a:srgbClr val="000000"/>
                </a:solidFill>
                <a:latin typeface="UTM Avo" panose="02040603050506020204" pitchFamily="18" charset="0"/>
                <a:cs typeface="Arial" panose="020B0604020202020204" pitchFamily="34" charset="0"/>
                <a:sym typeface="+mn-ea"/>
              </a:rPr>
              <a:t> </a:t>
            </a:r>
            <a:r>
              <a:rPr lang="en-US" sz="2200" dirty="0" err="1">
                <a:solidFill>
                  <a:srgbClr val="000000"/>
                </a:solidFill>
                <a:latin typeface="UTM Avo" panose="02040603050506020204" pitchFamily="18" charset="0"/>
                <a:cs typeface="Arial" panose="020B0604020202020204" pitchFamily="34" charset="0"/>
                <a:sym typeface="+mn-ea"/>
              </a:rPr>
              <a:t>gì</a:t>
            </a:r>
            <a:r>
              <a:rPr lang="en-US" sz="2200" dirty="0">
                <a:solidFill>
                  <a:srgbClr val="000000"/>
                </a:solidFill>
                <a:latin typeface="UTM Avo" panose="02040603050506020204" pitchFamily="18" charset="0"/>
                <a:cs typeface="Arial" panose="020B0604020202020204" pitchFamily="34" charset="0"/>
                <a:sym typeface="+mn-ea"/>
              </a:rPr>
              <a:t>?</a:t>
            </a:r>
          </a:p>
        </p:txBody>
      </p:sp>
      <p:pic>
        <p:nvPicPr>
          <p:cNvPr id="5" name="Picture 4">
            <a:extLst>
              <a:ext uri="{FF2B5EF4-FFF2-40B4-BE49-F238E27FC236}">
                <a16:creationId xmlns:a16="http://schemas.microsoft.com/office/drawing/2014/main" id="{8E602429-02AC-F22B-A159-E729A024BEA1}"/>
              </a:ext>
            </a:extLst>
          </p:cNvPr>
          <p:cNvPicPr>
            <a:picLocks noChangeAspect="1"/>
          </p:cNvPicPr>
          <p:nvPr/>
        </p:nvPicPr>
        <p:blipFill>
          <a:blip r:embed="rId3"/>
          <a:stretch>
            <a:fillRect/>
          </a:stretch>
        </p:blipFill>
        <p:spPr>
          <a:xfrm>
            <a:off x="8179498" y="4151631"/>
            <a:ext cx="3474445" cy="2360929"/>
          </a:xfrm>
          <a:prstGeom prst="rect">
            <a:avLst/>
          </a:prstGeom>
        </p:spPr>
      </p:pic>
    </p:spTree>
    <p:extLst>
      <p:ext uri="{BB962C8B-B14F-4D97-AF65-F5344CB8AC3E}">
        <p14:creationId xmlns:p14="http://schemas.microsoft.com/office/powerpoint/2010/main" val="768255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95600" y="1865631"/>
            <a:ext cx="6651413" cy="461665"/>
          </a:xfrm>
          <a:prstGeom prst="rect">
            <a:avLst/>
          </a:prstGeom>
          <a:solidFill>
            <a:schemeClr val="accent5">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ĐÁP ÁN</a:t>
            </a:r>
          </a:p>
        </p:txBody>
      </p:sp>
      <mc:AlternateContent xmlns:mc="http://schemas.openxmlformats.org/markup-compatibility/2006" xmlns:a14="http://schemas.microsoft.com/office/drawing/2010/main">
        <mc:Choice Requires="a14">
          <p:sp>
            <p:nvSpPr>
              <p:cNvPr id="3" name="Text Box 17">
                <a:extLst>
                  <a:ext uri="{FF2B5EF4-FFF2-40B4-BE49-F238E27FC236}">
                    <a16:creationId xmlns:a16="http://schemas.microsoft.com/office/drawing/2014/main" id="{8AB1F4A1-9C73-D005-DF6D-F1407A4A2337}"/>
                  </a:ext>
                </a:extLst>
              </p:cNvPr>
              <p:cNvSpPr txBox="1"/>
              <p:nvPr/>
            </p:nvSpPr>
            <p:spPr>
              <a:xfrm>
                <a:off x="575310" y="2543387"/>
                <a:ext cx="11001421" cy="2092111"/>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a:latin typeface="UTM Avo" panose="02040603050506020204" pitchFamily="18" charset="0"/>
                    <a:cs typeface="Arial" panose="020B0604020202020204" pitchFamily="34" charset="0"/>
                  </a:rPr>
                  <a:t>Nhiệm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1: </a:t>
                </a:r>
                <a:r>
                  <a:rPr lang="en-US" sz="2400" dirty="0">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400" baseline="-25000">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tỉ</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thuận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tham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phẩm</a:t>
                </a:r>
                <a:r>
                  <a:rPr lang="en-US" sz="2400" dirty="0">
                    <a:latin typeface="UTM Avo" panose="02040603050506020204" pitchFamily="18" charset="0"/>
                    <a:cs typeface="Arial" panose="020B0604020202020204" pitchFamily="34" charset="0"/>
                  </a:rPr>
                  <a:t>.</a:t>
                </a:r>
              </a:p>
              <a:p>
                <a:pPr algn="just">
                  <a:lnSpc>
                    <a:spcPct val="150000"/>
                  </a:lnSpc>
                </a:pPr>
                <a:r>
                  <a:rPr lang="en-US" sz="2400" dirty="0">
                    <a:latin typeface="UTM Avo" panose="02040603050506020204" pitchFamily="18" charset="0"/>
                    <a:cs typeface="Arial" panose="020B0604020202020204" pitchFamily="34" charset="0"/>
                  </a:rPr>
                  <a:t>   CH</a:t>
                </a:r>
                <a:r>
                  <a:rPr lang="en-US" sz="2400" baseline="-25000" dirty="0">
                    <a:latin typeface="UTM Avo" panose="02040603050506020204" pitchFamily="18" charset="0"/>
                    <a:cs typeface="Arial" panose="020B0604020202020204" pitchFamily="34" charset="0"/>
                  </a:rPr>
                  <a:t>4</a:t>
                </a:r>
                <a:r>
                  <a:rPr lang="en-US" sz="2400" dirty="0">
                    <a:latin typeface="UTM Avo" panose="02040603050506020204" pitchFamily="18" charset="0"/>
                    <a:cs typeface="Arial" panose="020B0604020202020204" pitchFamily="34" charset="0"/>
                  </a:rPr>
                  <a:t>(g) + 2O</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(g) →  CO</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(g) + 2H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O(l)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latin typeface="UTM Avo" panose="02040603050506020204" pitchFamily="18" charset="0"/>
                    <a:cs typeface="Arial" panose="020B0604020202020204" pitchFamily="34" charset="0"/>
                  </a:rPr>
                  <a:t> = − 890,36kJ</a:t>
                </a:r>
              </a:p>
              <a:p>
                <a:pPr algn="just">
                  <a:lnSpc>
                    <a:spcPct val="150000"/>
                  </a:lnSpc>
                </a:pPr>
                <a:r>
                  <a:rPr lang="en-US" sz="2400" dirty="0">
                    <a:latin typeface="UTM Avo" panose="02040603050506020204" pitchFamily="18" charset="0"/>
                    <a:cs typeface="Arial" panose="020B0604020202020204" pitchFamily="34" charset="0"/>
                    <a:sym typeface="+mn-ea"/>
                  </a:rPr>
                  <a:t> </a:t>
                </a:r>
                <a14:m>
                  <m:oMath xmlns:m="http://schemas.openxmlformats.org/officeDocument/2006/math">
                    <m:f>
                      <m:fPr>
                        <m:ctrlPr>
                          <a:rPr lang="en-US" sz="2400" i="1">
                            <a:latin typeface="Cambria Math" panose="02040503050406030204" pitchFamily="18" charset="0"/>
                            <a:cs typeface="Cambria Math" panose="02040503050406030204" charset="0"/>
                            <a:sym typeface="+mn-ea"/>
                          </a:rPr>
                        </m:ctrlPr>
                      </m:fPr>
                      <m:num>
                        <m:r>
                          <m:rPr>
                            <m:nor/>
                          </m:rPr>
                          <a:rPr lang="en-US" sz="2400" i="0">
                            <a:latin typeface="UTM Avo" panose="02040603050506020204" pitchFamily="18" charset="0"/>
                            <a:cs typeface="Cambria Math" panose="02040503050406030204" charset="0"/>
                            <a:sym typeface="+mn-ea"/>
                          </a:rPr>
                          <m:t>1</m:t>
                        </m:r>
                      </m:num>
                      <m:den>
                        <m:r>
                          <m:rPr>
                            <m:nor/>
                          </m:rPr>
                          <a:rPr lang="en-US" sz="2400" i="0">
                            <a:latin typeface="UTM Avo" panose="02040603050506020204" pitchFamily="18" charset="0"/>
                            <a:cs typeface="Cambria Math" panose="02040503050406030204" charset="0"/>
                            <a:sym typeface="+mn-ea"/>
                          </a:rPr>
                          <m:t>2</m:t>
                        </m:r>
                      </m:den>
                    </m:f>
                  </m:oMath>
                </a14:m>
                <a:r>
                  <a:rPr lang="en-US" sz="2400" dirty="0">
                    <a:latin typeface="UTM Avo" panose="02040603050506020204" pitchFamily="18" charset="0"/>
                    <a:cs typeface="Arial" panose="020B0604020202020204" pitchFamily="34" charset="0"/>
                    <a:sym typeface="+mn-ea"/>
                  </a:rPr>
                  <a:t>CH</a:t>
                </a:r>
                <a:r>
                  <a:rPr lang="en-US" sz="2400" baseline="-25000" dirty="0">
                    <a:latin typeface="UTM Avo" panose="02040603050506020204" pitchFamily="18" charset="0"/>
                    <a:cs typeface="Arial" panose="020B0604020202020204" pitchFamily="34" charset="0"/>
                    <a:sym typeface="+mn-ea"/>
                  </a:rPr>
                  <a:t>4</a:t>
                </a:r>
                <a:r>
                  <a:rPr lang="en-US" sz="2400" dirty="0">
                    <a:latin typeface="UTM Avo" panose="02040603050506020204" pitchFamily="18" charset="0"/>
                    <a:cs typeface="Arial" panose="020B0604020202020204" pitchFamily="34" charset="0"/>
                    <a:sym typeface="+mn-ea"/>
                  </a:rPr>
                  <a:t>(g) + O</a:t>
                </a:r>
                <a:r>
                  <a:rPr lang="en-US" sz="2400" baseline="-25000" dirty="0">
                    <a:latin typeface="UTM Avo" panose="02040603050506020204" pitchFamily="18" charset="0"/>
                    <a:cs typeface="Arial" panose="020B0604020202020204" pitchFamily="34" charset="0"/>
                    <a:sym typeface="+mn-ea"/>
                  </a:rPr>
                  <a:t>2</a:t>
                </a:r>
                <a:r>
                  <a:rPr lang="en-US" sz="2400" dirty="0">
                    <a:latin typeface="UTM Avo" panose="02040603050506020204" pitchFamily="18" charset="0"/>
                    <a:cs typeface="Arial" panose="020B0604020202020204" pitchFamily="34" charset="0"/>
                    <a:sym typeface="+mn-ea"/>
                  </a:rPr>
                  <a:t>(g) → </a:t>
                </a:r>
                <a14:m>
                  <m:oMath xmlns:m="http://schemas.openxmlformats.org/officeDocument/2006/math">
                    <m:f>
                      <m:fPr>
                        <m:ctrlPr>
                          <a:rPr lang="en-US" sz="2400" i="1">
                            <a:latin typeface="Cambria Math" panose="02040503050406030204" pitchFamily="18" charset="0"/>
                            <a:cs typeface="Cambria Math" panose="02040503050406030204" charset="0"/>
                            <a:sym typeface="+mn-ea"/>
                          </a:rPr>
                        </m:ctrlPr>
                      </m:fPr>
                      <m:num>
                        <m:r>
                          <m:rPr>
                            <m:nor/>
                          </m:rPr>
                          <a:rPr lang="en-US" sz="2400" i="0">
                            <a:latin typeface="UTM Avo" panose="02040603050506020204" pitchFamily="18" charset="0"/>
                            <a:cs typeface="Cambria Math" panose="02040503050406030204" charset="0"/>
                            <a:sym typeface="+mn-ea"/>
                          </a:rPr>
                          <m:t>1</m:t>
                        </m:r>
                      </m:num>
                      <m:den>
                        <m:r>
                          <m:rPr>
                            <m:nor/>
                          </m:rPr>
                          <a:rPr lang="en-US" sz="2400" i="0">
                            <a:latin typeface="UTM Avo" panose="02040603050506020204" pitchFamily="18" charset="0"/>
                            <a:cs typeface="Cambria Math" panose="02040503050406030204" charset="0"/>
                            <a:sym typeface="+mn-ea"/>
                          </a:rPr>
                          <m:t>2</m:t>
                        </m:r>
                      </m:den>
                    </m:f>
                  </m:oMath>
                </a14:m>
                <a:r>
                  <a:rPr lang="en-US" sz="2400" dirty="0">
                    <a:latin typeface="UTM Avo" panose="02040603050506020204" pitchFamily="18" charset="0"/>
                    <a:cs typeface="Arial" panose="020B0604020202020204" pitchFamily="34" charset="0"/>
                    <a:sym typeface="+mn-ea"/>
                  </a:rPr>
                  <a:t> CO</a:t>
                </a:r>
                <a:r>
                  <a:rPr lang="en-US" sz="2400" baseline="-25000" dirty="0">
                    <a:latin typeface="UTM Avo" panose="02040603050506020204" pitchFamily="18" charset="0"/>
                    <a:cs typeface="Arial" panose="020B0604020202020204" pitchFamily="34" charset="0"/>
                    <a:sym typeface="+mn-ea"/>
                  </a:rPr>
                  <a:t>2</a:t>
                </a:r>
                <a:r>
                  <a:rPr lang="en-US" sz="2400" dirty="0">
                    <a:latin typeface="UTM Avo" panose="02040603050506020204" pitchFamily="18" charset="0"/>
                    <a:cs typeface="Arial" panose="020B0604020202020204" pitchFamily="34" charset="0"/>
                    <a:sym typeface="+mn-ea"/>
                  </a:rPr>
                  <a:t>(g) + H</a:t>
                </a:r>
                <a:r>
                  <a:rPr lang="en-US" sz="2400" baseline="-25000" dirty="0">
                    <a:latin typeface="UTM Avo" panose="02040603050506020204" pitchFamily="18" charset="0"/>
                    <a:cs typeface="Arial" panose="020B0604020202020204" pitchFamily="34" charset="0"/>
                    <a:sym typeface="+mn-ea"/>
                  </a:rPr>
                  <a:t>2</a:t>
                </a:r>
                <a:r>
                  <a:rPr lang="en-US" sz="2400" dirty="0">
                    <a:latin typeface="UTM Avo" panose="02040603050506020204" pitchFamily="18" charset="0"/>
                    <a:cs typeface="Arial" panose="020B0604020202020204" pitchFamily="34" charset="0"/>
                    <a:sym typeface="+mn-ea"/>
                  </a:rPr>
                  <a:t>O(l)            ∆</a:t>
                </a:r>
                <a14:m>
                  <m:oMath xmlns:m="http://schemas.openxmlformats.org/officeDocument/2006/math">
                    <m:r>
                      <m:rPr>
                        <m:sty m:val="p"/>
                      </m:rPr>
                      <a:rPr lang="en-US" sz="2400" baseline="-25000">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latin typeface="UTM Avo" panose="02040603050506020204" pitchFamily="18" charset="0"/>
                    <a:cs typeface="Arial" panose="020B0604020202020204" pitchFamily="34" charset="0"/>
                    <a:sym typeface="+mn-ea"/>
                  </a:rPr>
                  <a:t>= − 445,18kJ</a:t>
                </a:r>
                <a:endParaRPr lang="en-US" sz="2400" dirty="0">
                  <a:latin typeface="UTM Avo" panose="02040603050506020204" pitchFamily="18" charset="0"/>
                  <a:cs typeface="Arial" panose="020B0604020202020204" pitchFamily="34" charset="0"/>
                </a:endParaRPr>
              </a:p>
            </p:txBody>
          </p:sp>
        </mc:Choice>
        <mc:Fallback xmlns="">
          <p:sp>
            <p:nvSpPr>
              <p:cNvPr id="3" name="Text Box 17">
                <a:extLst>
                  <a:ext uri="{FF2B5EF4-FFF2-40B4-BE49-F238E27FC236}">
                    <a16:creationId xmlns:a16="http://schemas.microsoft.com/office/drawing/2014/main" id="{8AB1F4A1-9C73-D005-DF6D-F1407A4A2337}"/>
                  </a:ext>
                </a:extLst>
              </p:cNvPr>
              <p:cNvSpPr txBox="1">
                <a:spLocks noRot="1" noChangeAspect="1" noMove="1" noResize="1" noEditPoints="1" noAdjustHandles="1" noChangeArrowheads="1" noChangeShapeType="1" noTextEdit="1"/>
              </p:cNvSpPr>
              <p:nvPr/>
            </p:nvSpPr>
            <p:spPr>
              <a:xfrm>
                <a:off x="575310" y="2543387"/>
                <a:ext cx="11001421" cy="2092111"/>
              </a:xfrm>
              <a:prstGeom prst="rect">
                <a:avLst/>
              </a:prstGeom>
              <a:blipFill>
                <a:blip r:embed="rId3"/>
                <a:stretch>
                  <a:fillRect l="-831" b="-1166"/>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186905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65120" y="1865631"/>
            <a:ext cx="6651413" cy="461665"/>
          </a:xfrm>
          <a:prstGeom prst="rect">
            <a:avLst/>
          </a:prstGeom>
          <a:solidFill>
            <a:schemeClr val="accent5">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ĐÁP ÁN</a:t>
            </a:r>
          </a:p>
        </p:txBody>
      </p:sp>
      <mc:AlternateContent xmlns:mc="http://schemas.openxmlformats.org/markup-compatibility/2006" xmlns:a14="http://schemas.microsoft.com/office/drawing/2010/main">
        <mc:Choice Requires="a14">
          <p:sp>
            <p:nvSpPr>
              <p:cNvPr id="4" name="Text Box 17">
                <a:extLst>
                  <a:ext uri="{FF2B5EF4-FFF2-40B4-BE49-F238E27FC236}">
                    <a16:creationId xmlns:a16="http://schemas.microsoft.com/office/drawing/2014/main" id="{3EC83119-CE4B-E105-EC98-53638FA231FF}"/>
                  </a:ext>
                </a:extLst>
              </p:cNvPr>
              <p:cNvSpPr txBox="1"/>
              <p:nvPr/>
            </p:nvSpPr>
            <p:spPr>
              <a:xfrm>
                <a:off x="721360" y="2497667"/>
                <a:ext cx="10769600" cy="3728265"/>
              </a:xfrm>
              <a:prstGeom prst="rect">
                <a:avLst/>
              </a:prstGeom>
              <a:solidFill>
                <a:schemeClr val="accent6">
                  <a:lumMod val="20000"/>
                  <a:lumOff val="80000"/>
                </a:schemeClr>
              </a:solidFill>
              <a:ln w="9525">
                <a:noFill/>
              </a:ln>
            </p:spPr>
            <p:txBody>
              <a:bodyPr wrap="square">
                <a:spAutoFit/>
              </a:bodyPr>
              <a:lstStyle/>
              <a:p>
                <a:pPr algn="just">
                  <a:lnSpc>
                    <a:spcPct val="125000"/>
                  </a:lnSpc>
                </a:pPr>
                <a:r>
                  <a:rPr lang="en-US" sz="2400" b="1" dirty="0">
                    <a:latin typeface="UTM Avo" panose="02040603050506020204" pitchFamily="18" charset="0"/>
                    <a:cs typeface="Arial" panose="020B0604020202020204" pitchFamily="34" charset="0"/>
                  </a:rPr>
                  <a:t>Nhiệm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2: </a:t>
                </a:r>
                <a:r>
                  <a:rPr lang="en-US" sz="2400" dirty="0">
                    <a:latin typeface="UTM Avo" panose="02040603050506020204" pitchFamily="18" charset="0"/>
                    <a:cs typeface="Arial" panose="020B0604020202020204" pitchFamily="34" charset="0"/>
                  </a:rPr>
                  <a:t>Theo </a:t>
                </a:r>
                <a:r>
                  <a:rPr lang="en-US" sz="2400" dirty="0" err="1">
                    <a:latin typeface="UTM Avo" panose="02040603050506020204" pitchFamily="18" charset="0"/>
                    <a:cs typeface="Arial" panose="020B0604020202020204" pitchFamily="34" charset="0"/>
                  </a:rPr>
                  <a:t>bài</a:t>
                </a:r>
                <a:r>
                  <a:rPr lang="en-US" sz="2400" dirty="0">
                    <a:latin typeface="UTM Avo" panose="02040603050506020204" pitchFamily="18" charset="0"/>
                    <a:cs typeface="Arial" panose="020B0604020202020204" pitchFamily="34" charset="0"/>
                  </a:rPr>
                  <a:t> </a:t>
                </a:r>
                <a14:m>
                  <m:oMath xmlns:m="http://schemas.openxmlformats.org/officeDocument/2006/math">
                    <m:sSub>
                      <m:sSubPr>
                        <m:ctrlPr>
                          <a:rPr lang="en-US" sz="2400" i="1">
                            <a:latin typeface="Cambria Math" panose="02040503050406030204" pitchFamily="18" charset="0"/>
                            <a:cs typeface="Cambria Math" panose="02040503050406030204" charset="0"/>
                          </a:rPr>
                        </m:ctrlPr>
                      </m:sSubPr>
                      <m:e>
                        <m:r>
                          <a:rPr lang="en-US" sz="2400" i="1">
                            <a:latin typeface="Cambria Math" panose="02040503050406030204" charset="0"/>
                            <a:cs typeface="Cambria Math" panose="02040503050406030204" charset="0"/>
                          </a:rPr>
                          <m:t>𝑛</m:t>
                        </m:r>
                      </m:e>
                      <m:sub>
                        <m:sSub>
                          <m:sSubPr>
                            <m:ctrlPr>
                              <a:rPr lang="en-US" sz="2400" i="1" smtClean="0">
                                <a:latin typeface="Cambria Math" panose="02040503050406030204" pitchFamily="18" charset="0"/>
                                <a:cs typeface="Cambria Math" panose="02040503050406030204" charset="0"/>
                              </a:rPr>
                            </m:ctrlPr>
                          </m:sSubPr>
                          <m:e>
                            <m:r>
                              <a:rPr lang="en-US" sz="2400" i="1">
                                <a:latin typeface="Cambria Math" panose="02040503050406030204" charset="0"/>
                                <a:cs typeface="Cambria Math" panose="02040503050406030204" charset="0"/>
                              </a:rPr>
                              <m:t>𝐶</m:t>
                            </m:r>
                          </m:e>
                          <m:sub>
                            <m:r>
                              <a:rPr lang="en-US" sz="2400" i="1">
                                <a:latin typeface="Cambria Math" panose="02040503050406030204" charset="0"/>
                                <a:ea typeface="MS Mincho" charset="0"/>
                                <a:cs typeface="Cambria Math" panose="02040503050406030204" charset="0"/>
                              </a:rPr>
                              <m:t>2</m:t>
                            </m:r>
                          </m:sub>
                        </m:sSub>
                        <m:sSub>
                          <m:sSubPr>
                            <m:ctrlPr>
                              <a:rPr lang="en-US" sz="2400" i="1">
                                <a:latin typeface="Cambria Math" panose="02040503050406030204" pitchFamily="18" charset="0"/>
                                <a:cs typeface="Cambria Math" panose="02040503050406030204" charset="0"/>
                              </a:rPr>
                            </m:ctrlPr>
                          </m:sSubPr>
                          <m:e>
                            <m:r>
                              <a:rPr lang="en-US" sz="2400" i="1">
                                <a:latin typeface="Cambria Math" panose="02040503050406030204" charset="0"/>
                                <a:cs typeface="Cambria Math" panose="02040503050406030204" charset="0"/>
                              </a:rPr>
                              <m:t>𝐻</m:t>
                            </m:r>
                          </m:e>
                          <m:sub>
                            <m:r>
                              <a:rPr lang="en-US" sz="2400" i="1">
                                <a:latin typeface="Cambria Math" panose="02040503050406030204" charset="0"/>
                                <a:ea typeface="MS Mincho" charset="0"/>
                                <a:cs typeface="Cambria Math" panose="02040503050406030204" charset="0"/>
                              </a:rPr>
                              <m:t>2</m:t>
                            </m:r>
                          </m:sub>
                        </m:sSub>
                      </m:sub>
                    </m:sSub>
                    <m:r>
                      <a:rPr lang="en-US" sz="2400" i="1">
                        <a:latin typeface="Cambria Math" panose="02040503050406030204" charset="0"/>
                        <a:ea typeface="MS Mincho" charset="0"/>
                        <a:cs typeface="Cambria Math" panose="02040503050406030204" charset="0"/>
                      </a:rPr>
                      <m:t>= </m:t>
                    </m:r>
                    <m:f>
                      <m:fPr>
                        <m:ctrlPr>
                          <a:rPr lang="en-US" sz="2400" i="1">
                            <a:latin typeface="Cambria Math" panose="02040503050406030204" pitchFamily="18" charset="0"/>
                            <a:cs typeface="Cambria Math" panose="02040503050406030204" charset="0"/>
                          </a:rPr>
                        </m:ctrlPr>
                      </m:fPr>
                      <m:num>
                        <m:r>
                          <m:rPr>
                            <m:nor/>
                          </m:rPr>
                          <a:rPr lang="en-US" sz="2400" i="0">
                            <a:latin typeface="UTM Avo" panose="02040603050506020204" pitchFamily="18" charset="0"/>
                            <a:ea typeface="MS Mincho" charset="0"/>
                            <a:cs typeface="Cambria Math" panose="02040503050406030204" charset="0"/>
                          </a:rPr>
                          <m:t>1</m:t>
                        </m:r>
                      </m:num>
                      <m:den>
                        <m:r>
                          <m:rPr>
                            <m:nor/>
                          </m:rPr>
                          <a:rPr lang="en-US" sz="2400" i="0">
                            <a:latin typeface="UTM Avo" panose="02040603050506020204" pitchFamily="18" charset="0"/>
                            <a:ea typeface="MS Mincho" charset="0"/>
                            <a:cs typeface="Cambria Math" panose="02040503050406030204" charset="0"/>
                          </a:rPr>
                          <m:t>26</m:t>
                        </m:r>
                      </m:den>
                    </m:f>
                    <m:r>
                      <m:rPr>
                        <m:nor/>
                      </m:rPr>
                      <a:rPr lang="en-US" sz="2400" i="0">
                        <a:latin typeface="UTM Avo" panose="02040603050506020204" pitchFamily="18" charset="0"/>
                        <a:ea typeface="MS Mincho" charset="0"/>
                        <a:cs typeface="Cambria Math" panose="02040503050406030204" charset="0"/>
                      </a:rPr>
                      <m:t> (</m:t>
                    </m:r>
                    <m:r>
                      <m:rPr>
                        <m:nor/>
                      </m:rPr>
                      <a:rPr lang="en-US" sz="2400" i="0">
                        <a:latin typeface="UTM Avo" panose="02040603050506020204" pitchFamily="18" charset="0"/>
                        <a:cs typeface="Cambria Math" panose="02040503050406030204" charset="0"/>
                      </a:rPr>
                      <m:t>mol</m:t>
                    </m:r>
                    <m:r>
                      <m:rPr>
                        <m:nor/>
                      </m:rPr>
                      <a:rPr lang="en-US" sz="2400" i="0">
                        <a:latin typeface="UTM Avo" panose="02040603050506020204" pitchFamily="18" charset="0"/>
                        <a:ea typeface="MS Mincho" charset="0"/>
                        <a:cs typeface="Cambria Math" panose="02040503050406030204" charset="0"/>
                      </a:rPr>
                      <m:t>)</m:t>
                    </m:r>
                  </m:oMath>
                </a14:m>
                <a:endParaRPr lang="en-US" sz="2400" i="1" dirty="0">
                  <a:latin typeface="UTM Avo" panose="02040603050506020204" pitchFamily="18" charset="0"/>
                  <a:cs typeface="Arial" panose="020B0604020202020204" pitchFamily="34" charset="0"/>
                </a:endParaRPr>
              </a:p>
              <a:p>
                <a:pPr algn="just">
                  <a:lnSpc>
                    <a:spcPct val="125000"/>
                  </a:lnSpc>
                </a:pPr>
                <a:r>
                  <a:rPr lang="en-US" sz="2400" dirty="0" err="1">
                    <a:latin typeface="UTM Avo" panose="02040603050506020204" pitchFamily="18" charset="0"/>
                    <a:cs typeface="Arial" panose="020B0604020202020204" pitchFamily="34" charset="0"/>
                  </a:rPr>
                  <a:t>Đốt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cháy</a:t>
                </a:r>
                <a:r>
                  <a:rPr lang="en-US" sz="2400" dirty="0">
                    <a:latin typeface="UTM Avo" panose="02040603050506020204" pitchFamily="18" charset="0"/>
                    <a:cs typeface="Arial" panose="020B0604020202020204" pitchFamily="34" charset="0"/>
                  </a:rPr>
                  <a:t> </a:t>
                </a:r>
                <a14:m>
                  <m:oMath xmlns:m="http://schemas.openxmlformats.org/officeDocument/2006/math">
                    <m:f>
                      <m:fPr>
                        <m:ctrlPr>
                          <a:rPr lang="en-US" sz="2400" i="1">
                            <a:latin typeface="Cambria Math" panose="02040503050406030204" pitchFamily="18" charset="0"/>
                            <a:cs typeface="Cambria Math" panose="02040503050406030204" charset="0"/>
                          </a:rPr>
                        </m:ctrlPr>
                      </m:fPr>
                      <m:num>
                        <m:r>
                          <m:rPr>
                            <m:nor/>
                          </m:rPr>
                          <a:rPr lang="en-US" sz="2400">
                            <a:latin typeface="UTM Avo" panose="02040603050506020204" pitchFamily="18" charset="0"/>
                            <a:ea typeface="MS Mincho" charset="0"/>
                            <a:cs typeface="Cambria Math" panose="02040503050406030204" charset="0"/>
                          </a:rPr>
                          <m:t>1</m:t>
                        </m:r>
                      </m:num>
                      <m:den>
                        <m:r>
                          <m:rPr>
                            <m:nor/>
                          </m:rPr>
                          <a:rPr lang="en-US" sz="2400">
                            <a:latin typeface="UTM Avo" panose="02040603050506020204" pitchFamily="18" charset="0"/>
                            <a:ea typeface="MS Mincho" charset="0"/>
                            <a:cs typeface="Cambria Math" panose="02040503050406030204" charset="0"/>
                          </a:rPr>
                          <m:t>26</m:t>
                        </m:r>
                      </m:den>
                    </m:f>
                    <m:r>
                      <a:rPr lang="en-US" sz="2400" i="1">
                        <a:latin typeface="Cambria Math" panose="02040503050406030204" pitchFamily="18" charset="0"/>
                        <a:ea typeface="MS Mincho" charset="0"/>
                        <a:cs typeface="Cambria Math" panose="02040503050406030204" charset="0"/>
                      </a:rPr>
                      <m:t> </m:t>
                    </m:r>
                  </m:oMath>
                </a14:m>
                <a:r>
                  <a:rPr lang="en-US" sz="2400" dirty="0">
                    <a:latin typeface="UTM Avo" panose="02040603050506020204" pitchFamily="18" charset="0"/>
                    <a:cs typeface="Arial" panose="020B0604020202020204" pitchFamily="34" charset="0"/>
                  </a:rPr>
                  <a:t>mol C</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H</a:t>
                </a:r>
                <a:r>
                  <a:rPr lang="en-US" sz="2400" baseline="-25000" dirty="0">
                    <a:latin typeface="UTM Avo" panose="02040603050506020204" pitchFamily="18" charset="0"/>
                    <a:cs typeface="Arial" panose="020B0604020202020204" pitchFamily="34" charset="0"/>
                  </a:rPr>
                  <a:t>2</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x kJ</a:t>
                </a:r>
              </a:p>
              <a:p>
                <a:pPr algn="just">
                  <a:lnSpc>
                    <a:spcPct val="125000"/>
                  </a:lnSpc>
                </a:pPr>
                <a:r>
                  <a:rPr lang="en-US" sz="2400" dirty="0">
                    <a:latin typeface="UTM Avo" panose="02040603050506020204" pitchFamily="18" charset="0"/>
                    <a:cs typeface="Arial" panose="020B0604020202020204" pitchFamily="34" charset="0"/>
                  </a:rPr>
                  <a:t>→ </a:t>
                </a:r>
                <a14:m>
                  <m:oMath xmlns:m="http://schemas.openxmlformats.org/officeDocument/2006/math">
                    <m:r>
                      <a:rPr lang="en-US" sz="2400" i="1" dirty="0" smtClean="0">
                        <a:latin typeface="Cambria Math" panose="02040503050406030204" pitchFamily="18" charset="0"/>
                        <a:cs typeface="Arial" panose="020B0604020202020204" pitchFamily="34" charset="0"/>
                      </a:rPr>
                      <m:t>𝑥</m:t>
                    </m:r>
                  </m:oMath>
                </a14:m>
                <a:r>
                  <a:rPr lang="en-US" sz="2400" dirty="0">
                    <a:latin typeface="UTM Avo" panose="02040603050506020204" pitchFamily="18" charset="0"/>
                    <a:cs typeface="Arial" panose="020B0604020202020204" pitchFamily="34" charset="0"/>
                  </a:rPr>
                  <a:t> = </a:t>
                </a:r>
                <a14:m>
                  <m:oMath xmlns:m="http://schemas.openxmlformats.org/officeDocument/2006/math">
                    <m:f>
                      <m:fPr>
                        <m:ctrlPr>
                          <a:rPr lang="en-US" sz="2400" i="1">
                            <a:latin typeface="Cambria Math" panose="02040503050406030204" pitchFamily="18" charset="0"/>
                            <a:cs typeface="Cambria Math" panose="02040503050406030204" charset="0"/>
                          </a:rPr>
                        </m:ctrlPr>
                      </m:fPr>
                      <m:num>
                        <m:r>
                          <m:rPr>
                            <m:nor/>
                          </m:rPr>
                          <a:rPr lang="en-US" sz="2400" i="0">
                            <a:latin typeface="UTM Avo" panose="02040603050506020204" pitchFamily="18" charset="0"/>
                            <a:ea typeface="MS Mincho" charset="0"/>
                            <a:cs typeface="Cambria Math" panose="02040503050406030204" charset="0"/>
                          </a:rPr>
                          <m:t>1 . 49,98</m:t>
                        </m:r>
                      </m:num>
                      <m:den>
                        <m:f>
                          <m:fPr>
                            <m:ctrlPr>
                              <a:rPr lang="en-US" sz="2400" i="1">
                                <a:latin typeface="Cambria Math" panose="02040503050406030204" pitchFamily="18" charset="0"/>
                                <a:cs typeface="Cambria Math" panose="02040503050406030204" charset="0"/>
                              </a:rPr>
                            </m:ctrlPr>
                          </m:fPr>
                          <m:num>
                            <m:r>
                              <m:rPr>
                                <m:nor/>
                              </m:rPr>
                              <a:rPr lang="en-US" sz="2400" i="0">
                                <a:latin typeface="UTM Avo" panose="02040603050506020204" pitchFamily="18" charset="0"/>
                                <a:ea typeface="MS Mincho" charset="0"/>
                                <a:cs typeface="Cambria Math" panose="02040503050406030204" charset="0"/>
                              </a:rPr>
                              <m:t>1</m:t>
                            </m:r>
                          </m:num>
                          <m:den>
                            <m:r>
                              <m:rPr>
                                <m:nor/>
                              </m:rPr>
                              <a:rPr lang="en-US" sz="2400" i="0">
                                <a:latin typeface="UTM Avo" panose="02040603050506020204" pitchFamily="18" charset="0"/>
                                <a:ea typeface="MS Mincho" charset="0"/>
                                <a:cs typeface="Cambria Math" panose="02040503050406030204" charset="0"/>
                              </a:rPr>
                              <m:t>26</m:t>
                            </m:r>
                          </m:den>
                        </m:f>
                      </m:den>
                    </m:f>
                    <m:r>
                      <a:rPr lang="en-US" sz="2400" i="1">
                        <a:latin typeface="Cambria Math" panose="02040503050406030204" charset="0"/>
                        <a:ea typeface="MS Mincho" charset="0"/>
                        <a:cs typeface="Cambria Math" panose="02040503050406030204" charset="0"/>
                      </a:rPr>
                      <m:t>=</m:t>
                    </m:r>
                    <m:r>
                      <m:rPr>
                        <m:nor/>
                      </m:rPr>
                      <a:rPr lang="en-US" sz="2400" dirty="0">
                        <a:latin typeface="UTM Avo" panose="02040603050506020204" pitchFamily="18" charset="0"/>
                        <a:cs typeface="Arial" panose="020B0604020202020204" pitchFamily="34" charset="0"/>
                      </a:rPr>
                      <m:t>1</m:t>
                    </m:r>
                    <m:r>
                      <m:rPr>
                        <m:nor/>
                      </m:rPr>
                      <a:rPr lang="en-US" sz="2400" b="0" i="0" dirty="0" smtClean="0">
                        <a:latin typeface="UTM Avo" panose="02040603050506020204" pitchFamily="18" charset="0"/>
                        <a:cs typeface="Arial" panose="020B0604020202020204" pitchFamily="34" charset="0"/>
                      </a:rPr>
                      <m:t> </m:t>
                    </m:r>
                    <m:r>
                      <m:rPr>
                        <m:nor/>
                      </m:rPr>
                      <a:rPr lang="en-US" sz="2400" dirty="0">
                        <a:latin typeface="UTM Avo" panose="02040603050506020204" pitchFamily="18" charset="0"/>
                        <a:cs typeface="Arial" panose="020B0604020202020204" pitchFamily="34" charset="0"/>
                      </a:rPr>
                      <m:t>299,48 </m:t>
                    </m:r>
                    <m:r>
                      <m:rPr>
                        <m:nor/>
                      </m:rPr>
                      <a:rPr lang="en-US" sz="2400" dirty="0">
                        <a:latin typeface="UTM Avo" panose="02040603050506020204" pitchFamily="18" charset="0"/>
                        <a:cs typeface="Arial" panose="020B0604020202020204" pitchFamily="34" charset="0"/>
                      </a:rPr>
                      <m:t>kJ</m:t>
                    </m:r>
                  </m:oMath>
                </a14:m>
                <a:endParaRPr lang="en-US" sz="2400" i="1" dirty="0">
                  <a:latin typeface="UTM Avo" panose="02040603050506020204" pitchFamily="18" charset="0"/>
                  <a:cs typeface="Cambria Math" panose="02040503050406030204" charset="0"/>
                </a:endParaRPr>
              </a:p>
              <a:p>
                <a:pPr algn="just">
                  <a:lnSpc>
                    <a:spcPct val="125000"/>
                  </a:lnSpc>
                </a:pPr>
                <a:r>
                  <a:rPr lang="en-US" sz="2400" dirty="0" err="1">
                    <a:latin typeface="UTM Avo" panose="02040603050506020204" pitchFamily="18" charset="0"/>
                    <a:cs typeface="Arial" panose="020B0604020202020204" pitchFamily="34" charset="0"/>
                  </a:rPr>
                  <a:t>Vậy</a:t>
                </a:r>
                <a:r>
                  <a:rPr lang="en-US" sz="2400" dirty="0">
                    <a:latin typeface="UTM Avo" panose="02040603050506020204" pitchFamily="18" charset="0"/>
                    <a:cs typeface="Arial" panose="020B0604020202020204" pitchFamily="34" charset="0"/>
                  </a:rPr>
                  <a:t> </a:t>
                </a:r>
                <a:r>
                  <a:rPr lang="en-US" sz="2400" dirty="0">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400" baseline="-25000">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latin typeface="UTM Avo" panose="02040603050506020204" pitchFamily="18" charset="0"/>
                    <a:cs typeface="Arial" panose="020B0604020202020204" pitchFamily="34" charset="0"/>
                  </a:rPr>
                  <a:t> = </a:t>
                </a:r>
                <a14:m>
                  <m:oMath xmlns:m="http://schemas.openxmlformats.org/officeDocument/2006/math">
                    <m:r>
                      <a:rPr lang="en-US" sz="2400" i="1" dirty="0" smtClean="0">
                        <a:latin typeface="Cambria Math" panose="02040503050406030204" pitchFamily="18" charset="0"/>
                        <a:cs typeface="Arial" panose="020B0604020202020204" pitchFamily="34" charset="0"/>
                      </a:rPr>
                      <m:t>−</m:t>
                    </m:r>
                  </m:oMath>
                </a14:m>
                <a:r>
                  <a:rPr lang="en-US" sz="2400" dirty="0">
                    <a:latin typeface="UTM Avo" panose="02040603050506020204" pitchFamily="18" charset="0"/>
                    <a:cs typeface="Arial" panose="020B0604020202020204" pitchFamily="34" charset="0"/>
                  </a:rPr>
                  <a:t>1 299,48 kJ (</a:t>
                </a:r>
                <a:r>
                  <a:rPr lang="en-US" sz="2400" dirty="0" err="1">
                    <a:latin typeface="UTM Avo" panose="02040603050506020204" pitchFamily="18" charset="0"/>
                    <a:cs typeface="Arial" panose="020B0604020202020204" pitchFamily="34" charset="0"/>
                  </a:rPr>
                  <a:t>vì</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đây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nhiệt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nên</a:t>
                </a:r>
                <a:r>
                  <a:rPr lang="en-US" sz="2400" dirty="0">
                    <a:latin typeface="UTM Avo" panose="02040603050506020204" pitchFamily="18" charset="0"/>
                    <a:cs typeface="Arial" panose="020B0604020202020204" pitchFamily="34" charset="0"/>
                  </a:rPr>
                  <a:t> enthalpy </a:t>
                </a:r>
                <a:r>
                  <a:rPr lang="en-US" sz="2400" dirty="0" err="1">
                    <a:latin typeface="UTM Avo" panose="02040603050506020204" pitchFamily="18" charset="0"/>
                    <a:cs typeface="Arial" panose="020B0604020202020204" pitchFamily="34" charset="0"/>
                  </a:rPr>
                  <a:t>mang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trị</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âm</a:t>
                </a:r>
                <a:r>
                  <a:rPr lang="en-US" sz="2400" dirty="0">
                    <a:latin typeface="UTM Avo" panose="02040603050506020204" pitchFamily="18" charset="0"/>
                    <a:cs typeface="Arial" panose="020B0604020202020204" pitchFamily="34" charset="0"/>
                  </a:rPr>
                  <a:t>).</a:t>
                </a:r>
              </a:p>
            </p:txBody>
          </p:sp>
        </mc:Choice>
        <mc:Fallback xmlns="">
          <p:sp>
            <p:nvSpPr>
              <p:cNvPr id="4" name="Text Box 17">
                <a:extLst>
                  <a:ext uri="{FF2B5EF4-FFF2-40B4-BE49-F238E27FC236}">
                    <a16:creationId xmlns:a16="http://schemas.microsoft.com/office/drawing/2014/main" id="{3EC83119-CE4B-E105-EC98-53638FA231FF}"/>
                  </a:ext>
                </a:extLst>
              </p:cNvPr>
              <p:cNvSpPr txBox="1">
                <a:spLocks noRot="1" noChangeAspect="1" noMove="1" noResize="1" noEditPoints="1" noAdjustHandles="1" noChangeArrowheads="1" noChangeShapeType="1" noTextEdit="1"/>
              </p:cNvSpPr>
              <p:nvPr/>
            </p:nvSpPr>
            <p:spPr>
              <a:xfrm>
                <a:off x="721360" y="2497667"/>
                <a:ext cx="10769600" cy="3728265"/>
              </a:xfrm>
              <a:prstGeom prst="rect">
                <a:avLst/>
              </a:prstGeom>
              <a:blipFill>
                <a:blip r:embed="rId3"/>
                <a:stretch>
                  <a:fillRect l="-849" r="-849" b="-3273"/>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221725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65120" y="1865631"/>
            <a:ext cx="6651413" cy="461665"/>
          </a:xfrm>
          <a:prstGeom prst="rect">
            <a:avLst/>
          </a:prstGeom>
          <a:solidFill>
            <a:schemeClr val="accent5">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ĐÁP ÁN</a:t>
            </a:r>
          </a:p>
        </p:txBody>
      </p:sp>
      <p:sp>
        <p:nvSpPr>
          <p:cNvPr id="3" name="Text Box 17">
            <a:extLst>
              <a:ext uri="{FF2B5EF4-FFF2-40B4-BE49-F238E27FC236}">
                <a16:creationId xmlns:a16="http://schemas.microsoft.com/office/drawing/2014/main" id="{E7EA4C96-0D80-E887-4307-B3B516A01B2C}"/>
              </a:ext>
            </a:extLst>
          </p:cNvPr>
          <p:cNvSpPr txBox="1"/>
          <p:nvPr/>
        </p:nvSpPr>
        <p:spPr>
          <a:xfrm>
            <a:off x="889847" y="2674197"/>
            <a:ext cx="10418233" cy="2791918"/>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3</a:t>
            </a:r>
            <a:r>
              <a:rPr lang="en-US" sz="2400" dirty="0">
                <a:latin typeface="UTM Avo" panose="02040603050506020204" pitchFamily="18" charset="0"/>
                <a:cs typeface="Arial" panose="020B0604020202020204" pitchFamily="34" charset="0"/>
              </a:rPr>
              <a:t>:</a:t>
            </a:r>
          </a:p>
          <a:p>
            <a:pPr marL="381019" indent="-381019" algn="just">
              <a:lnSpc>
                <a:spcPct val="150000"/>
              </a:lnSpc>
              <a:buFont typeface="Arial" panose="020B0604020202020204" pitchFamily="34" charset="0"/>
              <a:buChar char="•"/>
            </a:pPr>
            <a:r>
              <a:rPr lang="en-US" sz="2400" dirty="0">
                <a:latin typeface="UTM Avo" panose="02040603050506020204" pitchFamily="18" charset="0"/>
                <a:cs typeface="Arial" panose="020B0604020202020204" pitchFamily="34" charset="0"/>
              </a:rPr>
              <a:t>Khi </a:t>
            </a:r>
            <a:r>
              <a:rPr lang="en-US" sz="2400" dirty="0" err="1">
                <a:latin typeface="UTM Avo" panose="02040603050506020204" pitchFamily="18" charset="0"/>
                <a:cs typeface="Arial" panose="020B0604020202020204" pitchFamily="34" charset="0"/>
              </a:rPr>
              <a:t>đốt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cháy</a:t>
            </a:r>
            <a:r>
              <a:rPr lang="en-US" sz="2400" dirty="0">
                <a:latin typeface="UTM Avo" panose="02040603050506020204" pitchFamily="18" charset="0"/>
                <a:cs typeface="Arial" panose="020B0604020202020204" pitchFamily="34" charset="0"/>
              </a:rPr>
              <a:t> 1 mol CH</a:t>
            </a:r>
            <a:r>
              <a:rPr lang="en-US" sz="2400" baseline="-25000" dirty="0">
                <a:latin typeface="UTM Avo" panose="02040603050506020204" pitchFamily="18" charset="0"/>
                <a:cs typeface="Arial" panose="020B0604020202020204" pitchFamily="34" charset="0"/>
              </a:rPr>
              <a:t>4</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tỏa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ra</a:t>
            </a:r>
            <a:r>
              <a:rPr lang="en-US" sz="2400" dirty="0">
                <a:latin typeface="UTM Avo" panose="02040603050506020204" pitchFamily="18" charset="0"/>
                <a:cs typeface="Arial" panose="020B0604020202020204" pitchFamily="34" charset="0"/>
              </a:rPr>
              <a:t> 890,36 kJ</a:t>
            </a:r>
          </a:p>
          <a:p>
            <a:pPr marL="381019" indent="-381019" algn="just">
              <a:lnSpc>
                <a:spcPct val="150000"/>
              </a:lnSpc>
              <a:buFont typeface="Arial" panose="020B0604020202020204" pitchFamily="34" charset="0"/>
              <a:buChar char="•"/>
            </a:pP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thành</a:t>
            </a:r>
            <a:r>
              <a:rPr lang="en-US" sz="2400" dirty="0">
                <a:latin typeface="UTM Avo" panose="02040603050506020204" pitchFamily="18" charset="0"/>
                <a:cs typeface="Arial" panose="020B0604020202020204" pitchFamily="34" charset="0"/>
              </a:rPr>
              <a:t> 1 mol </a:t>
            </a:r>
            <a:r>
              <a:rPr lang="en-US" sz="2400" dirty="0" err="1">
                <a:latin typeface="UTM Avo" panose="02040603050506020204" pitchFamily="18" charset="0"/>
                <a:cs typeface="Arial" panose="020B0604020202020204" pitchFamily="34" charset="0"/>
              </a:rPr>
              <a:t>CaO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bằng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nung</a:t>
            </a:r>
            <a:r>
              <a:rPr lang="en-US" sz="2400" dirty="0">
                <a:latin typeface="UTM Avo" panose="02040603050506020204" pitchFamily="18" charset="0"/>
                <a:cs typeface="Arial" panose="020B0604020202020204" pitchFamily="34" charset="0"/>
              </a:rPr>
              <a:t> CaCO</a:t>
            </a:r>
            <a:r>
              <a:rPr lang="en-US" sz="2400" baseline="-25000" dirty="0">
                <a:latin typeface="UTM Avo" panose="02040603050506020204" pitchFamily="18" charset="0"/>
                <a:cs typeface="Arial" panose="020B0604020202020204" pitchFamily="34" charset="0"/>
              </a:rPr>
              <a:t>3</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cần</a:t>
            </a:r>
            <a:r>
              <a:rPr lang="en-US" sz="2400" dirty="0">
                <a:latin typeface="UTM Avo" panose="02040603050506020204" pitchFamily="18" charset="0"/>
                <a:cs typeface="Arial" panose="020B0604020202020204" pitchFamily="34" charset="0"/>
              </a:rPr>
              <a:t> 178,29kJ</a:t>
            </a:r>
          </a:p>
          <a:p>
            <a:pPr algn="just">
              <a:lnSpc>
                <a:spcPct val="150000"/>
              </a:lnSpc>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mol CH</a:t>
            </a:r>
            <a:r>
              <a:rPr lang="en-US" sz="2400" baseline="-25000" dirty="0">
                <a:latin typeface="UTM Avo" panose="02040603050506020204" pitchFamily="18" charset="0"/>
                <a:cs typeface="Arial" panose="020B0604020202020204" pitchFamily="34" charset="0"/>
              </a:rPr>
              <a:t>4</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đốt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cháy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178,29 : 890,36 = 0,2 mol</a:t>
            </a:r>
          </a:p>
          <a:p>
            <a:pPr algn="just">
              <a:lnSpc>
                <a:spcPct val="150000"/>
              </a:lnSpc>
            </a:pP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Vậy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số</a:t>
            </a:r>
            <a:r>
              <a:rPr lang="en-US" sz="2400" dirty="0">
                <a:latin typeface="UTM Avo" panose="02040603050506020204" pitchFamily="18" charset="0"/>
                <a:cs typeface="Arial" panose="020B0604020202020204" pitchFamily="34" charset="0"/>
              </a:rPr>
              <a:t> gam CH</a:t>
            </a:r>
            <a:r>
              <a:rPr lang="en-US" sz="2400" baseline="-25000" dirty="0">
                <a:latin typeface="UTM Avo" panose="02040603050506020204" pitchFamily="18" charset="0"/>
                <a:cs typeface="Arial" panose="020B0604020202020204" pitchFamily="34" charset="0"/>
              </a:rPr>
              <a:t>4</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đốt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cháy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0,2 x 16 = 3,2 (gam).</a:t>
            </a:r>
          </a:p>
        </p:txBody>
      </p:sp>
    </p:spTree>
    <p:extLst>
      <p:ext uri="{BB962C8B-B14F-4D97-AF65-F5344CB8AC3E}">
        <p14:creationId xmlns:p14="http://schemas.microsoft.com/office/powerpoint/2010/main" val="6168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96E8C1CF-8D98-B6ED-3119-D9B9594C24E2}"/>
              </a:ext>
            </a:extLst>
          </p:cNvPr>
          <p:cNvSpPr txBox="1"/>
          <p:nvPr/>
        </p:nvSpPr>
        <p:spPr>
          <a:xfrm>
            <a:off x="2865120" y="1865631"/>
            <a:ext cx="6651413" cy="461665"/>
          </a:xfrm>
          <a:prstGeom prst="rect">
            <a:avLst/>
          </a:prstGeom>
          <a:solidFill>
            <a:schemeClr val="accent5">
              <a:lumMod val="20000"/>
              <a:lumOff val="80000"/>
            </a:schemeClr>
          </a:solidFill>
          <a:ln w="9525">
            <a:noFill/>
          </a:ln>
        </p:spPr>
        <p:txBody>
          <a:bodyPr wrap="square">
            <a:spAutoFit/>
          </a:bodyPr>
          <a:lstStyle/>
          <a:p>
            <a:pPr algn="ctr"/>
            <a:r>
              <a:rPr lang="en-US" sz="2400" b="1" dirty="0">
                <a:latin typeface="UTM Avo" panose="02040603050506020204" pitchFamily="18" charset="0"/>
                <a:cs typeface="Arial" panose="020B0604020202020204" pitchFamily="34" charset="0"/>
              </a:rPr>
              <a:t>ĐÁP ÁN</a:t>
            </a:r>
          </a:p>
        </p:txBody>
      </p:sp>
      <p:sp>
        <p:nvSpPr>
          <p:cNvPr id="4" name="Text Box 17">
            <a:extLst>
              <a:ext uri="{FF2B5EF4-FFF2-40B4-BE49-F238E27FC236}">
                <a16:creationId xmlns:a16="http://schemas.microsoft.com/office/drawing/2014/main" id="{043E9F57-C288-735E-B89C-5B44ACF82C97}"/>
              </a:ext>
            </a:extLst>
          </p:cNvPr>
          <p:cNvSpPr txBox="1"/>
          <p:nvPr/>
        </p:nvSpPr>
        <p:spPr>
          <a:xfrm>
            <a:off x="873760" y="2423160"/>
            <a:ext cx="10576560" cy="3337837"/>
          </a:xfrm>
          <a:prstGeom prst="rect">
            <a:avLst/>
          </a:prstGeom>
          <a:solidFill>
            <a:schemeClr val="accent6">
              <a:lumMod val="20000"/>
              <a:lumOff val="80000"/>
            </a:schemeClr>
          </a:solidFill>
          <a:ln w="9525">
            <a:noFill/>
          </a:ln>
        </p:spPr>
        <p:txBody>
          <a:bodyPr wrap="square">
            <a:spAutoFit/>
          </a:bodyPr>
          <a:lstStyle/>
          <a:p>
            <a:pPr algn="just">
              <a:lnSpc>
                <a:spcPct val="150000"/>
              </a:lnSpc>
            </a:pPr>
            <a:r>
              <a:rPr lang="en-US" sz="2400" b="1" dirty="0" err="1">
                <a:latin typeface="UTM Avo" panose="02040603050506020204" pitchFamily="18" charset="0"/>
                <a:cs typeface="Arial" panose="020B0604020202020204" pitchFamily="34" charset="0"/>
              </a:rPr>
              <a:t>Nhiệm</a:t>
            </a:r>
            <a:r>
              <a:rPr lang="en-US" sz="2400" b="1" dirty="0">
                <a:latin typeface="UTM Avo" panose="02040603050506020204" pitchFamily="18" charset="0"/>
                <a:cs typeface="Arial" panose="020B0604020202020204" pitchFamily="34" charset="0"/>
              </a:rPr>
              <a:t> </a:t>
            </a:r>
            <a:r>
              <a:rPr lang="en-US" sz="2400" b="1" dirty="0" err="1">
                <a:latin typeface="UTM Avo" panose="02040603050506020204" pitchFamily="18" charset="0"/>
                <a:cs typeface="Arial" panose="020B0604020202020204" pitchFamily="34" charset="0"/>
              </a:rPr>
              <a:t>vụ</a:t>
            </a:r>
            <a:r>
              <a:rPr lang="en-US" sz="2400" b="1" dirty="0">
                <a:latin typeface="UTM Avo" panose="02040603050506020204" pitchFamily="18" charset="0"/>
                <a:cs typeface="Arial" panose="020B0604020202020204" pitchFamily="34" charset="0"/>
              </a:rPr>
              <a:t> 4:</a:t>
            </a:r>
            <a:endParaRPr lang="en-US" sz="2400" dirty="0">
              <a:latin typeface="UTM Avo" panose="02040603050506020204" pitchFamily="18" charset="0"/>
              <a:cs typeface="Arial" panose="020B0604020202020204" pitchFamily="34" charset="0"/>
            </a:endParaRPr>
          </a:p>
          <a:p>
            <a:pPr marL="381019" indent="-381019" algn="just">
              <a:lnSpc>
                <a:spcPct val="150000"/>
              </a:lnSpc>
              <a:buFont typeface="Wingdings" panose="05000000000000000000" charset="0"/>
              <a:buChar char="Ø"/>
            </a:pPr>
            <a:r>
              <a:rPr lang="en-US" sz="2400" dirty="0" err="1">
                <a:latin typeface="UTM Avo" panose="02040603050506020204" pitchFamily="18" charset="0"/>
                <a:cs typeface="Arial" panose="020B0604020202020204" pitchFamily="34" charset="0"/>
              </a:rPr>
              <a:t>Sự</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hô</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hấp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cấp</a:t>
            </a:r>
            <a:r>
              <a:rPr lang="en-US" sz="2400" dirty="0">
                <a:latin typeface="UTM Avo" panose="02040603050506020204" pitchFamily="18" charset="0"/>
                <a:cs typeface="Arial" panose="020B0604020202020204" pitchFamily="34" charset="0"/>
              </a:rPr>
              <a:t> oxygen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oxi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hóa</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béo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chất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đường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bột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trong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cơ</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thể</a:t>
            </a:r>
            <a:r>
              <a:rPr lang="en-US" sz="2400" dirty="0">
                <a:latin typeface="UTM Avo" panose="02040603050506020204" pitchFamily="18" charset="0"/>
                <a:cs typeface="Arial" panose="020B0604020202020204" pitchFamily="34" charset="0"/>
              </a:rPr>
              <a:t> con </a:t>
            </a:r>
            <a:r>
              <a:rPr lang="en-US" sz="2400" dirty="0" err="1">
                <a:latin typeface="UTM Avo" panose="02040603050506020204" pitchFamily="18" charset="0"/>
                <a:cs typeface="Arial" panose="020B0604020202020204" pitchFamily="34" charset="0"/>
              </a:rPr>
              <a:t>người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giải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phóng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năng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a:t>
            </a:r>
          </a:p>
          <a:p>
            <a:pPr marL="381019" indent="-381019" algn="just">
              <a:lnSpc>
                <a:spcPct val="150000"/>
              </a:lnSpc>
              <a:buFont typeface="Wingdings" panose="05000000000000000000" charset="0"/>
              <a:buChar char="Ø"/>
            </a:pPr>
            <a:r>
              <a:rPr lang="en-US" sz="2400" dirty="0" err="1">
                <a:latin typeface="UTM Avo" panose="02040603050506020204" pitchFamily="18" charset="0"/>
                <a:cs typeface="Arial" panose="020B0604020202020204" pitchFamily="34" charset="0"/>
              </a:rPr>
              <a:t>Năng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kèm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theo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dùng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để</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cung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cấp</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năng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lượng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cho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hoạt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động</a:t>
            </a:r>
            <a:r>
              <a:rPr lang="en-US" sz="2400" dirty="0">
                <a:latin typeface="UTM Avo" panose="02040603050506020204" pitchFamily="18" charset="0"/>
                <a:cs typeface="Arial" panose="020B0604020202020204" pitchFamily="34" charset="0"/>
              </a:rPr>
              <a:t>.</a:t>
            </a:r>
          </a:p>
        </p:txBody>
      </p:sp>
    </p:spTree>
    <p:extLst>
      <p:ext uri="{BB962C8B-B14F-4D97-AF65-F5344CB8AC3E}">
        <p14:creationId xmlns:p14="http://schemas.microsoft.com/office/powerpoint/2010/main" val="1775596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hlinkClick r:id="rId3"/>
            <a:extLst>
              <a:ext uri="{FF2B5EF4-FFF2-40B4-BE49-F238E27FC236}">
                <a16:creationId xmlns:a16="http://schemas.microsoft.com/office/drawing/2014/main" id="{B17B448E-3A6A-D950-097D-C5F32FD01302}"/>
              </a:ext>
            </a:extLst>
          </p:cNvPr>
          <p:cNvPicPr>
            <a:picLocks noChangeAspect="1"/>
          </p:cNvPicPr>
          <p:nvPr/>
        </p:nvPicPr>
        <p:blipFill>
          <a:blip r:embed="rId4"/>
          <a:stretch>
            <a:fillRect/>
          </a:stretch>
        </p:blipFill>
        <p:spPr>
          <a:xfrm>
            <a:off x="4662693" y="3197436"/>
            <a:ext cx="2866614" cy="1750484"/>
          </a:xfrm>
          <a:prstGeom prst="rect">
            <a:avLst/>
          </a:prstGeom>
        </p:spPr>
      </p:pic>
    </p:spTree>
    <p:extLst>
      <p:ext uri="{BB962C8B-B14F-4D97-AF65-F5344CB8AC3E}">
        <p14:creationId xmlns:p14="http://schemas.microsoft.com/office/powerpoint/2010/main" val="3946045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 company name&#10;&#10;Description automatically generated">
            <a:extLst>
              <a:ext uri="{FF2B5EF4-FFF2-40B4-BE49-F238E27FC236}">
                <a16:creationId xmlns:a16="http://schemas.microsoft.com/office/drawing/2014/main" id="{4DA569CD-A427-1220-18A6-5777FB1F57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 name="Funny Background Music No Copyright _ Cute Background Music">
            <a:hlinkClick r:id="" action="ppaction://media"/>
            <a:extLst>
              <a:ext uri="{FF2B5EF4-FFF2-40B4-BE49-F238E27FC236}">
                <a16:creationId xmlns:a16="http://schemas.microsoft.com/office/drawing/2014/main" id="{A6957A78-41D9-4D0C-44D6-E8AE0518F81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00" y="-25831800"/>
            <a:ext cx="487363" cy="487363"/>
          </a:xfrm>
          <a:prstGeom prst="rect">
            <a:avLst/>
          </a:prstGeom>
        </p:spPr>
      </p:pic>
      <p:pic>
        <p:nvPicPr>
          <p:cNvPr id="13" name="Picture 12" descr="A bowl of fruit and a vase of flowers&#10;&#10;Description automatically generated">
            <a:extLst>
              <a:ext uri="{FF2B5EF4-FFF2-40B4-BE49-F238E27FC236}">
                <a16:creationId xmlns:a16="http://schemas.microsoft.com/office/drawing/2014/main" id="{9211D0D5-97E3-7AEF-7584-A39366735A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64115" y="3048000"/>
            <a:ext cx="5063769" cy="3962400"/>
          </a:xfrm>
          <a:prstGeom prst="rect">
            <a:avLst/>
          </a:prstGeom>
        </p:spPr>
      </p:pic>
      <p:pic>
        <p:nvPicPr>
          <p:cNvPr id="15" name="Picture 14" descr="A red text on a black background&#10;&#10;Description automatically generated">
            <a:extLst>
              <a:ext uri="{FF2B5EF4-FFF2-40B4-BE49-F238E27FC236}">
                <a16:creationId xmlns:a16="http://schemas.microsoft.com/office/drawing/2014/main" id="{6FEB4D81-6BDB-7791-DAD7-8B2501869A5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37564" y="1600200"/>
            <a:ext cx="8916872" cy="1917488"/>
          </a:xfrm>
          <a:prstGeom prst="rect">
            <a:avLst/>
          </a:prstGeom>
        </p:spPr>
      </p:pic>
      <p:pic>
        <p:nvPicPr>
          <p:cNvPr id="16" name="vui-xuan-cung-em-yeu-beat-nhac-xuan-sang-tac-duy-bien-168000">
            <a:hlinkClick r:id="" action="ppaction://media"/>
            <a:extLst>
              <a:ext uri="{FF2B5EF4-FFF2-40B4-BE49-F238E27FC236}">
                <a16:creationId xmlns:a16="http://schemas.microsoft.com/office/drawing/2014/main" id="{D7B8B847-4C82-FE41-C058-87A3D0528891}"/>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2344400" y="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0000" numSld="999" showWhenStopped="0">
                <p:cTn id="7" repeatCount="indefinite" fill="hold" display="0">
                  <p:stCondLst>
                    <p:cond delay="indefinite"/>
                  </p:stCondLst>
                  <p:endCondLst>
                    <p:cond evt="onStopAudio" delay="0">
                      <p:tgtEl>
                        <p:sldTgt/>
                      </p:tgtEl>
                    </p:cond>
                  </p:endCondLst>
                </p:cTn>
                <p:tgtEl>
                  <p:spTgt spid="3"/>
                </p:tgtEl>
              </p:cMediaNode>
            </p:audio>
            <p:audio>
              <p:cMediaNode vol="80000" numSld="999" showWhenStopped="0">
                <p:cTn id="8" repeatCount="indefinite"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64">
            <a:extLst>
              <a:ext uri="{FF2B5EF4-FFF2-40B4-BE49-F238E27FC236}">
                <a16:creationId xmlns:a16="http://schemas.microsoft.com/office/drawing/2014/main" id="{2E76647B-E268-97BB-DDB9-EE6AECA22AFB}"/>
              </a:ext>
            </a:extLst>
          </p:cNvPr>
          <p:cNvSpPr txBox="1"/>
          <p:nvPr/>
        </p:nvSpPr>
        <p:spPr>
          <a:xfrm>
            <a:off x="690880" y="1801171"/>
            <a:ext cx="10932160" cy="3337837"/>
          </a:xfrm>
          <a:prstGeom prst="rect">
            <a:avLst/>
          </a:prstGeom>
          <a:noFill/>
          <a:ln w="9525">
            <a:noFill/>
          </a:ln>
        </p:spPr>
        <p:txBody>
          <a:bodyPr wrap="square">
            <a:spAutoFit/>
          </a:bodyPr>
          <a:lstStyle/>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Phản ứng giải phóng năng lượng dưới dạng nhiệt gọi là phản ứng toả nhiệt, phản ứng hấp thụ năng lượng dưới dạng nhiệt gọi là phản ứng thu nhiệt.</a:t>
            </a:r>
          </a:p>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Điều kiện chuẩn là điều kiện ứng với áp suất 1 bar (đối với chất khí), nồng độ 1 mol L</a:t>
            </a:r>
            <a:r>
              <a:rPr lang="vi-VN" sz="2400" baseline="30000" dirty="0">
                <a:latin typeface="UTM Avo" panose="02040603050506020204" pitchFamily="18" charset="0"/>
                <a:cs typeface="Arial" panose="020B0604020202020204" pitchFamily="34" charset="0"/>
              </a:rPr>
              <a:t>–1 </a:t>
            </a:r>
            <a:r>
              <a:rPr lang="vi-VN" sz="2400" dirty="0">
                <a:latin typeface="UTM Avo" panose="02040603050506020204" pitchFamily="18" charset="0"/>
                <a:cs typeface="Arial" panose="020B0604020202020204" pitchFamily="34" charset="0"/>
              </a:rPr>
              <a:t>(đối với chất tan trong dung dịch) và nhiệt độ thường được chọn là 298 K  (25 </a:t>
            </a:r>
            <a:r>
              <a:rPr lang="vi-VN" sz="2400" baseline="30000" dirty="0">
                <a:latin typeface="UTM Avo" panose="02040603050506020204" pitchFamily="18" charset="0"/>
                <a:cs typeface="Arial" panose="020B0604020202020204" pitchFamily="34" charset="0"/>
              </a:rPr>
              <a:t>o</a:t>
            </a:r>
            <a:r>
              <a:rPr lang="vi-VN" sz="2400" dirty="0">
                <a:latin typeface="UTM Avo" panose="02040603050506020204" pitchFamily="18" charset="0"/>
                <a:cs typeface="Arial" panose="020B0604020202020204" pitchFamily="34" charset="0"/>
              </a:rPr>
              <a:t>C).</a:t>
            </a:r>
          </a:p>
        </p:txBody>
      </p:sp>
    </p:spTree>
    <p:extLst>
      <p:ext uri="{BB962C8B-B14F-4D97-AF65-F5344CB8AC3E}">
        <p14:creationId xmlns:p14="http://schemas.microsoft.com/office/powerpoint/2010/main" val="202056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 Box 164">
                <a:extLst>
                  <a:ext uri="{FF2B5EF4-FFF2-40B4-BE49-F238E27FC236}">
                    <a16:creationId xmlns:a16="http://schemas.microsoft.com/office/drawing/2014/main" id="{2E76647B-E268-97BB-DDB9-EE6AECA22AFB}"/>
                  </a:ext>
                </a:extLst>
              </p:cNvPr>
              <p:cNvSpPr txBox="1"/>
              <p:nvPr/>
            </p:nvSpPr>
            <p:spPr>
              <a:xfrm>
                <a:off x="690880" y="1801171"/>
                <a:ext cx="10932160" cy="3352584"/>
              </a:xfrm>
              <a:prstGeom prst="rect">
                <a:avLst/>
              </a:prstGeom>
              <a:noFill/>
              <a:ln w="9525">
                <a:noFill/>
              </a:ln>
            </p:spPr>
            <p:txBody>
              <a:bodyPr wrap="square">
                <a:spAutoFit/>
              </a:bodyPr>
              <a:lstStyle/>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Enthalpy tạo thành chuẩn (hay nhiệt tạo thành chuẩn) của một chất, kí hiệu là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latin typeface="Cambria Math" panose="02040503050406030204" pitchFamily="18" charset="0"/>
                        <a:cs typeface="Cambria Math" panose="02040503050406030204" charset="0"/>
                        <a:sym typeface="+mn-ea"/>
                      </a:rPr>
                      <m:t>f</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m:rPr>
                            <m:sty m:val="p"/>
                          </m:rPr>
                          <a:rPr lang="en-US" sz="2400" b="0" i="0" smtClean="0">
                            <a:latin typeface="Cambria Math" panose="02040503050406030204" pitchFamily="18" charset="0"/>
                            <a:ea typeface="MS Mincho" charset="0"/>
                            <a:cs typeface="Cambria Math" panose="02040503050406030204" charset="0"/>
                          </a:rPr>
                          <m:t>o</m:t>
                        </m:r>
                      </m:sup>
                    </m:sSubSup>
                  </m:oMath>
                </a14:m>
                <a:r>
                  <a:rPr lang="vi-VN" sz="2400" dirty="0">
                    <a:latin typeface="UTM Avo" panose="02040603050506020204" pitchFamily="18" charset="0"/>
                    <a:cs typeface="Arial" panose="020B0604020202020204" pitchFamily="34" charset="0"/>
                  </a:rPr>
                  <a:t>, là lượng nhiệt kèm theo của phản ứng tạo thành 1 mol chất đó từ các đơn chất  dạng bền nhất trong điều kiện chuẩn.</a:t>
                </a:r>
              </a:p>
              <a:p>
                <a:pPr marL="342900" indent="-342900" algn="just">
                  <a:lnSpc>
                    <a:spcPct val="150000"/>
                  </a:lnSpc>
                  <a:buFont typeface="Arial" panose="020B0604020202020204" pitchFamily="34" charset="0"/>
                  <a:buChar char="•"/>
                </a:pPr>
                <a:r>
                  <a:rPr lang="vi-VN" sz="2400" dirty="0">
                    <a:latin typeface="UTM Avo" panose="02040603050506020204" pitchFamily="18" charset="0"/>
                    <a:cs typeface="Arial" panose="020B0604020202020204" pitchFamily="34" charset="0"/>
                  </a:rPr>
                  <a:t>Biến thiên enthalpy chuẩn của một phản ứng hoá học, kí hiệu là </a:t>
                </a:r>
                <a:r>
                  <a:rPr lang="en-US" sz="2400" dirty="0">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latin typeface="Cambria Math" panose="02040503050406030204" pitchFamily="18" charset="0"/>
                        <a:cs typeface="Cambria Math" panose="02040503050406030204" charset="0"/>
                        <a:sym typeface="+mn-ea"/>
                      </a:rPr>
                      <m:t>f</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m:rPr>
                            <m:sty m:val="p"/>
                          </m:rPr>
                          <a:rPr lang="en-US" sz="2400">
                            <a:latin typeface="Cambria Math" panose="02040503050406030204" charset="0"/>
                            <a:cs typeface="Cambria Math" panose="02040503050406030204" charset="0"/>
                          </a:rPr>
                          <m:t>o</m:t>
                        </m:r>
                      </m:sup>
                    </m:sSubSup>
                  </m:oMath>
                </a14:m>
                <a:r>
                  <a:rPr lang="vi-VN" sz="2400" dirty="0">
                    <a:latin typeface="UTM Avo" panose="02040603050506020204" pitchFamily="18" charset="0"/>
                    <a:cs typeface="Arial" panose="020B0604020202020204" pitchFamily="34" charset="0"/>
                  </a:rPr>
                  <a:t>, chính là lượng nhiệt toả ra hoặc thu vào của phản ứng đó ở điều kiện chuẩn.</a:t>
                </a:r>
              </a:p>
            </p:txBody>
          </p:sp>
        </mc:Choice>
        <mc:Fallback xmlns="">
          <p:sp>
            <p:nvSpPr>
              <p:cNvPr id="2" name="Text Box 164">
                <a:extLst>
                  <a:ext uri="{FF2B5EF4-FFF2-40B4-BE49-F238E27FC236}">
                    <a16:creationId xmlns:a16="http://schemas.microsoft.com/office/drawing/2014/main" id="{2E76647B-E268-97BB-DDB9-EE6AECA22AFB}"/>
                  </a:ext>
                </a:extLst>
              </p:cNvPr>
              <p:cNvSpPr txBox="1">
                <a:spLocks noRot="1" noChangeAspect="1" noMove="1" noResize="1" noEditPoints="1" noAdjustHandles="1" noChangeArrowheads="1" noChangeShapeType="1" noTextEdit="1"/>
              </p:cNvSpPr>
              <p:nvPr/>
            </p:nvSpPr>
            <p:spPr>
              <a:xfrm>
                <a:off x="690880" y="1801171"/>
                <a:ext cx="10932160" cy="3352584"/>
              </a:xfrm>
              <a:prstGeom prst="rect">
                <a:avLst/>
              </a:prstGeom>
              <a:blipFill>
                <a:blip r:embed="rId3"/>
                <a:stretch>
                  <a:fillRect l="-725" r="-836" b="-2909"/>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3493375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B8AFAC-7ED3-58B9-172E-C70F2B47F9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65ED37C0-6F92-67D4-6945-D99202DE6B2B}"/>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7" name="TextBox 6">
              <a:extLst>
                <a:ext uri="{FF2B5EF4-FFF2-40B4-BE49-F238E27FC236}">
                  <a16:creationId xmlns:a16="http://schemas.microsoft.com/office/drawing/2014/main" id="{D46722F5-F8FB-1823-F0A2-E60698BB0DB6}"/>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154535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9C927E-ECF9-4154-1153-0CA8F08A0833}"/>
              </a:ext>
            </a:extLst>
          </p:cNvPr>
          <p:cNvSpPr txBox="1"/>
          <p:nvPr/>
        </p:nvSpPr>
        <p:spPr>
          <a:xfrm>
            <a:off x="701040" y="1783081"/>
            <a:ext cx="10922000" cy="1421928"/>
          </a:xfrm>
          <a:prstGeom prst="rect">
            <a:avLst/>
          </a:prstGeom>
          <a:noFill/>
        </p:spPr>
        <p:txBody>
          <a:bodyPr wrap="square">
            <a:spAutoFit/>
          </a:bodyPr>
          <a:lstStyle/>
          <a:p>
            <a:pPr algn="just">
              <a:lnSpc>
                <a:spcPct val="125000"/>
              </a:lnSpc>
            </a:pPr>
            <a:r>
              <a:rPr lang="vi-VN" sz="2400" b="1" dirty="0">
                <a:latin typeface="UTM Avo" panose="02040603050506020204" pitchFamily="18" charset="0"/>
              </a:rPr>
              <a:t>Bài 2. </a:t>
            </a:r>
            <a:r>
              <a:rPr lang="vi-VN" sz="2400" dirty="0">
                <a:latin typeface="UTM Avo" panose="02040603050506020204" pitchFamily="18" charset="0"/>
              </a:rPr>
              <a:t>Một số phản ứng khi xảy ra sẽ làm nóng môi trường xung quanh, một số khác lại làm lạnh môi trường xung quanh. Em hãy cho biết sự khác biệt cơ bản giữa hai loại phản ứng này.</a:t>
            </a:r>
          </a:p>
        </p:txBody>
      </p:sp>
      <p:sp>
        <p:nvSpPr>
          <p:cNvPr id="3" name="TextBox 2">
            <a:extLst>
              <a:ext uri="{FF2B5EF4-FFF2-40B4-BE49-F238E27FC236}">
                <a16:creationId xmlns:a16="http://schemas.microsoft.com/office/drawing/2014/main" id="{B57D01F3-4F69-BBCF-EAA9-9AC851541F7C}"/>
              </a:ext>
            </a:extLst>
          </p:cNvPr>
          <p:cNvSpPr txBox="1"/>
          <p:nvPr/>
        </p:nvSpPr>
        <p:spPr>
          <a:xfrm>
            <a:off x="721360" y="3141782"/>
            <a:ext cx="1981200" cy="461665"/>
          </a:xfrm>
          <a:prstGeom prst="rect">
            <a:avLst/>
          </a:prstGeom>
          <a:noFill/>
        </p:spPr>
        <p:txBody>
          <a:bodyPr wrap="square">
            <a:spAutoFit/>
          </a:bodyPr>
          <a:lstStyle/>
          <a:p>
            <a:pPr marR="433" algn="just"/>
            <a:r>
              <a:rPr lang="en-US" sz="2400" b="1" dirty="0" err="1">
                <a:latin typeface="UTM Avo" panose="02040603050506020204" pitchFamily="18" charset="0"/>
              </a:rPr>
              <a:t>Trả</a:t>
            </a:r>
            <a:r>
              <a:rPr lang="en-US" sz="2400" b="1" dirty="0">
                <a:latin typeface="UTM Avo" panose="02040603050506020204" pitchFamily="18" charset="0"/>
              </a:rPr>
              <a:t> </a:t>
            </a:r>
            <a:r>
              <a:rPr lang="en-US" sz="2400" b="1" dirty="0" err="1">
                <a:latin typeface="UTM Avo" panose="02040603050506020204" pitchFamily="18" charset="0"/>
              </a:rPr>
              <a:t>lời</a:t>
            </a:r>
            <a:r>
              <a:rPr lang="en-US" sz="2400" b="1" dirty="0">
                <a:latin typeface="UTM Avo" panose="02040603050506020204" pitchFamily="18" charset="0"/>
              </a:rPr>
              <a:t>:</a:t>
            </a:r>
            <a:endParaRPr lang="vi-VN" sz="2400" dirty="0">
              <a:latin typeface="Times New Roman" panose="02020603050405020304" pitchFamily="18" charset="0"/>
            </a:endParaRPr>
          </a:p>
        </p:txBody>
      </p:sp>
      <p:sp>
        <p:nvSpPr>
          <p:cNvPr id="5" name="TextBox 4">
            <a:extLst>
              <a:ext uri="{FF2B5EF4-FFF2-40B4-BE49-F238E27FC236}">
                <a16:creationId xmlns:a16="http://schemas.microsoft.com/office/drawing/2014/main" id="{F6D1BF4C-4690-6F1F-D1B9-6FE1A902F297}"/>
              </a:ext>
            </a:extLst>
          </p:cNvPr>
          <p:cNvSpPr txBox="1"/>
          <p:nvPr/>
        </p:nvSpPr>
        <p:spPr>
          <a:xfrm>
            <a:off x="721360" y="3579410"/>
            <a:ext cx="10922000" cy="2815001"/>
          </a:xfrm>
          <a:prstGeom prst="rect">
            <a:avLst/>
          </a:prstGeom>
          <a:noFill/>
        </p:spPr>
        <p:txBody>
          <a:bodyPr wrap="square">
            <a:spAutoFit/>
          </a:bodyPr>
          <a:lstStyle/>
          <a:p>
            <a:pPr algn="just">
              <a:lnSpc>
                <a:spcPct val="125000"/>
              </a:lnSpc>
            </a:pPr>
            <a:r>
              <a:rPr lang="vi-VN" sz="2400" dirty="0">
                <a:latin typeface="UTM Avo" panose="02040603050506020204" pitchFamily="18" charset="0"/>
              </a:rPr>
              <a:t>Một số phản ứng khi xảy ra sẽ làm nóng môi trường xung quanh tức là phản ứng xảy ra kèm theo giải phóng năng lượng dưới dạng nhiệt</a:t>
            </a:r>
            <a:r>
              <a:rPr lang="en-US" sz="2400" dirty="0">
                <a:latin typeface="UTM Avo" panose="02040603050506020204" pitchFamily="18" charset="0"/>
              </a:rPr>
              <a:t>.</a:t>
            </a:r>
          </a:p>
          <a:p>
            <a:pPr algn="just">
              <a:lnSpc>
                <a:spcPct val="125000"/>
              </a:lnSpc>
            </a:pPr>
            <a:r>
              <a:rPr lang="vi-VN" sz="2400" dirty="0">
                <a:latin typeface="UTM Avo" panose="02040603050506020204" pitchFamily="18" charset="0"/>
              </a:rPr>
              <a:t>⇒ Phản ứng tỏa nhiệt.</a:t>
            </a:r>
          </a:p>
          <a:p>
            <a:pPr algn="just">
              <a:lnSpc>
                <a:spcPct val="125000"/>
              </a:lnSpc>
            </a:pPr>
            <a:r>
              <a:rPr lang="vi-VN" sz="2400" dirty="0">
                <a:latin typeface="UTM Avo" panose="02040603050506020204" pitchFamily="18" charset="0"/>
              </a:rPr>
              <a:t>Một số phản ứng khi xảy ra sẽ làm lạnh môi trường xung quanh tức là phản ứng hấp thu năng lượng dưới dạng nhiệt từ môi trường xung quanh ⇒ </a:t>
            </a:r>
            <a:r>
              <a:rPr lang="en-US" sz="2400" dirty="0">
                <a:latin typeface="UTM Avo" panose="02040603050506020204" pitchFamily="18" charset="0"/>
              </a:rPr>
              <a:t>p</a:t>
            </a:r>
            <a:r>
              <a:rPr lang="vi-VN" sz="2400" dirty="0">
                <a:latin typeface="UTM Avo" panose="02040603050506020204" pitchFamily="18" charset="0"/>
              </a:rPr>
              <a:t>hản ứng thu nhiệt.</a:t>
            </a:r>
          </a:p>
        </p:txBody>
      </p:sp>
    </p:spTree>
    <p:extLst>
      <p:ext uri="{BB962C8B-B14F-4D97-AF65-F5344CB8AC3E}">
        <p14:creationId xmlns:p14="http://schemas.microsoft.com/office/powerpoint/2010/main" val="1616857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39C927E-ECF9-4154-1153-0CA8F08A0833}"/>
                  </a:ext>
                </a:extLst>
              </p:cNvPr>
              <p:cNvSpPr txBox="1"/>
              <p:nvPr/>
            </p:nvSpPr>
            <p:spPr>
              <a:xfrm>
                <a:off x="701040" y="1783081"/>
                <a:ext cx="10922000" cy="3822585"/>
              </a:xfrm>
              <a:prstGeom prst="rect">
                <a:avLst/>
              </a:prstGeom>
              <a:noFill/>
            </p:spPr>
            <p:txBody>
              <a:bodyPr wrap="square">
                <a:spAutoFit/>
              </a:bodyPr>
              <a:lstStyle/>
              <a:p>
                <a:pPr algn="just">
                  <a:lnSpc>
                    <a:spcPct val="150000"/>
                  </a:lnSpc>
                </a:pPr>
                <a:r>
                  <a:rPr lang="vi-VN" sz="2400" b="1" dirty="0">
                    <a:solidFill>
                      <a:srgbClr val="000000"/>
                    </a:solidFill>
                    <a:latin typeface="UTM Avo" panose="02040603050506020204" pitchFamily="18" charset="0"/>
                  </a:rPr>
                  <a:t>Bài </a:t>
                </a:r>
                <a:r>
                  <a:rPr lang="en-US" sz="2400" b="1" dirty="0">
                    <a:solidFill>
                      <a:srgbClr val="000000"/>
                    </a:solidFill>
                    <a:latin typeface="UTM Avo" panose="02040603050506020204" pitchFamily="18" charset="0"/>
                  </a:rPr>
                  <a:t>3</a:t>
                </a:r>
                <a:r>
                  <a:rPr lang="vi-VN" sz="2400" b="1" dirty="0">
                    <a:solidFill>
                      <a:srgbClr val="000000"/>
                    </a:solidFill>
                    <a:latin typeface="UTM Avo" panose="02040603050506020204" pitchFamily="18" charset="0"/>
                  </a:rPr>
                  <a:t>. </a:t>
                </a:r>
                <a:r>
                  <a:rPr lang="en-US" sz="2400" dirty="0">
                    <a:solidFill>
                      <a:srgbClr val="000000"/>
                    </a:solidFill>
                    <a:latin typeface="UTM Avo" panose="02040603050506020204" pitchFamily="18" charset="0"/>
                    <a:cs typeface="Arial" panose="020B0604020202020204" pitchFamily="34" charset="0"/>
                  </a:rPr>
                  <a:t>Cho </a:t>
                </a:r>
                <a:r>
                  <a:rPr lang="en-US" sz="2400" dirty="0" err="1">
                    <a:solidFill>
                      <a:srgbClr val="000000"/>
                    </a:solidFill>
                    <a:latin typeface="UTM Avo" panose="02040603050506020204" pitchFamily="18" charset="0"/>
                    <a:cs typeface="Arial" panose="020B0604020202020204" pitchFamily="34" charset="0"/>
                  </a:rPr>
                  <a:t>biết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có</a:t>
                </a:r>
                <a:r>
                  <a:rPr lang="en-US" sz="2400" dirty="0">
                    <a:solidFill>
                      <a:srgbClr val="000000"/>
                    </a:solidFill>
                    <a:latin typeface="UTM Avo" panose="02040603050506020204" pitchFamily="18" charset="0"/>
                    <a:cs typeface="Arial" panose="020B0604020202020204" pitchFamily="34" charset="0"/>
                  </a:rPr>
                  <a:t>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m:rPr>
                            <m:sty m:val="p"/>
                          </m:rPr>
                          <a:rPr lang="en-US" sz="2400">
                            <a:latin typeface="Cambria Math" panose="02040503050406030204" charset="0"/>
                            <a:cs typeface="Cambria Math" panose="02040503050406030204" charset="0"/>
                          </a:rPr>
                          <m:t>o</m:t>
                        </m:r>
                      </m:sup>
                    </m:sSubSup>
                  </m:oMath>
                </a14:m>
                <a:r>
                  <a:rPr lang="en-US" sz="2400" dirty="0">
                    <a:solidFill>
                      <a:srgbClr val="000000"/>
                    </a:solidFill>
                    <a:latin typeface="UTM Avo" panose="02040603050506020204" pitchFamily="18" charset="0"/>
                    <a:cs typeface="Arial" panose="020B0604020202020204" pitchFamily="34" charset="0"/>
                  </a:rPr>
                  <a:t>&gt; 0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diễn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ở </a:t>
                </a:r>
                <a:r>
                  <a:rPr lang="en-US" sz="2400" dirty="0" err="1">
                    <a:solidFill>
                      <a:srgbClr val="000000"/>
                    </a:solidFill>
                    <a:latin typeface="UTM Avo" panose="02040603050506020204" pitchFamily="18" charset="0"/>
                    <a:cs typeface="Arial" panose="020B0604020202020204" pitchFamily="34" charset="0"/>
                  </a:rPr>
                  <a:t>ngay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độ</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phòng</a:t>
                </a:r>
                <a:r>
                  <a:rPr lang="en-US" sz="2400" dirty="0">
                    <a:solidFill>
                      <a:srgbClr val="000000"/>
                    </a:solidFill>
                    <a:latin typeface="UTM Avo" panose="02040603050506020204" pitchFamily="18" charset="0"/>
                    <a:cs typeface="Arial" panose="020B0604020202020204" pitchFamily="34" charset="0"/>
                  </a:rPr>
                  <a:t>.</a:t>
                </a:r>
              </a:p>
              <a:p>
                <a:pPr algn="just">
                  <a:lnSpc>
                    <a:spcPct val="150000"/>
                  </a:lnSpc>
                </a:pPr>
                <a:r>
                  <a:rPr lang="en-US" sz="2400" dirty="0">
                    <a:solidFill>
                      <a:srgbClr val="000000"/>
                    </a:solidFill>
                    <a:latin typeface="UTM Avo" panose="02040603050506020204" pitchFamily="18" charset="0"/>
                    <a:cs typeface="Arial" panose="020B0604020202020204" pitchFamily="34" charset="0"/>
                  </a:rPr>
                  <a:t>2NH</a:t>
                </a:r>
                <a:r>
                  <a:rPr lang="en-US" sz="2400" baseline="-25000" dirty="0">
                    <a:solidFill>
                      <a:srgbClr val="000000"/>
                    </a:solidFill>
                    <a:latin typeface="UTM Avo" panose="02040603050506020204" pitchFamily="18" charset="0"/>
                    <a:cs typeface="Arial" panose="020B0604020202020204" pitchFamily="34" charset="0"/>
                  </a:rPr>
                  <a:t>4</a:t>
                </a:r>
                <a:r>
                  <a:rPr lang="en-US" sz="2400" dirty="0">
                    <a:solidFill>
                      <a:srgbClr val="000000"/>
                    </a:solidFill>
                    <a:latin typeface="UTM Avo" panose="02040603050506020204" pitchFamily="18" charset="0"/>
                    <a:cs typeface="Arial" panose="020B0604020202020204" pitchFamily="34" charset="0"/>
                  </a:rPr>
                  <a:t>NO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(s) + Ba(OH)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.8H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O(s) → 2NH</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a:t>
                </a:r>
                <a:r>
                  <a:rPr lang="en-US" sz="2400" dirty="0" err="1">
                    <a:solidFill>
                      <a:srgbClr val="000000"/>
                    </a:solidFill>
                    <a:latin typeface="UTM Avo" panose="02040603050506020204" pitchFamily="18" charset="0"/>
                    <a:cs typeface="Arial" panose="020B0604020202020204" pitchFamily="34" charset="0"/>
                  </a:rPr>
                  <a:t>aq</a:t>
                </a:r>
                <a:r>
                  <a:rPr lang="en-US" sz="2400" dirty="0">
                    <a:solidFill>
                      <a:srgbClr val="000000"/>
                    </a:solidFill>
                    <a:latin typeface="UTM Avo" panose="02040603050506020204" pitchFamily="18" charset="0"/>
                    <a:cs typeface="Arial" panose="020B0604020202020204" pitchFamily="34" charset="0"/>
                  </a:rPr>
                  <a:t>) + Ba(NO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a:t>
                </a:r>
                <a:r>
                  <a:rPr lang="en-US" sz="2400" dirty="0" err="1">
                    <a:solidFill>
                      <a:srgbClr val="000000"/>
                    </a:solidFill>
                    <a:latin typeface="UTM Avo" panose="02040603050506020204" pitchFamily="18" charset="0"/>
                    <a:cs typeface="Arial" panose="020B0604020202020204" pitchFamily="34" charset="0"/>
                  </a:rPr>
                  <a:t>aq</a:t>
                </a:r>
                <a:r>
                  <a:rPr lang="en-US" sz="2400" dirty="0">
                    <a:solidFill>
                      <a:srgbClr val="000000"/>
                    </a:solidFill>
                    <a:latin typeface="UTM Avo" panose="02040603050506020204" pitchFamily="18" charset="0"/>
                    <a:cs typeface="Arial" panose="020B0604020202020204" pitchFamily="34" charset="0"/>
                  </a:rPr>
                  <a:t>) + 10H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O(l)</a:t>
                </a:r>
              </a:p>
              <a:p>
                <a:pPr algn="just">
                  <a:lnSpc>
                    <a:spcPct val="150000"/>
                  </a:lnSpc>
                </a:pPr>
                <a:r>
                  <a:rPr lang="en-US" sz="2400" dirty="0">
                    <a:solidFill>
                      <a:srgbClr val="000000"/>
                    </a:solidFill>
                    <a:latin typeface="UTM Avo" panose="02040603050506020204" pitchFamily="18" charset="0"/>
                    <a:cs typeface="Arial" panose="020B0604020202020204" pitchFamily="34" charset="0"/>
                  </a:rPr>
                  <a:t>Khi </a:t>
                </a:r>
                <a:r>
                  <a:rPr lang="en-US" sz="2400" dirty="0" err="1">
                    <a:solidFill>
                      <a:srgbClr val="000000"/>
                    </a:solidFill>
                    <a:latin typeface="UTM Avo" panose="02040603050506020204" pitchFamily="18" charset="0"/>
                    <a:cs typeface="Arial" panose="020B0604020202020204" pitchFamily="34" charset="0"/>
                  </a:rPr>
                  <a:t>trộn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đều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một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ammonium nitrate (NH</a:t>
                </a:r>
                <a:r>
                  <a:rPr lang="en-US" sz="2400" baseline="-25000" dirty="0">
                    <a:solidFill>
                      <a:srgbClr val="000000"/>
                    </a:solidFill>
                    <a:latin typeface="UTM Avo" panose="02040603050506020204" pitchFamily="18" charset="0"/>
                    <a:cs typeface="Arial" panose="020B0604020202020204" pitchFamily="34" charset="0"/>
                  </a:rPr>
                  <a:t>4</a:t>
                </a:r>
                <a:r>
                  <a:rPr lang="en-US" sz="2400" dirty="0">
                    <a:solidFill>
                      <a:srgbClr val="000000"/>
                    </a:solidFill>
                    <a:latin typeface="UTM Avo" panose="02040603050506020204" pitchFamily="18" charset="0"/>
                    <a:cs typeface="Arial" panose="020B0604020202020204" pitchFamily="34" charset="0"/>
                  </a:rPr>
                  <a:t>NO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rắn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một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barium hydroxide </a:t>
                </a:r>
                <a:r>
                  <a:rPr lang="en-US" sz="2400" dirty="0" err="1">
                    <a:solidFill>
                      <a:srgbClr val="000000"/>
                    </a:solidFill>
                    <a:latin typeface="UTM Avo" panose="02040603050506020204" pitchFamily="18" charset="0"/>
                    <a:cs typeface="Arial" panose="020B0604020202020204" pitchFamily="34" charset="0"/>
                  </a:rPr>
                  <a:t>ngậm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nước</a:t>
                </a:r>
                <a:r>
                  <a:rPr lang="en-US" sz="2400" dirty="0">
                    <a:solidFill>
                      <a:srgbClr val="000000"/>
                    </a:solidFill>
                    <a:latin typeface="UTM Avo" panose="02040603050506020204" pitchFamily="18" charset="0"/>
                    <a:cs typeface="Arial" panose="020B0604020202020204" pitchFamily="34" charset="0"/>
                  </a:rPr>
                  <a:t> (Ba(OH)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.8H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 ở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độ</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phòng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thì</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độ</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của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hỗn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sẽ</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tăng</a:t>
                </a:r>
                <a:r>
                  <a:rPr lang="en-US" sz="2400" dirty="0">
                    <a:solidFill>
                      <a:srgbClr val="000000"/>
                    </a:solidFill>
                    <a:latin typeface="UTM Avo" panose="02040603050506020204" pitchFamily="18" charset="0"/>
                    <a:cs typeface="Arial" panose="020B0604020202020204" pitchFamily="34" charset="0"/>
                  </a:rPr>
                  <a:t> hay </a:t>
                </a:r>
                <a:r>
                  <a:rPr lang="en-US" sz="2400" dirty="0" err="1">
                    <a:solidFill>
                      <a:srgbClr val="000000"/>
                    </a:solidFill>
                    <a:latin typeface="UTM Avo" panose="02040603050506020204" pitchFamily="18" charset="0"/>
                    <a:cs typeface="Arial" panose="020B0604020202020204" pitchFamily="34" charset="0"/>
                  </a:rPr>
                  <a:t>giảm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Giải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thích</a:t>
                </a:r>
                <a:r>
                  <a:rPr lang="en-US" sz="2400" dirty="0">
                    <a:solidFill>
                      <a:srgbClr val="000000"/>
                    </a:solidFill>
                    <a:latin typeface="UTM Avo" panose="02040603050506020204" pitchFamily="18" charset="0"/>
                    <a:cs typeface="Arial" panose="020B0604020202020204" pitchFamily="34" charset="0"/>
                  </a:rPr>
                  <a:t>?</a:t>
                </a:r>
              </a:p>
              <a:p>
                <a:pPr algn="just">
                  <a:lnSpc>
                    <a:spcPct val="125000"/>
                  </a:lnSpc>
                </a:pPr>
                <a:endParaRPr lang="vi-VN" sz="2400" dirty="0">
                  <a:solidFill>
                    <a:srgbClr val="000000"/>
                  </a:solidFill>
                  <a:latin typeface="UTM Avo" panose="02040603050506020204" pitchFamily="18" charset="0"/>
                </a:endParaRPr>
              </a:p>
            </p:txBody>
          </p:sp>
        </mc:Choice>
        <mc:Fallback xmlns="">
          <p:sp>
            <p:nvSpPr>
              <p:cNvPr id="2" name="TextBox 1">
                <a:extLst>
                  <a:ext uri="{FF2B5EF4-FFF2-40B4-BE49-F238E27FC236}">
                    <a16:creationId xmlns:a16="http://schemas.microsoft.com/office/drawing/2014/main" id="{E39C927E-ECF9-4154-1153-0CA8F08A0833}"/>
                  </a:ext>
                </a:extLst>
              </p:cNvPr>
              <p:cNvSpPr txBox="1">
                <a:spLocks noRot="1" noChangeAspect="1" noMove="1" noResize="1" noEditPoints="1" noAdjustHandles="1" noChangeArrowheads="1" noChangeShapeType="1" noTextEdit="1"/>
              </p:cNvSpPr>
              <p:nvPr/>
            </p:nvSpPr>
            <p:spPr>
              <a:xfrm>
                <a:off x="701040" y="1783081"/>
                <a:ext cx="10922000" cy="3822585"/>
              </a:xfrm>
              <a:prstGeom prst="rect">
                <a:avLst/>
              </a:prstGeom>
              <a:blipFill>
                <a:blip r:embed="rId3"/>
                <a:stretch>
                  <a:fillRect l="-837" r="-78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D4016FDF-44B9-3238-6934-B2944E1B1975}"/>
                  </a:ext>
                </a:extLst>
              </p:cNvPr>
              <p:cNvSpPr txBox="1"/>
              <p:nvPr/>
            </p:nvSpPr>
            <p:spPr>
              <a:xfrm>
                <a:off x="711200" y="5265222"/>
                <a:ext cx="11338560" cy="1015663"/>
              </a:xfrm>
              <a:prstGeom prst="rect">
                <a:avLst/>
              </a:prstGeom>
              <a:noFill/>
            </p:spPr>
            <p:txBody>
              <a:bodyPr wrap="square">
                <a:spAutoFit/>
              </a:bodyPr>
              <a:lstStyle/>
              <a:p>
                <a:pPr marR="433" algn="just">
                  <a:lnSpc>
                    <a:spcPct val="150000"/>
                  </a:lnSpc>
                </a:pPr>
                <a:r>
                  <a:rPr lang="en-US" sz="2400" b="1" dirty="0">
                    <a:solidFill>
                      <a:srgbClr val="000000"/>
                    </a:solidFill>
                    <a:latin typeface="UTM Avo" panose="02040603050506020204" pitchFamily="18" charset="0"/>
                  </a:rPr>
                  <a:t>Trả </a:t>
                </a:r>
                <a:r>
                  <a:rPr lang="en-US" sz="2400" b="1" dirty="0" err="1">
                    <a:solidFill>
                      <a:srgbClr val="000000"/>
                    </a:solidFill>
                    <a:latin typeface="UTM Avo" panose="02040603050506020204" pitchFamily="18" charset="0"/>
                  </a:rPr>
                  <a:t>lời</a:t>
                </a:r>
                <a:r>
                  <a:rPr lang="en-US" sz="2400" b="1" dirty="0">
                    <a:solidFill>
                      <a:srgbClr val="000000"/>
                    </a:solidFill>
                    <a:latin typeface="UTM Avo" panose="02040603050506020204" pitchFamily="18" charset="0"/>
                  </a:rPr>
                  <a:t>: </a:t>
                </a:r>
              </a:p>
              <a:p>
                <a:pPr marR="433" algn="just"/>
                <a:r>
                  <a:rPr lang="en-US" sz="2400" dirty="0" err="1">
                    <a:solidFill>
                      <a:srgbClr val="000000"/>
                    </a:solidFill>
                    <a:latin typeface="UTM Avo" panose="02040603050506020204" pitchFamily="18" charset="0"/>
                    <a:cs typeface="Arial" panose="020B0604020202020204" pitchFamily="34" charset="0"/>
                    <a:sym typeface="+mn-ea"/>
                  </a:rPr>
                  <a:t>Vì</a:t>
                </a:r>
                <a:r>
                  <a:rPr lang="en-US" sz="2400" dirty="0">
                    <a:solidFill>
                      <a:srgbClr val="000000"/>
                    </a:solidFill>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m:rPr>
                            <m:sty m:val="p"/>
                          </m:rPr>
                          <a:rPr lang="en-US" sz="2400">
                            <a:latin typeface="Cambria Math" panose="02040503050406030204" charset="0"/>
                            <a:cs typeface="Cambria Math" panose="02040503050406030204" charset="0"/>
                          </a:rPr>
                          <m:t>o</m:t>
                        </m:r>
                      </m:sup>
                    </m:sSubSup>
                  </m:oMath>
                </a14:m>
                <a:r>
                  <a:rPr lang="en-US" sz="2400" dirty="0">
                    <a:solidFill>
                      <a:srgbClr val="000000"/>
                    </a:solidFill>
                    <a:latin typeface="UTM Avo" panose="02040603050506020204" pitchFamily="18" charset="0"/>
                    <a:cs typeface="Arial" panose="020B0604020202020204" pitchFamily="34" charset="0"/>
                  </a:rPr>
                  <a:t>&gt; 0 </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độ</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của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giảm</a:t>
                </a:r>
                <a:r>
                  <a:rPr lang="en-US" sz="2400" dirty="0">
                    <a:solidFill>
                      <a:srgbClr val="000000"/>
                    </a:solidFill>
                    <a:latin typeface="UTM Avo" panose="02040603050506020204" pitchFamily="18" charset="0"/>
                  </a:rPr>
                  <a:t>.</a:t>
                </a:r>
              </a:p>
            </p:txBody>
          </p:sp>
        </mc:Choice>
        <mc:Fallback xmlns="">
          <p:sp>
            <p:nvSpPr>
              <p:cNvPr id="4" name="TextBox 3">
                <a:extLst>
                  <a:ext uri="{FF2B5EF4-FFF2-40B4-BE49-F238E27FC236}">
                    <a16:creationId xmlns:a16="http://schemas.microsoft.com/office/drawing/2014/main" id="{D4016FDF-44B9-3238-6934-B2944E1B1975}"/>
                  </a:ext>
                </a:extLst>
              </p:cNvPr>
              <p:cNvSpPr txBox="1">
                <a:spLocks noRot="1" noChangeAspect="1" noMove="1" noResize="1" noEditPoints="1" noAdjustHandles="1" noChangeArrowheads="1" noChangeShapeType="1" noTextEdit="1"/>
              </p:cNvSpPr>
              <p:nvPr/>
            </p:nvSpPr>
            <p:spPr>
              <a:xfrm>
                <a:off x="711200" y="5265222"/>
                <a:ext cx="11338560" cy="1015663"/>
              </a:xfrm>
              <a:prstGeom prst="rect">
                <a:avLst/>
              </a:prstGeom>
              <a:blipFill>
                <a:blip r:embed="rId4"/>
                <a:stretch>
                  <a:fillRect l="-860" b="-13855"/>
                </a:stretch>
              </a:blipFill>
            </p:spPr>
            <p:txBody>
              <a:bodyPr/>
              <a:lstStyle/>
              <a:p>
                <a:r>
                  <a:rPr lang="en-US">
                    <a:noFill/>
                  </a:rPr>
                  <a:t> </a:t>
                </a:r>
              </a:p>
            </p:txBody>
          </p:sp>
        </mc:Fallback>
      </mc:AlternateContent>
    </p:spTree>
    <p:extLst>
      <p:ext uri="{BB962C8B-B14F-4D97-AF65-F5344CB8AC3E}">
        <p14:creationId xmlns:p14="http://schemas.microsoft.com/office/powerpoint/2010/main" val="248946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8">
            <a:extLst>
              <a:ext uri="{FF2B5EF4-FFF2-40B4-BE49-F238E27FC236}">
                <a16:creationId xmlns:a16="http://schemas.microsoft.com/office/drawing/2014/main" id="{13CFB049-5541-34A7-2B10-746DCC153F40}"/>
              </a:ext>
            </a:extLst>
          </p:cNvPr>
          <p:cNvSpPr txBox="1"/>
          <p:nvPr/>
        </p:nvSpPr>
        <p:spPr>
          <a:xfrm>
            <a:off x="858943" y="1884680"/>
            <a:ext cx="10719647" cy="1675843"/>
          </a:xfrm>
          <a:prstGeom prst="rect">
            <a:avLst/>
          </a:prstGeom>
          <a:solidFill>
            <a:schemeClr val="accent1">
              <a:lumMod val="20000"/>
              <a:lumOff val="80000"/>
            </a:schemeClr>
          </a:solidFill>
          <a:ln w="9525">
            <a:noFill/>
          </a:ln>
        </p:spPr>
        <p:txBody>
          <a:bodyPr wrap="square">
            <a:spAutoFit/>
          </a:bodyPr>
          <a:lstStyle/>
          <a:p>
            <a:pPr>
              <a:lnSpc>
                <a:spcPct val="150000"/>
              </a:lnSpc>
            </a:pPr>
            <a:r>
              <a:rPr lang="en-US" sz="2400" b="1" dirty="0" err="1">
                <a:solidFill>
                  <a:srgbClr val="000000"/>
                </a:solidFill>
                <a:latin typeface="UTM Avo" panose="02040603050506020204" pitchFamily="18" charset="0"/>
                <a:cs typeface="Arial" panose="020B0604020202020204" pitchFamily="34" charset="0"/>
              </a:rPr>
              <a:t>Bài</a:t>
            </a:r>
            <a:r>
              <a:rPr lang="en-US" sz="2400" b="1" dirty="0">
                <a:solidFill>
                  <a:srgbClr val="000000"/>
                </a:solidFill>
                <a:latin typeface="UTM Avo" panose="02040603050506020204" pitchFamily="18" charset="0"/>
                <a:cs typeface="Arial" panose="020B0604020202020204" pitchFamily="34" charset="0"/>
              </a:rPr>
              <a:t> 4. </a:t>
            </a:r>
            <a:r>
              <a:rPr lang="en-US" sz="2400" dirty="0">
                <a:solidFill>
                  <a:srgbClr val="000000"/>
                </a:solidFill>
                <a:latin typeface="UTM Avo" panose="02040603050506020204" pitchFamily="18" charset="0"/>
                <a:cs typeface="Arial" panose="020B0604020202020204" pitchFamily="34" charset="0"/>
              </a:rPr>
              <a:t>Cho </a:t>
            </a:r>
            <a:r>
              <a:rPr lang="en-US" sz="2400" dirty="0" err="1">
                <a:solidFill>
                  <a:srgbClr val="000000"/>
                </a:solidFill>
                <a:latin typeface="UTM Avo" panose="02040603050506020204" pitchFamily="18" charset="0"/>
                <a:cs typeface="Arial" panose="020B0604020202020204" pitchFamily="34" charset="0"/>
              </a:rPr>
              <a:t>biết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2 mol HCl(g) ở </a:t>
            </a:r>
            <a:r>
              <a:rPr lang="en-US" sz="2400" dirty="0" err="1">
                <a:solidFill>
                  <a:srgbClr val="000000"/>
                </a:solidFill>
                <a:latin typeface="UTM Avo" panose="02040603050506020204" pitchFamily="18" charset="0"/>
                <a:cs typeface="Arial" panose="020B0604020202020204" pitchFamily="34" charset="0"/>
              </a:rPr>
              <a:t>điều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kiện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chuẩn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đây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184,6 kJ:  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(g) + Cl</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(g) → 2HCl(g) (*).</a:t>
            </a:r>
          </a:p>
          <a:p>
            <a:pPr>
              <a:lnSpc>
                <a:spcPct val="150000"/>
              </a:lnSpc>
            </a:pPr>
            <a:r>
              <a:rPr lang="en-US" sz="2400" dirty="0" err="1">
                <a:solidFill>
                  <a:srgbClr val="000000"/>
                </a:solidFill>
                <a:latin typeface="UTM Avo" panose="02040603050506020204" pitchFamily="18" charset="0"/>
                <a:cs typeface="Arial" panose="020B0604020202020204" pitchFamily="34" charset="0"/>
              </a:rPr>
              <a:t>Những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phát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biểu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sau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dưới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đây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đúng</a:t>
            </a:r>
            <a:r>
              <a:rPr lang="en-US" sz="2400" dirty="0">
                <a:solidFill>
                  <a:srgbClr val="000000"/>
                </a:solidFill>
                <a:latin typeface="UTM Avo" panose="02040603050506020204" pitchFamily="18" charset="0"/>
                <a:cs typeface="Arial" panose="020B0604020202020204" pitchFamily="34" charset="0"/>
              </a:rPr>
              <a:t>?</a:t>
            </a:r>
          </a:p>
        </p:txBody>
      </p:sp>
      <p:sp>
        <p:nvSpPr>
          <p:cNvPr id="5" name="Text Box 20">
            <a:extLst>
              <a:ext uri="{FF2B5EF4-FFF2-40B4-BE49-F238E27FC236}">
                <a16:creationId xmlns:a16="http://schemas.microsoft.com/office/drawing/2014/main" id="{7D91CD95-F4DA-C69F-E05D-AD40A880AC9C}"/>
              </a:ext>
            </a:extLst>
          </p:cNvPr>
          <p:cNvSpPr txBox="1"/>
          <p:nvPr/>
        </p:nvSpPr>
        <p:spPr>
          <a:xfrm>
            <a:off x="858944" y="3695277"/>
            <a:ext cx="10690437" cy="567848"/>
          </a:xfrm>
          <a:prstGeom prst="rect">
            <a:avLst/>
          </a:prstGeom>
          <a:solidFill>
            <a:schemeClr val="accent5">
              <a:lumMod val="20000"/>
              <a:lumOff val="80000"/>
            </a:schemeClr>
          </a:solidFill>
          <a:ln w="9525">
            <a:noFill/>
          </a:ln>
        </p:spPr>
        <p:txBody>
          <a:bodyPr wrap="square">
            <a:spAutoFit/>
          </a:bodyPr>
          <a:lstStyle/>
          <a:p>
            <a:pPr>
              <a:lnSpc>
                <a:spcPct val="150000"/>
              </a:lnSpc>
            </a:pPr>
            <a:r>
              <a:rPr lang="en-US" sz="2400" dirty="0">
                <a:solidFill>
                  <a:srgbClr val="000000"/>
                </a:solidFill>
                <a:latin typeface="UTM Avo" panose="02040603050506020204" pitchFamily="18" charset="0"/>
                <a:cs typeface="Arial" panose="020B0604020202020204" pitchFamily="34" charset="0"/>
              </a:rPr>
              <a:t>A.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của HCl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-184,6 kJ.mol-1.  </a:t>
            </a:r>
          </a:p>
        </p:txBody>
      </p:sp>
      <p:sp>
        <p:nvSpPr>
          <p:cNvPr id="10" name="Text Box 21">
            <a:extLst>
              <a:ext uri="{FF2B5EF4-FFF2-40B4-BE49-F238E27FC236}">
                <a16:creationId xmlns:a16="http://schemas.microsoft.com/office/drawing/2014/main" id="{10E4E6C0-E892-71AC-70D8-2B95268FD1AD}"/>
              </a:ext>
            </a:extLst>
          </p:cNvPr>
          <p:cNvSpPr txBox="1"/>
          <p:nvPr/>
        </p:nvSpPr>
        <p:spPr>
          <a:xfrm>
            <a:off x="858944" y="4392507"/>
            <a:ext cx="10690437" cy="567848"/>
          </a:xfrm>
          <a:prstGeom prst="rect">
            <a:avLst/>
          </a:prstGeom>
          <a:solidFill>
            <a:schemeClr val="accent5">
              <a:lumMod val="20000"/>
              <a:lumOff val="80000"/>
            </a:schemeClr>
          </a:solidFill>
          <a:ln w="9525">
            <a:noFill/>
          </a:ln>
        </p:spPr>
        <p:txBody>
          <a:bodyPr wrap="square">
            <a:spAutoFit/>
          </a:bodyPr>
          <a:lstStyle/>
          <a:p>
            <a:pPr>
              <a:lnSpc>
                <a:spcPct val="150000"/>
              </a:lnSpc>
            </a:pPr>
            <a:r>
              <a:rPr lang="en-US" sz="2400" dirty="0">
                <a:solidFill>
                  <a:srgbClr val="000000"/>
                </a:solidFill>
                <a:latin typeface="UTM Avo" panose="02040603050506020204" pitchFamily="18" charset="0"/>
                <a:cs typeface="Arial" panose="020B0604020202020204" pitchFamily="34" charset="0"/>
              </a:rPr>
              <a:t>B. </a:t>
            </a:r>
            <a:r>
              <a:rPr lang="en-US" sz="2400" dirty="0" err="1">
                <a:solidFill>
                  <a:srgbClr val="000000"/>
                </a:solidFill>
                <a:latin typeface="UTM Avo" panose="02040603050506020204" pitchFamily="18" charset="0"/>
                <a:cs typeface="Arial" panose="020B0604020202020204" pitchFamily="34" charset="0"/>
              </a:rPr>
              <a:t>Biến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thiên</a:t>
            </a:r>
            <a:r>
              <a:rPr lang="en-US" sz="2400" dirty="0">
                <a:solidFill>
                  <a:srgbClr val="000000"/>
                </a:solidFill>
                <a:latin typeface="UTM Avo" panose="02040603050506020204" pitchFamily="18" charset="0"/>
                <a:cs typeface="Arial" panose="020B0604020202020204" pitchFamily="34" charset="0"/>
              </a:rPr>
              <a:t> enthalpy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-184,6 kJ.	</a:t>
            </a:r>
          </a:p>
        </p:txBody>
      </p:sp>
      <p:sp>
        <p:nvSpPr>
          <p:cNvPr id="11" name="Text Box 22">
            <a:extLst>
              <a:ext uri="{FF2B5EF4-FFF2-40B4-BE49-F238E27FC236}">
                <a16:creationId xmlns:a16="http://schemas.microsoft.com/office/drawing/2014/main" id="{806F9FE0-92BB-8A1F-9B81-CD57278227D3}"/>
              </a:ext>
            </a:extLst>
          </p:cNvPr>
          <p:cNvSpPr txBox="1"/>
          <p:nvPr/>
        </p:nvSpPr>
        <p:spPr>
          <a:xfrm>
            <a:off x="858944" y="5099897"/>
            <a:ext cx="10690437" cy="567848"/>
          </a:xfrm>
          <a:prstGeom prst="rect">
            <a:avLst/>
          </a:prstGeom>
          <a:solidFill>
            <a:schemeClr val="accent5">
              <a:lumMod val="20000"/>
              <a:lumOff val="80000"/>
            </a:schemeClr>
          </a:solidFill>
          <a:ln w="9525">
            <a:noFill/>
          </a:ln>
        </p:spPr>
        <p:txBody>
          <a:bodyPr wrap="square">
            <a:spAutoFit/>
          </a:bodyPr>
          <a:lstStyle/>
          <a:p>
            <a:pPr>
              <a:lnSpc>
                <a:spcPct val="150000"/>
              </a:lnSpc>
            </a:pPr>
            <a:r>
              <a:rPr lang="en-US" sz="2400" dirty="0">
                <a:solidFill>
                  <a:srgbClr val="000000"/>
                </a:solidFill>
                <a:latin typeface="UTM Avo" panose="02040603050506020204" pitchFamily="18" charset="0"/>
                <a:cs typeface="Arial" panose="020B0604020202020204" pitchFamily="34" charset="0"/>
              </a:rPr>
              <a:t>C.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của HCl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-92,3 kJ.mol-1.	</a:t>
            </a:r>
          </a:p>
        </p:txBody>
      </p:sp>
      <p:sp>
        <p:nvSpPr>
          <p:cNvPr id="12" name="Text Box 23">
            <a:extLst>
              <a:ext uri="{FF2B5EF4-FFF2-40B4-BE49-F238E27FC236}">
                <a16:creationId xmlns:a16="http://schemas.microsoft.com/office/drawing/2014/main" id="{30A876AD-F89D-AC7C-9401-81C3D81799BE}"/>
              </a:ext>
            </a:extLst>
          </p:cNvPr>
          <p:cNvSpPr txBox="1"/>
          <p:nvPr/>
        </p:nvSpPr>
        <p:spPr>
          <a:xfrm>
            <a:off x="858944" y="5797127"/>
            <a:ext cx="10690437" cy="567848"/>
          </a:xfrm>
          <a:prstGeom prst="rect">
            <a:avLst/>
          </a:prstGeom>
          <a:solidFill>
            <a:schemeClr val="accent5">
              <a:lumMod val="20000"/>
              <a:lumOff val="80000"/>
            </a:schemeClr>
          </a:solidFill>
          <a:ln w="9525">
            <a:noFill/>
          </a:ln>
        </p:spPr>
        <p:txBody>
          <a:bodyPr wrap="square">
            <a:spAutoFit/>
          </a:bodyPr>
          <a:lstStyle/>
          <a:p>
            <a:pPr>
              <a:lnSpc>
                <a:spcPct val="150000"/>
              </a:lnSpc>
            </a:pPr>
            <a:r>
              <a:rPr lang="en-US" sz="2400" dirty="0">
                <a:solidFill>
                  <a:srgbClr val="000000"/>
                </a:solidFill>
                <a:latin typeface="UTM Avo" panose="02040603050506020204" pitchFamily="18" charset="0"/>
                <a:cs typeface="Arial" panose="020B0604020202020204" pitchFamily="34" charset="0"/>
              </a:rPr>
              <a:t>D. </a:t>
            </a:r>
            <a:r>
              <a:rPr lang="en-US" sz="2400" dirty="0" err="1">
                <a:solidFill>
                  <a:srgbClr val="000000"/>
                </a:solidFill>
                <a:latin typeface="UTM Avo" panose="02040603050506020204" pitchFamily="18" charset="0"/>
                <a:cs typeface="Arial" panose="020B0604020202020204" pitchFamily="34" charset="0"/>
              </a:rPr>
              <a:t>Biến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thiên</a:t>
            </a:r>
            <a:r>
              <a:rPr lang="en-US" sz="2400" dirty="0">
                <a:solidFill>
                  <a:srgbClr val="000000"/>
                </a:solidFill>
                <a:latin typeface="UTM Avo" panose="02040603050506020204" pitchFamily="18" charset="0"/>
                <a:cs typeface="Arial" panose="020B0604020202020204" pitchFamily="34" charset="0"/>
              </a:rPr>
              <a:t> enthalpy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-92,3 kJ.</a:t>
            </a:r>
          </a:p>
        </p:txBody>
      </p:sp>
    </p:spTree>
    <p:extLst>
      <p:ext uri="{BB962C8B-B14F-4D97-AF65-F5344CB8AC3E}">
        <p14:creationId xmlns:p14="http://schemas.microsoft.com/office/powerpoint/2010/main" val="328105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0"/>
                                        </p:tgtEl>
                                        <p:attrNameLst>
                                          <p:attrName>fillcolor</p:attrName>
                                        </p:attrNameLst>
                                      </p:cBhvr>
                                      <p:to>
                                        <a:srgbClr val="70AD47"/>
                                      </p:to>
                                    </p:animClr>
                                    <p:set>
                                      <p:cBhvr>
                                        <p:cTn id="7" dur="500" fill="hold"/>
                                        <p:tgtEl>
                                          <p:spTgt spid="10"/>
                                        </p:tgtEl>
                                        <p:attrNameLst>
                                          <p:attrName>fill.type</p:attrName>
                                        </p:attrNameLst>
                                      </p:cBhvr>
                                      <p:to>
                                        <p:strVal val="solid"/>
                                      </p:to>
                                    </p:set>
                                    <p:set>
                                      <p:cBhvr>
                                        <p:cTn id="8" dur="500" fill="hold"/>
                                        <p:tgtEl>
                                          <p:spTgt spid="10"/>
                                        </p:tgtEl>
                                        <p:attrNameLst>
                                          <p:attrName>fill.on</p:attrName>
                                        </p:attrNameLst>
                                      </p:cBhvr>
                                      <p:to>
                                        <p:strVal val="true"/>
                                      </p:to>
                                    </p:set>
                                  </p:child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1" presetClass="emph" presetSubtype="2" fill="hold" nodeType="clickEffect">
                                  <p:stCondLst>
                                    <p:cond delay="0"/>
                                  </p:stCondLst>
                                  <p:childTnLst>
                                    <p:animClr clrSpc="rgb" dir="cw">
                                      <p:cBhvr>
                                        <p:cTn id="13" dur="500" fill="hold"/>
                                        <p:tgtEl>
                                          <p:spTgt spid="11"/>
                                        </p:tgtEl>
                                        <p:attrNameLst>
                                          <p:attrName>fillcolor</p:attrName>
                                        </p:attrNameLst>
                                      </p:cBhvr>
                                      <p:to>
                                        <a:srgbClr val="70AD47"/>
                                      </p:to>
                                    </p:animClr>
                                    <p:set>
                                      <p:cBhvr>
                                        <p:cTn id="14" dur="500" fill="hold"/>
                                        <p:tgtEl>
                                          <p:spTgt spid="11"/>
                                        </p:tgtEl>
                                        <p:attrNameLst>
                                          <p:attrName>fill.type</p:attrName>
                                        </p:attrNameLst>
                                      </p:cBhvr>
                                      <p:to>
                                        <p:strVal val="solid"/>
                                      </p:to>
                                    </p:set>
                                    <p:set>
                                      <p:cBhvr>
                                        <p:cTn id="15" dur="5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5"/>
                                        </p:tgtEl>
                                        <p:attrNameLst>
                                          <p:attrName>fillcolor</p:attrName>
                                        </p:attrNameLst>
                                      </p:cBhvr>
                                      <p:to>
                                        <a:srgbClr val="FF0000"/>
                                      </p:to>
                                    </p:animClr>
                                    <p:set>
                                      <p:cBhvr>
                                        <p:cTn id="21" dur="500" fill="hold"/>
                                        <p:tgtEl>
                                          <p:spTgt spid="5"/>
                                        </p:tgtEl>
                                        <p:attrNameLst>
                                          <p:attrName>fill.type</p:attrName>
                                        </p:attrNameLst>
                                      </p:cBhvr>
                                      <p:to>
                                        <p:strVal val="solid"/>
                                      </p:to>
                                    </p:set>
                                    <p:set>
                                      <p:cBhvr>
                                        <p:cTn id="22" dur="500" fill="hold"/>
                                        <p:tgtEl>
                                          <p:spTgt spid="5"/>
                                        </p:tgtEl>
                                        <p:attrNameLst>
                                          <p:attrName>fill.on</p:attrName>
                                        </p:attrNameLst>
                                      </p:cBhvr>
                                      <p:to>
                                        <p:strVal val="true"/>
                                      </p:to>
                                    </p:set>
                                  </p:childTnLst>
                                </p:cTn>
                              </p:par>
                            </p:childTnLst>
                          </p:cTn>
                        </p:par>
                      </p:childTnLst>
                    </p:cTn>
                  </p:par>
                </p:childTnLst>
              </p:cTn>
              <p:nextCondLst>
                <p:cond evt="onClick" delay="0">
                  <p:tgtEl>
                    <p:spTgt spid="5"/>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emph" presetSubtype="2" fill="hold" nodeType="clickEffect">
                                  <p:stCondLst>
                                    <p:cond delay="0"/>
                                  </p:stCondLst>
                                  <p:childTnLst>
                                    <p:animClr clrSpc="rgb" dir="cw">
                                      <p:cBhvr>
                                        <p:cTn id="27" dur="500" fill="hold"/>
                                        <p:tgtEl>
                                          <p:spTgt spid="12"/>
                                        </p:tgtEl>
                                        <p:attrNameLst>
                                          <p:attrName>fillcolor</p:attrName>
                                        </p:attrNameLst>
                                      </p:cBhvr>
                                      <p:to>
                                        <a:srgbClr val="FF0000"/>
                                      </p:to>
                                    </p:animClr>
                                    <p:set>
                                      <p:cBhvr>
                                        <p:cTn id="28" dur="500" fill="hold"/>
                                        <p:tgtEl>
                                          <p:spTgt spid="12"/>
                                        </p:tgtEl>
                                        <p:attrNameLst>
                                          <p:attrName>fill.type</p:attrName>
                                        </p:attrNameLst>
                                      </p:cBhvr>
                                      <p:to>
                                        <p:strVal val="solid"/>
                                      </p:to>
                                    </p:set>
                                    <p:set>
                                      <p:cBhvr>
                                        <p:cTn id="29" dur="5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39C927E-ECF9-4154-1153-0CA8F08A0833}"/>
                  </a:ext>
                </a:extLst>
              </p:cNvPr>
              <p:cNvSpPr txBox="1"/>
              <p:nvPr/>
            </p:nvSpPr>
            <p:spPr>
              <a:xfrm>
                <a:off x="701040" y="1783081"/>
                <a:ext cx="10922000" cy="2813334"/>
              </a:xfrm>
              <a:prstGeom prst="rect">
                <a:avLst/>
              </a:prstGeom>
              <a:noFill/>
            </p:spPr>
            <p:txBody>
              <a:bodyPr wrap="square">
                <a:spAutoFit/>
              </a:bodyPr>
              <a:lstStyle/>
              <a:p>
                <a:pPr algn="just">
                  <a:lnSpc>
                    <a:spcPct val="150000"/>
                  </a:lnSpc>
                </a:pPr>
                <a:r>
                  <a:rPr lang="vi-VN" sz="2400" b="1" dirty="0">
                    <a:solidFill>
                      <a:schemeClr val="tx1"/>
                    </a:solidFill>
                    <a:latin typeface="UTM Avo" panose="02040603050506020204" pitchFamily="18" charset="0"/>
                  </a:rPr>
                  <a:t>Bài </a:t>
                </a:r>
                <a:r>
                  <a:rPr lang="en-US" sz="2400" b="1" dirty="0">
                    <a:solidFill>
                      <a:schemeClr val="tx1"/>
                    </a:solidFill>
                    <a:latin typeface="UTM Avo" panose="02040603050506020204" pitchFamily="18" charset="0"/>
                  </a:rPr>
                  <a:t>5</a:t>
                </a:r>
                <a:r>
                  <a:rPr lang="vi-VN" sz="2400" b="1" dirty="0">
                    <a:solidFill>
                      <a:schemeClr val="tx1"/>
                    </a:solidFill>
                    <a:latin typeface="UTM Avo" panose="02040603050506020204" pitchFamily="18" charset="0"/>
                  </a:rPr>
                  <a:t>. </a:t>
                </a:r>
                <a:r>
                  <a:rPr lang="en-US" sz="2400" b="1" dirty="0">
                    <a:solidFill>
                      <a:schemeClr val="tx1"/>
                    </a:solidFill>
                    <a:latin typeface="UTM Avo" panose="02040603050506020204" pitchFamily="18" charset="0"/>
                    <a:cs typeface="Arial" panose="020B0604020202020204" pitchFamily="34" charset="0"/>
                  </a:rPr>
                  <a:t>Cho 2 </a:t>
                </a:r>
                <a:r>
                  <a:rPr lang="en-US" sz="2400" b="1" dirty="0" err="1">
                    <a:solidFill>
                      <a:schemeClr val="tx1"/>
                    </a:solidFill>
                    <a:latin typeface="UTM Avo" panose="02040603050506020204" pitchFamily="18" charset="0"/>
                    <a:cs typeface="Arial" panose="020B0604020202020204" pitchFamily="34" charset="0"/>
                  </a:rPr>
                  <a:t>phản</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ứng</a:t>
                </a:r>
                <a:r>
                  <a:rPr lang="en-US" sz="2400" b="1" dirty="0">
                    <a:solidFill>
                      <a:schemeClr val="tx1"/>
                    </a:solidFill>
                    <a:latin typeface="UTM Avo" panose="02040603050506020204" pitchFamily="18" charset="0"/>
                    <a:cs typeface="Arial" panose="020B0604020202020204" pitchFamily="34" charset="0"/>
                  </a:rPr>
                  <a:t> </a:t>
                </a:r>
                <a:r>
                  <a:rPr lang="en-US" sz="2400" b="1" dirty="0" err="1">
                    <a:solidFill>
                      <a:schemeClr val="tx1"/>
                    </a:solidFill>
                    <a:latin typeface="UTM Avo" panose="02040603050506020204" pitchFamily="18" charset="0"/>
                    <a:cs typeface="Arial" panose="020B0604020202020204" pitchFamily="34" charset="0"/>
                  </a:rPr>
                  <a:t>sau</a:t>
                </a:r>
                <a:r>
                  <a:rPr lang="en-US" sz="2400" b="1" dirty="0">
                    <a:solidFill>
                      <a:schemeClr val="tx1"/>
                    </a:solidFill>
                    <a:latin typeface="UTM Avo" panose="02040603050506020204" pitchFamily="18" charset="0"/>
                    <a:cs typeface="Arial" panose="020B0604020202020204" pitchFamily="34" charset="0"/>
                  </a:rPr>
                  <a:t>: </a:t>
                </a:r>
              </a:p>
              <a:p>
                <a:pPr algn="just">
                  <a:lnSpc>
                    <a:spcPct val="150000"/>
                  </a:lnSpc>
                </a:pPr>
                <a:r>
                  <a:rPr lang="en-US" sz="2400" dirty="0">
                    <a:solidFill>
                      <a:schemeClr val="tx1"/>
                    </a:solidFill>
                    <a:latin typeface="UTM Avo" panose="02040603050506020204" pitchFamily="18" charset="0"/>
                    <a:cs typeface="Arial" panose="020B0604020202020204" pitchFamily="34" charset="0"/>
                    <a:sym typeface="+mn-ea"/>
                  </a:rPr>
                  <a:t>a)  </a:t>
                </a:r>
                <a:r>
                  <a:rPr lang="en-US" sz="2400" dirty="0">
                    <a:solidFill>
                      <a:schemeClr val="tx1"/>
                    </a:solidFill>
                    <a:latin typeface="UTM Avo" panose="02040603050506020204" pitchFamily="18" charset="0"/>
                    <a:cs typeface="Arial" panose="020B0604020202020204" pitchFamily="34" charset="0"/>
                  </a:rPr>
                  <a:t>C(s) + 3H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O(g) → 2CO</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 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a:t>
                </a:r>
                <a:r>
                  <a:rPr lang="en-US" sz="2400" dirty="0">
                    <a:solidFill>
                      <a:schemeClr val="tx1"/>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solidFill>
                              <a:schemeClr val="tx1"/>
                            </a:solidFill>
                            <a:latin typeface="Cambria Math" panose="02040503050406030204" pitchFamily="18" charset="0"/>
                            <a:cs typeface="Cambria Math" panose="02040503050406030204" charset="0"/>
                          </a:rPr>
                        </m:ctrlPr>
                      </m:sSubSupPr>
                      <m:e>
                        <m:r>
                          <m:rPr>
                            <m:nor/>
                          </m:rPr>
                          <a:rPr lang="en-US" sz="2400">
                            <a:solidFill>
                              <a:schemeClr val="tx1"/>
                            </a:solidFill>
                            <a:latin typeface="UTM Avo" panose="02040603050506020204" pitchFamily="18" charset="0"/>
                            <a:cs typeface="Cambria Math" panose="02040503050406030204" charset="0"/>
                          </a:rPr>
                          <m:t>H</m:t>
                        </m:r>
                      </m:e>
                      <m:sub>
                        <m:r>
                          <a:rPr lang="en-US" sz="2400" i="0">
                            <a:solidFill>
                              <a:schemeClr val="tx1"/>
                            </a:solidFill>
                            <a:latin typeface="Cambria Math" panose="02040503050406030204" charset="0"/>
                            <a:ea typeface="MS Mincho" charset="0"/>
                            <a:cs typeface="Cambria Math" panose="02040503050406030204" charset="0"/>
                          </a:rPr>
                          <m:t>298</m:t>
                        </m:r>
                      </m:sub>
                      <m:sup>
                        <m:r>
                          <a:rPr lang="en-US" sz="2400" b="0" i="0" smtClean="0">
                            <a:solidFill>
                              <a:schemeClr val="tx1"/>
                            </a:solidFill>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rPr>
                  <a:t>  = +131,25 kJ</a:t>
                </a:r>
              </a:p>
              <a:p>
                <a:pPr algn="just">
                  <a:lnSpc>
                    <a:spcPct val="150000"/>
                  </a:lnSpc>
                </a:pPr>
                <a:r>
                  <a:rPr lang="en-US" sz="2400" dirty="0">
                    <a:solidFill>
                      <a:schemeClr val="tx1"/>
                    </a:solidFill>
                    <a:latin typeface="UTM Avo" panose="02040603050506020204" pitchFamily="18" charset="0"/>
                    <a:cs typeface="Arial" panose="020B0604020202020204" pitchFamily="34" charset="0"/>
                  </a:rPr>
                  <a:t>b) Zn(s) + 2HCl(</a:t>
                </a:r>
                <a:r>
                  <a:rPr lang="en-US" sz="2400" dirty="0" err="1">
                    <a:solidFill>
                      <a:schemeClr val="tx1"/>
                    </a:solidFill>
                    <a:latin typeface="UTM Avo" panose="02040603050506020204" pitchFamily="18" charset="0"/>
                    <a:cs typeface="Arial" panose="020B0604020202020204" pitchFamily="34" charset="0"/>
                  </a:rPr>
                  <a:t>aq</a:t>
                </a:r>
                <a:r>
                  <a:rPr lang="en-US" sz="2400" dirty="0">
                    <a:solidFill>
                      <a:schemeClr val="tx1"/>
                    </a:solidFill>
                    <a:latin typeface="UTM Avo" panose="02040603050506020204" pitchFamily="18" charset="0"/>
                    <a:cs typeface="Arial" panose="020B0604020202020204" pitchFamily="34" charset="0"/>
                  </a:rPr>
                  <a:t>) → ZnCl</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a:t>
                </a:r>
                <a:r>
                  <a:rPr lang="en-US" sz="2400" dirty="0" err="1">
                    <a:solidFill>
                      <a:schemeClr val="tx1"/>
                    </a:solidFill>
                    <a:latin typeface="UTM Avo" panose="02040603050506020204" pitchFamily="18" charset="0"/>
                    <a:cs typeface="Arial" panose="020B0604020202020204" pitchFamily="34" charset="0"/>
                  </a:rPr>
                  <a:t>aq</a:t>
                </a:r>
                <a:r>
                  <a:rPr lang="en-US" sz="2400" dirty="0">
                    <a:solidFill>
                      <a:schemeClr val="tx1"/>
                    </a:solidFill>
                    <a:latin typeface="UTM Avo" panose="02040603050506020204" pitchFamily="18" charset="0"/>
                    <a:cs typeface="Arial" panose="020B0604020202020204" pitchFamily="34" charset="0"/>
                  </a:rPr>
                  <a:t>)  +  H</a:t>
                </a:r>
                <a:r>
                  <a:rPr lang="en-US" sz="2400" baseline="-25000" dirty="0">
                    <a:solidFill>
                      <a:schemeClr val="tx1"/>
                    </a:solidFill>
                    <a:latin typeface="UTM Avo" panose="02040603050506020204" pitchFamily="18" charset="0"/>
                    <a:cs typeface="Arial" panose="020B0604020202020204" pitchFamily="34" charset="0"/>
                  </a:rPr>
                  <a:t>2</a:t>
                </a:r>
                <a:r>
                  <a:rPr lang="en-US" sz="2400" dirty="0">
                    <a:solidFill>
                      <a:schemeClr val="tx1"/>
                    </a:solidFill>
                    <a:latin typeface="UTM Avo" panose="02040603050506020204" pitchFamily="18" charset="0"/>
                    <a:cs typeface="Arial" panose="020B0604020202020204" pitchFamily="34" charset="0"/>
                  </a:rPr>
                  <a:t>(g)             </a:t>
                </a:r>
                <a:r>
                  <a:rPr lang="en-US" sz="2400" dirty="0">
                    <a:solidFill>
                      <a:schemeClr val="tx1"/>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solidFill>
                              <a:schemeClr val="tx1"/>
                            </a:solidFill>
                            <a:latin typeface="Cambria Math" panose="02040503050406030204" pitchFamily="18" charset="0"/>
                            <a:cs typeface="Cambria Math" panose="02040503050406030204" charset="0"/>
                          </a:rPr>
                        </m:ctrlPr>
                      </m:sSubSupPr>
                      <m:e>
                        <m:r>
                          <m:rPr>
                            <m:nor/>
                          </m:rPr>
                          <a:rPr lang="en-US" sz="2400">
                            <a:solidFill>
                              <a:schemeClr val="tx1"/>
                            </a:solidFill>
                            <a:latin typeface="UTM Avo" panose="02040603050506020204" pitchFamily="18" charset="0"/>
                            <a:cs typeface="Cambria Math" panose="02040503050406030204" charset="0"/>
                          </a:rPr>
                          <m:t>H</m:t>
                        </m:r>
                      </m:e>
                      <m:sub>
                        <m:r>
                          <a:rPr lang="en-US" sz="2400" i="0">
                            <a:solidFill>
                              <a:schemeClr val="tx1"/>
                            </a:solidFill>
                            <a:latin typeface="Cambria Math" panose="02040503050406030204" charset="0"/>
                            <a:ea typeface="MS Mincho" charset="0"/>
                            <a:cs typeface="Cambria Math" panose="02040503050406030204" charset="0"/>
                          </a:rPr>
                          <m:t>298</m:t>
                        </m:r>
                      </m:sub>
                      <m:sup>
                        <m:r>
                          <a:rPr lang="en-US" sz="2400" b="0" i="0" smtClean="0">
                            <a:solidFill>
                              <a:schemeClr val="tx1"/>
                            </a:solidFill>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rPr>
                  <a:t> = -152,6 kJ</a:t>
                </a:r>
              </a:p>
              <a:p>
                <a:pPr algn="just">
                  <a:lnSpc>
                    <a:spcPct val="150000"/>
                  </a:lnSpc>
                </a:pPr>
                <a:r>
                  <a:rPr lang="en-US" sz="2400" dirty="0">
                    <a:solidFill>
                      <a:schemeClr val="tx1"/>
                    </a:solidFill>
                    <a:latin typeface="UTM Avo" panose="02040603050506020204" pitchFamily="18" charset="0"/>
                    <a:cs typeface="Arial" panose="020B0604020202020204" pitchFamily="34" charset="0"/>
                  </a:rPr>
                  <a:t>Trong 2 </a:t>
                </a: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trên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tỏa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nhiệt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nào</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thu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nhiệt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Vì</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sao</a:t>
                </a:r>
                <a:r>
                  <a:rPr lang="en-US" sz="2400" dirty="0">
                    <a:solidFill>
                      <a:schemeClr val="tx1"/>
                    </a:solidFill>
                    <a:latin typeface="UTM Avo" panose="02040603050506020204" pitchFamily="18"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E39C927E-ECF9-4154-1153-0CA8F08A0833}"/>
                  </a:ext>
                </a:extLst>
              </p:cNvPr>
              <p:cNvSpPr txBox="1">
                <a:spLocks noRot="1" noChangeAspect="1" noMove="1" noResize="1" noEditPoints="1" noAdjustHandles="1" noChangeArrowheads="1" noChangeShapeType="1" noTextEdit="1"/>
              </p:cNvSpPr>
              <p:nvPr/>
            </p:nvSpPr>
            <p:spPr>
              <a:xfrm>
                <a:off x="701040" y="1783081"/>
                <a:ext cx="10922000" cy="2813334"/>
              </a:xfrm>
              <a:prstGeom prst="rect">
                <a:avLst/>
              </a:prstGeom>
              <a:blipFill>
                <a:blip r:embed="rId3"/>
                <a:stretch>
                  <a:fillRect l="-837" r="-781" b="-3905"/>
                </a:stretch>
              </a:blipFill>
            </p:spPr>
            <p:txBody>
              <a:bodyPr/>
              <a:lstStyle/>
              <a:p>
                <a:r>
                  <a:rPr lang="en-US">
                    <a:noFill/>
                  </a:rPr>
                  <a:t> </a:t>
                </a:r>
              </a:p>
            </p:txBody>
          </p:sp>
        </mc:Fallback>
      </mc:AlternateContent>
    </p:spTree>
    <p:extLst>
      <p:ext uri="{BB962C8B-B14F-4D97-AF65-F5344CB8AC3E}">
        <p14:creationId xmlns:p14="http://schemas.microsoft.com/office/powerpoint/2010/main" val="100511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121">
            <a:extLst>
              <a:ext uri="{FF2B5EF4-FFF2-40B4-BE49-F238E27FC236}">
                <a16:creationId xmlns:a16="http://schemas.microsoft.com/office/drawing/2014/main" id="{107CA61D-330F-A36F-E38E-A8FEC4BB6A4B}"/>
              </a:ext>
            </a:extLst>
          </p:cNvPr>
          <p:cNvSpPr txBox="1"/>
          <p:nvPr/>
        </p:nvSpPr>
        <p:spPr>
          <a:xfrm>
            <a:off x="3462443" y="1950720"/>
            <a:ext cx="5085080" cy="523220"/>
          </a:xfrm>
          <a:prstGeom prst="rect">
            <a:avLst/>
          </a:prstGeom>
          <a:solidFill>
            <a:schemeClr val="accent1">
              <a:lumMod val="20000"/>
              <a:lumOff val="80000"/>
            </a:schemeClr>
          </a:solidFill>
          <a:ln w="9525">
            <a:noFill/>
          </a:ln>
        </p:spPr>
        <p:txBody>
          <a:bodyPr wrap="square">
            <a:spAutoFit/>
          </a:bodyPr>
          <a:lstStyle/>
          <a:p>
            <a:pPr algn="ctr"/>
            <a:r>
              <a:rPr lang="en-US" sz="2800" b="1" dirty="0">
                <a:latin typeface="UTM Avo" panose="02040603050506020204" pitchFamily="18" charset="0"/>
                <a:cs typeface="Arial" panose="020B0604020202020204" pitchFamily="34" charset="0"/>
              </a:rPr>
              <a:t>Đáp </a:t>
            </a:r>
            <a:r>
              <a:rPr lang="en-US" sz="2800" b="1" dirty="0" err="1">
                <a:latin typeface="UTM Avo" panose="02040603050506020204" pitchFamily="18" charset="0"/>
                <a:cs typeface="Arial" panose="020B0604020202020204" pitchFamily="34" charset="0"/>
              </a:rPr>
              <a:t>án</a:t>
            </a:r>
            <a:endParaRPr lang="en-US" sz="2800" b="1" dirty="0">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 Box 17">
                <a:extLst>
                  <a:ext uri="{FF2B5EF4-FFF2-40B4-BE49-F238E27FC236}">
                    <a16:creationId xmlns:a16="http://schemas.microsoft.com/office/drawing/2014/main" id="{5AB99A8C-5FE6-404F-987B-35D7180A5D82}"/>
                  </a:ext>
                </a:extLst>
              </p:cNvPr>
              <p:cNvSpPr txBox="1"/>
              <p:nvPr/>
            </p:nvSpPr>
            <p:spPr>
              <a:xfrm>
                <a:off x="863600" y="2622973"/>
                <a:ext cx="10881360" cy="2297039"/>
              </a:xfrm>
              <a:prstGeom prst="rect">
                <a:avLst/>
              </a:prstGeom>
              <a:solidFill>
                <a:schemeClr val="accent3">
                  <a:lumMod val="20000"/>
                  <a:lumOff val="80000"/>
                </a:schemeClr>
              </a:solidFill>
              <a:ln w="9525">
                <a:noFill/>
              </a:ln>
            </p:spPr>
            <p:txBody>
              <a:bodyPr wrap="square">
                <a:spAutoFit/>
              </a:bodyPr>
              <a:lstStyle/>
              <a:p>
                <a:pPr algn="just">
                  <a:lnSpc>
                    <a:spcPct val="150000"/>
                  </a:lnSpc>
                </a:pPr>
                <a:r>
                  <a:rPr lang="en-US" sz="2400" dirty="0">
                    <a:solidFill>
                      <a:schemeClr val="tx1"/>
                    </a:solidFill>
                    <a:latin typeface="UTM Avo" panose="02040603050506020204" pitchFamily="18" charset="0"/>
                    <a:cs typeface="Arial" panose="020B0604020202020204" pitchFamily="34" charset="0"/>
                    <a:sym typeface="+mn-ea"/>
                  </a:rPr>
                  <a:t>a)  C(s) + 3H</a:t>
                </a:r>
                <a:r>
                  <a:rPr lang="en-US" sz="2400" baseline="-25000" dirty="0">
                    <a:solidFill>
                      <a:schemeClr val="tx1"/>
                    </a:solidFill>
                    <a:latin typeface="UTM Avo" panose="02040603050506020204" pitchFamily="18" charset="0"/>
                    <a:cs typeface="Arial" panose="020B0604020202020204" pitchFamily="34" charset="0"/>
                    <a:sym typeface="+mn-ea"/>
                  </a:rPr>
                  <a:t>2</a:t>
                </a:r>
                <a:r>
                  <a:rPr lang="en-US" sz="2400" dirty="0">
                    <a:solidFill>
                      <a:schemeClr val="tx1"/>
                    </a:solidFill>
                    <a:latin typeface="UTM Avo" panose="02040603050506020204" pitchFamily="18" charset="0"/>
                    <a:cs typeface="Arial" panose="020B0604020202020204" pitchFamily="34" charset="0"/>
                    <a:sym typeface="+mn-ea"/>
                  </a:rPr>
                  <a:t>O(g) → 2CO</a:t>
                </a:r>
                <a:r>
                  <a:rPr lang="en-US" sz="2400" baseline="-25000" dirty="0">
                    <a:solidFill>
                      <a:schemeClr val="tx1"/>
                    </a:solidFill>
                    <a:latin typeface="UTM Avo" panose="02040603050506020204" pitchFamily="18" charset="0"/>
                    <a:cs typeface="Arial" panose="020B0604020202020204" pitchFamily="34" charset="0"/>
                    <a:sym typeface="+mn-ea"/>
                  </a:rPr>
                  <a:t>2</a:t>
                </a:r>
                <a:r>
                  <a:rPr lang="en-US" sz="2400" dirty="0">
                    <a:solidFill>
                      <a:schemeClr val="tx1"/>
                    </a:solidFill>
                    <a:latin typeface="UTM Avo" panose="02040603050506020204" pitchFamily="18" charset="0"/>
                    <a:cs typeface="Arial" panose="020B0604020202020204" pitchFamily="34" charset="0"/>
                    <a:sym typeface="+mn-ea"/>
                  </a:rPr>
                  <a:t>(g) + H</a:t>
                </a:r>
                <a:r>
                  <a:rPr lang="en-US" sz="2400" baseline="-25000" dirty="0">
                    <a:solidFill>
                      <a:schemeClr val="tx1"/>
                    </a:solidFill>
                    <a:latin typeface="UTM Avo" panose="02040603050506020204" pitchFamily="18" charset="0"/>
                    <a:cs typeface="Arial" panose="020B0604020202020204" pitchFamily="34" charset="0"/>
                    <a:sym typeface="+mn-ea"/>
                  </a:rPr>
                  <a:t>2</a:t>
                </a:r>
                <a:r>
                  <a:rPr lang="en-US" sz="2400" dirty="0">
                    <a:solidFill>
                      <a:schemeClr val="tx1"/>
                    </a:solidFill>
                    <a:latin typeface="UTM Avo" panose="02040603050506020204" pitchFamily="18" charset="0"/>
                    <a:cs typeface="Arial" panose="020B0604020202020204" pitchFamily="34" charset="0"/>
                    <a:sym typeface="+mn-ea"/>
                  </a:rPr>
                  <a:t>(g)              ∆</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solidFill>
                              <a:schemeClr val="tx1"/>
                            </a:solidFill>
                            <a:latin typeface="Cambria Math" panose="02040503050406030204" pitchFamily="18" charset="0"/>
                            <a:cs typeface="Cambria Math" panose="02040503050406030204" charset="0"/>
                          </a:rPr>
                        </m:ctrlPr>
                      </m:sSubSupPr>
                      <m:e>
                        <m:r>
                          <m:rPr>
                            <m:nor/>
                          </m:rPr>
                          <a:rPr lang="en-US" sz="2400">
                            <a:solidFill>
                              <a:schemeClr val="tx1"/>
                            </a:solidFill>
                            <a:latin typeface="UTM Avo" panose="02040603050506020204" pitchFamily="18" charset="0"/>
                            <a:cs typeface="Cambria Math" panose="02040503050406030204" charset="0"/>
                          </a:rPr>
                          <m:t>H</m:t>
                        </m:r>
                      </m:e>
                      <m:sub>
                        <m:r>
                          <a:rPr lang="en-US" sz="2400" i="0">
                            <a:solidFill>
                              <a:schemeClr val="tx1"/>
                            </a:solidFill>
                            <a:latin typeface="Cambria Math" panose="02040503050406030204" charset="0"/>
                            <a:ea typeface="MS Mincho" charset="0"/>
                            <a:cs typeface="Cambria Math" panose="02040503050406030204" charset="0"/>
                          </a:rPr>
                          <m:t>298</m:t>
                        </m:r>
                      </m:sub>
                      <m:sup>
                        <m:r>
                          <a:rPr lang="en-US" sz="2400" b="0" i="0" smtClean="0">
                            <a:solidFill>
                              <a:schemeClr val="tx1"/>
                            </a:solidFill>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sym typeface="+mn-ea"/>
                  </a:rPr>
                  <a:t>  = +131,25 kJ</a:t>
                </a:r>
                <a:endParaRPr lang="en-US" sz="2400" dirty="0">
                  <a:solidFill>
                    <a:schemeClr val="tx1"/>
                  </a:solidFill>
                  <a:latin typeface="UTM Avo" panose="02040603050506020204" pitchFamily="18" charset="0"/>
                  <a:cs typeface="Arial" panose="020B0604020202020204" pitchFamily="34" charset="0"/>
                </a:endParaRPr>
              </a:p>
              <a:p>
                <a:pPr algn="just">
                  <a:lnSpc>
                    <a:spcPct val="150000"/>
                  </a:lnSpc>
                </a:pPr>
                <a:r>
                  <a:rPr lang="en-US" sz="2400" dirty="0">
                    <a:solidFill>
                      <a:schemeClr val="tx1"/>
                    </a:solidFill>
                    <a:latin typeface="UTM Avo" panose="02040603050506020204" pitchFamily="18" charset="0"/>
                    <a:cs typeface="Arial" panose="020B0604020202020204" pitchFamily="34" charset="0"/>
                    <a:sym typeface="+mn-ea"/>
                  </a:rPr>
                  <a:t>b) Zn(s) + 2HCl(</a:t>
                </a:r>
                <a:r>
                  <a:rPr lang="en-US" sz="2400" dirty="0" err="1">
                    <a:solidFill>
                      <a:schemeClr val="tx1"/>
                    </a:solidFill>
                    <a:latin typeface="UTM Avo" panose="02040603050506020204" pitchFamily="18" charset="0"/>
                    <a:cs typeface="Arial" panose="020B0604020202020204" pitchFamily="34" charset="0"/>
                    <a:sym typeface="+mn-ea"/>
                  </a:rPr>
                  <a:t>aq</a:t>
                </a:r>
                <a:r>
                  <a:rPr lang="en-US" sz="2400" dirty="0">
                    <a:solidFill>
                      <a:schemeClr val="tx1"/>
                    </a:solidFill>
                    <a:latin typeface="UTM Avo" panose="02040603050506020204" pitchFamily="18" charset="0"/>
                    <a:cs typeface="Arial" panose="020B0604020202020204" pitchFamily="34" charset="0"/>
                    <a:sym typeface="+mn-ea"/>
                  </a:rPr>
                  <a:t>) → ZnCl</a:t>
                </a:r>
                <a:r>
                  <a:rPr lang="en-US" sz="2400" baseline="-25000" dirty="0">
                    <a:solidFill>
                      <a:schemeClr val="tx1"/>
                    </a:solidFill>
                    <a:latin typeface="UTM Avo" panose="02040603050506020204" pitchFamily="18" charset="0"/>
                    <a:cs typeface="Arial" panose="020B0604020202020204" pitchFamily="34" charset="0"/>
                    <a:sym typeface="+mn-ea"/>
                  </a:rPr>
                  <a:t>2</a:t>
                </a:r>
                <a:r>
                  <a:rPr lang="en-US" sz="2400" dirty="0">
                    <a:solidFill>
                      <a:schemeClr val="tx1"/>
                    </a:solidFill>
                    <a:latin typeface="UTM Avo" panose="02040603050506020204" pitchFamily="18" charset="0"/>
                    <a:cs typeface="Arial" panose="020B0604020202020204" pitchFamily="34" charset="0"/>
                    <a:sym typeface="+mn-ea"/>
                  </a:rPr>
                  <a:t>(</a:t>
                </a:r>
                <a:r>
                  <a:rPr lang="en-US" sz="2400" dirty="0" err="1">
                    <a:solidFill>
                      <a:schemeClr val="tx1"/>
                    </a:solidFill>
                    <a:latin typeface="UTM Avo" panose="02040603050506020204" pitchFamily="18" charset="0"/>
                    <a:cs typeface="Arial" panose="020B0604020202020204" pitchFamily="34" charset="0"/>
                    <a:sym typeface="+mn-ea"/>
                  </a:rPr>
                  <a:t>aq</a:t>
                </a:r>
                <a:r>
                  <a:rPr lang="en-US" sz="2400" dirty="0">
                    <a:solidFill>
                      <a:schemeClr val="tx1"/>
                    </a:solidFill>
                    <a:latin typeface="UTM Avo" panose="02040603050506020204" pitchFamily="18" charset="0"/>
                    <a:cs typeface="Arial" panose="020B0604020202020204" pitchFamily="34" charset="0"/>
                    <a:sym typeface="+mn-ea"/>
                  </a:rPr>
                  <a:t>)  +  H</a:t>
                </a:r>
                <a:r>
                  <a:rPr lang="en-US" sz="2400" baseline="-25000" dirty="0">
                    <a:solidFill>
                      <a:schemeClr val="tx1"/>
                    </a:solidFill>
                    <a:latin typeface="UTM Avo" panose="02040603050506020204" pitchFamily="18" charset="0"/>
                    <a:cs typeface="Arial" panose="020B0604020202020204" pitchFamily="34" charset="0"/>
                    <a:sym typeface="+mn-ea"/>
                  </a:rPr>
                  <a:t>2</a:t>
                </a:r>
                <a:r>
                  <a:rPr lang="en-US" sz="2400" dirty="0">
                    <a:solidFill>
                      <a:schemeClr val="tx1"/>
                    </a:solidFill>
                    <a:latin typeface="UTM Avo" panose="02040603050506020204" pitchFamily="18" charset="0"/>
                    <a:cs typeface="Arial" panose="020B0604020202020204" pitchFamily="34" charset="0"/>
                    <a:sym typeface="+mn-ea"/>
                  </a:rPr>
                  <a:t>(g)          ∆</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solidFill>
                              <a:schemeClr val="tx1"/>
                            </a:solidFill>
                            <a:latin typeface="Cambria Math" panose="02040503050406030204" pitchFamily="18" charset="0"/>
                            <a:cs typeface="Cambria Math" panose="02040503050406030204" charset="0"/>
                          </a:rPr>
                        </m:ctrlPr>
                      </m:sSubSupPr>
                      <m:e>
                        <m:r>
                          <m:rPr>
                            <m:nor/>
                          </m:rPr>
                          <a:rPr lang="en-US" sz="2400">
                            <a:solidFill>
                              <a:schemeClr val="tx1"/>
                            </a:solidFill>
                            <a:latin typeface="UTM Avo" panose="02040603050506020204" pitchFamily="18" charset="0"/>
                            <a:cs typeface="Cambria Math" panose="02040503050406030204" charset="0"/>
                          </a:rPr>
                          <m:t>H</m:t>
                        </m:r>
                      </m:e>
                      <m:sub>
                        <m:r>
                          <a:rPr lang="en-US" sz="2400" i="0">
                            <a:solidFill>
                              <a:schemeClr val="tx1"/>
                            </a:solidFill>
                            <a:latin typeface="Cambria Math" panose="02040503050406030204" charset="0"/>
                            <a:ea typeface="MS Mincho" charset="0"/>
                            <a:cs typeface="Cambria Math" panose="02040503050406030204" charset="0"/>
                          </a:rPr>
                          <m:t>298</m:t>
                        </m:r>
                      </m:sub>
                      <m:sup>
                        <m:r>
                          <a:rPr lang="en-US" sz="2400" b="0" i="0" smtClean="0">
                            <a:solidFill>
                              <a:schemeClr val="tx1"/>
                            </a:solidFill>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sym typeface="+mn-ea"/>
                  </a:rPr>
                  <a:t> = -152,6 kJ</a:t>
                </a:r>
                <a:endParaRPr lang="en-US" sz="2400" dirty="0">
                  <a:solidFill>
                    <a:schemeClr val="tx1"/>
                  </a:solidFill>
                  <a:latin typeface="UTM Avo" panose="02040603050506020204" pitchFamily="18" charset="0"/>
                  <a:cs typeface="Arial" panose="020B0604020202020204" pitchFamily="34" charset="0"/>
                </a:endParaRPr>
              </a:p>
              <a:p>
                <a:pPr algn="just">
                  <a:lnSpc>
                    <a:spcPct val="150000"/>
                  </a:lnSpc>
                </a:pP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a) </a:t>
                </a:r>
                <a:r>
                  <a:rPr lang="en-US" sz="2400" dirty="0" err="1">
                    <a:solidFill>
                      <a:schemeClr val="tx1"/>
                    </a:solidFill>
                    <a:latin typeface="UTM Avo" panose="02040603050506020204" pitchFamily="18" charset="0"/>
                    <a:cs typeface="Arial" panose="020B0604020202020204" pitchFamily="34" charset="0"/>
                  </a:rPr>
                  <a:t>thu</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nhiệt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vì</a:t>
                </a:r>
                <a:r>
                  <a:rPr lang="en-US" sz="2400" dirty="0">
                    <a:solidFill>
                      <a:schemeClr val="tx1"/>
                    </a:solidFill>
                    <a:latin typeface="UTM Avo" panose="02040603050506020204" pitchFamily="18" charset="0"/>
                    <a:cs typeface="Arial" panose="020B0604020202020204" pitchFamily="34" charset="0"/>
                  </a:rPr>
                  <a:t> </a:t>
                </a:r>
                <a:r>
                  <a:rPr lang="en-US" sz="2400" dirty="0">
                    <a:solidFill>
                      <a:schemeClr val="tx1"/>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rPr>
                  <a:t> &gt; 0</a:t>
                </a:r>
              </a:p>
              <a:p>
                <a:pPr algn="just">
                  <a:lnSpc>
                    <a:spcPct val="150000"/>
                  </a:lnSpc>
                </a:pPr>
                <a:r>
                  <a:rPr lang="en-US" sz="2400" dirty="0" err="1">
                    <a:solidFill>
                      <a:schemeClr val="tx1"/>
                    </a:solidFill>
                    <a:latin typeface="UTM Avo" panose="02040603050506020204" pitchFamily="18" charset="0"/>
                    <a:cs typeface="Arial" panose="020B0604020202020204" pitchFamily="34" charset="0"/>
                  </a:rPr>
                  <a:t>Phản</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ứng</a:t>
                </a:r>
                <a:r>
                  <a:rPr lang="en-US" sz="2400" dirty="0">
                    <a:solidFill>
                      <a:schemeClr val="tx1"/>
                    </a:solidFill>
                    <a:latin typeface="UTM Avo" panose="02040603050506020204" pitchFamily="18" charset="0"/>
                    <a:cs typeface="Arial" panose="020B0604020202020204" pitchFamily="34" charset="0"/>
                  </a:rPr>
                  <a:t> b) </a:t>
                </a:r>
                <a:r>
                  <a:rPr lang="en-US" sz="2400" dirty="0" err="1">
                    <a:solidFill>
                      <a:schemeClr val="tx1"/>
                    </a:solidFill>
                    <a:latin typeface="UTM Avo" panose="02040603050506020204" pitchFamily="18" charset="0"/>
                    <a:cs typeface="Arial" panose="020B0604020202020204" pitchFamily="34" charset="0"/>
                  </a:rPr>
                  <a:t>tỏa</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nhiệt</a:t>
                </a:r>
                <a:r>
                  <a:rPr lang="en-US" sz="2400" dirty="0">
                    <a:solidFill>
                      <a:schemeClr val="tx1"/>
                    </a:solidFill>
                    <a:latin typeface="UTM Avo" panose="02040603050506020204" pitchFamily="18" charset="0"/>
                    <a:cs typeface="Arial" panose="020B0604020202020204" pitchFamily="34" charset="0"/>
                  </a:rPr>
                  <a:t>, </a:t>
                </a:r>
                <a:r>
                  <a:rPr lang="en-US" sz="2400" dirty="0" err="1">
                    <a:solidFill>
                      <a:schemeClr val="tx1"/>
                    </a:solidFill>
                    <a:latin typeface="UTM Avo" panose="02040603050506020204" pitchFamily="18" charset="0"/>
                    <a:cs typeface="Arial" panose="020B0604020202020204" pitchFamily="34" charset="0"/>
                  </a:rPr>
                  <a:t>vì</a:t>
                </a:r>
                <a:r>
                  <a:rPr lang="en-US" sz="2400" dirty="0">
                    <a:solidFill>
                      <a:schemeClr val="tx1"/>
                    </a:solidFill>
                    <a:latin typeface="UTM Avo" panose="02040603050506020204" pitchFamily="18" charset="0"/>
                    <a:cs typeface="Arial" panose="020B0604020202020204" pitchFamily="34" charset="0"/>
                  </a:rPr>
                  <a:t> </a:t>
                </a:r>
                <a:r>
                  <a:rPr lang="en-US" sz="2400" dirty="0">
                    <a:solidFill>
                      <a:schemeClr val="tx1"/>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chemeClr val="tx1"/>
                        </a:solidFill>
                        <a:latin typeface="Cambria Math" panose="02040503050406030204" charset="0"/>
                        <a:cs typeface="Cambria Math" panose="02040503050406030204" charset="0"/>
                        <a:sym typeface="+mn-ea"/>
                      </a:rPr>
                      <m:t>r</m:t>
                    </m:r>
                    <m:sSubSup>
                      <m:sSubSupPr>
                        <m:ctrlPr>
                          <a:rPr lang="en-US" sz="2400" i="1">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a:latin typeface="Cambria Math" panose="02040503050406030204" charset="0"/>
                            <a:ea typeface="MS Mincho" charset="0"/>
                            <a:cs typeface="Cambria Math" panose="02040503050406030204" charset="0"/>
                          </a:rPr>
                          <m:t>298</m:t>
                        </m:r>
                      </m:sub>
                      <m:sup>
                        <m:r>
                          <a:rPr lang="en-US" sz="2400" b="0" i="0" smtClean="0">
                            <a:latin typeface="Cambria Math" panose="02040503050406030204" pitchFamily="18" charset="0"/>
                            <a:cs typeface="Cambria Math" panose="02040503050406030204" charset="0"/>
                          </a:rPr>
                          <m:t>0</m:t>
                        </m:r>
                      </m:sup>
                    </m:sSubSup>
                  </m:oMath>
                </a14:m>
                <a:r>
                  <a:rPr lang="en-US" sz="2400" dirty="0">
                    <a:solidFill>
                      <a:schemeClr val="tx1"/>
                    </a:solidFill>
                    <a:latin typeface="UTM Avo" panose="02040603050506020204" pitchFamily="18" charset="0"/>
                    <a:cs typeface="Arial" panose="020B0604020202020204" pitchFamily="34" charset="0"/>
                  </a:rPr>
                  <a:t> &lt; 0.</a:t>
                </a:r>
              </a:p>
            </p:txBody>
          </p:sp>
        </mc:Choice>
        <mc:Fallback xmlns="">
          <p:sp>
            <p:nvSpPr>
              <p:cNvPr id="4" name="Text Box 17">
                <a:extLst>
                  <a:ext uri="{FF2B5EF4-FFF2-40B4-BE49-F238E27FC236}">
                    <a16:creationId xmlns:a16="http://schemas.microsoft.com/office/drawing/2014/main" id="{5AB99A8C-5FE6-404F-987B-35D7180A5D82}"/>
                  </a:ext>
                </a:extLst>
              </p:cNvPr>
              <p:cNvSpPr txBox="1">
                <a:spLocks noRot="1" noChangeAspect="1" noMove="1" noResize="1" noEditPoints="1" noAdjustHandles="1" noChangeArrowheads="1" noChangeShapeType="1" noTextEdit="1"/>
              </p:cNvSpPr>
              <p:nvPr/>
            </p:nvSpPr>
            <p:spPr>
              <a:xfrm>
                <a:off x="863600" y="2622973"/>
                <a:ext cx="10881360" cy="2297039"/>
              </a:xfrm>
              <a:prstGeom prst="rect">
                <a:avLst/>
              </a:prstGeom>
              <a:blipFill>
                <a:blip r:embed="rId3"/>
                <a:stretch>
                  <a:fillRect l="-896" b="-5040"/>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3419467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E39C927E-ECF9-4154-1153-0CA8F08A0833}"/>
                  </a:ext>
                </a:extLst>
              </p:cNvPr>
              <p:cNvSpPr txBox="1"/>
              <p:nvPr/>
            </p:nvSpPr>
            <p:spPr>
              <a:xfrm>
                <a:off x="701040" y="1783081"/>
                <a:ext cx="10922000" cy="2419830"/>
              </a:xfrm>
              <a:prstGeom prst="rect">
                <a:avLst/>
              </a:prstGeom>
              <a:noFill/>
            </p:spPr>
            <p:txBody>
              <a:bodyPr wrap="square">
                <a:spAutoFit/>
              </a:bodyPr>
              <a:lstStyle/>
              <a:p>
                <a:pPr algn="just">
                  <a:lnSpc>
                    <a:spcPct val="150000"/>
                  </a:lnSpc>
                </a:pPr>
                <a:r>
                  <a:rPr lang="vi-VN" sz="2400" b="1" dirty="0">
                    <a:solidFill>
                      <a:srgbClr val="000000"/>
                    </a:solidFill>
                    <a:latin typeface="UTM Avo" panose="02040603050506020204" pitchFamily="18" charset="0"/>
                  </a:rPr>
                  <a:t>Bài </a:t>
                </a:r>
                <a:r>
                  <a:rPr lang="en-US" sz="2400" b="1" dirty="0">
                    <a:solidFill>
                      <a:srgbClr val="000000"/>
                    </a:solidFill>
                    <a:latin typeface="UTM Avo" panose="02040603050506020204" pitchFamily="18" charset="0"/>
                  </a:rPr>
                  <a:t>6</a:t>
                </a:r>
                <a:r>
                  <a:rPr lang="vi-VN" sz="2400" b="1" dirty="0">
                    <a:solidFill>
                      <a:srgbClr val="000000"/>
                    </a:solidFill>
                    <a:latin typeface="UTM Avo" panose="02040603050506020204" pitchFamily="18" charset="0"/>
                  </a:rPr>
                  <a:t>. </a:t>
                </a:r>
                <a:r>
                  <a:rPr lang="en-US" sz="2400" b="1" dirty="0">
                    <a:solidFill>
                      <a:srgbClr val="000000"/>
                    </a:solidFill>
                    <a:latin typeface="UTM Avo" panose="02040603050506020204" pitchFamily="18" charset="0"/>
                    <a:cs typeface="Arial" panose="020B0604020202020204" pitchFamily="34" charset="0"/>
                  </a:rPr>
                  <a:t>Cho </a:t>
                </a:r>
                <a:r>
                  <a:rPr lang="en-US" sz="2400" b="1" dirty="0" err="1">
                    <a:solidFill>
                      <a:srgbClr val="000000"/>
                    </a:solidFill>
                    <a:latin typeface="UTM Avo" panose="02040603050506020204" pitchFamily="18" charset="0"/>
                    <a:cs typeface="Arial" panose="020B0604020202020204" pitchFamily="34" charset="0"/>
                  </a:rPr>
                  <a:t>phản</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ứng</a:t>
                </a:r>
                <a:r>
                  <a:rPr lang="en-US" sz="2400" b="1" dirty="0">
                    <a:solidFill>
                      <a:srgbClr val="000000"/>
                    </a:solidFill>
                    <a:latin typeface="UTM Avo" panose="02040603050506020204" pitchFamily="18" charset="0"/>
                    <a:cs typeface="Arial" panose="020B0604020202020204" pitchFamily="34" charset="0"/>
                  </a:rPr>
                  <a:t> </a:t>
                </a:r>
                <a:r>
                  <a:rPr lang="en-US" sz="2400" b="1" dirty="0" err="1">
                    <a:solidFill>
                      <a:srgbClr val="000000"/>
                    </a:solidFill>
                    <a:latin typeface="UTM Avo" panose="02040603050506020204" pitchFamily="18" charset="0"/>
                    <a:cs typeface="Arial" panose="020B0604020202020204" pitchFamily="34" charset="0"/>
                  </a:rPr>
                  <a:t>sau</a:t>
                </a:r>
                <a:r>
                  <a:rPr lang="en-US" sz="2400" b="1" dirty="0">
                    <a:solidFill>
                      <a:srgbClr val="000000"/>
                    </a:solidFill>
                    <a:latin typeface="UTM Avo" panose="02040603050506020204" pitchFamily="18" charset="0"/>
                    <a:cs typeface="Arial" panose="020B0604020202020204" pitchFamily="34" charset="0"/>
                  </a:rPr>
                  <a:t>: </a:t>
                </a:r>
              </a:p>
              <a:p>
                <a:pPr algn="just">
                  <a:lnSpc>
                    <a:spcPct val="150000"/>
                  </a:lnSpc>
                </a:pPr>
                <a:r>
                  <a:rPr lang="en-US" sz="2400" dirty="0">
                    <a:solidFill>
                      <a:srgbClr val="000000"/>
                    </a:solidFill>
                    <a:latin typeface="UTM Avo" panose="02040603050506020204" pitchFamily="18" charset="0"/>
                    <a:cs typeface="Arial" panose="020B0604020202020204" pitchFamily="34" charset="0"/>
                  </a:rPr>
                  <a:t>S(s)  + O</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(g) </a:t>
                </a:r>
                <a14:m>
                  <m:oMath xmlns:m="http://schemas.openxmlformats.org/officeDocument/2006/math">
                    <m:box>
                      <m:boxPr>
                        <m:noBreak m:val="on"/>
                        <m:ctrlPr>
                          <a:rPr lang="en-US" sz="2400" i="1">
                            <a:solidFill>
                              <a:srgbClr val="000000"/>
                            </a:solidFill>
                            <a:latin typeface="Cambria Math" panose="02040503050406030204" pitchFamily="18" charset="0"/>
                            <a:cs typeface="Cambria Math" panose="02040503050406030204" charset="0"/>
                          </a:rPr>
                        </m:ctrlPr>
                      </m:boxPr>
                      <m:e>
                        <m:groupChr>
                          <m:groupChrPr>
                            <m:chr m:val="→"/>
                            <m:vertJc m:val="bot"/>
                            <m:ctrlPr>
                              <a:rPr lang="en-US" sz="2400" i="1">
                                <a:solidFill>
                                  <a:srgbClr val="000000"/>
                                </a:solidFill>
                                <a:latin typeface="Cambria Math" panose="02040503050406030204" pitchFamily="18" charset="0"/>
                                <a:cs typeface="Cambria Math" panose="02040503050406030204" charset="0"/>
                              </a:rPr>
                            </m:ctrlPr>
                          </m:groupChrPr>
                          <m:e>
                            <m:r>
                              <a:rPr lang="en-US" sz="2400" i="1">
                                <a:solidFill>
                                  <a:srgbClr val="000000"/>
                                </a:solidFill>
                                <a:latin typeface="Cambria Math" panose="02040503050406030204" charset="0"/>
                                <a:cs typeface="Cambria Math" panose="02040503050406030204" charset="0"/>
                              </a:rPr>
                              <m:t>𝑡</m:t>
                            </m:r>
                            <m:r>
                              <a:rPr lang="en-US" sz="2400" i="1" baseline="30000">
                                <a:solidFill>
                                  <a:srgbClr val="000000"/>
                                </a:solidFill>
                                <a:latin typeface="Cambria Math" panose="02040503050406030204" charset="0"/>
                                <a:ea typeface="MS Mincho" charset="0"/>
                                <a:cs typeface="Cambria Math" panose="02040503050406030204" charset="0"/>
                              </a:rPr>
                              <m:t>0</m:t>
                            </m:r>
                          </m:e>
                        </m:groupChr>
                      </m:e>
                    </m:box>
                  </m:oMath>
                </a14:m>
                <a:r>
                  <a:rPr lang="en-US" sz="2400" dirty="0">
                    <a:solidFill>
                      <a:srgbClr val="000000"/>
                    </a:solidFill>
                    <a:latin typeface="UTM Avo" panose="02040603050506020204" pitchFamily="18" charset="0"/>
                    <a:cs typeface="Arial" panose="020B0604020202020204" pitchFamily="34" charset="0"/>
                  </a:rPr>
                  <a:t> SO</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(g)                         </a:t>
                </a:r>
                <a:r>
                  <a:rPr lang="en-US" sz="2400" dirty="0">
                    <a:solidFill>
                      <a:srgbClr val="000000"/>
                    </a:solidFill>
                    <a:latin typeface="UTM Avo" panose="02040603050506020204" pitchFamily="18" charset="0"/>
                    <a:cs typeface="Arial" panose="020B0604020202020204" pitchFamily="34" charset="0"/>
                    <a:sym typeface="+mn-ea"/>
                  </a:rPr>
                  <a:t>∆</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f</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ea typeface="MS Mincho" charset="0"/>
                            <a:cs typeface="Cambria Math" panose="02040503050406030204" charset="0"/>
                          </a:rPr>
                          <m:t>298</m:t>
                        </m:r>
                      </m:sub>
                      <m:sup>
                        <m:r>
                          <m:rPr>
                            <m:sty m:val="p"/>
                          </m:rPr>
                          <a:rPr lang="en-US" sz="2400" i="0">
                            <a:solidFill>
                              <a:srgbClr val="000000"/>
                            </a:solidFill>
                            <a:latin typeface="Cambria Math" panose="02040503050406030204" charset="0"/>
                            <a:cs typeface="Cambria Math" panose="02040503050406030204" charset="0"/>
                          </a:rPr>
                          <m:t>o</m:t>
                        </m:r>
                      </m:sup>
                    </m:sSubSup>
                  </m:oMath>
                </a14:m>
                <a:r>
                  <a:rPr lang="en-US" sz="2400" dirty="0">
                    <a:solidFill>
                      <a:srgbClr val="000000"/>
                    </a:solidFill>
                    <a:latin typeface="UTM Avo" panose="02040603050506020204" pitchFamily="18" charset="0"/>
                    <a:cs typeface="Arial" panose="020B0604020202020204" pitchFamily="34" charset="0"/>
                  </a:rPr>
                  <a:t>  = -209,80 kJ.mol</a:t>
                </a:r>
                <a:r>
                  <a:rPr lang="en-US" sz="2400" baseline="30000" dirty="0">
                    <a:solidFill>
                      <a:srgbClr val="000000"/>
                    </a:solidFill>
                    <a:latin typeface="UTM Avo" panose="02040603050506020204" pitchFamily="18" charset="0"/>
                    <a:cs typeface="Arial" panose="020B0604020202020204" pitchFamily="34" charset="0"/>
                  </a:rPr>
                  <a:t>-1</a:t>
                </a:r>
                <a:endParaRPr lang="en-US" sz="2400" dirty="0">
                  <a:solidFill>
                    <a:srgbClr val="000000"/>
                  </a:solidFill>
                  <a:latin typeface="UTM Avo" panose="02040603050506020204" pitchFamily="18" charset="0"/>
                  <a:cs typeface="Arial" panose="020B0604020202020204" pitchFamily="34" charset="0"/>
                </a:endParaRPr>
              </a:p>
              <a:p>
                <a:pPr algn="just">
                  <a:lnSpc>
                    <a:spcPct val="150000"/>
                  </a:lnSpc>
                </a:pPr>
                <a:r>
                  <a:rPr lang="en-US" sz="2400" dirty="0" err="1">
                    <a:solidFill>
                      <a:srgbClr val="000000"/>
                    </a:solidFill>
                    <a:latin typeface="UTM Avo" panose="02040603050506020204" pitchFamily="18" charset="0"/>
                    <a:cs typeface="Arial" panose="020B0604020202020204" pitchFamily="34" charset="0"/>
                  </a:rPr>
                  <a:t>Hãy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xác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định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cho</a:t>
                </a:r>
                <a:r>
                  <a:rPr lang="en-US" sz="2400" dirty="0">
                    <a:solidFill>
                      <a:srgbClr val="000000"/>
                    </a:solidFill>
                    <a:latin typeface="UTM Avo" panose="02040603050506020204" pitchFamily="18" charset="0"/>
                    <a:cs typeface="Arial" panose="020B0604020202020204" pitchFamily="34" charset="0"/>
                  </a:rPr>
                  <a:t> 8 gam sulfur </a:t>
                </a:r>
                <a:r>
                  <a:rPr lang="en-US" sz="2400" dirty="0" err="1">
                    <a:solidFill>
                      <a:srgbClr val="000000"/>
                    </a:solidFill>
                    <a:latin typeface="UTM Avo" panose="02040603050506020204" pitchFamily="18" charset="0"/>
                    <a:cs typeface="Arial" panose="020B0604020202020204" pitchFamily="34" charset="0"/>
                  </a:rPr>
                  <a:t>rắn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hoàn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toàn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oxygen </a:t>
                </a:r>
                <a:r>
                  <a:rPr lang="en-US" sz="2400" dirty="0" err="1">
                    <a:solidFill>
                      <a:srgbClr val="000000"/>
                    </a:solidFill>
                    <a:latin typeface="UTM Avo" panose="02040603050506020204" pitchFamily="18" charset="0"/>
                    <a:cs typeface="Arial" panose="020B0604020202020204" pitchFamily="34" charset="0"/>
                  </a:rPr>
                  <a:t>phân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a:t>
                </a:r>
              </a:p>
            </p:txBody>
          </p:sp>
        </mc:Choice>
        <mc:Fallback xmlns="">
          <p:sp>
            <p:nvSpPr>
              <p:cNvPr id="2" name="TextBox 1">
                <a:extLst>
                  <a:ext uri="{FF2B5EF4-FFF2-40B4-BE49-F238E27FC236}">
                    <a16:creationId xmlns:a16="http://schemas.microsoft.com/office/drawing/2014/main" id="{E39C927E-ECF9-4154-1153-0CA8F08A0833}"/>
                  </a:ext>
                </a:extLst>
              </p:cNvPr>
              <p:cNvSpPr txBox="1">
                <a:spLocks noRot="1" noChangeAspect="1" noMove="1" noResize="1" noEditPoints="1" noAdjustHandles="1" noChangeArrowheads="1" noChangeShapeType="1" noTextEdit="1"/>
              </p:cNvSpPr>
              <p:nvPr/>
            </p:nvSpPr>
            <p:spPr>
              <a:xfrm>
                <a:off x="701040" y="1783081"/>
                <a:ext cx="10922000" cy="2419830"/>
              </a:xfrm>
              <a:prstGeom prst="rect">
                <a:avLst/>
              </a:prstGeom>
              <a:blipFill>
                <a:blip r:embed="rId3"/>
                <a:stretch>
                  <a:fillRect l="-837" r="-781" b="-4545"/>
                </a:stretch>
              </a:blipFill>
            </p:spPr>
            <p:txBody>
              <a:bodyPr/>
              <a:lstStyle/>
              <a:p>
                <a:r>
                  <a:rPr lang="en-US">
                    <a:noFill/>
                  </a:rPr>
                  <a:t> </a:t>
                </a:r>
              </a:p>
            </p:txBody>
          </p:sp>
        </mc:Fallback>
      </mc:AlternateContent>
    </p:spTree>
    <p:extLst>
      <p:ext uri="{BB962C8B-B14F-4D97-AF65-F5344CB8AC3E}">
        <p14:creationId xmlns:p14="http://schemas.microsoft.com/office/powerpoint/2010/main" val="1849782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Box 121">
            <a:extLst>
              <a:ext uri="{FF2B5EF4-FFF2-40B4-BE49-F238E27FC236}">
                <a16:creationId xmlns:a16="http://schemas.microsoft.com/office/drawing/2014/main" id="{107CA61D-330F-A36F-E38E-A8FEC4BB6A4B}"/>
              </a:ext>
            </a:extLst>
          </p:cNvPr>
          <p:cNvSpPr txBox="1"/>
          <p:nvPr/>
        </p:nvSpPr>
        <p:spPr>
          <a:xfrm>
            <a:off x="3462443" y="1696720"/>
            <a:ext cx="5085080" cy="523220"/>
          </a:xfrm>
          <a:prstGeom prst="rect">
            <a:avLst/>
          </a:prstGeom>
          <a:solidFill>
            <a:schemeClr val="accent1">
              <a:lumMod val="20000"/>
              <a:lumOff val="80000"/>
            </a:schemeClr>
          </a:solidFill>
          <a:ln w="9525">
            <a:noFill/>
          </a:ln>
        </p:spPr>
        <p:txBody>
          <a:bodyPr wrap="square">
            <a:spAutoFit/>
          </a:bodyPr>
          <a:lstStyle/>
          <a:p>
            <a:pPr algn="ctr"/>
            <a:r>
              <a:rPr lang="en-US" sz="2800" b="1" dirty="0">
                <a:solidFill>
                  <a:srgbClr val="000000"/>
                </a:solidFill>
                <a:latin typeface="UTM Avo" panose="02040603050506020204" pitchFamily="18" charset="0"/>
                <a:cs typeface="Arial" panose="020B0604020202020204" pitchFamily="34" charset="0"/>
              </a:rPr>
              <a:t>Đáp </a:t>
            </a:r>
            <a:r>
              <a:rPr lang="en-US" sz="2800" b="1" dirty="0" err="1">
                <a:solidFill>
                  <a:srgbClr val="000000"/>
                </a:solidFill>
                <a:latin typeface="UTM Avo" panose="02040603050506020204" pitchFamily="18" charset="0"/>
                <a:cs typeface="Arial" panose="020B0604020202020204" pitchFamily="34" charset="0"/>
              </a:rPr>
              <a:t>án</a:t>
            </a:r>
            <a:endParaRPr lang="en-US" sz="2800" b="1" dirty="0">
              <a:solidFill>
                <a:srgbClr val="000000"/>
              </a:solidFill>
              <a:latin typeface="UTM Avo" panose="020406030505060202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4" name="Text Box 17">
                <a:extLst>
                  <a:ext uri="{FF2B5EF4-FFF2-40B4-BE49-F238E27FC236}">
                    <a16:creationId xmlns:a16="http://schemas.microsoft.com/office/drawing/2014/main" id="{5AB99A8C-5FE6-404F-987B-35D7180A5D82}"/>
                  </a:ext>
                </a:extLst>
              </p:cNvPr>
              <p:cNvSpPr txBox="1"/>
              <p:nvPr/>
            </p:nvSpPr>
            <p:spPr>
              <a:xfrm>
                <a:off x="863600" y="2368973"/>
                <a:ext cx="10881360" cy="4123052"/>
              </a:xfrm>
              <a:prstGeom prst="rect">
                <a:avLst/>
              </a:prstGeom>
              <a:solidFill>
                <a:schemeClr val="accent3">
                  <a:lumMod val="20000"/>
                  <a:lumOff val="80000"/>
                </a:schemeClr>
              </a:solidFill>
              <a:ln w="9525">
                <a:noFill/>
              </a:ln>
            </p:spPr>
            <p:txBody>
              <a:bodyPr wrap="square">
                <a:spAutoFit/>
              </a:bodyPr>
              <a:lstStyle/>
              <a:p>
                <a:pPr algn="just">
                  <a:lnSpc>
                    <a:spcPct val="150000"/>
                  </a:lnSpc>
                </a:pPr>
                <a:r>
                  <a:rPr lang="en-US" sz="2400" b="1" dirty="0">
                    <a:solidFill>
                      <a:srgbClr val="000000"/>
                    </a:solidFill>
                    <a:latin typeface="UTM Avo" panose="02040603050506020204" pitchFamily="18" charset="0"/>
                    <a:cs typeface="Arial" panose="020B0604020202020204" pitchFamily="34" charset="0"/>
                  </a:rPr>
                  <a:t>Nhiệm </a:t>
                </a:r>
                <a:r>
                  <a:rPr lang="en-US" sz="2400" b="1" dirty="0" err="1">
                    <a:solidFill>
                      <a:srgbClr val="000000"/>
                    </a:solidFill>
                    <a:latin typeface="UTM Avo" panose="02040603050506020204" pitchFamily="18" charset="0"/>
                    <a:cs typeface="Arial" panose="020B0604020202020204" pitchFamily="34" charset="0"/>
                  </a:rPr>
                  <a:t>vụ</a:t>
                </a:r>
                <a:r>
                  <a:rPr lang="en-US" sz="2400" b="1" dirty="0">
                    <a:solidFill>
                      <a:srgbClr val="000000"/>
                    </a:solidFill>
                    <a:latin typeface="UTM Avo" panose="02040603050506020204" pitchFamily="18" charset="0"/>
                    <a:cs typeface="Arial" panose="020B0604020202020204" pitchFamily="34" charset="0"/>
                  </a:rPr>
                  <a:t> 2 :</a:t>
                </a:r>
                <a:r>
                  <a:rPr lang="en-US" sz="2400" dirty="0">
                    <a:solidFill>
                      <a:srgbClr val="000000"/>
                    </a:solidFill>
                    <a:latin typeface="UTM Avo" panose="02040603050506020204" pitchFamily="18" charset="0"/>
                    <a:cs typeface="Arial" panose="020B0604020202020204" pitchFamily="34" charset="0"/>
                  </a:rPr>
                  <a:t>Theo </a:t>
                </a:r>
                <a:r>
                  <a:rPr lang="en-US" sz="2400" dirty="0" err="1">
                    <a:solidFill>
                      <a:srgbClr val="000000"/>
                    </a:solidFill>
                    <a:latin typeface="UTM Avo" panose="02040603050506020204" pitchFamily="18" charset="0"/>
                    <a:cs typeface="Arial" panose="020B0604020202020204" pitchFamily="34" charset="0"/>
                  </a:rPr>
                  <a:t>bài</a:t>
                </a:r>
                <a:r>
                  <a:rPr lang="en-US" sz="2400" dirty="0">
                    <a:solidFill>
                      <a:srgbClr val="000000"/>
                    </a:solidFill>
                    <a:latin typeface="UTM Avo" panose="02040603050506020204" pitchFamily="18" charset="0"/>
                    <a:cs typeface="Arial" panose="020B0604020202020204" pitchFamily="34" charset="0"/>
                  </a:rPr>
                  <a:t> </a:t>
                </a:r>
                <a14:m>
                  <m:oMath xmlns:m="http://schemas.openxmlformats.org/officeDocument/2006/math">
                    <m:sSub>
                      <m:sSubPr>
                        <m:ctrlPr>
                          <a:rPr lang="en-US" sz="2400" i="1">
                            <a:solidFill>
                              <a:srgbClr val="000000"/>
                            </a:solidFill>
                            <a:latin typeface="Cambria Math" panose="02040503050406030204" pitchFamily="18" charset="0"/>
                            <a:cs typeface="Cambria Math" panose="02040503050406030204" charset="0"/>
                          </a:rPr>
                        </m:ctrlPr>
                      </m:sSubPr>
                      <m:e>
                        <m:r>
                          <a:rPr lang="en-US" sz="2400" i="1">
                            <a:solidFill>
                              <a:srgbClr val="000000"/>
                            </a:solidFill>
                            <a:latin typeface="Cambria Math" panose="02040503050406030204" charset="0"/>
                            <a:cs typeface="Cambria Math" panose="02040503050406030204" charset="0"/>
                          </a:rPr>
                          <m:t>𝑛</m:t>
                        </m:r>
                      </m:e>
                      <m:sub>
                        <m:r>
                          <a:rPr lang="en-US" sz="2400" i="1">
                            <a:solidFill>
                              <a:srgbClr val="000000"/>
                            </a:solidFill>
                            <a:latin typeface="Cambria Math" panose="02040503050406030204" charset="0"/>
                            <a:cs typeface="Cambria Math" panose="02040503050406030204" charset="0"/>
                          </a:rPr>
                          <m:t>𝑆</m:t>
                        </m:r>
                      </m:sub>
                    </m:sSub>
                    <m:r>
                      <a:rPr lang="en-US" sz="2400" i="1">
                        <a:solidFill>
                          <a:srgbClr val="000000"/>
                        </a:solidFill>
                        <a:latin typeface="Cambria Math" panose="02040503050406030204" charset="0"/>
                        <a:ea typeface="MS Mincho" charset="0"/>
                        <a:cs typeface="Cambria Math" panose="02040503050406030204" charset="0"/>
                      </a:rPr>
                      <m:t>= </m:t>
                    </m:r>
                    <m:f>
                      <m:fPr>
                        <m:ctrlPr>
                          <a:rPr lang="en-US" sz="2400" i="1">
                            <a:solidFill>
                              <a:srgbClr val="000000"/>
                            </a:solidFill>
                            <a:latin typeface="Cambria Math" panose="02040503050406030204" pitchFamily="18" charset="0"/>
                            <a:cs typeface="Cambria Math" panose="02040503050406030204" charset="0"/>
                          </a:rPr>
                        </m:ctrlPr>
                      </m:fPr>
                      <m:num>
                        <m:r>
                          <m:rPr>
                            <m:nor/>
                          </m:rPr>
                          <a:rPr lang="en-US" sz="2400" i="0">
                            <a:solidFill>
                              <a:srgbClr val="000000"/>
                            </a:solidFill>
                            <a:latin typeface="UTM Avo" panose="02040603050506020204" pitchFamily="18" charset="0"/>
                            <a:cs typeface="Cambria Math" panose="02040503050406030204" charset="0"/>
                          </a:rPr>
                          <m:t>8</m:t>
                        </m:r>
                      </m:num>
                      <m:den>
                        <m:r>
                          <m:rPr>
                            <m:nor/>
                          </m:rPr>
                          <a:rPr lang="en-US" sz="2400" i="0">
                            <a:solidFill>
                              <a:srgbClr val="000000"/>
                            </a:solidFill>
                            <a:latin typeface="UTM Avo" panose="02040603050506020204" pitchFamily="18" charset="0"/>
                            <a:ea typeface="MS Mincho" charset="0"/>
                            <a:cs typeface="Cambria Math" panose="02040503050406030204" charset="0"/>
                          </a:rPr>
                          <m:t>32</m:t>
                        </m:r>
                      </m:den>
                    </m:f>
                    <m:r>
                      <a:rPr lang="en-US" sz="2400" i="1">
                        <a:solidFill>
                          <a:srgbClr val="000000"/>
                        </a:solidFill>
                        <a:latin typeface="Cambria Math" panose="02040503050406030204" charset="0"/>
                        <a:ea typeface="MS Mincho" charset="0"/>
                        <a:cs typeface="Cambria Math" panose="02040503050406030204" charset="0"/>
                      </a:rPr>
                      <m:t> = </m:t>
                    </m:r>
                    <m:r>
                      <m:rPr>
                        <m:nor/>
                      </m:rPr>
                      <a:rPr lang="en-US" sz="2400" i="0">
                        <a:solidFill>
                          <a:srgbClr val="000000"/>
                        </a:solidFill>
                        <a:latin typeface="UTM Avo" panose="02040603050506020204" pitchFamily="18" charset="0"/>
                        <a:ea typeface="MS Mincho" charset="0"/>
                        <a:cs typeface="Cambria Math" panose="02040503050406030204" charset="0"/>
                      </a:rPr>
                      <m:t>0,25 (</m:t>
                    </m:r>
                    <m:r>
                      <m:rPr>
                        <m:nor/>
                      </m:rPr>
                      <a:rPr lang="en-US" sz="2400" i="0">
                        <a:solidFill>
                          <a:srgbClr val="000000"/>
                        </a:solidFill>
                        <a:latin typeface="UTM Avo" panose="02040603050506020204" pitchFamily="18" charset="0"/>
                        <a:cs typeface="Cambria Math" panose="02040503050406030204" charset="0"/>
                      </a:rPr>
                      <m:t>mol</m:t>
                    </m:r>
                    <m:r>
                      <m:rPr>
                        <m:nor/>
                      </m:rPr>
                      <a:rPr lang="en-US" sz="2400" i="0">
                        <a:solidFill>
                          <a:srgbClr val="000000"/>
                        </a:solidFill>
                        <a:latin typeface="UTM Avo" panose="02040603050506020204" pitchFamily="18" charset="0"/>
                        <a:ea typeface="MS Mincho" charset="0"/>
                        <a:cs typeface="Cambria Math" panose="02040503050406030204" charset="0"/>
                      </a:rPr>
                      <m:t>)</m:t>
                    </m:r>
                    <m:r>
                      <a:rPr lang="en-US" sz="2400" i="1">
                        <a:solidFill>
                          <a:srgbClr val="000000"/>
                        </a:solidFill>
                        <a:latin typeface="Cambria Math" panose="02040503050406030204" charset="0"/>
                        <a:ea typeface="MS Mincho" charset="0"/>
                        <a:cs typeface="Cambria Math" panose="02040503050406030204" charset="0"/>
                      </a:rPr>
                      <m:t>=</m:t>
                    </m:r>
                    <m:sSub>
                      <m:sSubPr>
                        <m:ctrlPr>
                          <a:rPr lang="en-US" sz="2400" i="1">
                            <a:solidFill>
                              <a:srgbClr val="000000"/>
                            </a:solidFill>
                            <a:latin typeface="Cambria Math" panose="02040503050406030204" pitchFamily="18" charset="0"/>
                            <a:ea typeface="MS Mincho" charset="0"/>
                            <a:cs typeface="Cambria Math" panose="02040503050406030204" charset="0"/>
                          </a:rPr>
                        </m:ctrlPr>
                      </m:sSubPr>
                      <m:e>
                        <m:r>
                          <a:rPr lang="en-US" sz="2400" i="1">
                            <a:solidFill>
                              <a:srgbClr val="000000"/>
                            </a:solidFill>
                            <a:latin typeface="Cambria Math" panose="02040503050406030204" charset="0"/>
                            <a:ea typeface="MS Mincho" charset="0"/>
                            <a:cs typeface="Cambria Math" panose="02040503050406030204" charset="0"/>
                          </a:rPr>
                          <m:t>𝑛</m:t>
                        </m:r>
                      </m:e>
                      <m:sub>
                        <m:r>
                          <a:rPr lang="en-US" sz="2400" i="1">
                            <a:solidFill>
                              <a:srgbClr val="000000"/>
                            </a:solidFill>
                            <a:latin typeface="Cambria Math" panose="02040503050406030204" charset="0"/>
                            <a:ea typeface="MS Mincho" charset="0"/>
                            <a:cs typeface="Cambria Math" panose="02040503050406030204" charset="0"/>
                          </a:rPr>
                          <m:t>𝑆</m:t>
                        </m:r>
                        <m:sSub>
                          <m:sSubPr>
                            <m:ctrlPr>
                              <a:rPr lang="en-US" sz="2400" i="1">
                                <a:solidFill>
                                  <a:srgbClr val="000000"/>
                                </a:solidFill>
                                <a:latin typeface="Cambria Math" panose="02040503050406030204" pitchFamily="18" charset="0"/>
                                <a:ea typeface="MS Mincho" charset="0"/>
                                <a:cs typeface="Cambria Math" panose="02040503050406030204" charset="0"/>
                              </a:rPr>
                            </m:ctrlPr>
                          </m:sSubPr>
                          <m:e>
                            <m:r>
                              <a:rPr lang="en-US" sz="2400" i="1">
                                <a:solidFill>
                                  <a:srgbClr val="000000"/>
                                </a:solidFill>
                                <a:latin typeface="Cambria Math" panose="02040503050406030204" charset="0"/>
                                <a:ea typeface="MS Mincho" charset="0"/>
                                <a:cs typeface="Cambria Math" panose="02040503050406030204" charset="0"/>
                              </a:rPr>
                              <m:t>𝑂</m:t>
                            </m:r>
                          </m:e>
                          <m:sub>
                            <m:r>
                              <a:rPr lang="en-US" sz="2400" i="1">
                                <a:solidFill>
                                  <a:srgbClr val="000000"/>
                                </a:solidFill>
                                <a:latin typeface="Cambria Math" panose="02040503050406030204" charset="0"/>
                                <a:ea typeface="MS Mincho" charset="0"/>
                                <a:cs typeface="Cambria Math" panose="02040503050406030204" charset="0"/>
                              </a:rPr>
                              <m:t>2</m:t>
                            </m:r>
                          </m:sub>
                        </m:sSub>
                      </m:sub>
                    </m:sSub>
                  </m:oMath>
                </a14:m>
                <a:endParaRPr lang="en-US" sz="2400" i="1" dirty="0">
                  <a:solidFill>
                    <a:srgbClr val="000000"/>
                  </a:solidFill>
                  <a:latin typeface="UTM Avo" panose="02040603050506020204" pitchFamily="18" charset="0"/>
                  <a:cs typeface="Arial" panose="020B0604020202020204" pitchFamily="34" charset="0"/>
                </a:endParaRPr>
              </a:p>
              <a:p>
                <a:pPr algn="just">
                  <a:lnSpc>
                    <a:spcPct val="150000"/>
                  </a:lnSpc>
                </a:pPr>
                <a:r>
                  <a:rPr lang="en-US" sz="2400" dirty="0" err="1">
                    <a:solidFill>
                      <a:srgbClr val="000000"/>
                    </a:solidFill>
                    <a:latin typeface="UTM Avo" panose="02040603050506020204" pitchFamily="18" charset="0"/>
                    <a:cs typeface="Arial" panose="020B0604020202020204" pitchFamily="34" charset="0"/>
                  </a:rPr>
                  <a:t>Sản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phẩm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1 mol SO</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-296,80 kJ</a:t>
                </a:r>
              </a:p>
              <a:p>
                <a:pPr algn="just">
                  <a:lnSpc>
                    <a:spcPct val="150000"/>
                  </a:lnSpc>
                </a:pPr>
                <a:r>
                  <a:rPr lang="en-US" sz="2400" dirty="0">
                    <a:solidFill>
                      <a:srgbClr val="000000"/>
                    </a:solidFill>
                    <a:latin typeface="UTM Avo" panose="02040603050506020204" pitchFamily="18" charset="0"/>
                    <a:cs typeface="Arial" panose="020B0604020202020204" pitchFamily="34" charset="0"/>
                    <a:sym typeface="+mn-ea"/>
                  </a:rPr>
                  <a:t>→ 0,25 mol SO</a:t>
                </a:r>
                <a:r>
                  <a:rPr lang="en-US" sz="2400" baseline="-25000" dirty="0">
                    <a:solidFill>
                      <a:srgbClr val="000000"/>
                    </a:solidFill>
                    <a:latin typeface="UTM Avo" panose="02040603050506020204" pitchFamily="18" charset="0"/>
                    <a:cs typeface="Arial" panose="020B0604020202020204" pitchFamily="34" charset="0"/>
                    <a:sym typeface="+mn-ea"/>
                  </a:rPr>
                  <a:t>2</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a:t>
                </a:r>
                <a14:m>
                  <m:oMath xmlns:m="http://schemas.openxmlformats.org/officeDocument/2006/math">
                    <m:r>
                      <a:rPr lang="en-US" sz="2400" i="1" dirty="0">
                        <a:solidFill>
                          <a:srgbClr val="000000"/>
                        </a:solidFill>
                        <a:latin typeface="Cambria Math" panose="02040503050406030204" pitchFamily="18" charset="0"/>
                        <a:cs typeface="Arial" panose="020B0604020202020204" pitchFamily="34" charset="0"/>
                      </a:rPr>
                      <m:t>𝑥</m:t>
                    </m:r>
                  </m:oMath>
                </a14:m>
                <a:r>
                  <a:rPr lang="en-US" sz="2400" dirty="0">
                    <a:solidFill>
                      <a:srgbClr val="000000"/>
                    </a:solidFill>
                    <a:latin typeface="UTM Avo" panose="02040603050506020204" pitchFamily="18" charset="0"/>
                    <a:cs typeface="Arial" panose="020B0604020202020204" pitchFamily="34" charset="0"/>
                  </a:rPr>
                  <a:t> kJ</a:t>
                </a:r>
              </a:p>
              <a:p>
                <a:pPr algn="just">
                  <a:lnSpc>
                    <a:spcPct val="150000"/>
                  </a:lnSpc>
                </a:pPr>
                <a:r>
                  <a:rPr lang="en-US" sz="2400" dirty="0">
                    <a:solidFill>
                      <a:srgbClr val="000000"/>
                    </a:solidFill>
                    <a:latin typeface="UTM Avo" panose="02040603050506020204" pitchFamily="18" charset="0"/>
                    <a:cs typeface="Arial" panose="020B0604020202020204" pitchFamily="34" charset="0"/>
                  </a:rPr>
                  <a:t>→ </a:t>
                </a:r>
                <a14:m>
                  <m:oMath xmlns:m="http://schemas.openxmlformats.org/officeDocument/2006/math">
                    <m:r>
                      <a:rPr lang="en-US" sz="2400" i="1" dirty="0">
                        <a:solidFill>
                          <a:srgbClr val="000000"/>
                        </a:solidFill>
                        <a:latin typeface="Cambria Math" panose="02040503050406030204" pitchFamily="18" charset="0"/>
                        <a:cs typeface="Arial" panose="020B0604020202020204" pitchFamily="34" charset="0"/>
                      </a:rPr>
                      <m:t>𝑥</m:t>
                    </m:r>
                  </m:oMath>
                </a14:m>
                <a:r>
                  <a:rPr lang="en-US" sz="2400" dirty="0">
                    <a:solidFill>
                      <a:srgbClr val="000000"/>
                    </a:solidFill>
                    <a:latin typeface="UTM Avo" panose="02040603050506020204" pitchFamily="18" charset="0"/>
                    <a:cs typeface="Arial" panose="020B0604020202020204" pitchFamily="34" charset="0"/>
                  </a:rPr>
                  <a:t> = </a:t>
                </a:r>
                <a14:m>
                  <m:oMath xmlns:m="http://schemas.openxmlformats.org/officeDocument/2006/math">
                    <m:f>
                      <m:fPr>
                        <m:ctrlPr>
                          <a:rPr lang="en-US" sz="2400" i="1">
                            <a:solidFill>
                              <a:srgbClr val="000000"/>
                            </a:solidFill>
                            <a:latin typeface="Cambria Math" panose="02040503050406030204" pitchFamily="18" charset="0"/>
                            <a:cs typeface="Cambria Math" panose="02040503050406030204" charset="0"/>
                          </a:rPr>
                        </m:ctrlPr>
                      </m:fPr>
                      <m:num>
                        <m:r>
                          <m:rPr>
                            <m:nor/>
                          </m:rPr>
                          <a:rPr lang="en-US" sz="2400" i="0">
                            <a:solidFill>
                              <a:srgbClr val="000000"/>
                            </a:solidFill>
                            <a:latin typeface="UTM Avo" panose="02040603050506020204" pitchFamily="18" charset="0"/>
                            <a:cs typeface="Cambria Math" panose="02040503050406030204" charset="0"/>
                          </a:rPr>
                          <m:t>−296,80 . 0,25</m:t>
                        </m:r>
                      </m:num>
                      <m:den>
                        <m:r>
                          <m:rPr>
                            <m:nor/>
                          </m:rPr>
                          <a:rPr lang="en-US" sz="2400" i="0">
                            <a:solidFill>
                              <a:srgbClr val="000000"/>
                            </a:solidFill>
                            <a:latin typeface="UTM Avo" panose="02040603050506020204" pitchFamily="18" charset="0"/>
                            <a:ea typeface="MS Mincho" charset="0"/>
                            <a:cs typeface="Cambria Math" panose="02040503050406030204" charset="0"/>
                          </a:rPr>
                          <m:t>1</m:t>
                        </m:r>
                      </m:den>
                    </m:f>
                    <m:r>
                      <a:rPr lang="en-US" sz="2400" i="1">
                        <a:solidFill>
                          <a:srgbClr val="000000"/>
                        </a:solidFill>
                        <a:latin typeface="Cambria Math" panose="02040503050406030204" charset="0"/>
                        <a:ea typeface="MS Mincho" charset="0"/>
                        <a:cs typeface="Cambria Math" panose="02040503050406030204" charset="0"/>
                      </a:rPr>
                      <m:t>= −</m:t>
                    </m:r>
                    <m:r>
                      <m:rPr>
                        <m:nor/>
                      </m:rPr>
                      <a:rPr lang="en-US" sz="2400" dirty="0">
                        <a:solidFill>
                          <a:srgbClr val="000000"/>
                        </a:solidFill>
                        <a:latin typeface="UTM Avo" panose="02040603050506020204" pitchFamily="18" charset="0"/>
                        <a:cs typeface="Arial" panose="020B0604020202020204" pitchFamily="34" charset="0"/>
                      </a:rPr>
                      <m:t>65,296 </m:t>
                    </m:r>
                    <m:r>
                      <m:rPr>
                        <m:nor/>
                      </m:rPr>
                      <a:rPr lang="en-US" sz="2400" dirty="0">
                        <a:solidFill>
                          <a:srgbClr val="000000"/>
                        </a:solidFill>
                        <a:latin typeface="UTM Avo" panose="02040603050506020204" pitchFamily="18" charset="0"/>
                        <a:cs typeface="Arial" panose="020B0604020202020204" pitchFamily="34" charset="0"/>
                      </a:rPr>
                      <m:t>kJ</m:t>
                    </m:r>
                  </m:oMath>
                </a14:m>
                <a:endParaRPr lang="en-US" sz="2400" dirty="0">
                  <a:solidFill>
                    <a:srgbClr val="000000"/>
                  </a:solidFill>
                  <a:latin typeface="UTM Avo" panose="02040603050506020204" pitchFamily="18" charset="0"/>
                  <a:cs typeface="Cambria Math" panose="02040503050406030204" charset="0"/>
                </a:endParaRPr>
              </a:p>
              <a:p>
                <a:pPr algn="just">
                  <a:lnSpc>
                    <a:spcPct val="150000"/>
                  </a:lnSpc>
                </a:pPr>
                <a:r>
                  <a:rPr lang="en-US" sz="2400" dirty="0" err="1">
                    <a:solidFill>
                      <a:srgbClr val="000000"/>
                    </a:solidFill>
                    <a:latin typeface="UTM Avo" panose="02040603050506020204" pitchFamily="18" charset="0"/>
                    <a:cs typeface="Arial" panose="020B0604020202020204" pitchFamily="34" charset="0"/>
                  </a:rPr>
                  <a:t>Vậy</a:t>
                </a:r>
                <a:r>
                  <a:rPr lang="en-US" sz="2400" dirty="0">
                    <a:solidFill>
                      <a:srgbClr val="000000"/>
                    </a:solidFill>
                    <a:latin typeface="UTM Avo" panose="02040603050506020204" pitchFamily="18" charset="0"/>
                    <a:cs typeface="Arial" panose="020B0604020202020204" pitchFamily="34" charset="0"/>
                  </a:rPr>
                  <a:t> 8 gam sulfur </a:t>
                </a:r>
                <a:r>
                  <a:rPr lang="en-US" sz="2400" dirty="0" err="1">
                    <a:solidFill>
                      <a:srgbClr val="000000"/>
                    </a:solidFill>
                    <a:latin typeface="UTM Avo" panose="02040603050506020204" pitchFamily="18" charset="0"/>
                    <a:cs typeface="Arial" panose="020B0604020202020204" pitchFamily="34" charset="0"/>
                  </a:rPr>
                  <a:t>rắn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hoàn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toàn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oxygen </a:t>
                </a:r>
                <a:r>
                  <a:rPr lang="en-US" sz="2400" dirty="0" err="1">
                    <a:solidFill>
                      <a:srgbClr val="000000"/>
                    </a:solidFill>
                    <a:latin typeface="UTM Avo" panose="02040603050506020204" pitchFamily="18" charset="0"/>
                    <a:cs typeface="Arial" panose="020B0604020202020204" pitchFamily="34" charset="0"/>
                  </a:rPr>
                  <a:t>phân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thì</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thành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14:m>
                  <m:oMath xmlns:m="http://schemas.openxmlformats.org/officeDocument/2006/math">
                    <m:r>
                      <a:rPr lang="en-US" sz="2400" i="1">
                        <a:solidFill>
                          <a:srgbClr val="000000"/>
                        </a:solidFill>
                        <a:latin typeface="Cambria Math" panose="02040503050406030204" charset="0"/>
                        <a:ea typeface="MS Mincho" charset="0"/>
                        <a:cs typeface="Cambria Math" panose="02040503050406030204" charset="0"/>
                      </a:rPr>
                      <m:t>−</m:t>
                    </m:r>
                  </m:oMath>
                </a14:m>
                <a:r>
                  <a:rPr lang="en-US" sz="2400" dirty="0">
                    <a:solidFill>
                      <a:srgbClr val="000000"/>
                    </a:solidFill>
                    <a:latin typeface="UTM Avo" panose="02040603050506020204" pitchFamily="18" charset="0"/>
                    <a:cs typeface="Arial" panose="020B0604020202020204" pitchFamily="34" charset="0"/>
                  </a:rPr>
                  <a:t>65,296 kJ.</a:t>
                </a:r>
              </a:p>
            </p:txBody>
          </p:sp>
        </mc:Choice>
        <mc:Fallback xmlns="">
          <p:sp>
            <p:nvSpPr>
              <p:cNvPr id="4" name="Text Box 17">
                <a:extLst>
                  <a:ext uri="{FF2B5EF4-FFF2-40B4-BE49-F238E27FC236}">
                    <a16:creationId xmlns:a16="http://schemas.microsoft.com/office/drawing/2014/main" id="{5AB99A8C-5FE6-404F-987B-35D7180A5D82}"/>
                  </a:ext>
                </a:extLst>
              </p:cNvPr>
              <p:cNvSpPr txBox="1">
                <a:spLocks noRot="1" noChangeAspect="1" noMove="1" noResize="1" noEditPoints="1" noAdjustHandles="1" noChangeArrowheads="1" noChangeShapeType="1" noTextEdit="1"/>
              </p:cNvSpPr>
              <p:nvPr/>
            </p:nvSpPr>
            <p:spPr>
              <a:xfrm>
                <a:off x="863600" y="2368973"/>
                <a:ext cx="10881360" cy="4123052"/>
              </a:xfrm>
              <a:prstGeom prst="rect">
                <a:avLst/>
              </a:prstGeom>
              <a:blipFill>
                <a:blip r:embed="rId3"/>
                <a:stretch>
                  <a:fillRect l="-896" r="-840" b="-2515"/>
                </a:stretch>
              </a:blipFill>
              <a:ln w="9525">
                <a:noFill/>
              </a:ln>
            </p:spPr>
            <p:txBody>
              <a:bodyPr/>
              <a:lstStyle/>
              <a:p>
                <a:r>
                  <a:rPr lang="en-US">
                    <a:noFill/>
                  </a:rPr>
                  <a:t> </a:t>
                </a:r>
              </a:p>
            </p:txBody>
          </p:sp>
        </mc:Fallback>
      </mc:AlternateContent>
    </p:spTree>
    <p:extLst>
      <p:ext uri="{BB962C8B-B14F-4D97-AF65-F5344CB8AC3E}">
        <p14:creationId xmlns:p14="http://schemas.microsoft.com/office/powerpoint/2010/main" val="17681563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5C5988-FDCD-3479-EC18-E5635B12FCF0}"/>
              </a:ext>
            </a:extLst>
          </p:cNvPr>
          <p:cNvGrpSpPr/>
          <p:nvPr/>
        </p:nvGrpSpPr>
        <p:grpSpPr>
          <a:xfrm>
            <a:off x="800100" y="1066800"/>
            <a:ext cx="10591800" cy="5791200"/>
            <a:chOff x="1052483" y="1440742"/>
            <a:chExt cx="10591800" cy="5791200"/>
          </a:xfrm>
        </p:grpSpPr>
        <p:sp>
          <p:nvSpPr>
            <p:cNvPr id="8" name="Scroll: Horizontal 7">
              <a:extLst>
                <a:ext uri="{FF2B5EF4-FFF2-40B4-BE49-F238E27FC236}">
                  <a16:creationId xmlns:a16="http://schemas.microsoft.com/office/drawing/2014/main" id="{5EEEE119-B581-B8C1-26C2-BF7FCC9B1D60}"/>
                </a:ext>
              </a:extLst>
            </p:cNvPr>
            <p:cNvSpPr/>
            <p:nvPr/>
          </p:nvSpPr>
          <p:spPr>
            <a:xfrm>
              <a:off x="1052483" y="1565005"/>
              <a:ext cx="10591800" cy="5666937"/>
            </a:xfrm>
            <a:prstGeom prst="horizontalScroll">
              <a:avLst>
                <a:gd name="adj" fmla="val 8246"/>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E1199153-D962-3178-2D6A-F5ED3F5E6128}"/>
                </a:ext>
              </a:extLst>
            </p:cNvPr>
            <p:cNvSpPr txBox="1"/>
            <p:nvPr/>
          </p:nvSpPr>
          <p:spPr>
            <a:xfrm>
              <a:off x="1852583" y="2307483"/>
              <a:ext cx="9144000" cy="4181979"/>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GV click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vào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số</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câu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tương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ứng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để</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câu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a:t>
              </a:r>
              <a:endPar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Click vào ô đáp án để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chọn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đáp</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án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Sau khi chọn đáp án, GV click vào đồ vật/món ăn ở góc bên phải để quay về màn hình chính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a:t>
              </a:r>
              <a:endPar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Quay về màn hình chính </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click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vào</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hình</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chữ</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Tết</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để</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hiện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món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ăn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tương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ứng</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với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câu</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đã</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chọn</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a:t>
              </a:r>
              <a:endPar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a:t>
              </a:r>
              <a:r>
                <a:rPr kumimoji="0" lang="vi-VN"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Click</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vào số câu hỏi tiếp theo để tiếp tục trò chơi</a:t>
              </a:r>
              <a:r>
                <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Kết thúc trò chơi GV </a:t>
              </a:r>
              <a:r>
                <a:rPr kumimoji="0" lang="vi-VN" sz="2000" b="0" i="0" u="none" strike="noStrike" kern="1200" cap="none" spc="0" normalizeH="0" baseline="0" noProof="0" dirty="0" err="1">
                  <a:ln>
                    <a:noFill/>
                  </a:ln>
                  <a:solidFill>
                    <a:prstClr val="black"/>
                  </a:solidFill>
                  <a:effectLst/>
                  <a:uLnTx/>
                  <a:uFillTx/>
                  <a:latin typeface="UTM Avo" panose="02040603050506020204" pitchFamily="18" charset="0"/>
                  <a:ea typeface="+mn-ea"/>
                  <a:cs typeface="Times New Roman" pitchFamily="18" charset="0"/>
                </a:rPr>
                <a:t>click</a:t>
              </a:r>
              <a:r>
                <a:rPr kumimoji="0" lang="vi-VN"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rPr>
                <a:t> vào mũi tên dưới góc màn hình để tiếp tục bài học.</a:t>
              </a:r>
              <a:endParaRPr kumimoji="0" lang="en-US" sz="2000" b="0" i="0" u="none" strike="noStrike" kern="1200" cap="none" spc="0" normalizeH="0" baseline="0" noProof="0" dirty="0">
                <a:ln>
                  <a:noFill/>
                </a:ln>
                <a:solidFill>
                  <a:prstClr val="black"/>
                </a:solidFill>
                <a:effectLst/>
                <a:uLnTx/>
                <a:uFillTx/>
                <a:latin typeface="UTM Avo" panose="02040603050506020204" pitchFamily="18" charset="0"/>
                <a:ea typeface="+mn-ea"/>
                <a:cs typeface="Times New Roman" pitchFamily="18" charset="0"/>
              </a:endParaRPr>
            </a:p>
          </p:txBody>
        </p:sp>
        <p:sp>
          <p:nvSpPr>
            <p:cNvPr id="7" name="TextBox 6">
              <a:extLst>
                <a:ext uri="{FF2B5EF4-FFF2-40B4-BE49-F238E27FC236}">
                  <a16:creationId xmlns:a16="http://schemas.microsoft.com/office/drawing/2014/main" id="{BA3022A3-7297-BB49-EC59-228E2101928E}"/>
                </a:ext>
              </a:extLst>
            </p:cNvPr>
            <p:cNvSpPr txBox="1"/>
            <p:nvPr/>
          </p:nvSpPr>
          <p:spPr>
            <a:xfrm>
              <a:off x="3909983" y="1440742"/>
              <a:ext cx="44958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HƯỚNG DẪN</a:t>
              </a:r>
            </a:p>
          </p:txBody>
        </p:sp>
      </p:grpSp>
      <p:pic>
        <p:nvPicPr>
          <p:cNvPr id="3" name="Picture 2" descr="Logo, company name&#10;&#10;Description automatically generated">
            <a:extLst>
              <a:ext uri="{FF2B5EF4-FFF2-40B4-BE49-F238E27FC236}">
                <a16:creationId xmlns:a16="http://schemas.microsoft.com/office/drawing/2014/main" id="{D187B844-9C65-F271-E1A9-2F4C65D5F4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spTree>
    <p:extLst>
      <p:ext uri="{BB962C8B-B14F-4D97-AF65-F5344CB8AC3E}">
        <p14:creationId xmlns:p14="http://schemas.microsoft.com/office/powerpoint/2010/main" val="1455911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F05BA63-A664-3673-917F-2238212938C3}"/>
              </a:ext>
            </a:extLst>
          </p:cNvPr>
          <p:cNvGrpSpPr/>
          <p:nvPr/>
        </p:nvGrpSpPr>
        <p:grpSpPr>
          <a:xfrm>
            <a:off x="4877732" y="3429000"/>
            <a:ext cx="2736543" cy="1558939"/>
            <a:chOff x="309542" y="967667"/>
            <a:chExt cx="2878585" cy="1558939"/>
          </a:xfrm>
        </p:grpSpPr>
        <p:pic>
          <p:nvPicPr>
            <p:cNvPr id="5" name="Picture 4">
              <a:hlinkClick r:id="rId3"/>
              <a:extLst>
                <a:ext uri="{FF2B5EF4-FFF2-40B4-BE49-F238E27FC236}">
                  <a16:creationId xmlns:a16="http://schemas.microsoft.com/office/drawing/2014/main" id="{9731A24C-E597-E012-BDEE-A9A6715CE1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6" name="TextBox 5">
              <a:extLst>
                <a:ext uri="{FF2B5EF4-FFF2-40B4-BE49-F238E27FC236}">
                  <a16:creationId xmlns:a16="http://schemas.microsoft.com/office/drawing/2014/main" id="{9334CD61-EB92-0562-F01C-84DB2531F73B}"/>
                </a:ext>
              </a:extLst>
            </p:cNvPr>
            <p:cNvSpPr txBox="1"/>
            <p:nvPr/>
          </p:nvSpPr>
          <p:spPr>
            <a:xfrm>
              <a:off x="309542" y="967667"/>
              <a:ext cx="28785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Ấn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để</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đến</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trang</a:t>
              </a:r>
              <a:r>
                <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rPr>
                <a:t> </a:t>
              </a:r>
              <a:r>
                <a:rPr kumimoji="0" lang="en-US" sz="1800" b="1" i="0" u="none" strike="noStrike" kern="1200" cap="none" spc="0" normalizeH="0" baseline="0" noProof="0" dirty="0" err="1">
                  <a:ln>
                    <a:noFill/>
                  </a:ln>
                  <a:solidFill>
                    <a:srgbClr val="ED7D31"/>
                  </a:solidFill>
                  <a:effectLst/>
                  <a:uLnTx/>
                  <a:uFillTx/>
                  <a:latin typeface="UTM Avo" panose="02040603050506020204" pitchFamily="18" charset="0"/>
                  <a:ea typeface="+mn-ea"/>
                  <a:cs typeface="+mn-cs"/>
                </a:rPr>
                <a:t>sách</a:t>
              </a:r>
              <a:endParaRPr kumimoji="0" lang="en-US" sz="1800" b="1" i="0" u="none" strike="noStrike" kern="1200" cap="none" spc="0" normalizeH="0" baseline="0" noProof="0" dirty="0">
                <a:ln>
                  <a:noFill/>
                </a:ln>
                <a:solidFill>
                  <a:srgbClr val="ED7D31"/>
                </a:solidFill>
                <a:effectLst/>
                <a:uLnTx/>
                <a:uFillTx/>
                <a:latin typeface="UTM Avo" panose="02040603050506020204" pitchFamily="18" charset="0"/>
                <a:ea typeface="+mn-ea"/>
                <a:cs typeface="+mn-cs"/>
              </a:endParaRPr>
            </a:p>
          </p:txBody>
        </p:sp>
      </p:grpSp>
    </p:spTree>
    <p:extLst>
      <p:ext uri="{BB962C8B-B14F-4D97-AF65-F5344CB8AC3E}">
        <p14:creationId xmlns:p14="http://schemas.microsoft.com/office/powerpoint/2010/main" val="15722129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Text Box 132">
                <a:extLst>
                  <a:ext uri="{FF2B5EF4-FFF2-40B4-BE49-F238E27FC236}">
                    <a16:creationId xmlns:a16="http://schemas.microsoft.com/office/drawing/2014/main" id="{0DF8E6A5-0731-8F79-6F93-8CCC790A2529}"/>
                  </a:ext>
                </a:extLst>
              </p:cNvPr>
              <p:cNvSpPr txBox="1"/>
              <p:nvPr/>
            </p:nvSpPr>
            <p:spPr>
              <a:xfrm>
                <a:off x="778934" y="3046307"/>
                <a:ext cx="10931737" cy="3337837"/>
              </a:xfrm>
              <a:prstGeom prst="rect">
                <a:avLst/>
              </a:prstGeom>
              <a:noFill/>
              <a:ln w="9525">
                <a:noFill/>
              </a:ln>
            </p:spPr>
            <p:txBody>
              <a:bodyPr wrap="square">
                <a:spAutoFit/>
              </a:bodyPr>
              <a:lstStyle/>
              <a:p>
                <a:pPr marL="381019" indent="-381019">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Arial" panose="020B0604020202020204" pitchFamily="34" charset="0"/>
                  </a:rPr>
                  <a:t>Khi </a:t>
                </a:r>
                <a:r>
                  <a:rPr lang="en-US" sz="2400" dirty="0" err="1">
                    <a:solidFill>
                      <a:srgbClr val="000000"/>
                    </a:solidFill>
                    <a:latin typeface="UTM Avo" panose="02040603050506020204" pitchFamily="18" charset="0"/>
                    <a:cs typeface="Arial" panose="020B0604020202020204" pitchFamily="34" charset="0"/>
                  </a:rPr>
                  <a:t>cho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hỗn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sodium hydrogen carbonate  </a:t>
                </a:r>
                <a:r>
                  <a:rPr lang="en-US" sz="2400" dirty="0" err="1">
                    <a:solidFill>
                      <a:srgbClr val="000000"/>
                    </a:solidFill>
                    <a:latin typeface="UTM Avo" panose="02040603050506020204" pitchFamily="18" charset="0"/>
                    <a:cs typeface="Arial" panose="020B0604020202020204" pitchFamily="34" charset="0"/>
                  </a:rPr>
                  <a:t>tác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dụng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với</a:t>
                </a:r>
                <a:r>
                  <a:rPr lang="en-US" sz="2400" dirty="0">
                    <a:solidFill>
                      <a:srgbClr val="000000"/>
                    </a:solidFill>
                    <a:latin typeface="UTM Avo" panose="02040603050506020204" pitchFamily="18" charset="0"/>
                    <a:cs typeface="Arial" panose="020B0604020202020204" pitchFamily="34" charset="0"/>
                  </a:rPr>
                  <a:t> Acetic acid, </a:t>
                </a:r>
                <a:r>
                  <a:rPr lang="en-US" sz="2400" dirty="0" err="1">
                    <a:solidFill>
                      <a:srgbClr val="000000"/>
                    </a:solidFill>
                    <a:latin typeface="UTM Avo" panose="02040603050506020204" pitchFamily="18" charset="0"/>
                    <a:cs typeface="Arial" panose="020B0604020202020204" pitchFamily="34" charset="0"/>
                  </a:rPr>
                  <a:t>hỗn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hợp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này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tạo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ra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một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lượng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lớn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bọt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theo</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phương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trình</a:t>
                </a:r>
                <a:r>
                  <a:rPr lang="en-US" sz="2400" dirty="0">
                    <a:solidFill>
                      <a:srgbClr val="000000"/>
                    </a:solidFill>
                    <a:latin typeface="UTM Avo" panose="02040603050506020204" pitchFamily="18" charset="0"/>
                    <a:cs typeface="Arial" panose="020B0604020202020204" pitchFamily="34" charset="0"/>
                  </a:rPr>
                  <a:t>: </a:t>
                </a:r>
              </a:p>
              <a:p>
                <a:pPr marL="381019" indent="-381019">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Arial" panose="020B0604020202020204" pitchFamily="34" charset="0"/>
                  </a:rPr>
                  <a:t>NaHCO</a:t>
                </a:r>
                <a:r>
                  <a:rPr lang="en-US" sz="2400" baseline="-25000" dirty="0">
                    <a:solidFill>
                      <a:srgbClr val="000000"/>
                    </a:solidFill>
                    <a:latin typeface="UTM Avo" panose="02040603050506020204" pitchFamily="18" charset="0"/>
                    <a:cs typeface="Arial" panose="020B0604020202020204" pitchFamily="34" charset="0"/>
                  </a:rPr>
                  <a:t>3</a:t>
                </a:r>
                <a:r>
                  <a:rPr lang="en-US" sz="2400" i="1" dirty="0">
                    <a:solidFill>
                      <a:srgbClr val="000000"/>
                    </a:solidFill>
                    <a:latin typeface="UTM Avo" panose="02040603050506020204" pitchFamily="18" charset="0"/>
                    <a:cs typeface="Arial" panose="020B0604020202020204" pitchFamily="34" charset="0"/>
                  </a:rPr>
                  <a:t>(s)</a:t>
                </a:r>
                <a:r>
                  <a:rPr lang="en-US" sz="2400" dirty="0">
                    <a:solidFill>
                      <a:srgbClr val="000000"/>
                    </a:solidFill>
                    <a:latin typeface="UTM Avo" panose="02040603050506020204" pitchFamily="18" charset="0"/>
                    <a:cs typeface="Arial" panose="020B0604020202020204" pitchFamily="34" charset="0"/>
                  </a:rPr>
                  <a:t> + CH</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COOH</a:t>
                </a:r>
                <a:r>
                  <a:rPr lang="en-US" sz="2400" i="1" dirty="0">
                    <a:solidFill>
                      <a:srgbClr val="000000"/>
                    </a:solidFill>
                    <a:latin typeface="UTM Avo" panose="02040603050506020204" pitchFamily="18" charset="0"/>
                    <a:cs typeface="Arial" panose="020B0604020202020204" pitchFamily="34" charset="0"/>
                  </a:rPr>
                  <a:t>(</a:t>
                </a:r>
                <a:r>
                  <a:rPr lang="en-US" sz="2400" i="1" dirty="0" err="1">
                    <a:solidFill>
                      <a:srgbClr val="000000"/>
                    </a:solidFill>
                    <a:latin typeface="UTM Avo" panose="02040603050506020204" pitchFamily="18" charset="0"/>
                    <a:cs typeface="Arial" panose="020B0604020202020204" pitchFamily="34" charset="0"/>
                  </a:rPr>
                  <a:t>aq</a:t>
                </a:r>
                <a:r>
                  <a:rPr lang="en-US" sz="2400" i="1" dirty="0">
                    <a:solidFill>
                      <a:srgbClr val="000000"/>
                    </a:solidFill>
                    <a:latin typeface="UTM Avo" panose="02040603050506020204" pitchFamily="18" charset="0"/>
                    <a:cs typeface="Arial" panose="020B0604020202020204" pitchFamily="34" charset="0"/>
                  </a:rPr>
                  <a:t>) </a:t>
                </a:r>
                <a:r>
                  <a:rPr lang="en-US" sz="2400" dirty="0">
                    <a:solidFill>
                      <a:srgbClr val="000000"/>
                    </a:solidFill>
                    <a:latin typeface="UTM Avo" panose="02040603050506020204" pitchFamily="18" charset="0"/>
                    <a:cs typeface="Arial" panose="020B0604020202020204" pitchFamily="34" charset="0"/>
                  </a:rPr>
                  <a:t>→ CH</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COONa</a:t>
                </a:r>
                <a:r>
                  <a:rPr lang="en-US" sz="2400" i="1" dirty="0">
                    <a:solidFill>
                      <a:srgbClr val="000000"/>
                    </a:solidFill>
                    <a:latin typeface="UTM Avo" panose="02040603050506020204" pitchFamily="18" charset="0"/>
                    <a:cs typeface="Arial" panose="020B0604020202020204" pitchFamily="34" charset="0"/>
                  </a:rPr>
                  <a:t>(</a:t>
                </a:r>
                <a:r>
                  <a:rPr lang="en-US" sz="2400" i="1" dirty="0" err="1">
                    <a:solidFill>
                      <a:srgbClr val="000000"/>
                    </a:solidFill>
                    <a:latin typeface="UTM Avo" panose="02040603050506020204" pitchFamily="18" charset="0"/>
                    <a:cs typeface="Arial" panose="020B0604020202020204" pitchFamily="34" charset="0"/>
                  </a:rPr>
                  <a:t>aq</a:t>
                </a:r>
                <a:r>
                  <a:rPr lang="en-US" sz="2400" i="1" dirty="0">
                    <a:solidFill>
                      <a:srgbClr val="000000"/>
                    </a:solidFill>
                    <a:latin typeface="UTM Avo" panose="02040603050506020204" pitchFamily="18" charset="0"/>
                    <a:cs typeface="Arial" panose="020B0604020202020204" pitchFamily="34" charset="0"/>
                  </a:rPr>
                  <a:t>)</a:t>
                </a:r>
                <a:r>
                  <a:rPr lang="en-US" sz="2400" dirty="0">
                    <a:solidFill>
                      <a:srgbClr val="000000"/>
                    </a:solidFill>
                    <a:latin typeface="UTM Avo" panose="02040603050506020204" pitchFamily="18" charset="0"/>
                    <a:cs typeface="Arial" panose="020B0604020202020204" pitchFamily="34" charset="0"/>
                  </a:rPr>
                  <a:t> + CO</a:t>
                </a:r>
                <a:r>
                  <a:rPr lang="en-US" sz="2400" baseline="-25000" dirty="0">
                    <a:solidFill>
                      <a:srgbClr val="000000"/>
                    </a:solidFill>
                    <a:latin typeface="UTM Avo" panose="02040603050506020204" pitchFamily="18" charset="0"/>
                    <a:cs typeface="Arial" panose="020B0604020202020204" pitchFamily="34" charset="0"/>
                  </a:rPr>
                  <a:t>2</a:t>
                </a:r>
                <a:r>
                  <a:rPr lang="en-US" sz="2400" i="1" dirty="0">
                    <a:solidFill>
                      <a:srgbClr val="000000"/>
                    </a:solidFill>
                    <a:latin typeface="UTM Avo" panose="02040603050506020204" pitchFamily="18" charset="0"/>
                    <a:cs typeface="Arial" panose="020B0604020202020204" pitchFamily="34" charset="0"/>
                  </a:rPr>
                  <a:t>(g)</a:t>
                </a:r>
                <a:r>
                  <a:rPr lang="en-US" sz="2400" dirty="0">
                    <a:solidFill>
                      <a:srgbClr val="000000"/>
                    </a:solidFill>
                    <a:latin typeface="UTM Avo" panose="02040603050506020204" pitchFamily="18" charset="0"/>
                    <a:cs typeface="Arial" panose="020B0604020202020204" pitchFamily="34" charset="0"/>
                  </a:rPr>
                  <a:t> + H</a:t>
                </a:r>
                <a:r>
                  <a:rPr lang="en-US" sz="2400" baseline="-25000" dirty="0">
                    <a:solidFill>
                      <a:srgbClr val="000000"/>
                    </a:solidFill>
                    <a:latin typeface="UTM Avo" panose="02040603050506020204" pitchFamily="18" charset="0"/>
                    <a:cs typeface="Arial" panose="020B0604020202020204" pitchFamily="34" charset="0"/>
                  </a:rPr>
                  <a:t>2</a:t>
                </a:r>
                <a:r>
                  <a:rPr lang="en-US" sz="2400" dirty="0">
                    <a:solidFill>
                      <a:srgbClr val="000000"/>
                    </a:solidFill>
                    <a:latin typeface="UTM Avo" panose="02040603050506020204" pitchFamily="18" charset="0"/>
                    <a:cs typeface="Arial" panose="020B0604020202020204" pitchFamily="34" charset="0"/>
                  </a:rPr>
                  <a:t>O</a:t>
                </a:r>
                <a:r>
                  <a:rPr lang="en-US" sz="2400" i="1" dirty="0">
                    <a:solidFill>
                      <a:srgbClr val="000000"/>
                    </a:solidFill>
                    <a:latin typeface="UTM Avo" panose="02040603050506020204" pitchFamily="18" charset="0"/>
                    <a:cs typeface="Arial" panose="020B0604020202020204" pitchFamily="34" charset="0"/>
                  </a:rPr>
                  <a:t>(l)</a:t>
                </a:r>
              </a:p>
              <a:p>
                <a:pPr>
                  <a:lnSpc>
                    <a:spcPct val="150000"/>
                  </a:lnSpc>
                </a:pPr>
                <a:r>
                  <a:rPr lang="en-US" sz="2400" dirty="0">
                    <a:solidFill>
                      <a:srgbClr val="000000"/>
                    </a:solidFill>
                    <a:latin typeface="UTM Avo" panose="02040603050506020204" pitchFamily="18" charset="0"/>
                    <a:cs typeface="Arial" panose="020B0604020202020204" pitchFamily="34" charset="0"/>
                    <a:sym typeface="+mn-ea"/>
                  </a:rPr>
                  <a:t> ∆</a:t>
                </a:r>
                <a14:m>
                  <m:oMath xmlns:m="http://schemas.openxmlformats.org/officeDocument/2006/math">
                    <m:r>
                      <m:rPr>
                        <m:sty m:val="p"/>
                      </m:rPr>
                      <a:rPr lang="en-US" sz="2400" baseline="-25000">
                        <a:solidFill>
                          <a:srgbClr val="000000"/>
                        </a:solidFill>
                        <a:latin typeface="Cambria Math" panose="02040503050406030204" charset="0"/>
                        <a:cs typeface="Cambria Math" panose="02040503050406030204" charset="0"/>
                        <a:sym typeface="+mn-ea"/>
                      </a:rPr>
                      <m:t>r</m:t>
                    </m:r>
                    <m:sSubSup>
                      <m:sSubSupPr>
                        <m:ctrlPr>
                          <a:rPr lang="en-US" sz="2400" i="1">
                            <a:solidFill>
                              <a:srgbClr val="000000"/>
                            </a:solidFill>
                            <a:latin typeface="Cambria Math" panose="02040503050406030204" pitchFamily="18" charset="0"/>
                            <a:cs typeface="Cambria Math" panose="02040503050406030204" charset="0"/>
                          </a:rPr>
                        </m:ctrlPr>
                      </m:sSubSupPr>
                      <m:e>
                        <m:r>
                          <m:rPr>
                            <m:nor/>
                          </m:rPr>
                          <a:rPr lang="en-US" sz="2400">
                            <a:solidFill>
                              <a:srgbClr val="000000"/>
                            </a:solidFill>
                            <a:latin typeface="UTM Avo" panose="02040603050506020204" pitchFamily="18" charset="0"/>
                            <a:cs typeface="Cambria Math" panose="02040503050406030204" charset="0"/>
                          </a:rPr>
                          <m:t>H</m:t>
                        </m:r>
                      </m:e>
                      <m:sub>
                        <m:r>
                          <a:rPr lang="en-US" sz="2400" i="0">
                            <a:solidFill>
                              <a:srgbClr val="000000"/>
                            </a:solidFill>
                            <a:latin typeface="Cambria Math" panose="02040503050406030204" charset="0"/>
                            <a:ea typeface="MS Mincho" charset="0"/>
                            <a:cs typeface="Cambria Math" panose="02040503050406030204" charset="0"/>
                          </a:rPr>
                          <m:t>298</m:t>
                        </m:r>
                      </m:sub>
                      <m:sup>
                        <m:r>
                          <m:rPr>
                            <m:sty m:val="p"/>
                          </m:rPr>
                          <a:rPr lang="en-US" sz="2400" i="0">
                            <a:solidFill>
                              <a:srgbClr val="000000"/>
                            </a:solidFill>
                            <a:latin typeface="Cambria Math" panose="02040503050406030204" charset="0"/>
                            <a:cs typeface="Cambria Math" panose="02040503050406030204" charset="0"/>
                          </a:rPr>
                          <m:t>o</m:t>
                        </m:r>
                      </m:sup>
                    </m:sSubSup>
                  </m:oMath>
                </a14:m>
                <a:r>
                  <a:rPr lang="en-US" sz="2400" dirty="0">
                    <a:solidFill>
                      <a:srgbClr val="000000"/>
                    </a:solidFill>
                    <a:latin typeface="UTM Avo" panose="02040603050506020204" pitchFamily="18" charset="0"/>
                    <a:cs typeface="Arial" panose="020B0604020202020204" pitchFamily="34" charset="0"/>
                    <a:sym typeface="+mn-ea"/>
                  </a:rPr>
                  <a:t>  = 94,30 kJ</a:t>
                </a:r>
              </a:p>
              <a:p>
                <a:pPr marL="381019" indent="-381019" algn="just">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trên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tỏa</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hay </a:t>
                </a:r>
                <a:r>
                  <a:rPr lang="en-US" sz="2400" dirty="0" err="1">
                    <a:solidFill>
                      <a:srgbClr val="000000"/>
                    </a:solidFill>
                    <a:latin typeface="UTM Avo" panose="02040603050506020204" pitchFamily="18" charset="0"/>
                    <a:cs typeface="Arial" panose="020B0604020202020204" pitchFamily="34" charset="0"/>
                  </a:rPr>
                  <a:t>thu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Vì</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sao</a:t>
                </a:r>
                <a:r>
                  <a:rPr lang="en-US" sz="2400" dirty="0">
                    <a:solidFill>
                      <a:srgbClr val="000000"/>
                    </a:solidFill>
                    <a:latin typeface="UTM Avo" panose="02040603050506020204" pitchFamily="18" charset="0"/>
                    <a:cs typeface="Arial" panose="020B0604020202020204" pitchFamily="34" charset="0"/>
                  </a:rPr>
                  <a:t>? </a:t>
                </a:r>
              </a:p>
              <a:p>
                <a:pPr marL="381019" indent="-381019" algn="just">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Tìm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những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chất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dụng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khác</a:t>
                </a:r>
                <a:r>
                  <a:rPr lang="en-US" sz="2400" dirty="0">
                    <a:solidFill>
                      <a:srgbClr val="000000"/>
                    </a:solidFill>
                    <a:latin typeface="UTM Avo" panose="02040603050506020204" pitchFamily="18" charset="0"/>
                    <a:cs typeface="Arial" panose="020B0604020202020204" pitchFamily="34" charset="0"/>
                  </a:rPr>
                  <a:t> của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trên</a:t>
                </a:r>
                <a:r>
                  <a:rPr lang="en-US" sz="2400" dirty="0">
                    <a:solidFill>
                      <a:srgbClr val="000000"/>
                    </a:solidFill>
                    <a:latin typeface="UTM Avo" panose="02040603050506020204" pitchFamily="18" charset="0"/>
                    <a:cs typeface="Arial" panose="020B0604020202020204" pitchFamily="34" charset="0"/>
                  </a:rPr>
                  <a:t>.</a:t>
                </a:r>
              </a:p>
            </p:txBody>
          </p:sp>
        </mc:Choice>
        <mc:Fallback xmlns="">
          <p:sp>
            <p:nvSpPr>
              <p:cNvPr id="4" name="Text Box 132">
                <a:extLst>
                  <a:ext uri="{FF2B5EF4-FFF2-40B4-BE49-F238E27FC236}">
                    <a16:creationId xmlns:a16="http://schemas.microsoft.com/office/drawing/2014/main" id="{0DF8E6A5-0731-8F79-6F93-8CCC790A2529}"/>
                  </a:ext>
                </a:extLst>
              </p:cNvPr>
              <p:cNvSpPr txBox="1">
                <a:spLocks noRot="1" noChangeAspect="1" noMove="1" noResize="1" noEditPoints="1" noAdjustHandles="1" noChangeArrowheads="1" noChangeShapeType="1" noTextEdit="1"/>
              </p:cNvSpPr>
              <p:nvPr/>
            </p:nvSpPr>
            <p:spPr>
              <a:xfrm>
                <a:off x="778934" y="3046307"/>
                <a:ext cx="10931737" cy="3337837"/>
              </a:xfrm>
              <a:prstGeom prst="rect">
                <a:avLst/>
              </a:prstGeom>
              <a:blipFill>
                <a:blip r:embed="rId3"/>
                <a:stretch>
                  <a:fillRect l="-781" b="-3473"/>
                </a:stretch>
              </a:blipFill>
              <a:ln w="9525">
                <a:noFill/>
              </a:ln>
            </p:spPr>
            <p:txBody>
              <a:bodyPr/>
              <a:lstStyle/>
              <a:p>
                <a:r>
                  <a:rPr lang="en-US">
                    <a:noFill/>
                  </a:rPr>
                  <a:t> </a:t>
                </a:r>
              </a:p>
            </p:txBody>
          </p:sp>
        </mc:Fallback>
      </mc:AlternateContent>
      <p:pic>
        <p:nvPicPr>
          <p:cNvPr id="5" name="Picture 4">
            <a:extLst>
              <a:ext uri="{FF2B5EF4-FFF2-40B4-BE49-F238E27FC236}">
                <a16:creationId xmlns:a16="http://schemas.microsoft.com/office/drawing/2014/main" id="{7BE6A4C3-38C2-3676-A75E-4568CE97D9FC}"/>
              </a:ext>
            </a:extLst>
          </p:cNvPr>
          <p:cNvPicPr/>
          <p:nvPr/>
        </p:nvPicPr>
        <p:blipFill>
          <a:blip r:embed="rId4"/>
          <a:stretch>
            <a:fillRect/>
          </a:stretch>
        </p:blipFill>
        <p:spPr>
          <a:xfrm>
            <a:off x="4693921" y="1082040"/>
            <a:ext cx="3231303" cy="1882140"/>
          </a:xfrm>
          <a:prstGeom prst="rect">
            <a:avLst/>
          </a:prstGeom>
          <a:noFill/>
          <a:ln w="9525">
            <a:noFill/>
          </a:ln>
        </p:spPr>
      </p:pic>
      <p:pic>
        <p:nvPicPr>
          <p:cNvPr id="6" name="Picture 5">
            <a:extLst>
              <a:ext uri="{FF2B5EF4-FFF2-40B4-BE49-F238E27FC236}">
                <a16:creationId xmlns:a16="http://schemas.microsoft.com/office/drawing/2014/main" id="{6AACD6F8-3383-0C33-4DA9-37713C4C7E72}"/>
              </a:ext>
            </a:extLst>
          </p:cNvPr>
          <p:cNvPicPr/>
          <p:nvPr/>
        </p:nvPicPr>
        <p:blipFill>
          <a:blip r:embed="rId5"/>
          <a:stretch>
            <a:fillRect/>
          </a:stretch>
        </p:blipFill>
        <p:spPr>
          <a:xfrm>
            <a:off x="8178801" y="1080737"/>
            <a:ext cx="3068319" cy="1929164"/>
          </a:xfrm>
          <a:prstGeom prst="rect">
            <a:avLst/>
          </a:prstGeom>
          <a:noFill/>
          <a:ln w="9525">
            <a:noFill/>
          </a:ln>
        </p:spPr>
      </p:pic>
    </p:spTree>
    <p:extLst>
      <p:ext uri="{BB962C8B-B14F-4D97-AF65-F5344CB8AC3E}">
        <p14:creationId xmlns:p14="http://schemas.microsoft.com/office/powerpoint/2010/main" val="282799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barn(inVertical)">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barn(inVertical)">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barn(inVertical)">
                                      <p:cBhvr>
                                        <p:cTn id="30" dur="500"/>
                                        <p:tgtEl>
                                          <p:spTgt spid="4">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barn(inVertical)">
                                      <p:cBhvr>
                                        <p:cTn id="35"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Box 121">
            <a:extLst>
              <a:ext uri="{FF2B5EF4-FFF2-40B4-BE49-F238E27FC236}">
                <a16:creationId xmlns:a16="http://schemas.microsoft.com/office/drawing/2014/main" id="{5DCB0928-28C6-3B56-42FF-CA30142C2625}"/>
              </a:ext>
            </a:extLst>
          </p:cNvPr>
          <p:cNvSpPr txBox="1"/>
          <p:nvPr/>
        </p:nvSpPr>
        <p:spPr>
          <a:xfrm>
            <a:off x="709084" y="1752601"/>
            <a:ext cx="6651413" cy="574388"/>
          </a:xfrm>
          <a:prstGeom prst="rect">
            <a:avLst/>
          </a:prstGeom>
          <a:noFill/>
          <a:ln w="9525">
            <a:noFill/>
          </a:ln>
        </p:spPr>
        <p:txBody>
          <a:bodyPr wrap="square">
            <a:spAutoFit/>
          </a:bodyPr>
          <a:lstStyle/>
          <a:p>
            <a:pPr>
              <a:lnSpc>
                <a:spcPct val="150000"/>
              </a:lnSpc>
            </a:pPr>
            <a:r>
              <a:rPr lang="en-US" sz="2400" b="1" dirty="0">
                <a:latin typeface="UTM Avo" panose="02040603050506020204" pitchFamily="18" charset="0"/>
                <a:cs typeface="Arial" panose="020B0604020202020204" pitchFamily="34" charset="0"/>
              </a:rPr>
              <a:t>Đáp </a:t>
            </a:r>
            <a:r>
              <a:rPr lang="en-US" sz="2400" b="1" dirty="0" err="1">
                <a:latin typeface="UTM Avo" panose="02040603050506020204" pitchFamily="18" charset="0"/>
                <a:cs typeface="Arial" panose="020B0604020202020204" pitchFamily="34" charset="0"/>
              </a:rPr>
              <a:t>án</a:t>
            </a:r>
            <a:r>
              <a:rPr lang="en-US" sz="2400" b="1" dirty="0">
                <a:latin typeface="UTM Avo" panose="02040603050506020204" pitchFamily="18" charset="0"/>
                <a:cs typeface="Arial" panose="020B0604020202020204" pitchFamily="34" charset="0"/>
              </a:rPr>
              <a:t> </a:t>
            </a:r>
          </a:p>
        </p:txBody>
      </p:sp>
      <p:sp>
        <p:nvSpPr>
          <p:cNvPr id="3" name="Text Box 17">
            <a:extLst>
              <a:ext uri="{FF2B5EF4-FFF2-40B4-BE49-F238E27FC236}">
                <a16:creationId xmlns:a16="http://schemas.microsoft.com/office/drawing/2014/main" id="{F015F046-9143-2EC8-F036-1FEB62AB3B82}"/>
              </a:ext>
            </a:extLst>
          </p:cNvPr>
          <p:cNvSpPr txBox="1"/>
          <p:nvPr/>
        </p:nvSpPr>
        <p:spPr>
          <a:xfrm>
            <a:off x="764116" y="2230120"/>
            <a:ext cx="10980843" cy="2229841"/>
          </a:xfrm>
          <a:prstGeom prst="rect">
            <a:avLst/>
          </a:prstGeom>
          <a:noFill/>
          <a:ln w="9525">
            <a:noFill/>
          </a:ln>
        </p:spPr>
        <p:txBody>
          <a:bodyPr wrap="square">
            <a:spAutoFit/>
          </a:bodyPr>
          <a:lstStyle/>
          <a:p>
            <a:pPr marL="381019" indent="-381019" algn="just">
              <a:lnSpc>
                <a:spcPct val="150000"/>
              </a:lnSpc>
              <a:buFont typeface="Arial" panose="020B0604020202020204" pitchFamily="34" charset="0"/>
              <a:buChar char="•"/>
            </a:pPr>
            <a:r>
              <a:rPr lang="en-US" sz="2400" dirty="0" err="1">
                <a:solidFill>
                  <a:srgbClr val="000000"/>
                </a:solidFill>
                <a:latin typeface="UTM Avo" panose="02040603050506020204" pitchFamily="18" charset="0"/>
                <a:cs typeface="Arial" panose="020B0604020202020204" pitchFamily="34" charset="0"/>
              </a:rPr>
              <a:t>Đây</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thu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nhiệt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vì</a:t>
            </a:r>
            <a:r>
              <a:rPr lang="en-US" sz="2400" dirty="0">
                <a:solidFill>
                  <a:srgbClr val="000000"/>
                </a:solidFill>
                <a:latin typeface="UTM Avo" panose="02040603050506020204" pitchFamily="18" charset="0"/>
                <a:cs typeface="Arial" panose="020B0604020202020204" pitchFamily="34" charset="0"/>
              </a:rPr>
              <a:t> ∆H &gt;0.</a:t>
            </a:r>
          </a:p>
          <a:p>
            <a:pPr marL="381019" indent="-381019" algn="just">
              <a:lnSpc>
                <a:spcPct val="150000"/>
              </a:lnSpc>
              <a:buFont typeface="Arial" panose="020B0604020202020204" pitchFamily="34" charset="0"/>
              <a:buChar char="•"/>
            </a:pPr>
            <a:r>
              <a:rPr lang="en-US" sz="2400" dirty="0">
                <a:solidFill>
                  <a:srgbClr val="000000"/>
                </a:solidFill>
                <a:latin typeface="UTM Avo" panose="02040603050506020204" pitchFamily="18" charset="0"/>
                <a:cs typeface="Arial" panose="020B0604020202020204" pitchFamily="34" charset="0"/>
              </a:rPr>
              <a:t>Trong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sản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phẩm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tự</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nhiên</a:t>
            </a:r>
            <a:r>
              <a:rPr lang="en-US" sz="2400" dirty="0">
                <a:solidFill>
                  <a:srgbClr val="000000"/>
                </a:solidFill>
                <a:latin typeface="UTM Avo" panose="02040603050506020204" pitchFamily="18" charset="0"/>
                <a:cs typeface="Arial" panose="020B0604020202020204" pitchFamily="34" charset="0"/>
              </a:rPr>
              <a:t>, backing soda (NaHCO</a:t>
            </a:r>
            <a:r>
              <a:rPr lang="en-US" sz="2400" baseline="-25000" dirty="0">
                <a:solidFill>
                  <a:srgbClr val="000000"/>
                </a:solidFill>
                <a:latin typeface="UTM Avo" panose="02040603050506020204" pitchFamily="18" charset="0"/>
                <a:cs typeface="Arial" panose="020B0604020202020204" pitchFamily="34" charset="0"/>
              </a:rPr>
              <a:t>3</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giúp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sạch</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khử</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mùi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làm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mềm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các</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mảng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bám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trong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giấm</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ăn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giúp</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loại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bỏ</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mùi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hổi</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và</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một</a:t>
            </a:r>
            <a:r>
              <a:rPr lang="en-US" sz="2400" dirty="0">
                <a:solidFill>
                  <a:srgbClr val="000000"/>
                </a:solidFill>
                <a:latin typeface="UTM Avo" panose="02040603050506020204" pitchFamily="18" charset="0"/>
                <a:cs typeface="Arial" panose="020B0604020202020204" pitchFamily="34" charset="0"/>
              </a:rPr>
              <a:t> số </a:t>
            </a:r>
            <a:r>
              <a:rPr lang="en-US" sz="2400" dirty="0" err="1">
                <a:solidFill>
                  <a:srgbClr val="000000"/>
                </a:solidFill>
                <a:latin typeface="UTM Avo" panose="02040603050506020204" pitchFamily="18" charset="0"/>
                <a:cs typeface="Arial" panose="020B0604020202020204" pitchFamily="34" charset="0"/>
              </a:rPr>
              <a:t>vết</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bển</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cứng</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đầu</a:t>
            </a:r>
            <a:r>
              <a:rPr lang="en-US" sz="2400" dirty="0">
                <a:solidFill>
                  <a:srgbClr val="000000"/>
                </a:solidFill>
                <a:latin typeface="UTM Avo" panose="02040603050506020204" pitchFamily="18" charset="0"/>
                <a:cs typeface="Arial" panose="020B0604020202020204" pitchFamily="34" charset="0"/>
              </a:rPr>
              <a:t> </a:t>
            </a:r>
            <a:r>
              <a:rPr lang="en-US" sz="2400" dirty="0" err="1">
                <a:solidFill>
                  <a:srgbClr val="000000"/>
                </a:solidFill>
                <a:latin typeface="UTM Avo" panose="02040603050506020204" pitchFamily="18" charset="0"/>
                <a:cs typeface="Arial" panose="020B0604020202020204" pitchFamily="34" charset="0"/>
              </a:rPr>
              <a:t>khác</a:t>
            </a:r>
            <a:r>
              <a:rPr lang="en-US" sz="2400" dirty="0">
                <a:solidFill>
                  <a:srgbClr val="000000"/>
                </a:solidFill>
                <a:latin typeface="UTM Avo" panose="02040603050506020204" pitchFamily="18" charset="0"/>
                <a:cs typeface="Arial" panose="020B0604020202020204" pitchFamily="34" charset="0"/>
              </a:rPr>
              <a:t>.</a:t>
            </a:r>
          </a:p>
        </p:txBody>
      </p:sp>
      <p:pic>
        <p:nvPicPr>
          <p:cNvPr id="7" name="Picture 6">
            <a:extLst>
              <a:ext uri="{FF2B5EF4-FFF2-40B4-BE49-F238E27FC236}">
                <a16:creationId xmlns:a16="http://schemas.microsoft.com/office/drawing/2014/main" id="{828BF0B3-557C-54CA-02A9-A3197CE50FD3}"/>
              </a:ext>
            </a:extLst>
          </p:cNvPr>
          <p:cNvPicPr/>
          <p:nvPr/>
        </p:nvPicPr>
        <p:blipFill>
          <a:blip r:embed="rId3"/>
          <a:stretch>
            <a:fillRect/>
          </a:stretch>
        </p:blipFill>
        <p:spPr>
          <a:xfrm>
            <a:off x="3738880" y="4595284"/>
            <a:ext cx="4643120" cy="1952464"/>
          </a:xfrm>
          <a:prstGeom prst="rect">
            <a:avLst/>
          </a:prstGeom>
          <a:noFill/>
          <a:ln w="9525">
            <a:noFill/>
          </a:ln>
        </p:spPr>
      </p:pic>
    </p:spTree>
    <p:extLst>
      <p:ext uri="{BB962C8B-B14F-4D97-AF65-F5344CB8AC3E}">
        <p14:creationId xmlns:p14="http://schemas.microsoft.com/office/powerpoint/2010/main" val="2117779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linds(horizontal)">
                                      <p:cBhvr>
                                        <p:cTn id="17" dur="500"/>
                                        <p:tgtEl>
                                          <p:spTgt spid="3">
                                            <p:txEl>
                                              <p:pRg st="1" end="1"/>
                                            </p:txEl>
                                          </p:spTgt>
                                        </p:tgtEl>
                                      </p:cBhvr>
                                    </p:animEffect>
                                  </p:childTnLst>
                                </p:cTn>
                              </p:par>
                              <p:par>
                                <p:cTn id="18" presetID="3" presetClass="entr" presetSubtype="1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linds(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Box 132">
            <a:extLst>
              <a:ext uri="{FF2B5EF4-FFF2-40B4-BE49-F238E27FC236}">
                <a16:creationId xmlns:a16="http://schemas.microsoft.com/office/drawing/2014/main" id="{7AB46F4F-1249-3372-CB6E-D1723BB349AE}"/>
              </a:ext>
            </a:extLst>
          </p:cNvPr>
          <p:cNvSpPr txBox="1"/>
          <p:nvPr/>
        </p:nvSpPr>
        <p:spPr>
          <a:xfrm>
            <a:off x="772160" y="1742441"/>
            <a:ext cx="7396480" cy="2229841"/>
          </a:xfrm>
          <a:prstGeom prst="rect">
            <a:avLst/>
          </a:prstGeom>
          <a:noFill/>
          <a:ln w="9525">
            <a:noFill/>
          </a:ln>
        </p:spPr>
        <p:txBody>
          <a:bodyPr wrap="square">
            <a:spAutoFit/>
          </a:bodyPr>
          <a:lstStyle/>
          <a:p>
            <a:pPr algn="just">
              <a:lnSpc>
                <a:spcPct val="150000"/>
              </a:lnSpc>
            </a:pPr>
            <a:r>
              <a:rPr lang="en-US" sz="2400" dirty="0" err="1">
                <a:latin typeface="UTM Avo" panose="02040603050506020204" pitchFamily="18" charset="0"/>
                <a:cs typeface="Arial" panose="020B0604020202020204" pitchFamily="34" charset="0"/>
              </a:rPr>
              <a:t>Ngoài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tẩy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rửa</a:t>
            </a:r>
            <a:r>
              <a:rPr lang="en-US" sz="2400" dirty="0">
                <a:latin typeface="UTM Avo" panose="02040603050506020204" pitchFamily="18" charset="0"/>
                <a:cs typeface="Arial" panose="020B0604020202020204" pitchFamily="34" charset="0"/>
              </a:rPr>
              <a:t> của </a:t>
            </a:r>
            <a:r>
              <a:rPr lang="en-US" sz="2400" dirty="0" err="1">
                <a:latin typeface="UTM Avo" panose="02040603050506020204" pitchFamily="18" charset="0"/>
                <a:cs typeface="Arial" panose="020B0604020202020204" pitchFamily="34" charset="0"/>
              </a:rPr>
              <a:t>phản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giữa</a:t>
            </a:r>
            <a:r>
              <a:rPr lang="en-US" sz="2400" dirty="0">
                <a:latin typeface="UTM Avo" panose="02040603050506020204" pitchFamily="18" charset="0"/>
                <a:cs typeface="Arial" panose="020B0604020202020204" pitchFamily="34" charset="0"/>
              </a:rPr>
              <a:t> backing soda </a:t>
            </a:r>
            <a:r>
              <a:rPr lang="en-US" sz="2400" dirty="0" err="1">
                <a:latin typeface="UTM Avo" panose="02040603050506020204" pitchFamily="18" charset="0"/>
                <a:cs typeface="Arial" panose="020B0604020202020204" pitchFamily="34" charset="0"/>
              </a:rPr>
              <a:t>với</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giấm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còn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có</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nhiều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ứng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dụng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khác</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như</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làm</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trắn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quần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áo</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thông</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bồn</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cầu</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vệ</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sinh</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máy</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giặt</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khử</a:t>
            </a:r>
            <a:r>
              <a:rPr lang="en-US" sz="2400" dirty="0">
                <a:latin typeface="UTM Avo" panose="02040603050506020204" pitchFamily="18" charset="0"/>
                <a:cs typeface="Arial" panose="020B0604020202020204" pitchFamily="34" charset="0"/>
              </a:rPr>
              <a:t> </a:t>
            </a:r>
            <a:r>
              <a:rPr lang="en-US" sz="2400" dirty="0" err="1">
                <a:latin typeface="UTM Avo" panose="02040603050506020204" pitchFamily="18" charset="0"/>
                <a:cs typeface="Arial" panose="020B0604020202020204" pitchFamily="34" charset="0"/>
              </a:rPr>
              <a:t>mùi</a:t>
            </a:r>
            <a:r>
              <a:rPr lang="en-US" sz="2400" dirty="0">
                <a:latin typeface="UTM Avo" panose="02040603050506020204" pitchFamily="18" charset="0"/>
                <a:cs typeface="Arial" panose="020B0604020202020204" pitchFamily="34" charset="0"/>
              </a:rPr>
              <a:t>,…</a:t>
            </a:r>
          </a:p>
        </p:txBody>
      </p:sp>
      <p:pic>
        <p:nvPicPr>
          <p:cNvPr id="5" name="Picture 4">
            <a:extLst>
              <a:ext uri="{FF2B5EF4-FFF2-40B4-BE49-F238E27FC236}">
                <a16:creationId xmlns:a16="http://schemas.microsoft.com/office/drawing/2014/main" id="{08494148-2437-E897-AA38-BB58C3328D75}"/>
              </a:ext>
            </a:extLst>
          </p:cNvPr>
          <p:cNvPicPr/>
          <p:nvPr/>
        </p:nvPicPr>
        <p:blipFill>
          <a:blip r:embed="rId3"/>
          <a:stretch>
            <a:fillRect/>
          </a:stretch>
        </p:blipFill>
        <p:spPr>
          <a:xfrm>
            <a:off x="8514080" y="1935481"/>
            <a:ext cx="2946400" cy="1965610"/>
          </a:xfrm>
          <a:prstGeom prst="rect">
            <a:avLst/>
          </a:prstGeom>
          <a:noFill/>
          <a:ln w="9525">
            <a:noFill/>
          </a:ln>
        </p:spPr>
      </p:pic>
      <p:pic>
        <p:nvPicPr>
          <p:cNvPr id="6" name="Picture 5">
            <a:extLst>
              <a:ext uri="{FF2B5EF4-FFF2-40B4-BE49-F238E27FC236}">
                <a16:creationId xmlns:a16="http://schemas.microsoft.com/office/drawing/2014/main" id="{51BC8613-14AB-E863-B09E-4E3CDECA18B6}"/>
              </a:ext>
            </a:extLst>
          </p:cNvPr>
          <p:cNvPicPr/>
          <p:nvPr/>
        </p:nvPicPr>
        <p:blipFill>
          <a:blip r:embed="rId4"/>
          <a:stretch>
            <a:fillRect/>
          </a:stretch>
        </p:blipFill>
        <p:spPr>
          <a:xfrm>
            <a:off x="5892800" y="4302761"/>
            <a:ext cx="3181217" cy="2037079"/>
          </a:xfrm>
          <a:prstGeom prst="rect">
            <a:avLst/>
          </a:prstGeom>
          <a:noFill/>
          <a:ln w="9525">
            <a:noFill/>
          </a:ln>
        </p:spPr>
      </p:pic>
      <p:pic>
        <p:nvPicPr>
          <p:cNvPr id="8" name="Picture 7">
            <a:extLst>
              <a:ext uri="{FF2B5EF4-FFF2-40B4-BE49-F238E27FC236}">
                <a16:creationId xmlns:a16="http://schemas.microsoft.com/office/drawing/2014/main" id="{0D6BC54F-D427-FE66-876C-7F32EE913245}"/>
              </a:ext>
            </a:extLst>
          </p:cNvPr>
          <p:cNvPicPr/>
          <p:nvPr/>
        </p:nvPicPr>
        <p:blipFill>
          <a:blip r:embed="rId5">
            <a:clrChange>
              <a:clrFrom>
                <a:srgbClr val="FFFFFF">
                  <a:alpha val="100000"/>
                </a:srgbClr>
              </a:clrFrom>
              <a:clrTo>
                <a:srgbClr val="FFFFFF">
                  <a:alpha val="100000"/>
                  <a:alpha val="0"/>
                </a:srgbClr>
              </a:clrTo>
            </a:clrChange>
          </a:blip>
          <a:srcRect t="45203" b="9160"/>
          <a:stretch>
            <a:fillRect/>
          </a:stretch>
        </p:blipFill>
        <p:spPr>
          <a:xfrm>
            <a:off x="955041" y="4201213"/>
            <a:ext cx="4358639" cy="2304151"/>
          </a:xfrm>
          <a:prstGeom prst="rect">
            <a:avLst/>
          </a:prstGeom>
          <a:noFill/>
          <a:ln w="9525">
            <a:noFill/>
          </a:ln>
        </p:spPr>
      </p:pic>
    </p:spTree>
    <p:extLst>
      <p:ext uri="{BB962C8B-B14F-4D97-AF65-F5344CB8AC3E}">
        <p14:creationId xmlns:p14="http://schemas.microsoft.com/office/powerpoint/2010/main" val="1439844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A0D7408-0359-3A10-B800-FE1260E9B6BB}"/>
              </a:ext>
            </a:extLst>
          </p:cNvPr>
          <p:cNvGrpSpPr/>
          <p:nvPr/>
        </p:nvGrpSpPr>
        <p:grpSpPr>
          <a:xfrm>
            <a:off x="4943541" y="3149600"/>
            <a:ext cx="2736543" cy="1558939"/>
            <a:chOff x="309542" y="967667"/>
            <a:chExt cx="2878585" cy="1558939"/>
          </a:xfrm>
        </p:grpSpPr>
        <p:pic>
          <p:nvPicPr>
            <p:cNvPr id="3" name="Picture 2">
              <a:hlinkClick r:id="rId3"/>
              <a:extLst>
                <a:ext uri="{FF2B5EF4-FFF2-40B4-BE49-F238E27FC236}">
                  <a16:creationId xmlns:a16="http://schemas.microsoft.com/office/drawing/2014/main" id="{C3744527-3066-39E6-ECB5-249855028B8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75928BA0-534C-1ECD-F6A6-38ECA3C29823}"/>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223436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 name="Google Shape;2907;p52">
            <a:extLst>
              <a:ext uri="{FF2B5EF4-FFF2-40B4-BE49-F238E27FC236}">
                <a16:creationId xmlns:a16="http://schemas.microsoft.com/office/drawing/2014/main" id="{E20276B7-261D-A2DC-0E4D-59B6E42D7F51}"/>
              </a:ext>
            </a:extLst>
          </p:cNvPr>
          <p:cNvGrpSpPr/>
          <p:nvPr/>
        </p:nvGrpSpPr>
        <p:grpSpPr>
          <a:xfrm>
            <a:off x="2538648" y="2482873"/>
            <a:ext cx="465071" cy="622715"/>
            <a:chOff x="3601939" y="4161192"/>
            <a:chExt cx="275178" cy="388912"/>
          </a:xfrm>
        </p:grpSpPr>
        <p:sp>
          <p:nvSpPr>
            <p:cNvPr id="3" name="Google Shape;2908;p52">
              <a:extLst>
                <a:ext uri="{FF2B5EF4-FFF2-40B4-BE49-F238E27FC236}">
                  <a16:creationId xmlns:a16="http://schemas.microsoft.com/office/drawing/2014/main" id="{8CED00B4-ACD3-7074-25DD-1B71BC4E0B13}"/>
                </a:ext>
              </a:extLst>
            </p:cNvPr>
            <p:cNvSpPr/>
            <p:nvPr/>
          </p:nvSpPr>
          <p:spPr>
            <a:xfrm>
              <a:off x="3601939" y="4161192"/>
              <a:ext cx="195546" cy="388912"/>
            </a:xfrm>
            <a:custGeom>
              <a:avLst/>
              <a:gdLst/>
              <a:ahLst/>
              <a:cxnLst/>
              <a:rect l="l" t="t" r="r" b="b"/>
              <a:pathLst>
                <a:path w="7443" h="14803" extrusionOk="0">
                  <a:moveTo>
                    <a:pt x="3725" y="0"/>
                  </a:moveTo>
                  <a:cubicBezTo>
                    <a:pt x="2608" y="0"/>
                    <a:pt x="1714" y="916"/>
                    <a:pt x="1734" y="2033"/>
                  </a:cubicBezTo>
                  <a:lnTo>
                    <a:pt x="1734" y="8580"/>
                  </a:lnTo>
                  <a:cubicBezTo>
                    <a:pt x="521" y="9440"/>
                    <a:pt x="0" y="10994"/>
                    <a:pt x="458" y="12416"/>
                  </a:cubicBezTo>
                  <a:cubicBezTo>
                    <a:pt x="909" y="13838"/>
                    <a:pt x="2227" y="14802"/>
                    <a:pt x="3725" y="14802"/>
                  </a:cubicBezTo>
                  <a:cubicBezTo>
                    <a:pt x="5216" y="14802"/>
                    <a:pt x="6534" y="13838"/>
                    <a:pt x="6992" y="12416"/>
                  </a:cubicBezTo>
                  <a:cubicBezTo>
                    <a:pt x="7443" y="10994"/>
                    <a:pt x="6930" y="9440"/>
                    <a:pt x="5709" y="8580"/>
                  </a:cubicBezTo>
                  <a:lnTo>
                    <a:pt x="5709" y="2033"/>
                  </a:lnTo>
                  <a:cubicBezTo>
                    <a:pt x="5737" y="916"/>
                    <a:pt x="4835" y="0"/>
                    <a:pt x="3725" y="0"/>
                  </a:cubicBezTo>
                  <a:close/>
                </a:path>
              </a:pathLst>
            </a:custGeom>
            <a:solidFill>
              <a:schemeClr val="l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4" name="Google Shape;2909;p52">
              <a:extLst>
                <a:ext uri="{FF2B5EF4-FFF2-40B4-BE49-F238E27FC236}">
                  <a16:creationId xmlns:a16="http://schemas.microsoft.com/office/drawing/2014/main" id="{3D0FC25A-9DA2-F527-E55F-1F2EF301F3CB}"/>
                </a:ext>
              </a:extLst>
            </p:cNvPr>
            <p:cNvSpPr/>
            <p:nvPr/>
          </p:nvSpPr>
          <p:spPr>
            <a:xfrm>
              <a:off x="3630182" y="4193980"/>
              <a:ext cx="128131" cy="324597"/>
            </a:xfrm>
            <a:custGeom>
              <a:avLst/>
              <a:gdLst/>
              <a:ahLst/>
              <a:cxnLst/>
              <a:rect l="l" t="t" r="r" b="b"/>
              <a:pathLst>
                <a:path w="4877" h="12355" extrusionOk="0">
                  <a:moveTo>
                    <a:pt x="2650" y="1"/>
                  </a:moveTo>
                  <a:cubicBezTo>
                    <a:pt x="2213" y="1"/>
                    <a:pt x="1866" y="348"/>
                    <a:pt x="1866" y="785"/>
                  </a:cubicBezTo>
                  <a:lnTo>
                    <a:pt x="1866" y="7950"/>
                  </a:lnTo>
                  <a:lnTo>
                    <a:pt x="1360" y="8310"/>
                  </a:lnTo>
                  <a:cubicBezTo>
                    <a:pt x="0" y="9274"/>
                    <a:pt x="146" y="11341"/>
                    <a:pt x="1624" y="12104"/>
                  </a:cubicBezTo>
                  <a:cubicBezTo>
                    <a:pt x="1957" y="12276"/>
                    <a:pt x="2305" y="12354"/>
                    <a:pt x="2643" y="12354"/>
                  </a:cubicBezTo>
                  <a:cubicBezTo>
                    <a:pt x="3811" y="12354"/>
                    <a:pt x="4871" y="11418"/>
                    <a:pt x="4877" y="10128"/>
                  </a:cubicBezTo>
                  <a:cubicBezTo>
                    <a:pt x="4870" y="9406"/>
                    <a:pt x="4523" y="8733"/>
                    <a:pt x="3933" y="8310"/>
                  </a:cubicBezTo>
                  <a:lnTo>
                    <a:pt x="3434" y="7950"/>
                  </a:lnTo>
                  <a:lnTo>
                    <a:pt x="3434" y="785"/>
                  </a:lnTo>
                  <a:cubicBezTo>
                    <a:pt x="3434" y="348"/>
                    <a:pt x="3080" y="1"/>
                    <a:pt x="265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5" name="Google Shape;2910;p52">
              <a:extLst>
                <a:ext uri="{FF2B5EF4-FFF2-40B4-BE49-F238E27FC236}">
                  <a16:creationId xmlns:a16="http://schemas.microsoft.com/office/drawing/2014/main" id="{E16CC032-D166-01F8-44A3-4DEE9F29E961}"/>
                </a:ext>
              </a:extLst>
            </p:cNvPr>
            <p:cNvSpPr/>
            <p:nvPr/>
          </p:nvSpPr>
          <p:spPr>
            <a:xfrm>
              <a:off x="3636383" y="4193980"/>
              <a:ext cx="63448" cy="324597"/>
            </a:xfrm>
            <a:custGeom>
              <a:avLst/>
              <a:gdLst/>
              <a:ahLst/>
              <a:cxnLst/>
              <a:rect l="l" t="t" r="r" b="b"/>
              <a:pathLst>
                <a:path w="2415" h="12355" extrusionOk="0">
                  <a:moveTo>
                    <a:pt x="2407" y="1"/>
                  </a:moveTo>
                  <a:cubicBezTo>
                    <a:pt x="1977" y="1"/>
                    <a:pt x="1630" y="354"/>
                    <a:pt x="1630" y="785"/>
                  </a:cubicBezTo>
                  <a:lnTo>
                    <a:pt x="1630" y="7950"/>
                  </a:lnTo>
                  <a:lnTo>
                    <a:pt x="1124" y="8310"/>
                  </a:lnTo>
                  <a:cubicBezTo>
                    <a:pt x="333" y="8872"/>
                    <a:pt x="0" y="9878"/>
                    <a:pt x="292" y="10800"/>
                  </a:cubicBezTo>
                  <a:cubicBezTo>
                    <a:pt x="590" y="11723"/>
                    <a:pt x="1443" y="12354"/>
                    <a:pt x="2414" y="12354"/>
                  </a:cubicBezTo>
                  <a:cubicBezTo>
                    <a:pt x="1714" y="12354"/>
                    <a:pt x="1145" y="11355"/>
                    <a:pt x="1138" y="10128"/>
                  </a:cubicBezTo>
                  <a:cubicBezTo>
                    <a:pt x="1138" y="9295"/>
                    <a:pt x="1492" y="8504"/>
                    <a:pt x="2116" y="7950"/>
                  </a:cubicBezTo>
                  <a:lnTo>
                    <a:pt x="2116" y="785"/>
                  </a:lnTo>
                  <a:cubicBezTo>
                    <a:pt x="2116" y="354"/>
                    <a:pt x="2164" y="1"/>
                    <a:pt x="2407" y="1"/>
                  </a:cubicBez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6" name="Google Shape;2911;p52">
              <a:extLst>
                <a:ext uri="{FF2B5EF4-FFF2-40B4-BE49-F238E27FC236}">
                  <a16:creationId xmlns:a16="http://schemas.microsoft.com/office/drawing/2014/main" id="{C987F913-C7B6-893C-73F4-0F7CE3C6A574}"/>
                </a:ext>
              </a:extLst>
            </p:cNvPr>
            <p:cNvSpPr/>
            <p:nvPr/>
          </p:nvSpPr>
          <p:spPr>
            <a:xfrm>
              <a:off x="3679207" y="4193980"/>
              <a:ext cx="41195" cy="89326"/>
            </a:xfrm>
            <a:custGeom>
              <a:avLst/>
              <a:gdLst/>
              <a:ahLst/>
              <a:cxnLst/>
              <a:rect l="l" t="t" r="r" b="b"/>
              <a:pathLst>
                <a:path w="1568" h="3400" extrusionOk="0">
                  <a:moveTo>
                    <a:pt x="784" y="1"/>
                  </a:moveTo>
                  <a:cubicBezTo>
                    <a:pt x="347" y="1"/>
                    <a:pt x="0" y="348"/>
                    <a:pt x="0" y="785"/>
                  </a:cubicBezTo>
                  <a:lnTo>
                    <a:pt x="0" y="3399"/>
                  </a:lnTo>
                  <a:lnTo>
                    <a:pt x="1568" y="3399"/>
                  </a:lnTo>
                  <a:lnTo>
                    <a:pt x="1568" y="785"/>
                  </a:lnTo>
                  <a:cubicBezTo>
                    <a:pt x="1568" y="348"/>
                    <a:pt x="1214" y="1"/>
                    <a:pt x="784" y="1"/>
                  </a:cubicBezTo>
                  <a:close/>
                </a:path>
              </a:pathLst>
            </a:custGeom>
            <a:solidFill>
              <a:schemeClr val="accent4"/>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7" name="Google Shape;2912;p52">
              <a:extLst>
                <a:ext uri="{FF2B5EF4-FFF2-40B4-BE49-F238E27FC236}">
                  <a16:creationId xmlns:a16="http://schemas.microsoft.com/office/drawing/2014/main" id="{F9ECE11D-794F-780F-6813-A4F5DFEF1FC1}"/>
                </a:ext>
              </a:extLst>
            </p:cNvPr>
            <p:cNvSpPr/>
            <p:nvPr/>
          </p:nvSpPr>
          <p:spPr>
            <a:xfrm>
              <a:off x="3679207" y="4368010"/>
              <a:ext cx="41195" cy="11875"/>
            </a:xfrm>
            <a:custGeom>
              <a:avLst/>
              <a:gdLst/>
              <a:ahLst/>
              <a:cxnLst/>
              <a:rect l="l" t="t" r="r" b="b"/>
              <a:pathLst>
                <a:path w="1568" h="452" extrusionOk="0">
                  <a:moveTo>
                    <a:pt x="0" y="1"/>
                  </a:moveTo>
                  <a:lnTo>
                    <a:pt x="0" y="452"/>
                  </a:lnTo>
                  <a:lnTo>
                    <a:pt x="1568" y="452"/>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8" name="Google Shape;2913;p52">
              <a:extLst>
                <a:ext uri="{FF2B5EF4-FFF2-40B4-BE49-F238E27FC236}">
                  <a16:creationId xmlns:a16="http://schemas.microsoft.com/office/drawing/2014/main" id="{68D7C656-5A63-2635-8DA4-D87E1157440D}"/>
                </a:ext>
              </a:extLst>
            </p:cNvPr>
            <p:cNvSpPr/>
            <p:nvPr/>
          </p:nvSpPr>
          <p:spPr>
            <a:xfrm>
              <a:off x="3679207" y="4322637"/>
              <a:ext cx="41195" cy="12059"/>
            </a:xfrm>
            <a:custGeom>
              <a:avLst/>
              <a:gdLst/>
              <a:ahLst/>
              <a:cxnLst/>
              <a:rect l="l" t="t" r="r" b="b"/>
              <a:pathLst>
                <a:path w="1568" h="459" extrusionOk="0">
                  <a:moveTo>
                    <a:pt x="0" y="1"/>
                  </a:moveTo>
                  <a:lnTo>
                    <a:pt x="0" y="458"/>
                  </a:lnTo>
                  <a:lnTo>
                    <a:pt x="1568" y="458"/>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9" name="Google Shape;2914;p52">
              <a:extLst>
                <a:ext uri="{FF2B5EF4-FFF2-40B4-BE49-F238E27FC236}">
                  <a16:creationId xmlns:a16="http://schemas.microsoft.com/office/drawing/2014/main" id="{327D346D-424F-60B6-706C-72671A192DB6}"/>
                </a:ext>
              </a:extLst>
            </p:cNvPr>
            <p:cNvSpPr/>
            <p:nvPr/>
          </p:nvSpPr>
          <p:spPr>
            <a:xfrm>
              <a:off x="3679207" y="4277448"/>
              <a:ext cx="41195" cy="11875"/>
            </a:xfrm>
            <a:custGeom>
              <a:avLst/>
              <a:gdLst/>
              <a:ahLst/>
              <a:cxnLst/>
              <a:rect l="l" t="t" r="r" b="b"/>
              <a:pathLst>
                <a:path w="1568" h="452" extrusionOk="0">
                  <a:moveTo>
                    <a:pt x="0" y="1"/>
                  </a:moveTo>
                  <a:lnTo>
                    <a:pt x="0" y="451"/>
                  </a:lnTo>
                  <a:lnTo>
                    <a:pt x="1568" y="451"/>
                  </a:lnTo>
                  <a:lnTo>
                    <a:pt x="1568" y="1"/>
                  </a:ln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0" name="Google Shape;2915;p52">
              <a:extLst>
                <a:ext uri="{FF2B5EF4-FFF2-40B4-BE49-F238E27FC236}">
                  <a16:creationId xmlns:a16="http://schemas.microsoft.com/office/drawing/2014/main" id="{58AFED09-DBB6-A152-6871-0AB3746F16D7}"/>
                </a:ext>
              </a:extLst>
            </p:cNvPr>
            <p:cNvSpPr/>
            <p:nvPr/>
          </p:nvSpPr>
          <p:spPr>
            <a:xfrm>
              <a:off x="3679207" y="4232076"/>
              <a:ext cx="41195" cy="11875"/>
            </a:xfrm>
            <a:custGeom>
              <a:avLst/>
              <a:gdLst/>
              <a:ahLst/>
              <a:cxnLst/>
              <a:rect l="l" t="t" r="r" b="b"/>
              <a:pathLst>
                <a:path w="1568" h="452" extrusionOk="0">
                  <a:moveTo>
                    <a:pt x="0" y="0"/>
                  </a:moveTo>
                  <a:lnTo>
                    <a:pt x="0" y="451"/>
                  </a:lnTo>
                  <a:lnTo>
                    <a:pt x="1568" y="451"/>
                  </a:lnTo>
                  <a:lnTo>
                    <a:pt x="1568" y="0"/>
                  </a:ln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1" name="Google Shape;2916;p52">
              <a:extLst>
                <a:ext uri="{FF2B5EF4-FFF2-40B4-BE49-F238E27FC236}">
                  <a16:creationId xmlns:a16="http://schemas.microsoft.com/office/drawing/2014/main" id="{C02DA90A-3D80-EAA2-D73D-F450418BCF59}"/>
                </a:ext>
              </a:extLst>
            </p:cNvPr>
            <p:cNvSpPr/>
            <p:nvPr/>
          </p:nvSpPr>
          <p:spPr>
            <a:xfrm>
              <a:off x="3811489" y="4211846"/>
              <a:ext cx="65629" cy="111921"/>
            </a:xfrm>
            <a:custGeom>
              <a:avLst/>
              <a:gdLst/>
              <a:ahLst/>
              <a:cxnLst/>
              <a:rect l="l" t="t" r="r" b="b"/>
              <a:pathLst>
                <a:path w="2498" h="4260" extrusionOk="0">
                  <a:moveTo>
                    <a:pt x="1243" y="0"/>
                  </a:moveTo>
                  <a:cubicBezTo>
                    <a:pt x="452" y="0"/>
                    <a:pt x="1" y="465"/>
                    <a:pt x="1" y="1270"/>
                  </a:cubicBezTo>
                  <a:lnTo>
                    <a:pt x="1" y="2990"/>
                  </a:lnTo>
                  <a:cubicBezTo>
                    <a:pt x="1" y="3427"/>
                    <a:pt x="119" y="3753"/>
                    <a:pt x="362" y="3968"/>
                  </a:cubicBezTo>
                  <a:cubicBezTo>
                    <a:pt x="577" y="4155"/>
                    <a:pt x="875" y="4259"/>
                    <a:pt x="1243" y="4259"/>
                  </a:cubicBezTo>
                  <a:cubicBezTo>
                    <a:pt x="1978" y="4259"/>
                    <a:pt x="2498" y="3836"/>
                    <a:pt x="2498" y="3226"/>
                  </a:cubicBezTo>
                  <a:cubicBezTo>
                    <a:pt x="2498" y="2990"/>
                    <a:pt x="2401" y="2941"/>
                    <a:pt x="2241" y="2941"/>
                  </a:cubicBezTo>
                  <a:cubicBezTo>
                    <a:pt x="2082" y="2941"/>
                    <a:pt x="1999" y="3004"/>
                    <a:pt x="1985" y="3122"/>
                  </a:cubicBezTo>
                  <a:cubicBezTo>
                    <a:pt x="1950" y="3385"/>
                    <a:pt x="1901" y="3788"/>
                    <a:pt x="1270" y="3788"/>
                  </a:cubicBezTo>
                  <a:cubicBezTo>
                    <a:pt x="757" y="3788"/>
                    <a:pt x="507" y="3531"/>
                    <a:pt x="507" y="2990"/>
                  </a:cubicBezTo>
                  <a:lnTo>
                    <a:pt x="507" y="1270"/>
                  </a:lnTo>
                  <a:cubicBezTo>
                    <a:pt x="507" y="736"/>
                    <a:pt x="757" y="465"/>
                    <a:pt x="1256" y="465"/>
                  </a:cubicBezTo>
                  <a:cubicBezTo>
                    <a:pt x="1832" y="465"/>
                    <a:pt x="1971" y="812"/>
                    <a:pt x="1985" y="1110"/>
                  </a:cubicBezTo>
                  <a:cubicBezTo>
                    <a:pt x="1992" y="1228"/>
                    <a:pt x="2082" y="1291"/>
                    <a:pt x="2241" y="1291"/>
                  </a:cubicBezTo>
                  <a:cubicBezTo>
                    <a:pt x="2401" y="1291"/>
                    <a:pt x="2498" y="1249"/>
                    <a:pt x="2498" y="1013"/>
                  </a:cubicBezTo>
                  <a:cubicBezTo>
                    <a:pt x="2498" y="417"/>
                    <a:pt x="1985" y="0"/>
                    <a:pt x="1243" y="0"/>
                  </a:cubicBezTo>
                  <a:close/>
                </a:path>
              </a:pathLst>
            </a:custGeom>
            <a:solidFill>
              <a:schemeClr val="dk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2" name="Google Shape;2917;p52">
              <a:extLst>
                <a:ext uri="{FF2B5EF4-FFF2-40B4-BE49-F238E27FC236}">
                  <a16:creationId xmlns:a16="http://schemas.microsoft.com/office/drawing/2014/main" id="{62CDBC6E-6BC6-E5E1-984E-FDC2E4E29A7C}"/>
                </a:ext>
              </a:extLst>
            </p:cNvPr>
            <p:cNvSpPr/>
            <p:nvPr/>
          </p:nvSpPr>
          <p:spPr>
            <a:xfrm>
              <a:off x="3774497" y="4175485"/>
              <a:ext cx="45241" cy="38936"/>
            </a:xfrm>
            <a:custGeom>
              <a:avLst/>
              <a:gdLst/>
              <a:ahLst/>
              <a:cxnLst/>
              <a:rect l="l" t="t" r="r" b="b"/>
              <a:pathLst>
                <a:path w="1722" h="1482" extrusionOk="0">
                  <a:moveTo>
                    <a:pt x="986" y="453"/>
                  </a:moveTo>
                  <a:cubicBezTo>
                    <a:pt x="1131" y="453"/>
                    <a:pt x="1270" y="566"/>
                    <a:pt x="1270" y="739"/>
                  </a:cubicBezTo>
                  <a:cubicBezTo>
                    <a:pt x="1270" y="899"/>
                    <a:pt x="1145" y="1031"/>
                    <a:pt x="986" y="1031"/>
                  </a:cubicBezTo>
                  <a:cubicBezTo>
                    <a:pt x="729" y="1031"/>
                    <a:pt x="604" y="719"/>
                    <a:pt x="785" y="538"/>
                  </a:cubicBezTo>
                  <a:cubicBezTo>
                    <a:pt x="843" y="480"/>
                    <a:pt x="915" y="453"/>
                    <a:pt x="986" y="453"/>
                  </a:cubicBezTo>
                  <a:close/>
                  <a:moveTo>
                    <a:pt x="983" y="1"/>
                  </a:moveTo>
                  <a:cubicBezTo>
                    <a:pt x="801" y="1"/>
                    <a:pt x="616" y="68"/>
                    <a:pt x="466" y="219"/>
                  </a:cubicBezTo>
                  <a:cubicBezTo>
                    <a:pt x="1" y="684"/>
                    <a:pt x="327" y="1482"/>
                    <a:pt x="986" y="1482"/>
                  </a:cubicBezTo>
                  <a:cubicBezTo>
                    <a:pt x="1395" y="1482"/>
                    <a:pt x="1721" y="1149"/>
                    <a:pt x="1721" y="739"/>
                  </a:cubicBezTo>
                  <a:cubicBezTo>
                    <a:pt x="1721" y="294"/>
                    <a:pt x="1360" y="1"/>
                    <a:pt x="983" y="1"/>
                  </a:cubicBezTo>
                  <a:close/>
                </a:path>
              </a:pathLst>
            </a:custGeom>
            <a:solidFill>
              <a:schemeClr val="dk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grpSp>
      <p:grpSp>
        <p:nvGrpSpPr>
          <p:cNvPr id="13" name="Google Shape;2918;p52">
            <a:extLst>
              <a:ext uri="{FF2B5EF4-FFF2-40B4-BE49-F238E27FC236}">
                <a16:creationId xmlns:a16="http://schemas.microsoft.com/office/drawing/2014/main" id="{368594D7-41FA-D214-E44D-2D4F9E7A474E}"/>
              </a:ext>
            </a:extLst>
          </p:cNvPr>
          <p:cNvGrpSpPr/>
          <p:nvPr/>
        </p:nvGrpSpPr>
        <p:grpSpPr>
          <a:xfrm>
            <a:off x="5750895" y="2487678"/>
            <a:ext cx="666582" cy="607537"/>
            <a:chOff x="5812588" y="2708991"/>
            <a:chExt cx="612637" cy="597721"/>
          </a:xfrm>
        </p:grpSpPr>
        <p:sp>
          <p:nvSpPr>
            <p:cNvPr id="14" name="Google Shape;2919;p52">
              <a:extLst>
                <a:ext uri="{FF2B5EF4-FFF2-40B4-BE49-F238E27FC236}">
                  <a16:creationId xmlns:a16="http://schemas.microsoft.com/office/drawing/2014/main" id="{FEE06AF3-6E23-CD1C-E6D0-2881BFFBD30E}"/>
                </a:ext>
              </a:extLst>
            </p:cNvPr>
            <p:cNvSpPr/>
            <p:nvPr/>
          </p:nvSpPr>
          <p:spPr>
            <a:xfrm>
              <a:off x="6287588" y="2932772"/>
              <a:ext cx="90301" cy="149811"/>
            </a:xfrm>
            <a:custGeom>
              <a:avLst/>
              <a:gdLst/>
              <a:ahLst/>
              <a:cxnLst/>
              <a:rect l="l" t="t" r="r" b="b"/>
              <a:pathLst>
                <a:path w="2101" h="3536" extrusionOk="0">
                  <a:moveTo>
                    <a:pt x="1784" y="1"/>
                  </a:moveTo>
                  <a:cubicBezTo>
                    <a:pt x="1732" y="1"/>
                    <a:pt x="1677" y="21"/>
                    <a:pt x="1628" y="70"/>
                  </a:cubicBezTo>
                  <a:lnTo>
                    <a:pt x="82" y="1616"/>
                  </a:lnTo>
                  <a:cubicBezTo>
                    <a:pt x="0" y="1698"/>
                    <a:pt x="0" y="1840"/>
                    <a:pt x="82" y="1928"/>
                  </a:cubicBezTo>
                  <a:lnTo>
                    <a:pt x="1628" y="3468"/>
                  </a:lnTo>
                  <a:cubicBezTo>
                    <a:pt x="1668" y="3508"/>
                    <a:pt x="1723" y="3535"/>
                    <a:pt x="1784" y="3535"/>
                  </a:cubicBezTo>
                  <a:cubicBezTo>
                    <a:pt x="1980" y="3535"/>
                    <a:pt x="2082" y="3298"/>
                    <a:pt x="1940" y="3156"/>
                  </a:cubicBezTo>
                  <a:lnTo>
                    <a:pt x="550" y="1772"/>
                  </a:lnTo>
                  <a:lnTo>
                    <a:pt x="1940" y="382"/>
                  </a:lnTo>
                  <a:cubicBezTo>
                    <a:pt x="2101" y="221"/>
                    <a:pt x="1955" y="1"/>
                    <a:pt x="178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grpSp>
          <p:nvGrpSpPr>
            <p:cNvPr id="15" name="Google Shape;2920;p52">
              <a:extLst>
                <a:ext uri="{FF2B5EF4-FFF2-40B4-BE49-F238E27FC236}">
                  <a16:creationId xmlns:a16="http://schemas.microsoft.com/office/drawing/2014/main" id="{28F06577-4D08-7B5B-FF4C-E4CF84088584}"/>
                </a:ext>
              </a:extLst>
            </p:cNvPr>
            <p:cNvGrpSpPr/>
            <p:nvPr/>
          </p:nvGrpSpPr>
          <p:grpSpPr>
            <a:xfrm>
              <a:off x="5812588" y="2708991"/>
              <a:ext cx="612637" cy="597721"/>
              <a:chOff x="5802038" y="2708991"/>
              <a:chExt cx="612637" cy="597721"/>
            </a:xfrm>
          </p:grpSpPr>
          <p:sp>
            <p:nvSpPr>
              <p:cNvPr id="16" name="Google Shape;2921;p52">
                <a:extLst>
                  <a:ext uri="{FF2B5EF4-FFF2-40B4-BE49-F238E27FC236}">
                    <a16:creationId xmlns:a16="http://schemas.microsoft.com/office/drawing/2014/main" id="{F0FBF80F-485D-FAD4-941E-BC3EF18EB9DF}"/>
                  </a:ext>
                </a:extLst>
              </p:cNvPr>
              <p:cNvSpPr/>
              <p:nvPr/>
            </p:nvSpPr>
            <p:spPr>
              <a:xfrm>
                <a:off x="5867927" y="3130497"/>
                <a:ext cx="116003" cy="111215"/>
              </a:xfrm>
              <a:custGeom>
                <a:avLst/>
                <a:gdLst/>
                <a:ahLst/>
                <a:cxnLst/>
                <a:rect l="l" t="t" r="r" b="b"/>
                <a:pathLst>
                  <a:path w="2699" h="2625" extrusionOk="0">
                    <a:moveTo>
                      <a:pt x="299" y="1"/>
                    </a:moveTo>
                    <a:cubicBezTo>
                      <a:pt x="0" y="1"/>
                      <a:pt x="0" y="441"/>
                      <a:pt x="299" y="441"/>
                    </a:cubicBezTo>
                    <a:lnTo>
                      <a:pt x="2258" y="441"/>
                    </a:lnTo>
                    <a:lnTo>
                      <a:pt x="2258" y="2401"/>
                    </a:lnTo>
                    <a:cubicBezTo>
                      <a:pt x="2258" y="2523"/>
                      <a:pt x="2353" y="2625"/>
                      <a:pt x="2475" y="2625"/>
                    </a:cubicBezTo>
                    <a:cubicBezTo>
                      <a:pt x="2597" y="2625"/>
                      <a:pt x="2699" y="2523"/>
                      <a:pt x="2699" y="2401"/>
                    </a:cubicBezTo>
                    <a:lnTo>
                      <a:pt x="2699" y="224"/>
                    </a:lnTo>
                    <a:cubicBezTo>
                      <a:pt x="2699" y="102"/>
                      <a:pt x="2597" y="1"/>
                      <a:pt x="2475" y="1"/>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7" name="Google Shape;2922;p52">
                <a:extLst>
                  <a:ext uri="{FF2B5EF4-FFF2-40B4-BE49-F238E27FC236}">
                    <a16:creationId xmlns:a16="http://schemas.microsoft.com/office/drawing/2014/main" id="{04E2EC29-E5AD-DC49-A5A5-ECA20A2795E9}"/>
                  </a:ext>
                </a:extLst>
              </p:cNvPr>
              <p:cNvSpPr/>
              <p:nvPr/>
            </p:nvSpPr>
            <p:spPr>
              <a:xfrm>
                <a:off x="6232788" y="2773939"/>
                <a:ext cx="116046" cy="111003"/>
              </a:xfrm>
              <a:custGeom>
                <a:avLst/>
                <a:gdLst/>
                <a:ahLst/>
                <a:cxnLst/>
                <a:rect l="l" t="t" r="r" b="b"/>
                <a:pathLst>
                  <a:path w="2700" h="2620" extrusionOk="0">
                    <a:moveTo>
                      <a:pt x="221" y="0"/>
                    </a:moveTo>
                    <a:cubicBezTo>
                      <a:pt x="111" y="0"/>
                      <a:pt x="1" y="73"/>
                      <a:pt x="1" y="219"/>
                    </a:cubicBezTo>
                    <a:lnTo>
                      <a:pt x="1" y="2402"/>
                    </a:lnTo>
                    <a:cubicBezTo>
                      <a:pt x="1" y="2524"/>
                      <a:pt x="102" y="2619"/>
                      <a:pt x="224" y="2619"/>
                    </a:cubicBezTo>
                    <a:lnTo>
                      <a:pt x="2408" y="2619"/>
                    </a:lnTo>
                    <a:cubicBezTo>
                      <a:pt x="2699" y="2619"/>
                      <a:pt x="2699" y="2179"/>
                      <a:pt x="2408" y="2179"/>
                    </a:cubicBezTo>
                    <a:lnTo>
                      <a:pt x="441" y="2179"/>
                    </a:lnTo>
                    <a:lnTo>
                      <a:pt x="441" y="219"/>
                    </a:lnTo>
                    <a:cubicBezTo>
                      <a:pt x="441" y="73"/>
                      <a:pt x="331" y="0"/>
                      <a:pt x="221" y="0"/>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8" name="Google Shape;2923;p52">
                <a:extLst>
                  <a:ext uri="{FF2B5EF4-FFF2-40B4-BE49-F238E27FC236}">
                    <a16:creationId xmlns:a16="http://schemas.microsoft.com/office/drawing/2014/main" id="{AA03509A-F69A-7EEE-C32F-ECFA1770AA96}"/>
                  </a:ext>
                </a:extLst>
              </p:cNvPr>
              <p:cNvSpPr/>
              <p:nvPr/>
            </p:nvSpPr>
            <p:spPr>
              <a:xfrm>
                <a:off x="6028588" y="2746062"/>
                <a:ext cx="159628" cy="84269"/>
              </a:xfrm>
              <a:custGeom>
                <a:avLst/>
                <a:gdLst/>
                <a:ahLst/>
                <a:cxnLst/>
                <a:rect l="l" t="t" r="r" b="b"/>
                <a:pathLst>
                  <a:path w="3714" h="1989" extrusionOk="0">
                    <a:moveTo>
                      <a:pt x="314" y="0"/>
                    </a:moveTo>
                    <a:cubicBezTo>
                      <a:pt x="145" y="0"/>
                      <a:pt x="0" y="221"/>
                      <a:pt x="161" y="382"/>
                    </a:cubicBezTo>
                    <a:lnTo>
                      <a:pt x="1700" y="1928"/>
                    </a:lnTo>
                    <a:cubicBezTo>
                      <a:pt x="1741" y="1969"/>
                      <a:pt x="1795" y="1989"/>
                      <a:pt x="1856" y="1989"/>
                    </a:cubicBezTo>
                    <a:cubicBezTo>
                      <a:pt x="1917" y="1989"/>
                      <a:pt x="1971" y="1969"/>
                      <a:pt x="2012" y="1928"/>
                    </a:cubicBezTo>
                    <a:lnTo>
                      <a:pt x="3558" y="382"/>
                    </a:lnTo>
                    <a:cubicBezTo>
                      <a:pt x="3714" y="221"/>
                      <a:pt x="3567" y="0"/>
                      <a:pt x="3399" y="0"/>
                    </a:cubicBezTo>
                    <a:cubicBezTo>
                      <a:pt x="3347" y="0"/>
                      <a:pt x="3294" y="21"/>
                      <a:pt x="3246" y="70"/>
                    </a:cubicBezTo>
                    <a:lnTo>
                      <a:pt x="1856" y="1460"/>
                    </a:lnTo>
                    <a:lnTo>
                      <a:pt x="466" y="70"/>
                    </a:lnTo>
                    <a:cubicBezTo>
                      <a:pt x="419" y="21"/>
                      <a:pt x="365" y="0"/>
                      <a:pt x="314" y="0"/>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19" name="Google Shape;2924;p52">
                <a:extLst>
                  <a:ext uri="{FF2B5EF4-FFF2-40B4-BE49-F238E27FC236}">
                    <a16:creationId xmlns:a16="http://schemas.microsoft.com/office/drawing/2014/main" id="{BCA5D9AE-1C3A-12B7-A6C2-8DE559B3FDFE}"/>
                  </a:ext>
                </a:extLst>
              </p:cNvPr>
              <p:cNvSpPr/>
              <p:nvPr/>
            </p:nvSpPr>
            <p:spPr>
              <a:xfrm>
                <a:off x="6028502" y="3185447"/>
                <a:ext cx="158854" cy="84142"/>
              </a:xfrm>
              <a:custGeom>
                <a:avLst/>
                <a:gdLst/>
                <a:ahLst/>
                <a:cxnLst/>
                <a:rect l="l" t="t" r="r" b="b"/>
                <a:pathLst>
                  <a:path w="3696" h="1986" extrusionOk="0">
                    <a:moveTo>
                      <a:pt x="1858" y="0"/>
                    </a:moveTo>
                    <a:cubicBezTo>
                      <a:pt x="1802" y="0"/>
                      <a:pt x="1746" y="23"/>
                      <a:pt x="1702" y="67"/>
                    </a:cubicBezTo>
                    <a:lnTo>
                      <a:pt x="163" y="1606"/>
                    </a:lnTo>
                    <a:cubicBezTo>
                      <a:pt x="1" y="1763"/>
                      <a:pt x="149" y="1984"/>
                      <a:pt x="322" y="1984"/>
                    </a:cubicBezTo>
                    <a:cubicBezTo>
                      <a:pt x="373" y="1984"/>
                      <a:pt x="427" y="1964"/>
                      <a:pt x="475" y="1918"/>
                    </a:cubicBezTo>
                    <a:lnTo>
                      <a:pt x="1858" y="528"/>
                    </a:lnTo>
                    <a:lnTo>
                      <a:pt x="3248" y="1918"/>
                    </a:lnTo>
                    <a:cubicBezTo>
                      <a:pt x="3289" y="1958"/>
                      <a:pt x="3343" y="1979"/>
                      <a:pt x="3404" y="1979"/>
                    </a:cubicBezTo>
                    <a:lnTo>
                      <a:pt x="3404" y="1985"/>
                    </a:lnTo>
                    <a:cubicBezTo>
                      <a:pt x="3601" y="1985"/>
                      <a:pt x="3696" y="1748"/>
                      <a:pt x="3560" y="1606"/>
                    </a:cubicBezTo>
                    <a:lnTo>
                      <a:pt x="2014" y="67"/>
                    </a:lnTo>
                    <a:cubicBezTo>
                      <a:pt x="1970" y="23"/>
                      <a:pt x="1914" y="0"/>
                      <a:pt x="185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0" name="Google Shape;2925;p52">
                <a:extLst>
                  <a:ext uri="{FF2B5EF4-FFF2-40B4-BE49-F238E27FC236}">
                    <a16:creationId xmlns:a16="http://schemas.microsoft.com/office/drawing/2014/main" id="{C43719CA-1C19-5DAB-7589-E29F4D32B54E}"/>
                  </a:ext>
                </a:extLst>
              </p:cNvPr>
              <p:cNvSpPr/>
              <p:nvPr/>
            </p:nvSpPr>
            <p:spPr>
              <a:xfrm>
                <a:off x="5839130" y="2932772"/>
                <a:ext cx="90301" cy="149811"/>
              </a:xfrm>
              <a:custGeom>
                <a:avLst/>
                <a:gdLst/>
                <a:ahLst/>
                <a:cxnLst/>
                <a:rect l="l" t="t" r="r" b="b"/>
                <a:pathLst>
                  <a:path w="2101" h="3536" extrusionOk="0">
                    <a:moveTo>
                      <a:pt x="314" y="1"/>
                    </a:moveTo>
                    <a:cubicBezTo>
                      <a:pt x="146" y="1"/>
                      <a:pt x="1" y="221"/>
                      <a:pt x="162" y="382"/>
                    </a:cubicBezTo>
                    <a:lnTo>
                      <a:pt x="1545" y="1772"/>
                    </a:lnTo>
                    <a:lnTo>
                      <a:pt x="155" y="3156"/>
                    </a:lnTo>
                    <a:cubicBezTo>
                      <a:pt x="19" y="3298"/>
                      <a:pt x="114" y="3535"/>
                      <a:pt x="311" y="3535"/>
                    </a:cubicBezTo>
                    <a:cubicBezTo>
                      <a:pt x="372" y="3535"/>
                      <a:pt x="426" y="3508"/>
                      <a:pt x="467" y="3468"/>
                    </a:cubicBezTo>
                    <a:lnTo>
                      <a:pt x="2013" y="1928"/>
                    </a:lnTo>
                    <a:cubicBezTo>
                      <a:pt x="2101" y="1840"/>
                      <a:pt x="2101" y="1698"/>
                      <a:pt x="2013" y="1616"/>
                    </a:cubicBezTo>
                    <a:lnTo>
                      <a:pt x="467" y="70"/>
                    </a:lnTo>
                    <a:cubicBezTo>
                      <a:pt x="419" y="21"/>
                      <a:pt x="366" y="1"/>
                      <a:pt x="314" y="1"/>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1" name="Google Shape;2926;p52">
                <a:extLst>
                  <a:ext uri="{FF2B5EF4-FFF2-40B4-BE49-F238E27FC236}">
                    <a16:creationId xmlns:a16="http://schemas.microsoft.com/office/drawing/2014/main" id="{396CBF77-3F9C-50CA-1AF0-148F5FDDD3A3}"/>
                  </a:ext>
                </a:extLst>
              </p:cNvPr>
              <p:cNvSpPr/>
              <p:nvPr/>
            </p:nvSpPr>
            <p:spPr>
              <a:xfrm>
                <a:off x="6232788" y="3130497"/>
                <a:ext cx="116046" cy="111215"/>
              </a:xfrm>
              <a:custGeom>
                <a:avLst/>
                <a:gdLst/>
                <a:ahLst/>
                <a:cxnLst/>
                <a:rect l="l" t="t" r="r" b="b"/>
                <a:pathLst>
                  <a:path w="2700" h="2625" extrusionOk="0">
                    <a:moveTo>
                      <a:pt x="224" y="1"/>
                    </a:moveTo>
                    <a:cubicBezTo>
                      <a:pt x="102" y="1"/>
                      <a:pt x="7" y="102"/>
                      <a:pt x="7" y="224"/>
                    </a:cubicBezTo>
                    <a:lnTo>
                      <a:pt x="7" y="2401"/>
                    </a:lnTo>
                    <a:cubicBezTo>
                      <a:pt x="1" y="2523"/>
                      <a:pt x="102" y="2625"/>
                      <a:pt x="224" y="2625"/>
                    </a:cubicBezTo>
                    <a:cubicBezTo>
                      <a:pt x="346" y="2625"/>
                      <a:pt x="448" y="2523"/>
                      <a:pt x="448" y="2401"/>
                    </a:cubicBezTo>
                    <a:lnTo>
                      <a:pt x="448" y="441"/>
                    </a:lnTo>
                    <a:lnTo>
                      <a:pt x="2408" y="441"/>
                    </a:lnTo>
                    <a:cubicBezTo>
                      <a:pt x="2699" y="441"/>
                      <a:pt x="2699" y="1"/>
                      <a:pt x="240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2" name="Google Shape;2927;p52">
                <a:extLst>
                  <a:ext uri="{FF2B5EF4-FFF2-40B4-BE49-F238E27FC236}">
                    <a16:creationId xmlns:a16="http://schemas.microsoft.com/office/drawing/2014/main" id="{3A93675A-864C-7292-A289-FF5698A24E70}"/>
                  </a:ext>
                </a:extLst>
              </p:cNvPr>
              <p:cNvSpPr/>
              <p:nvPr/>
            </p:nvSpPr>
            <p:spPr>
              <a:xfrm>
                <a:off x="5867927" y="2773939"/>
                <a:ext cx="116003" cy="111003"/>
              </a:xfrm>
              <a:custGeom>
                <a:avLst/>
                <a:gdLst/>
                <a:ahLst/>
                <a:cxnLst/>
                <a:rect l="l" t="t" r="r" b="b"/>
                <a:pathLst>
                  <a:path w="2699" h="2620" extrusionOk="0">
                    <a:moveTo>
                      <a:pt x="2478" y="0"/>
                    </a:moveTo>
                    <a:cubicBezTo>
                      <a:pt x="2368" y="0"/>
                      <a:pt x="2258" y="73"/>
                      <a:pt x="2258" y="219"/>
                    </a:cubicBezTo>
                    <a:lnTo>
                      <a:pt x="2258" y="2179"/>
                    </a:lnTo>
                    <a:lnTo>
                      <a:pt x="299" y="2179"/>
                    </a:lnTo>
                    <a:cubicBezTo>
                      <a:pt x="0" y="2179"/>
                      <a:pt x="0" y="2619"/>
                      <a:pt x="299" y="2619"/>
                    </a:cubicBezTo>
                    <a:lnTo>
                      <a:pt x="2475" y="2619"/>
                    </a:lnTo>
                    <a:cubicBezTo>
                      <a:pt x="2597" y="2619"/>
                      <a:pt x="2699" y="2524"/>
                      <a:pt x="2699" y="2402"/>
                    </a:cubicBezTo>
                    <a:lnTo>
                      <a:pt x="2699" y="219"/>
                    </a:lnTo>
                    <a:cubicBezTo>
                      <a:pt x="2699" y="73"/>
                      <a:pt x="2589" y="0"/>
                      <a:pt x="2478" y="0"/>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3" name="Google Shape;2928;p52">
                <a:extLst>
                  <a:ext uri="{FF2B5EF4-FFF2-40B4-BE49-F238E27FC236}">
                    <a16:creationId xmlns:a16="http://schemas.microsoft.com/office/drawing/2014/main" id="{A417A55D-4301-82F6-22A3-D938C95721B7}"/>
                  </a:ext>
                </a:extLst>
              </p:cNvPr>
              <p:cNvSpPr/>
              <p:nvPr/>
            </p:nvSpPr>
            <p:spPr>
              <a:xfrm>
                <a:off x="5802038" y="2708991"/>
                <a:ext cx="612637" cy="597721"/>
              </a:xfrm>
              <a:custGeom>
                <a:avLst/>
                <a:gdLst/>
                <a:ahLst/>
                <a:cxnLst/>
                <a:rect l="l" t="t" r="r" b="b"/>
                <a:pathLst>
                  <a:path w="14254" h="14108" extrusionOk="0">
                    <a:moveTo>
                      <a:pt x="7131" y="1"/>
                    </a:moveTo>
                    <a:cubicBezTo>
                      <a:pt x="7020" y="1"/>
                      <a:pt x="6910" y="74"/>
                      <a:pt x="6910" y="220"/>
                    </a:cubicBezTo>
                    <a:lnTo>
                      <a:pt x="6910" y="6519"/>
                    </a:lnTo>
                    <a:lnTo>
                      <a:pt x="2455" y="2064"/>
                    </a:lnTo>
                    <a:cubicBezTo>
                      <a:pt x="2406" y="2015"/>
                      <a:pt x="2351" y="1994"/>
                      <a:pt x="2299" y="1994"/>
                    </a:cubicBezTo>
                    <a:cubicBezTo>
                      <a:pt x="2128" y="1994"/>
                      <a:pt x="1982" y="2215"/>
                      <a:pt x="2143" y="2376"/>
                    </a:cubicBezTo>
                    <a:lnTo>
                      <a:pt x="6598" y="6831"/>
                    </a:lnTo>
                    <a:lnTo>
                      <a:pt x="292" y="6831"/>
                    </a:lnTo>
                    <a:cubicBezTo>
                      <a:pt x="1" y="6831"/>
                      <a:pt x="1" y="7271"/>
                      <a:pt x="292" y="7271"/>
                    </a:cubicBezTo>
                    <a:lnTo>
                      <a:pt x="6598" y="7271"/>
                    </a:lnTo>
                    <a:lnTo>
                      <a:pt x="2143" y="11726"/>
                    </a:lnTo>
                    <a:cubicBezTo>
                      <a:pt x="1982" y="11887"/>
                      <a:pt x="2128" y="12108"/>
                      <a:pt x="2299" y="12108"/>
                    </a:cubicBezTo>
                    <a:cubicBezTo>
                      <a:pt x="2351" y="12108"/>
                      <a:pt x="2406" y="12087"/>
                      <a:pt x="2455" y="12038"/>
                    </a:cubicBezTo>
                    <a:lnTo>
                      <a:pt x="6910" y="7583"/>
                    </a:lnTo>
                    <a:lnTo>
                      <a:pt x="6910" y="13889"/>
                    </a:lnTo>
                    <a:cubicBezTo>
                      <a:pt x="6910" y="14035"/>
                      <a:pt x="7020" y="14108"/>
                      <a:pt x="7131" y="14108"/>
                    </a:cubicBezTo>
                    <a:cubicBezTo>
                      <a:pt x="7241" y="14108"/>
                      <a:pt x="7351" y="14035"/>
                      <a:pt x="7351" y="13889"/>
                    </a:cubicBezTo>
                    <a:lnTo>
                      <a:pt x="7351" y="7583"/>
                    </a:lnTo>
                    <a:lnTo>
                      <a:pt x="11806" y="12038"/>
                    </a:lnTo>
                    <a:cubicBezTo>
                      <a:pt x="11853" y="12087"/>
                      <a:pt x="11907" y="12108"/>
                      <a:pt x="11958" y="12108"/>
                    </a:cubicBezTo>
                    <a:cubicBezTo>
                      <a:pt x="12127" y="12108"/>
                      <a:pt x="12274" y="11887"/>
                      <a:pt x="12118" y="11726"/>
                    </a:cubicBezTo>
                    <a:lnTo>
                      <a:pt x="7663" y="7271"/>
                    </a:lnTo>
                    <a:lnTo>
                      <a:pt x="13962" y="7271"/>
                    </a:lnTo>
                    <a:cubicBezTo>
                      <a:pt x="14254" y="7271"/>
                      <a:pt x="14254" y="6831"/>
                      <a:pt x="13962" y="6831"/>
                    </a:cubicBezTo>
                    <a:lnTo>
                      <a:pt x="7663" y="6831"/>
                    </a:lnTo>
                    <a:lnTo>
                      <a:pt x="12118" y="2376"/>
                    </a:lnTo>
                    <a:cubicBezTo>
                      <a:pt x="12274" y="2215"/>
                      <a:pt x="12127" y="1994"/>
                      <a:pt x="11958" y="1994"/>
                    </a:cubicBezTo>
                    <a:cubicBezTo>
                      <a:pt x="11907" y="1994"/>
                      <a:pt x="11853" y="2015"/>
                      <a:pt x="11806" y="2064"/>
                    </a:cubicBezTo>
                    <a:lnTo>
                      <a:pt x="7351" y="6519"/>
                    </a:lnTo>
                    <a:lnTo>
                      <a:pt x="7351" y="220"/>
                    </a:lnTo>
                    <a:cubicBezTo>
                      <a:pt x="7351" y="74"/>
                      <a:pt x="7241" y="1"/>
                      <a:pt x="7131" y="1"/>
                    </a:cubicBezTo>
                    <a:close/>
                  </a:path>
                </a:pathLst>
              </a:custGeom>
              <a:solidFill>
                <a:schemeClr val="accent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4" name="Google Shape;2929;p52">
                <a:extLst>
                  <a:ext uri="{FF2B5EF4-FFF2-40B4-BE49-F238E27FC236}">
                    <a16:creationId xmlns:a16="http://schemas.microsoft.com/office/drawing/2014/main" id="{F01D5F3D-F317-B3AC-D05D-EB49CBFF25E4}"/>
                  </a:ext>
                </a:extLst>
              </p:cNvPr>
              <p:cNvSpPr/>
              <p:nvPr/>
            </p:nvSpPr>
            <p:spPr>
              <a:xfrm>
                <a:off x="5965836" y="2867866"/>
                <a:ext cx="285043" cy="279922"/>
              </a:xfrm>
              <a:custGeom>
                <a:avLst/>
                <a:gdLst/>
                <a:ahLst/>
                <a:cxnLst/>
                <a:rect l="l" t="t" r="r" b="b"/>
                <a:pathLst>
                  <a:path w="6632" h="6607" extrusionOk="0">
                    <a:moveTo>
                      <a:pt x="3316" y="457"/>
                    </a:moveTo>
                    <a:lnTo>
                      <a:pt x="5330" y="1291"/>
                    </a:lnTo>
                    <a:lnTo>
                      <a:pt x="6164" y="3304"/>
                    </a:lnTo>
                    <a:lnTo>
                      <a:pt x="5330" y="5318"/>
                    </a:lnTo>
                    <a:lnTo>
                      <a:pt x="3316" y="6152"/>
                    </a:lnTo>
                    <a:lnTo>
                      <a:pt x="1302" y="5318"/>
                    </a:lnTo>
                    <a:lnTo>
                      <a:pt x="468" y="3304"/>
                    </a:lnTo>
                    <a:lnTo>
                      <a:pt x="1302" y="1291"/>
                    </a:lnTo>
                    <a:lnTo>
                      <a:pt x="3316" y="457"/>
                    </a:lnTo>
                    <a:close/>
                    <a:moveTo>
                      <a:pt x="3320" y="1"/>
                    </a:moveTo>
                    <a:cubicBezTo>
                      <a:pt x="3291" y="1"/>
                      <a:pt x="3262" y="6"/>
                      <a:pt x="3235" y="16"/>
                    </a:cubicBezTo>
                    <a:lnTo>
                      <a:pt x="1051" y="911"/>
                    </a:lnTo>
                    <a:cubicBezTo>
                      <a:pt x="997" y="938"/>
                      <a:pt x="957" y="979"/>
                      <a:pt x="929" y="1033"/>
                    </a:cubicBezTo>
                    <a:lnTo>
                      <a:pt x="28" y="3216"/>
                    </a:lnTo>
                    <a:cubicBezTo>
                      <a:pt x="0" y="3270"/>
                      <a:pt x="0" y="3332"/>
                      <a:pt x="28" y="3386"/>
                    </a:cubicBezTo>
                    <a:lnTo>
                      <a:pt x="929" y="5569"/>
                    </a:lnTo>
                    <a:cubicBezTo>
                      <a:pt x="950" y="5623"/>
                      <a:pt x="997" y="5664"/>
                      <a:pt x="1051" y="5691"/>
                    </a:cubicBezTo>
                    <a:lnTo>
                      <a:pt x="3235" y="6593"/>
                    </a:lnTo>
                    <a:cubicBezTo>
                      <a:pt x="3262" y="6607"/>
                      <a:pt x="3289" y="6607"/>
                      <a:pt x="3316" y="6607"/>
                    </a:cubicBezTo>
                    <a:cubicBezTo>
                      <a:pt x="3343" y="6607"/>
                      <a:pt x="3370" y="6600"/>
                      <a:pt x="3398" y="6593"/>
                    </a:cubicBezTo>
                    <a:lnTo>
                      <a:pt x="5588" y="5691"/>
                    </a:lnTo>
                    <a:cubicBezTo>
                      <a:pt x="5642" y="5671"/>
                      <a:pt x="5683" y="5630"/>
                      <a:pt x="5703" y="5576"/>
                    </a:cubicBezTo>
                    <a:lnTo>
                      <a:pt x="6612" y="3393"/>
                    </a:lnTo>
                    <a:cubicBezTo>
                      <a:pt x="6632" y="3338"/>
                      <a:pt x="6632" y="3277"/>
                      <a:pt x="6612" y="3223"/>
                    </a:cubicBezTo>
                    <a:lnTo>
                      <a:pt x="5703" y="1040"/>
                    </a:lnTo>
                    <a:cubicBezTo>
                      <a:pt x="5683" y="985"/>
                      <a:pt x="5642" y="945"/>
                      <a:pt x="5588" y="918"/>
                    </a:cubicBezTo>
                    <a:lnTo>
                      <a:pt x="3404" y="16"/>
                    </a:lnTo>
                    <a:cubicBezTo>
                      <a:pt x="3377" y="6"/>
                      <a:pt x="3348" y="1"/>
                      <a:pt x="3320" y="1"/>
                    </a:cubicBezTo>
                    <a:close/>
                  </a:path>
                </a:pathLst>
              </a:custGeom>
              <a:solidFill>
                <a:schemeClr val="accent3"/>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grpSp>
      </p:grpSp>
      <p:grpSp>
        <p:nvGrpSpPr>
          <p:cNvPr id="25" name="Google Shape;3053;p54">
            <a:extLst>
              <a:ext uri="{FF2B5EF4-FFF2-40B4-BE49-F238E27FC236}">
                <a16:creationId xmlns:a16="http://schemas.microsoft.com/office/drawing/2014/main" id="{51932AF4-743C-948C-4236-29A49B356330}"/>
              </a:ext>
            </a:extLst>
          </p:cNvPr>
          <p:cNvGrpSpPr/>
          <p:nvPr/>
        </p:nvGrpSpPr>
        <p:grpSpPr>
          <a:xfrm>
            <a:off x="9038859" y="2513036"/>
            <a:ext cx="666579" cy="622715"/>
            <a:chOff x="3508282" y="3810341"/>
            <a:chExt cx="351644" cy="351959"/>
          </a:xfrm>
        </p:grpSpPr>
        <p:sp>
          <p:nvSpPr>
            <p:cNvPr id="26" name="Google Shape;3054;p54">
              <a:extLst>
                <a:ext uri="{FF2B5EF4-FFF2-40B4-BE49-F238E27FC236}">
                  <a16:creationId xmlns:a16="http://schemas.microsoft.com/office/drawing/2014/main" id="{299D47D5-FEB0-36CE-7E61-5A75B7C91836}"/>
                </a:ext>
              </a:extLst>
            </p:cNvPr>
            <p:cNvSpPr/>
            <p:nvPr/>
          </p:nvSpPr>
          <p:spPr>
            <a:xfrm>
              <a:off x="3508282" y="3810341"/>
              <a:ext cx="133180" cy="64232"/>
            </a:xfrm>
            <a:custGeom>
              <a:avLst/>
              <a:gdLst/>
              <a:ahLst/>
              <a:cxnLst/>
              <a:rect l="l" t="t" r="r" b="b"/>
              <a:pathLst>
                <a:path w="8895" h="4290" extrusionOk="0">
                  <a:moveTo>
                    <a:pt x="2503" y="1"/>
                  </a:moveTo>
                  <a:cubicBezTo>
                    <a:pt x="1115" y="1"/>
                    <a:pt x="1" y="1115"/>
                    <a:pt x="1" y="2503"/>
                  </a:cubicBezTo>
                  <a:cubicBezTo>
                    <a:pt x="1" y="3491"/>
                    <a:pt x="800" y="4290"/>
                    <a:pt x="1788" y="4290"/>
                  </a:cubicBezTo>
                  <a:cubicBezTo>
                    <a:pt x="2797" y="4290"/>
                    <a:pt x="7191" y="3491"/>
                    <a:pt x="7191" y="2503"/>
                  </a:cubicBezTo>
                  <a:lnTo>
                    <a:pt x="8600" y="2503"/>
                  </a:lnTo>
                  <a:cubicBezTo>
                    <a:pt x="8600" y="1809"/>
                    <a:pt x="8894" y="1178"/>
                    <a:pt x="8432" y="737"/>
                  </a:cubicBezTo>
                  <a:cubicBezTo>
                    <a:pt x="7990" y="274"/>
                    <a:pt x="3197" y="1"/>
                    <a:pt x="2503" y="1"/>
                  </a:cubicBezTo>
                  <a:close/>
                </a:path>
              </a:pathLst>
            </a:custGeom>
            <a:solidFill>
              <a:schemeClr val="accent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7" name="Google Shape;3055;p54">
              <a:extLst>
                <a:ext uri="{FF2B5EF4-FFF2-40B4-BE49-F238E27FC236}">
                  <a16:creationId xmlns:a16="http://schemas.microsoft.com/office/drawing/2014/main" id="{CF962AF4-27C4-77CD-DFED-8F9B805B39FD}"/>
                </a:ext>
              </a:extLst>
            </p:cNvPr>
            <p:cNvSpPr/>
            <p:nvPr/>
          </p:nvSpPr>
          <p:spPr>
            <a:xfrm>
              <a:off x="3535053" y="3847802"/>
              <a:ext cx="58872" cy="26771"/>
            </a:xfrm>
            <a:custGeom>
              <a:avLst/>
              <a:gdLst/>
              <a:ahLst/>
              <a:cxnLst/>
              <a:rect l="l" t="t" r="r" b="b"/>
              <a:pathLst>
                <a:path w="3932" h="1788" extrusionOk="0">
                  <a:moveTo>
                    <a:pt x="1808" y="1"/>
                  </a:moveTo>
                  <a:cubicBezTo>
                    <a:pt x="1808" y="989"/>
                    <a:pt x="1009" y="1788"/>
                    <a:pt x="0" y="1788"/>
                  </a:cubicBezTo>
                  <a:lnTo>
                    <a:pt x="3932" y="1788"/>
                  </a:lnTo>
                  <a:lnTo>
                    <a:pt x="3932" y="1"/>
                  </a:lnTo>
                  <a:close/>
                </a:path>
              </a:pathLst>
            </a:custGeom>
            <a:solidFill>
              <a:schemeClr val="l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8" name="Google Shape;3056;p54">
              <a:extLst>
                <a:ext uri="{FF2B5EF4-FFF2-40B4-BE49-F238E27FC236}">
                  <a16:creationId xmlns:a16="http://schemas.microsoft.com/office/drawing/2014/main" id="{EF0AE8F4-D1F7-088E-43E0-D97F268C0AB9}"/>
                </a:ext>
              </a:extLst>
            </p:cNvPr>
            <p:cNvSpPr/>
            <p:nvPr/>
          </p:nvSpPr>
          <p:spPr>
            <a:xfrm>
              <a:off x="3545743" y="3810341"/>
              <a:ext cx="239261" cy="351959"/>
            </a:xfrm>
            <a:custGeom>
              <a:avLst/>
              <a:gdLst/>
              <a:ahLst/>
              <a:cxnLst/>
              <a:rect l="l" t="t" r="r" b="b"/>
              <a:pathLst>
                <a:path w="15980" h="23507" extrusionOk="0">
                  <a:moveTo>
                    <a:pt x="1" y="1"/>
                  </a:moveTo>
                  <a:cubicBezTo>
                    <a:pt x="653" y="1"/>
                    <a:pt x="1304" y="253"/>
                    <a:pt x="1767" y="737"/>
                  </a:cubicBezTo>
                  <a:cubicBezTo>
                    <a:pt x="1872" y="821"/>
                    <a:pt x="1956" y="926"/>
                    <a:pt x="2040" y="1031"/>
                  </a:cubicBezTo>
                  <a:cubicBezTo>
                    <a:pt x="2335" y="1451"/>
                    <a:pt x="2503" y="1977"/>
                    <a:pt x="2503" y="2503"/>
                  </a:cubicBezTo>
                  <a:lnTo>
                    <a:pt x="2503" y="21004"/>
                  </a:lnTo>
                  <a:cubicBezTo>
                    <a:pt x="2503" y="22371"/>
                    <a:pt x="3617" y="23506"/>
                    <a:pt x="5005" y="23506"/>
                  </a:cubicBezTo>
                  <a:lnTo>
                    <a:pt x="8747" y="23506"/>
                  </a:lnTo>
                  <a:cubicBezTo>
                    <a:pt x="9209" y="23065"/>
                    <a:pt x="11312" y="23212"/>
                    <a:pt x="11312" y="22539"/>
                  </a:cubicBezTo>
                  <a:lnTo>
                    <a:pt x="15979" y="19217"/>
                  </a:lnTo>
                  <a:lnTo>
                    <a:pt x="15979" y="2503"/>
                  </a:lnTo>
                  <a:cubicBezTo>
                    <a:pt x="15979" y="1115"/>
                    <a:pt x="14865" y="1"/>
                    <a:pt x="13477" y="1"/>
                  </a:cubicBezTo>
                  <a:close/>
                </a:path>
              </a:pathLst>
            </a:custGeom>
            <a:solidFill>
              <a:schemeClr val="accent4"/>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29" name="Google Shape;3057;p54">
              <a:extLst>
                <a:ext uri="{FF2B5EF4-FFF2-40B4-BE49-F238E27FC236}">
                  <a16:creationId xmlns:a16="http://schemas.microsoft.com/office/drawing/2014/main" id="{B6D3D90E-1FB9-BBEE-B806-65CE0CD5EBC2}"/>
                </a:ext>
              </a:extLst>
            </p:cNvPr>
            <p:cNvSpPr/>
            <p:nvPr/>
          </p:nvSpPr>
          <p:spPr>
            <a:xfrm>
              <a:off x="3583205" y="4082317"/>
              <a:ext cx="201799" cy="79983"/>
            </a:xfrm>
            <a:custGeom>
              <a:avLst/>
              <a:gdLst/>
              <a:ahLst/>
              <a:cxnLst/>
              <a:rect l="l" t="t" r="r" b="b"/>
              <a:pathLst>
                <a:path w="13478" h="5342" extrusionOk="0">
                  <a:moveTo>
                    <a:pt x="1" y="1"/>
                  </a:moveTo>
                  <a:lnTo>
                    <a:pt x="1" y="2839"/>
                  </a:lnTo>
                  <a:cubicBezTo>
                    <a:pt x="1" y="4206"/>
                    <a:pt x="1115" y="5341"/>
                    <a:pt x="2503" y="5341"/>
                  </a:cubicBezTo>
                  <a:lnTo>
                    <a:pt x="6245" y="5341"/>
                  </a:lnTo>
                  <a:cubicBezTo>
                    <a:pt x="6707" y="4900"/>
                    <a:pt x="8810" y="5047"/>
                    <a:pt x="8810" y="4374"/>
                  </a:cubicBezTo>
                  <a:lnTo>
                    <a:pt x="13477" y="1052"/>
                  </a:lnTo>
                  <a:lnTo>
                    <a:pt x="13477" y="1"/>
                  </a:ln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0" name="Google Shape;3058;p54">
              <a:extLst>
                <a:ext uri="{FF2B5EF4-FFF2-40B4-BE49-F238E27FC236}">
                  <a16:creationId xmlns:a16="http://schemas.microsoft.com/office/drawing/2014/main" id="{DF2D0267-A1E3-53FA-D192-B66F9963EEBE}"/>
                </a:ext>
              </a:extLst>
            </p:cNvPr>
            <p:cNvSpPr/>
            <p:nvPr/>
          </p:nvSpPr>
          <p:spPr>
            <a:xfrm>
              <a:off x="3545429" y="3810341"/>
              <a:ext cx="232328" cy="15437"/>
            </a:xfrm>
            <a:custGeom>
              <a:avLst/>
              <a:gdLst/>
              <a:ahLst/>
              <a:cxnLst/>
              <a:rect l="l" t="t" r="r" b="b"/>
              <a:pathLst>
                <a:path w="15517" h="1031" extrusionOk="0">
                  <a:moveTo>
                    <a:pt x="1" y="1"/>
                  </a:moveTo>
                  <a:cubicBezTo>
                    <a:pt x="674" y="1"/>
                    <a:pt x="1304" y="253"/>
                    <a:pt x="1788" y="737"/>
                  </a:cubicBezTo>
                  <a:cubicBezTo>
                    <a:pt x="1872" y="821"/>
                    <a:pt x="1956" y="926"/>
                    <a:pt x="2040" y="1031"/>
                  </a:cubicBezTo>
                  <a:lnTo>
                    <a:pt x="15517" y="1031"/>
                  </a:lnTo>
                  <a:cubicBezTo>
                    <a:pt x="15054" y="379"/>
                    <a:pt x="14297" y="1"/>
                    <a:pt x="13498" y="1"/>
                  </a:cubicBezTo>
                  <a:close/>
                </a:path>
              </a:pathLst>
            </a:custGeom>
            <a:solidFill>
              <a:schemeClr val="accen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1" name="Google Shape;3059;p54">
              <a:extLst>
                <a:ext uri="{FF2B5EF4-FFF2-40B4-BE49-F238E27FC236}">
                  <a16:creationId xmlns:a16="http://schemas.microsoft.com/office/drawing/2014/main" id="{EF4CB156-D589-1673-C9FE-829EE050298B}"/>
                </a:ext>
              </a:extLst>
            </p:cNvPr>
            <p:cNvSpPr/>
            <p:nvPr/>
          </p:nvSpPr>
          <p:spPr>
            <a:xfrm>
              <a:off x="3620666" y="4097753"/>
              <a:ext cx="239261" cy="64546"/>
            </a:xfrm>
            <a:custGeom>
              <a:avLst/>
              <a:gdLst/>
              <a:ahLst/>
              <a:cxnLst/>
              <a:rect l="l" t="t" r="r" b="b"/>
              <a:pathLst>
                <a:path w="15980" h="4311" extrusionOk="0">
                  <a:moveTo>
                    <a:pt x="715" y="0"/>
                  </a:moveTo>
                  <a:cubicBezTo>
                    <a:pt x="1704" y="0"/>
                    <a:pt x="2503" y="820"/>
                    <a:pt x="2503" y="1808"/>
                  </a:cubicBezTo>
                  <a:cubicBezTo>
                    <a:pt x="2503" y="2355"/>
                    <a:pt x="2313" y="2901"/>
                    <a:pt x="1977" y="3343"/>
                  </a:cubicBezTo>
                  <a:cubicBezTo>
                    <a:pt x="1914" y="3406"/>
                    <a:pt x="1851" y="3490"/>
                    <a:pt x="1767" y="3574"/>
                  </a:cubicBezTo>
                  <a:cubicBezTo>
                    <a:pt x="1304" y="4037"/>
                    <a:pt x="673" y="4310"/>
                    <a:pt x="1" y="4310"/>
                  </a:cubicBezTo>
                  <a:lnTo>
                    <a:pt x="13477" y="4310"/>
                  </a:lnTo>
                  <a:cubicBezTo>
                    <a:pt x="14129" y="4310"/>
                    <a:pt x="14760" y="4037"/>
                    <a:pt x="15243" y="3574"/>
                  </a:cubicBezTo>
                  <a:cubicBezTo>
                    <a:pt x="15306" y="3490"/>
                    <a:pt x="15390" y="3406"/>
                    <a:pt x="15454" y="3343"/>
                  </a:cubicBezTo>
                  <a:cubicBezTo>
                    <a:pt x="15790" y="2901"/>
                    <a:pt x="15979" y="2355"/>
                    <a:pt x="15979" y="1808"/>
                  </a:cubicBezTo>
                  <a:cubicBezTo>
                    <a:pt x="15979" y="820"/>
                    <a:pt x="15180" y="21"/>
                    <a:pt x="14192" y="0"/>
                  </a:cubicBezTo>
                  <a:close/>
                </a:path>
              </a:pathLst>
            </a:custGeom>
            <a:solidFill>
              <a:schemeClr val="lt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2" name="Google Shape;3060;p54">
              <a:extLst>
                <a:ext uri="{FF2B5EF4-FFF2-40B4-BE49-F238E27FC236}">
                  <a16:creationId xmlns:a16="http://schemas.microsoft.com/office/drawing/2014/main" id="{AE939102-428D-BEDC-F016-6F8FA36C106C}"/>
                </a:ext>
              </a:extLst>
            </p:cNvPr>
            <p:cNvSpPr/>
            <p:nvPr/>
          </p:nvSpPr>
          <p:spPr>
            <a:xfrm>
              <a:off x="3620666" y="4147791"/>
              <a:ext cx="231385" cy="14508"/>
            </a:xfrm>
            <a:custGeom>
              <a:avLst/>
              <a:gdLst/>
              <a:ahLst/>
              <a:cxnLst/>
              <a:rect l="l" t="t" r="r" b="b"/>
              <a:pathLst>
                <a:path w="15454" h="969" extrusionOk="0">
                  <a:moveTo>
                    <a:pt x="1977" y="1"/>
                  </a:moveTo>
                  <a:cubicBezTo>
                    <a:pt x="1914" y="64"/>
                    <a:pt x="1851" y="148"/>
                    <a:pt x="1767" y="232"/>
                  </a:cubicBezTo>
                  <a:cubicBezTo>
                    <a:pt x="1304" y="695"/>
                    <a:pt x="673" y="968"/>
                    <a:pt x="1" y="968"/>
                  </a:cubicBezTo>
                  <a:lnTo>
                    <a:pt x="13477" y="968"/>
                  </a:lnTo>
                  <a:cubicBezTo>
                    <a:pt x="14129" y="968"/>
                    <a:pt x="14760" y="695"/>
                    <a:pt x="15243" y="232"/>
                  </a:cubicBezTo>
                  <a:cubicBezTo>
                    <a:pt x="15306" y="148"/>
                    <a:pt x="15390" y="64"/>
                    <a:pt x="15454" y="1"/>
                  </a:cubicBezTo>
                  <a:close/>
                </a:path>
              </a:pathLst>
            </a:custGeom>
            <a:solidFill>
              <a:schemeClr val="accent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3" name="Google Shape;3061;p54">
              <a:extLst>
                <a:ext uri="{FF2B5EF4-FFF2-40B4-BE49-F238E27FC236}">
                  <a16:creationId xmlns:a16="http://schemas.microsoft.com/office/drawing/2014/main" id="{34F77324-A155-F775-EFE8-362C4ED3E6FC}"/>
                </a:ext>
              </a:extLst>
            </p:cNvPr>
            <p:cNvSpPr/>
            <p:nvPr/>
          </p:nvSpPr>
          <p:spPr>
            <a:xfrm>
              <a:off x="3604301" y="4097753"/>
              <a:ext cx="53841" cy="27085"/>
            </a:xfrm>
            <a:custGeom>
              <a:avLst/>
              <a:gdLst/>
              <a:ahLst/>
              <a:cxnLst/>
              <a:rect l="l" t="t" r="r" b="b"/>
              <a:pathLst>
                <a:path w="3596" h="1809" extrusionOk="0">
                  <a:moveTo>
                    <a:pt x="1787" y="0"/>
                  </a:moveTo>
                  <a:cubicBezTo>
                    <a:pt x="799" y="0"/>
                    <a:pt x="0" y="820"/>
                    <a:pt x="0" y="1808"/>
                  </a:cubicBezTo>
                  <a:lnTo>
                    <a:pt x="3596" y="1808"/>
                  </a:lnTo>
                  <a:cubicBezTo>
                    <a:pt x="3575" y="820"/>
                    <a:pt x="2776" y="0"/>
                    <a:pt x="1787" y="0"/>
                  </a:cubicBezTo>
                  <a:close/>
                </a:path>
              </a:pathLst>
            </a:custGeom>
            <a:solidFill>
              <a:schemeClr val="accent1"/>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4" name="Google Shape;3062;p54">
              <a:extLst>
                <a:ext uri="{FF2B5EF4-FFF2-40B4-BE49-F238E27FC236}">
                  <a16:creationId xmlns:a16="http://schemas.microsoft.com/office/drawing/2014/main" id="{7C91BED1-4D48-41F5-8409-6EC29AB36FE6}"/>
                </a:ext>
              </a:extLst>
            </p:cNvPr>
            <p:cNvSpPr/>
            <p:nvPr/>
          </p:nvSpPr>
          <p:spPr>
            <a:xfrm>
              <a:off x="3606187" y="3867401"/>
              <a:ext cx="159292" cy="25124"/>
            </a:xfrm>
            <a:custGeom>
              <a:avLst/>
              <a:gdLst/>
              <a:ahLst/>
              <a:cxnLst/>
              <a:rect l="l" t="t" r="r" b="b"/>
              <a:pathLst>
                <a:path w="10639" h="1678" extrusionOk="0">
                  <a:moveTo>
                    <a:pt x="4353" y="0"/>
                  </a:moveTo>
                  <a:cubicBezTo>
                    <a:pt x="3901" y="0"/>
                    <a:pt x="3449" y="195"/>
                    <a:pt x="3133" y="584"/>
                  </a:cubicBezTo>
                  <a:cubicBezTo>
                    <a:pt x="2954" y="836"/>
                    <a:pt x="2681" y="962"/>
                    <a:pt x="2410" y="962"/>
                  </a:cubicBezTo>
                  <a:cubicBezTo>
                    <a:pt x="2140" y="962"/>
                    <a:pt x="1872" y="836"/>
                    <a:pt x="1703" y="584"/>
                  </a:cubicBezTo>
                  <a:cubicBezTo>
                    <a:pt x="1388" y="226"/>
                    <a:pt x="947" y="16"/>
                    <a:pt x="484" y="16"/>
                  </a:cubicBezTo>
                  <a:cubicBezTo>
                    <a:pt x="477" y="16"/>
                    <a:pt x="471" y="16"/>
                    <a:pt x="464" y="16"/>
                  </a:cubicBezTo>
                  <a:cubicBezTo>
                    <a:pt x="1" y="16"/>
                    <a:pt x="7" y="731"/>
                    <a:pt x="484" y="731"/>
                  </a:cubicBezTo>
                  <a:cubicBezTo>
                    <a:pt x="757" y="731"/>
                    <a:pt x="1031" y="878"/>
                    <a:pt x="1199" y="1109"/>
                  </a:cubicBezTo>
                  <a:cubicBezTo>
                    <a:pt x="1514" y="1488"/>
                    <a:pt x="1966" y="1677"/>
                    <a:pt x="2418" y="1677"/>
                  </a:cubicBezTo>
                  <a:cubicBezTo>
                    <a:pt x="2870" y="1677"/>
                    <a:pt x="3322" y="1488"/>
                    <a:pt x="3638" y="1109"/>
                  </a:cubicBezTo>
                  <a:cubicBezTo>
                    <a:pt x="3806" y="857"/>
                    <a:pt x="4079" y="731"/>
                    <a:pt x="4353" y="731"/>
                  </a:cubicBezTo>
                  <a:cubicBezTo>
                    <a:pt x="4626" y="731"/>
                    <a:pt x="4899" y="857"/>
                    <a:pt x="5067" y="1109"/>
                  </a:cubicBezTo>
                  <a:cubicBezTo>
                    <a:pt x="5383" y="1488"/>
                    <a:pt x="5835" y="1677"/>
                    <a:pt x="6287" y="1677"/>
                  </a:cubicBezTo>
                  <a:cubicBezTo>
                    <a:pt x="6739" y="1677"/>
                    <a:pt x="7191" y="1488"/>
                    <a:pt x="7506" y="1109"/>
                  </a:cubicBezTo>
                  <a:cubicBezTo>
                    <a:pt x="7685" y="857"/>
                    <a:pt x="7958" y="731"/>
                    <a:pt x="8229" y="731"/>
                  </a:cubicBezTo>
                  <a:cubicBezTo>
                    <a:pt x="8500" y="731"/>
                    <a:pt x="8768" y="857"/>
                    <a:pt x="8936" y="1109"/>
                  </a:cubicBezTo>
                  <a:cubicBezTo>
                    <a:pt x="9251" y="1467"/>
                    <a:pt x="9693" y="1677"/>
                    <a:pt x="10176" y="1677"/>
                  </a:cubicBezTo>
                  <a:cubicBezTo>
                    <a:pt x="10639" y="1677"/>
                    <a:pt x="10639" y="962"/>
                    <a:pt x="10176" y="962"/>
                  </a:cubicBezTo>
                  <a:cubicBezTo>
                    <a:pt x="9882" y="962"/>
                    <a:pt x="9609" y="815"/>
                    <a:pt x="9461" y="584"/>
                  </a:cubicBezTo>
                  <a:cubicBezTo>
                    <a:pt x="9136" y="195"/>
                    <a:pt x="8678" y="0"/>
                    <a:pt x="8224" y="0"/>
                  </a:cubicBezTo>
                  <a:cubicBezTo>
                    <a:pt x="7769" y="0"/>
                    <a:pt x="7317" y="195"/>
                    <a:pt x="7002" y="584"/>
                  </a:cubicBezTo>
                  <a:cubicBezTo>
                    <a:pt x="6833" y="836"/>
                    <a:pt x="6565" y="962"/>
                    <a:pt x="6295" y="962"/>
                  </a:cubicBezTo>
                  <a:cubicBezTo>
                    <a:pt x="6024" y="962"/>
                    <a:pt x="5751" y="836"/>
                    <a:pt x="5572" y="584"/>
                  </a:cubicBezTo>
                  <a:cubicBezTo>
                    <a:pt x="5257" y="195"/>
                    <a:pt x="4805" y="0"/>
                    <a:pt x="4353" y="0"/>
                  </a:cubicBez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5" name="Google Shape;3063;p54">
              <a:extLst>
                <a:ext uri="{FF2B5EF4-FFF2-40B4-BE49-F238E27FC236}">
                  <a16:creationId xmlns:a16="http://schemas.microsoft.com/office/drawing/2014/main" id="{26F88431-EDFC-160C-8FEA-CC4DB885AD43}"/>
                </a:ext>
              </a:extLst>
            </p:cNvPr>
            <p:cNvSpPr/>
            <p:nvPr/>
          </p:nvSpPr>
          <p:spPr>
            <a:xfrm>
              <a:off x="3606187" y="3904159"/>
              <a:ext cx="159292" cy="25184"/>
            </a:xfrm>
            <a:custGeom>
              <a:avLst/>
              <a:gdLst/>
              <a:ahLst/>
              <a:cxnLst/>
              <a:rect l="l" t="t" r="r" b="b"/>
              <a:pathLst>
                <a:path w="10639" h="1682" extrusionOk="0">
                  <a:moveTo>
                    <a:pt x="484" y="0"/>
                  </a:moveTo>
                  <a:cubicBezTo>
                    <a:pt x="1" y="0"/>
                    <a:pt x="1" y="736"/>
                    <a:pt x="484" y="736"/>
                  </a:cubicBezTo>
                  <a:cubicBezTo>
                    <a:pt x="757" y="736"/>
                    <a:pt x="1031" y="883"/>
                    <a:pt x="1199" y="1093"/>
                  </a:cubicBezTo>
                  <a:cubicBezTo>
                    <a:pt x="1514" y="1482"/>
                    <a:pt x="1966" y="1677"/>
                    <a:pt x="2418" y="1677"/>
                  </a:cubicBezTo>
                  <a:cubicBezTo>
                    <a:pt x="2870" y="1677"/>
                    <a:pt x="3322" y="1482"/>
                    <a:pt x="3638" y="1093"/>
                  </a:cubicBezTo>
                  <a:cubicBezTo>
                    <a:pt x="3806" y="852"/>
                    <a:pt x="4079" y="731"/>
                    <a:pt x="4353" y="731"/>
                  </a:cubicBezTo>
                  <a:cubicBezTo>
                    <a:pt x="4626" y="731"/>
                    <a:pt x="4899" y="852"/>
                    <a:pt x="5067" y="1093"/>
                  </a:cubicBezTo>
                  <a:cubicBezTo>
                    <a:pt x="5383" y="1482"/>
                    <a:pt x="5835" y="1677"/>
                    <a:pt x="6287" y="1677"/>
                  </a:cubicBezTo>
                  <a:cubicBezTo>
                    <a:pt x="6739" y="1677"/>
                    <a:pt x="7191" y="1482"/>
                    <a:pt x="7506" y="1093"/>
                  </a:cubicBezTo>
                  <a:cubicBezTo>
                    <a:pt x="7685" y="852"/>
                    <a:pt x="7958" y="731"/>
                    <a:pt x="8229" y="731"/>
                  </a:cubicBezTo>
                  <a:cubicBezTo>
                    <a:pt x="8500" y="731"/>
                    <a:pt x="8768" y="852"/>
                    <a:pt x="8936" y="1093"/>
                  </a:cubicBezTo>
                  <a:cubicBezTo>
                    <a:pt x="9251" y="1472"/>
                    <a:pt x="9693" y="1682"/>
                    <a:pt x="10176" y="1682"/>
                  </a:cubicBezTo>
                  <a:cubicBezTo>
                    <a:pt x="10639" y="1682"/>
                    <a:pt x="10639" y="967"/>
                    <a:pt x="10176" y="967"/>
                  </a:cubicBezTo>
                  <a:cubicBezTo>
                    <a:pt x="9882" y="967"/>
                    <a:pt x="9609" y="820"/>
                    <a:pt x="9461" y="589"/>
                  </a:cubicBezTo>
                  <a:cubicBezTo>
                    <a:pt x="9136" y="200"/>
                    <a:pt x="8678" y="5"/>
                    <a:pt x="8224" y="5"/>
                  </a:cubicBezTo>
                  <a:cubicBezTo>
                    <a:pt x="7769" y="5"/>
                    <a:pt x="7317" y="200"/>
                    <a:pt x="7002" y="589"/>
                  </a:cubicBezTo>
                  <a:cubicBezTo>
                    <a:pt x="6833" y="841"/>
                    <a:pt x="6565" y="967"/>
                    <a:pt x="6295" y="967"/>
                  </a:cubicBezTo>
                  <a:cubicBezTo>
                    <a:pt x="6024" y="967"/>
                    <a:pt x="5751" y="841"/>
                    <a:pt x="5572" y="589"/>
                  </a:cubicBezTo>
                  <a:cubicBezTo>
                    <a:pt x="5257" y="200"/>
                    <a:pt x="4805" y="5"/>
                    <a:pt x="4353" y="5"/>
                  </a:cubicBezTo>
                  <a:cubicBezTo>
                    <a:pt x="3901" y="5"/>
                    <a:pt x="3449" y="200"/>
                    <a:pt x="3133" y="589"/>
                  </a:cubicBezTo>
                  <a:cubicBezTo>
                    <a:pt x="2954" y="841"/>
                    <a:pt x="2681" y="967"/>
                    <a:pt x="2410" y="967"/>
                  </a:cubicBezTo>
                  <a:cubicBezTo>
                    <a:pt x="2140" y="967"/>
                    <a:pt x="1872" y="841"/>
                    <a:pt x="1703" y="589"/>
                  </a:cubicBezTo>
                  <a:cubicBezTo>
                    <a:pt x="1388" y="231"/>
                    <a:pt x="947" y="21"/>
                    <a:pt x="484" y="0"/>
                  </a:cubicBez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6" name="Google Shape;3064;p54">
              <a:extLst>
                <a:ext uri="{FF2B5EF4-FFF2-40B4-BE49-F238E27FC236}">
                  <a16:creationId xmlns:a16="http://schemas.microsoft.com/office/drawing/2014/main" id="{30A106BE-6E1C-677A-8975-ECDBB21CE604}"/>
                </a:ext>
              </a:extLst>
            </p:cNvPr>
            <p:cNvSpPr/>
            <p:nvPr/>
          </p:nvSpPr>
          <p:spPr>
            <a:xfrm>
              <a:off x="3606187" y="3940976"/>
              <a:ext cx="159292" cy="25199"/>
            </a:xfrm>
            <a:custGeom>
              <a:avLst/>
              <a:gdLst/>
              <a:ahLst/>
              <a:cxnLst/>
              <a:rect l="l" t="t" r="r" b="b"/>
              <a:pathLst>
                <a:path w="10639" h="1683" extrusionOk="0">
                  <a:moveTo>
                    <a:pt x="484" y="1"/>
                  </a:moveTo>
                  <a:cubicBezTo>
                    <a:pt x="1" y="1"/>
                    <a:pt x="1" y="737"/>
                    <a:pt x="484" y="737"/>
                  </a:cubicBezTo>
                  <a:cubicBezTo>
                    <a:pt x="757" y="737"/>
                    <a:pt x="1031" y="884"/>
                    <a:pt x="1199" y="1094"/>
                  </a:cubicBezTo>
                  <a:cubicBezTo>
                    <a:pt x="1514" y="1483"/>
                    <a:pt x="1966" y="1678"/>
                    <a:pt x="2418" y="1678"/>
                  </a:cubicBezTo>
                  <a:cubicBezTo>
                    <a:pt x="2870" y="1678"/>
                    <a:pt x="3322" y="1483"/>
                    <a:pt x="3638" y="1094"/>
                  </a:cubicBezTo>
                  <a:cubicBezTo>
                    <a:pt x="3806" y="852"/>
                    <a:pt x="4079" y="732"/>
                    <a:pt x="4353" y="732"/>
                  </a:cubicBezTo>
                  <a:cubicBezTo>
                    <a:pt x="4626" y="732"/>
                    <a:pt x="4899" y="852"/>
                    <a:pt x="5067" y="1094"/>
                  </a:cubicBezTo>
                  <a:cubicBezTo>
                    <a:pt x="5383" y="1483"/>
                    <a:pt x="5835" y="1678"/>
                    <a:pt x="6287" y="1678"/>
                  </a:cubicBezTo>
                  <a:cubicBezTo>
                    <a:pt x="6739" y="1678"/>
                    <a:pt x="7191" y="1483"/>
                    <a:pt x="7506" y="1094"/>
                  </a:cubicBezTo>
                  <a:cubicBezTo>
                    <a:pt x="7685" y="852"/>
                    <a:pt x="7958" y="732"/>
                    <a:pt x="8229" y="732"/>
                  </a:cubicBezTo>
                  <a:cubicBezTo>
                    <a:pt x="8500" y="732"/>
                    <a:pt x="8768" y="852"/>
                    <a:pt x="8936" y="1094"/>
                  </a:cubicBezTo>
                  <a:cubicBezTo>
                    <a:pt x="9251" y="1473"/>
                    <a:pt x="9693" y="1683"/>
                    <a:pt x="10176" y="1683"/>
                  </a:cubicBezTo>
                  <a:cubicBezTo>
                    <a:pt x="10639" y="1683"/>
                    <a:pt x="10639" y="968"/>
                    <a:pt x="10176" y="968"/>
                  </a:cubicBezTo>
                  <a:cubicBezTo>
                    <a:pt x="9882" y="968"/>
                    <a:pt x="9609" y="821"/>
                    <a:pt x="9461" y="590"/>
                  </a:cubicBezTo>
                  <a:cubicBezTo>
                    <a:pt x="9136" y="201"/>
                    <a:pt x="8678" y="6"/>
                    <a:pt x="8224" y="6"/>
                  </a:cubicBezTo>
                  <a:cubicBezTo>
                    <a:pt x="7769" y="6"/>
                    <a:pt x="7317" y="201"/>
                    <a:pt x="7002" y="590"/>
                  </a:cubicBezTo>
                  <a:cubicBezTo>
                    <a:pt x="6833" y="842"/>
                    <a:pt x="6565" y="968"/>
                    <a:pt x="6295" y="968"/>
                  </a:cubicBezTo>
                  <a:cubicBezTo>
                    <a:pt x="6024" y="968"/>
                    <a:pt x="5751" y="842"/>
                    <a:pt x="5572" y="590"/>
                  </a:cubicBezTo>
                  <a:cubicBezTo>
                    <a:pt x="5257" y="201"/>
                    <a:pt x="4805" y="6"/>
                    <a:pt x="4353" y="6"/>
                  </a:cubicBezTo>
                  <a:cubicBezTo>
                    <a:pt x="3901" y="6"/>
                    <a:pt x="3449" y="201"/>
                    <a:pt x="3133" y="590"/>
                  </a:cubicBezTo>
                  <a:cubicBezTo>
                    <a:pt x="2954" y="842"/>
                    <a:pt x="2681" y="968"/>
                    <a:pt x="2410" y="968"/>
                  </a:cubicBezTo>
                  <a:cubicBezTo>
                    <a:pt x="2140" y="968"/>
                    <a:pt x="1872" y="842"/>
                    <a:pt x="1703" y="590"/>
                  </a:cubicBezTo>
                  <a:cubicBezTo>
                    <a:pt x="1388" y="232"/>
                    <a:pt x="947" y="22"/>
                    <a:pt x="484" y="1"/>
                  </a:cubicBez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7" name="Google Shape;3065;p54">
              <a:extLst>
                <a:ext uri="{FF2B5EF4-FFF2-40B4-BE49-F238E27FC236}">
                  <a16:creationId xmlns:a16="http://schemas.microsoft.com/office/drawing/2014/main" id="{17BDFB37-8B67-DD16-1F49-7D30CA5ABEDA}"/>
                </a:ext>
              </a:extLst>
            </p:cNvPr>
            <p:cNvSpPr/>
            <p:nvPr/>
          </p:nvSpPr>
          <p:spPr>
            <a:xfrm>
              <a:off x="3711639" y="3882434"/>
              <a:ext cx="147030" cy="147015"/>
            </a:xfrm>
            <a:custGeom>
              <a:avLst/>
              <a:gdLst/>
              <a:ahLst/>
              <a:cxnLst/>
              <a:rect l="l" t="t" r="r" b="b"/>
              <a:pathLst>
                <a:path w="9820" h="9819" extrusionOk="0">
                  <a:moveTo>
                    <a:pt x="9819" y="0"/>
                  </a:moveTo>
                  <a:cubicBezTo>
                    <a:pt x="6665" y="169"/>
                    <a:pt x="3953" y="1220"/>
                    <a:pt x="1977" y="3196"/>
                  </a:cubicBezTo>
                  <a:cubicBezTo>
                    <a:pt x="1" y="5193"/>
                    <a:pt x="421" y="6434"/>
                    <a:pt x="232" y="9587"/>
                  </a:cubicBezTo>
                  <a:cubicBezTo>
                    <a:pt x="3407" y="9398"/>
                    <a:pt x="4647" y="9819"/>
                    <a:pt x="6623" y="7842"/>
                  </a:cubicBezTo>
                  <a:cubicBezTo>
                    <a:pt x="7107" y="7359"/>
                    <a:pt x="7548" y="6812"/>
                    <a:pt x="7927" y="6245"/>
                  </a:cubicBezTo>
                  <a:lnTo>
                    <a:pt x="6203" y="5950"/>
                  </a:lnTo>
                  <a:lnTo>
                    <a:pt x="6224" y="5929"/>
                  </a:lnTo>
                  <a:cubicBezTo>
                    <a:pt x="8326" y="4668"/>
                    <a:pt x="9672" y="2460"/>
                    <a:pt x="9819" y="42"/>
                  </a:cubicBezTo>
                  <a:lnTo>
                    <a:pt x="9819" y="0"/>
                  </a:lnTo>
                  <a:close/>
                </a:path>
              </a:pathLst>
            </a:custGeom>
            <a:solidFill>
              <a:schemeClr val="accent3"/>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sp>
          <p:nvSpPr>
            <p:cNvPr id="38" name="Google Shape;3066;p54">
              <a:extLst>
                <a:ext uri="{FF2B5EF4-FFF2-40B4-BE49-F238E27FC236}">
                  <a16:creationId xmlns:a16="http://schemas.microsoft.com/office/drawing/2014/main" id="{8DDC0428-34DD-0262-3BB3-097ED0EB4507}"/>
                </a:ext>
              </a:extLst>
            </p:cNvPr>
            <p:cNvSpPr/>
            <p:nvPr/>
          </p:nvSpPr>
          <p:spPr>
            <a:xfrm>
              <a:off x="3682996" y="3930915"/>
              <a:ext cx="127191" cy="127176"/>
            </a:xfrm>
            <a:custGeom>
              <a:avLst/>
              <a:gdLst/>
              <a:ahLst/>
              <a:cxnLst/>
              <a:rect l="l" t="t" r="r" b="b"/>
              <a:pathLst>
                <a:path w="8495" h="8494" extrusionOk="0">
                  <a:moveTo>
                    <a:pt x="8494" y="0"/>
                  </a:moveTo>
                  <a:lnTo>
                    <a:pt x="8494" y="0"/>
                  </a:lnTo>
                  <a:cubicBezTo>
                    <a:pt x="4983" y="2061"/>
                    <a:pt x="2061" y="4983"/>
                    <a:pt x="0" y="8494"/>
                  </a:cubicBezTo>
                  <a:cubicBezTo>
                    <a:pt x="3512" y="6434"/>
                    <a:pt x="6434" y="3511"/>
                    <a:pt x="8494" y="0"/>
                  </a:cubicBezTo>
                  <a:close/>
                </a:path>
              </a:pathLst>
            </a:custGeom>
            <a:solidFill>
              <a:schemeClr val="dk2"/>
            </a:solidFill>
            <a:ln>
              <a:noFill/>
            </a:ln>
          </p:spPr>
          <p:txBody>
            <a:bodyPr spcFirstLastPara="1" wrap="square" lIns="60950" tIns="60950" rIns="60950" bIns="60950" anchor="ctr" anchorCtr="0">
              <a:noAutofit/>
            </a:bodyPr>
            <a:lstStyle/>
            <a:p>
              <a:endParaRPr sz="2667" dirty="0">
                <a:solidFill>
                  <a:srgbClr val="000000"/>
                </a:solidFill>
                <a:latin typeface="UTM Avo" panose="02040603050506020204" pitchFamily="18" charset="0"/>
                <a:cs typeface="Arial" panose="020B0604020202020204" pitchFamily="34" charset="0"/>
              </a:endParaRPr>
            </a:p>
          </p:txBody>
        </p:sp>
      </p:grpSp>
      <p:sp>
        <p:nvSpPr>
          <p:cNvPr id="39" name="Rectangle 38">
            <a:extLst>
              <a:ext uri="{FF2B5EF4-FFF2-40B4-BE49-F238E27FC236}">
                <a16:creationId xmlns:a16="http://schemas.microsoft.com/office/drawing/2014/main" id="{40F6E5EC-F013-C294-FC29-4A647D46D24F}"/>
              </a:ext>
            </a:extLst>
          </p:cNvPr>
          <p:cNvSpPr/>
          <p:nvPr/>
        </p:nvSpPr>
        <p:spPr>
          <a:xfrm>
            <a:off x="1278255" y="3367421"/>
            <a:ext cx="3032125" cy="1236557"/>
          </a:xfrm>
          <a:prstGeom prst="rect">
            <a:avLst/>
          </a:prstGeom>
        </p:spPr>
        <p:txBody>
          <a:bodyPr wrap="square">
            <a:spAutoFit/>
          </a:bodyPr>
          <a:lstStyle/>
          <a:p>
            <a:pPr algn="ctr">
              <a:lnSpc>
                <a:spcPct val="150000"/>
              </a:lnSpc>
            </a:pPr>
            <a:r>
              <a:rPr lang="en-US" sz="2667" dirty="0" err="1">
                <a:solidFill>
                  <a:srgbClr val="000000"/>
                </a:solidFill>
                <a:latin typeface="UTM Avo" panose="02040603050506020204" pitchFamily="18" charset="0"/>
                <a:cs typeface="Arial" panose="020B0604020202020204" pitchFamily="34" charset="0"/>
              </a:rPr>
              <a:t>Ghi</a:t>
            </a:r>
            <a:r>
              <a:rPr lang="en-US" sz="2667" dirty="0">
                <a:solidFill>
                  <a:srgbClr val="000000"/>
                </a:solidFill>
                <a:latin typeface="UTM Avo" panose="02040603050506020204" pitchFamily="18" charset="0"/>
                <a:cs typeface="Arial" panose="020B0604020202020204" pitchFamily="34" charset="0"/>
              </a:rPr>
              <a:t> </a:t>
            </a:r>
            <a:r>
              <a:rPr lang="en-US" sz="2667" dirty="0" err="1">
                <a:solidFill>
                  <a:srgbClr val="000000"/>
                </a:solidFill>
                <a:latin typeface="UTM Avo" panose="02040603050506020204" pitchFamily="18" charset="0"/>
                <a:cs typeface="Arial" panose="020B0604020202020204" pitchFamily="34" charset="0"/>
              </a:rPr>
              <a:t>nhớ</a:t>
            </a:r>
            <a:r>
              <a:rPr lang="en-US" sz="2667" dirty="0">
                <a:solidFill>
                  <a:srgbClr val="000000"/>
                </a:solidFill>
                <a:latin typeface="UTM Avo" panose="02040603050506020204" pitchFamily="18" charset="0"/>
                <a:cs typeface="Arial" panose="020B0604020202020204" pitchFamily="34" charset="0"/>
              </a:rPr>
              <a:t> </a:t>
            </a:r>
            <a:r>
              <a:rPr lang="en-US" sz="2667" dirty="0" err="1">
                <a:solidFill>
                  <a:srgbClr val="000000"/>
                </a:solidFill>
                <a:latin typeface="UTM Avo" panose="02040603050506020204" pitchFamily="18" charset="0"/>
                <a:cs typeface="Arial" panose="020B0604020202020204" pitchFamily="34" charset="0"/>
              </a:rPr>
              <a:t>kiến</a:t>
            </a:r>
            <a:r>
              <a:rPr lang="en-US" sz="2667" dirty="0">
                <a:solidFill>
                  <a:srgbClr val="000000"/>
                </a:solidFill>
                <a:latin typeface="UTM Avo" panose="02040603050506020204" pitchFamily="18" charset="0"/>
                <a:cs typeface="Arial" panose="020B0604020202020204" pitchFamily="34" charset="0"/>
              </a:rPr>
              <a:t> </a:t>
            </a:r>
            <a:r>
              <a:rPr lang="en-US" sz="2667" dirty="0" err="1">
                <a:solidFill>
                  <a:srgbClr val="000000"/>
                </a:solidFill>
                <a:latin typeface="UTM Avo" panose="02040603050506020204" pitchFamily="18" charset="0"/>
                <a:cs typeface="Arial" panose="020B0604020202020204" pitchFamily="34" charset="0"/>
              </a:rPr>
              <a:t>thức</a:t>
            </a:r>
            <a:r>
              <a:rPr lang="en-US" sz="2667" dirty="0">
                <a:solidFill>
                  <a:srgbClr val="000000"/>
                </a:solidFill>
                <a:latin typeface="UTM Avo" panose="02040603050506020204" pitchFamily="18" charset="0"/>
                <a:cs typeface="Arial" panose="020B0604020202020204" pitchFamily="34" charset="0"/>
              </a:rPr>
              <a:t> </a:t>
            </a:r>
            <a:r>
              <a:rPr lang="en-US" sz="2667" dirty="0" err="1">
                <a:solidFill>
                  <a:srgbClr val="000000"/>
                </a:solidFill>
                <a:latin typeface="UTM Avo" panose="02040603050506020204" pitchFamily="18" charset="0"/>
                <a:cs typeface="Arial" panose="020B0604020202020204" pitchFamily="34" charset="0"/>
              </a:rPr>
              <a:t>trong</a:t>
            </a:r>
            <a:r>
              <a:rPr lang="en-US" sz="2667" dirty="0">
                <a:solidFill>
                  <a:srgbClr val="000000"/>
                </a:solidFill>
                <a:latin typeface="UTM Avo" panose="02040603050506020204" pitchFamily="18" charset="0"/>
                <a:cs typeface="Arial" panose="020B0604020202020204" pitchFamily="34" charset="0"/>
              </a:rPr>
              <a:t> </a:t>
            </a:r>
            <a:r>
              <a:rPr lang="en-US" sz="2667" dirty="0" err="1">
                <a:solidFill>
                  <a:srgbClr val="000000"/>
                </a:solidFill>
                <a:latin typeface="UTM Avo" panose="02040603050506020204" pitchFamily="18" charset="0"/>
                <a:cs typeface="Arial" panose="020B0604020202020204" pitchFamily="34" charset="0"/>
              </a:rPr>
              <a:t>bài</a:t>
            </a:r>
            <a:endParaRPr lang="en-US" sz="2667" dirty="0">
              <a:solidFill>
                <a:srgbClr val="000000"/>
              </a:solidFill>
              <a:latin typeface="UTM Avo" panose="02040603050506020204" pitchFamily="18" charset="0"/>
              <a:cs typeface="Arial" panose="020B0604020202020204" pitchFamily="34" charset="0"/>
            </a:endParaRPr>
          </a:p>
        </p:txBody>
      </p:sp>
      <p:sp>
        <p:nvSpPr>
          <p:cNvPr id="40" name="Rectangle 39">
            <a:extLst>
              <a:ext uri="{FF2B5EF4-FFF2-40B4-BE49-F238E27FC236}">
                <a16:creationId xmlns:a16="http://schemas.microsoft.com/office/drawing/2014/main" id="{30F462F8-5FD8-EB2C-3804-57F124555290}"/>
              </a:ext>
            </a:extLst>
          </p:cNvPr>
          <p:cNvSpPr/>
          <p:nvPr/>
        </p:nvSpPr>
        <p:spPr>
          <a:xfrm>
            <a:off x="4551680" y="3401728"/>
            <a:ext cx="3301999" cy="1293496"/>
          </a:xfrm>
          <a:prstGeom prst="rect">
            <a:avLst/>
          </a:prstGeom>
        </p:spPr>
        <p:txBody>
          <a:bodyPr wrap="square">
            <a:spAutoFit/>
          </a:bodyPr>
          <a:lstStyle/>
          <a:p>
            <a:pPr algn="ctr">
              <a:lnSpc>
                <a:spcPct val="150000"/>
              </a:lnSpc>
            </a:pPr>
            <a:r>
              <a:rPr lang="en-US" sz="2800" dirty="0">
                <a:solidFill>
                  <a:srgbClr val="000000"/>
                </a:solidFill>
                <a:latin typeface="UTM Avo" panose="02040603050506020204" pitchFamily="18" charset="0"/>
                <a:cs typeface="Arial" panose="020B0604020202020204" pitchFamily="34" charset="0"/>
              </a:rPr>
              <a:t>Hoàn </a:t>
            </a:r>
            <a:r>
              <a:rPr lang="en-US" sz="2800" dirty="0" err="1">
                <a:solidFill>
                  <a:srgbClr val="000000"/>
                </a:solidFill>
                <a:latin typeface="UTM Avo" panose="02040603050506020204" pitchFamily="18" charset="0"/>
                <a:cs typeface="Arial" panose="020B0604020202020204" pitchFamily="34" charset="0"/>
              </a:rPr>
              <a:t>thành</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bài</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tập</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trong</a:t>
            </a:r>
            <a:r>
              <a:rPr lang="en-US" sz="2800" dirty="0">
                <a:solidFill>
                  <a:srgbClr val="000000"/>
                </a:solidFill>
                <a:latin typeface="UTM Avo" panose="02040603050506020204" pitchFamily="18" charset="0"/>
                <a:cs typeface="Arial" panose="020B0604020202020204" pitchFamily="34" charset="0"/>
              </a:rPr>
              <a:t> SBT</a:t>
            </a:r>
          </a:p>
        </p:txBody>
      </p:sp>
      <p:sp>
        <p:nvSpPr>
          <p:cNvPr id="41" name="Rectangle 40">
            <a:extLst>
              <a:ext uri="{FF2B5EF4-FFF2-40B4-BE49-F238E27FC236}">
                <a16:creationId xmlns:a16="http://schemas.microsoft.com/office/drawing/2014/main" id="{6A5E6E00-5B58-6064-C3FE-5C6D70A37FDB}"/>
              </a:ext>
            </a:extLst>
          </p:cNvPr>
          <p:cNvSpPr/>
          <p:nvPr/>
        </p:nvSpPr>
        <p:spPr>
          <a:xfrm>
            <a:off x="7740819" y="3395961"/>
            <a:ext cx="3552656" cy="1301062"/>
          </a:xfrm>
          <a:prstGeom prst="rect">
            <a:avLst/>
          </a:prstGeom>
        </p:spPr>
        <p:txBody>
          <a:bodyPr wrap="square">
            <a:spAutoFit/>
          </a:bodyPr>
          <a:lstStyle/>
          <a:p>
            <a:pPr lvl="0" algn="ctr">
              <a:lnSpc>
                <a:spcPct val="150000"/>
              </a:lnSpc>
            </a:pPr>
            <a:r>
              <a:rPr lang="en-US" sz="2800" dirty="0" err="1">
                <a:solidFill>
                  <a:srgbClr val="000000"/>
                </a:solidFill>
                <a:latin typeface="UTM Avo" panose="02040603050506020204" pitchFamily="18" charset="0"/>
                <a:cs typeface="Arial" panose="020B0604020202020204" pitchFamily="34" charset="0"/>
              </a:rPr>
              <a:t>Chuẩn</a:t>
            </a:r>
            <a:r>
              <a:rPr lang="en-US" sz="2800" dirty="0">
                <a:solidFill>
                  <a:srgbClr val="000000"/>
                </a:solidFill>
                <a:latin typeface="UTM Avo" panose="02040603050506020204" pitchFamily="18" charset="0"/>
                <a:cs typeface="Arial" panose="020B0604020202020204" pitchFamily="34" charset="0"/>
              </a:rPr>
              <a:t> </a:t>
            </a:r>
            <a:r>
              <a:rPr lang="en-US" sz="2800" dirty="0" err="1">
                <a:solidFill>
                  <a:srgbClr val="000000"/>
                </a:solidFill>
                <a:latin typeface="UTM Avo" panose="02040603050506020204" pitchFamily="18" charset="0"/>
                <a:cs typeface="Arial" panose="020B0604020202020204" pitchFamily="34" charset="0"/>
              </a:rPr>
              <a:t>bị</a:t>
            </a:r>
            <a:r>
              <a:rPr lang="en-US" sz="2800" dirty="0">
                <a:solidFill>
                  <a:srgbClr val="000000"/>
                </a:solidFill>
                <a:latin typeface="UTM Avo" panose="02040603050506020204" pitchFamily="18" charset="0"/>
                <a:cs typeface="Arial" panose="020B0604020202020204" pitchFamily="34" charset="0"/>
              </a:rPr>
              <a:t> </a:t>
            </a:r>
          </a:p>
          <a:p>
            <a:pPr lvl="0" algn="ctr">
              <a:lnSpc>
                <a:spcPct val="150000"/>
              </a:lnSpc>
            </a:pPr>
            <a:r>
              <a:rPr lang="en-US" sz="2800" b="1" dirty="0">
                <a:solidFill>
                  <a:srgbClr val="000000"/>
                </a:solidFill>
                <a:latin typeface="UTM Avo" panose="02040603050506020204" pitchFamily="18" charset="0"/>
                <a:cs typeface="Arial" panose="020B0604020202020204" pitchFamily="34" charset="0"/>
              </a:rPr>
              <a:t>Bài 15</a:t>
            </a:r>
          </a:p>
        </p:txBody>
      </p:sp>
    </p:spTree>
    <p:extLst>
      <p:ext uri="{BB962C8B-B14F-4D97-AF65-F5344CB8AC3E}">
        <p14:creationId xmlns:p14="http://schemas.microsoft.com/office/powerpoint/2010/main" val="202262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par>
                                <p:cTn id="24" presetID="10" presetClass="entr" presetSubtype="0" fill="hold" nodeType="with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fade">
                                      <p:cBhvr>
                                        <p:cTn id="2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4A9959-4890-DE89-757C-1B7BBDF0E55F}"/>
            </a:ext>
          </a:extLst>
        </p:cNvPr>
        <p:cNvGrpSpPr/>
        <p:nvPr/>
      </p:nvGrpSpPr>
      <p:grpSpPr>
        <a:xfrm>
          <a:off x="0" y="0"/>
          <a:ext cx="0" cy="0"/>
          <a:chOff x="0" y="0"/>
          <a:chExt cx="0" cy="0"/>
        </a:xfrm>
      </p:grpSpPr>
      <p:pic>
        <p:nvPicPr>
          <p:cNvPr id="3" name="Picture 2" descr="A screenshot of a qr code&#10;&#10;Description automatically generated">
            <a:hlinkClick r:id="rId3"/>
            <a:extLst>
              <a:ext uri="{FF2B5EF4-FFF2-40B4-BE49-F238E27FC236}">
                <a16:creationId xmlns:a16="http://schemas.microsoft.com/office/drawing/2014/main" id="{BEB95C36-F2A3-C29F-F613-4941C51FE0B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10920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4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2b2181ee0ddf3198d036ec9f3094f086.png"/>
          <p:cNvPicPr>
            <a:picLocks noChangeAspect="1"/>
          </p:cNvPicPr>
          <p:nvPr/>
        </p:nvPicPr>
        <p:blipFill>
          <a:blip r:embed="rId3" cstate="print"/>
          <a:stretch>
            <a:fillRect/>
          </a:stretch>
        </p:blipFill>
        <p:spPr>
          <a:xfrm flipH="1">
            <a:off x="8382000" y="3048000"/>
            <a:ext cx="2286000" cy="3810000"/>
          </a:xfrm>
          <a:prstGeom prst="rect">
            <a:avLst/>
          </a:prstGeom>
        </p:spPr>
      </p:pic>
      <p:pic>
        <p:nvPicPr>
          <p:cNvPr id="18" name="Picture 17" descr="2b2181ee0ddf3198d036ec9f3094f086.png"/>
          <p:cNvPicPr>
            <a:picLocks noChangeAspect="1"/>
          </p:cNvPicPr>
          <p:nvPr/>
        </p:nvPicPr>
        <p:blipFill>
          <a:blip r:embed="rId4" cstate="print"/>
          <a:stretch>
            <a:fillRect/>
          </a:stretch>
        </p:blipFill>
        <p:spPr>
          <a:xfrm>
            <a:off x="1524000" y="3048000"/>
            <a:ext cx="2239192" cy="3810000"/>
          </a:xfrm>
          <a:prstGeom prst="rect">
            <a:avLst/>
          </a:prstGeom>
        </p:spPr>
      </p:pic>
      <p:pic>
        <p:nvPicPr>
          <p:cNvPr id="6" name="Picture 5" descr="ae22ebc57a38542b1b8a66c597ea7458.png"/>
          <p:cNvPicPr>
            <a:picLocks noChangeAspect="1"/>
          </p:cNvPicPr>
          <p:nvPr/>
        </p:nvPicPr>
        <p:blipFill>
          <a:blip r:embed="rId5" cstate="print"/>
          <a:srcRect l="7547" t="15156" r="9184" b="14844"/>
          <a:stretch/>
        </p:blipFill>
        <p:spPr>
          <a:xfrm>
            <a:off x="3200400" y="2286000"/>
            <a:ext cx="5710638" cy="48006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l="29115" r="26042"/>
          <a:stretch/>
        </p:blipFill>
        <p:spPr>
          <a:xfrm>
            <a:off x="7197026" y="1621258"/>
            <a:ext cx="1747930" cy="3050116"/>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rcRect l="19712" t="58452" r="21823"/>
          <a:stretch/>
        </p:blipFill>
        <p:spPr>
          <a:xfrm>
            <a:off x="3677592" y="2768316"/>
            <a:ext cx="1960070" cy="1531139"/>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p:blipFill>
        <p:spPr>
          <a:xfrm>
            <a:off x="4989149" y="3834777"/>
            <a:ext cx="1865807" cy="163898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782965" y="2710711"/>
            <a:ext cx="1323841" cy="1298111"/>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4547486" y="909548"/>
            <a:ext cx="901441" cy="901441"/>
          </a:xfrm>
          <a:prstGeom prst="rect">
            <a:avLst/>
          </a:prstGeom>
        </p:spPr>
      </p:pic>
      <p:pic>
        <p:nvPicPr>
          <p:cNvPr id="25" name="Picture 24"/>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543029" y="909549"/>
            <a:ext cx="901441" cy="901441"/>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6543845" y="920087"/>
            <a:ext cx="901441" cy="901441"/>
          </a:xfrm>
          <a:prstGeom prst="rect">
            <a:avLst/>
          </a:prstGeom>
        </p:spPr>
      </p:pic>
      <p:pic>
        <p:nvPicPr>
          <p:cNvPr id="3" name="Picture 2" descr="Logo, company name&#10;&#10;Description automatically generated">
            <a:extLst>
              <a:ext uri="{FF2B5EF4-FFF2-40B4-BE49-F238E27FC236}">
                <a16:creationId xmlns:a16="http://schemas.microsoft.com/office/drawing/2014/main" id="{369E6BFF-B04C-6570-9DAB-7CC5A8F0965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sp>
        <p:nvSpPr>
          <p:cNvPr id="4" name="Oval 3">
            <a:hlinkClick r:id="rId12" action="ppaction://hlinksldjump"/>
            <a:extLst>
              <a:ext uri="{FF2B5EF4-FFF2-40B4-BE49-F238E27FC236}">
                <a16:creationId xmlns:a16="http://schemas.microsoft.com/office/drawing/2014/main" id="{17F5F00E-ECA5-782D-E4E7-0BE99DAD2B79}"/>
              </a:ext>
            </a:extLst>
          </p:cNvPr>
          <p:cNvSpPr/>
          <p:nvPr/>
        </p:nvSpPr>
        <p:spPr>
          <a:xfrm>
            <a:off x="4647062" y="155929"/>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1</a:t>
            </a:r>
          </a:p>
        </p:txBody>
      </p:sp>
      <p:sp>
        <p:nvSpPr>
          <p:cNvPr id="9" name="Oval 8">
            <a:hlinkClick r:id="rId13" action="ppaction://hlinksldjump"/>
            <a:extLst>
              <a:ext uri="{FF2B5EF4-FFF2-40B4-BE49-F238E27FC236}">
                <a16:creationId xmlns:a16="http://schemas.microsoft.com/office/drawing/2014/main" id="{C8750F13-1F06-04CA-B053-3C3657B815A9}"/>
              </a:ext>
            </a:extLst>
          </p:cNvPr>
          <p:cNvSpPr/>
          <p:nvPr/>
        </p:nvSpPr>
        <p:spPr>
          <a:xfrm>
            <a:off x="5637662" y="155929"/>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2</a:t>
            </a:r>
          </a:p>
        </p:txBody>
      </p:sp>
      <p:sp>
        <p:nvSpPr>
          <p:cNvPr id="15" name="Oval 14">
            <a:hlinkClick r:id="rId14" action="ppaction://hlinksldjump"/>
            <a:extLst>
              <a:ext uri="{FF2B5EF4-FFF2-40B4-BE49-F238E27FC236}">
                <a16:creationId xmlns:a16="http://schemas.microsoft.com/office/drawing/2014/main" id="{51656455-D032-D456-A46D-EEEB4D691821}"/>
              </a:ext>
            </a:extLst>
          </p:cNvPr>
          <p:cNvSpPr/>
          <p:nvPr/>
        </p:nvSpPr>
        <p:spPr>
          <a:xfrm>
            <a:off x="6628262" y="155929"/>
            <a:ext cx="732608" cy="732608"/>
          </a:xfrm>
          <a:prstGeom prst="ellipse">
            <a:avLst/>
          </a:prstGeom>
          <a:solidFill>
            <a:schemeClr val="bg1"/>
          </a:solidFill>
          <a:ln w="28575">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3</a:t>
            </a:r>
          </a:p>
        </p:txBody>
      </p:sp>
      <p:sp>
        <p:nvSpPr>
          <p:cNvPr id="21" name="Arrow: Right 20">
            <a:hlinkClick r:id="rId15" action="ppaction://hlinksldjump"/>
            <a:extLst>
              <a:ext uri="{FF2B5EF4-FFF2-40B4-BE49-F238E27FC236}">
                <a16:creationId xmlns:a16="http://schemas.microsoft.com/office/drawing/2014/main" id="{E651B932-529E-A80B-D4E1-A012CCB98737}"/>
              </a:ext>
            </a:extLst>
          </p:cNvPr>
          <p:cNvSpPr/>
          <p:nvPr/>
        </p:nvSpPr>
        <p:spPr>
          <a:xfrm>
            <a:off x="10820972" y="5867400"/>
            <a:ext cx="1143000" cy="885008"/>
          </a:xfrm>
          <a:prstGeom prst="rightArrow">
            <a:avLst/>
          </a:prstGeom>
          <a:solidFill>
            <a:schemeClr val="bg1"/>
          </a:solidFill>
          <a:ln w="38100">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4"/>
                                        </p:tgtEl>
                                      </p:cBhvr>
                                    </p:animEffect>
                                    <p:set>
                                      <p:cBhvr>
                                        <p:cTn id="7" dur="1" fill="hold">
                                          <p:stCondLst>
                                            <p:cond delay="499"/>
                                          </p:stCondLst>
                                        </p:cTn>
                                        <p:tgtEl>
                                          <p:spTgt spid="24"/>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nextCondLst>
                <p:cond evt="onClick" delay="0">
                  <p:tgtEl>
                    <p:spTgt spid="24"/>
                  </p:tgtEl>
                </p:cond>
              </p:nextCondLst>
            </p:seq>
            <p:seq concurrent="1" nextAc="seek">
              <p:cTn id="12" restart="whenNotActive" fill="hold" evtFilter="cancelBubble" nodeType="interactiveSeq">
                <p:stCondLst>
                  <p:cond evt="onClick" delay="0">
                    <p:tgtEl>
                      <p:spTgt spid="25"/>
                    </p:tgtEl>
                  </p:cond>
                </p:stCondLst>
                <p:endSync evt="end" delay="0">
                  <p:rtn val="all"/>
                </p:endSync>
                <p:childTnLst>
                  <p:par>
                    <p:cTn id="13" fill="hold">
                      <p:stCondLst>
                        <p:cond delay="0"/>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5"/>
                                        </p:tgtEl>
                                      </p:cBhvr>
                                    </p:animEffect>
                                    <p:set>
                                      <p:cBhvr>
                                        <p:cTn id="17" dur="1" fill="hold">
                                          <p:stCondLst>
                                            <p:cond delay="499"/>
                                          </p:stCondLst>
                                        </p:cTn>
                                        <p:tgtEl>
                                          <p:spTgt spid="2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nextCondLst>
                <p:cond evt="onClick" delay="0">
                  <p:tgtEl>
                    <p:spTgt spid="25"/>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par>
                          <p:cTn id="29" fill="hold">
                            <p:stCondLst>
                              <p:cond delay="1000"/>
                            </p:stCondLst>
                            <p:childTnLst>
                              <p:par>
                                <p:cTn id="30" presetID="16" presetClass="entr" presetSubtype="21"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nextCondLst>
                <p:cond evt="onClick" delay="0">
                  <p:tgtEl>
                    <p:spTgt spid="2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A9CC3-EF59-FF8C-D52F-A9EC270B489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592D196-3473-3358-0031-292FDA95C3FF}"/>
              </a:ext>
            </a:extLst>
          </p:cNvPr>
          <p:cNvSpPr/>
          <p:nvPr/>
        </p:nvSpPr>
        <p:spPr>
          <a:xfrm>
            <a:off x="3429000" y="25806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400">
                <a:solidFill>
                  <a:schemeClr val="tx1"/>
                </a:solidFill>
                <a:latin typeface="UTM Avo" panose="02040603050506020204" pitchFamily="18" charset="0"/>
              </a:rPr>
              <a:t>A. Phản ứng nhiệt</a:t>
            </a:r>
          </a:p>
          <a:p>
            <a:pPr lvl="0" algn="ctr">
              <a:defRPr/>
            </a:pPr>
            <a:r>
              <a:rPr lang="en-US" sz="2400">
                <a:solidFill>
                  <a:schemeClr val="tx1"/>
                </a:solidFill>
                <a:latin typeface="UTM Avo" panose="02040603050506020204" pitchFamily="18" charset="0"/>
              </a:rPr>
              <a:t>phân muối KNO</a:t>
            </a:r>
            <a:r>
              <a:rPr lang="en-US" sz="2400" baseline="-25000">
                <a:solidFill>
                  <a:schemeClr val="tx1"/>
                </a:solidFill>
                <a:latin typeface="UTM Avo" panose="02040603050506020204" pitchFamily="18" charset="0"/>
              </a:rPr>
              <a:t>3</a:t>
            </a:r>
            <a:r>
              <a:rPr lang="en-US" sz="2400">
                <a:solidFill>
                  <a:schemeClr val="tx1"/>
                </a:solidFill>
                <a:latin typeface="UTM Avo" panose="02040603050506020204" pitchFamily="18" charset="0"/>
              </a:rPr>
              <a:t>.</a:t>
            </a:r>
            <a:endParaRPr lang="en-US" sz="2400" dirty="0">
              <a:solidFill>
                <a:schemeClr val="tx1"/>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01A3B91F-21A4-22FD-B778-5B4DDBC06BD6}"/>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panose="02040603050506020204" pitchFamily="18"/>
                <a:ea typeface="+mn-ea"/>
                <a:cs typeface="+mn-cs"/>
              </a:rPr>
              <a:t>Câu</a:t>
            </a:r>
            <a:r>
              <a:rPr kumimoji="0" lang="en-US" sz="2800" b="1" i="0" u="none" strike="noStrike" kern="1200" cap="none" spc="0" normalizeH="0" baseline="0" noProof="0" dirty="0">
                <a:ln>
                  <a:noFill/>
                </a:ln>
                <a:solidFill>
                  <a:schemeClr val="tx1"/>
                </a:solidFill>
                <a:effectLst/>
                <a:uLnTx/>
                <a:uFillTx/>
                <a:latin typeface="UTM Avo" panose="02040603050506020204" pitchFamily="18"/>
                <a:ea typeface="+mn-ea"/>
                <a:cs typeface="+mn-cs"/>
              </a:rPr>
              <a:t> 1: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Phản</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ứng</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nào</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sau</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đây</a:t>
            </a:r>
            <a:endParaRPr kumimoji="0" lang="en-US" sz="2800" b="0" i="0" u="none" strike="noStrike" kern="1200" cap="none" spc="0" normalizeH="0" baseline="0" dirty="0">
              <a:ln>
                <a:noFill/>
              </a:ln>
              <a:solidFill>
                <a:schemeClr val="tx1"/>
              </a:solidFill>
              <a:effectLst/>
              <a:uLnTx/>
              <a:uFillTx/>
              <a:latin typeface="UTM Avo" panose="02040603050506020204" pitchFamily="18"/>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là</a:t>
            </a:r>
            <a:r>
              <a:rPr lang="en-US" sz="2800" noProof="0" dirty="0">
                <a:solidFill>
                  <a:schemeClr val="tx1"/>
                </a:solidFill>
                <a:latin typeface="UTM Avo" panose="02040603050506020204" pitchFamily="18"/>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phản</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ứng</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tỏa</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 </a:t>
            </a:r>
            <a:r>
              <a:rPr kumimoji="0" lang="en-US" sz="2800" b="0" i="0" u="none" strike="noStrike" kern="1200" cap="none" spc="0" normalizeH="0" baseline="0" noProof="0" dirty="0" err="1">
                <a:ln>
                  <a:noFill/>
                </a:ln>
                <a:solidFill>
                  <a:schemeClr val="tx1"/>
                </a:solidFill>
                <a:effectLst/>
                <a:uLnTx/>
                <a:uFillTx/>
                <a:latin typeface="UTM Avo" panose="02040603050506020204" pitchFamily="18"/>
                <a:ea typeface="+mn-ea"/>
                <a:cs typeface="+mn-cs"/>
              </a:rPr>
              <a:t>nhiệt</a:t>
            </a:r>
            <a:r>
              <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a:t>
            </a:r>
          </a:p>
        </p:txBody>
      </p:sp>
      <p:sp>
        <p:nvSpPr>
          <p:cNvPr id="5" name="Rectangle: Rounded Corners 4">
            <a:extLst>
              <a:ext uri="{FF2B5EF4-FFF2-40B4-BE49-F238E27FC236}">
                <a16:creationId xmlns:a16="http://schemas.microsoft.com/office/drawing/2014/main" id="{DFC5639D-C7B1-D5CC-AB6E-7FD110634671}"/>
              </a:ext>
            </a:extLst>
          </p:cNvPr>
          <p:cNvSpPr>
            <a:spLocks/>
          </p:cNvSpPr>
          <p:nvPr/>
        </p:nvSpPr>
        <p:spPr>
          <a:xfrm>
            <a:off x="3429000" y="36105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400">
                <a:solidFill>
                  <a:schemeClr val="tx1"/>
                </a:solidFill>
                <a:latin typeface="UTM Avo" panose="02040603050506020204" pitchFamily="18"/>
              </a:rPr>
              <a:t>B. Phản ứng oxi hóa glucose trong cơ thể.</a:t>
            </a:r>
            <a:endParaRPr lang="vi-VN" sz="2400" dirty="0">
              <a:solidFill>
                <a:schemeClr val="tx1"/>
              </a:solidFill>
              <a:latin typeface="UTM Avo" panose="02040603050506020204" pitchFamily="18"/>
            </a:endParaRPr>
          </a:p>
        </p:txBody>
      </p:sp>
      <p:sp>
        <p:nvSpPr>
          <p:cNvPr id="23" name="Rectangle: Rounded Corners 22">
            <a:extLst>
              <a:ext uri="{FF2B5EF4-FFF2-40B4-BE49-F238E27FC236}">
                <a16:creationId xmlns:a16="http://schemas.microsoft.com/office/drawing/2014/main" id="{1CBC38A6-1826-A545-D5B4-0678D334FB9E}"/>
              </a:ext>
            </a:extLst>
          </p:cNvPr>
          <p:cNvSpPr/>
          <p:nvPr/>
        </p:nvSpPr>
        <p:spPr>
          <a:xfrm>
            <a:off x="3403600" y="464042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2400">
                <a:solidFill>
                  <a:schemeClr val="tx1"/>
                </a:solidFill>
                <a:latin typeface="UTM Avo" panose="02040603050506020204" pitchFamily="18" charset="0"/>
              </a:rPr>
              <a:t>C. Phản ứng thủy</a:t>
            </a:r>
          </a:p>
          <a:p>
            <a:pPr lvl="0" algn="ctr">
              <a:defRPr/>
            </a:pPr>
            <a:r>
              <a:rPr lang="en-US" sz="2400">
                <a:solidFill>
                  <a:schemeClr val="tx1"/>
                </a:solidFill>
                <a:latin typeface="UTM Avo" panose="02040603050506020204" pitchFamily="18" charset="0"/>
              </a:rPr>
              <a:t>phân khí NH</a:t>
            </a:r>
            <a:r>
              <a:rPr lang="en-US" sz="2400" baseline="-25000">
                <a:solidFill>
                  <a:schemeClr val="tx1"/>
                </a:solidFill>
                <a:latin typeface="UTM Avo" panose="02040603050506020204" pitchFamily="18" charset="0"/>
              </a:rPr>
              <a:t>3</a:t>
            </a:r>
            <a:r>
              <a:rPr lang="en-US" sz="2400">
                <a:solidFill>
                  <a:schemeClr val="tx1"/>
                </a:solidFill>
                <a:latin typeface="UTM Avo" panose="02040603050506020204" pitchFamily="18" charset="0"/>
              </a:rPr>
              <a:t>.</a:t>
            </a:r>
            <a:endParaRPr lang="en-US" sz="2400" dirty="0">
              <a:solidFill>
                <a:schemeClr val="tx1"/>
              </a:solidFill>
              <a:latin typeface="UTM Avo" panose="02040603050506020204" pitchFamily="18" charset="0"/>
            </a:endParaRPr>
          </a:p>
        </p:txBody>
      </p:sp>
      <p:sp>
        <p:nvSpPr>
          <p:cNvPr id="24" name="Rectangle: Rounded Corners 23">
            <a:extLst>
              <a:ext uri="{FF2B5EF4-FFF2-40B4-BE49-F238E27FC236}">
                <a16:creationId xmlns:a16="http://schemas.microsoft.com/office/drawing/2014/main" id="{A6AD1AE5-3335-ED21-941B-26DEAB03B263}"/>
              </a:ext>
            </a:extLst>
          </p:cNvPr>
          <p:cNvSpPr/>
          <p:nvPr/>
        </p:nvSpPr>
        <p:spPr>
          <a:xfrm>
            <a:off x="3429000" y="5711110"/>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2400">
                <a:solidFill>
                  <a:schemeClr val="tx1"/>
                </a:solidFill>
                <a:latin typeface="UTM Avo" panose="02040603050506020204" pitchFamily="18" charset="0"/>
              </a:rPr>
              <a:t>D. Phản ứng hòa tan NH</a:t>
            </a:r>
            <a:r>
              <a:rPr lang="vi-VN" sz="2400" baseline="-25000">
                <a:solidFill>
                  <a:schemeClr val="tx1"/>
                </a:solidFill>
                <a:latin typeface="UTM Avo" panose="02040603050506020204" pitchFamily="18" charset="0"/>
              </a:rPr>
              <a:t>4</a:t>
            </a:r>
            <a:r>
              <a:rPr lang="vi-VN" sz="2400">
                <a:solidFill>
                  <a:schemeClr val="tx1"/>
                </a:solidFill>
                <a:latin typeface="UTM Avo" panose="02040603050506020204" pitchFamily="18" charset="0"/>
              </a:rPr>
              <a:t>Cl trong nước.</a:t>
            </a:r>
            <a:endParaRPr lang="vi-VN" sz="2400" dirty="0">
              <a:solidFill>
                <a:schemeClr val="tx1"/>
              </a:solidFill>
              <a:latin typeface="UTM Avo" panose="02040603050506020204" pitchFamily="18" charset="0"/>
            </a:endParaRPr>
          </a:p>
        </p:txBody>
      </p:sp>
      <p:pic>
        <p:nvPicPr>
          <p:cNvPr id="27" name="Picture 26" descr="Logo, company name&#10;&#10;Description automatically generated">
            <a:extLst>
              <a:ext uri="{FF2B5EF4-FFF2-40B4-BE49-F238E27FC236}">
                <a16:creationId xmlns:a16="http://schemas.microsoft.com/office/drawing/2014/main" id="{E9751F62-558E-AE90-4300-D0F591A95A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AAFEAE5E-78DF-E39E-F4FB-7DE773803848}"/>
              </a:ext>
            </a:extLst>
          </p:cNvPr>
          <p:cNvPicPr>
            <a:picLocks noChangeAspect="1"/>
          </p:cNvPicPr>
          <p:nvPr/>
        </p:nvPicPr>
        <p:blipFill>
          <a:blip r:embed="rId4" cstate="print"/>
          <a:stretch>
            <a:fillRect/>
          </a:stretch>
        </p:blipFill>
        <p:spPr>
          <a:xfrm>
            <a:off x="8058150" y="3601050"/>
            <a:ext cx="723900" cy="723900"/>
          </a:xfrm>
          <a:prstGeom prst="rect">
            <a:avLst/>
          </a:prstGeom>
        </p:spPr>
      </p:pic>
      <p:pic>
        <p:nvPicPr>
          <p:cNvPr id="36" name="Picture 35" descr="sai.png">
            <a:extLst>
              <a:ext uri="{FF2B5EF4-FFF2-40B4-BE49-F238E27FC236}">
                <a16:creationId xmlns:a16="http://schemas.microsoft.com/office/drawing/2014/main" id="{F540D09C-5E73-6727-8B03-AD1D8181AFF4}"/>
              </a:ext>
            </a:extLst>
          </p:cNvPr>
          <p:cNvPicPr>
            <a:picLocks noChangeAspect="1"/>
          </p:cNvPicPr>
          <p:nvPr/>
        </p:nvPicPr>
        <p:blipFill>
          <a:blip r:embed="rId5" cstate="print"/>
          <a:stretch>
            <a:fillRect/>
          </a:stretch>
        </p:blipFill>
        <p:spPr>
          <a:xfrm>
            <a:off x="8115300" y="2740055"/>
            <a:ext cx="533400" cy="533400"/>
          </a:xfrm>
          <a:prstGeom prst="rect">
            <a:avLst/>
          </a:prstGeom>
        </p:spPr>
      </p:pic>
      <p:pic>
        <p:nvPicPr>
          <p:cNvPr id="37" name="Picture 36" descr="sai.png">
            <a:extLst>
              <a:ext uri="{FF2B5EF4-FFF2-40B4-BE49-F238E27FC236}">
                <a16:creationId xmlns:a16="http://schemas.microsoft.com/office/drawing/2014/main" id="{7D8D22F5-3126-F6A6-FC1D-548AE500BEE8}"/>
              </a:ext>
            </a:extLst>
          </p:cNvPr>
          <p:cNvPicPr>
            <a:picLocks noChangeAspect="1"/>
          </p:cNvPicPr>
          <p:nvPr/>
        </p:nvPicPr>
        <p:blipFill>
          <a:blip r:embed="rId5" cstate="print"/>
          <a:stretch>
            <a:fillRect/>
          </a:stretch>
        </p:blipFill>
        <p:spPr>
          <a:xfrm>
            <a:off x="8115300" y="4843630"/>
            <a:ext cx="533400" cy="533400"/>
          </a:xfrm>
          <a:prstGeom prst="rect">
            <a:avLst/>
          </a:prstGeom>
        </p:spPr>
      </p:pic>
      <p:pic>
        <p:nvPicPr>
          <p:cNvPr id="38" name="Picture 37" descr="sai.png">
            <a:extLst>
              <a:ext uri="{FF2B5EF4-FFF2-40B4-BE49-F238E27FC236}">
                <a16:creationId xmlns:a16="http://schemas.microsoft.com/office/drawing/2014/main" id="{BD80DDCA-4EFF-7BFA-F5DD-D6CFB6255372}"/>
              </a:ext>
            </a:extLst>
          </p:cNvPr>
          <p:cNvPicPr>
            <a:picLocks noChangeAspect="1"/>
          </p:cNvPicPr>
          <p:nvPr/>
        </p:nvPicPr>
        <p:blipFill>
          <a:blip r:embed="rId5" cstate="print"/>
          <a:stretch>
            <a:fillRect/>
          </a:stretch>
        </p:blipFill>
        <p:spPr>
          <a:xfrm>
            <a:off x="8115300" y="5914320"/>
            <a:ext cx="533400" cy="533400"/>
          </a:xfrm>
          <a:prstGeom prst="rect">
            <a:avLst/>
          </a:prstGeom>
        </p:spPr>
      </p:pic>
      <p:pic>
        <p:nvPicPr>
          <p:cNvPr id="6" name="Picture 5" descr="fe1747c4d7e277ba1ee4105e3bc7af1c.png">
            <a:hlinkClick r:id="rId6" action="ppaction://hlinksldjump"/>
            <a:extLst>
              <a:ext uri="{FF2B5EF4-FFF2-40B4-BE49-F238E27FC236}">
                <a16:creationId xmlns:a16="http://schemas.microsoft.com/office/drawing/2014/main" id="{B2E1977F-9B3A-16D3-421B-5908B4FDFB1E}"/>
              </a:ext>
            </a:extLst>
          </p:cNvPr>
          <p:cNvPicPr>
            <a:picLocks noChangeAspect="1"/>
          </p:cNvPicPr>
          <p:nvPr/>
        </p:nvPicPr>
        <p:blipFill>
          <a:blip r:embed="rId7" cstate="print"/>
          <a:stretch>
            <a:fillRect/>
          </a:stretch>
        </p:blipFill>
        <p:spPr>
          <a:xfrm>
            <a:off x="10379586" y="5079536"/>
            <a:ext cx="1812414" cy="1963449"/>
          </a:xfrm>
          <a:prstGeom prst="rect">
            <a:avLst/>
          </a:prstGeom>
        </p:spPr>
      </p:pic>
    </p:spTree>
    <p:extLst>
      <p:ext uri="{BB962C8B-B14F-4D97-AF65-F5344CB8AC3E}">
        <p14:creationId xmlns:p14="http://schemas.microsoft.com/office/powerpoint/2010/main" val="373751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nextCondLst>
                <p:cond evt="onClick" delay="0">
                  <p:tgtEl>
                    <p:spTgt spid="2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50DA9-703B-879B-8DDC-830B72DBA420}"/>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CFDCCDD1-F845-83D5-042D-F4D200DD20A4}"/>
              </a:ext>
            </a:extLst>
          </p:cNvPr>
          <p:cNvSpPr/>
          <p:nvPr/>
        </p:nvSpPr>
        <p:spPr>
          <a:xfrm>
            <a:off x="3505200" y="2611785"/>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a:solidFill>
                  <a:schemeClr val="tx1"/>
                </a:solidFill>
                <a:latin typeface="UTM Avo" panose="02040603050506020204" pitchFamily="18" charset="0"/>
              </a:rPr>
              <a:t>A. Phản ứng nhiệt</a:t>
            </a:r>
          </a:p>
          <a:p>
            <a:pPr algn="ctr">
              <a:defRPr/>
            </a:pPr>
            <a:r>
              <a:rPr lang="en-US" sz="2400">
                <a:solidFill>
                  <a:schemeClr val="tx1"/>
                </a:solidFill>
                <a:latin typeface="UTM Avo" panose="02040603050506020204" pitchFamily="18" charset="0"/>
              </a:rPr>
              <a:t>phân muối Cu(OH)</a:t>
            </a:r>
            <a:r>
              <a:rPr lang="en-US" sz="2400" baseline="-25000">
                <a:solidFill>
                  <a:schemeClr val="tx1"/>
                </a:solidFill>
                <a:latin typeface="UTM Avo" panose="02040603050506020204" pitchFamily="18" charset="0"/>
              </a:rPr>
              <a:t>2</a:t>
            </a:r>
            <a:r>
              <a:rPr lang="en-US" sz="2400">
                <a:solidFill>
                  <a:schemeClr val="tx1"/>
                </a:solidFill>
                <a:latin typeface="UTM Avo" panose="02040603050506020204" pitchFamily="18" charset="0"/>
              </a:rPr>
              <a:t>.</a:t>
            </a:r>
            <a:endParaRPr lang="en-US" sz="2400" baseline="-25000" dirty="0">
              <a:solidFill>
                <a:schemeClr val="tx1"/>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605A6C6F-5E2A-97C4-B64C-87075CDF3B1D}"/>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chemeClr val="tx1"/>
                </a:solidFill>
                <a:effectLst/>
                <a:uLnTx/>
                <a:uFillTx/>
                <a:latin typeface="UTM Avo" panose="02040603050506020204" pitchFamily="18"/>
                <a:ea typeface="+mn-ea"/>
                <a:cs typeface="+mn-cs"/>
              </a:rPr>
              <a:t>Câu</a:t>
            </a:r>
            <a:r>
              <a:rPr kumimoji="0" lang="en-US" sz="2800" b="1" i="0" u="none" strike="noStrike" kern="1200" cap="none" spc="0" normalizeH="0" baseline="0" noProof="0" dirty="0">
                <a:ln>
                  <a:noFill/>
                </a:ln>
                <a:solidFill>
                  <a:schemeClr val="tx1"/>
                </a:solidFill>
                <a:effectLst/>
                <a:uLnTx/>
                <a:uFillTx/>
                <a:latin typeface="UTM Avo" panose="02040603050506020204" pitchFamily="18"/>
                <a:ea typeface="+mn-ea"/>
                <a:cs typeface="+mn-cs"/>
              </a:rPr>
              <a:t> 2: </a:t>
            </a:r>
            <a:r>
              <a:rPr kumimoji="0" lang="vi-VN"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Phản ứng nào có thể tự xảy</a:t>
            </a:r>
            <a:endParaRPr kumimoji="0" lang="en-US" sz="2800" b="0" i="0" u="none" strike="noStrike" kern="1200" cap="none" spc="0" normalizeH="0" baseline="0" noProof="0" dirty="0">
              <a:ln>
                <a:noFill/>
              </a:ln>
              <a:solidFill>
                <a:schemeClr val="tx1"/>
              </a:solidFill>
              <a:effectLst/>
              <a:uLnTx/>
              <a:uFillTx/>
              <a:latin typeface="UTM Avo" panose="02040603050506020204" pitchFamily="18"/>
              <a:ea typeface="+mn-ea"/>
              <a:cs typeface="+mn-cs"/>
            </a:endParaRP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0" i="0" u="none" strike="noStrike" kern="1200" cap="none" spc="0" normalizeH="0" baseline="0" noProof="0" dirty="0">
                <a:ln>
                  <a:noFill/>
                </a:ln>
                <a:solidFill>
                  <a:schemeClr val="tx1"/>
                </a:solidFill>
                <a:effectLst/>
                <a:uLnTx/>
                <a:uFillTx/>
                <a:latin typeface="UTM Avo" panose="02040603050506020204" pitchFamily="18"/>
                <a:ea typeface="+mn-ea"/>
                <a:cs typeface="+mn-cs"/>
              </a:rPr>
              <a:t>ra ở điều kiện thường?</a:t>
            </a:r>
          </a:p>
        </p:txBody>
      </p:sp>
      <p:sp>
        <p:nvSpPr>
          <p:cNvPr id="5" name="Rectangle: Rounded Corners 4">
            <a:extLst>
              <a:ext uri="{FF2B5EF4-FFF2-40B4-BE49-F238E27FC236}">
                <a16:creationId xmlns:a16="http://schemas.microsoft.com/office/drawing/2014/main" id="{F6BF5B1D-C462-6D87-D337-AC453139E08F}"/>
              </a:ext>
            </a:extLst>
          </p:cNvPr>
          <p:cNvSpPr>
            <a:spLocks/>
          </p:cNvSpPr>
          <p:nvPr/>
        </p:nvSpPr>
        <p:spPr>
          <a:xfrm>
            <a:off x="3505200" y="3641685"/>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chemeClr val="tx1"/>
                </a:solidFill>
                <a:latin typeface="UTM Avo" panose="02040603050506020204" pitchFamily="18" charset="0"/>
              </a:rPr>
              <a:t>B. </a:t>
            </a:r>
            <a:r>
              <a:rPr lang="en-US" sz="2400" dirty="0" err="1">
                <a:solidFill>
                  <a:schemeClr val="tx1"/>
                </a:solidFill>
                <a:latin typeface="UTM Avo" panose="02040603050506020204" pitchFamily="18" charset="0"/>
              </a:rPr>
              <a:t>Phản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ứng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giữa</a:t>
            </a:r>
            <a:r>
              <a:rPr lang="en-US" sz="2400" dirty="0">
                <a:solidFill>
                  <a:schemeClr val="tx1"/>
                </a:solidFill>
                <a:latin typeface="UTM Avo" panose="02040603050506020204" pitchFamily="18" charset="0"/>
              </a:rPr>
              <a:t> H</a:t>
            </a:r>
            <a:r>
              <a:rPr lang="en-US" sz="2400" baseline="-25000" dirty="0">
                <a:solidFill>
                  <a:schemeClr val="tx1"/>
                </a:solidFill>
                <a:latin typeface="UTM Avo" panose="02040603050506020204" pitchFamily="18" charset="0"/>
              </a:rPr>
              <a:t>2 </a:t>
            </a:r>
            <a:r>
              <a:rPr lang="en-US" sz="2400" dirty="0" err="1">
                <a:solidFill>
                  <a:schemeClr val="tx1"/>
                </a:solidFill>
                <a:latin typeface="UTM Avo" panose="02040603050506020204" pitchFamily="18" charset="0"/>
              </a:rPr>
              <a:t>và</a:t>
            </a:r>
            <a:r>
              <a:rPr lang="en-US" sz="2400" dirty="0">
                <a:solidFill>
                  <a:schemeClr val="tx1"/>
                </a:solidFill>
                <a:latin typeface="UTM Avo" panose="02040603050506020204" pitchFamily="18" charset="0"/>
              </a:rPr>
              <a:t> O</a:t>
            </a:r>
            <a:r>
              <a:rPr lang="en-US" sz="2400" baseline="-25000" dirty="0">
                <a:solidFill>
                  <a:schemeClr val="tx1"/>
                </a:solidFill>
                <a:latin typeface="UTM Avo" panose="02040603050506020204" pitchFamily="18" charset="0"/>
              </a:rPr>
              <a:t>2</a:t>
            </a:r>
            <a:endParaRPr lang="en-US" sz="2400" dirty="0">
              <a:solidFill>
                <a:schemeClr val="tx1"/>
              </a:solidFill>
              <a:latin typeface="UTM Avo" panose="02040603050506020204" pitchFamily="18" charset="0"/>
            </a:endParaRPr>
          </a:p>
          <a:p>
            <a:pPr algn="ctr">
              <a:defRPr/>
            </a:pPr>
            <a:r>
              <a:rPr lang="en-US" sz="2400" dirty="0" err="1">
                <a:solidFill>
                  <a:schemeClr val="tx1"/>
                </a:solidFill>
                <a:latin typeface="UTM Avo" panose="02040603050506020204" pitchFamily="18" charset="0"/>
              </a:rPr>
              <a:t>trong</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hỗn</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hợp</a:t>
            </a:r>
            <a:r>
              <a:rPr lang="en-US" sz="2400" dirty="0">
                <a:solidFill>
                  <a:schemeClr val="tx1"/>
                </a:solidFill>
                <a:latin typeface="UTM Avo" panose="02040603050506020204" pitchFamily="18" charset="0"/>
              </a:rPr>
              <a:t> </a:t>
            </a:r>
            <a:r>
              <a:rPr lang="en-US" sz="2400" dirty="0" err="1">
                <a:solidFill>
                  <a:schemeClr val="tx1"/>
                </a:solidFill>
                <a:latin typeface="UTM Avo" panose="02040603050506020204" pitchFamily="18" charset="0"/>
              </a:rPr>
              <a:t>khí</a:t>
            </a:r>
            <a:r>
              <a:rPr lang="en-US" sz="2400" dirty="0">
                <a:solidFill>
                  <a:schemeClr val="tx1"/>
                </a:solidFill>
                <a:latin typeface="UTM Avo" panose="02040603050506020204" pitchFamily="18" charset="0"/>
              </a:rPr>
              <a:t>.</a:t>
            </a:r>
            <a:endParaRPr lang="en-US" sz="2400" baseline="-25000" dirty="0">
              <a:solidFill>
                <a:schemeClr val="tx1"/>
              </a:solidFill>
              <a:latin typeface="UTM Avo" panose="02040603050506020204" pitchFamily="18" charset="0"/>
            </a:endParaRPr>
          </a:p>
        </p:txBody>
      </p:sp>
      <p:sp>
        <p:nvSpPr>
          <p:cNvPr id="23" name="Rectangle: Rounded Corners 22">
            <a:extLst>
              <a:ext uri="{FF2B5EF4-FFF2-40B4-BE49-F238E27FC236}">
                <a16:creationId xmlns:a16="http://schemas.microsoft.com/office/drawing/2014/main" id="{52E6574C-6E52-743A-9D04-C39A0356C48C}"/>
              </a:ext>
            </a:extLst>
          </p:cNvPr>
          <p:cNvSpPr/>
          <p:nvPr/>
        </p:nvSpPr>
        <p:spPr>
          <a:xfrm>
            <a:off x="3479800" y="4671585"/>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UTM Avo" panose="02040603050506020204" pitchFamily="18" charset="0"/>
              </a:rPr>
              <a:t>C. Phản ứng giữa Zn </a:t>
            </a:r>
          </a:p>
          <a:p>
            <a:pPr algn="ctr"/>
            <a:r>
              <a:rPr lang="en-US" sz="2400">
                <a:solidFill>
                  <a:schemeClr val="tx1"/>
                </a:solidFill>
                <a:latin typeface="UTM Avo" panose="02040603050506020204" pitchFamily="18" charset="0"/>
              </a:rPr>
              <a:t>và dung dịch H</a:t>
            </a:r>
            <a:r>
              <a:rPr lang="en-US" sz="2400" baseline="-25000">
                <a:solidFill>
                  <a:schemeClr val="tx1"/>
                </a:solidFill>
                <a:latin typeface="UTM Avo" panose="02040603050506020204" pitchFamily="18" charset="0"/>
              </a:rPr>
              <a:t>2</a:t>
            </a:r>
            <a:r>
              <a:rPr lang="en-US" sz="2400">
                <a:solidFill>
                  <a:schemeClr val="tx1"/>
                </a:solidFill>
                <a:latin typeface="UTM Avo" panose="02040603050506020204" pitchFamily="18" charset="0"/>
              </a:rPr>
              <a:t>SO</a:t>
            </a:r>
            <a:r>
              <a:rPr lang="en-US" sz="2400" baseline="-25000">
                <a:solidFill>
                  <a:schemeClr val="tx1"/>
                </a:solidFill>
                <a:latin typeface="UTM Avo" panose="02040603050506020204" pitchFamily="18" charset="0"/>
              </a:rPr>
              <a:t>4</a:t>
            </a:r>
            <a:r>
              <a:rPr lang="en-US" sz="2400">
                <a:solidFill>
                  <a:schemeClr val="tx1"/>
                </a:solidFill>
                <a:latin typeface="UTM Avo" panose="02040603050506020204" pitchFamily="18" charset="0"/>
              </a:rPr>
              <a:t>.</a:t>
            </a:r>
            <a:endParaRPr lang="en-US" sz="2400" baseline="-25000" dirty="0">
              <a:solidFill>
                <a:schemeClr val="tx1"/>
              </a:solidFill>
              <a:latin typeface="UTM Avo" panose="02040603050506020204" pitchFamily="18" charset="0"/>
            </a:endParaRPr>
          </a:p>
        </p:txBody>
      </p:sp>
      <p:sp>
        <p:nvSpPr>
          <p:cNvPr id="24" name="Rectangle: Rounded Corners 23">
            <a:extLst>
              <a:ext uri="{FF2B5EF4-FFF2-40B4-BE49-F238E27FC236}">
                <a16:creationId xmlns:a16="http://schemas.microsoft.com/office/drawing/2014/main" id="{02B57890-9214-94C7-B09E-E483268CDB8B}"/>
              </a:ext>
            </a:extLst>
          </p:cNvPr>
          <p:cNvSpPr/>
          <p:nvPr/>
        </p:nvSpPr>
        <p:spPr>
          <a:xfrm>
            <a:off x="3505200" y="5742275"/>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a:solidFill>
                  <a:schemeClr val="tx1"/>
                </a:solidFill>
                <a:latin typeface="UTM Avo" panose="02040603050506020204" pitchFamily="18" charset="0"/>
              </a:rPr>
              <a:t>D. Phản ứng đốt </a:t>
            </a:r>
          </a:p>
          <a:p>
            <a:pPr algn="ctr">
              <a:defRPr/>
            </a:pPr>
            <a:r>
              <a:rPr lang="en-US" sz="2400">
                <a:solidFill>
                  <a:schemeClr val="tx1"/>
                </a:solidFill>
                <a:latin typeface="UTM Avo" panose="02040603050506020204" pitchFamily="18" charset="0"/>
              </a:rPr>
              <a:t>cháy cồn.</a:t>
            </a:r>
            <a:endParaRPr lang="en-US" sz="2400" baseline="-25000" dirty="0">
              <a:solidFill>
                <a:schemeClr val="tx1"/>
              </a:solidFill>
              <a:latin typeface="UTM Avo" panose="02040603050506020204" pitchFamily="18" charset="0"/>
            </a:endParaRPr>
          </a:p>
        </p:txBody>
      </p:sp>
      <p:pic>
        <p:nvPicPr>
          <p:cNvPr id="27" name="Picture 26" descr="Logo, company name&#10;&#10;Description automatically generated">
            <a:extLst>
              <a:ext uri="{FF2B5EF4-FFF2-40B4-BE49-F238E27FC236}">
                <a16:creationId xmlns:a16="http://schemas.microsoft.com/office/drawing/2014/main" id="{06EB5265-E4FD-0DDA-F058-52B6490E36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A344A2DA-4ECF-ACEF-6984-C3B7919C9F12}"/>
              </a:ext>
            </a:extLst>
          </p:cNvPr>
          <p:cNvPicPr>
            <a:picLocks noChangeAspect="1"/>
          </p:cNvPicPr>
          <p:nvPr/>
        </p:nvPicPr>
        <p:blipFill>
          <a:blip r:embed="rId4" cstate="print"/>
          <a:stretch>
            <a:fillRect/>
          </a:stretch>
        </p:blipFill>
        <p:spPr>
          <a:xfrm>
            <a:off x="8108950" y="4626004"/>
            <a:ext cx="723900" cy="723900"/>
          </a:xfrm>
          <a:prstGeom prst="rect">
            <a:avLst/>
          </a:prstGeom>
        </p:spPr>
      </p:pic>
      <p:pic>
        <p:nvPicPr>
          <p:cNvPr id="36" name="Picture 35" descr="sai.png">
            <a:extLst>
              <a:ext uri="{FF2B5EF4-FFF2-40B4-BE49-F238E27FC236}">
                <a16:creationId xmlns:a16="http://schemas.microsoft.com/office/drawing/2014/main" id="{CBB84DA6-5838-C5E0-63B0-F1CB15A9C502}"/>
              </a:ext>
            </a:extLst>
          </p:cNvPr>
          <p:cNvPicPr>
            <a:picLocks noChangeAspect="1"/>
          </p:cNvPicPr>
          <p:nvPr/>
        </p:nvPicPr>
        <p:blipFill>
          <a:blip r:embed="rId5" cstate="print"/>
          <a:stretch>
            <a:fillRect/>
          </a:stretch>
        </p:blipFill>
        <p:spPr>
          <a:xfrm>
            <a:off x="8191500" y="3844894"/>
            <a:ext cx="533400" cy="533400"/>
          </a:xfrm>
          <a:prstGeom prst="rect">
            <a:avLst/>
          </a:prstGeom>
        </p:spPr>
      </p:pic>
      <p:pic>
        <p:nvPicPr>
          <p:cNvPr id="37" name="Picture 36" descr="sai.png">
            <a:extLst>
              <a:ext uri="{FF2B5EF4-FFF2-40B4-BE49-F238E27FC236}">
                <a16:creationId xmlns:a16="http://schemas.microsoft.com/office/drawing/2014/main" id="{9C58D8EE-ABE5-E492-F189-A1389FF2E696}"/>
              </a:ext>
            </a:extLst>
          </p:cNvPr>
          <p:cNvPicPr>
            <a:picLocks noChangeAspect="1"/>
          </p:cNvPicPr>
          <p:nvPr/>
        </p:nvPicPr>
        <p:blipFill>
          <a:blip r:embed="rId5" cstate="print"/>
          <a:stretch>
            <a:fillRect/>
          </a:stretch>
        </p:blipFill>
        <p:spPr>
          <a:xfrm>
            <a:off x="8191500" y="2771074"/>
            <a:ext cx="533400" cy="533400"/>
          </a:xfrm>
          <a:prstGeom prst="rect">
            <a:avLst/>
          </a:prstGeom>
        </p:spPr>
      </p:pic>
      <p:pic>
        <p:nvPicPr>
          <p:cNvPr id="38" name="Picture 37" descr="sai.png">
            <a:extLst>
              <a:ext uri="{FF2B5EF4-FFF2-40B4-BE49-F238E27FC236}">
                <a16:creationId xmlns:a16="http://schemas.microsoft.com/office/drawing/2014/main" id="{B84BD712-36DD-DB57-C4A5-D3FFEBC09FD6}"/>
              </a:ext>
            </a:extLst>
          </p:cNvPr>
          <p:cNvPicPr>
            <a:picLocks noChangeAspect="1"/>
          </p:cNvPicPr>
          <p:nvPr/>
        </p:nvPicPr>
        <p:blipFill>
          <a:blip r:embed="rId5" cstate="print"/>
          <a:stretch>
            <a:fillRect/>
          </a:stretch>
        </p:blipFill>
        <p:spPr>
          <a:xfrm>
            <a:off x="8191500" y="5945485"/>
            <a:ext cx="533400" cy="533400"/>
          </a:xfrm>
          <a:prstGeom prst="rect">
            <a:avLst/>
          </a:prstGeom>
        </p:spPr>
      </p:pic>
      <p:pic>
        <p:nvPicPr>
          <p:cNvPr id="6" name="Picture 5">
            <a:hlinkClick r:id="rId6" action="ppaction://hlinksldjump"/>
            <a:extLst>
              <a:ext uri="{FF2B5EF4-FFF2-40B4-BE49-F238E27FC236}">
                <a16:creationId xmlns:a16="http://schemas.microsoft.com/office/drawing/2014/main" id="{1F8D8CD1-1F7A-66C4-5905-C1E25DD5D8B2}"/>
              </a:ext>
            </a:extLst>
          </p:cNvPr>
          <p:cNvPicPr>
            <a:picLocks noChangeAspect="1"/>
          </p:cNvPicPr>
          <p:nvPr/>
        </p:nvPicPr>
        <p:blipFill>
          <a:blip r:embed="rId7" cstate="print">
            <a:extLst>
              <a:ext uri="{28A0092B-C50C-407E-A947-70E740481C1C}">
                <a14:useLocalDpi xmlns:a14="http://schemas.microsoft.com/office/drawing/2010/main" val="0"/>
              </a:ext>
            </a:extLst>
          </a:blip>
          <a:srcRect l="15400" t="6802" r="13723" b="10756"/>
          <a:stretch/>
        </p:blipFill>
        <p:spPr>
          <a:xfrm>
            <a:off x="10363200" y="5281610"/>
            <a:ext cx="1747931" cy="1590909"/>
          </a:xfrm>
          <a:prstGeom prst="rect">
            <a:avLst/>
          </a:prstGeom>
        </p:spPr>
      </p:pic>
    </p:spTree>
    <p:extLst>
      <p:ext uri="{BB962C8B-B14F-4D97-AF65-F5344CB8AC3E}">
        <p14:creationId xmlns:p14="http://schemas.microsoft.com/office/powerpoint/2010/main" val="2558723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fade">
                                      <p:cBhvr>
                                        <p:cTn id="19" dur="500"/>
                                        <p:tgtEl>
                                          <p:spTgt spid="35"/>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childTnLst>
                          </p:cTn>
                        </p:par>
                      </p:childTnLst>
                    </p:cTn>
                  </p:par>
                </p:childTnLst>
              </p:cTn>
              <p:nextCondLst>
                <p:cond evt="onClick" delay="0">
                  <p:tgtEl>
                    <p:spTgt spid="2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F812E-F485-A3C9-74C8-D01FB6AFD664}"/>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AB26DEB-1709-18E7-8556-260FC76E9B11}"/>
              </a:ext>
            </a:extLst>
          </p:cNvPr>
          <p:cNvSpPr/>
          <p:nvPr/>
        </p:nvSpPr>
        <p:spPr>
          <a:xfrm>
            <a:off x="3505200" y="2596074"/>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UTM Avo" panose="02040603050506020204" pitchFamily="18" charset="0"/>
              </a:rPr>
              <a:t>A. </a:t>
            </a: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phân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hủy</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thường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là</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a:t>
            </a:r>
            <a:endParaRPr lang="en-US" sz="2400" baseline="-25000" dirty="0">
              <a:solidFill>
                <a:srgbClr val="000000"/>
              </a:solidFill>
              <a:latin typeface="UTM Avo" panose="02040603050506020204" pitchFamily="18" charset="0"/>
            </a:endParaRPr>
          </a:p>
        </p:txBody>
      </p:sp>
      <p:sp>
        <p:nvSpPr>
          <p:cNvPr id="3" name="Rectangle: Rounded Corners 2">
            <a:extLst>
              <a:ext uri="{FF2B5EF4-FFF2-40B4-BE49-F238E27FC236}">
                <a16:creationId xmlns:a16="http://schemas.microsoft.com/office/drawing/2014/main" id="{8E467F3B-C0AE-5AE2-32EF-101B9C288143}"/>
              </a:ext>
            </a:extLst>
          </p:cNvPr>
          <p:cNvSpPr/>
          <p:nvPr/>
        </p:nvSpPr>
        <p:spPr>
          <a:xfrm>
            <a:off x="1866900" y="228600"/>
            <a:ext cx="9029700" cy="2133599"/>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800" b="1" i="0" u="none" strike="noStrike" baseline="0" dirty="0" err="1">
                <a:solidFill>
                  <a:srgbClr val="000000"/>
                </a:solidFill>
                <a:latin typeface="UTM Avo" panose="02040603050506020204" pitchFamily="18" charset="0"/>
              </a:rPr>
              <a:t>Câu</a:t>
            </a:r>
            <a:r>
              <a:rPr lang="en-US" sz="2800" b="1" i="0" u="none" strike="noStrike" baseline="0" dirty="0">
                <a:solidFill>
                  <a:srgbClr val="000000"/>
                </a:solidFill>
                <a:latin typeface="UTM Avo" panose="02040603050506020204" pitchFamily="18" charset="0"/>
              </a:rPr>
              <a:t> 3: </a:t>
            </a:r>
            <a:r>
              <a:rPr lang="en-US" sz="2800" b="0" i="0" u="none" strike="noStrike" baseline="0" dirty="0" err="1">
                <a:solidFill>
                  <a:srgbClr val="000000"/>
                </a:solidFill>
                <a:latin typeface="UTM Avo" panose="02040603050506020204" pitchFamily="18" charset="0"/>
              </a:rPr>
              <a:t>Phát</a:t>
            </a:r>
            <a:r>
              <a:rPr lang="en-US" sz="2800" b="0" i="0" u="none" strike="noStrike" baseline="0" dirty="0">
                <a:solidFill>
                  <a:srgbClr val="000000"/>
                </a:solidFill>
                <a:latin typeface="UTM Avo" panose="02040603050506020204" pitchFamily="18" charset="0"/>
              </a:rPr>
              <a:t> </a:t>
            </a:r>
            <a:r>
              <a:rPr lang="en-US" sz="2800" b="0" i="0" u="none" strike="noStrike" baseline="0" dirty="0" err="1">
                <a:solidFill>
                  <a:srgbClr val="000000"/>
                </a:solidFill>
                <a:latin typeface="UTM Avo" panose="02040603050506020204" pitchFamily="18" charset="0"/>
              </a:rPr>
              <a:t>biểu</a:t>
            </a:r>
            <a:r>
              <a:rPr lang="en-US" sz="2800" b="0" i="0" u="none" strike="noStrike" baseline="0" dirty="0">
                <a:solidFill>
                  <a:srgbClr val="000000"/>
                </a:solidFill>
                <a:latin typeface="UTM Avo" panose="02040603050506020204" pitchFamily="18" charset="0"/>
              </a:rPr>
              <a:t> </a:t>
            </a:r>
            <a:r>
              <a:rPr lang="en-US" sz="2800" b="0" i="0" u="none" strike="noStrike" baseline="0" dirty="0" err="1">
                <a:solidFill>
                  <a:srgbClr val="000000"/>
                </a:solidFill>
                <a:latin typeface="UTM Avo" panose="02040603050506020204" pitchFamily="18" charset="0"/>
              </a:rPr>
              <a:t>nào</a:t>
            </a:r>
            <a:r>
              <a:rPr lang="en-US" sz="2800" b="0" i="0" u="none" strike="noStrike" baseline="0" dirty="0">
                <a:solidFill>
                  <a:srgbClr val="000000"/>
                </a:solidFill>
                <a:latin typeface="UTM Avo" panose="02040603050506020204" pitchFamily="18" charset="0"/>
              </a:rPr>
              <a:t> </a:t>
            </a:r>
            <a:r>
              <a:rPr lang="en-US" sz="2800" b="0" i="0" u="none" strike="noStrike" baseline="0" dirty="0" err="1">
                <a:solidFill>
                  <a:srgbClr val="000000"/>
                </a:solidFill>
                <a:latin typeface="UTM Avo" panose="02040603050506020204" pitchFamily="18" charset="0"/>
              </a:rPr>
              <a:t>sau</a:t>
            </a:r>
            <a:r>
              <a:rPr lang="en-US" sz="2800" b="0" i="0" u="none" strike="noStrike" baseline="0" dirty="0">
                <a:solidFill>
                  <a:srgbClr val="000000"/>
                </a:solidFill>
                <a:latin typeface="UTM Avo" panose="02040603050506020204" pitchFamily="18" charset="0"/>
              </a:rPr>
              <a:t> </a:t>
            </a:r>
            <a:r>
              <a:rPr lang="en-US" sz="2800" b="0" i="0" u="none" strike="noStrike" baseline="0" dirty="0" err="1">
                <a:solidFill>
                  <a:srgbClr val="000000"/>
                </a:solidFill>
                <a:latin typeface="UTM Avo" panose="02040603050506020204" pitchFamily="18" charset="0"/>
              </a:rPr>
              <a:t>đây</a:t>
            </a:r>
            <a:r>
              <a:rPr lang="en-US" sz="2800" b="0" i="0" u="none" strike="noStrike" baseline="0" dirty="0">
                <a:solidFill>
                  <a:srgbClr val="000000"/>
                </a:solidFill>
                <a:latin typeface="UTM Avo" panose="02040603050506020204" pitchFamily="18" charset="0"/>
              </a:rPr>
              <a:t> </a:t>
            </a:r>
            <a:r>
              <a:rPr lang="en-US" sz="2800" b="1" i="0" u="none" strike="noStrike" baseline="0" dirty="0" err="1">
                <a:solidFill>
                  <a:srgbClr val="000000"/>
                </a:solidFill>
                <a:latin typeface="UTM Avo" panose="02040603050506020204" pitchFamily="18" charset="0"/>
              </a:rPr>
              <a:t>không</a:t>
            </a:r>
            <a:r>
              <a:rPr lang="en-US" sz="2800" b="1" i="0" u="none" strike="noStrike" baseline="0" dirty="0">
                <a:solidFill>
                  <a:srgbClr val="000000"/>
                </a:solidFill>
                <a:latin typeface="UTM Avo" panose="02040603050506020204" pitchFamily="18" charset="0"/>
              </a:rPr>
              <a:t> </a:t>
            </a:r>
            <a:r>
              <a:rPr lang="en-US" sz="2800" b="1" i="0" u="none" strike="noStrike" baseline="0" dirty="0" err="1">
                <a:solidFill>
                  <a:srgbClr val="000000"/>
                </a:solidFill>
                <a:latin typeface="UTM Avo" panose="02040603050506020204" pitchFamily="18" charset="0"/>
              </a:rPr>
              <a:t>đúng</a:t>
            </a:r>
            <a:r>
              <a:rPr lang="en-US" sz="2800" b="0" i="0" u="none" strike="noStrike" baseline="0" dirty="0">
                <a:solidFill>
                  <a:srgbClr val="000000"/>
                </a:solidFill>
                <a:latin typeface="UTM Avo" panose="02040603050506020204" pitchFamily="18" charset="0"/>
              </a:rPr>
              <a:t>?</a:t>
            </a:r>
          </a:p>
        </p:txBody>
      </p:sp>
      <p:sp>
        <p:nvSpPr>
          <p:cNvPr id="5" name="Rectangle: Rounded Corners 4">
            <a:extLst>
              <a:ext uri="{FF2B5EF4-FFF2-40B4-BE49-F238E27FC236}">
                <a16:creationId xmlns:a16="http://schemas.microsoft.com/office/drawing/2014/main" id="{4B0AFEE8-44E5-1D44-FC75-57BC4C871FC6}"/>
              </a:ext>
            </a:extLst>
          </p:cNvPr>
          <p:cNvSpPr>
            <a:spLocks/>
          </p:cNvSpPr>
          <p:nvPr/>
        </p:nvSpPr>
        <p:spPr>
          <a:xfrm>
            <a:off x="3505200" y="3625974"/>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000000"/>
                </a:solidFill>
                <a:latin typeface="UTM Avo" panose="02040603050506020204" pitchFamily="18" charset="0"/>
              </a:rPr>
              <a:t>B.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càng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tỏa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nhiều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càng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dễ</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tự</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xảy</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ra.</a:t>
            </a:r>
            <a:endParaRPr lang="en-US" sz="2400" baseline="-25000" dirty="0">
              <a:solidFill>
                <a:srgbClr val="000000"/>
              </a:solidFill>
              <a:latin typeface="UTM Avo" panose="02040603050506020204" pitchFamily="18" charset="0"/>
            </a:endParaRPr>
          </a:p>
        </p:txBody>
      </p:sp>
      <p:sp>
        <p:nvSpPr>
          <p:cNvPr id="23" name="Rectangle: Rounded Corners 22">
            <a:extLst>
              <a:ext uri="{FF2B5EF4-FFF2-40B4-BE49-F238E27FC236}">
                <a16:creationId xmlns:a16="http://schemas.microsoft.com/office/drawing/2014/main" id="{FD3AA6CD-11C4-4AB1-A76E-DA46EFDAF8F1}"/>
              </a:ext>
            </a:extLst>
          </p:cNvPr>
          <p:cNvSpPr/>
          <p:nvPr/>
        </p:nvSpPr>
        <p:spPr>
          <a:xfrm>
            <a:off x="3479800" y="4655874"/>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000000"/>
                </a:solidFill>
                <a:latin typeface="UTM Avo" panose="02040603050506020204" pitchFamily="18" charset="0"/>
              </a:rPr>
              <a:t>C.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oxi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hóa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chất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béo</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cung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cấp</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nhiệt</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cho</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cơ</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thể</a:t>
            </a:r>
            <a:r>
              <a:rPr lang="en-US" sz="2400" dirty="0">
                <a:solidFill>
                  <a:srgbClr val="000000"/>
                </a:solidFill>
                <a:latin typeface="UTM Avo" panose="02040603050506020204" pitchFamily="18" charset="0"/>
              </a:rPr>
              <a:t>.</a:t>
            </a:r>
            <a:endParaRPr lang="en-US" sz="2400" baseline="-25000" dirty="0">
              <a:solidFill>
                <a:srgbClr val="000000"/>
              </a:solidFill>
              <a:latin typeface="UTM Avo" panose="02040603050506020204" pitchFamily="18" charset="0"/>
            </a:endParaRPr>
          </a:p>
        </p:txBody>
      </p:sp>
      <p:sp>
        <p:nvSpPr>
          <p:cNvPr id="24" name="Rectangle: Rounded Corners 23">
            <a:extLst>
              <a:ext uri="{FF2B5EF4-FFF2-40B4-BE49-F238E27FC236}">
                <a16:creationId xmlns:a16="http://schemas.microsoft.com/office/drawing/2014/main" id="{5CA21356-B4F5-3593-7739-2E460960E8B5}"/>
              </a:ext>
            </a:extLst>
          </p:cNvPr>
          <p:cNvSpPr/>
          <p:nvPr/>
        </p:nvSpPr>
        <p:spPr>
          <a:xfrm>
            <a:off x="3505200" y="5726564"/>
            <a:ext cx="4991100" cy="848380"/>
          </a:xfrm>
          <a:prstGeom prst="round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latin typeface="UTM Avo" panose="02040603050506020204" pitchFamily="18" charset="0"/>
              </a:rPr>
              <a:t>D. </a:t>
            </a:r>
            <a:r>
              <a:rPr lang="en-US" sz="2400" dirty="0" err="1">
                <a:solidFill>
                  <a:srgbClr val="000000"/>
                </a:solidFill>
                <a:latin typeface="UTM Avo" panose="02040603050506020204" pitchFamily="18" charset="0"/>
              </a:rPr>
              <a:t>Các</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phản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ứng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khi</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đun</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nóng</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đều</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dễ</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xảy</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ra</a:t>
            </a:r>
            <a:r>
              <a:rPr lang="en-US" sz="2400" dirty="0">
                <a:solidFill>
                  <a:srgbClr val="000000"/>
                </a:solidFill>
                <a:latin typeface="UTM Avo" panose="02040603050506020204" pitchFamily="18" charset="0"/>
              </a:rPr>
              <a:t> </a:t>
            </a:r>
            <a:r>
              <a:rPr lang="en-US" sz="2400" dirty="0" err="1">
                <a:solidFill>
                  <a:srgbClr val="000000"/>
                </a:solidFill>
                <a:latin typeface="UTM Avo" panose="02040603050506020204" pitchFamily="18" charset="0"/>
              </a:rPr>
              <a:t>hơn</a:t>
            </a:r>
            <a:r>
              <a:rPr lang="en-US" sz="2400" dirty="0">
                <a:solidFill>
                  <a:srgbClr val="000000"/>
                </a:solidFill>
                <a:latin typeface="UTM Avo" panose="02040603050506020204" pitchFamily="18" charset="0"/>
              </a:rPr>
              <a:t>.</a:t>
            </a:r>
            <a:endParaRPr lang="en-US" sz="2400" baseline="-25000" dirty="0">
              <a:solidFill>
                <a:srgbClr val="000000"/>
              </a:solidFill>
              <a:latin typeface="UTM Avo" panose="02040603050506020204" pitchFamily="18" charset="0"/>
            </a:endParaRPr>
          </a:p>
        </p:txBody>
      </p:sp>
      <p:pic>
        <p:nvPicPr>
          <p:cNvPr id="27" name="Picture 26" descr="Logo, company name&#10;&#10;Description automatically generated">
            <a:extLst>
              <a:ext uri="{FF2B5EF4-FFF2-40B4-BE49-F238E27FC236}">
                <a16:creationId xmlns:a16="http://schemas.microsoft.com/office/drawing/2014/main" id="{CCECB4AE-A1E5-CEE7-F916-0C4363BA6B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751106" cy="838200"/>
          </a:xfrm>
          <a:prstGeom prst="rect">
            <a:avLst/>
          </a:prstGeom>
        </p:spPr>
      </p:pic>
      <p:pic>
        <p:nvPicPr>
          <p:cNvPr id="35" name="Picture 34" descr="tich.png">
            <a:extLst>
              <a:ext uri="{FF2B5EF4-FFF2-40B4-BE49-F238E27FC236}">
                <a16:creationId xmlns:a16="http://schemas.microsoft.com/office/drawing/2014/main" id="{D5B26246-622F-B5B5-D1BA-A47C2007ADAA}"/>
              </a:ext>
            </a:extLst>
          </p:cNvPr>
          <p:cNvPicPr>
            <a:picLocks noChangeAspect="1"/>
          </p:cNvPicPr>
          <p:nvPr/>
        </p:nvPicPr>
        <p:blipFill>
          <a:blip r:embed="rId4" cstate="print"/>
          <a:stretch>
            <a:fillRect/>
          </a:stretch>
        </p:blipFill>
        <p:spPr>
          <a:xfrm>
            <a:off x="8191500" y="5679594"/>
            <a:ext cx="723900" cy="723900"/>
          </a:xfrm>
          <a:prstGeom prst="rect">
            <a:avLst/>
          </a:prstGeom>
        </p:spPr>
      </p:pic>
      <p:pic>
        <p:nvPicPr>
          <p:cNvPr id="36" name="Picture 35" descr="sai.png">
            <a:extLst>
              <a:ext uri="{FF2B5EF4-FFF2-40B4-BE49-F238E27FC236}">
                <a16:creationId xmlns:a16="http://schemas.microsoft.com/office/drawing/2014/main" id="{26B253CA-B172-C85C-DCF3-12CE232D9872}"/>
              </a:ext>
            </a:extLst>
          </p:cNvPr>
          <p:cNvPicPr>
            <a:picLocks noChangeAspect="1"/>
          </p:cNvPicPr>
          <p:nvPr/>
        </p:nvPicPr>
        <p:blipFill>
          <a:blip r:embed="rId5" cstate="print"/>
          <a:stretch>
            <a:fillRect/>
          </a:stretch>
        </p:blipFill>
        <p:spPr>
          <a:xfrm>
            <a:off x="8191500" y="3829183"/>
            <a:ext cx="533400" cy="533400"/>
          </a:xfrm>
          <a:prstGeom prst="rect">
            <a:avLst/>
          </a:prstGeom>
        </p:spPr>
      </p:pic>
      <p:pic>
        <p:nvPicPr>
          <p:cNvPr id="37" name="Picture 36" descr="sai.png">
            <a:extLst>
              <a:ext uri="{FF2B5EF4-FFF2-40B4-BE49-F238E27FC236}">
                <a16:creationId xmlns:a16="http://schemas.microsoft.com/office/drawing/2014/main" id="{2C5DCAC7-FEE1-2805-D583-634D6434F0A1}"/>
              </a:ext>
            </a:extLst>
          </p:cNvPr>
          <p:cNvPicPr>
            <a:picLocks noChangeAspect="1"/>
          </p:cNvPicPr>
          <p:nvPr/>
        </p:nvPicPr>
        <p:blipFill>
          <a:blip r:embed="rId5" cstate="print"/>
          <a:stretch>
            <a:fillRect/>
          </a:stretch>
        </p:blipFill>
        <p:spPr>
          <a:xfrm>
            <a:off x="8191500" y="4859084"/>
            <a:ext cx="533400" cy="533400"/>
          </a:xfrm>
          <a:prstGeom prst="rect">
            <a:avLst/>
          </a:prstGeom>
        </p:spPr>
      </p:pic>
      <p:pic>
        <p:nvPicPr>
          <p:cNvPr id="38" name="Picture 37" descr="sai.png">
            <a:extLst>
              <a:ext uri="{FF2B5EF4-FFF2-40B4-BE49-F238E27FC236}">
                <a16:creationId xmlns:a16="http://schemas.microsoft.com/office/drawing/2014/main" id="{6252F314-6B28-F041-C729-9ECA022F2392}"/>
              </a:ext>
            </a:extLst>
          </p:cNvPr>
          <p:cNvPicPr>
            <a:picLocks noChangeAspect="1"/>
          </p:cNvPicPr>
          <p:nvPr/>
        </p:nvPicPr>
        <p:blipFill>
          <a:blip r:embed="rId5" cstate="print"/>
          <a:stretch>
            <a:fillRect/>
          </a:stretch>
        </p:blipFill>
        <p:spPr>
          <a:xfrm>
            <a:off x="8190230" y="2750283"/>
            <a:ext cx="533400" cy="533400"/>
          </a:xfrm>
          <a:prstGeom prst="rect">
            <a:avLst/>
          </a:prstGeom>
        </p:spPr>
      </p:pic>
      <p:pic>
        <p:nvPicPr>
          <p:cNvPr id="6" name="Picture 5">
            <a:hlinkClick r:id="rId6" action="ppaction://hlinksldjump"/>
            <a:extLst>
              <a:ext uri="{FF2B5EF4-FFF2-40B4-BE49-F238E27FC236}">
                <a16:creationId xmlns:a16="http://schemas.microsoft.com/office/drawing/2014/main" id="{A9D0B278-7798-6E5E-0F65-FDDD2F8904EF}"/>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389498" y="5353202"/>
            <a:ext cx="1815857" cy="1595104"/>
          </a:xfrm>
          <a:prstGeom prst="rect">
            <a:avLst/>
          </a:prstGeom>
        </p:spPr>
      </p:pic>
    </p:spTree>
    <p:extLst>
      <p:ext uri="{BB962C8B-B14F-4D97-AF65-F5344CB8AC3E}">
        <p14:creationId xmlns:p14="http://schemas.microsoft.com/office/powerpoint/2010/main" val="3304055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4"/>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500"/>
                                        <p:tgtEl>
                                          <p:spTgt spid="35"/>
                                        </p:tgtEl>
                                      </p:cBhvr>
                                    </p:animEffect>
                                  </p:childTnLst>
                                </p:cTn>
                              </p:par>
                            </p:childTnLst>
                          </p:cTn>
                        </p:par>
                      </p:childTnLst>
                    </p:cTn>
                  </p:par>
                </p:childTnLst>
              </p:cTn>
              <p:nextCondLst>
                <p:cond evt="onClick" delay="0">
                  <p:tgtEl>
                    <p:spTgt spid="2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B9C8146-C2BE-2360-709D-B976E7E4C9E0}"/>
              </a:ext>
            </a:extLst>
          </p:cNvPr>
          <p:cNvGrpSpPr/>
          <p:nvPr/>
        </p:nvGrpSpPr>
        <p:grpSpPr>
          <a:xfrm>
            <a:off x="4877732" y="3200400"/>
            <a:ext cx="2736543" cy="1558939"/>
            <a:chOff x="309542" y="967667"/>
            <a:chExt cx="2878585" cy="1558939"/>
          </a:xfrm>
        </p:grpSpPr>
        <p:pic>
          <p:nvPicPr>
            <p:cNvPr id="3" name="Picture 2">
              <a:hlinkClick r:id="rId3"/>
              <a:extLst>
                <a:ext uri="{FF2B5EF4-FFF2-40B4-BE49-F238E27FC236}">
                  <a16:creationId xmlns:a16="http://schemas.microsoft.com/office/drawing/2014/main" id="{A0608B49-1176-9B9E-CDE2-C55E96D1F5C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imgEffect>
                    </a14:imgLayer>
                  </a14:imgProps>
                </a:ext>
              </a:extLst>
            </a:blip>
            <a:srcRect l="7499" t="15368" r="7236" b="7264"/>
            <a:stretch/>
          </p:blipFill>
          <p:spPr>
            <a:xfrm>
              <a:off x="905522" y="1221589"/>
              <a:ext cx="1438182" cy="1305017"/>
            </a:xfrm>
            <a:prstGeom prst="rect">
              <a:avLst/>
            </a:prstGeom>
          </p:spPr>
        </p:pic>
        <p:sp>
          <p:nvSpPr>
            <p:cNvPr id="4" name="TextBox 3">
              <a:extLst>
                <a:ext uri="{FF2B5EF4-FFF2-40B4-BE49-F238E27FC236}">
                  <a16:creationId xmlns:a16="http://schemas.microsoft.com/office/drawing/2014/main" id="{2DED3F60-E02F-50B1-6E8A-16D40F851362}"/>
                </a:ext>
              </a:extLst>
            </p:cNvPr>
            <p:cNvSpPr txBox="1"/>
            <p:nvPr/>
          </p:nvSpPr>
          <p:spPr>
            <a:xfrm>
              <a:off x="309542" y="967667"/>
              <a:ext cx="2878585" cy="369332"/>
            </a:xfrm>
            <a:prstGeom prst="rect">
              <a:avLst/>
            </a:prstGeom>
            <a:noFill/>
          </p:spPr>
          <p:txBody>
            <a:bodyPr wrap="square" rtlCol="0">
              <a:spAutoFit/>
            </a:bodyPr>
            <a:lstStyle/>
            <a:p>
              <a:r>
                <a:rPr lang="en-US" sz="1800" b="1" dirty="0" err="1">
                  <a:solidFill>
                    <a:schemeClr val="accent2"/>
                  </a:solidFill>
                  <a:latin typeface="UTM Avo" panose="02040603050506020204" pitchFamily="18" charset="0"/>
                </a:rPr>
                <a:t>Ấn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để</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đến</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trang</a:t>
              </a:r>
              <a:r>
                <a:rPr lang="en-US" sz="1800" b="1" dirty="0">
                  <a:solidFill>
                    <a:schemeClr val="accent2"/>
                  </a:solidFill>
                  <a:latin typeface="UTM Avo" panose="02040603050506020204" pitchFamily="18" charset="0"/>
                </a:rPr>
                <a:t> </a:t>
              </a:r>
              <a:r>
                <a:rPr lang="en-US" sz="1800" b="1" dirty="0" err="1">
                  <a:solidFill>
                    <a:schemeClr val="accent2"/>
                  </a:solidFill>
                  <a:latin typeface="UTM Avo" panose="02040603050506020204" pitchFamily="18" charset="0"/>
                </a:rPr>
                <a:t>sách</a:t>
              </a:r>
              <a:endParaRPr lang="en-US" sz="1800" b="1" dirty="0">
                <a:solidFill>
                  <a:schemeClr val="accent2"/>
                </a:solidFill>
                <a:latin typeface="UTM Avo" panose="02040603050506020204" pitchFamily="18" charset="0"/>
              </a:endParaRPr>
            </a:p>
          </p:txBody>
        </p:sp>
      </p:grpSp>
    </p:spTree>
    <p:extLst>
      <p:ext uri="{BB962C8B-B14F-4D97-AF65-F5344CB8AC3E}">
        <p14:creationId xmlns:p14="http://schemas.microsoft.com/office/powerpoint/2010/main" val="312401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mẫu Toán 4" id="{2177364B-33F2-4BA7-B4AE-EF27B5C74F07}" vid="{149BD0E7-1910-438F-B179-135423978455}"/>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Arial"/>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mẫu Toán 4" id="{2177364B-33F2-4BA7-B4AE-EF27B5C74F07}" vid="{F80FDD4E-B15E-4EB9-BC92-ABD0ED9503EB}"/>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Template mẫu Toán 4</Template>
  <TotalTime>487</TotalTime>
  <Words>3063</Words>
  <Application>Microsoft Office PowerPoint</Application>
  <PresentationFormat>Widescreen</PresentationFormat>
  <Paragraphs>192</Paragraphs>
  <Slides>47</Slides>
  <Notes>9</Notes>
  <HiddenSlides>0</HiddenSlides>
  <MMClips>2</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47</vt:i4>
      </vt:variant>
    </vt:vector>
  </HeadingPairs>
  <TitlesOfParts>
    <vt:vector size="59" baseType="lpstr">
      <vt:lpstr>Arial</vt:lpstr>
      <vt:lpstr>Calibri</vt:lpstr>
      <vt:lpstr>UTM Avo</vt:lpstr>
      <vt:lpstr>MIYVBP+TimesNewRomanPS-ItalicMT</vt:lpstr>
      <vt:lpstr>Wingdings</vt:lpstr>
      <vt:lpstr>Cambria Math</vt:lpstr>
      <vt:lpstr>Calibri Light</vt:lpstr>
      <vt:lpstr>Times New Roman</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Phuong Vin</cp:lastModifiedBy>
  <cp:revision>34</cp:revision>
  <dcterms:created xsi:type="dcterms:W3CDTF">2024-03-07T01:43:18Z</dcterms:created>
  <dcterms:modified xsi:type="dcterms:W3CDTF">2025-01-08T08:05:42Z</dcterms:modified>
</cp:coreProperties>
</file>