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50"/>
  </p:notesMasterIdLst>
  <p:sldIdLst>
    <p:sldId id="266" r:id="rId4"/>
    <p:sldId id="256" r:id="rId5"/>
    <p:sldId id="282" r:id="rId6"/>
    <p:sldId id="259" r:id="rId7"/>
    <p:sldId id="287" r:id="rId8"/>
    <p:sldId id="269" r:id="rId9"/>
    <p:sldId id="443" r:id="rId10"/>
    <p:sldId id="462" r:id="rId11"/>
    <p:sldId id="485" r:id="rId12"/>
    <p:sldId id="486" r:id="rId13"/>
    <p:sldId id="487" r:id="rId14"/>
    <p:sldId id="488" r:id="rId15"/>
    <p:sldId id="489" r:id="rId16"/>
    <p:sldId id="490" r:id="rId17"/>
    <p:sldId id="491" r:id="rId18"/>
    <p:sldId id="492" r:id="rId19"/>
    <p:sldId id="493" r:id="rId20"/>
    <p:sldId id="494" r:id="rId21"/>
    <p:sldId id="495" r:id="rId22"/>
    <p:sldId id="496" r:id="rId23"/>
    <p:sldId id="497" r:id="rId24"/>
    <p:sldId id="498" r:id="rId25"/>
    <p:sldId id="499" r:id="rId26"/>
    <p:sldId id="501" r:id="rId27"/>
    <p:sldId id="500" r:id="rId28"/>
    <p:sldId id="502" r:id="rId29"/>
    <p:sldId id="503" r:id="rId30"/>
    <p:sldId id="504" r:id="rId31"/>
    <p:sldId id="260" r:id="rId32"/>
    <p:sldId id="262" r:id="rId33"/>
    <p:sldId id="475" r:id="rId34"/>
    <p:sldId id="506" r:id="rId35"/>
    <p:sldId id="507" r:id="rId36"/>
    <p:sldId id="257" r:id="rId37"/>
    <p:sldId id="258" r:id="rId38"/>
    <p:sldId id="508" r:id="rId39"/>
    <p:sldId id="272" r:id="rId40"/>
    <p:sldId id="476" r:id="rId41"/>
    <p:sldId id="273" r:id="rId42"/>
    <p:sldId id="274" r:id="rId43"/>
    <p:sldId id="484" r:id="rId44"/>
    <p:sldId id="505" r:id="rId45"/>
    <p:sldId id="277" r:id="rId46"/>
    <p:sldId id="279" r:id="rId47"/>
    <p:sldId id="267" r:id="rId48"/>
    <p:sldId id="281" r:id="rId49"/>
  </p:sldIdLst>
  <p:sldSz cx="12192000" cy="6858000"/>
  <p:notesSz cx="6858000" cy="9144000"/>
  <p:embeddedFontLst>
    <p:embeddedFont>
      <p:font typeface="Cambria Math" panose="02040503050406030204" pitchFamily="18" charset="0"/>
      <p:regular r:id="rId51"/>
    </p:embeddedFont>
    <p:embeddedFont>
      <p:font typeface="UTM Avo" panose="02040603050506020204" pitchFamily="18" charset="0"/>
      <p:regular r:id="rId52"/>
      <p:bold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BD3"/>
    <a:srgbClr val="FFFAF7"/>
    <a:srgbClr val="F67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3.fntdata"/><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5/3/2024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Click vào từng hình ảnh hoa để đến câu hỏi</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256545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Click vào từng hình ảnh hoa để đến câu hỏi</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5/3/2024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5/3/2024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5/3/2024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5/3/2024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0881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92726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18436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2064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5267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1979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415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5/3/2024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20977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29117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23076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9767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5/3/2024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5/3/2024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5/3/2024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5/3/2024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5/3/2024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5/3/2024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5/3/2024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4911399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hoa-hoc-10/1/166/49/"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hoc10.vn/doc-sach/hoa-hoc-10/1/166/52/" TargetMode="External"/><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hoc10.vn/doc-sach/hoa-hoc-10/1/166/52/"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31.png"/><Relationship Id="rId7" Type="http://schemas.openxmlformats.org/officeDocument/2006/relationships/image" Target="../media/image40.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slide" Target="slide35.xml"/><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38.png"/><Relationship Id="rId4" Type="http://schemas.openxmlformats.org/officeDocument/2006/relationships/slide" Target="slide34.xml"/><Relationship Id="rId9" Type="http://schemas.openxmlformats.org/officeDocument/2006/relationships/image" Target="../media/image41.jpg"/></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42.png"/><Relationship Id="rId12"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slide" Target="slide33.xml"/><Relationship Id="rId5" Type="http://schemas.openxmlformats.org/officeDocument/2006/relationships/image" Target="../media/image33.png"/><Relationship Id="rId10" Type="http://schemas.openxmlformats.org/officeDocument/2006/relationships/slide" Target="slide37.xml"/><Relationship Id="rId4" Type="http://schemas.openxmlformats.org/officeDocument/2006/relationships/image" Target="../media/image32.png"/><Relationship Id="rId9" Type="http://schemas.openxmlformats.org/officeDocument/2006/relationships/image" Target="../media/image39.png"/></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slide" Target="slide34.xml"/><Relationship Id="rId5" Type="http://schemas.openxmlformats.org/officeDocument/2006/relationships/image" Target="../media/image37.pn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image" Target="../media/image45.png"/></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slide" Target="slide34.xml"/><Relationship Id="rId5" Type="http://schemas.openxmlformats.org/officeDocument/2006/relationships/image" Target="../media/image37.pn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hoc10.vn/doc-sach/hoa-hoc-10/1/166/52/" TargetMode="External"/><Relationship Id="rId2" Type="http://schemas.openxmlformats.org/officeDocument/2006/relationships/image" Target="../media/image4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hoa-hoc-10/1/166/49/" TargetMode="External"/><Relationship Id="rId2" Type="http://schemas.openxmlformats.org/officeDocument/2006/relationships/image" Target="../media/image8.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hoc10.vn/doc-sach/hoa-hoc-10/1/166/52/" TargetMode="External"/><Relationship Id="rId2" Type="http://schemas.openxmlformats.org/officeDocument/2006/relationships/image" Target="../media/image5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image" Target="../media/image56.png"/><Relationship Id="rId5" Type="http://schemas.microsoft.com/office/2007/relationships/hdphoto" Target="../media/hdphoto2.wdp"/><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292046" y="235131"/>
            <a:ext cx="289995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Hóa </a:t>
            </a:r>
            <a:r>
              <a:rPr kumimoji="0" lang="en-US" sz="36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học</a:t>
            </a: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10</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685800" y="2052637"/>
            <a:ext cx="10820400" cy="275272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60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Chủ</a:t>
            </a:r>
            <a:r>
              <a:rPr kumimoji="0" lang="en-US" sz="60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60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đề</a:t>
            </a:r>
            <a:r>
              <a:rPr kumimoji="0" lang="en-US" sz="6000" b="1" i="0" u="none" strike="noStrike" kern="0" cap="none" spc="0" normalizeH="0" baseline="0" noProof="0">
                <a:ln>
                  <a:noFill/>
                </a:ln>
                <a:solidFill>
                  <a:srgbClr val="002060"/>
                </a:solidFill>
                <a:effectLst/>
                <a:uLnTx/>
                <a:uFillTx/>
                <a:latin typeface="UTM Avo" panose="02040603050506020204" pitchFamily="18" charset="0"/>
                <a:cs typeface="Calibri"/>
                <a:sym typeface="Calibri"/>
              </a:rPr>
              <a:t> 3</a:t>
            </a:r>
            <a:endParaRPr kumimoji="0" lang="en-US" sz="60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60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9</a:t>
            </a:r>
            <a:r>
              <a:rPr kumimoji="0" lang="en-US" sz="60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a:t>
            </a:r>
            <a:r>
              <a:rPr kumimoji="0" lang="vi-VN" sz="60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Quy tắc octet</a:t>
            </a:r>
            <a:endParaRPr kumimoji="0" lang="en-US" sz="60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D834B-78B2-DC9B-3079-7C85F649FA79}"/>
              </a:ext>
            </a:extLst>
          </p:cNvPr>
          <p:cNvSpPr/>
          <p:nvPr/>
        </p:nvSpPr>
        <p:spPr>
          <a:xfrm>
            <a:off x="742948" y="1847850"/>
            <a:ext cx="10610852" cy="1675843"/>
          </a:xfrm>
          <a:prstGeom prst="rect">
            <a:avLst/>
          </a:prstGeom>
        </p:spPr>
        <p:txBody>
          <a:bodyPr wrap="square">
            <a:spAutoFit/>
          </a:bodyPr>
          <a:lstStyle/>
          <a:p>
            <a:pPr algn="just">
              <a:lnSpc>
                <a:spcPct val="150000"/>
              </a:lnSpc>
            </a:pPr>
            <a:r>
              <a:rPr lang="en-US" sz="2400" b="1" dirty="0">
                <a:latin typeface="UTM Avo" panose="02040603050506020204" pitchFamily="18" charset="0"/>
                <a:ea typeface="Calibri" panose="020F0502020204030204" pitchFamily="34" charset="0"/>
                <a:cs typeface="Arial" panose="020B0604020202020204" pitchFamily="34" charset="0"/>
              </a:rPr>
              <a:t>Câu </a:t>
            </a:r>
            <a:r>
              <a:rPr lang="en-US" sz="2400" b="1" dirty="0" err="1">
                <a:latin typeface="UTM Avo" panose="02040603050506020204" pitchFamily="18" charset="0"/>
                <a:ea typeface="Calibri" panose="020F0502020204030204" pitchFamily="34" charset="0"/>
                <a:cs typeface="Arial" panose="020B0604020202020204" pitchFamily="34" charset="0"/>
              </a:rPr>
              <a:t>hỏi</a:t>
            </a:r>
            <a:r>
              <a:rPr lang="en-US" sz="2400" b="1" dirty="0">
                <a:latin typeface="UTM Avo" panose="02040603050506020204" pitchFamily="18" charset="0"/>
                <a:ea typeface="Calibri" panose="020F0502020204030204" pitchFamily="34" charset="0"/>
                <a:cs typeface="Arial" panose="020B0604020202020204" pitchFamily="34" charset="0"/>
              </a:rPr>
              <a:t> 1: </a:t>
            </a:r>
            <a:r>
              <a:rPr lang="en-US" sz="2400" dirty="0">
                <a:latin typeface="UTM Avo" panose="02040603050506020204" pitchFamily="18" charset="0"/>
                <a:ea typeface="Calibri" panose="020F0502020204030204" pitchFamily="34" charset="0"/>
                <a:cs typeface="Arial" panose="020B0604020202020204" pitchFamily="34" charset="0"/>
              </a:rPr>
              <a:t>Cho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sau</a:t>
            </a:r>
            <a:r>
              <a:rPr lang="en-US" sz="2400" dirty="0">
                <a:latin typeface="UTM Avo" panose="02040603050506020204" pitchFamily="18" charset="0"/>
                <a:ea typeface="Calibri" panose="020F0502020204030204" pitchFamily="34" charset="0"/>
                <a:cs typeface="Arial" panose="020B0604020202020204" pitchFamily="34" charset="0"/>
              </a:rPr>
              <a:t>: Na (Z = 11), Cl (Z = 17), Ne (Z = 10), </a:t>
            </a:r>
            <a:r>
              <a:rPr lang="en-US" sz="2400" dirty="0" err="1">
                <a:latin typeface="UTM Avo" panose="02040603050506020204" pitchFamily="18" charset="0"/>
                <a:ea typeface="Calibri" panose="020F0502020204030204" pitchFamily="34" charset="0"/>
                <a:cs typeface="Arial" panose="020B0604020202020204" pitchFamily="34" charset="0"/>
              </a:rPr>
              <a:t>Ar</a:t>
            </a:r>
            <a:r>
              <a:rPr lang="en-US" sz="2400" dirty="0">
                <a:latin typeface="UTM Avo" panose="02040603050506020204" pitchFamily="18" charset="0"/>
                <a:ea typeface="Calibri" panose="020F0502020204030204" pitchFamily="34" charset="0"/>
                <a:cs typeface="Arial" panose="020B0604020202020204" pitchFamily="34" charset="0"/>
              </a:rPr>
              <a:t> (Z = 18). </a:t>
            </a:r>
            <a:r>
              <a:rPr lang="en-US" sz="2400" dirty="0" err="1">
                <a:latin typeface="UTM Avo" panose="02040603050506020204" pitchFamily="18" charset="0"/>
                <a:ea typeface="Calibri" panose="020F0502020204030204" pitchFamily="34" charset="0"/>
                <a:cs typeface="Arial" panose="020B0604020202020204" pitchFamily="34" charset="0"/>
              </a:rPr>
              <a:t>Những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nào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vững</a:t>
            </a:r>
            <a:r>
              <a:rPr lang="en-US" sz="2400" dirty="0">
                <a:latin typeface="UTM Avo" panose="02040603050506020204" pitchFamily="18" charset="0"/>
                <a:ea typeface="Calibri" panose="020F0502020204030204" pitchFamily="34"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FA614836-139F-CD4D-FF38-C0534AF7EE43}"/>
              </a:ext>
            </a:extLst>
          </p:cNvPr>
          <p:cNvSpPr/>
          <p:nvPr/>
        </p:nvSpPr>
        <p:spPr>
          <a:xfrm>
            <a:off x="2555965" y="3625541"/>
            <a:ext cx="7159858" cy="1675843"/>
          </a:xfrm>
          <a:prstGeom prst="rect">
            <a:avLst/>
          </a:prstGeom>
        </p:spPr>
        <p:txBody>
          <a:bodyPr wrap="square">
            <a:spAutoFit/>
          </a:bodyPr>
          <a:lstStyle/>
          <a:p>
            <a:pPr algn="ctr">
              <a:lnSpc>
                <a:spcPct val="150000"/>
              </a:lnSpc>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Câu</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algn="ctr">
              <a:lnSpc>
                <a:spcPct val="150000"/>
              </a:lnSpc>
            </a:pP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tố</a:t>
            </a:r>
            <a:r>
              <a:rPr lang="en-US" sz="2400" dirty="0">
                <a:latin typeface="UTM Avo" panose="02040603050506020204" pitchFamily="18" charset="0"/>
                <a:ea typeface="Calibri" panose="020F0502020204030204" pitchFamily="34" charset="0"/>
                <a:cs typeface="Arial" panose="020B0604020202020204" pitchFamily="34" charset="0"/>
              </a:rPr>
              <a:t> Ne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Ar</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vững</a:t>
            </a:r>
            <a:r>
              <a:rPr lang="en-US" sz="2400" dirty="0">
                <a:latin typeface="UTM Avo" panose="02040603050506020204" pitchFamily="18" charset="0"/>
                <a:ea typeface="Calibri" panose="020F0502020204030204" pitchFamily="34"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03948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793459" y="1672241"/>
            <a:ext cx="11316281" cy="1128386"/>
          </a:xfrm>
          <a:prstGeom prst="rect">
            <a:avLst/>
          </a:prstGeom>
        </p:spPr>
        <p:txBody>
          <a:bodyPr wrap="square">
            <a:spAutoFit/>
          </a:bodyPr>
          <a:lstStyle/>
          <a:p>
            <a:pPr>
              <a:lnSpc>
                <a:spcPct val="150000"/>
              </a:lnSpc>
              <a:spcBef>
                <a:spcPts val="400"/>
              </a:spcBef>
              <a:spcAft>
                <a:spcPts val="533"/>
              </a:spcAft>
            </a:pPr>
            <a:r>
              <a:rPr lang="vi-VN" sz="2400" b="1" dirty="0">
                <a:latin typeface="UTM Avo" panose="02040603050506020204" pitchFamily="18" charset="0"/>
                <a:ea typeface="Calibri" panose="020F0502020204030204" pitchFamily="34" charset="0"/>
                <a:cs typeface="Arial" panose="020B0604020202020204" pitchFamily="34" charset="0"/>
              </a:rPr>
              <a:t>II. Vận dụng quy tắc octet trong quá trình hình thành liên kết hóa học của các nguyên tố nhóm A.</a:t>
            </a:r>
          </a:p>
        </p:txBody>
      </p:sp>
      <p:sp>
        <p:nvSpPr>
          <p:cNvPr id="4" name="TextBox 3">
            <a:extLst>
              <a:ext uri="{FF2B5EF4-FFF2-40B4-BE49-F238E27FC236}">
                <a16:creationId xmlns:a16="http://schemas.microsoft.com/office/drawing/2014/main" id="{51FADB59-5297-F99A-D400-5611C798A37E}"/>
              </a:ext>
            </a:extLst>
          </p:cNvPr>
          <p:cNvSpPr txBox="1"/>
          <p:nvPr/>
        </p:nvSpPr>
        <p:spPr>
          <a:xfrm>
            <a:off x="2773873" y="2626919"/>
            <a:ext cx="6502400" cy="574388"/>
          </a:xfrm>
          <a:prstGeom prst="rect">
            <a:avLst/>
          </a:prstGeom>
          <a:noFill/>
        </p:spPr>
        <p:txBody>
          <a:bodyPr wrap="square" rtlCol="0">
            <a:spAutoFit/>
          </a:bodyPr>
          <a:lstStyle/>
          <a:p>
            <a:pPr algn="ctr">
              <a:lnSpc>
                <a:spcPct val="150000"/>
              </a:lnSpc>
            </a:pPr>
            <a:r>
              <a:rPr lang="en-US" sz="2400" b="1" dirty="0" err="1">
                <a:solidFill>
                  <a:srgbClr val="FF0000"/>
                </a:solidFill>
                <a:latin typeface="UTM Avo" panose="02040603050506020204" pitchFamily="18" charset="0"/>
                <a:cs typeface="Arial" panose="020B0604020202020204" pitchFamily="34" charset="0"/>
              </a:rPr>
              <a:t>Hoạt</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động</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nhóm</a:t>
            </a:r>
            <a:endParaRPr lang="en-US" sz="2400" b="1" dirty="0">
              <a:solidFill>
                <a:srgbClr val="FF0000"/>
              </a:solidFill>
              <a:latin typeface="UTM Avo" panose="02040603050506020204" pitchFamily="18" charset="0"/>
              <a:cs typeface="Arial" panose="020B0604020202020204" pitchFamily="34" charset="0"/>
            </a:endParaRPr>
          </a:p>
        </p:txBody>
      </p:sp>
      <p:sp>
        <p:nvSpPr>
          <p:cNvPr id="6" name="Rectangle 5">
            <a:extLst>
              <a:ext uri="{FF2B5EF4-FFF2-40B4-BE49-F238E27FC236}">
                <a16:creationId xmlns:a16="http://schemas.microsoft.com/office/drawing/2014/main" id="{440A84C5-CA24-423A-98D0-926F9B000418}"/>
              </a:ext>
            </a:extLst>
          </p:cNvPr>
          <p:cNvSpPr/>
          <p:nvPr/>
        </p:nvSpPr>
        <p:spPr>
          <a:xfrm>
            <a:off x="317207" y="3310972"/>
            <a:ext cx="6035429" cy="3047053"/>
          </a:xfrm>
          <a:prstGeom prst="rect">
            <a:avLst/>
          </a:prstGeom>
          <a:solidFill>
            <a:schemeClr val="accent5">
              <a:lumMod val="40000"/>
              <a:lumOff val="60000"/>
            </a:schemeClr>
          </a:solidFill>
        </p:spPr>
        <p:txBody>
          <a:bodyPr wrap="square">
            <a:spAutoFit/>
          </a:bodyPr>
          <a:lstStyle/>
          <a:p>
            <a:pPr algn="ctr">
              <a:lnSpc>
                <a:spcPct val="125000"/>
              </a:lnSpc>
              <a:spcBef>
                <a:spcPts val="400"/>
              </a:spcBef>
              <a:spcAft>
                <a:spcPts val="400"/>
              </a:spcAft>
            </a:pPr>
            <a:r>
              <a:rPr lang="en-US" sz="2000" b="1" dirty="0" err="1">
                <a:solidFill>
                  <a:srgbClr val="002060"/>
                </a:solidFill>
                <a:latin typeface="UTM Avo" panose="02040603050506020204" pitchFamily="18" charset="0"/>
                <a:ea typeface="Calibri" panose="020F0502020204030204" pitchFamily="34" charset="0"/>
                <a:cs typeface="Arial" panose="020B0604020202020204" pitchFamily="34" charset="0"/>
              </a:rPr>
              <a:t>Nhóm</a:t>
            </a:r>
            <a:r>
              <a:rPr lang="en-US" sz="2000" b="1" dirty="0">
                <a:solidFill>
                  <a:srgbClr val="002060"/>
                </a:solidFill>
                <a:latin typeface="UTM Avo" panose="02040603050506020204" pitchFamily="18" charset="0"/>
                <a:ea typeface="Calibri" panose="020F0502020204030204" pitchFamily="34" charset="0"/>
                <a:cs typeface="Arial" panose="020B0604020202020204" pitchFamily="34" charset="0"/>
              </a:rPr>
              <a:t> 1:</a:t>
            </a:r>
            <a:r>
              <a:rPr lang="en-US" sz="2000" b="1" dirty="0">
                <a:solidFill>
                  <a:schemeClr val="tx2"/>
                </a:solidFill>
                <a:latin typeface="UTM Avo" panose="02040603050506020204" pitchFamily="18" charset="0"/>
                <a:ea typeface="Calibri" panose="020F0502020204030204" pitchFamily="34" charset="0"/>
                <a:cs typeface="Arial" panose="020B0604020202020204" pitchFamily="34" charset="0"/>
              </a:rPr>
              <a:t> </a:t>
            </a:r>
            <a:endParaRPr lang="en-US" sz="2000" dirty="0">
              <a:solidFill>
                <a:schemeClr val="tx2"/>
              </a:solidFill>
              <a:latin typeface="UTM Avo" panose="02040603050506020204" pitchFamily="18" charset="0"/>
              <a:ea typeface="Calibri" panose="020F0502020204030204" pitchFamily="34" charset="0"/>
              <a:cs typeface="Arial" panose="020B0604020202020204" pitchFamily="34" charset="0"/>
            </a:endParaRPr>
          </a:p>
          <a:p>
            <a:pPr algn="just">
              <a:lnSpc>
                <a:spcPct val="125000"/>
              </a:lnSpc>
              <a:spcBef>
                <a:spcPts val="400"/>
              </a:spcBef>
              <a:spcAft>
                <a:spcPts val="400"/>
              </a:spcAft>
            </a:pPr>
            <a:r>
              <a:rPr lang="en-US" sz="2000" dirty="0">
                <a:latin typeface="UTM Avo" panose="02040603050506020204" pitchFamily="18" charset="0"/>
                <a:ea typeface="Calibri" panose="020F0502020204030204" pitchFamily="34" charset="0"/>
                <a:cs typeface="Arial" panose="020B0604020202020204" pitchFamily="34" charset="0"/>
              </a:rPr>
              <a:t>1. </a:t>
            </a:r>
            <a:r>
              <a:rPr lang="en-US" sz="2000" dirty="0" err="1">
                <a:latin typeface="UTM Avo" panose="02040603050506020204" pitchFamily="18" charset="0"/>
                <a:ea typeface="Calibri" panose="020F0502020204030204" pitchFamily="34" charset="0"/>
                <a:cs typeface="Arial" panose="020B0604020202020204" pitchFamily="34" charset="0"/>
              </a:rPr>
              <a:t>Mô</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tả</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sự</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hình</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thành</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liên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kết</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trong</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ví</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dụ</a:t>
            </a:r>
            <a:r>
              <a:rPr lang="en-US" sz="2000" dirty="0">
                <a:latin typeface="UTM Avo" panose="02040603050506020204" pitchFamily="18" charset="0"/>
                <a:ea typeface="Calibri" panose="020F0502020204030204" pitchFamily="34" charset="0"/>
                <a:cs typeface="Arial" panose="020B0604020202020204" pitchFamily="34" charset="0"/>
              </a:rPr>
              <a:t> 1. </a:t>
            </a:r>
            <a:r>
              <a:rPr lang="en-US" sz="2000" dirty="0" err="1">
                <a:latin typeface="UTM Avo" panose="02040603050506020204" pitchFamily="18" charset="0"/>
                <a:ea typeface="Calibri" panose="020F0502020204030204" pitchFamily="34" charset="0"/>
                <a:cs typeface="Arial" panose="020B0604020202020204" pitchFamily="34" charset="0"/>
              </a:rPr>
              <a:t>Thực</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hiện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câu</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hỏi</a:t>
            </a:r>
            <a:r>
              <a:rPr lang="en-US" sz="2000" dirty="0">
                <a:latin typeface="UTM Avo" panose="02040603050506020204" pitchFamily="18" charset="0"/>
                <a:ea typeface="Calibri" panose="020F0502020204030204" pitchFamily="34" charset="0"/>
                <a:cs typeface="Arial" panose="020B0604020202020204" pitchFamily="34" charset="0"/>
              </a:rPr>
              <a:t> 2.</a:t>
            </a:r>
          </a:p>
          <a:p>
            <a:pPr algn="just">
              <a:lnSpc>
                <a:spcPct val="125000"/>
              </a:lnSpc>
              <a:spcBef>
                <a:spcPts val="400"/>
              </a:spcBef>
              <a:spcAft>
                <a:spcPts val="400"/>
              </a:spcAft>
            </a:pPr>
            <a:r>
              <a:rPr lang="en-US" sz="2000" dirty="0">
                <a:latin typeface="UTM Avo" panose="02040603050506020204" pitchFamily="18" charset="0"/>
                <a:ea typeface="Calibri" panose="020F0502020204030204" pitchFamily="34" charset="0"/>
                <a:cs typeface="Arial" panose="020B0604020202020204" pitchFamily="34" charset="0"/>
              </a:rPr>
              <a:t>2.Thực </a:t>
            </a:r>
            <a:r>
              <a:rPr lang="en-US" sz="2000" dirty="0" err="1">
                <a:latin typeface="UTM Avo" panose="02040603050506020204" pitchFamily="18" charset="0"/>
                <a:ea typeface="Calibri" panose="020F0502020204030204" pitchFamily="34" charset="0"/>
                <a:cs typeface="Arial" panose="020B0604020202020204" pitchFamily="34" charset="0"/>
              </a:rPr>
              <a:t>hiện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luyện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tập</a:t>
            </a:r>
            <a:r>
              <a:rPr lang="en-US" sz="2000" dirty="0">
                <a:latin typeface="UTM Avo" panose="02040603050506020204" pitchFamily="18" charset="0"/>
                <a:ea typeface="Calibri" panose="020F0502020204030204" pitchFamily="34" charset="0"/>
                <a:cs typeface="Arial" panose="020B0604020202020204" pitchFamily="34" charset="0"/>
              </a:rPr>
              <a:t> 1.</a:t>
            </a:r>
          </a:p>
          <a:p>
            <a:pPr algn="just">
              <a:lnSpc>
                <a:spcPct val="125000"/>
              </a:lnSpc>
              <a:spcBef>
                <a:spcPts val="400"/>
              </a:spcBef>
              <a:spcAft>
                <a:spcPts val="400"/>
              </a:spcAft>
            </a:pPr>
            <a:r>
              <a:rPr lang="en-US" sz="2000" dirty="0">
                <a:latin typeface="UTM Avo" panose="02040603050506020204" pitchFamily="18" charset="0"/>
                <a:ea typeface="Calibri" panose="020F0502020204030204" pitchFamily="34" charset="0"/>
                <a:cs typeface="Arial" panose="020B0604020202020204" pitchFamily="34" charset="0"/>
              </a:rPr>
              <a:t>3. </a:t>
            </a:r>
            <a:r>
              <a:rPr lang="en-US" sz="2000" dirty="0" err="1">
                <a:latin typeface="UTM Avo" panose="02040603050506020204" pitchFamily="18" charset="0"/>
                <a:ea typeface="Calibri" panose="020F0502020204030204" pitchFamily="34" charset="0"/>
                <a:cs typeface="Arial" panose="020B0604020202020204" pitchFamily="34" charset="0"/>
              </a:rPr>
              <a:t>Các</a:t>
            </a:r>
            <a:r>
              <a:rPr lang="en-US" sz="2000" dirty="0">
                <a:latin typeface="UTM Avo" panose="02040603050506020204" pitchFamily="18" charset="0"/>
                <a:ea typeface="Calibri" panose="020F0502020204030204" pitchFamily="34" charset="0"/>
                <a:cs typeface="Arial" panose="020B0604020202020204" pitchFamily="34" charset="0"/>
              </a:rPr>
              <a:t> phi </a:t>
            </a:r>
            <a:r>
              <a:rPr lang="en-US" sz="2000" dirty="0" err="1">
                <a:latin typeface="UTM Avo" panose="02040603050506020204" pitchFamily="18" charset="0"/>
                <a:ea typeface="Calibri" panose="020F0502020204030204" pitchFamily="34" charset="0"/>
                <a:cs typeface="Arial" panose="020B0604020202020204" pitchFamily="34" charset="0"/>
              </a:rPr>
              <a:t>kim</a:t>
            </a:r>
            <a:r>
              <a:rPr lang="en-US" sz="2000" dirty="0">
                <a:latin typeface="UTM Avo" panose="02040603050506020204" pitchFamily="18" charset="0"/>
                <a:ea typeface="Calibri" panose="020F0502020204030204" pitchFamily="34" charset="0"/>
                <a:cs typeface="Arial" panose="020B0604020202020204" pitchFamily="34" charset="0"/>
              </a:rPr>
              <a:t> 5, 6 </a:t>
            </a:r>
            <a:r>
              <a:rPr lang="en-US" sz="2000" dirty="0" err="1">
                <a:latin typeface="UTM Avo" panose="02040603050506020204" pitchFamily="18" charset="0"/>
                <a:ea typeface="Calibri" panose="020F0502020204030204" pitchFamily="34" charset="0"/>
                <a:cs typeface="Arial" panose="020B0604020202020204" pitchFamily="34" charset="0"/>
              </a:rPr>
              <a:t>hoặc</a:t>
            </a:r>
            <a:r>
              <a:rPr lang="en-US" sz="2000" dirty="0">
                <a:latin typeface="UTM Avo" panose="02040603050506020204" pitchFamily="18" charset="0"/>
                <a:ea typeface="Calibri" panose="020F0502020204030204" pitchFamily="34" charset="0"/>
                <a:cs typeface="Arial" panose="020B0604020202020204" pitchFamily="34" charset="0"/>
              </a:rPr>
              <a:t> 7 </a:t>
            </a:r>
            <a:r>
              <a:rPr lang="en-US" sz="2000" dirty="0" err="1">
                <a:latin typeface="UTM Avo" panose="02040603050506020204" pitchFamily="18" charset="0"/>
                <a:ea typeface="Calibri" panose="020F0502020204030204" pitchFamily="34" charset="0"/>
                <a:cs typeface="Arial" panose="020B0604020202020204" pitchFamily="34" charset="0"/>
              </a:rPr>
              <a:t>electeon</a:t>
            </a:r>
            <a:r>
              <a:rPr lang="en-US" sz="2000" dirty="0">
                <a:latin typeface="UTM Avo" panose="02040603050506020204" pitchFamily="18" charset="0"/>
                <a:ea typeface="Calibri" panose="020F0502020204030204" pitchFamily="34" charset="0"/>
                <a:cs typeface="Arial" panose="020B0604020202020204" pitchFamily="34" charset="0"/>
              </a:rPr>
              <a:t> ở </a:t>
            </a:r>
            <a:r>
              <a:rPr lang="en-US" sz="2000" dirty="0" err="1">
                <a:latin typeface="UTM Avo" panose="02040603050506020204" pitchFamily="18" charset="0"/>
                <a:ea typeface="Calibri" panose="020F0502020204030204" pitchFamily="34" charset="0"/>
                <a:cs typeface="Arial" panose="020B0604020202020204" pitchFamily="34" charset="0"/>
              </a:rPr>
              <a:t>lớp</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ngoài</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cùng</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có</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xu</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hướng</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nhận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thêm</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lần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lượt</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bao</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nhiêu</a:t>
            </a:r>
            <a:r>
              <a:rPr lang="en-US" sz="2000" dirty="0">
                <a:latin typeface="UTM Avo" panose="02040603050506020204" pitchFamily="18" charset="0"/>
                <a:ea typeface="Calibri" panose="020F0502020204030204" pitchFamily="34" charset="0"/>
                <a:cs typeface="Arial" panose="020B0604020202020204" pitchFamily="34" charset="0"/>
              </a:rPr>
              <a:t> electron </a:t>
            </a:r>
            <a:r>
              <a:rPr lang="en-US" sz="2000" dirty="0" err="1">
                <a:latin typeface="UTM Avo" panose="02040603050506020204" pitchFamily="18" charset="0"/>
                <a:ea typeface="Calibri" panose="020F0502020204030204" pitchFamily="34" charset="0"/>
                <a:cs typeface="Arial" panose="020B0604020202020204" pitchFamily="34" charset="0"/>
              </a:rPr>
              <a:t>để</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đạt</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cấu</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hình</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bền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vững</a:t>
            </a:r>
            <a:r>
              <a:rPr lang="en-US" sz="2000" dirty="0">
                <a:latin typeface="UTM Avo" panose="02040603050506020204" pitchFamily="18" charset="0"/>
                <a:ea typeface="Calibri" panose="020F050202020403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D187761A-5A8D-6029-8CC2-0313E9BE876B}"/>
              </a:ext>
            </a:extLst>
          </p:cNvPr>
          <p:cNvSpPr/>
          <p:nvPr/>
        </p:nvSpPr>
        <p:spPr>
          <a:xfrm>
            <a:off x="6451599" y="3310972"/>
            <a:ext cx="5649348" cy="3047053"/>
          </a:xfrm>
          <a:prstGeom prst="rect">
            <a:avLst/>
          </a:prstGeom>
          <a:solidFill>
            <a:schemeClr val="accent5">
              <a:lumMod val="40000"/>
              <a:lumOff val="60000"/>
            </a:schemeClr>
          </a:solidFill>
        </p:spPr>
        <p:txBody>
          <a:bodyPr wrap="square">
            <a:spAutoFit/>
          </a:bodyPr>
          <a:lstStyle/>
          <a:p>
            <a:pPr algn="ctr">
              <a:lnSpc>
                <a:spcPct val="125000"/>
              </a:lnSpc>
              <a:spcBef>
                <a:spcPts val="400"/>
              </a:spcBef>
              <a:spcAft>
                <a:spcPts val="400"/>
              </a:spcAft>
            </a:pPr>
            <a:r>
              <a:rPr lang="en-US" sz="2000" b="1" dirty="0" err="1">
                <a:solidFill>
                  <a:srgbClr val="00B050"/>
                </a:solidFill>
                <a:latin typeface="UTM Avo" panose="02040603050506020204" pitchFamily="18" charset="0"/>
                <a:ea typeface="Calibri" panose="020F0502020204030204" pitchFamily="34" charset="0"/>
                <a:cs typeface="Arial" panose="020B0604020202020204" pitchFamily="34" charset="0"/>
              </a:rPr>
              <a:t>Nhóm</a:t>
            </a:r>
            <a:r>
              <a:rPr lang="en-US" sz="2000" b="1" dirty="0">
                <a:solidFill>
                  <a:srgbClr val="00B050"/>
                </a:solidFill>
                <a:latin typeface="UTM Avo" panose="02040603050506020204" pitchFamily="18" charset="0"/>
                <a:ea typeface="Calibri" panose="020F0502020204030204" pitchFamily="34" charset="0"/>
                <a:cs typeface="Arial" panose="020B0604020202020204" pitchFamily="34" charset="0"/>
              </a:rPr>
              <a:t> 2:</a:t>
            </a:r>
            <a:endParaRPr lang="en-US" sz="2000" dirty="0">
              <a:solidFill>
                <a:srgbClr val="00B050"/>
              </a:solidFill>
              <a:latin typeface="UTM Avo" panose="02040603050506020204" pitchFamily="18" charset="0"/>
              <a:ea typeface="Calibri" panose="020F0502020204030204" pitchFamily="34" charset="0"/>
              <a:cs typeface="Arial" panose="020B0604020202020204" pitchFamily="34" charset="0"/>
            </a:endParaRPr>
          </a:p>
          <a:p>
            <a:pPr algn="just">
              <a:lnSpc>
                <a:spcPct val="125000"/>
              </a:lnSpc>
              <a:spcBef>
                <a:spcPts val="400"/>
              </a:spcBef>
              <a:spcAft>
                <a:spcPts val="400"/>
              </a:spcAft>
            </a:pPr>
            <a:r>
              <a:rPr lang="en-US" sz="2000" dirty="0">
                <a:latin typeface="UTM Avo" panose="02040603050506020204" pitchFamily="18" charset="0"/>
                <a:ea typeface="Calibri" panose="020F0502020204030204" pitchFamily="34" charset="0"/>
                <a:cs typeface="Arial" panose="020B0604020202020204" pitchFamily="34" charset="0"/>
              </a:rPr>
              <a:t>1. </a:t>
            </a:r>
            <a:r>
              <a:rPr lang="en-US" sz="2000" dirty="0" err="1">
                <a:latin typeface="UTM Avo" panose="02040603050506020204" pitchFamily="18" charset="0"/>
                <a:ea typeface="Calibri" panose="020F0502020204030204" pitchFamily="34" charset="0"/>
                <a:cs typeface="Arial" panose="020B0604020202020204" pitchFamily="34" charset="0"/>
              </a:rPr>
              <a:t>Mô</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tả</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sự</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hình</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thành</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liên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kết</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ví</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dụ</a:t>
            </a:r>
            <a:r>
              <a:rPr lang="en-US" sz="2000" dirty="0">
                <a:latin typeface="UTM Avo" panose="02040603050506020204" pitchFamily="18" charset="0"/>
                <a:ea typeface="Calibri" panose="020F0502020204030204" pitchFamily="34" charset="0"/>
                <a:cs typeface="Arial" panose="020B0604020202020204" pitchFamily="34" charset="0"/>
              </a:rPr>
              <a:t> 2.</a:t>
            </a:r>
          </a:p>
          <a:p>
            <a:pPr algn="just">
              <a:lnSpc>
                <a:spcPct val="125000"/>
              </a:lnSpc>
              <a:spcBef>
                <a:spcPts val="400"/>
              </a:spcBef>
              <a:spcAft>
                <a:spcPts val="400"/>
              </a:spcAft>
            </a:pPr>
            <a:r>
              <a:rPr lang="en-US" sz="2000" dirty="0">
                <a:latin typeface="UTM Avo" panose="02040603050506020204" pitchFamily="18" charset="0"/>
                <a:ea typeface="Calibri" panose="020F0502020204030204" pitchFamily="34" charset="0"/>
                <a:cs typeface="Arial" panose="020B0604020202020204" pitchFamily="34" charset="0"/>
              </a:rPr>
              <a:t>2. </a:t>
            </a:r>
            <a:r>
              <a:rPr lang="en-US" sz="2000" dirty="0" err="1">
                <a:latin typeface="UTM Avo" panose="02040603050506020204" pitchFamily="18" charset="0"/>
                <a:ea typeface="Calibri" panose="020F0502020204030204" pitchFamily="34" charset="0"/>
                <a:cs typeface="Arial" panose="020B0604020202020204" pitchFamily="34" charset="0"/>
              </a:rPr>
              <a:t>Thực</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hiện</a:t>
            </a:r>
            <a:r>
              <a:rPr lang="en-US" sz="2000" b="1"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luyện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tập</a:t>
            </a:r>
            <a:r>
              <a:rPr lang="en-US" sz="2000" dirty="0">
                <a:latin typeface="UTM Avo" panose="02040603050506020204" pitchFamily="18" charset="0"/>
                <a:ea typeface="Calibri" panose="020F0502020204030204" pitchFamily="34" charset="0"/>
                <a:cs typeface="Arial" panose="020B0604020202020204" pitchFamily="34" charset="0"/>
              </a:rPr>
              <a:t> 2.</a:t>
            </a:r>
          </a:p>
          <a:p>
            <a:pPr algn="just">
              <a:lnSpc>
                <a:spcPct val="125000"/>
              </a:lnSpc>
              <a:spcBef>
                <a:spcPts val="400"/>
              </a:spcBef>
              <a:spcAft>
                <a:spcPts val="400"/>
              </a:spcAft>
            </a:pPr>
            <a:r>
              <a:rPr lang="en-US" sz="2000" dirty="0">
                <a:latin typeface="UTM Avo" panose="02040603050506020204" pitchFamily="18" charset="0"/>
                <a:ea typeface="Calibri" panose="020F0502020204030204" pitchFamily="34" charset="0"/>
                <a:cs typeface="Arial" panose="020B0604020202020204" pitchFamily="34" charset="0"/>
              </a:rPr>
              <a:t>3. </a:t>
            </a:r>
            <a:r>
              <a:rPr lang="en-US" sz="2000" dirty="0" err="1">
                <a:latin typeface="UTM Avo" panose="02040603050506020204" pitchFamily="18" charset="0"/>
                <a:ea typeface="Calibri" panose="020F0502020204030204" pitchFamily="34" charset="0"/>
                <a:cs typeface="Arial" panose="020B0604020202020204" pitchFamily="34" charset="0"/>
              </a:rPr>
              <a:t>Các</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kim</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loại</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có</a:t>
            </a:r>
            <a:r>
              <a:rPr lang="en-US" sz="2000" dirty="0">
                <a:latin typeface="UTM Avo" panose="02040603050506020204" pitchFamily="18" charset="0"/>
                <a:ea typeface="Calibri" panose="020F0502020204030204" pitchFamily="34" charset="0"/>
                <a:cs typeface="Arial" panose="020B0604020202020204" pitchFamily="34" charset="0"/>
              </a:rPr>
              <a:t> 1, 2 </a:t>
            </a:r>
            <a:r>
              <a:rPr lang="en-US" sz="2000" dirty="0" err="1">
                <a:latin typeface="UTM Avo" panose="02040603050506020204" pitchFamily="18" charset="0"/>
                <a:ea typeface="Calibri" panose="020F0502020204030204" pitchFamily="34" charset="0"/>
                <a:cs typeface="Arial" panose="020B0604020202020204" pitchFamily="34" charset="0"/>
              </a:rPr>
              <a:t>và</a:t>
            </a:r>
            <a:r>
              <a:rPr lang="en-US" sz="2000" dirty="0">
                <a:latin typeface="UTM Avo" panose="02040603050506020204" pitchFamily="18" charset="0"/>
                <a:ea typeface="Calibri" panose="020F0502020204030204" pitchFamily="34" charset="0"/>
                <a:cs typeface="Arial" panose="020B0604020202020204" pitchFamily="34" charset="0"/>
              </a:rPr>
              <a:t> 3 electron </a:t>
            </a:r>
            <a:r>
              <a:rPr lang="en-US" sz="2000" dirty="0" err="1">
                <a:latin typeface="UTM Avo" panose="02040603050506020204" pitchFamily="18" charset="0"/>
                <a:ea typeface="Calibri" panose="020F0502020204030204" pitchFamily="34" charset="0"/>
                <a:cs typeface="Arial" panose="020B0604020202020204" pitchFamily="34" charset="0"/>
              </a:rPr>
              <a:t>lớp</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ngoài</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cùng</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có</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xu</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hướng</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nhương</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đi</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lần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lượt</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bao</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nhiêu</a:t>
            </a:r>
            <a:r>
              <a:rPr lang="en-US" sz="2000" dirty="0">
                <a:latin typeface="UTM Avo" panose="02040603050506020204" pitchFamily="18" charset="0"/>
                <a:ea typeface="Calibri" panose="020F0502020204030204" pitchFamily="34" charset="0"/>
                <a:cs typeface="Arial" panose="020B0604020202020204" pitchFamily="34" charset="0"/>
              </a:rPr>
              <a:t> electron </a:t>
            </a:r>
            <a:r>
              <a:rPr lang="en-US" sz="2000" dirty="0" err="1">
                <a:latin typeface="UTM Avo" panose="02040603050506020204" pitchFamily="18" charset="0"/>
                <a:ea typeface="Calibri" panose="020F0502020204030204" pitchFamily="34" charset="0"/>
                <a:cs typeface="Arial" panose="020B0604020202020204" pitchFamily="34" charset="0"/>
              </a:rPr>
              <a:t>tương</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ứng</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để</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tạo</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thành</a:t>
            </a:r>
            <a:r>
              <a:rPr lang="en-US" sz="2000" dirty="0">
                <a:latin typeface="UTM Avo" panose="02040603050506020204" pitchFamily="18" charset="0"/>
                <a:ea typeface="Calibri" panose="020F0502020204030204" pitchFamily="34" charset="0"/>
                <a:cs typeface="Arial" panose="020B0604020202020204" pitchFamily="34" charset="0"/>
              </a:rPr>
              <a:t> ion </a:t>
            </a:r>
            <a:r>
              <a:rPr lang="en-US" sz="2000" dirty="0" err="1">
                <a:latin typeface="UTM Avo" panose="02040603050506020204" pitchFamily="18" charset="0"/>
                <a:ea typeface="Calibri" panose="020F0502020204030204" pitchFamily="34" charset="0"/>
                <a:cs typeface="Arial" panose="020B0604020202020204" pitchFamily="34" charset="0"/>
              </a:rPr>
              <a:t>dương</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có</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cấu</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hình</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bền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vững</a:t>
            </a:r>
            <a:r>
              <a:rPr lang="en-US" sz="2000" dirty="0">
                <a:latin typeface="UTM Avo" panose="020406030505060202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0577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5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bg/>
                                          </p:spTgt>
                                        </p:tgtEl>
                                        <p:attrNameLst>
                                          <p:attrName>style.visibility</p:attrName>
                                        </p:attrNameLst>
                                      </p:cBhvr>
                                      <p:to>
                                        <p:strVal val="visible"/>
                                      </p:to>
                                    </p:set>
                                    <p:animEffect transition="in" filter="fade">
                                      <p:cBhvr>
                                        <p:cTn id="42" dur="500"/>
                                        <p:tgtEl>
                                          <p:spTgt spid="8">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fade">
                                      <p:cBhvr>
                                        <p:cTn id="52" dur="5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Effect transition="in" filter="fade">
                                      <p:cBhvr>
                                        <p:cTn id="57" dur="500"/>
                                        <p:tgtEl>
                                          <p:spTgt spid="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3" end="3"/>
                                            </p:txEl>
                                          </p:spTgt>
                                        </p:tgtEl>
                                        <p:attrNameLst>
                                          <p:attrName>style.visibility</p:attrName>
                                        </p:attrNameLst>
                                      </p:cBhvr>
                                      <p:to>
                                        <p:strVal val="visible"/>
                                      </p:to>
                                    </p:set>
                                    <p:animEffect transition="in" filter="fade">
                                      <p:cBhvr>
                                        <p:cTn id="6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build="p" animBg="1"/>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685219" y="1751372"/>
            <a:ext cx="11316281" cy="1128386"/>
          </a:xfrm>
          <a:prstGeom prst="rect">
            <a:avLst/>
          </a:prstGeom>
        </p:spPr>
        <p:txBody>
          <a:bodyPr wrap="square">
            <a:spAutoFit/>
          </a:bodyPr>
          <a:lstStyle/>
          <a:p>
            <a:pPr>
              <a:lnSpc>
                <a:spcPct val="150000"/>
              </a:lnSpc>
              <a:spcBef>
                <a:spcPts val="400"/>
              </a:spcBef>
              <a:spcAft>
                <a:spcPts val="533"/>
              </a:spcAft>
            </a:pPr>
            <a:r>
              <a:rPr lang="vi-VN" sz="2400" b="1" dirty="0">
                <a:latin typeface="UTM Avo" panose="02040603050506020204" pitchFamily="18" charset="0"/>
                <a:ea typeface="Calibri" panose="020F0502020204030204" pitchFamily="34" charset="0"/>
                <a:cs typeface="Arial" panose="020B0604020202020204" pitchFamily="34" charset="0"/>
              </a:rPr>
              <a:t>II. Vận dụng quy tắc octet trong quá trình hình thành liên kết hóa học của các nguyên tố nhóm A.</a:t>
            </a:r>
          </a:p>
        </p:txBody>
      </p:sp>
      <p:sp>
        <p:nvSpPr>
          <p:cNvPr id="4" name="TextBox 3">
            <a:extLst>
              <a:ext uri="{FF2B5EF4-FFF2-40B4-BE49-F238E27FC236}">
                <a16:creationId xmlns:a16="http://schemas.microsoft.com/office/drawing/2014/main" id="{51FADB59-5297-F99A-D400-5611C798A37E}"/>
              </a:ext>
            </a:extLst>
          </p:cNvPr>
          <p:cNvSpPr txBox="1"/>
          <p:nvPr/>
        </p:nvSpPr>
        <p:spPr>
          <a:xfrm>
            <a:off x="2676579" y="2714917"/>
            <a:ext cx="6502400" cy="574388"/>
          </a:xfrm>
          <a:prstGeom prst="rect">
            <a:avLst/>
          </a:prstGeom>
          <a:noFill/>
        </p:spPr>
        <p:txBody>
          <a:bodyPr wrap="square" rtlCol="0">
            <a:spAutoFit/>
          </a:bodyPr>
          <a:lstStyle/>
          <a:p>
            <a:pPr algn="ctr">
              <a:lnSpc>
                <a:spcPct val="150000"/>
              </a:lnSpc>
            </a:pPr>
            <a:r>
              <a:rPr lang="en-US" sz="2400" b="1" dirty="0" err="1">
                <a:solidFill>
                  <a:srgbClr val="FF0000"/>
                </a:solidFill>
                <a:latin typeface="UTM Avo" panose="02040603050506020204" pitchFamily="18" charset="0"/>
                <a:cs typeface="Arial" panose="020B0604020202020204" pitchFamily="34" charset="0"/>
              </a:rPr>
              <a:t>Hoạt</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động</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nhóm</a:t>
            </a:r>
            <a:endParaRPr lang="en-US" sz="2400" b="1" dirty="0">
              <a:solidFill>
                <a:srgbClr val="FF0000"/>
              </a:solidFill>
              <a:latin typeface="UTM Avo" panose="02040603050506020204" pitchFamily="18" charset="0"/>
              <a:cs typeface="Arial" panose="020B0604020202020204" pitchFamily="34" charset="0"/>
            </a:endParaRPr>
          </a:p>
        </p:txBody>
      </p:sp>
      <p:sp>
        <p:nvSpPr>
          <p:cNvPr id="6" name="Rectangle 5">
            <a:extLst>
              <a:ext uri="{FF2B5EF4-FFF2-40B4-BE49-F238E27FC236}">
                <a16:creationId xmlns:a16="http://schemas.microsoft.com/office/drawing/2014/main" id="{440A84C5-CA24-423A-98D0-926F9B000418}"/>
              </a:ext>
            </a:extLst>
          </p:cNvPr>
          <p:cNvSpPr/>
          <p:nvPr/>
        </p:nvSpPr>
        <p:spPr>
          <a:xfrm>
            <a:off x="597018" y="3568695"/>
            <a:ext cx="6133982" cy="2181431"/>
          </a:xfrm>
          <a:prstGeom prst="rect">
            <a:avLst/>
          </a:prstGeom>
          <a:solidFill>
            <a:schemeClr val="accent5">
              <a:lumMod val="40000"/>
              <a:lumOff val="60000"/>
            </a:schemeClr>
          </a:solidFill>
        </p:spPr>
        <p:txBody>
          <a:bodyPr wrap="square">
            <a:spAutoFit/>
          </a:bodyPr>
          <a:lstStyle/>
          <a:p>
            <a:pPr algn="ctr">
              <a:lnSpc>
                <a:spcPct val="150000"/>
              </a:lnSpc>
              <a:spcBef>
                <a:spcPts val="400"/>
              </a:spcBef>
              <a:spcAft>
                <a:spcPts val="400"/>
              </a:spcAft>
            </a:pPr>
            <a:r>
              <a:rPr lang="en-US" sz="2000" b="1" dirty="0" err="1">
                <a:solidFill>
                  <a:srgbClr val="FF0000"/>
                </a:solidFill>
                <a:latin typeface="UTM Avo" panose="02040603050506020204" pitchFamily="18" charset="0"/>
                <a:ea typeface="Calibri" panose="020F0502020204030204" pitchFamily="34" charset="0"/>
                <a:cs typeface="Arial" panose="020B0604020202020204" pitchFamily="34" charset="0"/>
              </a:rPr>
              <a:t>Nhóm</a:t>
            </a:r>
            <a:r>
              <a:rPr lang="en-US" sz="2000" b="1" dirty="0">
                <a:solidFill>
                  <a:srgbClr val="FF0000"/>
                </a:solidFill>
                <a:latin typeface="UTM Avo" panose="02040603050506020204" pitchFamily="18" charset="0"/>
                <a:ea typeface="Calibri" panose="020F0502020204030204" pitchFamily="34" charset="0"/>
                <a:cs typeface="Arial" panose="020B0604020202020204" pitchFamily="34" charset="0"/>
              </a:rPr>
              <a:t> 3: </a:t>
            </a:r>
            <a:endParaRPr lang="en-US" sz="20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Bef>
                <a:spcPts val="400"/>
              </a:spcBef>
              <a:spcAft>
                <a:spcPts val="400"/>
              </a:spcAft>
            </a:pPr>
            <a:r>
              <a:rPr lang="en-US" sz="2000" dirty="0">
                <a:latin typeface="UTM Avo" panose="02040603050506020204" pitchFamily="18" charset="0"/>
                <a:ea typeface="Calibri" panose="020F0502020204030204" pitchFamily="34" charset="0"/>
                <a:cs typeface="Arial" panose="020B0604020202020204" pitchFamily="34" charset="0"/>
              </a:rPr>
              <a:t>1. </a:t>
            </a:r>
            <a:r>
              <a:rPr lang="en-US" sz="2000" dirty="0" err="1">
                <a:latin typeface="UTM Avo" panose="02040603050506020204" pitchFamily="18" charset="0"/>
                <a:ea typeface="Calibri" panose="020F0502020204030204" pitchFamily="34" charset="0"/>
                <a:cs typeface="Arial" panose="020B0604020202020204" pitchFamily="34" charset="0"/>
              </a:rPr>
              <a:t>Mô</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tả</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sự</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hình</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thành</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liên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kết</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trong</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ví</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dụ</a:t>
            </a:r>
            <a:r>
              <a:rPr lang="en-US" sz="2000" dirty="0">
                <a:latin typeface="UTM Avo" panose="02040603050506020204" pitchFamily="18" charset="0"/>
                <a:ea typeface="Calibri" panose="020F0502020204030204" pitchFamily="34" charset="0"/>
                <a:cs typeface="Arial" panose="020B0604020202020204" pitchFamily="34" charset="0"/>
              </a:rPr>
              <a:t> 3.</a:t>
            </a:r>
          </a:p>
          <a:p>
            <a:pPr algn="just">
              <a:lnSpc>
                <a:spcPct val="150000"/>
              </a:lnSpc>
              <a:spcBef>
                <a:spcPts val="400"/>
              </a:spcBef>
              <a:spcAft>
                <a:spcPts val="400"/>
              </a:spcAft>
            </a:pPr>
            <a:r>
              <a:rPr lang="en-US" sz="2000" dirty="0">
                <a:latin typeface="UTM Avo" panose="02040603050506020204" pitchFamily="18" charset="0"/>
                <a:ea typeface="Calibri" panose="020F0502020204030204" pitchFamily="34" charset="0"/>
                <a:cs typeface="Arial" panose="020B0604020202020204" pitchFamily="34" charset="0"/>
              </a:rPr>
              <a:t>2. </a:t>
            </a:r>
            <a:r>
              <a:rPr lang="en-US" sz="2000" dirty="0" err="1">
                <a:latin typeface="UTM Avo" panose="02040603050506020204" pitchFamily="18" charset="0"/>
                <a:ea typeface="Calibri" panose="020F0502020204030204" pitchFamily="34" charset="0"/>
                <a:cs typeface="Arial" panose="020B0604020202020204" pitchFamily="34" charset="0"/>
              </a:rPr>
              <a:t>Mô</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tả</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sự</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hình</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thành</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liên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kết</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trong</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phân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tử</a:t>
            </a:r>
            <a:r>
              <a:rPr lang="en-US" sz="2000" dirty="0">
                <a:latin typeface="UTM Avo" panose="02040603050506020204" pitchFamily="18" charset="0"/>
                <a:ea typeface="Calibri" panose="020F0502020204030204" pitchFamily="34" charset="0"/>
                <a:cs typeface="Arial" panose="020B0604020202020204" pitchFamily="34" charset="0"/>
              </a:rPr>
              <a:t> N</a:t>
            </a:r>
            <a:r>
              <a:rPr lang="en-US" sz="2000" baseline="-25000" dirty="0">
                <a:latin typeface="UTM Avo" panose="02040603050506020204" pitchFamily="18" charset="0"/>
                <a:ea typeface="Calibri" panose="020F0502020204030204" pitchFamily="34" charset="0"/>
                <a:cs typeface="Arial" panose="020B0604020202020204" pitchFamily="34" charset="0"/>
              </a:rPr>
              <a:t>2.</a:t>
            </a:r>
            <a:r>
              <a:rPr lang="en-US" sz="2000" dirty="0">
                <a:latin typeface="UTM Avo" panose="02040603050506020204" pitchFamily="18" charset="0"/>
                <a:ea typeface="Calibri" panose="020F0502020204030204" pitchFamily="34" charset="0"/>
                <a:cs typeface="Arial" panose="020B0604020202020204" pitchFamily="34" charset="0"/>
              </a:rPr>
              <a:t> </a:t>
            </a:r>
          </a:p>
          <a:p>
            <a:pPr algn="just">
              <a:lnSpc>
                <a:spcPct val="150000"/>
              </a:lnSpc>
              <a:spcBef>
                <a:spcPts val="400"/>
              </a:spcBef>
              <a:spcAft>
                <a:spcPts val="400"/>
              </a:spcAft>
            </a:pPr>
            <a:r>
              <a:rPr lang="en-US" sz="2000" dirty="0">
                <a:latin typeface="UTM Avo" panose="02040603050506020204" pitchFamily="18" charset="0"/>
                <a:ea typeface="Calibri" panose="020F0502020204030204" pitchFamily="34" charset="0"/>
                <a:cs typeface="Arial" panose="020B0604020202020204" pitchFamily="34" charset="0"/>
              </a:rPr>
              <a:t>3. </a:t>
            </a:r>
            <a:r>
              <a:rPr lang="en-US" sz="2000" dirty="0" err="1">
                <a:latin typeface="UTM Avo" panose="02040603050506020204" pitchFamily="18" charset="0"/>
                <a:ea typeface="Calibri" panose="020F0502020204030204" pitchFamily="34" charset="0"/>
                <a:cs typeface="Arial" panose="020B0604020202020204" pitchFamily="34" charset="0"/>
              </a:rPr>
              <a:t>Thực</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hiện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luyện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tập</a:t>
            </a:r>
            <a:r>
              <a:rPr lang="en-US" sz="2000" dirty="0">
                <a:latin typeface="UTM Avo" panose="02040603050506020204" pitchFamily="18" charset="0"/>
                <a:ea typeface="Calibri" panose="020F0502020204030204" pitchFamily="34" charset="0"/>
                <a:cs typeface="Arial" panose="020B0604020202020204" pitchFamily="34" charset="0"/>
              </a:rPr>
              <a:t> 3.</a:t>
            </a:r>
          </a:p>
        </p:txBody>
      </p:sp>
      <p:sp>
        <p:nvSpPr>
          <p:cNvPr id="8" name="Rectangle 7">
            <a:extLst>
              <a:ext uri="{FF2B5EF4-FFF2-40B4-BE49-F238E27FC236}">
                <a16:creationId xmlns:a16="http://schemas.microsoft.com/office/drawing/2014/main" id="{D187761A-5A8D-6029-8CC2-0313E9BE876B}"/>
              </a:ext>
            </a:extLst>
          </p:cNvPr>
          <p:cNvSpPr/>
          <p:nvPr/>
        </p:nvSpPr>
        <p:spPr>
          <a:xfrm>
            <a:off x="6870700" y="3549925"/>
            <a:ext cx="4813300" cy="2078839"/>
          </a:xfrm>
          <a:prstGeom prst="rect">
            <a:avLst/>
          </a:prstGeom>
          <a:solidFill>
            <a:schemeClr val="accent5">
              <a:lumMod val="40000"/>
              <a:lumOff val="60000"/>
            </a:schemeClr>
          </a:solidFill>
        </p:spPr>
        <p:txBody>
          <a:bodyPr wrap="square">
            <a:spAutoFit/>
          </a:bodyPr>
          <a:lstStyle/>
          <a:p>
            <a:pPr algn="ctr">
              <a:lnSpc>
                <a:spcPct val="150000"/>
              </a:lnSpc>
              <a:spcBef>
                <a:spcPts val="400"/>
              </a:spcBef>
              <a:spcAft>
                <a:spcPts val="400"/>
              </a:spcAft>
            </a:pPr>
            <a:r>
              <a:rPr lang="en-US" sz="2000" b="1" dirty="0" err="1">
                <a:solidFill>
                  <a:srgbClr val="0070C0"/>
                </a:solidFill>
                <a:latin typeface="UTM Avo" panose="02040603050506020204" pitchFamily="18" charset="0"/>
                <a:ea typeface="Calibri" panose="020F0502020204030204" pitchFamily="34" charset="0"/>
                <a:cs typeface="Arial" panose="020B0604020202020204" pitchFamily="34" charset="0"/>
              </a:rPr>
              <a:t>Nhóm</a:t>
            </a:r>
            <a:r>
              <a:rPr lang="en-US" sz="2000" b="1" dirty="0">
                <a:solidFill>
                  <a:srgbClr val="0070C0"/>
                </a:solidFill>
                <a:latin typeface="UTM Avo" panose="02040603050506020204" pitchFamily="18" charset="0"/>
                <a:ea typeface="Calibri" panose="020F0502020204030204" pitchFamily="34" charset="0"/>
                <a:cs typeface="Arial" panose="020B0604020202020204" pitchFamily="34" charset="0"/>
              </a:rPr>
              <a:t> 4: </a:t>
            </a:r>
            <a:endParaRPr lang="en-US" sz="2000" dirty="0">
              <a:solidFill>
                <a:srgbClr val="0070C0"/>
              </a:solidFill>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Bef>
                <a:spcPts val="400"/>
              </a:spcBef>
              <a:spcAft>
                <a:spcPts val="400"/>
              </a:spcAft>
            </a:pPr>
            <a:r>
              <a:rPr lang="en-US" sz="2000" dirty="0">
                <a:latin typeface="UTM Avo" panose="02040603050506020204" pitchFamily="18" charset="0"/>
                <a:ea typeface="Calibri" panose="020F0502020204030204" pitchFamily="34" charset="0"/>
                <a:cs typeface="Arial" panose="020B0604020202020204" pitchFamily="34" charset="0"/>
              </a:rPr>
              <a:t>1, </a:t>
            </a:r>
            <a:r>
              <a:rPr lang="en-US" sz="2000" dirty="0" err="1">
                <a:latin typeface="UTM Avo" panose="02040603050506020204" pitchFamily="18" charset="0"/>
                <a:ea typeface="Calibri" panose="020F0502020204030204" pitchFamily="34" charset="0"/>
                <a:cs typeface="Arial" panose="020B0604020202020204" pitchFamily="34" charset="0"/>
              </a:rPr>
              <a:t>Mô</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tả</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sự</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hình</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thành</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liên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kết</a:t>
            </a:r>
            <a:r>
              <a:rPr lang="en-US" sz="2000" dirty="0">
                <a:latin typeface="UTM Avo" panose="02040603050506020204" pitchFamily="18" charset="0"/>
                <a:ea typeface="Calibri" panose="020F0502020204030204" pitchFamily="34" charset="0"/>
                <a:cs typeface="Arial" panose="020B0604020202020204" pitchFamily="34" charset="0"/>
              </a:rPr>
              <a:t> của </a:t>
            </a:r>
            <a:r>
              <a:rPr lang="en-US" sz="2000" dirty="0" err="1">
                <a:latin typeface="UTM Avo" panose="02040603050506020204" pitchFamily="18" charset="0"/>
                <a:ea typeface="Calibri" panose="020F0502020204030204" pitchFamily="34" charset="0"/>
                <a:cs typeface="Arial" panose="020B0604020202020204" pitchFamily="34" charset="0"/>
              </a:rPr>
              <a:t>phân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tử</a:t>
            </a:r>
            <a:r>
              <a:rPr lang="en-US" sz="2000" dirty="0">
                <a:latin typeface="UTM Avo" panose="02040603050506020204" pitchFamily="18" charset="0"/>
                <a:ea typeface="Calibri" panose="020F0502020204030204" pitchFamily="34" charset="0"/>
                <a:cs typeface="Arial" panose="020B0604020202020204" pitchFamily="34" charset="0"/>
              </a:rPr>
              <a:t> NaCl </a:t>
            </a:r>
            <a:r>
              <a:rPr lang="en-US" sz="2000" dirty="0" err="1">
                <a:latin typeface="UTM Avo" panose="02040603050506020204" pitchFamily="18" charset="0"/>
                <a:ea typeface="Calibri" panose="020F0502020204030204" pitchFamily="34" charset="0"/>
                <a:cs typeface="Arial" panose="020B0604020202020204" pitchFamily="34" charset="0"/>
              </a:rPr>
              <a:t>và</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phân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tử</a:t>
            </a:r>
            <a:r>
              <a:rPr lang="en-US" sz="2000" dirty="0">
                <a:latin typeface="UTM Avo" panose="02040603050506020204" pitchFamily="18" charset="0"/>
                <a:ea typeface="Calibri" panose="020F0502020204030204" pitchFamily="34" charset="0"/>
                <a:cs typeface="Arial" panose="020B0604020202020204" pitchFamily="34" charset="0"/>
              </a:rPr>
              <a:t> HCl.</a:t>
            </a:r>
          </a:p>
          <a:p>
            <a:pPr algn="just">
              <a:lnSpc>
                <a:spcPct val="150000"/>
              </a:lnSpc>
              <a:spcBef>
                <a:spcPts val="400"/>
              </a:spcBef>
              <a:spcAft>
                <a:spcPts val="400"/>
              </a:spcAft>
            </a:pPr>
            <a:r>
              <a:rPr lang="en-US" sz="2000" dirty="0">
                <a:latin typeface="UTM Avo" panose="02040603050506020204" pitchFamily="18" charset="0"/>
                <a:ea typeface="Calibri" panose="020F0502020204030204" pitchFamily="34" charset="0"/>
                <a:cs typeface="Arial" panose="020B0604020202020204" pitchFamily="34" charset="0"/>
              </a:rPr>
              <a:t>2. </a:t>
            </a:r>
            <a:r>
              <a:rPr lang="en-US" sz="2000" dirty="0" err="1">
                <a:latin typeface="UTM Avo" panose="02040603050506020204" pitchFamily="18" charset="0"/>
                <a:ea typeface="Calibri" panose="020F0502020204030204" pitchFamily="34" charset="0"/>
                <a:cs typeface="Arial" panose="020B0604020202020204" pitchFamily="34" charset="0"/>
              </a:rPr>
              <a:t>Thực</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hiện</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bài</a:t>
            </a:r>
            <a:r>
              <a:rPr lang="en-US" sz="2000" dirty="0">
                <a:latin typeface="UTM Avo" panose="02040603050506020204" pitchFamily="18" charset="0"/>
                <a:ea typeface="Calibri" panose="020F0502020204030204" pitchFamily="34" charset="0"/>
                <a:cs typeface="Arial" panose="020B0604020202020204" pitchFamily="34" charset="0"/>
              </a:rPr>
              <a:t> </a:t>
            </a:r>
            <a:r>
              <a:rPr lang="en-US" sz="2000" dirty="0" err="1">
                <a:latin typeface="UTM Avo" panose="02040603050506020204" pitchFamily="18" charset="0"/>
                <a:ea typeface="Calibri" panose="020F0502020204030204" pitchFamily="34" charset="0"/>
                <a:cs typeface="Arial" panose="020B0604020202020204" pitchFamily="34" charset="0"/>
              </a:rPr>
              <a:t>tập</a:t>
            </a:r>
            <a:r>
              <a:rPr lang="en-US" sz="2000" dirty="0">
                <a:latin typeface="UTM Avo" panose="02040603050506020204" pitchFamily="18" charset="0"/>
                <a:ea typeface="Calibri" panose="020F0502020204030204" pitchFamily="34" charset="0"/>
                <a:cs typeface="Arial" panose="020B0604020202020204" pitchFamily="34" charset="0"/>
              </a:rPr>
              <a:t> 3 </a:t>
            </a:r>
            <a:r>
              <a:rPr lang="en-US" sz="2000" dirty="0" err="1">
                <a:latin typeface="UTM Avo" panose="02040603050506020204" pitchFamily="18" charset="0"/>
                <a:ea typeface="Calibri" panose="020F0502020204030204" pitchFamily="34" charset="0"/>
                <a:cs typeface="Arial" panose="020B0604020202020204" pitchFamily="34" charset="0"/>
              </a:rPr>
              <a:t>trang</a:t>
            </a:r>
            <a:r>
              <a:rPr lang="en-US" sz="2000" dirty="0">
                <a:latin typeface="UTM Avo" panose="02040603050506020204" pitchFamily="18" charset="0"/>
                <a:ea typeface="Calibri" panose="020F0502020204030204" pitchFamily="34" charset="0"/>
                <a:cs typeface="Arial" panose="020B0604020202020204" pitchFamily="34" charset="0"/>
              </a:rPr>
              <a:t> 52.</a:t>
            </a:r>
          </a:p>
        </p:txBody>
      </p:sp>
    </p:spTree>
    <p:extLst>
      <p:ext uri="{BB962C8B-B14F-4D97-AF65-F5344CB8AC3E}">
        <p14:creationId xmlns:p14="http://schemas.microsoft.com/office/powerpoint/2010/main" val="234701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Effect transition="in" filter="fade">
                                      <p:cBhvr>
                                        <p:cTn id="32" dur="500"/>
                                        <p:tgtEl>
                                          <p:spTgt spid="8">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685219" y="1751372"/>
            <a:ext cx="1499181" cy="574388"/>
          </a:xfrm>
          <a:prstGeom prst="rect">
            <a:avLst/>
          </a:prstGeom>
        </p:spPr>
        <p:txBody>
          <a:bodyPr wrap="square">
            <a:spAutoFit/>
          </a:bodyPr>
          <a:lstStyle/>
          <a:p>
            <a:pPr>
              <a:lnSpc>
                <a:spcPct val="150000"/>
              </a:lnSpc>
            </a:pPr>
            <a:r>
              <a:rPr lang="en-US" sz="2400" b="1" dirty="0" err="1">
                <a:solidFill>
                  <a:schemeClr val="accent1">
                    <a:lumMod val="75000"/>
                  </a:schemeClr>
                </a:solidFill>
                <a:latin typeface="UTM Avo" panose="02040603050506020204" pitchFamily="18" charset="0"/>
                <a:cs typeface="Arial" panose="020B0604020202020204" pitchFamily="34" charset="0"/>
              </a:rPr>
              <a:t>Nhóm</a:t>
            </a:r>
            <a:r>
              <a:rPr lang="en-US" sz="2400" b="1" dirty="0">
                <a:solidFill>
                  <a:schemeClr val="accent1">
                    <a:lumMod val="75000"/>
                  </a:schemeClr>
                </a:solidFill>
                <a:latin typeface="UTM Avo" panose="02040603050506020204" pitchFamily="18" charset="0"/>
                <a:cs typeface="Arial" panose="020B0604020202020204" pitchFamily="34" charset="0"/>
              </a:rPr>
              <a:t> 1</a:t>
            </a:r>
          </a:p>
        </p:txBody>
      </p:sp>
      <p:sp>
        <p:nvSpPr>
          <p:cNvPr id="2" name="Rectangle 1">
            <a:extLst>
              <a:ext uri="{FF2B5EF4-FFF2-40B4-BE49-F238E27FC236}">
                <a16:creationId xmlns:a16="http://schemas.microsoft.com/office/drawing/2014/main" id="{DCB808A2-5551-2DAC-9CE9-8D88E040E354}"/>
              </a:ext>
            </a:extLst>
          </p:cNvPr>
          <p:cNvSpPr/>
          <p:nvPr/>
        </p:nvSpPr>
        <p:spPr>
          <a:xfrm>
            <a:off x="679448" y="2228850"/>
            <a:ext cx="10991852" cy="2150204"/>
          </a:xfrm>
          <a:prstGeom prst="rect">
            <a:avLst/>
          </a:prstGeom>
        </p:spPr>
        <p:txBody>
          <a:bodyPr wrap="square">
            <a:spAutoFit/>
          </a:bodyPr>
          <a:lstStyle/>
          <a:p>
            <a:pPr algn="just">
              <a:lnSpc>
                <a:spcPct val="150000"/>
              </a:lnSpc>
              <a:spcBef>
                <a:spcPts val="400"/>
              </a:spcBef>
            </a:pPr>
            <a:r>
              <a:rPr lang="en-US" sz="2300" dirty="0">
                <a:latin typeface="UTM Avo" panose="02040603050506020204" pitchFamily="18" charset="0"/>
                <a:ea typeface="Calibri" panose="020F0502020204030204" pitchFamily="34" charset="0"/>
                <a:cs typeface="Arial" panose="020B0604020202020204" pitchFamily="34" charset="0"/>
              </a:rPr>
              <a:t>1. </a:t>
            </a:r>
            <a:r>
              <a:rPr lang="en-US" sz="2300" dirty="0" err="1">
                <a:latin typeface="UTM Avo" panose="02040603050506020204" pitchFamily="18" charset="0"/>
                <a:ea typeface="Calibri" panose="020F0502020204030204" pitchFamily="34" charset="0"/>
                <a:cs typeface="Arial" panose="020B0604020202020204" pitchFamily="34" charset="0"/>
              </a:rPr>
              <a:t>Nguyên</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tử</a:t>
            </a:r>
            <a:r>
              <a:rPr lang="en-US" sz="2300" dirty="0">
                <a:latin typeface="UTM Avo" panose="02040603050506020204" pitchFamily="18" charset="0"/>
                <a:ea typeface="Calibri" panose="020F0502020204030204" pitchFamily="34" charset="0"/>
                <a:cs typeface="Arial" panose="020B0604020202020204" pitchFamily="34" charset="0"/>
              </a:rPr>
              <a:t> chlorine </a:t>
            </a:r>
            <a:r>
              <a:rPr lang="en-US" sz="2300" dirty="0" err="1">
                <a:latin typeface="UTM Avo" panose="02040603050506020204" pitchFamily="18" charset="0"/>
                <a:ea typeface="Calibri" panose="020F0502020204030204" pitchFamily="34" charset="0"/>
                <a:cs typeface="Arial" panose="020B0604020202020204" pitchFamily="34" charset="0"/>
              </a:rPr>
              <a:t>có</a:t>
            </a:r>
            <a:r>
              <a:rPr lang="en-US" sz="2300" dirty="0">
                <a:latin typeface="UTM Avo" panose="02040603050506020204" pitchFamily="18" charset="0"/>
                <a:ea typeface="Calibri" panose="020F0502020204030204" pitchFamily="34" charset="0"/>
                <a:cs typeface="Arial" panose="020B0604020202020204" pitchFamily="34" charset="0"/>
              </a:rPr>
              <a:t> 7 electron ở </a:t>
            </a:r>
            <a:r>
              <a:rPr lang="en-US" sz="2300" dirty="0" err="1">
                <a:latin typeface="UTM Avo" panose="02040603050506020204" pitchFamily="18" charset="0"/>
                <a:ea typeface="Calibri" panose="020F0502020204030204" pitchFamily="34" charset="0"/>
                <a:cs typeface="Arial" panose="020B0604020202020204" pitchFamily="34" charset="0"/>
              </a:rPr>
              <a:t>lớp</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vỏ</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ngoài</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cùng</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vì</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vậy</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khi</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hình</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thành</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liên</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kết</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hóa</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học</a:t>
            </a:r>
            <a:r>
              <a:rPr lang="en-US" sz="2300" dirty="0">
                <a:latin typeface="UTM Avo" panose="02040603050506020204" pitchFamily="18" charset="0"/>
                <a:ea typeface="Calibri" panose="020F0502020204030204" pitchFamily="34" charset="0"/>
                <a:cs typeface="Arial" panose="020B0604020202020204" pitchFamily="34" charset="0"/>
              </a:rPr>
              <a:t>, chlorine </a:t>
            </a:r>
            <a:r>
              <a:rPr lang="en-US" sz="2300" dirty="0" err="1">
                <a:latin typeface="UTM Avo" panose="02040603050506020204" pitchFamily="18" charset="0"/>
                <a:ea typeface="Calibri" panose="020F0502020204030204" pitchFamily="34" charset="0"/>
                <a:cs typeface="Arial" panose="020B0604020202020204" pitchFamily="34" charset="0"/>
              </a:rPr>
              <a:t>nhận</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thêm</a:t>
            </a:r>
            <a:r>
              <a:rPr lang="en-US" sz="2300" dirty="0">
                <a:latin typeface="UTM Avo" panose="02040603050506020204" pitchFamily="18" charset="0"/>
                <a:ea typeface="Calibri" panose="020F0502020204030204" pitchFamily="34" charset="0"/>
                <a:cs typeface="Arial" panose="020B0604020202020204" pitchFamily="34" charset="0"/>
              </a:rPr>
              <a:t> 1 electron </a:t>
            </a:r>
            <a:r>
              <a:rPr lang="en-US" sz="2300" dirty="0" err="1">
                <a:latin typeface="UTM Avo" panose="02040603050506020204" pitchFamily="18" charset="0"/>
                <a:ea typeface="Calibri" panose="020F0502020204030204" pitchFamily="34" charset="0"/>
                <a:cs typeface="Arial" panose="020B0604020202020204" pitchFamily="34" charset="0"/>
              </a:rPr>
              <a:t>để</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đạt</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lớp</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vỏ</a:t>
            </a:r>
            <a:r>
              <a:rPr lang="en-US" sz="2300" dirty="0">
                <a:latin typeface="UTM Avo" panose="02040603050506020204" pitchFamily="18" charset="0"/>
                <a:ea typeface="Calibri" panose="020F0502020204030204" pitchFamily="34" charset="0"/>
                <a:cs typeface="Arial" panose="020B0604020202020204" pitchFamily="34" charset="0"/>
              </a:rPr>
              <a:t> 8 electron ở </a:t>
            </a:r>
            <a:r>
              <a:rPr lang="en-US" sz="2300" dirty="0" err="1">
                <a:latin typeface="UTM Avo" panose="02040603050506020204" pitchFamily="18" charset="0"/>
                <a:ea typeface="Calibri" panose="020F0502020204030204" pitchFamily="34" charset="0"/>
                <a:cs typeface="Arial" panose="020B0604020202020204" pitchFamily="34" charset="0"/>
              </a:rPr>
              <a:t>lớp</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ngoài</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cùng</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như</a:t>
            </a:r>
            <a:r>
              <a:rPr lang="en-US" sz="2300" dirty="0">
                <a:latin typeface="UTM Avo" panose="02040603050506020204" pitchFamily="18" charset="0"/>
                <a:ea typeface="Calibri" panose="020F0502020204030204" pitchFamily="34" charset="0"/>
                <a:cs typeface="Arial" panose="020B0604020202020204" pitchFamily="34" charset="0"/>
              </a:rPr>
              <a:t> của </a:t>
            </a:r>
            <a:r>
              <a:rPr lang="en-US" sz="2300" dirty="0" err="1">
                <a:latin typeface="UTM Avo" panose="02040603050506020204" pitchFamily="18" charset="0"/>
                <a:ea typeface="Calibri" panose="020F0502020204030204" pitchFamily="34" charset="0"/>
                <a:cs typeface="Arial" panose="020B0604020202020204" pitchFamily="34" charset="0"/>
              </a:rPr>
              <a:t>khí</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hiếm</a:t>
            </a:r>
            <a:r>
              <a:rPr lang="en-US" sz="2300" dirty="0">
                <a:latin typeface="UTM Avo" panose="02040603050506020204" pitchFamily="18" charset="0"/>
                <a:ea typeface="Calibri" panose="020F0502020204030204" pitchFamily="34" charset="0"/>
                <a:cs typeface="Arial" panose="020B0604020202020204" pitchFamily="34" charset="0"/>
              </a:rPr>
              <a:t> </a:t>
            </a:r>
            <a:r>
              <a:rPr lang="en-US" sz="2300" dirty="0" err="1">
                <a:latin typeface="UTM Avo" panose="02040603050506020204" pitchFamily="18" charset="0"/>
                <a:ea typeface="Calibri" panose="020F0502020204030204" pitchFamily="34" charset="0"/>
                <a:cs typeface="Arial" panose="020B0604020202020204" pitchFamily="34" charset="0"/>
              </a:rPr>
              <a:t>Ar</a:t>
            </a:r>
            <a:r>
              <a:rPr lang="en-US" sz="2300" dirty="0">
                <a:latin typeface="UTM Avo" panose="02040603050506020204" pitchFamily="18" charset="0"/>
                <a:ea typeface="Calibri" panose="020F0502020204030204" pitchFamily="34" charset="0"/>
                <a:cs typeface="Arial" panose="020B0604020202020204" pitchFamily="34" charset="0"/>
              </a:rPr>
              <a:t> </a:t>
            </a:r>
            <a:r>
              <a:rPr lang="vi-VN" sz="2300" dirty="0">
                <a:latin typeface="UTM Avo" panose="02040603050506020204" pitchFamily="18" charset="0"/>
                <a:ea typeface="Calibri" panose="020F0502020204030204" pitchFamily="34" charset="0"/>
                <a:cs typeface="Arial" panose="020B0604020202020204" pitchFamily="34" charset="0"/>
              </a:rPr>
              <a:t>(thay vì Cl phải nhường đi 7 electron để có lớp electron ngoài cùng là 2s</a:t>
            </a:r>
            <a:r>
              <a:rPr lang="vi-VN" sz="2300" baseline="30000" dirty="0">
                <a:latin typeface="UTM Avo" panose="02040603050506020204" pitchFamily="18" charset="0"/>
                <a:ea typeface="Calibri" panose="020F0502020204030204" pitchFamily="34" charset="0"/>
                <a:cs typeface="Arial" panose="020B0604020202020204" pitchFamily="34" charset="0"/>
              </a:rPr>
              <a:t>2</a:t>
            </a:r>
            <a:r>
              <a:rPr lang="vi-VN" sz="2300" dirty="0">
                <a:latin typeface="UTM Avo" panose="02040603050506020204" pitchFamily="18" charset="0"/>
                <a:ea typeface="Calibri" panose="020F0502020204030204" pitchFamily="34" charset="0"/>
                <a:cs typeface="Arial" panose="020B0604020202020204" pitchFamily="34" charset="0"/>
              </a:rPr>
              <a:t>2p</a:t>
            </a:r>
            <a:r>
              <a:rPr lang="vi-VN" sz="2300" baseline="30000" dirty="0">
                <a:latin typeface="UTM Avo" panose="02040603050506020204" pitchFamily="18" charset="0"/>
                <a:ea typeface="Calibri" panose="020F0502020204030204" pitchFamily="34" charset="0"/>
                <a:cs typeface="Arial" panose="020B0604020202020204" pitchFamily="34" charset="0"/>
              </a:rPr>
              <a:t>6</a:t>
            </a:r>
            <a:r>
              <a:rPr lang="vi-VN" sz="2300" dirty="0">
                <a:latin typeface="UTM Avo" panose="02040603050506020204" pitchFamily="18" charset="0"/>
                <a:ea typeface="Calibri" panose="020F0502020204030204" pitchFamily="34" charset="0"/>
                <a:cs typeface="Arial" panose="020B0604020202020204" pitchFamily="34" charset="0"/>
              </a:rPr>
              <a:t> – khó khăn hơn rất nhiều)</a:t>
            </a:r>
            <a:r>
              <a:rPr lang="en-US" sz="2300" dirty="0">
                <a:latin typeface="UTM Avo" panose="02040603050506020204" pitchFamily="18" charset="0"/>
                <a:ea typeface="Calibri" panose="020F0502020204030204" pitchFamily="34" charset="0"/>
                <a:cs typeface="Arial" panose="020B0604020202020204" pitchFamily="34" charset="0"/>
              </a:rPr>
              <a:t>.</a:t>
            </a:r>
            <a:endParaRPr lang="vi-VN" sz="2300" dirty="0">
              <a:latin typeface="UTM Avo" panose="02040603050506020204" pitchFamily="18"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819040D-4C12-AE80-4A45-986C8F09E36E}"/>
              </a:ext>
            </a:extLst>
          </p:cNvPr>
          <p:cNvPicPr>
            <a:picLocks noChangeAspect="1"/>
          </p:cNvPicPr>
          <p:nvPr/>
        </p:nvPicPr>
        <p:blipFill>
          <a:blip r:embed="rId3"/>
          <a:stretch>
            <a:fillRect/>
          </a:stretch>
        </p:blipFill>
        <p:spPr>
          <a:xfrm>
            <a:off x="3898900" y="4455441"/>
            <a:ext cx="4404716" cy="2150981"/>
          </a:xfrm>
          <a:prstGeom prst="rect">
            <a:avLst/>
          </a:prstGeom>
        </p:spPr>
      </p:pic>
    </p:spTree>
    <p:extLst>
      <p:ext uri="{BB962C8B-B14F-4D97-AF65-F5344CB8AC3E}">
        <p14:creationId xmlns:p14="http://schemas.microsoft.com/office/powerpoint/2010/main" val="53509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3C0CE-D364-565B-ACA2-3D3E6545D4FA}"/>
              </a:ext>
            </a:extLst>
          </p:cNvPr>
          <p:cNvSpPr/>
          <p:nvPr/>
        </p:nvSpPr>
        <p:spPr>
          <a:xfrm>
            <a:off x="533400" y="1743333"/>
            <a:ext cx="11252200" cy="4961358"/>
          </a:xfrm>
          <a:prstGeom prst="rect">
            <a:avLst/>
          </a:prstGeom>
        </p:spPr>
        <p:txBody>
          <a:bodyPr wrap="square">
            <a:spAutoFit/>
          </a:bodyPr>
          <a:lstStyle/>
          <a:p>
            <a:pPr>
              <a:lnSpc>
                <a:spcPct val="125000"/>
              </a:lnSpc>
              <a:spcBef>
                <a:spcPts val="400"/>
              </a:spcBef>
            </a:pPr>
            <a:r>
              <a:rPr lang="en-US" sz="2400" b="1" dirty="0">
                <a:latin typeface="UTM Avo" panose="02040603050506020204" pitchFamily="18" charset="0"/>
                <a:ea typeface="Calibri" panose="020F0502020204030204" pitchFamily="34" charset="0"/>
                <a:cs typeface="Arial" panose="020B0604020202020204" pitchFamily="34" charset="0"/>
              </a:rPr>
              <a:t>2. </a:t>
            </a:r>
            <a:r>
              <a:rPr lang="en-US" sz="2400" b="1" dirty="0" err="1">
                <a:latin typeface="UTM Avo" panose="02040603050506020204" pitchFamily="18" charset="0"/>
                <a:ea typeface="Calibri" panose="020F0502020204030204" pitchFamily="34" charset="0"/>
                <a:cs typeface="Arial" panose="020B0604020202020204" pitchFamily="34" charset="0"/>
              </a:rPr>
              <a:t>Trả</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lời</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luyện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tập</a:t>
            </a:r>
            <a:r>
              <a:rPr lang="en-US" sz="2400" b="1" dirty="0">
                <a:latin typeface="UTM Avo" panose="02040603050506020204" pitchFamily="18" charset="0"/>
                <a:ea typeface="Calibri" panose="020F0502020204030204" pitchFamily="34" charset="0"/>
                <a:cs typeface="Arial" panose="020B0604020202020204" pitchFamily="34" charset="0"/>
              </a:rPr>
              <a:t> 1 :</a:t>
            </a:r>
          </a:p>
          <a:p>
            <a:pPr>
              <a:lnSpc>
                <a:spcPct val="125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 O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F </a:t>
            </a:r>
            <a:r>
              <a:rPr lang="en-US" sz="2400" dirty="0" err="1">
                <a:latin typeface="UTM Avo" panose="02040603050506020204" pitchFamily="18" charset="0"/>
                <a:ea typeface="Calibri" panose="020F0502020204030204" pitchFamily="34" charset="0"/>
                <a:cs typeface="Arial" panose="020B0604020202020204" pitchFamily="34" charset="0"/>
              </a:rPr>
              <a:t>đều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tính</a:t>
            </a:r>
            <a:r>
              <a:rPr lang="en-US" sz="2400" dirty="0">
                <a:latin typeface="UTM Avo" panose="02040603050506020204" pitchFamily="18" charset="0"/>
                <a:ea typeface="Calibri" panose="020F0502020204030204" pitchFamily="34" charset="0"/>
                <a:cs typeface="Arial" panose="020B0604020202020204" pitchFamily="34" charset="0"/>
              </a:rPr>
              <a:t> phi </a:t>
            </a:r>
            <a:r>
              <a:rPr lang="en-US" sz="2400" dirty="0" err="1">
                <a:latin typeface="UTM Avo" panose="02040603050506020204" pitchFamily="18" charset="0"/>
                <a:ea typeface="Calibri" panose="020F0502020204030204" pitchFamily="34" charset="0"/>
                <a:cs typeface="Arial" panose="020B0604020202020204" pitchFamily="34" charset="0"/>
              </a:rPr>
              <a:t>kim</a:t>
            </a:r>
            <a:r>
              <a:rPr lang="en-US" sz="2400" dirty="0">
                <a:latin typeface="UTM Avo" panose="02040603050506020204" pitchFamily="18" charset="0"/>
                <a:ea typeface="Calibri" panose="020F0502020204030204" pitchFamily="34" charset="0"/>
                <a:cs typeface="Arial" panose="020B0604020202020204" pitchFamily="34" charset="0"/>
              </a:rPr>
              <a:t> </a:t>
            </a:r>
          </a:p>
          <a:p>
            <a:pPr>
              <a:lnSpc>
                <a:spcPct val="125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cơ</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bản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của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O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F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phản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ứng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hóa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nhận</a:t>
            </a:r>
            <a:r>
              <a:rPr lang="en-US" sz="2400" dirty="0">
                <a:latin typeface="UTM Avo" panose="02040603050506020204" pitchFamily="18" charset="0"/>
                <a:ea typeface="Calibri" panose="020F0502020204030204" pitchFamily="34" charset="0"/>
                <a:cs typeface="Arial" panose="020B0604020202020204" pitchFamily="34" charset="0"/>
              </a:rPr>
              <a:t> electron.</a:t>
            </a:r>
          </a:p>
          <a:p>
            <a:pPr>
              <a:lnSpc>
                <a:spcPct val="125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Trong </a:t>
            </a:r>
            <a:r>
              <a:rPr lang="en-US" sz="2400" dirty="0" err="1">
                <a:latin typeface="UTM Avo" panose="02040603050506020204" pitchFamily="18" charset="0"/>
                <a:ea typeface="Calibri" panose="020F0502020204030204" pitchFamily="34" charset="0"/>
                <a:cs typeface="Arial" panose="020B0604020202020204" pitchFamily="34" charset="0"/>
              </a:rPr>
              <a:t>đó</a:t>
            </a:r>
            <a:r>
              <a:rPr lang="en-US" sz="2400" dirty="0">
                <a:latin typeface="UTM Avo" panose="02040603050506020204" pitchFamily="18" charset="0"/>
                <a:ea typeface="Calibri" panose="020F0502020204030204" pitchFamily="34" charset="0"/>
                <a:cs typeface="Arial" panose="020B0604020202020204" pitchFamily="34" charset="0"/>
              </a:rPr>
              <a:t> O (Z = 8)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1s</a:t>
            </a:r>
            <a:r>
              <a:rPr lang="en-US" sz="2400" baseline="30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2s</a:t>
            </a:r>
            <a:r>
              <a:rPr lang="en-US" sz="2400" baseline="30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2p</a:t>
            </a:r>
            <a:r>
              <a:rPr lang="en-US" sz="2400" baseline="30000" dirty="0">
                <a:latin typeface="UTM Avo" panose="02040603050506020204" pitchFamily="18" charset="0"/>
                <a:ea typeface="Calibri" panose="020F0502020204030204" pitchFamily="34" charset="0"/>
                <a:cs typeface="Arial" panose="020B0604020202020204" pitchFamily="34" charset="0"/>
              </a:rPr>
              <a:t>4</a:t>
            </a:r>
            <a:r>
              <a:rPr lang="en-US" sz="2400" dirty="0">
                <a:latin typeface="UTM Avo" panose="02040603050506020204" pitchFamily="18" charset="0"/>
                <a:ea typeface="Calibri" panose="020F0502020204030204" pitchFamily="34" charset="0"/>
                <a:cs typeface="Arial" panose="020B0604020202020204" pitchFamily="34" charset="0"/>
              </a:rPr>
              <a:t>.</a:t>
            </a:r>
          </a:p>
          <a:p>
            <a:pPr>
              <a:lnSpc>
                <a:spcPct val="125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O </a:t>
            </a:r>
            <a:r>
              <a:rPr lang="en-US" sz="2400" dirty="0" err="1">
                <a:latin typeface="UTM Avo" panose="02040603050506020204" pitchFamily="18" charset="0"/>
                <a:ea typeface="Calibri" panose="020F0502020204030204" pitchFamily="34" charset="0"/>
                <a:cs typeface="Arial" panose="020B0604020202020204" pitchFamily="34" charset="0"/>
              </a:rPr>
              <a:t>sẽ</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nhận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thêm</a:t>
            </a:r>
            <a:r>
              <a:rPr lang="en-US" sz="2400" dirty="0">
                <a:latin typeface="UTM Avo" panose="02040603050506020204" pitchFamily="18" charset="0"/>
                <a:ea typeface="Calibri" panose="020F0502020204030204" pitchFamily="34" charset="0"/>
                <a:cs typeface="Arial" panose="020B0604020202020204" pitchFamily="34" charset="0"/>
              </a:rPr>
              <a:t> 2 electron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8 electron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vững</a:t>
            </a:r>
            <a:r>
              <a:rPr lang="en-US" sz="2400" dirty="0">
                <a:latin typeface="UTM Avo" panose="02040603050506020204" pitchFamily="18" charset="0"/>
                <a:ea typeface="Calibri" panose="020F0502020204030204" pitchFamily="34" charset="0"/>
                <a:cs typeface="Arial" panose="020B0604020202020204" pitchFamily="34" charset="0"/>
              </a:rPr>
              <a:t>.</a:t>
            </a:r>
          </a:p>
          <a:p>
            <a:pPr>
              <a:lnSpc>
                <a:spcPct val="125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F (Z = 9)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1s</a:t>
            </a:r>
            <a:r>
              <a:rPr lang="en-US" sz="2400" baseline="30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2s</a:t>
            </a:r>
            <a:r>
              <a:rPr lang="en-US" sz="2400" baseline="30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2p</a:t>
            </a:r>
            <a:r>
              <a:rPr lang="en-US" sz="2400" baseline="30000" dirty="0">
                <a:latin typeface="UTM Avo" panose="02040603050506020204" pitchFamily="18" charset="0"/>
                <a:ea typeface="Calibri" panose="020F0502020204030204" pitchFamily="34" charset="0"/>
                <a:cs typeface="Arial" panose="020B0604020202020204" pitchFamily="34" charset="0"/>
              </a:rPr>
              <a:t>5</a:t>
            </a:r>
            <a:r>
              <a:rPr lang="en-US" sz="2400" dirty="0">
                <a:latin typeface="UTM Avo" panose="02040603050506020204" pitchFamily="18" charset="0"/>
                <a:ea typeface="Calibri" panose="020F0502020204030204" pitchFamily="34" charset="0"/>
                <a:cs typeface="Arial" panose="020B0604020202020204" pitchFamily="34" charset="0"/>
              </a:rPr>
              <a:t>.</a:t>
            </a:r>
          </a:p>
          <a:p>
            <a:pPr>
              <a:lnSpc>
                <a:spcPct val="125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F </a:t>
            </a:r>
            <a:r>
              <a:rPr lang="en-US" sz="2400" dirty="0" err="1">
                <a:latin typeface="UTM Avo" panose="02040603050506020204" pitchFamily="18" charset="0"/>
                <a:ea typeface="Calibri" panose="020F0502020204030204" pitchFamily="34" charset="0"/>
                <a:cs typeface="Arial" panose="020B0604020202020204" pitchFamily="34" charset="0"/>
              </a:rPr>
              <a:t>sẽ</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nhận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thêm</a:t>
            </a:r>
            <a:r>
              <a:rPr lang="en-US" sz="2400" dirty="0">
                <a:latin typeface="UTM Avo" panose="02040603050506020204" pitchFamily="18" charset="0"/>
                <a:ea typeface="Calibri" panose="020F0502020204030204" pitchFamily="34" charset="0"/>
                <a:cs typeface="Arial" panose="020B0604020202020204" pitchFamily="34" charset="0"/>
              </a:rPr>
              <a:t> 1 electron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8 electron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vững</a:t>
            </a:r>
            <a:r>
              <a:rPr lang="en-US" sz="2400" dirty="0">
                <a:latin typeface="UTM Avo" panose="020406030505060202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8531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E077E76C-3005-A3DC-AAE9-AC956C07E143}"/>
              </a:ext>
            </a:extLst>
          </p:cNvPr>
          <p:cNvSpPr/>
          <p:nvPr/>
        </p:nvSpPr>
        <p:spPr>
          <a:xfrm>
            <a:off x="3441700" y="2374900"/>
            <a:ext cx="6121400" cy="25781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Rectangle 2">
            <a:extLst>
              <a:ext uri="{FF2B5EF4-FFF2-40B4-BE49-F238E27FC236}">
                <a16:creationId xmlns:a16="http://schemas.microsoft.com/office/drawing/2014/main" id="{607919A3-353C-3572-9AF3-51D0FEE698F5}"/>
              </a:ext>
            </a:extLst>
          </p:cNvPr>
          <p:cNvSpPr/>
          <p:nvPr/>
        </p:nvSpPr>
        <p:spPr>
          <a:xfrm>
            <a:off x="3771900" y="2476500"/>
            <a:ext cx="5588000" cy="2229841"/>
          </a:xfrm>
          <a:prstGeom prst="rect">
            <a:avLst/>
          </a:prstGeom>
        </p:spPr>
        <p:txBody>
          <a:bodyPr wrap="square">
            <a:spAutoFit/>
          </a:bodyPr>
          <a:lstStyle/>
          <a:p>
            <a:pPr algn="just">
              <a:lnSpc>
                <a:spcPct val="150000"/>
              </a:lnSpc>
              <a:spcBef>
                <a:spcPts val="400"/>
              </a:spcBef>
            </a:pPr>
            <a:r>
              <a:rPr lang="en-US" sz="2400" b="1" dirty="0">
                <a:latin typeface="UTM Avo" panose="02040603050506020204" pitchFamily="18" charset="0"/>
                <a:ea typeface="Calibri" panose="020F0502020204030204" pitchFamily="34" charset="0"/>
                <a:cs typeface="Arial" panose="020B0604020202020204" pitchFamily="34" charset="0"/>
              </a:rPr>
              <a:t>3.</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phi </a:t>
            </a:r>
            <a:r>
              <a:rPr lang="en-US" sz="2400" dirty="0" err="1">
                <a:latin typeface="UTM Avo" panose="02040603050506020204" pitchFamily="18" charset="0"/>
                <a:ea typeface="Calibri" panose="020F0502020204030204" pitchFamily="34" charset="0"/>
                <a:cs typeface="Arial" panose="020B0604020202020204" pitchFamily="34" charset="0"/>
              </a:rPr>
              <a:t>kim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5, 6 </a:t>
            </a:r>
            <a:r>
              <a:rPr lang="en-US" sz="2400" dirty="0" err="1">
                <a:latin typeface="UTM Avo" panose="02040603050506020204" pitchFamily="18" charset="0"/>
                <a:ea typeface="Calibri" panose="020F0502020204030204" pitchFamily="34" charset="0"/>
                <a:cs typeface="Arial" panose="020B0604020202020204" pitchFamily="34" charset="0"/>
              </a:rPr>
              <a:t>hoặc</a:t>
            </a:r>
            <a:r>
              <a:rPr lang="en-US" sz="2400" dirty="0">
                <a:latin typeface="UTM Avo" panose="02040603050506020204" pitchFamily="18" charset="0"/>
                <a:ea typeface="Calibri" panose="020F0502020204030204" pitchFamily="34" charset="0"/>
                <a:cs typeface="Arial" panose="020B0604020202020204" pitchFamily="34" charset="0"/>
              </a:rPr>
              <a:t> 7 electron ở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nhận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thêm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lượt</a:t>
            </a:r>
            <a:r>
              <a:rPr lang="en-US" sz="2400" dirty="0">
                <a:latin typeface="UTM Avo" panose="02040603050506020204" pitchFamily="18" charset="0"/>
                <a:ea typeface="Calibri" panose="020F0502020204030204" pitchFamily="34" charset="0"/>
                <a:cs typeface="Arial" panose="020B0604020202020204" pitchFamily="34" charset="0"/>
              </a:rPr>
              <a:t> 3, 2, 1 electron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vững</a:t>
            </a:r>
            <a:r>
              <a:rPr lang="en-US" sz="2400" dirty="0">
                <a:latin typeface="UTM Avo" panose="02040603050506020204" pitchFamily="18" charset="0"/>
                <a:ea typeface="Calibri" panose="020F0502020204030204" pitchFamily="34" charset="0"/>
                <a:cs typeface="Arial" panose="020B0604020202020204" pitchFamily="34" charset="0"/>
              </a:rPr>
              <a:t>.</a:t>
            </a:r>
          </a:p>
        </p:txBody>
      </p:sp>
      <p:pic>
        <p:nvPicPr>
          <p:cNvPr id="5" name="Picture 7">
            <a:extLst>
              <a:ext uri="{FF2B5EF4-FFF2-40B4-BE49-F238E27FC236}">
                <a16:creationId xmlns:a16="http://schemas.microsoft.com/office/drawing/2014/main" id="{A7D82782-0EA1-4284-D03A-A3ACC958D7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335989" y="4639360"/>
            <a:ext cx="1513112" cy="1888439"/>
          </a:xfrm>
          <a:prstGeom prst="rect">
            <a:avLst/>
          </a:prstGeom>
        </p:spPr>
      </p:pic>
      <p:pic>
        <p:nvPicPr>
          <p:cNvPr id="6" name="Picture 8">
            <a:extLst>
              <a:ext uri="{FF2B5EF4-FFF2-40B4-BE49-F238E27FC236}">
                <a16:creationId xmlns:a16="http://schemas.microsoft.com/office/drawing/2014/main" id="{2B3351C6-E588-8864-CB7B-72D218226D8B}"/>
              </a:ext>
            </a:extLst>
          </p:cNvPr>
          <p:cNvPicPr>
            <a:picLocks noChangeAspect="1"/>
          </p:cNvPicPr>
          <p:nvPr/>
        </p:nvPicPr>
        <p:blipFill>
          <a:blip r:embed="rId4"/>
          <a:srcRect/>
          <a:stretch>
            <a:fillRect/>
          </a:stretch>
        </p:blipFill>
        <p:spPr>
          <a:xfrm>
            <a:off x="1019412" y="2128142"/>
            <a:ext cx="2295288" cy="4500565"/>
          </a:xfrm>
          <a:prstGeom prst="rect">
            <a:avLst/>
          </a:prstGeom>
        </p:spPr>
      </p:pic>
    </p:spTree>
    <p:extLst>
      <p:ext uri="{BB962C8B-B14F-4D97-AF65-F5344CB8AC3E}">
        <p14:creationId xmlns:p14="http://schemas.microsoft.com/office/powerpoint/2010/main" val="242316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685219" y="1751372"/>
            <a:ext cx="1499181" cy="574388"/>
          </a:xfrm>
          <a:prstGeom prst="rect">
            <a:avLst/>
          </a:prstGeom>
        </p:spPr>
        <p:txBody>
          <a:bodyPr wrap="square">
            <a:spAutoFit/>
          </a:bodyPr>
          <a:lstStyle/>
          <a:p>
            <a:pPr algn="ctr">
              <a:lnSpc>
                <a:spcPct val="150000"/>
              </a:lnSpc>
            </a:pPr>
            <a:r>
              <a:rPr lang="en-US" sz="2400" b="1" dirty="0" err="1">
                <a:solidFill>
                  <a:srgbClr val="00B050"/>
                </a:solidFill>
                <a:latin typeface="UTM Avo" panose="02040603050506020204" pitchFamily="18" charset="0"/>
                <a:cs typeface="Arial" panose="020B0604020202020204" pitchFamily="34" charset="0"/>
              </a:rPr>
              <a:t>Nhóm</a:t>
            </a:r>
            <a:r>
              <a:rPr lang="en-US" sz="2400" b="1" dirty="0">
                <a:solidFill>
                  <a:srgbClr val="00B050"/>
                </a:solidFill>
                <a:latin typeface="UTM Avo" panose="02040603050506020204" pitchFamily="18" charset="0"/>
                <a:cs typeface="Arial" panose="020B0604020202020204" pitchFamily="34" charset="0"/>
              </a:rPr>
              <a:t> 2</a:t>
            </a:r>
          </a:p>
        </p:txBody>
      </p:sp>
      <p:sp>
        <p:nvSpPr>
          <p:cNvPr id="2" name="Rectangle 1">
            <a:extLst>
              <a:ext uri="{FF2B5EF4-FFF2-40B4-BE49-F238E27FC236}">
                <a16:creationId xmlns:a16="http://schemas.microsoft.com/office/drawing/2014/main" id="{DCB808A2-5551-2DAC-9CE9-8D88E040E354}"/>
              </a:ext>
            </a:extLst>
          </p:cNvPr>
          <p:cNvSpPr/>
          <p:nvPr/>
        </p:nvSpPr>
        <p:spPr>
          <a:xfrm>
            <a:off x="679448" y="2228850"/>
            <a:ext cx="10991852" cy="3389133"/>
          </a:xfrm>
          <a:prstGeom prst="rect">
            <a:avLst/>
          </a:prstGeom>
        </p:spPr>
        <p:txBody>
          <a:bodyPr wrap="square">
            <a:spAutoFit/>
          </a:bodyPr>
          <a:lstStyle/>
          <a:p>
            <a:pPr algn="just">
              <a:lnSpc>
                <a:spcPct val="150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1.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Na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1 electron ở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vậy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hóa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học</a:t>
            </a:r>
            <a:r>
              <a:rPr lang="en-US" sz="2400" dirty="0">
                <a:latin typeface="UTM Avo" panose="02040603050506020204" pitchFamily="18" charset="0"/>
                <a:ea typeface="Calibri" panose="020F0502020204030204" pitchFamily="34" charset="0"/>
                <a:cs typeface="Arial" panose="020B0604020202020204" pitchFamily="34" charset="0"/>
              </a:rPr>
              <a:t> Na </a:t>
            </a:r>
            <a:r>
              <a:rPr lang="en-US" sz="2400" dirty="0" err="1">
                <a:latin typeface="UTM Avo" panose="02040603050506020204" pitchFamily="18" charset="0"/>
                <a:ea typeface="Calibri" panose="020F0502020204030204" pitchFamily="34" charset="0"/>
                <a:cs typeface="Arial" panose="020B0604020202020204" pitchFamily="34" charset="0"/>
              </a:rPr>
              <a:t>thường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nhường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a:t>
            </a:r>
            <a:r>
              <a:rPr lang="en-US" sz="2400" dirty="0">
                <a:latin typeface="UTM Avo" panose="02040603050506020204" pitchFamily="18" charset="0"/>
                <a:ea typeface="Calibri" panose="020F0502020204030204" pitchFamily="34" charset="0"/>
                <a:cs typeface="Arial" panose="020B0604020202020204" pitchFamily="34" charset="0"/>
              </a:rPr>
              <a:t> 1 electron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8 electron ở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như</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khí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hiếm</a:t>
            </a:r>
            <a:r>
              <a:rPr lang="en-US" sz="2400" dirty="0">
                <a:latin typeface="UTM Avo" panose="02040603050506020204" pitchFamily="18" charset="0"/>
                <a:ea typeface="Calibri" panose="020F0502020204030204" pitchFamily="34" charset="0"/>
                <a:cs typeface="Arial" panose="020B0604020202020204" pitchFamily="34" charset="0"/>
              </a:rPr>
              <a:t> Ne </a:t>
            </a:r>
            <a:r>
              <a:rPr lang="vi-VN" sz="2400" dirty="0">
                <a:latin typeface="UTM Avo" panose="02040603050506020204" pitchFamily="18" charset="0"/>
                <a:ea typeface="Calibri" panose="020F0502020204030204" pitchFamily="34" charset="0"/>
                <a:cs typeface="Arial" panose="020B0604020202020204" pitchFamily="34" charset="0"/>
              </a:rPr>
              <a:t>(thay vì sodium phải nhận thêm 7 electron để có lớp </a:t>
            </a:r>
            <a:r>
              <a:rPr lang="en-US" sz="2400" dirty="0">
                <a:latin typeface="UTM Avo" panose="02040603050506020204" pitchFamily="18" charset="0"/>
                <a:ea typeface="Calibri" panose="020F0502020204030204" pitchFamily="34" charset="0"/>
                <a:cs typeface="Arial" panose="020B0604020202020204" pitchFamily="34" charset="0"/>
              </a:rPr>
              <a:t>electron </a:t>
            </a:r>
            <a:r>
              <a:rPr lang="vi-VN" sz="2400" dirty="0">
                <a:latin typeface="UTM Avo" panose="02040603050506020204" pitchFamily="18" charset="0"/>
                <a:ea typeface="Calibri" panose="020F0502020204030204" pitchFamily="34" charset="0"/>
                <a:cs typeface="Arial" panose="020B0604020202020204" pitchFamily="34" charset="0"/>
              </a:rPr>
              <a:t>ngoài cùng là 3s</a:t>
            </a:r>
            <a:r>
              <a:rPr lang="vi-VN" sz="2400" baseline="30000" dirty="0">
                <a:latin typeface="UTM Avo" panose="02040603050506020204" pitchFamily="18" charset="0"/>
                <a:ea typeface="Calibri" panose="020F0502020204030204" pitchFamily="34" charset="0"/>
                <a:cs typeface="Arial" panose="020B0604020202020204" pitchFamily="34" charset="0"/>
              </a:rPr>
              <a:t>2</a:t>
            </a:r>
            <a:r>
              <a:rPr lang="vi-VN" sz="2400" dirty="0">
                <a:latin typeface="UTM Avo" panose="02040603050506020204" pitchFamily="18" charset="0"/>
                <a:ea typeface="Calibri" panose="020F0502020204030204" pitchFamily="34" charset="0"/>
                <a:cs typeface="Arial" panose="020B0604020202020204" pitchFamily="34" charset="0"/>
              </a:rPr>
              <a:t>3p</a:t>
            </a:r>
            <a:r>
              <a:rPr lang="vi-VN" sz="2400" baseline="30000" dirty="0">
                <a:latin typeface="UTM Avo" panose="02040603050506020204" pitchFamily="18" charset="0"/>
                <a:ea typeface="Calibri" panose="020F0502020204030204" pitchFamily="34" charset="0"/>
                <a:cs typeface="Arial" panose="020B0604020202020204" pitchFamily="34" charset="0"/>
              </a:rPr>
              <a:t>6</a:t>
            </a:r>
            <a:r>
              <a:rPr lang="vi-VN" sz="2400" dirty="0">
                <a:latin typeface="UTM Avo" panose="02040603050506020204" pitchFamily="18" charset="0"/>
                <a:ea typeface="Calibri" panose="020F0502020204030204" pitchFamily="34" charset="0"/>
                <a:cs typeface="Arial" panose="020B0604020202020204" pitchFamily="34" charset="0"/>
              </a:rPr>
              <a:t> – khó khăn hơn rất nhiều)</a:t>
            </a:r>
            <a:r>
              <a:rPr lang="en-US" sz="2400" dirty="0">
                <a:latin typeface="UTM Avo" panose="02040603050506020204" pitchFamily="18" charset="0"/>
                <a:ea typeface="Calibri" panose="020F0502020204030204" pitchFamily="34" charset="0"/>
                <a:cs typeface="Arial" panose="020B0604020202020204" pitchFamily="34" charset="0"/>
              </a:rPr>
              <a:t>.</a:t>
            </a:r>
            <a:endParaRPr lang="vi-VN" sz="24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Bef>
                <a:spcPts val="400"/>
              </a:spcBef>
            </a:pPr>
            <a:endParaRPr lang="en-US" sz="2400" dirty="0">
              <a:latin typeface="UTM Avo" panose="02040603050506020204" pitchFamily="18"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52FF69E-8346-4CCA-27FF-C5C322D6B299}"/>
              </a:ext>
            </a:extLst>
          </p:cNvPr>
          <p:cNvPicPr>
            <a:picLocks noChangeAspect="1"/>
          </p:cNvPicPr>
          <p:nvPr/>
        </p:nvPicPr>
        <p:blipFill>
          <a:blip r:embed="rId3"/>
          <a:stretch>
            <a:fillRect/>
          </a:stretch>
        </p:blipFill>
        <p:spPr>
          <a:xfrm>
            <a:off x="7022017" y="4559301"/>
            <a:ext cx="4292395" cy="2095500"/>
          </a:xfrm>
          <a:prstGeom prst="rect">
            <a:avLst/>
          </a:prstGeom>
        </p:spPr>
      </p:pic>
    </p:spTree>
    <p:extLst>
      <p:ext uri="{BB962C8B-B14F-4D97-AF65-F5344CB8AC3E}">
        <p14:creationId xmlns:p14="http://schemas.microsoft.com/office/powerpoint/2010/main" val="340212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3C0CE-D364-565B-ACA2-3D3E6545D4FA}"/>
              </a:ext>
            </a:extLst>
          </p:cNvPr>
          <p:cNvSpPr/>
          <p:nvPr/>
        </p:nvSpPr>
        <p:spPr>
          <a:xfrm>
            <a:off x="533400" y="1743333"/>
            <a:ext cx="11252200" cy="1727139"/>
          </a:xfrm>
          <a:prstGeom prst="rect">
            <a:avLst/>
          </a:prstGeom>
        </p:spPr>
        <p:txBody>
          <a:bodyPr wrap="square">
            <a:spAutoFit/>
          </a:bodyPr>
          <a:lstStyle/>
          <a:p>
            <a:pPr>
              <a:lnSpc>
                <a:spcPct val="150000"/>
              </a:lnSpc>
              <a:spcBef>
                <a:spcPts val="400"/>
              </a:spcBef>
            </a:pPr>
            <a:r>
              <a:rPr lang="en-US" sz="2400" b="1"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Trả</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lời</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luyện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tập</a:t>
            </a:r>
            <a:r>
              <a:rPr lang="en-US" sz="2400" b="1" dirty="0">
                <a:latin typeface="UTM Avo" panose="02040603050506020204" pitchFamily="18" charset="0"/>
                <a:ea typeface="Calibri" panose="020F0502020204030204" pitchFamily="34" charset="0"/>
                <a:cs typeface="Arial" panose="020B0604020202020204" pitchFamily="34" charset="0"/>
              </a:rPr>
              <a:t> 2:</a:t>
            </a:r>
            <a:endParaRPr lang="en-US" sz="2400" dirty="0">
              <a:latin typeface="UTM Avo" panose="02040603050506020204" pitchFamily="18" charset="0"/>
              <a:ea typeface="Calibri" panose="020F0502020204030204" pitchFamily="34" charset="0"/>
              <a:cs typeface="Arial" panose="020B0604020202020204" pitchFamily="34" charset="0"/>
            </a:endParaRPr>
          </a:p>
          <a:p>
            <a:pPr>
              <a:lnSpc>
                <a:spcPct val="150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a) K (Z = 19), K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1 electron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K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nhường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a:t>
            </a:r>
            <a:r>
              <a:rPr lang="en-US" sz="2400" dirty="0">
                <a:latin typeface="UTM Avo" panose="02040603050506020204" pitchFamily="18" charset="0"/>
                <a:ea typeface="Calibri" panose="020F0502020204030204" pitchFamily="34" charset="0"/>
                <a:cs typeface="Arial" panose="020B0604020202020204" pitchFamily="34" charset="0"/>
              </a:rPr>
              <a:t> 1 electron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trở</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ion </a:t>
            </a:r>
            <a:r>
              <a:rPr lang="en-US" sz="2400" dirty="0" err="1">
                <a:latin typeface="UTM Avo" panose="02040603050506020204" pitchFamily="18" charset="0"/>
                <a:ea typeface="Calibri" panose="020F0502020204030204" pitchFamily="34" charset="0"/>
                <a:cs typeface="Arial" panose="020B0604020202020204" pitchFamily="34" charset="0"/>
              </a:rPr>
              <a:t>mang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dương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K</a:t>
            </a:r>
            <a:r>
              <a:rPr lang="en-US" sz="2400" baseline="30000" dirty="0">
                <a:latin typeface="UTM Avo" panose="02040603050506020204" pitchFamily="18" charset="0"/>
                <a:ea typeface="Calibri" panose="020F0502020204030204" pitchFamily="34" charset="0"/>
                <a:cs typeface="Arial" panose="020B0604020202020204" pitchFamily="34" charset="0"/>
              </a:rPr>
              <a:t>+</a:t>
            </a:r>
            <a:r>
              <a:rPr lang="en-US" sz="2400" dirty="0">
                <a:latin typeface="UTM Avo" panose="02040603050506020204" pitchFamily="18" charset="0"/>
                <a:ea typeface="Calibri" panose="020F0502020204030204" pitchFamily="34" charset="0"/>
                <a:cs typeface="Arial" panose="020B0604020202020204" pitchFamily="34" charset="0"/>
              </a:rPr>
              <a:t>.</a:t>
            </a:r>
          </a:p>
        </p:txBody>
      </p:sp>
      <p:pic>
        <p:nvPicPr>
          <p:cNvPr id="2" name="Picture 1" descr="https://vietjack.com/hoa-hoc-10-cd/images/luyen-tap-2-trang-51-hoa-hoc-10.PNG">
            <a:extLst>
              <a:ext uri="{FF2B5EF4-FFF2-40B4-BE49-F238E27FC236}">
                <a16:creationId xmlns:a16="http://schemas.microsoft.com/office/drawing/2014/main" id="{CE745A3F-43B4-BBEA-E6AB-2152ADF4FE54}"/>
              </a:ext>
            </a:extLst>
          </p:cNvPr>
          <p:cNvPicPr/>
          <p:nvPr/>
        </p:nvPicPr>
        <p:blipFill>
          <a:blip r:embed="rId3">
            <a:extLst>
              <a:ext uri="{28A0092B-C50C-407E-A947-70E740481C1C}">
                <a14:useLocalDpi xmlns:a14="http://schemas.microsoft.com/office/drawing/2010/main" val="0"/>
              </a:ext>
            </a:extLst>
          </a:blip>
          <a:srcRect/>
          <a:stretch>
            <a:fillRect/>
          </a:stretch>
        </p:blipFill>
        <p:spPr>
          <a:xfrm>
            <a:off x="3733800" y="3644900"/>
            <a:ext cx="4702599" cy="2197019"/>
          </a:xfrm>
          <a:prstGeom prst="rect">
            <a:avLst/>
          </a:prstGeom>
          <a:noFill/>
          <a:ln>
            <a:noFill/>
          </a:ln>
        </p:spPr>
      </p:pic>
    </p:spTree>
    <p:extLst>
      <p:ext uri="{BB962C8B-B14F-4D97-AF65-F5344CB8AC3E}">
        <p14:creationId xmlns:p14="http://schemas.microsoft.com/office/powerpoint/2010/main" val="29625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3C0CE-D364-565B-ACA2-3D3E6545D4FA}"/>
              </a:ext>
            </a:extLst>
          </p:cNvPr>
          <p:cNvSpPr/>
          <p:nvPr/>
        </p:nvSpPr>
        <p:spPr>
          <a:xfrm>
            <a:off x="533400" y="1743333"/>
            <a:ext cx="11252200" cy="1727139"/>
          </a:xfrm>
          <a:prstGeom prst="rect">
            <a:avLst/>
          </a:prstGeom>
        </p:spPr>
        <p:txBody>
          <a:bodyPr wrap="square">
            <a:spAutoFit/>
          </a:bodyPr>
          <a:lstStyle/>
          <a:p>
            <a:pPr>
              <a:lnSpc>
                <a:spcPct val="150000"/>
              </a:lnSpc>
              <a:spcBef>
                <a:spcPts val="400"/>
              </a:spcBef>
            </a:pPr>
            <a:r>
              <a:rPr lang="en-US" sz="2400" b="1"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Trả</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lời</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luyện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tập</a:t>
            </a:r>
            <a:r>
              <a:rPr lang="en-US" sz="2400" b="1" dirty="0">
                <a:latin typeface="UTM Avo" panose="02040603050506020204" pitchFamily="18" charset="0"/>
                <a:ea typeface="Calibri" panose="020F0502020204030204" pitchFamily="34" charset="0"/>
                <a:cs typeface="Arial" panose="020B0604020202020204" pitchFamily="34" charset="0"/>
              </a:rPr>
              <a:t> 2:</a:t>
            </a:r>
            <a:endParaRPr lang="en-US" sz="24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O (Z = 8) ,O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6 electron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O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nhận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thêm</a:t>
            </a:r>
            <a:r>
              <a:rPr lang="en-US" sz="2400" dirty="0">
                <a:latin typeface="UTM Avo" panose="02040603050506020204" pitchFamily="18" charset="0"/>
                <a:ea typeface="Calibri" panose="020F0502020204030204" pitchFamily="34" charset="0"/>
                <a:cs typeface="Arial" panose="020B0604020202020204" pitchFamily="34" charset="0"/>
              </a:rPr>
              <a:t> 2 electron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trở</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ion </a:t>
            </a:r>
            <a:r>
              <a:rPr lang="en-US" sz="2400" dirty="0" err="1">
                <a:latin typeface="UTM Avo" panose="02040603050506020204" pitchFamily="18" charset="0"/>
                <a:ea typeface="Calibri" panose="020F0502020204030204" pitchFamily="34" charset="0"/>
                <a:cs typeface="Arial" panose="020B0604020202020204" pitchFamily="34" charset="0"/>
              </a:rPr>
              <a:t>mang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âm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O</a:t>
            </a:r>
            <a:r>
              <a:rPr lang="en-US" sz="2400" baseline="30000" dirty="0">
                <a:latin typeface="UTM Avo" panose="02040603050506020204" pitchFamily="18" charset="0"/>
                <a:ea typeface="Calibri" panose="020F0502020204030204" pitchFamily="34" charset="0"/>
                <a:cs typeface="Arial" panose="020B0604020202020204" pitchFamily="34" charset="0"/>
              </a:rPr>
              <a:t>2-</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5CFAF76-F2C0-7E5B-BEBD-33547BBBED33}"/>
              </a:ext>
            </a:extLst>
          </p:cNvPr>
          <p:cNvPicPr/>
          <p:nvPr/>
        </p:nvPicPr>
        <p:blipFill>
          <a:blip r:embed="rId3"/>
          <a:stretch>
            <a:fillRect/>
          </a:stretch>
        </p:blipFill>
        <p:spPr>
          <a:xfrm>
            <a:off x="3250921" y="3606801"/>
            <a:ext cx="5448156" cy="2197099"/>
          </a:xfrm>
          <a:prstGeom prst="rect">
            <a:avLst/>
          </a:prstGeom>
        </p:spPr>
      </p:pic>
    </p:spTree>
    <p:extLst>
      <p:ext uri="{BB962C8B-B14F-4D97-AF65-F5344CB8AC3E}">
        <p14:creationId xmlns:p14="http://schemas.microsoft.com/office/powerpoint/2010/main" val="56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3C0CE-D364-565B-ACA2-3D3E6545D4FA}"/>
              </a:ext>
            </a:extLst>
          </p:cNvPr>
          <p:cNvSpPr/>
          <p:nvPr/>
        </p:nvSpPr>
        <p:spPr>
          <a:xfrm>
            <a:off x="533400" y="1743333"/>
            <a:ext cx="11252200" cy="1727139"/>
          </a:xfrm>
          <a:prstGeom prst="rect">
            <a:avLst/>
          </a:prstGeom>
        </p:spPr>
        <p:txBody>
          <a:bodyPr wrap="square">
            <a:spAutoFit/>
          </a:bodyPr>
          <a:lstStyle/>
          <a:p>
            <a:pPr>
              <a:lnSpc>
                <a:spcPct val="150000"/>
              </a:lnSpc>
              <a:spcBef>
                <a:spcPts val="400"/>
              </a:spcBef>
            </a:pPr>
            <a:r>
              <a:rPr lang="en-US" sz="2400" b="1"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Trả</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lời</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luyện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tập</a:t>
            </a:r>
            <a:r>
              <a:rPr lang="en-US" sz="2400" b="1" dirty="0">
                <a:latin typeface="UTM Avo" panose="02040603050506020204" pitchFamily="18" charset="0"/>
                <a:ea typeface="Calibri" panose="020F0502020204030204" pitchFamily="34" charset="0"/>
                <a:cs typeface="Arial" panose="020B0604020202020204" pitchFamily="34" charset="0"/>
              </a:rPr>
              <a:t> 2:</a:t>
            </a:r>
            <a:endParaRPr lang="en-US" sz="24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b) Li (Z = 3), Li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1 electron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Li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nhường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a:t>
            </a:r>
            <a:r>
              <a:rPr lang="en-US" sz="2400" dirty="0">
                <a:latin typeface="UTM Avo" panose="02040603050506020204" pitchFamily="18" charset="0"/>
                <a:ea typeface="Calibri" panose="020F0502020204030204" pitchFamily="34" charset="0"/>
                <a:cs typeface="Arial" panose="020B0604020202020204" pitchFamily="34" charset="0"/>
              </a:rPr>
              <a:t> 1 electron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trở</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ion </a:t>
            </a:r>
            <a:r>
              <a:rPr lang="en-US" sz="2400" dirty="0" err="1">
                <a:latin typeface="UTM Avo" panose="02040603050506020204" pitchFamily="18" charset="0"/>
                <a:ea typeface="Calibri" panose="020F0502020204030204" pitchFamily="34" charset="0"/>
                <a:cs typeface="Arial" panose="020B0604020202020204" pitchFamily="34" charset="0"/>
              </a:rPr>
              <a:t>mang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dương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Li</a:t>
            </a:r>
            <a:r>
              <a:rPr lang="en-US" sz="2400" baseline="30000" dirty="0">
                <a:latin typeface="UTM Avo" panose="02040603050506020204" pitchFamily="18" charset="0"/>
                <a:ea typeface="Calibri" panose="020F0502020204030204" pitchFamily="34" charset="0"/>
                <a:cs typeface="Arial" panose="020B0604020202020204" pitchFamily="34" charset="0"/>
              </a:rPr>
              <a:t>+</a:t>
            </a:r>
            <a:r>
              <a:rPr lang="en-US" sz="2400" dirty="0">
                <a:latin typeface="UTM Avo" panose="02040603050506020204" pitchFamily="18" charset="0"/>
                <a:ea typeface="Calibri" panose="020F050202020403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062F4567-C3DE-3B46-FC08-210D6441935B}"/>
              </a:ext>
            </a:extLst>
          </p:cNvPr>
          <p:cNvPicPr/>
          <p:nvPr/>
        </p:nvPicPr>
        <p:blipFill>
          <a:blip r:embed="rId3"/>
          <a:stretch>
            <a:fillRect/>
          </a:stretch>
        </p:blipFill>
        <p:spPr>
          <a:xfrm>
            <a:off x="3291254" y="3742593"/>
            <a:ext cx="5369169" cy="2405393"/>
          </a:xfrm>
          <a:prstGeom prst="rect">
            <a:avLst/>
          </a:prstGeom>
        </p:spPr>
      </p:pic>
    </p:spTree>
    <p:extLst>
      <p:ext uri="{BB962C8B-B14F-4D97-AF65-F5344CB8AC3E}">
        <p14:creationId xmlns:p14="http://schemas.microsoft.com/office/powerpoint/2010/main" val="295598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877732" y="3200400"/>
            <a:ext cx="2736543" cy="1558939"/>
            <a:chOff x="309542" y="967667"/>
            <a:chExt cx="2878585" cy="155893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3C0CE-D364-565B-ACA2-3D3E6545D4FA}"/>
              </a:ext>
            </a:extLst>
          </p:cNvPr>
          <p:cNvSpPr/>
          <p:nvPr/>
        </p:nvSpPr>
        <p:spPr>
          <a:xfrm>
            <a:off x="533400" y="1743333"/>
            <a:ext cx="11252200" cy="1727139"/>
          </a:xfrm>
          <a:prstGeom prst="rect">
            <a:avLst/>
          </a:prstGeom>
        </p:spPr>
        <p:txBody>
          <a:bodyPr wrap="square">
            <a:spAutoFit/>
          </a:bodyPr>
          <a:lstStyle/>
          <a:p>
            <a:pPr>
              <a:lnSpc>
                <a:spcPct val="150000"/>
              </a:lnSpc>
              <a:spcBef>
                <a:spcPts val="400"/>
              </a:spcBef>
            </a:pPr>
            <a:r>
              <a:rPr lang="en-US" sz="2400" b="1"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Trả</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lời</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luyện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tập</a:t>
            </a:r>
            <a:r>
              <a:rPr lang="en-US" sz="2400" b="1" dirty="0">
                <a:latin typeface="UTM Avo" panose="02040603050506020204" pitchFamily="18" charset="0"/>
                <a:ea typeface="Calibri" panose="020F0502020204030204" pitchFamily="34" charset="0"/>
                <a:cs typeface="Arial" panose="020B0604020202020204" pitchFamily="34" charset="0"/>
              </a:rPr>
              <a:t> 2:</a:t>
            </a:r>
            <a:endParaRPr lang="en-US" sz="24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F (Z = 9), F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7 electron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F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nhận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thêm</a:t>
            </a:r>
            <a:r>
              <a:rPr lang="en-US" sz="2400" dirty="0">
                <a:latin typeface="UTM Avo" panose="02040603050506020204" pitchFamily="18" charset="0"/>
                <a:ea typeface="Calibri" panose="020F0502020204030204" pitchFamily="34" charset="0"/>
                <a:cs typeface="Arial" panose="020B0604020202020204" pitchFamily="34" charset="0"/>
              </a:rPr>
              <a:t> 1 electron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trở</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ion </a:t>
            </a:r>
            <a:r>
              <a:rPr lang="en-US" sz="2400" dirty="0" err="1">
                <a:latin typeface="UTM Avo" panose="02040603050506020204" pitchFamily="18" charset="0"/>
                <a:ea typeface="Calibri" panose="020F0502020204030204" pitchFamily="34" charset="0"/>
                <a:cs typeface="Arial" panose="020B0604020202020204" pitchFamily="34" charset="0"/>
              </a:rPr>
              <a:t>mang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âm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F</a:t>
            </a:r>
            <a:r>
              <a:rPr lang="en-US" sz="2400" baseline="30000" dirty="0">
                <a:latin typeface="UTM Avo" panose="02040603050506020204" pitchFamily="18" charset="0"/>
                <a:ea typeface="Calibri" panose="020F0502020204030204" pitchFamily="34" charset="0"/>
                <a:cs typeface="Arial" panose="020B0604020202020204" pitchFamily="34" charset="0"/>
              </a:rPr>
              <a:t>-</a:t>
            </a:r>
            <a:r>
              <a:rPr lang="en-US" sz="2400" dirty="0">
                <a:latin typeface="UTM Avo" panose="02040603050506020204" pitchFamily="18" charset="0"/>
                <a:ea typeface="Calibri" panose="020F050202020403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B1879E1C-E69D-2A04-77AF-60D76B857B9E}"/>
              </a:ext>
            </a:extLst>
          </p:cNvPr>
          <p:cNvPicPr/>
          <p:nvPr/>
        </p:nvPicPr>
        <p:blipFill>
          <a:blip r:embed="rId3"/>
          <a:stretch>
            <a:fillRect/>
          </a:stretch>
        </p:blipFill>
        <p:spPr>
          <a:xfrm>
            <a:off x="3220553" y="3619501"/>
            <a:ext cx="5434286" cy="2527300"/>
          </a:xfrm>
          <a:prstGeom prst="rect">
            <a:avLst/>
          </a:prstGeom>
        </p:spPr>
      </p:pic>
    </p:spTree>
    <p:extLst>
      <p:ext uri="{BB962C8B-B14F-4D97-AF65-F5344CB8AC3E}">
        <p14:creationId xmlns:p14="http://schemas.microsoft.com/office/powerpoint/2010/main" val="23418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3C0CE-D364-565B-ACA2-3D3E6545D4FA}"/>
              </a:ext>
            </a:extLst>
          </p:cNvPr>
          <p:cNvSpPr/>
          <p:nvPr/>
        </p:nvSpPr>
        <p:spPr>
          <a:xfrm>
            <a:off x="533400" y="1743333"/>
            <a:ext cx="11252200" cy="1727139"/>
          </a:xfrm>
          <a:prstGeom prst="rect">
            <a:avLst/>
          </a:prstGeom>
        </p:spPr>
        <p:txBody>
          <a:bodyPr wrap="square">
            <a:spAutoFit/>
          </a:bodyPr>
          <a:lstStyle/>
          <a:p>
            <a:pPr algn="just">
              <a:lnSpc>
                <a:spcPct val="150000"/>
              </a:lnSpc>
              <a:spcBef>
                <a:spcPts val="400"/>
              </a:spcBef>
            </a:pPr>
            <a:r>
              <a:rPr lang="en-US" sz="2400" b="1"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Trả</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lời</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luyện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tập</a:t>
            </a:r>
            <a:r>
              <a:rPr lang="en-US" sz="2400" b="1" dirty="0">
                <a:latin typeface="UTM Avo" panose="02040603050506020204" pitchFamily="18" charset="0"/>
                <a:ea typeface="Calibri" panose="020F0502020204030204" pitchFamily="34" charset="0"/>
                <a:cs typeface="Arial" panose="020B0604020202020204" pitchFamily="34" charset="0"/>
              </a:rPr>
              <a:t> 2:</a:t>
            </a:r>
            <a:endParaRPr lang="en-US" sz="2400" dirty="0">
              <a:latin typeface="UTM Avo" panose="02040603050506020204" pitchFamily="18" charset="0"/>
              <a:ea typeface="Calibri" panose="020F0502020204030204" pitchFamily="34" charset="0"/>
              <a:cs typeface="Arial" panose="020B0604020202020204" pitchFamily="34" charset="0"/>
            </a:endParaRPr>
          </a:p>
          <a:p>
            <a:pPr>
              <a:lnSpc>
                <a:spcPct val="150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P (Z = 15), P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5 electron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P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nhận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thêm</a:t>
            </a:r>
            <a:r>
              <a:rPr lang="en-US" sz="2400" dirty="0">
                <a:latin typeface="UTM Avo" panose="02040603050506020204" pitchFamily="18" charset="0"/>
                <a:ea typeface="Calibri" panose="020F0502020204030204" pitchFamily="34" charset="0"/>
                <a:cs typeface="Arial" panose="020B0604020202020204" pitchFamily="34" charset="0"/>
              </a:rPr>
              <a:t> 3 electron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trở</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ion </a:t>
            </a:r>
            <a:r>
              <a:rPr lang="en-US" sz="2400" dirty="0" err="1">
                <a:latin typeface="UTM Avo" panose="02040603050506020204" pitchFamily="18" charset="0"/>
                <a:ea typeface="Calibri" panose="020F0502020204030204" pitchFamily="34" charset="0"/>
                <a:cs typeface="Arial" panose="020B0604020202020204" pitchFamily="34" charset="0"/>
              </a:rPr>
              <a:t>mang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âm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P</a:t>
            </a:r>
            <a:r>
              <a:rPr lang="en-US" sz="2400" baseline="30000" dirty="0">
                <a:latin typeface="UTM Avo" panose="02040603050506020204" pitchFamily="18" charset="0"/>
                <a:ea typeface="Calibri" panose="020F0502020204030204" pitchFamily="34" charset="0"/>
                <a:cs typeface="Arial" panose="020B0604020202020204" pitchFamily="34" charset="0"/>
              </a:rPr>
              <a:t>3-</a:t>
            </a:r>
            <a:r>
              <a:rPr lang="en-US" sz="2400" dirty="0">
                <a:latin typeface="UTM Avo" panose="02040603050506020204" pitchFamily="18" charset="0"/>
                <a:ea typeface="Calibri" panose="020F050202020403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65D7E9DC-DF31-61D2-BA05-D6EDEB360C4D}"/>
              </a:ext>
            </a:extLst>
          </p:cNvPr>
          <p:cNvPicPr/>
          <p:nvPr/>
        </p:nvPicPr>
        <p:blipFill>
          <a:blip r:embed="rId3"/>
          <a:stretch>
            <a:fillRect/>
          </a:stretch>
        </p:blipFill>
        <p:spPr>
          <a:xfrm>
            <a:off x="3029163" y="3619500"/>
            <a:ext cx="5975138" cy="2544128"/>
          </a:xfrm>
          <a:prstGeom prst="rect">
            <a:avLst/>
          </a:prstGeom>
        </p:spPr>
      </p:pic>
    </p:spTree>
    <p:extLst>
      <p:ext uri="{BB962C8B-B14F-4D97-AF65-F5344CB8AC3E}">
        <p14:creationId xmlns:p14="http://schemas.microsoft.com/office/powerpoint/2010/main" val="118788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E077E76C-3005-A3DC-AAE9-AC956C07E143}"/>
              </a:ext>
            </a:extLst>
          </p:cNvPr>
          <p:cNvSpPr/>
          <p:nvPr/>
        </p:nvSpPr>
        <p:spPr>
          <a:xfrm>
            <a:off x="3441700" y="2374900"/>
            <a:ext cx="6121400" cy="30353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Rectangle 2">
            <a:extLst>
              <a:ext uri="{FF2B5EF4-FFF2-40B4-BE49-F238E27FC236}">
                <a16:creationId xmlns:a16="http://schemas.microsoft.com/office/drawing/2014/main" id="{607919A3-353C-3572-9AF3-51D0FEE698F5}"/>
              </a:ext>
            </a:extLst>
          </p:cNvPr>
          <p:cNvSpPr/>
          <p:nvPr/>
        </p:nvSpPr>
        <p:spPr>
          <a:xfrm>
            <a:off x="3771900" y="2476500"/>
            <a:ext cx="5588000" cy="2783839"/>
          </a:xfrm>
          <a:prstGeom prst="rect">
            <a:avLst/>
          </a:prstGeom>
        </p:spPr>
        <p:txBody>
          <a:bodyPr wrap="square">
            <a:spAutoFit/>
          </a:bodyPr>
          <a:lstStyle/>
          <a:p>
            <a:pPr algn="just">
              <a:lnSpc>
                <a:spcPct val="150000"/>
              </a:lnSpc>
              <a:spcBef>
                <a:spcPts val="400"/>
              </a:spcBef>
            </a:pPr>
            <a:r>
              <a:rPr lang="en-US" sz="2400" b="1" dirty="0">
                <a:latin typeface="UTM Avo" panose="02040603050506020204" pitchFamily="18" charset="0"/>
                <a:ea typeface="Calibri" panose="020F0502020204030204" pitchFamily="34" charset="0"/>
                <a:cs typeface="Arial" panose="020B0604020202020204" pitchFamily="34" charset="0"/>
              </a:rPr>
              <a:t>3.</a:t>
            </a:r>
            <a:r>
              <a:rPr lang="en-US" sz="2400" dirty="0">
                <a:latin typeface="UTM Avo" panose="02040603050506020204" pitchFamily="18" charset="0"/>
                <a:ea typeface="Calibri" panose="020F0502020204030204" pitchFamily="34" charset="0"/>
                <a:cs typeface="Arial" panose="020B0604020202020204" pitchFamily="34" charset="0"/>
              </a:rPr>
              <a:t> Các </a:t>
            </a:r>
            <a:r>
              <a:rPr lang="en-US" sz="2400" dirty="0" err="1">
                <a:latin typeface="UTM Avo" panose="02040603050506020204" pitchFamily="18" charset="0"/>
                <a:ea typeface="Calibri" panose="020F0502020204030204" pitchFamily="34" charset="0"/>
                <a:cs typeface="Arial" panose="020B0604020202020204" pitchFamily="34" charset="0"/>
              </a:rPr>
              <a:t>kim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loại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1, 2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3 electron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nhương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lượt</a:t>
            </a:r>
            <a:r>
              <a:rPr lang="en-US" sz="2400" dirty="0">
                <a:latin typeface="UTM Avo" panose="02040603050506020204" pitchFamily="18" charset="0"/>
                <a:ea typeface="Calibri" panose="020F0502020204030204" pitchFamily="34" charset="0"/>
                <a:cs typeface="Arial" panose="020B0604020202020204" pitchFamily="34" charset="0"/>
              </a:rPr>
              <a:t> 1, 2, 3 electron </a:t>
            </a:r>
            <a:r>
              <a:rPr lang="en-US" sz="2400" dirty="0" err="1">
                <a:latin typeface="UTM Avo" panose="02040603050506020204" pitchFamily="18" charset="0"/>
                <a:ea typeface="Calibri" panose="020F0502020204030204" pitchFamily="34" charset="0"/>
                <a:cs typeface="Arial" panose="020B0604020202020204" pitchFamily="34" charset="0"/>
              </a:rPr>
              <a:t>tương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ứng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tạo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ion </a:t>
            </a:r>
            <a:r>
              <a:rPr lang="en-US" sz="2400" dirty="0" err="1">
                <a:latin typeface="UTM Avo" panose="02040603050506020204" pitchFamily="18" charset="0"/>
                <a:ea typeface="Calibri" panose="020F0502020204030204" pitchFamily="34" charset="0"/>
                <a:cs typeface="Arial" panose="020B0604020202020204" pitchFamily="34" charset="0"/>
              </a:rPr>
              <a:t>dương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vững</a:t>
            </a:r>
            <a:r>
              <a:rPr lang="en-US" sz="2400" dirty="0">
                <a:latin typeface="UTM Avo" panose="02040603050506020204" pitchFamily="18" charset="0"/>
                <a:ea typeface="Calibri" panose="020F0502020204030204" pitchFamily="34" charset="0"/>
                <a:cs typeface="Arial" panose="020B0604020202020204" pitchFamily="34" charset="0"/>
              </a:rPr>
              <a:t>.</a:t>
            </a:r>
          </a:p>
        </p:txBody>
      </p:sp>
      <p:pic>
        <p:nvPicPr>
          <p:cNvPr id="5" name="Picture 7">
            <a:extLst>
              <a:ext uri="{FF2B5EF4-FFF2-40B4-BE49-F238E27FC236}">
                <a16:creationId xmlns:a16="http://schemas.microsoft.com/office/drawing/2014/main" id="{A7D82782-0EA1-4284-D03A-A3ACC958D7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335989" y="4639360"/>
            <a:ext cx="1513112" cy="1888439"/>
          </a:xfrm>
          <a:prstGeom prst="rect">
            <a:avLst/>
          </a:prstGeom>
        </p:spPr>
      </p:pic>
      <p:pic>
        <p:nvPicPr>
          <p:cNvPr id="6" name="Picture 8">
            <a:extLst>
              <a:ext uri="{FF2B5EF4-FFF2-40B4-BE49-F238E27FC236}">
                <a16:creationId xmlns:a16="http://schemas.microsoft.com/office/drawing/2014/main" id="{2B3351C6-E588-8864-CB7B-72D218226D8B}"/>
              </a:ext>
            </a:extLst>
          </p:cNvPr>
          <p:cNvPicPr>
            <a:picLocks noChangeAspect="1"/>
          </p:cNvPicPr>
          <p:nvPr/>
        </p:nvPicPr>
        <p:blipFill>
          <a:blip r:embed="rId4"/>
          <a:srcRect/>
          <a:stretch>
            <a:fillRect/>
          </a:stretch>
        </p:blipFill>
        <p:spPr>
          <a:xfrm>
            <a:off x="1019412" y="2128142"/>
            <a:ext cx="2295288" cy="4500565"/>
          </a:xfrm>
          <a:prstGeom prst="rect">
            <a:avLst/>
          </a:prstGeom>
        </p:spPr>
      </p:pic>
    </p:spTree>
    <p:extLst>
      <p:ext uri="{BB962C8B-B14F-4D97-AF65-F5344CB8AC3E}">
        <p14:creationId xmlns:p14="http://schemas.microsoft.com/office/powerpoint/2010/main" val="69520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685219" y="1751372"/>
            <a:ext cx="1499181" cy="573234"/>
          </a:xfrm>
          <a:prstGeom prst="rect">
            <a:avLst/>
          </a:prstGeom>
        </p:spPr>
        <p:txBody>
          <a:bodyPr wrap="square">
            <a:spAutoFit/>
          </a:bodyPr>
          <a:lstStyle/>
          <a:p>
            <a:pPr algn="ctr">
              <a:lnSpc>
                <a:spcPct val="150000"/>
              </a:lnSpc>
              <a:spcBef>
                <a:spcPts val="400"/>
              </a:spcBef>
              <a:spcAft>
                <a:spcPts val="400"/>
              </a:spcAft>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Nhóm</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3 </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CB808A2-5551-2DAC-9CE9-8D88E040E354}"/>
              </a:ext>
            </a:extLst>
          </p:cNvPr>
          <p:cNvSpPr/>
          <p:nvPr/>
        </p:nvSpPr>
        <p:spPr>
          <a:xfrm>
            <a:off x="717548" y="2279650"/>
            <a:ext cx="10991852" cy="2229841"/>
          </a:xfrm>
          <a:prstGeom prst="rect">
            <a:avLst/>
          </a:prstGeom>
        </p:spPr>
        <p:txBody>
          <a:bodyPr wrap="square">
            <a:spAutoFit/>
          </a:bodyPr>
          <a:lstStyle/>
          <a:p>
            <a:pPr algn="just">
              <a:lnSpc>
                <a:spcPct val="150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1. </a:t>
            </a:r>
            <a:r>
              <a:rPr lang="en-US" sz="2400" dirty="0" err="1">
                <a:latin typeface="UTM Avo" panose="02040603050506020204" pitchFamily="18" charset="0"/>
                <a:ea typeface="Calibri" panose="020F0502020204030204" pitchFamily="34" charset="0"/>
                <a:cs typeface="Arial" panose="020B0604020202020204" pitchFamily="34" charset="0"/>
              </a:rPr>
              <a:t>Phân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a:t>
            </a:r>
            <a:r>
              <a:rPr lang="en-US" sz="2400" baseline="-25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từ</a:t>
            </a:r>
            <a:r>
              <a:rPr lang="en-US" sz="2400" dirty="0">
                <a:latin typeface="UTM Avo" panose="02040603050506020204" pitchFamily="18" charset="0"/>
                <a:ea typeface="Calibri" panose="020F0502020204030204" pitchFamily="34" charset="0"/>
                <a:cs typeface="Arial" panose="020B0604020202020204" pitchFamily="34" charset="0"/>
              </a:rPr>
              <a:t> 2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9.4).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 </a:t>
            </a:r>
            <a:r>
              <a:rPr lang="en-US" sz="2400" dirty="0" err="1">
                <a:latin typeface="UTM Avo" panose="02040603050506020204" pitchFamily="18" charset="0"/>
                <a:ea typeface="Calibri" panose="020F0502020204030204" pitchFamily="34" charset="0"/>
                <a:cs typeface="Arial" panose="020B0604020202020204" pitchFamily="34" charset="0"/>
              </a:rPr>
              <a:t>góp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chung</a:t>
            </a:r>
            <a:r>
              <a:rPr lang="en-US" sz="2400" dirty="0">
                <a:latin typeface="UTM Avo" panose="02040603050506020204" pitchFamily="18" charset="0"/>
                <a:ea typeface="Calibri" panose="020F0502020204030204" pitchFamily="34" charset="0"/>
                <a:cs typeface="Arial" panose="020B0604020202020204" pitchFamily="34" charset="0"/>
              </a:rPr>
              <a:t> 1 electron </a:t>
            </a:r>
            <a:r>
              <a:rPr lang="en-US" sz="2400" dirty="0" err="1">
                <a:latin typeface="UTM Avo" panose="02040603050506020204" pitchFamily="18" charset="0"/>
                <a:ea typeface="Calibri" panose="020F0502020204030204" pitchFamily="34" charset="0"/>
                <a:cs typeface="Arial" panose="020B0604020202020204" pitchFamily="34" charset="0"/>
              </a:rPr>
              <a:t>tạo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cặp</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chung</a:t>
            </a:r>
            <a:r>
              <a:rPr lang="en-US" sz="2400" dirty="0">
                <a:latin typeface="UTM Avo" panose="02040603050506020204" pitchFamily="18" charset="0"/>
                <a:ea typeface="Calibri" panose="020F0502020204030204" pitchFamily="34" charset="0"/>
                <a:cs typeface="Arial" panose="020B0604020202020204" pitchFamily="34" charset="0"/>
              </a:rPr>
              <a:t>. Sau </a:t>
            </a:r>
            <a:r>
              <a:rPr lang="en-US" sz="2400" dirty="0" err="1">
                <a:latin typeface="UTM Avo" panose="02040603050506020204" pitchFamily="18" charset="0"/>
                <a:ea typeface="Calibri" panose="020F0502020204030204" pitchFamily="34" charset="0"/>
                <a:cs typeface="Arial" panose="020B0604020202020204" pitchFamily="34" charset="0"/>
              </a:rPr>
              <a:t>khi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 </a:t>
            </a:r>
            <a:r>
              <a:rPr lang="en-US" sz="2400" dirty="0" err="1">
                <a:latin typeface="UTM Avo" panose="02040603050506020204" pitchFamily="18" charset="0"/>
                <a:ea typeface="Calibri" panose="020F0502020204030204" pitchFamily="34" charset="0"/>
                <a:cs typeface="Arial" panose="020B0604020202020204" pitchFamily="34" charset="0"/>
              </a:rPr>
              <a:t>đều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1 </a:t>
            </a:r>
            <a:r>
              <a:rPr lang="en-US" sz="2400" dirty="0" err="1">
                <a:latin typeface="UTM Avo" panose="02040603050506020204" pitchFamily="18" charset="0"/>
                <a:ea typeface="Calibri" panose="020F0502020204030204" pitchFamily="34" charset="0"/>
                <a:cs typeface="Arial" panose="020B0604020202020204" pitchFamily="34" charset="0"/>
              </a:rPr>
              <a:t>đôi</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giống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vững</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khí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hiếm</a:t>
            </a:r>
            <a:r>
              <a:rPr lang="en-US" sz="2400" dirty="0">
                <a:latin typeface="UTM Avo" panose="02040603050506020204" pitchFamily="18" charset="0"/>
                <a:ea typeface="Calibri" panose="020F0502020204030204" pitchFamily="34" charset="0"/>
                <a:cs typeface="Arial" panose="020B0604020202020204" pitchFamily="34" charset="0"/>
              </a:rPr>
              <a:t> He.</a:t>
            </a:r>
          </a:p>
        </p:txBody>
      </p:sp>
      <p:pic>
        <p:nvPicPr>
          <p:cNvPr id="3" name="Picture 2">
            <a:extLst>
              <a:ext uri="{FF2B5EF4-FFF2-40B4-BE49-F238E27FC236}">
                <a16:creationId xmlns:a16="http://schemas.microsoft.com/office/drawing/2014/main" id="{EE91D467-50A9-F3F1-7A18-774262813808}"/>
              </a:ext>
            </a:extLst>
          </p:cNvPr>
          <p:cNvPicPr>
            <a:picLocks noChangeAspect="1"/>
          </p:cNvPicPr>
          <p:nvPr/>
        </p:nvPicPr>
        <p:blipFill>
          <a:blip r:embed="rId3"/>
          <a:stretch>
            <a:fillRect/>
          </a:stretch>
        </p:blipFill>
        <p:spPr>
          <a:xfrm>
            <a:off x="2933700" y="4140124"/>
            <a:ext cx="6342752" cy="2257403"/>
          </a:xfrm>
          <a:prstGeom prst="rect">
            <a:avLst/>
          </a:prstGeom>
        </p:spPr>
      </p:pic>
    </p:spTree>
    <p:extLst>
      <p:ext uri="{BB962C8B-B14F-4D97-AF65-F5344CB8AC3E}">
        <p14:creationId xmlns:p14="http://schemas.microsoft.com/office/powerpoint/2010/main" val="95473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B808A2-5551-2DAC-9CE9-8D88E040E354}"/>
              </a:ext>
            </a:extLst>
          </p:cNvPr>
          <p:cNvSpPr/>
          <p:nvPr/>
        </p:nvSpPr>
        <p:spPr>
          <a:xfrm>
            <a:off x="717548" y="1745273"/>
            <a:ext cx="11080752" cy="2922338"/>
          </a:xfrm>
          <a:prstGeom prst="rect">
            <a:avLst/>
          </a:prstGeom>
        </p:spPr>
        <p:txBody>
          <a:bodyPr wrap="square">
            <a:spAutoFit/>
          </a:bodyPr>
          <a:lstStyle/>
          <a:p>
            <a:pPr algn="just">
              <a:lnSpc>
                <a:spcPct val="200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2.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N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5 electron ở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hóa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học</a:t>
            </a:r>
            <a:r>
              <a:rPr lang="en-US" sz="2400" dirty="0">
                <a:latin typeface="UTM Avo" panose="02040603050506020204" pitchFamily="18" charset="0"/>
                <a:ea typeface="Calibri" panose="020F0502020204030204" pitchFamily="34" charset="0"/>
                <a:cs typeface="Arial" panose="020B0604020202020204" pitchFamily="34" charset="0"/>
              </a:rPr>
              <a:t>, 2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N,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N </a:t>
            </a:r>
            <a:r>
              <a:rPr lang="en-US" sz="2400" dirty="0" err="1">
                <a:latin typeface="UTM Avo" panose="02040603050506020204" pitchFamily="18" charset="0"/>
                <a:ea typeface="Calibri" panose="020F0502020204030204" pitchFamily="34" charset="0"/>
                <a:cs typeface="Arial" panose="020B0604020202020204" pitchFamily="34" charset="0"/>
              </a:rPr>
              <a:t>sẽ</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góp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chung</a:t>
            </a:r>
            <a:r>
              <a:rPr lang="en-US" sz="2400" dirty="0">
                <a:latin typeface="UTM Avo" panose="02040603050506020204" pitchFamily="18" charset="0"/>
                <a:ea typeface="Calibri" panose="020F0502020204030204" pitchFamily="34" charset="0"/>
                <a:cs typeface="Arial" panose="020B0604020202020204" pitchFamily="34" charset="0"/>
              </a:rPr>
              <a:t> 3 electron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tạo</a:t>
            </a:r>
            <a:r>
              <a:rPr lang="en-US" sz="2400" dirty="0">
                <a:latin typeface="UTM Avo" panose="02040603050506020204" pitchFamily="18" charset="0"/>
                <a:ea typeface="Calibri" panose="020F0502020204030204" pitchFamily="34" charset="0"/>
                <a:cs typeface="Arial" panose="020B0604020202020204" pitchFamily="34" charset="0"/>
              </a:rPr>
              <a:t> 3 </a:t>
            </a:r>
            <a:r>
              <a:rPr lang="en-US" sz="2400" dirty="0" err="1">
                <a:latin typeface="UTM Avo" panose="02040603050506020204" pitchFamily="18" charset="0"/>
                <a:ea typeface="Calibri" panose="020F0502020204030204" pitchFamily="34" charset="0"/>
                <a:cs typeface="Arial" panose="020B0604020202020204" pitchFamily="34" charset="0"/>
              </a:rPr>
              <a:t>cặp</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chung</a:t>
            </a:r>
            <a:r>
              <a:rPr lang="en-US" sz="2400" dirty="0">
                <a:latin typeface="UTM Avo" panose="02040603050506020204" pitchFamily="18" charset="0"/>
                <a:ea typeface="Calibri" panose="020F0502020204030204" pitchFamily="34" charset="0"/>
                <a:cs typeface="Arial" panose="020B0604020202020204" pitchFamily="34" charset="0"/>
              </a:rPr>
              <a:t>. Sau </a:t>
            </a:r>
            <a:r>
              <a:rPr lang="en-US" sz="2400" dirty="0" err="1">
                <a:latin typeface="UTM Avo" panose="02040603050506020204" pitchFamily="18" charset="0"/>
                <a:ea typeface="Calibri" panose="020F0502020204030204" pitchFamily="34" charset="0"/>
                <a:cs typeface="Arial" panose="020B0604020202020204" pitchFamily="34" charset="0"/>
              </a:rPr>
              <a:t>khi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N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8 electron ở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giống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với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tố</a:t>
            </a:r>
            <a:r>
              <a:rPr lang="en-US" sz="2400" dirty="0">
                <a:latin typeface="UTM Avo" panose="02040603050506020204" pitchFamily="18" charset="0"/>
                <a:ea typeface="Calibri" panose="020F0502020204030204" pitchFamily="34" charset="0"/>
                <a:cs typeface="Arial" panose="020B0604020202020204" pitchFamily="34" charset="0"/>
              </a:rPr>
              <a:t> Ne.</a:t>
            </a:r>
          </a:p>
        </p:txBody>
      </p:sp>
    </p:spTree>
    <p:extLst>
      <p:ext uri="{BB962C8B-B14F-4D97-AF65-F5344CB8AC3E}">
        <p14:creationId xmlns:p14="http://schemas.microsoft.com/office/powerpoint/2010/main" val="6103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3C0CE-D364-565B-ACA2-3D3E6545D4FA}"/>
              </a:ext>
            </a:extLst>
          </p:cNvPr>
          <p:cNvSpPr/>
          <p:nvPr/>
        </p:nvSpPr>
        <p:spPr>
          <a:xfrm>
            <a:off x="533400" y="1743333"/>
            <a:ext cx="11252200" cy="2281137"/>
          </a:xfrm>
          <a:prstGeom prst="rect">
            <a:avLst/>
          </a:prstGeom>
        </p:spPr>
        <p:txBody>
          <a:bodyPr wrap="square">
            <a:spAutoFit/>
          </a:bodyPr>
          <a:lstStyle/>
          <a:p>
            <a:pPr>
              <a:lnSpc>
                <a:spcPct val="150000"/>
              </a:lnSpc>
              <a:spcBef>
                <a:spcPts val="400"/>
              </a:spcBef>
            </a:pPr>
            <a:r>
              <a:rPr lang="en-US" sz="2400" b="1" dirty="0">
                <a:latin typeface="UTM Avo" panose="02040603050506020204" pitchFamily="18" charset="0"/>
                <a:ea typeface="Calibri" panose="020F0502020204030204" pitchFamily="34" charset="0"/>
                <a:cs typeface="Arial" panose="020B0604020202020204" pitchFamily="34" charset="0"/>
              </a:rPr>
              <a:t>3.</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Trả</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lời</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luyện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tập</a:t>
            </a:r>
            <a:r>
              <a:rPr lang="en-US" sz="2400" b="1" dirty="0">
                <a:latin typeface="UTM Avo" panose="02040603050506020204" pitchFamily="18" charset="0"/>
                <a:ea typeface="Calibri" panose="020F0502020204030204" pitchFamily="34" charset="0"/>
                <a:cs typeface="Arial" panose="020B0604020202020204" pitchFamily="34" charset="0"/>
              </a:rPr>
              <a:t> 3</a:t>
            </a:r>
            <a:r>
              <a:rPr lang="en-US" sz="2400" dirty="0">
                <a:latin typeface="UTM Avo" panose="02040603050506020204" pitchFamily="18" charset="0"/>
                <a:ea typeface="Calibri" panose="020F0502020204030204" pitchFamily="34" charset="0"/>
                <a:cs typeface="Arial" panose="020B0604020202020204" pitchFamily="34" charset="0"/>
              </a:rPr>
              <a:t>:</a:t>
            </a:r>
          </a:p>
          <a:p>
            <a:pPr>
              <a:lnSpc>
                <a:spcPct val="150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Các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thuộc</a:t>
            </a:r>
            <a:r>
              <a:rPr lang="en-US" sz="2400" dirty="0">
                <a:latin typeface="UTM Avo" panose="02040603050506020204" pitchFamily="18" charset="0"/>
                <a:ea typeface="Calibri" panose="020F0502020204030204" pitchFamily="34" charset="0"/>
                <a:cs typeface="Arial" panose="020B0604020202020204" pitchFamily="34" charset="0"/>
              </a:rPr>
              <a:t> chu </a:t>
            </a:r>
            <a:r>
              <a:rPr lang="en-US" sz="2400" dirty="0" err="1">
                <a:latin typeface="UTM Avo" panose="02040603050506020204" pitchFamily="18" charset="0"/>
                <a:ea typeface="Calibri" panose="020F0502020204030204" pitchFamily="34" charset="0"/>
                <a:cs typeface="Arial" panose="020B0604020202020204" pitchFamily="34" charset="0"/>
              </a:rPr>
              <a:t>kì</a:t>
            </a:r>
            <a:r>
              <a:rPr lang="en-US" sz="2400" dirty="0">
                <a:latin typeface="UTM Avo" panose="02040603050506020204" pitchFamily="18" charset="0"/>
                <a:ea typeface="Calibri" panose="020F0502020204030204" pitchFamily="34" charset="0"/>
                <a:cs typeface="Arial" panose="020B0604020202020204" pitchFamily="34" charset="0"/>
              </a:rPr>
              <a:t> 2,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2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Lại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thứ</a:t>
            </a:r>
            <a:r>
              <a:rPr lang="en-US" sz="2400" dirty="0">
                <a:latin typeface="UTM Avo" panose="02040603050506020204" pitchFamily="18" charset="0"/>
                <a:ea typeface="Calibri" panose="020F0502020204030204" pitchFamily="34" charset="0"/>
                <a:cs typeface="Arial" panose="020B0604020202020204" pitchFamily="34" charset="0"/>
              </a:rPr>
              <a:t> 2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4 AO, </a:t>
            </a:r>
            <a:r>
              <a:rPr lang="en-US" sz="2400" dirty="0" err="1">
                <a:latin typeface="UTM Avo" panose="02040603050506020204" pitchFamily="18" charset="0"/>
                <a:ea typeface="Calibri" panose="020F0502020204030204" pitchFamily="34" charset="0"/>
                <a:cs typeface="Arial" panose="020B0604020202020204" pitchFamily="34" charset="0"/>
              </a:rPr>
              <a:t>mà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AO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đa</a:t>
            </a:r>
            <a:r>
              <a:rPr lang="en-US" sz="2400" dirty="0">
                <a:latin typeface="UTM Avo" panose="02040603050506020204" pitchFamily="18" charset="0"/>
                <a:ea typeface="Calibri" panose="020F0502020204030204" pitchFamily="34" charset="0"/>
                <a:cs typeface="Arial" panose="020B0604020202020204" pitchFamily="34" charset="0"/>
              </a:rPr>
              <a:t> 2 electron </a:t>
            </a: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thuộc</a:t>
            </a:r>
            <a:r>
              <a:rPr lang="en-US" sz="2400" dirty="0">
                <a:latin typeface="UTM Avo" panose="02040603050506020204" pitchFamily="18" charset="0"/>
                <a:ea typeface="Calibri" panose="020F0502020204030204" pitchFamily="34" charset="0"/>
                <a:cs typeface="Arial" panose="020B0604020202020204" pitchFamily="34" charset="0"/>
              </a:rPr>
              <a:t> chu </a:t>
            </a:r>
            <a:r>
              <a:rPr lang="en-US" sz="2400" dirty="0" err="1">
                <a:latin typeface="UTM Avo" panose="02040603050506020204" pitchFamily="18" charset="0"/>
                <a:ea typeface="Calibri" panose="020F0502020204030204" pitchFamily="34" charset="0"/>
                <a:cs typeface="Arial" panose="020B0604020202020204" pitchFamily="34" charset="0"/>
              </a:rPr>
              <a:t>kì</a:t>
            </a:r>
            <a:r>
              <a:rPr lang="en-US" sz="2400" dirty="0">
                <a:latin typeface="UTM Avo" panose="02040603050506020204" pitchFamily="18" charset="0"/>
                <a:ea typeface="Calibri" panose="020F0502020204030204" pitchFamily="34" charset="0"/>
                <a:cs typeface="Arial" panose="020B0604020202020204" pitchFamily="34" charset="0"/>
              </a:rPr>
              <a:t> 2 </a:t>
            </a:r>
            <a:r>
              <a:rPr lang="en-US" sz="2400" dirty="0" err="1">
                <a:latin typeface="UTM Avo" panose="02040603050506020204" pitchFamily="18" charset="0"/>
                <a:ea typeface="Calibri" panose="020F0502020204030204" pitchFamily="34" charset="0"/>
                <a:cs typeface="Arial" panose="020B0604020202020204" pitchFamily="34" charset="0"/>
              </a:rPr>
              <a:t>chỉ</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đa</a:t>
            </a:r>
            <a:r>
              <a:rPr lang="en-US" sz="2400" dirty="0">
                <a:latin typeface="UTM Avo" panose="02040603050506020204" pitchFamily="18" charset="0"/>
                <a:ea typeface="Calibri" panose="020F0502020204030204" pitchFamily="34" charset="0"/>
                <a:cs typeface="Arial" panose="020B0604020202020204" pitchFamily="34" charset="0"/>
              </a:rPr>
              <a:t> 8 electron.</a:t>
            </a:r>
          </a:p>
        </p:txBody>
      </p:sp>
    </p:spTree>
    <p:extLst>
      <p:ext uri="{BB962C8B-B14F-4D97-AF65-F5344CB8AC3E}">
        <p14:creationId xmlns:p14="http://schemas.microsoft.com/office/powerpoint/2010/main" val="214513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685219" y="1751372"/>
            <a:ext cx="1499181" cy="573234"/>
          </a:xfrm>
          <a:prstGeom prst="rect">
            <a:avLst/>
          </a:prstGeom>
        </p:spPr>
        <p:txBody>
          <a:bodyPr wrap="square">
            <a:spAutoFit/>
          </a:bodyPr>
          <a:lstStyle/>
          <a:p>
            <a:pPr algn="ctr">
              <a:lnSpc>
                <a:spcPct val="150000"/>
              </a:lnSpc>
              <a:spcBef>
                <a:spcPts val="400"/>
              </a:spcBef>
              <a:spcAft>
                <a:spcPts val="400"/>
              </a:spcAft>
            </a:pPr>
            <a:r>
              <a:rPr lang="en-US" sz="2400" b="1" dirty="0" err="1">
                <a:solidFill>
                  <a:srgbClr val="0070C0"/>
                </a:solidFill>
                <a:latin typeface="UTM Avo" panose="02040603050506020204" pitchFamily="18" charset="0"/>
                <a:ea typeface="Calibri" panose="020F0502020204030204" pitchFamily="34" charset="0"/>
                <a:cs typeface="Arial" panose="020B0604020202020204" pitchFamily="34" charset="0"/>
              </a:rPr>
              <a:t>Nhóm</a:t>
            </a:r>
            <a:r>
              <a:rPr lang="en-US" sz="2400" b="1" dirty="0">
                <a:solidFill>
                  <a:srgbClr val="0070C0"/>
                </a:solidFill>
                <a:latin typeface="UTM Avo" panose="02040603050506020204" pitchFamily="18" charset="0"/>
                <a:ea typeface="Calibri" panose="020F0502020204030204" pitchFamily="34" charset="0"/>
                <a:cs typeface="Arial" panose="020B0604020202020204" pitchFamily="34" charset="0"/>
              </a:rPr>
              <a:t> 4 </a:t>
            </a:r>
            <a:endParaRPr lang="en-US" sz="2400" dirty="0">
              <a:solidFill>
                <a:srgbClr val="0070C0"/>
              </a:solidFill>
              <a:latin typeface="UTM Avo" panose="02040603050506020204" pitchFamily="18"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CB808A2-5551-2DAC-9CE9-8D88E040E354}"/>
              </a:ext>
            </a:extLst>
          </p:cNvPr>
          <p:cNvSpPr/>
          <p:nvPr/>
        </p:nvSpPr>
        <p:spPr>
          <a:xfrm>
            <a:off x="717548" y="2279650"/>
            <a:ext cx="10991852" cy="3994427"/>
          </a:xfrm>
          <a:prstGeom prst="rect">
            <a:avLst/>
          </a:prstGeom>
        </p:spPr>
        <p:txBody>
          <a:bodyPr wrap="square">
            <a:spAutoFit/>
          </a:bodyPr>
          <a:lstStyle/>
          <a:p>
            <a:pPr>
              <a:lnSpc>
                <a:spcPct val="150000"/>
              </a:lnSpc>
              <a:spcBef>
                <a:spcPts val="400"/>
              </a:spcBef>
            </a:pPr>
            <a:r>
              <a:rPr lang="en-US" sz="2400" b="1" dirty="0">
                <a:latin typeface="UTM Avo" panose="02040603050506020204" pitchFamily="18" charset="0"/>
                <a:ea typeface="Calibri" panose="020F0502020204030204" pitchFamily="34" charset="0"/>
                <a:cs typeface="Arial" panose="020B0604020202020204" pitchFamily="34" charset="0"/>
              </a:rPr>
              <a:t>1. </a:t>
            </a:r>
            <a:r>
              <a:rPr lang="en-US" sz="2400" b="1" dirty="0" err="1">
                <a:latin typeface="UTM Avo" panose="02040603050506020204" pitchFamily="18" charset="0"/>
                <a:ea typeface="Calibri" panose="020F0502020204030204" pitchFamily="34" charset="0"/>
                <a:cs typeface="Arial" panose="020B0604020202020204" pitchFamily="34" charset="0"/>
              </a:rPr>
              <a:t>Sự</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hình</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thành</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phân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tử</a:t>
            </a:r>
            <a:r>
              <a:rPr lang="en-US" sz="2400" b="1" dirty="0">
                <a:latin typeface="UTM Avo" panose="02040603050506020204" pitchFamily="18" charset="0"/>
                <a:ea typeface="Calibri" panose="020F0502020204030204" pitchFamily="34" charset="0"/>
                <a:cs typeface="Arial" panose="020B0604020202020204" pitchFamily="34" charset="0"/>
              </a:rPr>
              <a:t> NaCl:</a:t>
            </a:r>
            <a:endParaRPr lang="en-US" sz="24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Bef>
                <a:spcPts val="400"/>
              </a:spcBef>
            </a:pP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Na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1 electron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Cl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7 electron ở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Khi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hoa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học</a:t>
            </a:r>
            <a:r>
              <a:rPr lang="en-US" sz="2400" dirty="0">
                <a:latin typeface="UTM Avo" panose="02040603050506020204" pitchFamily="18" charset="0"/>
                <a:ea typeface="Calibri" panose="020F0502020204030204" pitchFamily="34" charset="0"/>
                <a:cs typeface="Arial" panose="020B0604020202020204" pitchFamily="34" charset="0"/>
              </a:rPr>
              <a:t>, Na </a:t>
            </a:r>
            <a:r>
              <a:rPr lang="en-US" sz="2400" dirty="0" err="1">
                <a:latin typeface="UTM Avo" panose="02040603050506020204" pitchFamily="18" charset="0"/>
                <a:ea typeface="Calibri" panose="020F0502020204030204" pitchFamily="34" charset="0"/>
                <a:cs typeface="Arial" panose="020B0604020202020204" pitchFamily="34" charset="0"/>
              </a:rPr>
              <a:t>sẽ</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nhường</a:t>
            </a:r>
            <a:r>
              <a:rPr lang="en-US" sz="2400" dirty="0">
                <a:latin typeface="UTM Avo" panose="02040603050506020204" pitchFamily="18" charset="0"/>
                <a:ea typeface="Calibri" panose="020F0502020204030204" pitchFamily="34" charset="0"/>
                <a:cs typeface="Arial" panose="020B0604020202020204" pitchFamily="34" charset="0"/>
              </a:rPr>
              <a:t> 1 electron của </a:t>
            </a:r>
            <a:r>
              <a:rPr lang="en-US" sz="2400" dirty="0" err="1">
                <a:latin typeface="UTM Avo" panose="02040603050506020204" pitchFamily="18" charset="0"/>
                <a:ea typeface="Calibri" panose="020F0502020204030204" pitchFamily="34" charset="0"/>
                <a:cs typeface="Arial" panose="020B0604020202020204" pitchFamily="34" charset="0"/>
              </a:rPr>
              <a:t>mình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Cl.</a:t>
            </a:r>
          </a:p>
          <a:p>
            <a:pPr algn="just">
              <a:lnSpc>
                <a:spcPct val="150000"/>
              </a:lnSpc>
              <a:spcBef>
                <a:spcPts val="400"/>
              </a:spcBef>
            </a:pPr>
            <a:r>
              <a:rPr lang="en-US" sz="2400" dirty="0" err="1">
                <a:latin typeface="UTM Avo" panose="02040603050506020204" pitchFamily="18" charset="0"/>
                <a:ea typeface="Calibri" panose="020F0502020204030204" pitchFamily="34" charset="0"/>
                <a:cs typeface="Arial" panose="020B0604020202020204" pitchFamily="34" charset="0"/>
              </a:rPr>
              <a:t>Lúc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này</a:t>
            </a:r>
            <a:r>
              <a:rPr lang="en-US" sz="2400" dirty="0">
                <a:latin typeface="UTM Avo" panose="02040603050506020204" pitchFamily="18" charset="0"/>
                <a:ea typeface="Calibri" panose="020F0502020204030204" pitchFamily="34" charset="0"/>
                <a:cs typeface="Arial" panose="020B0604020202020204" pitchFamily="34" charset="0"/>
              </a:rPr>
              <a:t> Na </a:t>
            </a:r>
            <a:r>
              <a:rPr lang="en-US" sz="2400" dirty="0" err="1">
                <a:latin typeface="UTM Avo" panose="02040603050506020204" pitchFamily="18" charset="0"/>
                <a:ea typeface="Calibri" panose="020F0502020204030204" pitchFamily="34" charset="0"/>
                <a:cs typeface="Arial" panose="020B0604020202020204" pitchFamily="34" charset="0"/>
              </a:rPr>
              <a:t>sẽ</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trở</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ion Na</a:t>
            </a:r>
            <a:r>
              <a:rPr lang="en-US" sz="2400" baseline="30000" dirty="0">
                <a:latin typeface="UTM Avo" panose="02040603050506020204" pitchFamily="18" charset="0"/>
                <a:ea typeface="Calibri" panose="020F0502020204030204" pitchFamily="34" charset="0"/>
                <a:cs typeface="Arial" panose="020B0604020202020204" pitchFamily="34" charset="0"/>
              </a:rPr>
              <a: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giống</a:t>
            </a:r>
            <a:r>
              <a:rPr lang="en-US" sz="2400" dirty="0">
                <a:latin typeface="UTM Avo" panose="02040603050506020204" pitchFamily="18" charset="0"/>
                <a:ea typeface="Calibri" panose="020F0502020204030204" pitchFamily="34" charset="0"/>
                <a:cs typeface="Arial" panose="020B0604020202020204" pitchFamily="34" charset="0"/>
              </a:rPr>
              <a:t> Ne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Cl </a:t>
            </a:r>
            <a:r>
              <a:rPr lang="en-US" sz="2400" dirty="0" err="1">
                <a:latin typeface="UTM Avo" panose="02040603050506020204" pitchFamily="18" charset="0"/>
                <a:ea typeface="Calibri" panose="020F0502020204030204" pitchFamily="34" charset="0"/>
                <a:cs typeface="Arial" panose="020B0604020202020204" pitchFamily="34" charset="0"/>
              </a:rPr>
              <a:t>trở</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Cl</a:t>
            </a:r>
            <a:r>
              <a:rPr lang="en-US" sz="2400" baseline="30000" dirty="0">
                <a:latin typeface="UTM Avo" panose="02040603050506020204" pitchFamily="18" charset="0"/>
                <a:ea typeface="Calibri" panose="020F0502020204030204" pitchFamily="34" charset="0"/>
                <a:cs typeface="Arial" panose="020B0604020202020204" pitchFamily="34" charset="0"/>
              </a:rPr>
              <a: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giống</a:t>
            </a:r>
            <a:r>
              <a:rPr lang="en-US" sz="2400" dirty="0">
                <a:latin typeface="UTM Avo" panose="02040603050506020204" pitchFamily="18" charset="0"/>
                <a:ea typeface="Calibri" panose="020F0502020204030204" pitchFamily="34" charset="0"/>
                <a:cs typeface="Arial" panose="020B0604020202020204" pitchFamily="34" charset="0"/>
              </a:rPr>
              <a:t> Ar. Na</a:t>
            </a:r>
            <a:r>
              <a:rPr lang="en-US" sz="2400" baseline="30000" dirty="0">
                <a:latin typeface="UTM Avo" panose="02040603050506020204" pitchFamily="18" charset="0"/>
                <a:ea typeface="Calibri" panose="020F0502020204030204" pitchFamily="34" charset="0"/>
                <a:cs typeface="Arial" panose="020B0604020202020204" pitchFamily="34" charset="0"/>
              </a:rPr>
              <a: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Cl</a:t>
            </a:r>
            <a:r>
              <a:rPr lang="en-US" sz="2400" baseline="30000" dirty="0">
                <a:latin typeface="UTM Avo" panose="02040603050506020204" pitchFamily="18" charset="0"/>
                <a:ea typeface="Calibri" panose="020F0502020204030204" pitchFamily="34" charset="0"/>
                <a:cs typeface="Arial" panose="020B0604020202020204" pitchFamily="34" charset="0"/>
              </a:rPr>
              <a: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ion </a:t>
            </a:r>
            <a:r>
              <a:rPr lang="en-US" sz="2400" dirty="0" err="1">
                <a:latin typeface="UTM Avo" panose="02040603050506020204" pitchFamily="18" charset="0"/>
                <a:ea typeface="Calibri" panose="020F0502020204030204" pitchFamily="34" charset="0"/>
                <a:cs typeface="Arial" panose="020B0604020202020204" pitchFamily="34" charset="0"/>
              </a:rPr>
              <a:t>nhờ</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lực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hút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tĩnh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điện</a:t>
            </a:r>
            <a:r>
              <a:rPr lang="en-US" sz="2400" dirty="0">
                <a:latin typeface="UTM Avo" panose="02040603050506020204" pitchFamily="18" charset="0"/>
                <a:ea typeface="Calibri" panose="020F0502020204030204" pitchFamily="34" charset="0"/>
                <a:cs typeface="Arial" panose="020B0604020202020204" pitchFamily="34" charset="0"/>
              </a:rPr>
              <a:t> của 2 </a:t>
            </a:r>
            <a:r>
              <a:rPr lang="en-US" sz="2400" dirty="0" err="1">
                <a:latin typeface="UTM Avo" panose="02040603050506020204" pitchFamily="18" charset="0"/>
                <a:ea typeface="Calibri" panose="020F0502020204030204" pitchFamily="34" charset="0"/>
                <a:cs typeface="Arial" panose="020B0604020202020204" pitchFamily="34" charset="0"/>
              </a:rPr>
              <a:t>điện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tích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trái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dấu</a:t>
            </a:r>
            <a:r>
              <a:rPr lang="en-US" sz="2400" dirty="0">
                <a:latin typeface="UTM Avo" panose="020406030505060202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73565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B808A2-5551-2DAC-9CE9-8D88E040E354}"/>
              </a:ext>
            </a:extLst>
          </p:cNvPr>
          <p:cNvSpPr/>
          <p:nvPr/>
        </p:nvSpPr>
        <p:spPr>
          <a:xfrm>
            <a:off x="717548" y="1797050"/>
            <a:ext cx="10991852" cy="3943131"/>
          </a:xfrm>
          <a:prstGeom prst="rect">
            <a:avLst/>
          </a:prstGeom>
        </p:spPr>
        <p:txBody>
          <a:bodyPr wrap="square">
            <a:spAutoFit/>
          </a:bodyPr>
          <a:lstStyle/>
          <a:p>
            <a:pPr>
              <a:lnSpc>
                <a:spcPct val="150000"/>
              </a:lnSpc>
              <a:spcBef>
                <a:spcPts val="400"/>
              </a:spcBef>
            </a:pPr>
            <a:r>
              <a:rPr lang="en-US" sz="2400" b="1" dirty="0" err="1">
                <a:latin typeface="UTM Avo" panose="02040603050506020204" pitchFamily="18" charset="0"/>
                <a:ea typeface="Calibri" panose="020F0502020204030204" pitchFamily="34" charset="0"/>
                <a:cs typeface="Arial" panose="020B0604020202020204" pitchFamily="34" charset="0"/>
              </a:rPr>
              <a:t>Sự</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hình</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thành</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phân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tử</a:t>
            </a:r>
            <a:r>
              <a:rPr lang="en-US" sz="2400" b="1" dirty="0">
                <a:latin typeface="UTM Avo" panose="02040603050506020204" pitchFamily="18" charset="0"/>
                <a:ea typeface="Calibri" panose="020F0502020204030204" pitchFamily="34" charset="0"/>
                <a:cs typeface="Arial" panose="020B0604020202020204" pitchFamily="34" charset="0"/>
              </a:rPr>
              <a:t> HCl</a:t>
            </a:r>
            <a:endParaRPr lang="en-US" sz="24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Bef>
                <a:spcPts val="400"/>
              </a:spcBef>
            </a:pP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1 electron ở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Cl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7 electron ở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Khi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hóa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góp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chung</a:t>
            </a:r>
            <a:r>
              <a:rPr lang="en-US" sz="2400" dirty="0">
                <a:latin typeface="UTM Avo" panose="02040603050506020204" pitchFamily="18" charset="0"/>
                <a:ea typeface="Calibri" panose="020F0502020204030204" pitchFamily="34" charset="0"/>
                <a:cs typeface="Arial" panose="020B0604020202020204" pitchFamily="34" charset="0"/>
              </a:rPr>
              <a:t> 1 electron </a:t>
            </a:r>
            <a:r>
              <a:rPr lang="en-US" sz="2400" dirty="0" err="1">
                <a:latin typeface="UTM Avo" panose="02040603050506020204" pitchFamily="18" charset="0"/>
                <a:ea typeface="Calibri" panose="020F0502020204030204" pitchFamily="34" charset="0"/>
                <a:cs typeface="Arial" panose="020B0604020202020204" pitchFamily="34" charset="0"/>
              </a:rPr>
              <a:t>tạo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cặp</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dùng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chung</a:t>
            </a:r>
            <a:r>
              <a:rPr lang="en-US" sz="2400" dirty="0">
                <a:latin typeface="UTM Avo" panose="02040603050506020204" pitchFamily="18" charset="0"/>
                <a:ea typeface="Calibri" panose="020F0502020204030204" pitchFamily="34" charset="0"/>
                <a:cs typeface="Arial" panose="020B0604020202020204" pitchFamily="34" charset="0"/>
              </a:rPr>
              <a:t>. Sau </a:t>
            </a:r>
            <a:r>
              <a:rPr lang="en-US" sz="2400" dirty="0" err="1">
                <a:latin typeface="UTM Avo" panose="02040603050506020204" pitchFamily="18" charset="0"/>
                <a:ea typeface="Calibri" panose="020F0502020204030204" pitchFamily="34" charset="0"/>
                <a:cs typeface="Arial" panose="020B0604020202020204" pitchFamily="34" charset="0"/>
              </a:rPr>
              <a:t>khi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giống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với</a:t>
            </a:r>
            <a:r>
              <a:rPr lang="en-US" sz="2400" dirty="0">
                <a:latin typeface="UTM Avo" panose="02040603050506020204" pitchFamily="18" charset="0"/>
                <a:ea typeface="Calibri" panose="020F0502020204030204" pitchFamily="34" charset="0"/>
                <a:cs typeface="Arial" panose="020B0604020202020204" pitchFamily="34" charset="0"/>
              </a:rPr>
              <a:t> He,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Cl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giống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với</a:t>
            </a:r>
            <a:r>
              <a:rPr lang="en-US" sz="2400" dirty="0">
                <a:latin typeface="UTM Avo" panose="02040603050506020204" pitchFamily="18" charset="0"/>
                <a:ea typeface="Calibri" panose="020F0502020204030204" pitchFamily="34" charset="0"/>
                <a:cs typeface="Arial" panose="020B0604020202020204" pitchFamily="34" charset="0"/>
              </a:rPr>
              <a:t> Ar. Liên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phân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HCl </a:t>
            </a:r>
            <a:r>
              <a:rPr lang="en-US" sz="2400" dirty="0" err="1">
                <a:latin typeface="UTM Avo" panose="02040603050506020204" pitchFamily="18" charset="0"/>
                <a:ea typeface="Calibri" panose="020F0502020204030204" pitchFamily="34" charset="0"/>
                <a:cs typeface="Arial" panose="020B0604020202020204" pitchFamily="34" charset="0"/>
              </a:rPr>
              <a:t>gọi</a:t>
            </a:r>
            <a:r>
              <a:rPr lang="en-US" sz="2400" dirty="0">
                <a:latin typeface="UTM Avo" panose="02040603050506020204" pitchFamily="18" charset="0"/>
                <a:ea typeface="Calibri" panose="020F0502020204030204" pitchFamily="34" charset="0"/>
                <a:cs typeface="Arial" panose="020B0604020202020204" pitchFamily="34" charset="0"/>
              </a:rPr>
              <a:t> lag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cộng </a:t>
            </a:r>
            <a:r>
              <a:rPr lang="en-US" sz="2400" dirty="0" err="1">
                <a:latin typeface="UTM Avo" panose="02040603050506020204" pitchFamily="18" charset="0"/>
                <a:ea typeface="Calibri" panose="020F0502020204030204" pitchFamily="34" charset="0"/>
                <a:cs typeface="Arial" panose="020B0604020202020204" pitchFamily="34" charset="0"/>
              </a:rPr>
              <a:t>hóa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trị</a:t>
            </a:r>
            <a:r>
              <a:rPr lang="en-US" sz="2400" dirty="0">
                <a:latin typeface="UTM Avo" panose="020406030505060202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06722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3C0CE-D364-565B-ACA2-3D3E6545D4FA}"/>
              </a:ext>
            </a:extLst>
          </p:cNvPr>
          <p:cNvSpPr/>
          <p:nvPr/>
        </p:nvSpPr>
        <p:spPr>
          <a:xfrm>
            <a:off x="533400" y="1743333"/>
            <a:ext cx="11252200" cy="4548425"/>
          </a:xfrm>
          <a:prstGeom prst="rect">
            <a:avLst/>
          </a:prstGeom>
        </p:spPr>
        <p:txBody>
          <a:bodyPr wrap="square">
            <a:spAutoFit/>
          </a:bodyPr>
          <a:lstStyle/>
          <a:p>
            <a:pPr>
              <a:lnSpc>
                <a:spcPct val="150000"/>
              </a:lnSpc>
              <a:spcBef>
                <a:spcPts val="400"/>
              </a:spcBef>
            </a:pPr>
            <a:r>
              <a:rPr lang="en-US" sz="2400" b="1"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Trả</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lời</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bài</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tập</a:t>
            </a:r>
            <a:r>
              <a:rPr lang="en-US" sz="2400" b="1" dirty="0">
                <a:latin typeface="UTM Avo" panose="02040603050506020204" pitchFamily="18" charset="0"/>
                <a:ea typeface="Calibri" panose="020F0502020204030204" pitchFamily="34" charset="0"/>
                <a:cs typeface="Arial" panose="020B0604020202020204" pitchFamily="34" charset="0"/>
              </a:rPr>
              <a:t> 3:</a:t>
            </a:r>
            <a:endParaRPr lang="en-US" sz="2400" dirty="0">
              <a:latin typeface="UTM Avo" panose="02040603050506020204" pitchFamily="18" charset="0"/>
              <a:ea typeface="Calibri" panose="020F0502020204030204" pitchFamily="34" charset="0"/>
              <a:cs typeface="Arial" panose="020B0604020202020204" pitchFamily="34" charset="0"/>
            </a:endParaRPr>
          </a:p>
          <a:p>
            <a:pPr>
              <a:lnSpc>
                <a:spcPct val="150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a) Trong </a:t>
            </a:r>
            <a:r>
              <a:rPr lang="en-US" sz="2400" dirty="0" err="1">
                <a:latin typeface="UTM Avo" panose="02040603050506020204" pitchFamily="18" charset="0"/>
                <a:ea typeface="Calibri" panose="020F0502020204030204" pitchFamily="34" charset="0"/>
                <a:cs typeface="Arial" panose="020B0604020202020204" pitchFamily="34" charset="0"/>
              </a:rPr>
              <a:t>trường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hợp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kim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loại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điển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dụng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với</a:t>
            </a:r>
            <a:r>
              <a:rPr lang="en-US" sz="2400" dirty="0">
                <a:latin typeface="UTM Avo" panose="02040603050506020204" pitchFamily="18" charset="0"/>
                <a:ea typeface="Calibri" panose="020F0502020204030204" pitchFamily="34" charset="0"/>
                <a:cs typeface="Arial" panose="020B0604020202020204" pitchFamily="34" charset="0"/>
              </a:rPr>
              <a:t> phi </a:t>
            </a:r>
            <a:r>
              <a:rPr lang="en-US" sz="2400" dirty="0" err="1">
                <a:latin typeface="UTM Avo" panose="02040603050506020204" pitchFamily="18" charset="0"/>
                <a:ea typeface="Calibri" panose="020F0502020204030204" pitchFamily="34" charset="0"/>
                <a:cs typeface="Arial" panose="020B0604020202020204" pitchFamily="34" charset="0"/>
              </a:rPr>
              <a:t>kim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điển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kim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loại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sẽ</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nhường</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còn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phi </a:t>
            </a:r>
            <a:r>
              <a:rPr lang="en-US" sz="2400" dirty="0" err="1">
                <a:latin typeface="UTM Avo" panose="02040603050506020204" pitchFamily="18" charset="0"/>
                <a:ea typeface="Calibri" panose="020F0502020204030204" pitchFamily="34" charset="0"/>
                <a:cs typeface="Arial" panose="020B0604020202020204" pitchFamily="34" charset="0"/>
              </a:rPr>
              <a:t>kim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sẽ</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nhận</a:t>
            </a:r>
            <a:r>
              <a:rPr lang="en-US" sz="2400" dirty="0">
                <a:latin typeface="UTM Avo" panose="02040603050506020204" pitchFamily="18" charset="0"/>
                <a:ea typeface="Calibri" panose="020F0502020204030204" pitchFamily="34" charset="0"/>
                <a:cs typeface="Arial" panose="020B0604020202020204" pitchFamily="34" charset="0"/>
              </a:rPr>
              <a:t> electron. Hai ion </a:t>
            </a:r>
            <a:r>
              <a:rPr lang="en-US" sz="2400" dirty="0" err="1">
                <a:latin typeface="UTM Avo" panose="02040603050506020204" pitchFamily="18" charset="0"/>
                <a:ea typeface="Calibri" panose="020F0502020204030204" pitchFamily="34" charset="0"/>
                <a:cs typeface="Arial" panose="020B0604020202020204" pitchFamily="34" charset="0"/>
              </a:rPr>
              <a:t>trái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sẽ</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hút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nhau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tạo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phân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a:t>
            </a:r>
          </a:p>
          <a:p>
            <a:pPr>
              <a:lnSpc>
                <a:spcPct val="150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b) Trong </a:t>
            </a:r>
            <a:r>
              <a:rPr lang="en-US" sz="2400" dirty="0" err="1">
                <a:latin typeface="UTM Avo" panose="02040603050506020204" pitchFamily="18" charset="0"/>
                <a:ea typeface="Calibri" panose="020F0502020204030204" pitchFamily="34" charset="0"/>
                <a:cs typeface="Arial" panose="020B0604020202020204" pitchFamily="34" charset="0"/>
              </a:rPr>
              <a:t>trường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hợp</a:t>
            </a:r>
            <a:r>
              <a:rPr lang="en-US" sz="2400" dirty="0">
                <a:latin typeface="UTM Avo" panose="02040603050506020204" pitchFamily="18" charset="0"/>
                <a:ea typeface="Calibri" panose="020F0502020204030204" pitchFamily="34" charset="0"/>
                <a:cs typeface="Arial" panose="020B0604020202020204" pitchFamily="34" charset="0"/>
              </a:rPr>
              <a:t> phi </a:t>
            </a:r>
            <a:r>
              <a:rPr lang="en-US" sz="2400" dirty="0" err="1">
                <a:latin typeface="UTM Avo" panose="02040603050506020204" pitchFamily="18" charset="0"/>
                <a:ea typeface="Calibri" panose="020F0502020204030204" pitchFamily="34" charset="0"/>
                <a:cs typeface="Arial" panose="020B0604020202020204" pitchFamily="34" charset="0"/>
              </a:rPr>
              <a:t>kim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dụng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với</a:t>
            </a:r>
            <a:r>
              <a:rPr lang="en-US" sz="2400" dirty="0">
                <a:latin typeface="UTM Avo" panose="02040603050506020204" pitchFamily="18" charset="0"/>
                <a:ea typeface="Calibri" panose="020F0502020204030204" pitchFamily="34" charset="0"/>
                <a:cs typeface="Arial" panose="020B0604020202020204" pitchFamily="34" charset="0"/>
              </a:rPr>
              <a:t> phi </a:t>
            </a:r>
            <a:r>
              <a:rPr lang="en-US" sz="2400" dirty="0" err="1">
                <a:latin typeface="UTM Avo" panose="02040603050506020204" pitchFamily="18" charset="0"/>
                <a:ea typeface="Calibri" panose="020F0502020204030204" pitchFamily="34" charset="0"/>
                <a:cs typeface="Arial" panose="020B0604020202020204" pitchFamily="34" charset="0"/>
              </a:rPr>
              <a:t>kim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thì</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tùy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theo</a:t>
            </a:r>
            <a:r>
              <a:rPr lang="en-US" sz="2400" dirty="0">
                <a:latin typeface="UTM Avo" panose="02040603050506020204" pitchFamily="18" charset="0"/>
                <a:ea typeface="Calibri" panose="020F0502020204030204" pitchFamily="34" charset="0"/>
                <a:cs typeface="Arial" panose="020B0604020202020204" pitchFamily="34" charset="0"/>
              </a:rPr>
              <a:t> số electron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chúng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sẽ</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góp</a:t>
            </a:r>
            <a:r>
              <a:rPr lang="en-US" sz="2400" dirty="0">
                <a:latin typeface="UTM Avo" panose="02040603050506020204" pitchFamily="18" charset="0"/>
                <a:ea typeface="Calibri" panose="020F0502020204030204" pitchFamily="34" charset="0"/>
                <a:cs typeface="Arial" panose="020B0604020202020204" pitchFamily="34" charset="0"/>
              </a:rPr>
              <a:t> số electron </a:t>
            </a:r>
            <a:r>
              <a:rPr lang="en-US" sz="2400" dirty="0" err="1">
                <a:latin typeface="UTM Avo" panose="02040603050506020204" pitchFamily="18" charset="0"/>
                <a:ea typeface="Calibri" panose="020F0502020204030204" pitchFamily="34" charset="0"/>
                <a:cs typeface="Arial" panose="020B0604020202020204" pitchFamily="34" charset="0"/>
              </a:rPr>
              <a:t>phù</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hợp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tạo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vững</a:t>
            </a:r>
            <a:r>
              <a:rPr lang="en-US" sz="2400" dirty="0">
                <a:latin typeface="UTM Avo" panose="020406030505060202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64790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B17B448E-3A6A-D950-097D-C5F32FD01302}"/>
              </a:ext>
            </a:extLst>
          </p:cNvPr>
          <p:cNvPicPr>
            <a:picLocks noChangeAspect="1"/>
          </p:cNvPicPr>
          <p:nvPr/>
        </p:nvPicPr>
        <p:blipFill>
          <a:blip r:embed="rId4"/>
          <a:stretch>
            <a:fillRect/>
          </a:stretch>
        </p:blipFill>
        <p:spPr>
          <a:xfrm>
            <a:off x="4815093" y="3222836"/>
            <a:ext cx="2557786" cy="1628564"/>
          </a:xfrm>
          <a:prstGeom prst="rect">
            <a:avLst/>
          </a:prstGeom>
        </p:spPr>
      </p:pic>
    </p:spTree>
    <p:extLst>
      <p:ext uri="{BB962C8B-B14F-4D97-AF65-F5344CB8AC3E}">
        <p14:creationId xmlns:p14="http://schemas.microsoft.com/office/powerpoint/2010/main" val="3946045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AFF4AC-87FE-8A53-C0C3-563BB546C156}"/>
              </a:ext>
            </a:extLst>
          </p:cNvPr>
          <p:cNvSpPr/>
          <p:nvPr/>
        </p:nvSpPr>
        <p:spPr>
          <a:xfrm>
            <a:off x="617819" y="1791038"/>
            <a:ext cx="11164606" cy="1121846"/>
          </a:xfrm>
          <a:prstGeom prst="rect">
            <a:avLst/>
          </a:prstGeom>
        </p:spPr>
        <p:txBody>
          <a:bodyPr wrap="square">
            <a:spAutoFit/>
          </a:bodyPr>
          <a:lstStyle/>
          <a:p>
            <a:pPr algn="just">
              <a:lnSpc>
                <a:spcPct val="150000"/>
              </a:lnSpc>
              <a:spcBef>
                <a:spcPts val="400"/>
              </a:spcBef>
              <a:spcAft>
                <a:spcPts val="533"/>
              </a:spcAft>
            </a:pPr>
            <a:r>
              <a:rPr lang="vi-VN" sz="2400" dirty="0">
                <a:latin typeface="UTM Avo" panose="02040603050506020204" pitchFamily="18" charset="0"/>
                <a:ea typeface="Calibri" panose="020F0502020204030204" pitchFamily="34" charset="0"/>
                <a:cs typeface="Arial" panose="020B0604020202020204" pitchFamily="34" charset="0"/>
              </a:rPr>
              <a:t>Viên  bi  rơi  từ  trên  cao  (vị  trí  có  năng  lượng  cao hơn) xuống dưới đất (vị trí có năng lượng thấp hơn) mà không tự lăn theo chiều ngược lại.</a:t>
            </a:r>
          </a:p>
        </p:txBody>
      </p:sp>
      <p:sp>
        <p:nvSpPr>
          <p:cNvPr id="10" name="Rectangle 9">
            <a:extLst>
              <a:ext uri="{FF2B5EF4-FFF2-40B4-BE49-F238E27FC236}">
                <a16:creationId xmlns:a16="http://schemas.microsoft.com/office/drawing/2014/main" id="{BAACDF28-EBD5-33FD-781F-AFD157718453}"/>
              </a:ext>
            </a:extLst>
          </p:cNvPr>
          <p:cNvSpPr/>
          <p:nvPr/>
        </p:nvSpPr>
        <p:spPr>
          <a:xfrm>
            <a:off x="1858298" y="3302012"/>
            <a:ext cx="5614220" cy="2229841"/>
          </a:xfrm>
          <a:prstGeom prst="rect">
            <a:avLst/>
          </a:prstGeom>
          <a:solidFill>
            <a:srgbClr val="F9CBD3"/>
          </a:solidFill>
        </p:spPr>
        <p:txBody>
          <a:bodyPr wrap="square">
            <a:spAutoFit/>
          </a:bodyPr>
          <a:lstStyle/>
          <a:p>
            <a:pPr algn="ctr">
              <a:lnSpc>
                <a:spcPct val="150000"/>
              </a:lnSpc>
              <a:spcBef>
                <a:spcPts val="400"/>
              </a:spcBef>
              <a:spcAft>
                <a:spcPts val="533"/>
              </a:spcAft>
            </a:pPr>
            <a:r>
              <a:rPr lang="en-US" sz="2400" dirty="0" err="1">
                <a:latin typeface="UTM Avo" panose="02040603050506020204" pitchFamily="18" charset="0"/>
                <a:ea typeface="Calibri" panose="020F0502020204030204" pitchFamily="34" charset="0"/>
                <a:cs typeface="Arial" panose="020B0604020202020204" pitchFamily="34" charset="0"/>
              </a:rPr>
              <a:t>Hãy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biết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quá</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diễn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ra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theo</a:t>
            </a:r>
            <a:r>
              <a:rPr lang="en-US" sz="2400" dirty="0">
                <a:latin typeface="UTM Avo" panose="02040603050506020204" pitchFamily="18" charset="0"/>
                <a:ea typeface="Calibri" panose="020F0502020204030204" pitchFamily="34" charset="0"/>
                <a:cs typeface="Arial" panose="020B0604020202020204" pitchFamily="34" charset="0"/>
              </a:rPr>
              <a:t>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tạo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hệ</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hơn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năng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thấp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hơn</a:t>
            </a:r>
            <a:r>
              <a:rPr lang="en-US" sz="2400" dirty="0">
                <a:latin typeface="UTM Avo" panose="02040603050506020204" pitchFamily="18" charset="0"/>
                <a:ea typeface="Calibri" panose="020F0502020204030204" pitchFamily="34" charset="0"/>
                <a:cs typeface="Arial" panose="020B0604020202020204" pitchFamily="34" charset="0"/>
              </a:rPr>
              <a:t>) hay </a:t>
            </a:r>
            <a:r>
              <a:rPr lang="en-US" sz="2400" dirty="0" err="1">
                <a:latin typeface="UTM Avo" panose="02040603050506020204" pitchFamily="18" charset="0"/>
                <a:ea typeface="Calibri" panose="020F0502020204030204" pitchFamily="34" charset="0"/>
                <a:cs typeface="Arial" panose="020B0604020202020204" pitchFamily="34" charset="0"/>
              </a:rPr>
              <a:t>kém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hơn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năng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cao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hơn</a:t>
            </a:r>
            <a:r>
              <a:rPr lang="en-US" sz="2400" dirty="0">
                <a:latin typeface="UTM Avo" panose="02040603050506020204" pitchFamily="18" charset="0"/>
                <a:ea typeface="Calibri" panose="020F050202020403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4D3C9E3B-4B0B-C86A-6F20-64161BC2401D}"/>
              </a:ext>
            </a:extLst>
          </p:cNvPr>
          <p:cNvPicPr>
            <a:picLocks noChangeAspect="1"/>
          </p:cNvPicPr>
          <p:nvPr/>
        </p:nvPicPr>
        <p:blipFill>
          <a:blip r:embed="rId3"/>
          <a:stretch>
            <a:fillRect/>
          </a:stretch>
        </p:blipFill>
        <p:spPr>
          <a:xfrm>
            <a:off x="7747821" y="3321839"/>
            <a:ext cx="3185650" cy="2220301"/>
          </a:xfrm>
          <a:prstGeom prst="rect">
            <a:avLst/>
          </a:prstGeom>
        </p:spPr>
      </p:pic>
      <p:pic>
        <p:nvPicPr>
          <p:cNvPr id="12" name="Picture 14">
            <a:extLst>
              <a:ext uri="{FF2B5EF4-FFF2-40B4-BE49-F238E27FC236}">
                <a16:creationId xmlns:a16="http://schemas.microsoft.com/office/drawing/2014/main" id="{C4F3E53A-F6A1-6F41-9461-0915773E32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4513006"/>
            <a:ext cx="1692799" cy="2338929"/>
          </a:xfrm>
          <a:prstGeom prst="rect">
            <a:avLst/>
          </a:prstGeom>
        </p:spPr>
      </p:pic>
    </p:spTree>
    <p:extLst>
      <p:ext uri="{BB962C8B-B14F-4D97-AF65-F5344CB8AC3E}">
        <p14:creationId xmlns:p14="http://schemas.microsoft.com/office/powerpoint/2010/main" val="83289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3C0CE-D364-565B-ACA2-3D3E6545D4FA}"/>
              </a:ext>
            </a:extLst>
          </p:cNvPr>
          <p:cNvSpPr/>
          <p:nvPr/>
        </p:nvSpPr>
        <p:spPr>
          <a:xfrm>
            <a:off x="685800" y="1756033"/>
            <a:ext cx="11163300" cy="2835135"/>
          </a:xfrm>
          <a:prstGeom prst="rect">
            <a:avLst/>
          </a:prstGeom>
        </p:spPr>
        <p:txBody>
          <a:bodyPr wrap="square">
            <a:spAutoFit/>
          </a:bodyPr>
          <a:lstStyle/>
          <a:p>
            <a:pPr algn="ctr">
              <a:lnSpc>
                <a:spcPct val="150000"/>
              </a:lnSpc>
              <a:spcBef>
                <a:spcPts val="400"/>
              </a:spcBef>
            </a:pPr>
            <a:r>
              <a:rPr lang="en-US" sz="2400" b="1" dirty="0">
                <a:latin typeface="UTM Avo" panose="02040603050506020204" pitchFamily="18" charset="0"/>
                <a:ea typeface="Calibri" panose="020F0502020204030204" pitchFamily="34" charset="0"/>
                <a:cs typeface="Arial" panose="020B0604020202020204" pitchFamily="34" charset="0"/>
              </a:rPr>
              <a:t>KẾT LUẬN</a:t>
            </a:r>
          </a:p>
          <a:p>
            <a:pPr algn="just">
              <a:lnSpc>
                <a:spcPct val="150000"/>
              </a:lnSpc>
              <a:spcBef>
                <a:spcPts val="400"/>
              </a:spcBef>
            </a:pPr>
            <a:r>
              <a:rPr lang="vi-VN" sz="2400" dirty="0">
                <a:latin typeface="UTM Avo" panose="02040603050506020204" pitchFamily="18" charset="0"/>
                <a:ea typeface="Calibri" panose="020F0502020204030204" pitchFamily="34" charset="0"/>
                <a:cs typeface="Arial" panose="020B0604020202020204" pitchFamily="34" charset="0"/>
              </a:rPr>
              <a:t>Trong quá trình hình thành liên kết hóa học, các nguyên tử có xu hướng nhường, nhận hoặc góp chung electron để đạt được cấu hình nềm vững như khí hiếm với 8 electron ở lớp ngoài cùng ( hoặc 2 electron ở lớp ngoài cùng như của helium)</a:t>
            </a:r>
            <a:r>
              <a:rPr lang="en-US" sz="2400" dirty="0">
                <a:latin typeface="UTM Avo" panose="02040603050506020204" pitchFamily="18" charset="0"/>
                <a:ea typeface="Calibri" panose="020F0502020204030204" pitchFamily="34" charset="0"/>
                <a:cs typeface="Arial" panose="020B0604020202020204" pitchFamily="34" charset="0"/>
              </a:rPr>
              <a:t>.</a:t>
            </a:r>
            <a:endParaRPr lang="vi-VN" sz="2400" dirty="0">
              <a:latin typeface="UTM Avo" panose="02040603050506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05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7EFFCF8-65F0-385C-90CB-FCEE32C2FA6A}"/>
              </a:ext>
            </a:extLst>
          </p:cNvPr>
          <p:cNvGrpSpPr/>
          <p:nvPr/>
        </p:nvGrpSpPr>
        <p:grpSpPr>
          <a:xfrm>
            <a:off x="4905441" y="3429000"/>
            <a:ext cx="2736543" cy="1558939"/>
            <a:chOff x="309542" y="967667"/>
            <a:chExt cx="2878585" cy="1558939"/>
          </a:xfrm>
        </p:grpSpPr>
        <p:pic>
          <p:nvPicPr>
            <p:cNvPr id="5" name="Picture 4">
              <a:hlinkClick r:id="rId3"/>
              <a:extLst>
                <a:ext uri="{FF2B5EF4-FFF2-40B4-BE49-F238E27FC236}">
                  <a16:creationId xmlns:a16="http://schemas.microsoft.com/office/drawing/2014/main" id="{46D7394D-0094-16EB-3F7A-43F3E1A6419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6" name="TextBox 5">
              <a:extLst>
                <a:ext uri="{FF2B5EF4-FFF2-40B4-BE49-F238E27FC236}">
                  <a16:creationId xmlns:a16="http://schemas.microsoft.com/office/drawing/2014/main" id="{28CB4D83-36F2-78F0-8317-251ED59425CC}"/>
                </a:ext>
              </a:extLst>
            </p:cNvPr>
            <p:cNvSpPr txBox="1"/>
            <p:nvPr/>
          </p:nvSpPr>
          <p:spPr>
            <a:xfrm>
              <a:off x="309542" y="967667"/>
              <a:ext cx="28785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Ấn</a:t>
              </a:r>
              <a:r>
                <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để</a:t>
              </a:r>
              <a:r>
                <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đến</a:t>
              </a:r>
              <a:r>
                <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trang</a:t>
              </a:r>
              <a:r>
                <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sách</a:t>
              </a:r>
              <a:endPar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2580956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4" name="Google Shape;103;p2">
            <a:extLst>
              <a:ext uri="{FF2B5EF4-FFF2-40B4-BE49-F238E27FC236}">
                <a16:creationId xmlns:a16="http://schemas.microsoft.com/office/drawing/2014/main" id="{EB852C4A-74B4-BD62-1C91-5792D9C546E5}"/>
              </a:ext>
            </a:extLst>
          </p:cNvPr>
          <p:cNvPicPr preferRelativeResize="0"/>
          <p:nvPr/>
        </p:nvPicPr>
        <p:blipFill rotWithShape="1">
          <a:blip r:embed="rId4">
            <a:alphaModFix/>
          </a:blip>
          <a:srcRect/>
          <a:stretch/>
        </p:blipFill>
        <p:spPr>
          <a:xfrm>
            <a:off x="3315777" y="2586854"/>
            <a:ext cx="1929560" cy="1929560"/>
          </a:xfrm>
          <a:prstGeom prst="rect">
            <a:avLst/>
          </a:prstGeom>
          <a:noFill/>
          <a:ln>
            <a:noFill/>
          </a:ln>
        </p:spPr>
      </p:pic>
      <p:pic>
        <p:nvPicPr>
          <p:cNvPr id="5" name="Google Shape;104;p2">
            <a:extLst>
              <a:ext uri="{FF2B5EF4-FFF2-40B4-BE49-F238E27FC236}">
                <a16:creationId xmlns:a16="http://schemas.microsoft.com/office/drawing/2014/main" id="{997EF751-E2A9-306F-5C85-9A978B717F06}"/>
              </a:ext>
            </a:extLst>
          </p:cNvPr>
          <p:cNvPicPr preferRelativeResize="0"/>
          <p:nvPr/>
        </p:nvPicPr>
        <p:blipFill rotWithShape="1">
          <a:blip r:embed="rId5">
            <a:alphaModFix/>
          </a:blip>
          <a:srcRect/>
          <a:stretch/>
        </p:blipFill>
        <p:spPr>
          <a:xfrm>
            <a:off x="3755047" y="3887220"/>
            <a:ext cx="964357" cy="968139"/>
          </a:xfrm>
          <a:prstGeom prst="rect">
            <a:avLst/>
          </a:prstGeom>
          <a:noFill/>
          <a:ln>
            <a:noFill/>
          </a:ln>
        </p:spPr>
      </p:pic>
      <p:pic>
        <p:nvPicPr>
          <p:cNvPr id="6" name="Google Shape;105;p2">
            <a:extLst>
              <a:ext uri="{FF2B5EF4-FFF2-40B4-BE49-F238E27FC236}">
                <a16:creationId xmlns:a16="http://schemas.microsoft.com/office/drawing/2014/main" id="{3DE7A5F9-D9C8-6F88-A772-16C167672F70}"/>
              </a:ext>
            </a:extLst>
          </p:cNvPr>
          <p:cNvPicPr preferRelativeResize="0"/>
          <p:nvPr/>
        </p:nvPicPr>
        <p:blipFill rotWithShape="1">
          <a:blip r:embed="rId6">
            <a:alphaModFix/>
          </a:blip>
          <a:srcRect/>
          <a:stretch/>
        </p:blipFill>
        <p:spPr>
          <a:xfrm>
            <a:off x="5105421" y="2901506"/>
            <a:ext cx="1766119" cy="2354821"/>
          </a:xfrm>
          <a:prstGeom prst="rect">
            <a:avLst/>
          </a:prstGeom>
          <a:noFill/>
          <a:ln>
            <a:noFill/>
          </a:ln>
        </p:spPr>
      </p:pic>
      <p:pic>
        <p:nvPicPr>
          <p:cNvPr id="7" name="Google Shape;106;p2">
            <a:extLst>
              <a:ext uri="{FF2B5EF4-FFF2-40B4-BE49-F238E27FC236}">
                <a16:creationId xmlns:a16="http://schemas.microsoft.com/office/drawing/2014/main" id="{889AB77A-1F7D-849E-3B6D-ADD21C6F450E}"/>
              </a:ext>
            </a:extLst>
          </p:cNvPr>
          <p:cNvPicPr preferRelativeResize="0"/>
          <p:nvPr/>
        </p:nvPicPr>
        <p:blipFill rotWithShape="1">
          <a:blip r:embed="rId5">
            <a:alphaModFix/>
          </a:blip>
          <a:srcRect/>
          <a:stretch/>
        </p:blipFill>
        <p:spPr>
          <a:xfrm>
            <a:off x="5527176" y="4742123"/>
            <a:ext cx="964357" cy="968139"/>
          </a:xfrm>
          <a:prstGeom prst="rect">
            <a:avLst/>
          </a:prstGeom>
          <a:noFill/>
          <a:ln>
            <a:noFill/>
          </a:ln>
        </p:spPr>
      </p:pic>
      <p:pic>
        <p:nvPicPr>
          <p:cNvPr id="8" name="Google Shape;107;p2">
            <a:extLst>
              <a:ext uri="{FF2B5EF4-FFF2-40B4-BE49-F238E27FC236}">
                <a16:creationId xmlns:a16="http://schemas.microsoft.com/office/drawing/2014/main" id="{34D4E4E4-D97D-3DEF-83F5-8888233DCAEC}"/>
              </a:ext>
            </a:extLst>
          </p:cNvPr>
          <p:cNvPicPr preferRelativeResize="0"/>
          <p:nvPr/>
        </p:nvPicPr>
        <p:blipFill rotWithShape="1">
          <a:blip r:embed="rId7">
            <a:alphaModFix/>
          </a:blip>
          <a:srcRect/>
          <a:stretch/>
        </p:blipFill>
        <p:spPr>
          <a:xfrm>
            <a:off x="6972381" y="2494356"/>
            <a:ext cx="963251" cy="1737511"/>
          </a:xfrm>
          <a:prstGeom prst="rect">
            <a:avLst/>
          </a:prstGeom>
          <a:noFill/>
          <a:ln>
            <a:noFill/>
          </a:ln>
        </p:spPr>
      </p:pic>
      <p:pic>
        <p:nvPicPr>
          <p:cNvPr id="9" name="Google Shape;108;p2">
            <a:extLst>
              <a:ext uri="{FF2B5EF4-FFF2-40B4-BE49-F238E27FC236}">
                <a16:creationId xmlns:a16="http://schemas.microsoft.com/office/drawing/2014/main" id="{9173358F-A8DE-995D-23EC-64C7F2AB3F95}"/>
              </a:ext>
            </a:extLst>
          </p:cNvPr>
          <p:cNvPicPr preferRelativeResize="0"/>
          <p:nvPr/>
        </p:nvPicPr>
        <p:blipFill rotWithShape="1">
          <a:blip r:embed="rId5">
            <a:alphaModFix/>
          </a:blip>
          <a:srcRect/>
          <a:stretch/>
        </p:blipFill>
        <p:spPr>
          <a:xfrm>
            <a:off x="7004637" y="3887220"/>
            <a:ext cx="964357" cy="968139"/>
          </a:xfrm>
          <a:prstGeom prst="rect">
            <a:avLst/>
          </a:prstGeom>
          <a:noFill/>
          <a:ln>
            <a:noFill/>
          </a:ln>
        </p:spPr>
      </p:pic>
      <p:pic>
        <p:nvPicPr>
          <p:cNvPr id="10" name="Google Shape;109;p2">
            <a:extLst>
              <a:ext uri="{FF2B5EF4-FFF2-40B4-BE49-F238E27FC236}">
                <a16:creationId xmlns:a16="http://schemas.microsoft.com/office/drawing/2014/main" id="{EDBAD89D-1092-9FE6-0228-FF32FE0CB27A}"/>
              </a:ext>
            </a:extLst>
          </p:cNvPr>
          <p:cNvPicPr preferRelativeResize="0"/>
          <p:nvPr/>
        </p:nvPicPr>
        <p:blipFill rotWithShape="1">
          <a:blip r:embed="rId8">
            <a:alphaModFix/>
          </a:blip>
          <a:srcRect/>
          <a:stretch/>
        </p:blipFill>
        <p:spPr>
          <a:xfrm flipH="1">
            <a:off x="8940670" y="3361446"/>
            <a:ext cx="1107644" cy="1758003"/>
          </a:xfrm>
          <a:prstGeom prst="rect">
            <a:avLst/>
          </a:prstGeom>
          <a:noFill/>
          <a:ln>
            <a:noFill/>
          </a:ln>
        </p:spPr>
      </p:pic>
      <p:pic>
        <p:nvPicPr>
          <p:cNvPr id="11" name="Google Shape;110;p2">
            <a:extLst>
              <a:ext uri="{FF2B5EF4-FFF2-40B4-BE49-F238E27FC236}">
                <a16:creationId xmlns:a16="http://schemas.microsoft.com/office/drawing/2014/main" id="{7AB56CFC-A761-D031-DA9F-DAD2176615C8}"/>
              </a:ext>
            </a:extLst>
          </p:cNvPr>
          <p:cNvPicPr preferRelativeResize="0"/>
          <p:nvPr/>
        </p:nvPicPr>
        <p:blipFill rotWithShape="1">
          <a:blip r:embed="rId5">
            <a:alphaModFix/>
          </a:blip>
          <a:srcRect/>
          <a:stretch/>
        </p:blipFill>
        <p:spPr>
          <a:xfrm>
            <a:off x="8998274" y="4730080"/>
            <a:ext cx="964357" cy="968139"/>
          </a:xfrm>
          <a:prstGeom prst="rect">
            <a:avLst/>
          </a:prstGeom>
          <a:noFill/>
          <a:ln>
            <a:noFill/>
          </a:ln>
        </p:spPr>
      </p:pic>
      <p:sp>
        <p:nvSpPr>
          <p:cNvPr id="13" name="Google Shape;113;p2">
            <a:extLst>
              <a:ext uri="{FF2B5EF4-FFF2-40B4-BE49-F238E27FC236}">
                <a16:creationId xmlns:a16="http://schemas.microsoft.com/office/drawing/2014/main" id="{7B6F69A0-33B0-0D60-D017-A7DE90F7D36C}"/>
              </a:ext>
            </a:extLst>
          </p:cNvPr>
          <p:cNvSpPr txBox="1"/>
          <p:nvPr/>
        </p:nvSpPr>
        <p:spPr>
          <a:xfrm>
            <a:off x="2505945" y="758756"/>
            <a:ext cx="7252243" cy="8617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5B9BD5"/>
              </a:buClr>
              <a:buSzPts val="5000"/>
              <a:buFont typeface="Arial"/>
              <a:buNone/>
              <a:tabLst/>
              <a:defRPr/>
            </a:pPr>
            <a:r>
              <a:rPr kumimoji="0" lang="en-US" sz="5000" b="1" i="0" u="none" strike="noStrike" kern="0" cap="none" spc="0" normalizeH="0" baseline="0" noProof="0" dirty="0">
                <a:ln>
                  <a:noFill/>
                </a:ln>
                <a:solidFill>
                  <a:srgbClr val="5B9BD5"/>
                </a:solidFill>
                <a:effectLst/>
                <a:uLnTx/>
                <a:uFillTx/>
                <a:latin typeface="UTM Avo" panose="02040603050506020204" pitchFamily="18" charset="0"/>
                <a:ea typeface="Arial"/>
                <a:cs typeface="Arial"/>
                <a:sym typeface="Arial"/>
              </a:rPr>
              <a:t>VƯỜN HOA LỚP MÌNH</a:t>
            </a: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89" name="Google Shape;89;p1"/>
          <p:cNvPicPr preferRelativeResize="0"/>
          <p:nvPr/>
        </p:nvPicPr>
        <p:blipFill rotWithShape="1">
          <a:blip r:embed="rId9">
            <a:alphaModFix/>
          </a:blip>
          <a:srcRect/>
          <a:stretch/>
        </p:blipFill>
        <p:spPr>
          <a:xfrm>
            <a:off x="1127717" y="1802680"/>
            <a:ext cx="2494552" cy="4566799"/>
          </a:xfrm>
          <a:prstGeom prst="rect">
            <a:avLst/>
          </a:prstGeom>
          <a:noFill/>
          <a:ln>
            <a:noFill/>
          </a:ln>
        </p:spPr>
      </p:pic>
      <p:pic>
        <p:nvPicPr>
          <p:cNvPr id="95" name="Google Shape;95;p1"/>
          <p:cNvPicPr preferRelativeResize="0"/>
          <p:nvPr/>
        </p:nvPicPr>
        <p:blipFill rotWithShape="1">
          <a:blip r:embed="rId10">
            <a:alphaModFix/>
          </a:blip>
          <a:srcRect t="18151"/>
          <a:stretch/>
        </p:blipFill>
        <p:spPr>
          <a:xfrm>
            <a:off x="83128" y="6204948"/>
            <a:ext cx="12192000" cy="1486881"/>
          </a:xfrm>
          <a:prstGeom prst="rect">
            <a:avLst/>
          </a:prstGeom>
          <a:noFill/>
          <a:ln>
            <a:noFill/>
          </a:ln>
        </p:spPr>
      </p:pic>
      <p:pic>
        <p:nvPicPr>
          <p:cNvPr id="97" name="Google Shape;97;p1"/>
          <p:cNvPicPr preferRelativeResize="0"/>
          <p:nvPr/>
        </p:nvPicPr>
        <p:blipFill rotWithShape="1">
          <a:blip r:embed="rId11">
            <a:alphaModFix/>
          </a:blip>
          <a:srcRect/>
          <a:stretch/>
        </p:blipFill>
        <p:spPr>
          <a:xfrm>
            <a:off x="0" y="0"/>
            <a:ext cx="651242" cy="726184"/>
          </a:xfrm>
          <a:prstGeom prst="rect">
            <a:avLst/>
          </a:prstGeom>
          <a:solidFill>
            <a:schemeClr val="lt1"/>
          </a:solidFill>
          <a:ln>
            <a:noFill/>
          </a:ln>
        </p:spPr>
      </p:pic>
      <p:grpSp>
        <p:nvGrpSpPr>
          <p:cNvPr id="3" name="Group 2">
            <a:extLst>
              <a:ext uri="{FF2B5EF4-FFF2-40B4-BE49-F238E27FC236}">
                <a16:creationId xmlns:a16="http://schemas.microsoft.com/office/drawing/2014/main" id="{643E7FB0-DBEA-E93D-8BDB-AE7A68155F08}"/>
              </a:ext>
            </a:extLst>
          </p:cNvPr>
          <p:cNvGrpSpPr/>
          <p:nvPr/>
        </p:nvGrpSpPr>
        <p:grpSpPr>
          <a:xfrm>
            <a:off x="4050935" y="1001537"/>
            <a:ext cx="7772874" cy="5894262"/>
            <a:chOff x="4244899" y="470446"/>
            <a:chExt cx="7772874" cy="5894262"/>
          </a:xfrm>
        </p:grpSpPr>
        <p:sp>
          <p:nvSpPr>
            <p:cNvPr id="90" name="Google Shape;90;p1"/>
            <p:cNvSpPr/>
            <p:nvPr/>
          </p:nvSpPr>
          <p:spPr>
            <a:xfrm>
              <a:off x="4244899" y="470446"/>
              <a:ext cx="7716192" cy="5894262"/>
            </a:xfrm>
            <a:prstGeom prst="roundRect">
              <a:avLst>
                <a:gd name="adj" fmla="val 4748"/>
              </a:avLst>
            </a:prstGeom>
            <a:solidFill>
              <a:schemeClr val="bg1">
                <a:alpha val="80000"/>
              </a:scheme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2000"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96" name="Google Shape;96;p1"/>
            <p:cNvSpPr txBox="1"/>
            <p:nvPr/>
          </p:nvSpPr>
          <p:spPr>
            <a:xfrm>
              <a:off x="5882118" y="625299"/>
              <a:ext cx="4730820"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Arial"/>
                <a:buNone/>
                <a:tabLst/>
                <a:defRPr/>
              </a:pPr>
              <a:r>
                <a:rPr kumimoji="0" lang="en-US" sz="36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HƯỚNG DẪN</a:t>
              </a:r>
              <a:endParaRPr kumimoji="0"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 name="Google Shape;96;p1">
              <a:extLst>
                <a:ext uri="{FF2B5EF4-FFF2-40B4-BE49-F238E27FC236}">
                  <a16:creationId xmlns:a16="http://schemas.microsoft.com/office/drawing/2014/main" id="{F00AD42C-E739-CFDA-0BF1-F122B11210D7}"/>
                </a:ext>
              </a:extLst>
            </p:cNvPr>
            <p:cNvSpPr txBox="1"/>
            <p:nvPr/>
          </p:nvSpPr>
          <p:spPr>
            <a:xfrm>
              <a:off x="4431189" y="1089439"/>
              <a:ext cx="7586584" cy="507827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FFFFFF"/>
                </a:buClr>
                <a:buSzPts val="3200"/>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Mỗi hình ảnh hoa tương ứng với 1 câu hỏi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a:p>
              <a:pPr marL="0" marR="0" lvl="0" indent="0" algn="l" defTabSz="914400" rtl="0" eaLnBrk="1" fontAlgn="auto" latinLnBrk="0" hangingPunct="1">
                <a:lnSpc>
                  <a:spcPct val="150000"/>
                </a:lnSpc>
                <a:spcBef>
                  <a:spcPts val="0"/>
                </a:spcBef>
                <a:spcAft>
                  <a:spcPts val="0"/>
                </a:spcAft>
                <a:buClr>
                  <a:srgbClr val="FFFFFF"/>
                </a:buClr>
                <a:buSzPts val="3200"/>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GV c</a:t>
              </a:r>
              <a:r>
                <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lick vào từng hình ảnh hoa để đến câu hỏi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a:p>
              <a:pPr marL="0" marR="0" lvl="0" indent="0" algn="l" defTabSz="914400" rtl="0" eaLnBrk="1" fontAlgn="auto" latinLnBrk="0" hangingPunct="1">
                <a:lnSpc>
                  <a:spcPct val="150000"/>
                </a:lnSpc>
                <a:spcBef>
                  <a:spcPts val="0"/>
                </a:spcBef>
                <a:spcAft>
                  <a:spcPts val="0"/>
                </a:spcAft>
                <a:buClr>
                  <a:srgbClr val="FFFFFF"/>
                </a:buClr>
                <a:buSzPts val="3200"/>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Click vào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ô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đáp</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án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để</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chọn</a:t>
              </a:r>
              <a:r>
                <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đáp án đúng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a:p>
              <a:pPr marL="0" marR="0" lvl="0" indent="0" algn="l" defTabSz="914400" rtl="0" eaLnBrk="1" fontAlgn="auto" latinLnBrk="0" hangingPunct="1">
                <a:lnSpc>
                  <a:spcPct val="150000"/>
                </a:lnSpc>
                <a:spcBef>
                  <a:spcPts val="0"/>
                </a:spcBef>
                <a:spcAft>
                  <a:spcPts val="0"/>
                </a:spcAft>
                <a:buClr>
                  <a:srgbClr val="FFFFFF"/>
                </a:buClr>
                <a:buSzPts val="3200"/>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C</a:t>
              </a:r>
              <a:r>
                <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li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c</a:t>
              </a:r>
              <a:r>
                <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k vào mũi tên để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đến</a:t>
              </a:r>
              <a:r>
                <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slide trồng cây.</a:t>
              </a:r>
            </a:p>
            <a:p>
              <a:pPr marL="0" marR="0" lvl="0" indent="0" algn="l" defTabSz="914400" rtl="0" eaLnBrk="1" fontAlgn="auto" latinLnBrk="0" hangingPunct="1">
                <a:lnSpc>
                  <a:spcPct val="150000"/>
                </a:lnSpc>
                <a:spcBef>
                  <a:spcPts val="0"/>
                </a:spcBef>
                <a:spcAft>
                  <a:spcPts val="0"/>
                </a:spcAft>
                <a:buClr>
                  <a:srgbClr val="FFFFFF"/>
                </a:buClr>
                <a:buSzPts val="3200"/>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Click vào chậu hoa để cây hoa mọc lên.</a:t>
              </a:r>
            </a:p>
            <a:p>
              <a:pPr marL="0" marR="0" lvl="0" indent="0" algn="l" defTabSz="914400" rtl="0" eaLnBrk="1" fontAlgn="auto" latinLnBrk="0" hangingPunct="1">
                <a:lnSpc>
                  <a:spcPct val="150000"/>
                </a:lnSpc>
                <a:spcBef>
                  <a:spcPts val="0"/>
                </a:spcBef>
                <a:spcAft>
                  <a:spcPts val="0"/>
                </a:spcAft>
                <a:buClr>
                  <a:srgbClr val="FFFFFF"/>
                </a:buClr>
                <a:buSzPts val="3200"/>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Click vào mũi tên để quay về slide chọn hoa và chọn câu hỏi tiếp theo.</a:t>
              </a:r>
            </a:p>
            <a:p>
              <a:pPr marL="0" marR="0" lvl="0" indent="0" algn="l" defTabSz="914400" rtl="0" eaLnBrk="1" fontAlgn="auto" latinLnBrk="0" hangingPunct="1">
                <a:lnSpc>
                  <a:spcPct val="150000"/>
                </a:lnSpc>
                <a:spcBef>
                  <a:spcPts val="0"/>
                </a:spcBef>
                <a:spcAft>
                  <a:spcPts val="0"/>
                </a:spcAft>
                <a:buClr>
                  <a:srgbClr val="FFFFFF"/>
                </a:buClr>
                <a:buSzPts val="3200"/>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Sau khi trả lời hết câu hỏi, click vào "Tiếp tục bài học" để tiếp tục bài giảng.</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Tree>
    <p:extLst>
      <p:ext uri="{BB962C8B-B14F-4D97-AF65-F5344CB8AC3E}">
        <p14:creationId xmlns:p14="http://schemas.microsoft.com/office/powerpoint/2010/main" val="198411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89" name="Google Shape;89;p1">
            <a:hlinkClick r:id="rId4" action="ppaction://hlinksldjump"/>
          </p:cNvPr>
          <p:cNvPicPr preferRelativeResize="0"/>
          <p:nvPr/>
        </p:nvPicPr>
        <p:blipFill rotWithShape="1">
          <a:blip r:embed="rId5">
            <a:alphaModFix/>
          </a:blip>
          <a:srcRect/>
          <a:stretch/>
        </p:blipFill>
        <p:spPr>
          <a:xfrm>
            <a:off x="1498840" y="1473433"/>
            <a:ext cx="2494552" cy="4566799"/>
          </a:xfrm>
          <a:prstGeom prst="rect">
            <a:avLst/>
          </a:prstGeom>
          <a:noFill/>
          <a:ln>
            <a:noFill/>
          </a:ln>
        </p:spPr>
      </p:pic>
      <p:sp>
        <p:nvSpPr>
          <p:cNvPr id="90" name="Google Shape;90;p1"/>
          <p:cNvSpPr/>
          <p:nvPr/>
        </p:nvSpPr>
        <p:spPr>
          <a:xfrm>
            <a:off x="4928390" y="1300156"/>
            <a:ext cx="5498637" cy="4896232"/>
          </a:xfrm>
          <a:prstGeom prst="roundRect">
            <a:avLst>
              <a:gd name="adj" fmla="val 4748"/>
            </a:avLst>
          </a:prstGeom>
          <a:solidFill>
            <a:schemeClr val="accent5">
              <a:alpha val="80000"/>
            </a:scheme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endParaRPr>
          </a:p>
        </p:txBody>
      </p:sp>
      <p:sp>
        <p:nvSpPr>
          <p:cNvPr id="91" name="Google Shape;91;p1">
            <a:hlinkClick r:id="rId6" action="ppaction://hlinksldjump"/>
          </p:cNvPr>
          <p:cNvSpPr/>
          <p:nvPr/>
        </p:nvSpPr>
        <p:spPr>
          <a:xfrm>
            <a:off x="6103343" y="2223406"/>
            <a:ext cx="1375322" cy="1339862"/>
          </a:xfrm>
          <a:prstGeom prst="roundRect">
            <a:avLst>
              <a:gd name="adj" fmla="val 5776"/>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endParaRPr>
          </a:p>
        </p:txBody>
      </p:sp>
      <p:sp>
        <p:nvSpPr>
          <p:cNvPr id="92" name="Google Shape;92;p1">
            <a:hlinkClick r:id="rId8" action="ppaction://hlinksldjump"/>
          </p:cNvPr>
          <p:cNvSpPr/>
          <p:nvPr/>
        </p:nvSpPr>
        <p:spPr>
          <a:xfrm>
            <a:off x="7847922" y="2223406"/>
            <a:ext cx="1375322" cy="1339862"/>
          </a:xfrm>
          <a:prstGeom prst="roundRect">
            <a:avLst>
              <a:gd name="adj" fmla="val 5776"/>
            </a:avLst>
          </a:prstGeom>
          <a:blipFill rotWithShape="1">
            <a:blip r:embed="rId9">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endParaRPr>
          </a:p>
        </p:txBody>
      </p:sp>
      <p:pic>
        <p:nvPicPr>
          <p:cNvPr id="95" name="Google Shape;95;p1"/>
          <p:cNvPicPr preferRelativeResize="0"/>
          <p:nvPr/>
        </p:nvPicPr>
        <p:blipFill rotWithShape="1">
          <a:blip r:embed="rId10">
            <a:alphaModFix/>
          </a:blip>
          <a:srcRect t="18151"/>
          <a:stretch/>
        </p:blipFill>
        <p:spPr>
          <a:xfrm>
            <a:off x="0" y="5886081"/>
            <a:ext cx="12192000" cy="1486881"/>
          </a:xfrm>
          <a:prstGeom prst="rect">
            <a:avLst/>
          </a:prstGeom>
          <a:noFill/>
          <a:ln>
            <a:noFill/>
          </a:ln>
        </p:spPr>
      </p:pic>
      <p:sp>
        <p:nvSpPr>
          <p:cNvPr id="96" name="Google Shape;96;p1"/>
          <p:cNvSpPr txBox="1"/>
          <p:nvPr/>
        </p:nvSpPr>
        <p:spPr>
          <a:xfrm>
            <a:off x="5312298" y="3905355"/>
            <a:ext cx="4730820" cy="107717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Arial"/>
              <a:buNone/>
              <a:tabLst/>
              <a:defRPr/>
            </a:pPr>
            <a:r>
              <a:rPr kumimoji="0" lang="en-US" sz="3200" b="1" i="0" u="none" strike="noStrike" kern="0" cap="none" spc="0" normalizeH="0" baseline="0" noProof="0" dirty="0">
                <a:ln>
                  <a:noFill/>
                </a:ln>
                <a:solidFill>
                  <a:srgbClr val="FFFFFF"/>
                </a:solidFill>
                <a:effectLst/>
                <a:uLnTx/>
                <a:uFillTx/>
                <a:latin typeface="UTM Avo" panose="02040603050506020204" pitchFamily="18" charset="0"/>
                <a:cs typeface="Arial"/>
                <a:sym typeface="Arial"/>
              </a:rPr>
              <a:t>CÁC BẠN HÃY CHỌN HẠT GIỐNG HOA</a:t>
            </a: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97" name="Google Shape;97;p1"/>
          <p:cNvPicPr preferRelativeResize="0"/>
          <p:nvPr/>
        </p:nvPicPr>
        <p:blipFill rotWithShape="1">
          <a:blip r:embed="rId11">
            <a:alphaModFix/>
          </a:blip>
          <a:srcRect/>
          <a:stretch/>
        </p:blipFill>
        <p:spPr>
          <a:xfrm>
            <a:off x="0" y="0"/>
            <a:ext cx="651242" cy="726184"/>
          </a:xfrm>
          <a:prstGeom prst="rect">
            <a:avLst/>
          </a:prstGeom>
          <a:solidFill>
            <a:schemeClr val="lt1"/>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1"/>
                                        </p:tgtEl>
                                      </p:cBhvr>
                                    </p:animEffect>
                                    <p:set>
                                      <p:cBhvr>
                                        <p:cTn id="7" dur="1" fill="hold">
                                          <p:stCondLst>
                                            <p:cond delay="1000"/>
                                          </p:stCondLst>
                                        </p:cTn>
                                        <p:tgtEl>
                                          <p:spTgt spid="9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92"/>
                                        </p:tgtEl>
                                      </p:cBhvr>
                                    </p:animEffect>
                                    <p:set>
                                      <p:cBhvr>
                                        <p:cTn id="12" dur="1" fill="hold">
                                          <p:stCondLst>
                                            <p:cond delay="1000"/>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pic>
        <p:nvPicPr>
          <p:cNvPr id="103" name="Google Shape;103;p2"/>
          <p:cNvPicPr preferRelativeResize="0"/>
          <p:nvPr/>
        </p:nvPicPr>
        <p:blipFill rotWithShape="1">
          <a:blip r:embed="rId4">
            <a:alphaModFix/>
          </a:blip>
          <a:srcRect/>
          <a:stretch/>
        </p:blipFill>
        <p:spPr>
          <a:xfrm>
            <a:off x="4954077" y="2586854"/>
            <a:ext cx="1929560" cy="1929560"/>
          </a:xfrm>
          <a:prstGeom prst="rect">
            <a:avLst/>
          </a:prstGeom>
          <a:noFill/>
          <a:ln>
            <a:noFill/>
          </a:ln>
        </p:spPr>
      </p:pic>
      <p:pic>
        <p:nvPicPr>
          <p:cNvPr id="104" name="Google Shape;104;p2"/>
          <p:cNvPicPr preferRelativeResize="0"/>
          <p:nvPr/>
        </p:nvPicPr>
        <p:blipFill rotWithShape="1">
          <a:blip r:embed="rId5">
            <a:alphaModFix/>
          </a:blip>
          <a:srcRect/>
          <a:stretch/>
        </p:blipFill>
        <p:spPr>
          <a:xfrm>
            <a:off x="5393347" y="3887220"/>
            <a:ext cx="964357" cy="968139"/>
          </a:xfrm>
          <a:prstGeom prst="rect">
            <a:avLst/>
          </a:prstGeom>
          <a:noFill/>
          <a:ln>
            <a:noFill/>
          </a:ln>
        </p:spPr>
      </p:pic>
      <p:pic>
        <p:nvPicPr>
          <p:cNvPr id="107" name="Google Shape;107;p2"/>
          <p:cNvPicPr preferRelativeResize="0"/>
          <p:nvPr/>
        </p:nvPicPr>
        <p:blipFill rotWithShape="1">
          <a:blip r:embed="rId6">
            <a:alphaModFix/>
          </a:blip>
          <a:srcRect/>
          <a:stretch/>
        </p:blipFill>
        <p:spPr>
          <a:xfrm>
            <a:off x="6972381" y="2494356"/>
            <a:ext cx="963251" cy="1737511"/>
          </a:xfrm>
          <a:prstGeom prst="rect">
            <a:avLst/>
          </a:prstGeom>
          <a:noFill/>
          <a:ln>
            <a:noFill/>
          </a:ln>
        </p:spPr>
      </p:pic>
      <p:pic>
        <p:nvPicPr>
          <p:cNvPr id="108" name="Google Shape;108;p2"/>
          <p:cNvPicPr preferRelativeResize="0"/>
          <p:nvPr/>
        </p:nvPicPr>
        <p:blipFill rotWithShape="1">
          <a:blip r:embed="rId5">
            <a:alphaModFix/>
          </a:blip>
          <a:srcRect/>
          <a:stretch/>
        </p:blipFill>
        <p:spPr>
          <a:xfrm>
            <a:off x="7004637" y="3887220"/>
            <a:ext cx="964357" cy="968139"/>
          </a:xfrm>
          <a:prstGeom prst="rect">
            <a:avLst/>
          </a:prstGeom>
          <a:noFill/>
          <a:ln>
            <a:noFill/>
          </a:ln>
        </p:spPr>
      </p:pic>
      <p:pic>
        <p:nvPicPr>
          <p:cNvPr id="111" name="Google Shape;111;p2"/>
          <p:cNvPicPr preferRelativeResize="0"/>
          <p:nvPr/>
        </p:nvPicPr>
        <p:blipFill rotWithShape="1">
          <a:blip r:embed="rId7">
            <a:alphaModFix/>
          </a:blip>
          <a:srcRect t="13646" b="25770"/>
          <a:stretch/>
        </p:blipFill>
        <p:spPr>
          <a:xfrm>
            <a:off x="0" y="5831472"/>
            <a:ext cx="12192000" cy="1096862"/>
          </a:xfrm>
          <a:prstGeom prst="rect">
            <a:avLst/>
          </a:prstGeom>
          <a:noFill/>
          <a:ln>
            <a:noFill/>
          </a:ln>
        </p:spPr>
      </p:pic>
      <p:pic>
        <p:nvPicPr>
          <p:cNvPr id="112" name="Google Shape;112;p2"/>
          <p:cNvPicPr preferRelativeResize="0"/>
          <p:nvPr/>
        </p:nvPicPr>
        <p:blipFill rotWithShape="1">
          <a:blip r:embed="rId8">
            <a:alphaModFix/>
          </a:blip>
          <a:srcRect/>
          <a:stretch/>
        </p:blipFill>
        <p:spPr>
          <a:xfrm>
            <a:off x="464529" y="1639383"/>
            <a:ext cx="2289583" cy="4191560"/>
          </a:xfrm>
          <a:prstGeom prst="rect">
            <a:avLst/>
          </a:prstGeom>
          <a:noFill/>
          <a:ln>
            <a:noFill/>
          </a:ln>
        </p:spPr>
      </p:pic>
      <p:sp>
        <p:nvSpPr>
          <p:cNvPr id="113" name="Google Shape;113;p2"/>
          <p:cNvSpPr txBox="1"/>
          <p:nvPr/>
        </p:nvSpPr>
        <p:spPr>
          <a:xfrm>
            <a:off x="2505945" y="758756"/>
            <a:ext cx="7252243" cy="8617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5B9BD5"/>
              </a:buClr>
              <a:buSzPts val="5000"/>
              <a:buFont typeface="Arial"/>
              <a:buNone/>
              <a:tabLst/>
              <a:defRPr/>
            </a:pPr>
            <a:r>
              <a:rPr kumimoji="0" lang="en-US" sz="5000" b="1" i="0" u="none" strike="noStrike" kern="0" cap="none" spc="0" normalizeH="0" baseline="0" noProof="0" dirty="0">
                <a:ln>
                  <a:noFill/>
                </a:ln>
                <a:solidFill>
                  <a:srgbClr val="5B9BD5"/>
                </a:solidFill>
                <a:effectLst/>
                <a:uLnTx/>
                <a:uFillTx/>
                <a:latin typeface="UTM Avo" panose="02040603050506020204" pitchFamily="18" charset="0"/>
                <a:ea typeface="Arial"/>
                <a:cs typeface="Arial"/>
                <a:sym typeface="Arial"/>
              </a:rPr>
              <a:t>VƯỜN HOA LỚP MÌNH</a:t>
            </a: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115" name="Google Shape;115;p2"/>
          <p:cNvPicPr preferRelativeResize="0"/>
          <p:nvPr/>
        </p:nvPicPr>
        <p:blipFill rotWithShape="1">
          <a:blip r:embed="rId9">
            <a:alphaModFix/>
          </a:blip>
          <a:srcRect/>
          <a:stretch/>
        </p:blipFill>
        <p:spPr>
          <a:xfrm>
            <a:off x="0" y="0"/>
            <a:ext cx="651242" cy="726184"/>
          </a:xfrm>
          <a:prstGeom prst="rect">
            <a:avLst/>
          </a:prstGeom>
          <a:solidFill>
            <a:schemeClr val="lt1"/>
          </a:solidFill>
          <a:ln>
            <a:noFill/>
          </a:ln>
        </p:spPr>
      </p:pic>
      <p:sp>
        <p:nvSpPr>
          <p:cNvPr id="116" name="Google Shape;116;p2">
            <a:hlinkClick r:id="rId10" action="ppaction://hlinksldjump"/>
          </p:cNvPr>
          <p:cNvSpPr/>
          <p:nvPr/>
        </p:nvSpPr>
        <p:spPr>
          <a:xfrm>
            <a:off x="10076376" y="282597"/>
            <a:ext cx="1766315" cy="861774"/>
          </a:xfrm>
          <a:prstGeom prst="rect">
            <a:avLst/>
          </a:prstGeom>
          <a:solidFill>
            <a:schemeClr val="accent2"/>
          </a:solidFill>
          <a:ln w="5715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rPr>
              <a:t>TIẾP TỤC BÀI HỌC</a:t>
            </a: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2" name="Google Shape;128;p3" descr="Icon&#10;&#10;Description automatically generated">
            <a:hlinkClick r:id="rId11" action="ppaction://hlinksldjump"/>
            <a:extLst>
              <a:ext uri="{FF2B5EF4-FFF2-40B4-BE49-F238E27FC236}">
                <a16:creationId xmlns:a16="http://schemas.microsoft.com/office/drawing/2014/main" id="{880B5BBB-FA59-D9EA-26E2-9DDACA91D297}"/>
              </a:ext>
            </a:extLst>
          </p:cNvPr>
          <p:cNvPicPr preferRelativeResize="0"/>
          <p:nvPr/>
        </p:nvPicPr>
        <p:blipFill rotWithShape="1">
          <a:blip r:embed="rId12">
            <a:alphaModFix/>
          </a:blip>
          <a:srcRect/>
          <a:stretch/>
        </p:blipFill>
        <p:spPr>
          <a:xfrm>
            <a:off x="10609980" y="5399385"/>
            <a:ext cx="1394992" cy="13949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2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3"/>
          <p:cNvSpPr/>
          <p:nvPr/>
        </p:nvSpPr>
        <p:spPr>
          <a:xfrm>
            <a:off x="3035300" y="463637"/>
            <a:ext cx="8712200" cy="4518666"/>
          </a:xfrm>
          <a:prstGeom prst="roundRect">
            <a:avLst>
              <a:gd name="adj" fmla="val 8270"/>
            </a:avLst>
          </a:prstGeom>
          <a:solidFill>
            <a:schemeClr val="lt1"/>
          </a:solidFill>
          <a:ln w="381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endParaRPr>
          </a:p>
        </p:txBody>
      </p:sp>
      <p:grpSp>
        <p:nvGrpSpPr>
          <p:cNvPr id="123" name="Google Shape;123;p3"/>
          <p:cNvGrpSpPr/>
          <p:nvPr/>
        </p:nvGrpSpPr>
        <p:grpSpPr>
          <a:xfrm>
            <a:off x="-1" y="5045066"/>
            <a:ext cx="12192001" cy="1812934"/>
            <a:chOff x="-1" y="5045066"/>
            <a:chExt cx="12192001" cy="1812934"/>
          </a:xfrm>
        </p:grpSpPr>
        <p:pic>
          <p:nvPicPr>
            <p:cNvPr id="124" name="Google Shape;124;p3"/>
            <p:cNvPicPr preferRelativeResize="0"/>
            <p:nvPr/>
          </p:nvPicPr>
          <p:blipFill rotWithShape="1">
            <a:blip r:embed="rId4">
              <a:alphaModFix/>
            </a:blip>
            <a:srcRect l="8284"/>
            <a:stretch/>
          </p:blipFill>
          <p:spPr>
            <a:xfrm>
              <a:off x="-1" y="5045066"/>
              <a:ext cx="7725733" cy="1812103"/>
            </a:xfrm>
            <a:prstGeom prst="rect">
              <a:avLst/>
            </a:prstGeom>
            <a:noFill/>
            <a:ln>
              <a:noFill/>
            </a:ln>
          </p:spPr>
        </p:pic>
        <p:pic>
          <p:nvPicPr>
            <p:cNvPr id="125" name="Google Shape;125;p3"/>
            <p:cNvPicPr preferRelativeResize="0"/>
            <p:nvPr/>
          </p:nvPicPr>
          <p:blipFill rotWithShape="1">
            <a:blip r:embed="rId4">
              <a:alphaModFix/>
            </a:blip>
            <a:srcRect l="17138" r="27682"/>
            <a:stretch/>
          </p:blipFill>
          <p:spPr>
            <a:xfrm>
              <a:off x="7543800" y="5045897"/>
              <a:ext cx="4648200" cy="1812103"/>
            </a:xfrm>
            <a:prstGeom prst="rect">
              <a:avLst/>
            </a:prstGeom>
            <a:noFill/>
            <a:ln>
              <a:noFill/>
            </a:ln>
          </p:spPr>
        </p:pic>
      </p:grpSp>
      <p:sp>
        <p:nvSpPr>
          <p:cNvPr id="126" name="Google Shape;126;p3"/>
          <p:cNvSpPr txBox="1"/>
          <p:nvPr/>
        </p:nvSpPr>
        <p:spPr>
          <a:xfrm>
            <a:off x="3509676" y="490071"/>
            <a:ext cx="7797800" cy="17542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2800"/>
              <a:buFont typeface="Arial"/>
              <a:buNone/>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rPr>
              <a:t>Bài 1. </a:t>
            </a:r>
            <a:r>
              <a:rPr kumimoji="0" lang="vi-VN" sz="240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rPr>
              <a:t>Nguyên tử nitrogen và nguyên tử nhôm có xu hướng nhận hay nhường lần lượt bao nhiêu electron để đạt được cấu hình electron bền vững?</a:t>
            </a:r>
          </a:p>
        </p:txBody>
      </p:sp>
      <p:pic>
        <p:nvPicPr>
          <p:cNvPr id="127" name="Google Shape;127;p3"/>
          <p:cNvPicPr preferRelativeResize="0"/>
          <p:nvPr/>
        </p:nvPicPr>
        <p:blipFill rotWithShape="1">
          <a:blip r:embed="rId5">
            <a:alphaModFix/>
          </a:blip>
          <a:srcRect/>
          <a:stretch/>
        </p:blipFill>
        <p:spPr>
          <a:xfrm>
            <a:off x="249039" y="797146"/>
            <a:ext cx="2358593" cy="4317898"/>
          </a:xfrm>
          <a:prstGeom prst="rect">
            <a:avLst/>
          </a:prstGeom>
          <a:noFill/>
          <a:ln>
            <a:noFill/>
          </a:ln>
        </p:spPr>
      </p:pic>
      <p:pic>
        <p:nvPicPr>
          <p:cNvPr id="128" name="Google Shape;128;p3" descr="Icon&#10;&#10;Description automatically generated">
            <a:hlinkClick r:id="rId6" action="ppaction://hlinksldjump"/>
          </p:cNvPr>
          <p:cNvPicPr preferRelativeResize="0"/>
          <p:nvPr/>
        </p:nvPicPr>
        <p:blipFill rotWithShape="1">
          <a:blip r:embed="rId7">
            <a:alphaModFix/>
          </a:blip>
          <a:srcRect/>
          <a:stretch/>
        </p:blipFill>
        <p:spPr>
          <a:xfrm>
            <a:off x="10609980" y="5399385"/>
            <a:ext cx="1394992" cy="1394992"/>
          </a:xfrm>
          <a:prstGeom prst="rect">
            <a:avLst/>
          </a:prstGeom>
          <a:noFill/>
          <a:ln>
            <a:noFill/>
          </a:ln>
        </p:spPr>
      </p:pic>
      <p:sp>
        <p:nvSpPr>
          <p:cNvPr id="129" name="Google Shape;129;p3"/>
          <p:cNvSpPr/>
          <p:nvPr/>
        </p:nvSpPr>
        <p:spPr>
          <a:xfrm>
            <a:off x="7660382" y="2289344"/>
            <a:ext cx="3647094" cy="940583"/>
          </a:xfrm>
          <a:prstGeom prst="roundRect">
            <a:avLst>
              <a:gd name="adj" fmla="val 16667"/>
            </a:avLst>
          </a:prstGeom>
          <a:solidFill>
            <a:srgbClr val="D8E2F3"/>
          </a:solidFill>
          <a:ln>
            <a:noFill/>
          </a:ln>
        </p:spPr>
        <p:txBody>
          <a:bodyPr spcFirstLastPara="1" wrap="square" lIns="91425" tIns="45700" rIns="91425" bIns="45700" anchor="ctr" anchorCtr="0">
            <a:noAutofit/>
          </a:bodyPr>
          <a:lstStyle/>
          <a:p>
            <a:pPr lvl="0" algn="ctr">
              <a:lnSpc>
                <a:spcPct val="150000"/>
              </a:lnSpc>
              <a:buClr>
                <a:srgbClr val="000000"/>
              </a:buClr>
            </a:pPr>
            <a:r>
              <a:rPr lang="vi-VN" sz="2400" kern="0" dirty="0">
                <a:solidFill>
                  <a:srgbClr val="000000"/>
                </a:solidFill>
                <a:latin typeface="UTM Avo" panose="02040603050506020204" pitchFamily="18" charset="0"/>
                <a:ea typeface="Arial"/>
                <a:cs typeface="Arial"/>
                <a:sym typeface="Arial"/>
              </a:rPr>
              <a:t>B. Nhận 5 electron, nhường 5 electron.</a:t>
            </a:r>
          </a:p>
        </p:txBody>
      </p:sp>
      <p:sp>
        <p:nvSpPr>
          <p:cNvPr id="130" name="Google Shape;130;p3"/>
          <p:cNvSpPr/>
          <p:nvPr/>
        </p:nvSpPr>
        <p:spPr>
          <a:xfrm>
            <a:off x="3507394" y="2289344"/>
            <a:ext cx="3597386" cy="940583"/>
          </a:xfrm>
          <a:prstGeom prst="roundRect">
            <a:avLst>
              <a:gd name="adj" fmla="val 16667"/>
            </a:avLst>
          </a:prstGeom>
          <a:solidFill>
            <a:srgbClr val="D8E2F3"/>
          </a:solidFill>
          <a:ln>
            <a:noFill/>
          </a:ln>
        </p:spPr>
        <p:txBody>
          <a:bodyPr spcFirstLastPara="1" wrap="square" lIns="91425" tIns="45700" rIns="91425" bIns="45700" anchor="ctr" anchorCtr="0">
            <a:noAutofit/>
          </a:bodyPr>
          <a:lstStyle/>
          <a:p>
            <a:pPr lvl="0" algn="ctr">
              <a:lnSpc>
                <a:spcPct val="150000"/>
              </a:lnSpc>
              <a:buClr>
                <a:srgbClr val="000000"/>
              </a:buClr>
            </a:pPr>
            <a:r>
              <a:rPr lang="vi-VN" sz="2400" kern="0" dirty="0">
                <a:solidFill>
                  <a:srgbClr val="000000"/>
                </a:solidFill>
                <a:latin typeface="UTM Avo" panose="02040603050506020204" pitchFamily="18" charset="0"/>
                <a:ea typeface="Arial"/>
                <a:cs typeface="Arial"/>
                <a:sym typeface="Arial"/>
              </a:rPr>
              <a:t>A. Nhận 3 electron, nhường 3 electron.</a:t>
            </a:r>
          </a:p>
        </p:txBody>
      </p:sp>
      <p:sp>
        <p:nvSpPr>
          <p:cNvPr id="131" name="Google Shape;131;p3"/>
          <p:cNvSpPr/>
          <p:nvPr/>
        </p:nvSpPr>
        <p:spPr>
          <a:xfrm>
            <a:off x="3509676" y="3479015"/>
            <a:ext cx="3597386" cy="1288531"/>
          </a:xfrm>
          <a:prstGeom prst="roundRect">
            <a:avLst>
              <a:gd name="adj" fmla="val 16667"/>
            </a:avLst>
          </a:prstGeom>
          <a:solidFill>
            <a:srgbClr val="D8E2F3"/>
          </a:solidFill>
          <a:ln>
            <a:noFill/>
          </a:ln>
        </p:spPr>
        <p:txBody>
          <a:bodyPr spcFirstLastPara="1" wrap="square" lIns="91425" tIns="45700" rIns="91425" bIns="45700" anchor="ctr" anchorCtr="0">
            <a:noAutofit/>
          </a:bodyPr>
          <a:lstStyle/>
          <a:p>
            <a:pPr lvl="0" algn="ctr">
              <a:lnSpc>
                <a:spcPct val="150000"/>
              </a:lnSpc>
              <a:buClr>
                <a:srgbClr val="000000"/>
              </a:buClr>
            </a:pPr>
            <a:r>
              <a:rPr lang="vi-VN" sz="2400" kern="0" dirty="0">
                <a:solidFill>
                  <a:srgbClr val="000000"/>
                </a:solidFill>
                <a:latin typeface="UTM Avo" panose="02040603050506020204" pitchFamily="18" charset="0"/>
                <a:ea typeface="Arial"/>
                <a:cs typeface="Arial"/>
                <a:sym typeface="Arial"/>
              </a:rPr>
              <a:t>C. Nhường 3 electron, nhận 3 electron.</a:t>
            </a:r>
          </a:p>
        </p:txBody>
      </p:sp>
      <p:sp>
        <p:nvSpPr>
          <p:cNvPr id="132" name="Google Shape;132;p3"/>
          <p:cNvSpPr/>
          <p:nvPr/>
        </p:nvSpPr>
        <p:spPr>
          <a:xfrm>
            <a:off x="7701202" y="3483618"/>
            <a:ext cx="3594234" cy="1228082"/>
          </a:xfrm>
          <a:prstGeom prst="roundRect">
            <a:avLst>
              <a:gd name="adj" fmla="val 16667"/>
            </a:avLst>
          </a:prstGeom>
          <a:solidFill>
            <a:srgbClr val="D8E2F3"/>
          </a:solidFill>
          <a:ln>
            <a:noFill/>
          </a:ln>
        </p:spPr>
        <p:txBody>
          <a:bodyPr spcFirstLastPara="1" wrap="square" lIns="91425" tIns="45700" rIns="91425" bIns="45700" anchor="ctr" anchorCtr="0">
            <a:noAutofit/>
          </a:bodyPr>
          <a:lstStyle/>
          <a:p>
            <a:pPr lvl="0" algn="ctr">
              <a:lnSpc>
                <a:spcPct val="150000"/>
              </a:lnSpc>
              <a:buClr>
                <a:srgbClr val="000000"/>
              </a:buClr>
            </a:pPr>
            <a:r>
              <a:rPr lang="vi-VN" sz="2400" kern="0" dirty="0">
                <a:solidFill>
                  <a:srgbClr val="000000"/>
                </a:solidFill>
                <a:latin typeface="UTM Avo" panose="02040603050506020204" pitchFamily="18" charset="0"/>
                <a:ea typeface="Arial"/>
                <a:cs typeface="Arial"/>
                <a:sym typeface="Arial"/>
              </a:rPr>
              <a:t>D. Nhường 5 electron, nhận 5 electron.</a:t>
            </a:r>
          </a:p>
        </p:txBody>
      </p:sp>
      <p:pic>
        <p:nvPicPr>
          <p:cNvPr id="133" name="Google Shape;133;p3"/>
          <p:cNvPicPr preferRelativeResize="0"/>
          <p:nvPr/>
        </p:nvPicPr>
        <p:blipFill rotWithShape="1">
          <a:blip r:embed="rId8">
            <a:alphaModFix/>
          </a:blip>
          <a:srcRect/>
          <a:stretch/>
        </p:blipFill>
        <p:spPr>
          <a:xfrm>
            <a:off x="0" y="0"/>
            <a:ext cx="651242" cy="726184"/>
          </a:xfrm>
          <a:prstGeom prst="rect">
            <a:avLst/>
          </a:prstGeom>
          <a:solidFill>
            <a:schemeClr val="lt1"/>
          </a:solidFill>
          <a:ln>
            <a:noFill/>
          </a:ln>
        </p:spPr>
      </p:pic>
      <p:pic>
        <p:nvPicPr>
          <p:cNvPr id="2" name="Picture 18">
            <a:extLst>
              <a:ext uri="{FF2B5EF4-FFF2-40B4-BE49-F238E27FC236}">
                <a16:creationId xmlns:a16="http://schemas.microsoft.com/office/drawing/2014/main" id="{8C086DE5-C0CA-E746-3CA7-487DDDA9141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4713" y="2809484"/>
            <a:ext cx="604880" cy="52661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0">
            <a:extLst>
              <a:ext uri="{FF2B5EF4-FFF2-40B4-BE49-F238E27FC236}">
                <a16:creationId xmlns:a16="http://schemas.microsoft.com/office/drawing/2014/main" id="{F5B6BA6B-80F2-4FEF-411D-6CFE1B2F783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41581" y="4255373"/>
            <a:ext cx="573880" cy="5121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20">
            <a:extLst>
              <a:ext uri="{FF2B5EF4-FFF2-40B4-BE49-F238E27FC236}">
                <a16:creationId xmlns:a16="http://schemas.microsoft.com/office/drawing/2014/main" id="{DF66D44B-17A1-7D52-A38F-C18A78C1541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06691" y="2853055"/>
            <a:ext cx="573881" cy="5121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D4384C-5470-0865-87BA-8AD846DFFD6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16053" y="4254066"/>
            <a:ext cx="575347" cy="513481"/>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129"/>
                  </p:tgtEl>
                </p:cond>
              </p:nextCondLst>
            </p:seq>
            <p:seq concurrent="1" nextAc="seek">
              <p:cTn id="8" restart="whenNotActive" fill="hold" evtFilter="cancelBubble" nodeType="interactiveSeq">
                <p:stCondLst>
                  <p:cond evt="onClick" delay="0">
                    <p:tgtEl>
                      <p:spTgt spid="13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nextCondLst>
                <p:cond evt="onClick" delay="0">
                  <p:tgtEl>
                    <p:spTgt spid="130"/>
                  </p:tgtEl>
                </p:cond>
              </p:nextCondLst>
            </p:seq>
            <p:seq concurrent="1" nextAc="seek">
              <p:cTn id="14" restart="whenNotActive" fill="hold" evtFilter="cancelBubble" nodeType="interactiveSeq">
                <p:stCondLst>
                  <p:cond evt="onClick" delay="0">
                    <p:tgtEl>
                      <p:spTgt spid="131"/>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nextCondLst>
                <p:cond evt="onClick" delay="0">
                  <p:tgtEl>
                    <p:spTgt spid="131"/>
                  </p:tgtEl>
                </p:cond>
              </p:nextCondLst>
            </p:seq>
            <p:seq concurrent="1" nextAc="seek">
              <p:cTn id="20" restart="whenNotActive" fill="hold" evtFilter="cancelBubble" nodeType="interactiveSeq">
                <p:stCondLst>
                  <p:cond evt="onClick" delay="0">
                    <p:tgtEl>
                      <p:spTgt spid="13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nextCondLst>
                <p:cond evt="onClick" delay="0">
                  <p:tgtEl>
                    <p:spTgt spid="13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grpSp>
        <p:nvGrpSpPr>
          <p:cNvPr id="139" name="Google Shape;139;p4"/>
          <p:cNvGrpSpPr/>
          <p:nvPr/>
        </p:nvGrpSpPr>
        <p:grpSpPr>
          <a:xfrm>
            <a:off x="-1" y="5045066"/>
            <a:ext cx="12192001" cy="1812934"/>
            <a:chOff x="-1" y="5045066"/>
            <a:chExt cx="12192001" cy="1812934"/>
          </a:xfrm>
        </p:grpSpPr>
        <p:pic>
          <p:nvPicPr>
            <p:cNvPr id="140" name="Google Shape;140;p4"/>
            <p:cNvPicPr preferRelativeResize="0"/>
            <p:nvPr/>
          </p:nvPicPr>
          <p:blipFill rotWithShape="1">
            <a:blip r:embed="rId4">
              <a:alphaModFix/>
            </a:blip>
            <a:srcRect l="8284"/>
            <a:stretch/>
          </p:blipFill>
          <p:spPr>
            <a:xfrm>
              <a:off x="-1" y="5045066"/>
              <a:ext cx="7725733" cy="1812103"/>
            </a:xfrm>
            <a:prstGeom prst="rect">
              <a:avLst/>
            </a:prstGeom>
            <a:noFill/>
            <a:ln>
              <a:noFill/>
            </a:ln>
          </p:spPr>
        </p:pic>
        <p:pic>
          <p:nvPicPr>
            <p:cNvPr id="141" name="Google Shape;141;p4"/>
            <p:cNvPicPr preferRelativeResize="0"/>
            <p:nvPr/>
          </p:nvPicPr>
          <p:blipFill rotWithShape="1">
            <a:blip r:embed="rId4">
              <a:alphaModFix/>
            </a:blip>
            <a:srcRect l="17138" r="27682"/>
            <a:stretch/>
          </p:blipFill>
          <p:spPr>
            <a:xfrm>
              <a:off x="7543800" y="5045897"/>
              <a:ext cx="4648200" cy="1812103"/>
            </a:xfrm>
            <a:prstGeom prst="rect">
              <a:avLst/>
            </a:prstGeom>
            <a:noFill/>
            <a:ln>
              <a:noFill/>
            </a:ln>
          </p:spPr>
        </p:pic>
      </p:grpSp>
      <p:pic>
        <p:nvPicPr>
          <p:cNvPr id="142" name="Google Shape;142;p4"/>
          <p:cNvPicPr preferRelativeResize="0"/>
          <p:nvPr/>
        </p:nvPicPr>
        <p:blipFill rotWithShape="1">
          <a:blip r:embed="rId5">
            <a:alphaModFix/>
          </a:blip>
          <a:srcRect/>
          <a:stretch/>
        </p:blipFill>
        <p:spPr>
          <a:xfrm>
            <a:off x="718938" y="764534"/>
            <a:ext cx="2358593" cy="4317898"/>
          </a:xfrm>
          <a:prstGeom prst="rect">
            <a:avLst/>
          </a:prstGeom>
          <a:noFill/>
          <a:ln>
            <a:noFill/>
          </a:ln>
        </p:spPr>
      </p:pic>
      <p:pic>
        <p:nvPicPr>
          <p:cNvPr id="143" name="Google Shape;143;p4" descr="Icon&#10;&#10;Description automatically generated">
            <a:hlinkClick r:id="rId6" action="ppaction://hlinksldjump"/>
          </p:cNvPr>
          <p:cNvPicPr preferRelativeResize="0"/>
          <p:nvPr/>
        </p:nvPicPr>
        <p:blipFill rotWithShape="1">
          <a:blip r:embed="rId7">
            <a:alphaModFix/>
          </a:blip>
          <a:srcRect/>
          <a:stretch/>
        </p:blipFill>
        <p:spPr>
          <a:xfrm>
            <a:off x="10609980" y="5399385"/>
            <a:ext cx="1394992" cy="1394992"/>
          </a:xfrm>
          <a:prstGeom prst="rect">
            <a:avLst/>
          </a:prstGeom>
          <a:noFill/>
          <a:ln>
            <a:noFill/>
          </a:ln>
        </p:spPr>
      </p:pic>
      <p:sp>
        <p:nvSpPr>
          <p:cNvPr id="144" name="Google Shape;144;p4"/>
          <p:cNvSpPr/>
          <p:nvPr/>
        </p:nvSpPr>
        <p:spPr>
          <a:xfrm>
            <a:off x="3638550" y="764535"/>
            <a:ext cx="7834512" cy="3845966"/>
          </a:xfrm>
          <a:prstGeom prst="roundRect">
            <a:avLst>
              <a:gd name="adj" fmla="val 8270"/>
            </a:avLst>
          </a:prstGeom>
          <a:solidFill>
            <a:schemeClr val="lt1"/>
          </a:solidFill>
          <a:ln w="381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endParaRPr>
          </a:p>
        </p:txBody>
      </p:sp>
      <p:sp>
        <p:nvSpPr>
          <p:cNvPr id="145" name="Google Shape;145;p4"/>
          <p:cNvSpPr txBox="1"/>
          <p:nvPr/>
        </p:nvSpPr>
        <p:spPr>
          <a:xfrm>
            <a:off x="3990189" y="754552"/>
            <a:ext cx="6953250" cy="17542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2800"/>
              <a:buFont typeface="Arial"/>
              <a:buNone/>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rPr>
              <a:t>Bài 2. </a:t>
            </a:r>
            <a:r>
              <a:rPr kumimoji="0" lang="vi-VN" sz="240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rPr>
              <a:t>Nguyên tử nguyên tố nào sau đây có xu hướng nhường đi 1 electron khi hình thành liên kết hóa học?</a:t>
            </a:r>
          </a:p>
        </p:txBody>
      </p:sp>
      <p:sp>
        <p:nvSpPr>
          <p:cNvPr id="146" name="Google Shape;146;p4"/>
          <p:cNvSpPr/>
          <p:nvPr/>
        </p:nvSpPr>
        <p:spPr>
          <a:xfrm>
            <a:off x="4515661" y="2455648"/>
            <a:ext cx="2876550" cy="704850"/>
          </a:xfrm>
          <a:prstGeom prst="roundRect">
            <a:avLst>
              <a:gd name="adj" fmla="val 16667"/>
            </a:avLst>
          </a:prstGeom>
          <a:solidFill>
            <a:srgbClr val="D8E2F3"/>
          </a:solidFill>
          <a:ln>
            <a:noFill/>
          </a:ln>
        </p:spPr>
        <p:txBody>
          <a:bodyPr spcFirstLastPara="1" wrap="square" lIns="91425" tIns="45700" rIns="91425" bIns="45700" anchor="ctr" anchorCtr="0">
            <a:noAutofit/>
          </a:bodyPr>
          <a:lstStyle/>
          <a:p>
            <a:pPr lvl="0" algn="ctr">
              <a:buClr>
                <a:srgbClr val="000000"/>
              </a:buClr>
            </a:pPr>
            <a:r>
              <a:rPr lang="en-US" sz="2400" kern="0" dirty="0">
                <a:solidFill>
                  <a:srgbClr val="000000"/>
                </a:solidFill>
                <a:latin typeface="UTM Avo" panose="02040603050506020204" pitchFamily="18" charset="0"/>
                <a:ea typeface="Arial"/>
                <a:cs typeface="Arial"/>
                <a:sym typeface="Arial"/>
              </a:rPr>
              <a:t>A. Boron</a:t>
            </a:r>
          </a:p>
        </p:txBody>
      </p:sp>
      <p:sp>
        <p:nvSpPr>
          <p:cNvPr id="147" name="Google Shape;147;p4"/>
          <p:cNvSpPr/>
          <p:nvPr/>
        </p:nvSpPr>
        <p:spPr>
          <a:xfrm>
            <a:off x="7675679" y="3370048"/>
            <a:ext cx="2876550" cy="704850"/>
          </a:xfrm>
          <a:prstGeom prst="roundRect">
            <a:avLst>
              <a:gd name="adj" fmla="val 16667"/>
            </a:avLst>
          </a:prstGeom>
          <a:solidFill>
            <a:srgbClr val="D8E2F3"/>
          </a:solidFill>
          <a:ln>
            <a:noFill/>
          </a:ln>
        </p:spPr>
        <p:txBody>
          <a:bodyPr spcFirstLastPara="1" wrap="square" lIns="91425" tIns="45700" rIns="91425" bIns="45700" anchor="ctr" anchorCtr="0">
            <a:noAutofit/>
          </a:bodyPr>
          <a:lstStyle/>
          <a:p>
            <a:pPr lvl="0" algn="ctr">
              <a:buClr>
                <a:srgbClr val="000000"/>
              </a:buClr>
            </a:pPr>
            <a:r>
              <a:rPr lang="en-US" sz="2400" kern="0" dirty="0">
                <a:solidFill>
                  <a:srgbClr val="000000"/>
                </a:solidFill>
                <a:latin typeface="UTM Avo" panose="02040603050506020204" pitchFamily="18" charset="0"/>
                <a:ea typeface="Arial"/>
                <a:cs typeface="Arial"/>
                <a:sym typeface="Arial"/>
              </a:rPr>
              <a:t>D. Fluorine</a:t>
            </a:r>
          </a:p>
        </p:txBody>
      </p:sp>
      <p:sp>
        <p:nvSpPr>
          <p:cNvPr id="148" name="Google Shape;148;p4"/>
          <p:cNvSpPr/>
          <p:nvPr/>
        </p:nvSpPr>
        <p:spPr>
          <a:xfrm>
            <a:off x="4515661" y="3378620"/>
            <a:ext cx="2876550" cy="704850"/>
          </a:xfrm>
          <a:prstGeom prst="roundRect">
            <a:avLst>
              <a:gd name="adj" fmla="val 16667"/>
            </a:avLst>
          </a:prstGeom>
          <a:solidFill>
            <a:srgbClr val="D8E2F3"/>
          </a:solidFill>
          <a:ln>
            <a:noFill/>
          </a:ln>
        </p:spPr>
        <p:txBody>
          <a:bodyPr spcFirstLastPara="1" wrap="square" lIns="91425" tIns="45700" rIns="91425" bIns="45700" anchor="ctr" anchorCtr="0">
            <a:noAutofit/>
          </a:bodyPr>
          <a:lstStyle/>
          <a:p>
            <a:pPr lvl="0" algn="ctr">
              <a:buClr>
                <a:srgbClr val="000000"/>
              </a:buClr>
            </a:pPr>
            <a:r>
              <a:rPr lang="en-US" sz="2400" kern="0" dirty="0">
                <a:solidFill>
                  <a:srgbClr val="000000"/>
                </a:solidFill>
                <a:latin typeface="UTM Avo" panose="02040603050506020204" pitchFamily="18" charset="0"/>
                <a:ea typeface="Arial"/>
                <a:cs typeface="Arial"/>
                <a:sym typeface="Arial"/>
              </a:rPr>
              <a:t>C. Helium</a:t>
            </a:r>
          </a:p>
        </p:txBody>
      </p:sp>
      <p:sp>
        <p:nvSpPr>
          <p:cNvPr id="149" name="Google Shape;149;p4"/>
          <p:cNvSpPr/>
          <p:nvPr/>
        </p:nvSpPr>
        <p:spPr>
          <a:xfrm>
            <a:off x="7675679" y="2451520"/>
            <a:ext cx="2876550" cy="704850"/>
          </a:xfrm>
          <a:prstGeom prst="roundRect">
            <a:avLst>
              <a:gd name="adj" fmla="val 16667"/>
            </a:avLst>
          </a:prstGeom>
          <a:solidFill>
            <a:srgbClr val="D8E2F3"/>
          </a:solidFill>
          <a:ln>
            <a:noFill/>
          </a:ln>
        </p:spPr>
        <p:txBody>
          <a:bodyPr spcFirstLastPara="1" wrap="square" lIns="91425" tIns="45700" rIns="91425" bIns="45700" anchor="ctr" anchorCtr="0">
            <a:noAutofit/>
          </a:bodyPr>
          <a:lstStyle/>
          <a:p>
            <a:pPr lvl="0" algn="ctr">
              <a:buClr>
                <a:srgbClr val="000000"/>
              </a:buClr>
            </a:pPr>
            <a:r>
              <a:rPr lang="en-US" sz="2400" kern="0" dirty="0">
                <a:solidFill>
                  <a:srgbClr val="000000"/>
                </a:solidFill>
                <a:latin typeface="UTM Avo" panose="02040603050506020204" pitchFamily="18" charset="0"/>
                <a:ea typeface="Arial"/>
                <a:cs typeface="Arial"/>
                <a:sym typeface="Arial"/>
              </a:rPr>
              <a:t>B. Potassium</a:t>
            </a:r>
          </a:p>
        </p:txBody>
      </p:sp>
      <p:pic>
        <p:nvPicPr>
          <p:cNvPr id="150" name="Google Shape;150;p4"/>
          <p:cNvPicPr preferRelativeResize="0"/>
          <p:nvPr/>
        </p:nvPicPr>
        <p:blipFill rotWithShape="1">
          <a:blip r:embed="rId8">
            <a:alphaModFix/>
          </a:blip>
          <a:srcRect/>
          <a:stretch/>
        </p:blipFill>
        <p:spPr>
          <a:xfrm>
            <a:off x="0" y="0"/>
            <a:ext cx="651242" cy="726184"/>
          </a:xfrm>
          <a:prstGeom prst="rect">
            <a:avLst/>
          </a:prstGeom>
          <a:solidFill>
            <a:schemeClr val="lt1"/>
          </a:solidFill>
          <a:ln>
            <a:noFill/>
          </a:ln>
        </p:spPr>
      </p:pic>
      <p:pic>
        <p:nvPicPr>
          <p:cNvPr id="2" name="Picture 18">
            <a:extLst>
              <a:ext uri="{FF2B5EF4-FFF2-40B4-BE49-F238E27FC236}">
                <a16:creationId xmlns:a16="http://schemas.microsoft.com/office/drawing/2014/main" id="{9A941F99-41E6-85E7-88FC-8DF1AA5D52F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0410" y="2629752"/>
            <a:ext cx="604880" cy="52661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0">
            <a:extLst>
              <a:ext uri="{FF2B5EF4-FFF2-40B4-BE49-F238E27FC236}">
                <a16:creationId xmlns:a16="http://schemas.microsoft.com/office/drawing/2014/main" id="{2AFD2A54-139B-587E-FCA6-0C911FD7ECC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35910" y="3562725"/>
            <a:ext cx="573880" cy="5121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20">
            <a:extLst>
              <a:ext uri="{FF2B5EF4-FFF2-40B4-BE49-F238E27FC236}">
                <a16:creationId xmlns:a16="http://schemas.microsoft.com/office/drawing/2014/main" id="{6CAA6537-B6AA-65FE-F059-86B1143EF2F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92933" y="3571712"/>
            <a:ext cx="573881" cy="5121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828548C-DF2B-C88B-8457-6760B0FBD26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83269" y="2647224"/>
            <a:ext cx="575347" cy="513481"/>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nextCondLst>
                <p:cond evt="onClick" delay="0">
                  <p:tgtEl>
                    <p:spTgt spid="146"/>
                  </p:tgtEl>
                </p:cond>
              </p:nextCondLst>
            </p:seq>
            <p:seq concurrent="1" nextAc="seek">
              <p:cTn id="8" restart="whenNotActive" fill="hold" evtFilter="cancelBubble" nodeType="interactiveSeq">
                <p:stCondLst>
                  <p:cond evt="onClick" delay="0">
                    <p:tgtEl>
                      <p:spTgt spid="14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nextCondLst>
                <p:cond evt="onClick" delay="0">
                  <p:tgtEl>
                    <p:spTgt spid="147"/>
                  </p:tgtEl>
                </p:cond>
              </p:nextCondLst>
            </p:seq>
            <p:seq concurrent="1" nextAc="seek">
              <p:cTn id="14" restart="whenNotActive" fill="hold" evtFilter="cancelBubble" nodeType="interactiveSeq">
                <p:stCondLst>
                  <p:cond evt="onClick" delay="0">
                    <p:tgtEl>
                      <p:spTgt spid="14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nextCondLst>
                <p:cond evt="onClick" delay="0">
                  <p:tgtEl>
                    <p:spTgt spid="148"/>
                  </p:tgtEl>
                </p:cond>
              </p:nextCondLst>
            </p:seq>
            <p:seq concurrent="1" nextAc="seek">
              <p:cTn id="20" restart="whenNotActive" fill="hold" evtFilter="cancelBubble" nodeType="interactiveSeq">
                <p:stCondLst>
                  <p:cond evt="onClick" delay="0">
                    <p:tgtEl>
                      <p:spTgt spid="14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nextCondLst>
                <p:cond evt="onClick" delay="0">
                  <p:tgtEl>
                    <p:spTgt spid="149"/>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5C60E6-2637-DE48-834F-C8DB68ADF124}"/>
              </a:ext>
            </a:extLst>
          </p:cNvPr>
          <p:cNvSpPr txBox="1"/>
          <p:nvPr/>
        </p:nvSpPr>
        <p:spPr>
          <a:xfrm>
            <a:off x="723900" y="1835217"/>
            <a:ext cx="10934700" cy="2229841"/>
          </a:xfrm>
          <a:prstGeom prst="rect">
            <a:avLst/>
          </a:prstGeom>
          <a:noFill/>
        </p:spPr>
        <p:txBody>
          <a:bodyPr wrap="square">
            <a:spAutoFit/>
          </a:bodyPr>
          <a:lstStyle/>
          <a:p>
            <a:pPr algn="just">
              <a:lnSpc>
                <a:spcPct val="150000"/>
              </a:lnSpc>
            </a:pPr>
            <a:r>
              <a:rPr lang="en-US" sz="2400" b="1" dirty="0">
                <a:latin typeface="UTM Avo" panose="02040603050506020204" pitchFamily="18" charset="0"/>
                <a:cs typeface="Arial" panose="020B0604020202020204" pitchFamily="34" charset="0"/>
              </a:rPr>
              <a:t>Bài 4. </a:t>
            </a:r>
            <a:r>
              <a:rPr lang="en-US" sz="2400" dirty="0">
                <a:latin typeface="UTM Avo" panose="02040603050506020204" pitchFamily="18" charset="0"/>
                <a:cs typeface="Arial" panose="020B0604020202020204" pitchFamily="34" charset="0"/>
              </a:rPr>
              <a:t>Ở </a:t>
            </a:r>
            <a:r>
              <a:rPr lang="en-US" sz="2400" dirty="0" err="1">
                <a:latin typeface="UTM Avo" panose="02040603050506020204" pitchFamily="18" charset="0"/>
                <a:cs typeface="Arial" panose="020B0604020202020204" pitchFamily="34" charset="0"/>
              </a:rPr>
              <a:t>dạng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đơn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chất</a:t>
            </a:r>
            <a:r>
              <a:rPr lang="en-US" sz="2400" dirty="0">
                <a:latin typeface="UTM Avo" panose="02040603050506020204" pitchFamily="18" charset="0"/>
                <a:cs typeface="Arial" panose="020B0604020202020204" pitchFamily="34" charset="0"/>
              </a:rPr>
              <a:t>, sodium (Na)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chlorine (Cl) </a:t>
            </a:r>
            <a:r>
              <a:rPr lang="en-US" sz="2400" dirty="0" err="1">
                <a:latin typeface="UTM Avo" panose="02040603050506020204" pitchFamily="18" charset="0"/>
                <a:cs typeface="Arial" panose="020B0604020202020204" pitchFamily="34" charset="0"/>
              </a:rPr>
              <a:t>rất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dễ</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tham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phản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ứng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hóa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học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những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muối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ăn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được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tạo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từ</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hai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tố</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này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lại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không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dễ</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dàng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tham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phản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ứng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sự</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nhường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hoặc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nhận</a:t>
            </a:r>
            <a:r>
              <a:rPr lang="en-US" sz="2400" dirty="0">
                <a:latin typeface="UTM Avo" panose="02040603050506020204" pitchFamily="18" charset="0"/>
                <a:cs typeface="Arial" panose="020B0604020202020204" pitchFamily="34" charset="0"/>
              </a:rPr>
              <a:t> electron. Giải </a:t>
            </a:r>
            <a:r>
              <a:rPr lang="en-US" sz="2400" dirty="0" err="1">
                <a:latin typeface="UTM Avo" panose="02040603050506020204" pitchFamily="18" charset="0"/>
                <a:cs typeface="Arial" panose="020B0604020202020204" pitchFamily="34" charset="0"/>
              </a:rPr>
              <a:t>thích</a:t>
            </a:r>
            <a:r>
              <a:rPr lang="en-US" sz="2400" dirty="0">
                <a:latin typeface="UTM Avo" panose="02040603050506020204" pitchFamily="18" charset="0"/>
                <a:cs typeface="Arial" panose="020B0604020202020204" pitchFamily="34" charset="0"/>
              </a:rPr>
              <a:t>.</a:t>
            </a:r>
          </a:p>
        </p:txBody>
      </p:sp>
    </p:spTree>
    <p:extLst>
      <p:ext uri="{BB962C8B-B14F-4D97-AF65-F5344CB8AC3E}">
        <p14:creationId xmlns:p14="http://schemas.microsoft.com/office/powerpoint/2010/main" val="328105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5C60E6-2637-DE48-834F-C8DB68ADF124}"/>
              </a:ext>
            </a:extLst>
          </p:cNvPr>
          <p:cNvSpPr txBox="1"/>
          <p:nvPr/>
        </p:nvSpPr>
        <p:spPr>
          <a:xfrm>
            <a:off x="590348" y="1823720"/>
            <a:ext cx="11123597" cy="4635628"/>
          </a:xfrm>
          <a:prstGeom prst="rect">
            <a:avLst/>
          </a:prstGeom>
          <a:noFill/>
        </p:spPr>
        <p:txBody>
          <a:bodyPr wrap="square">
            <a:spAutoFit/>
          </a:bodyPr>
          <a:lstStyle/>
          <a:p>
            <a:pPr algn="l">
              <a:lnSpc>
                <a:spcPct val="130000"/>
              </a:lnSpc>
            </a:pPr>
            <a:r>
              <a:rPr lang="en-US" sz="2400" b="1" dirty="0" err="1">
                <a:latin typeface="UTM Avo" panose="02040603050506020204" pitchFamily="18" charset="0"/>
                <a:cs typeface="Arial" panose="020B0604020202020204" pitchFamily="34" charset="0"/>
              </a:rPr>
              <a:t>Trả</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lời</a:t>
            </a:r>
            <a:r>
              <a:rPr lang="en-US" sz="2400" b="1" dirty="0">
                <a:latin typeface="UTM Avo" panose="02040603050506020204" pitchFamily="18" charset="0"/>
                <a:cs typeface="Arial" panose="020B0604020202020204" pitchFamily="34" charset="0"/>
              </a:rPr>
              <a:t>:</a:t>
            </a:r>
          </a:p>
          <a:p>
            <a:pPr marL="381019" indent="-381019" algn="just">
              <a:lnSpc>
                <a:spcPct val="130000"/>
              </a:lnSpc>
              <a:spcBef>
                <a:spcPts val="400"/>
              </a:spcBef>
              <a:spcAft>
                <a:spcPts val="533"/>
              </a:spcAft>
              <a:buFont typeface="Arial" panose="020B0604020202020204" pitchFamily="34" charset="0"/>
              <a:buChar char="•"/>
            </a:pP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Ở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dạng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đơn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chất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sodium (Na)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có</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1 electron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lớp</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ngoài</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cùng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Nguyên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tử</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Na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dễ</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dàng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nhường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đi</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1 electron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để</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tạo</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thành</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ion Na</a:t>
            </a:r>
            <a:r>
              <a:rPr lang="en-US" sz="2400" baseline="30000" dirty="0">
                <a:solidFill>
                  <a:srgbClr val="000000"/>
                </a:solidFill>
                <a:latin typeface="UTM Avo" panose="02040603050506020204" pitchFamily="18" charset="0"/>
                <a:ea typeface="Calibri" panose="020F0502020204030204" pitchFamily="34" charset="0"/>
                <a:cs typeface="Arial" panose="020B0604020202020204" pitchFamily="34" charset="0"/>
              </a:rPr>
              <a:t>+</a:t>
            </a:r>
            <a:endParaRPr lang="en-US" sz="2400" dirty="0">
              <a:latin typeface="UTM Avo" panose="02040603050506020204" pitchFamily="18" charset="0"/>
              <a:ea typeface="Calibri" panose="020F0502020204030204" pitchFamily="34" charset="0"/>
              <a:cs typeface="Arial" panose="020B0604020202020204" pitchFamily="34" charset="0"/>
            </a:endParaRPr>
          </a:p>
          <a:p>
            <a:pPr marL="381019" indent="-381019" algn="just">
              <a:lnSpc>
                <a:spcPct val="130000"/>
              </a:lnSpc>
              <a:spcBef>
                <a:spcPts val="400"/>
              </a:spcBef>
              <a:spcAft>
                <a:spcPts val="533"/>
              </a:spcAft>
              <a:buFont typeface="Arial" panose="020B0604020202020204" pitchFamily="34" charset="0"/>
              <a:buChar char="•"/>
            </a:pP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Ở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dạng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đơn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chất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chlorine (Cl)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có</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7 electron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lớp</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ngoài</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cùng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Nguyên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tử</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Cl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dễ</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dàng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nhận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thêm</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1 electron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để</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tạo</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thành</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ion Cl-.</a:t>
            </a:r>
            <a:endParaRPr lang="en-US" sz="2400" dirty="0">
              <a:latin typeface="UTM Avo" panose="02040603050506020204" pitchFamily="18" charset="0"/>
              <a:ea typeface="Calibri" panose="020F0502020204030204" pitchFamily="34" charset="0"/>
              <a:cs typeface="Arial" panose="020B0604020202020204" pitchFamily="34" charset="0"/>
            </a:endParaRPr>
          </a:p>
          <a:p>
            <a:pPr marL="381019" indent="-381019" algn="just">
              <a:lnSpc>
                <a:spcPct val="130000"/>
              </a:lnSpc>
              <a:spcBef>
                <a:spcPts val="400"/>
              </a:spcBef>
              <a:spcAft>
                <a:spcPts val="533"/>
              </a:spcAft>
              <a:buFont typeface="Arial" panose="020B0604020202020204" pitchFamily="34" charset="0"/>
              <a:buChar char="•"/>
            </a:pP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Hai ion Na</a:t>
            </a:r>
            <a:r>
              <a:rPr lang="en-US" sz="2400" baseline="30000" dirty="0">
                <a:solidFill>
                  <a:srgbClr val="000000"/>
                </a:solidFill>
                <a:latin typeface="UTM Avo" panose="02040603050506020204" pitchFamily="18" charset="0"/>
                <a:ea typeface="Calibri" panose="020F0502020204030204" pitchFamily="34" charset="0"/>
                <a:cs typeface="Arial" panose="020B0604020202020204" pitchFamily="34" charset="0"/>
              </a:rPr>
              <a: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và</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Cl</a:t>
            </a:r>
            <a:r>
              <a:rPr lang="en-US" sz="2400" baseline="30000" dirty="0">
                <a:solidFill>
                  <a:srgbClr val="000000"/>
                </a:solidFill>
                <a:latin typeface="UTM Avo" panose="02040603050506020204" pitchFamily="18" charset="0"/>
                <a:ea typeface="Calibri" panose="020F0502020204030204" pitchFamily="34" charset="0"/>
                <a:cs typeface="Arial" panose="020B0604020202020204" pitchFamily="34" charset="0"/>
              </a:rPr>
              <a: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hút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nhau</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tạo</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thành</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hợp</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chất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ion NaCl. Trong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hợp</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chất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ion NaCl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cả</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Na</a:t>
            </a:r>
            <a:r>
              <a:rPr lang="en-US" sz="2400" baseline="30000" dirty="0">
                <a:solidFill>
                  <a:srgbClr val="000000"/>
                </a:solidFill>
                <a:latin typeface="UTM Avo" panose="02040603050506020204" pitchFamily="18" charset="0"/>
                <a:ea typeface="Calibri" panose="020F0502020204030204" pitchFamily="34" charset="0"/>
                <a:cs typeface="Arial" panose="020B0604020202020204" pitchFamily="34" charset="0"/>
              </a:rPr>
              <a: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và</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Cl</a:t>
            </a:r>
            <a:r>
              <a:rPr lang="en-US" sz="2400" baseline="30000" dirty="0">
                <a:solidFill>
                  <a:srgbClr val="000000"/>
                </a:solidFill>
                <a:latin typeface="UTM Avo" panose="02040603050506020204" pitchFamily="18" charset="0"/>
                <a:ea typeface="Calibri" panose="020F0502020204030204" pitchFamily="34" charset="0"/>
                <a:cs typeface="Arial" panose="020B0604020202020204" pitchFamily="34" charset="0"/>
              </a:rPr>
              <a: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đều</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đã</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có</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cấu</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hình</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bền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vững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của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khí</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hiếm</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nên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không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dễ</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dàng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tham</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gia</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các</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phản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ứng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mà</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có</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sự</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nhường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hoặc</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nhận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electron.</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669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05BA63-A664-3673-917F-2238212938C3}"/>
              </a:ext>
            </a:extLst>
          </p:cNvPr>
          <p:cNvGrpSpPr/>
          <p:nvPr/>
        </p:nvGrpSpPr>
        <p:grpSpPr>
          <a:xfrm>
            <a:off x="4877732" y="3429000"/>
            <a:ext cx="2736543" cy="1558939"/>
            <a:chOff x="309542" y="967667"/>
            <a:chExt cx="2878585" cy="1558939"/>
          </a:xfrm>
        </p:grpSpPr>
        <p:pic>
          <p:nvPicPr>
            <p:cNvPr id="5" name="Picture 4">
              <a:hlinkClick r:id="rId3"/>
              <a:extLst>
                <a:ext uri="{FF2B5EF4-FFF2-40B4-BE49-F238E27FC236}">
                  <a16:creationId xmlns:a16="http://schemas.microsoft.com/office/drawing/2014/main" id="{9731A24C-E597-E012-BDEE-A9A6715CE16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6" name="TextBox 5">
              <a:extLst>
                <a:ext uri="{FF2B5EF4-FFF2-40B4-BE49-F238E27FC236}">
                  <a16:creationId xmlns:a16="http://schemas.microsoft.com/office/drawing/2014/main" id="{9334CD61-EB92-0562-F01C-84DB2531F73B}"/>
                </a:ext>
              </a:extLst>
            </p:cNvPr>
            <p:cNvSpPr txBox="1"/>
            <p:nvPr/>
          </p:nvSpPr>
          <p:spPr>
            <a:xfrm>
              <a:off x="309542" y="967667"/>
              <a:ext cx="28785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Ấn</a:t>
              </a:r>
              <a:r>
                <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để</a:t>
              </a:r>
              <a:r>
                <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đến</a:t>
              </a:r>
              <a:r>
                <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trang</a:t>
              </a:r>
              <a:r>
                <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sách</a:t>
              </a:r>
              <a:endPar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157221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9C8146-C2BE-2360-709D-B976E7E4C9E0}"/>
              </a:ext>
            </a:extLst>
          </p:cNvPr>
          <p:cNvGrpSpPr/>
          <p:nvPr/>
        </p:nvGrpSpPr>
        <p:grpSpPr>
          <a:xfrm>
            <a:off x="4877732" y="3200400"/>
            <a:ext cx="2736543" cy="1558939"/>
            <a:chOff x="309542" y="967667"/>
            <a:chExt cx="2878585" cy="1558939"/>
          </a:xfrm>
        </p:grpSpPr>
        <p:pic>
          <p:nvPicPr>
            <p:cNvPr id="3" name="Picture 2">
              <a:hlinkClick r:id="rId3"/>
              <a:extLst>
                <a:ext uri="{FF2B5EF4-FFF2-40B4-BE49-F238E27FC236}">
                  <a16:creationId xmlns:a16="http://schemas.microsoft.com/office/drawing/2014/main" id="{A0608B49-1176-9B9E-CDE2-C55E96D1F5C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2DED3F60-E02F-50B1-6E8A-16D40F851362}"/>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12401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FBF756B-D033-69C6-5766-393309A8E516}"/>
                  </a:ext>
                </a:extLst>
              </p:cNvPr>
              <p:cNvSpPr/>
              <p:nvPr/>
            </p:nvSpPr>
            <p:spPr>
              <a:xfrm>
                <a:off x="653880" y="1756276"/>
                <a:ext cx="10927818" cy="3891835"/>
              </a:xfrm>
              <a:prstGeom prst="rect">
                <a:avLst/>
              </a:prstGeom>
            </p:spPr>
            <p:txBody>
              <a:bodyPr wrap="square">
                <a:spAutoFit/>
              </a:bodyPr>
              <a:lstStyle/>
              <a:p>
                <a:pPr algn="just">
                  <a:lnSpc>
                    <a:spcPct val="150000"/>
                  </a:lnSpc>
                </a:pPr>
                <a:r>
                  <a:rPr lang="en-US" sz="2400" b="1" dirty="0">
                    <a:latin typeface="UTM Avo" panose="02040603050506020204" pitchFamily="18" charset="0"/>
                    <a:cs typeface="Arial" panose="020B0604020202020204" pitchFamily="34" charset="0"/>
                  </a:rPr>
                  <a:t>Bài 5. </a:t>
                </a:r>
                <a:r>
                  <a:rPr lang="en-US" sz="2400" dirty="0">
                    <a:latin typeface="UTM Avo" panose="02040603050506020204" pitchFamily="18" charset="0"/>
                    <a:cs typeface="Arial" panose="020B0604020202020204" pitchFamily="34" charset="0"/>
                  </a:rPr>
                  <a:t>Cho </a:t>
                </a:r>
                <a:r>
                  <a:rPr lang="en-US" sz="2400" dirty="0" err="1">
                    <a:latin typeface="UTM Avo" panose="02040603050506020204" pitchFamily="18" charset="0"/>
                    <a:cs typeface="Arial" panose="020B0604020202020204" pitchFamily="34" charset="0"/>
                  </a:rPr>
                  <a:t>một</a:t>
                </a:r>
                <a:r>
                  <a:rPr lang="en-US" sz="2400" dirty="0">
                    <a:latin typeface="UTM Avo" panose="02040603050506020204" pitchFamily="18" charset="0"/>
                    <a:cs typeface="Arial" panose="020B0604020202020204" pitchFamily="34" charset="0"/>
                  </a:rPr>
                  <a:t> số hydrocarbon </a:t>
                </a:r>
                <a:r>
                  <a:rPr lang="en-US" sz="2400" dirty="0" err="1">
                    <a:latin typeface="UTM Avo" panose="02040603050506020204" pitchFamily="18" charset="0"/>
                    <a:cs typeface="Arial" panose="020B0604020202020204" pitchFamily="34" charset="0"/>
                  </a:rPr>
                  <a:t>sau</a:t>
                </a:r>
                <a:r>
                  <a:rPr lang="en-US" sz="2400" dirty="0">
                    <a:latin typeface="UTM Avo" panose="02040603050506020204" pitchFamily="18" charset="0"/>
                    <a:cs typeface="Arial" panose="020B0604020202020204" pitchFamily="34" charset="0"/>
                  </a:rPr>
                  <a:t>: </a:t>
                </a:r>
              </a:p>
              <a:p>
                <a:pPr algn="ctr">
                  <a:lnSpc>
                    <a:spcPct val="150000"/>
                  </a:lnSpc>
                </a:pPr>
                <a:r>
                  <a:rPr lang="pt-BR" sz="2400" dirty="0">
                    <a:latin typeface="UTM Avo" panose="02040603050506020204" pitchFamily="18" charset="0"/>
                    <a:cs typeface="Arial" panose="020B0604020202020204" pitchFamily="34" charset="0"/>
                  </a:rPr>
                  <a:t>H</a:t>
                </a:r>
                <a14:m>
                  <m:oMath xmlns:m="http://schemas.openxmlformats.org/officeDocument/2006/math">
                    <m:r>
                      <a:rPr lang="en-US" sz="2400" b="0" i="0" dirty="0" smtClean="0">
                        <a:latin typeface="Cambria Math" panose="02040503050406030204" pitchFamily="18" charset="0"/>
                        <a:cs typeface="Arial" panose="020B0604020202020204" pitchFamily="34" charset="0"/>
                      </a:rPr>
                      <m:t> </m:t>
                    </m:r>
                    <m:r>
                      <a:rPr lang="pt-BR" sz="2400" i="1" dirty="0" smtClean="0">
                        <a:latin typeface="Cambria Math" panose="02040503050406030204" pitchFamily="18" charset="0"/>
                        <a:cs typeface="Arial" panose="020B0604020202020204" pitchFamily="34" charset="0"/>
                      </a:rPr>
                      <m:t>−</m:t>
                    </m:r>
                  </m:oMath>
                </a14:m>
                <a:r>
                  <a:rPr lang="pt-BR" sz="2400" dirty="0">
                    <a:latin typeface="UTM Avo" panose="02040603050506020204" pitchFamily="18" charset="0"/>
                    <a:cs typeface="Arial" panose="020B0604020202020204" pitchFamily="34" charset="0"/>
                  </a:rPr>
                  <a:t> C</a:t>
                </a:r>
                <a14:m>
                  <m:oMath xmlns:m="http://schemas.openxmlformats.org/officeDocument/2006/math">
                    <m:r>
                      <a:rPr lang="en-US" sz="2400" b="0" i="0" dirty="0" smtClean="0">
                        <a:latin typeface="Cambria Math" panose="02040503050406030204" pitchFamily="18" charset="0"/>
                        <a:cs typeface="Arial" panose="020B0604020202020204" pitchFamily="34" charset="0"/>
                      </a:rPr>
                      <m:t> </m:t>
                    </m:r>
                    <m:r>
                      <a:rPr lang="pt-BR" sz="2400" i="1" dirty="0" smtClean="0">
                        <a:latin typeface="Cambria Math" panose="02040503050406030204" pitchFamily="18"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 </m:t>
                    </m:r>
                  </m:oMath>
                </a14:m>
                <a:r>
                  <a:rPr lang="pt-BR" sz="2400" dirty="0">
                    <a:latin typeface="UTM Avo" panose="02040603050506020204" pitchFamily="18" charset="0"/>
                    <a:cs typeface="Arial" panose="020B0604020202020204" pitchFamily="34" charset="0"/>
                  </a:rPr>
                  <a:t>C</a:t>
                </a:r>
                <a14:m>
                  <m:oMath xmlns:m="http://schemas.openxmlformats.org/officeDocument/2006/math">
                    <m:r>
                      <a:rPr lang="pt-BR" sz="2400" i="1" dirty="0" smtClean="0">
                        <a:latin typeface="Cambria Math" panose="02040503050406030204" pitchFamily="18" charset="0"/>
                        <a:cs typeface="Arial" panose="020B0604020202020204" pitchFamily="34" charset="0"/>
                      </a:rPr>
                      <m:t>−</m:t>
                    </m:r>
                  </m:oMath>
                </a14:m>
                <a:r>
                  <a:rPr lang="pt-BR" sz="2400" dirty="0">
                    <a:latin typeface="UTM Avo" panose="02040603050506020204" pitchFamily="18" charset="0"/>
                    <a:cs typeface="Arial" panose="020B0604020202020204" pitchFamily="34" charset="0"/>
                  </a:rPr>
                  <a:t>H, H</a:t>
                </a:r>
                <a:r>
                  <a:rPr lang="pt-BR" sz="2400" baseline="-25000" dirty="0">
                    <a:latin typeface="UTM Avo" panose="02040603050506020204" pitchFamily="18" charset="0"/>
                    <a:cs typeface="Arial" panose="020B0604020202020204" pitchFamily="34" charset="0"/>
                  </a:rPr>
                  <a:t>2</a:t>
                </a:r>
                <a:r>
                  <a:rPr lang="pt-BR" sz="2400" dirty="0">
                    <a:latin typeface="UTM Avo" panose="02040603050506020204" pitchFamily="18" charset="0"/>
                    <a:cs typeface="Arial" panose="020B0604020202020204" pitchFamily="34" charset="0"/>
                  </a:rPr>
                  <a:t>C </a:t>
                </a:r>
                <a14:m>
                  <m:oMath xmlns:m="http://schemas.openxmlformats.org/officeDocument/2006/math">
                    <m:r>
                      <a:rPr lang="pt-BR" sz="2400" i="1" dirty="0" smtClean="0">
                        <a:latin typeface="Cambria Math" panose="02040503050406030204" pitchFamily="18"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 </m:t>
                    </m:r>
                  </m:oMath>
                </a14:m>
                <a:r>
                  <a:rPr lang="pt-BR" sz="2400" dirty="0">
                    <a:latin typeface="UTM Avo" panose="02040603050506020204" pitchFamily="18" charset="0"/>
                    <a:cs typeface="Arial" panose="020B0604020202020204" pitchFamily="34" charset="0"/>
                  </a:rPr>
                  <a:t>CH</a:t>
                </a:r>
                <a:r>
                  <a:rPr lang="pt-BR" sz="2400" baseline="-25000" dirty="0">
                    <a:latin typeface="UTM Avo" panose="02040603050506020204" pitchFamily="18" charset="0"/>
                    <a:cs typeface="Arial" panose="020B0604020202020204" pitchFamily="34" charset="0"/>
                  </a:rPr>
                  <a:t>2</a:t>
                </a:r>
                <a:r>
                  <a:rPr lang="pt-BR" sz="2400" dirty="0">
                    <a:latin typeface="UTM Avo" panose="02040603050506020204" pitchFamily="18" charset="0"/>
                    <a:cs typeface="Arial" panose="020B0604020202020204" pitchFamily="34" charset="0"/>
                  </a:rPr>
                  <a:t> và H</a:t>
                </a:r>
                <a:r>
                  <a:rPr lang="pt-BR" sz="2400" baseline="-25000" dirty="0">
                    <a:latin typeface="UTM Avo" panose="02040603050506020204" pitchFamily="18" charset="0"/>
                    <a:cs typeface="Arial" panose="020B0604020202020204" pitchFamily="34" charset="0"/>
                  </a:rPr>
                  <a:t>3</a:t>
                </a:r>
                <a:r>
                  <a:rPr lang="pt-BR" sz="2400" dirty="0">
                    <a:latin typeface="UTM Avo" panose="02040603050506020204" pitchFamily="18" charset="0"/>
                    <a:cs typeface="Arial" panose="020B0604020202020204" pitchFamily="34" charset="0"/>
                  </a:rPr>
                  <a:t>C</a:t>
                </a:r>
                <a14:m>
                  <m:oMath xmlns:m="http://schemas.openxmlformats.org/officeDocument/2006/math">
                    <m:r>
                      <a:rPr lang="en-US" sz="2400" b="0" i="0" dirty="0" smtClean="0">
                        <a:latin typeface="Cambria Math" panose="02040503050406030204" pitchFamily="18" charset="0"/>
                        <a:cs typeface="Arial" panose="020B0604020202020204" pitchFamily="34" charset="0"/>
                      </a:rPr>
                      <m:t> </m:t>
                    </m:r>
                    <m:r>
                      <a:rPr lang="pt-BR" sz="2400" i="1" dirty="0" smtClean="0">
                        <a:latin typeface="Cambria Math" panose="02040503050406030204" pitchFamily="18"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 </m:t>
                    </m:r>
                  </m:oMath>
                </a14:m>
                <a:r>
                  <a:rPr lang="pt-BR" sz="2400" dirty="0">
                    <a:latin typeface="UTM Avo" panose="02040603050506020204" pitchFamily="18" charset="0"/>
                    <a:cs typeface="Arial" panose="020B0604020202020204" pitchFamily="34" charset="0"/>
                  </a:rPr>
                  <a:t>CH</a:t>
                </a:r>
                <a:r>
                  <a:rPr lang="pt-BR" sz="2400" baseline="-25000" dirty="0">
                    <a:latin typeface="UTM Avo" panose="02040603050506020204" pitchFamily="18" charset="0"/>
                    <a:cs typeface="Arial" panose="020B0604020202020204" pitchFamily="34" charset="0"/>
                  </a:rPr>
                  <a:t>3</a:t>
                </a:r>
                <a:endParaRPr lang="en-US" sz="2400" baseline="-25000" dirty="0">
                  <a:latin typeface="Cambria Math" panose="02040503050406030204" pitchFamily="18" charset="0"/>
                  <a:cs typeface="Arial" panose="020B0604020202020204" pitchFamily="34" charset="0"/>
                </a:endParaRPr>
              </a:p>
              <a:p>
                <a:pPr marL="495325" indent="-495325" algn="just">
                  <a:lnSpc>
                    <a:spcPct val="150000"/>
                  </a:lnSpc>
                  <a:buAutoNum type="alphaLcParenR"/>
                </a:pPr>
                <a:r>
                  <a:rPr lang="en-US" sz="2400" dirty="0" err="1">
                    <a:latin typeface="UTM Avo" panose="02040603050506020204" pitchFamily="18" charset="0"/>
                    <a:cs typeface="Arial" panose="020B0604020202020204" pitchFamily="34" charset="0"/>
                  </a:rPr>
                  <a:t>Những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H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C </a:t>
                </a:r>
                <a:r>
                  <a:rPr lang="en-US" sz="2400" dirty="0" err="1">
                    <a:latin typeface="UTM Avo" panose="02040603050506020204" pitchFamily="18" charset="0"/>
                    <a:cs typeface="Arial" panose="020B0604020202020204" pitchFamily="34" charset="0"/>
                  </a:rPr>
                  <a:t>nào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hydrocacbon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thỏa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mãn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quy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tắc</a:t>
                </a:r>
                <a:r>
                  <a:rPr lang="en-US" sz="2400" dirty="0">
                    <a:latin typeface="UTM Avo" panose="02040603050506020204" pitchFamily="18" charset="0"/>
                    <a:cs typeface="Arial" panose="020B0604020202020204" pitchFamily="34" charset="0"/>
                  </a:rPr>
                  <a:t> octet? </a:t>
                </a:r>
                <a:r>
                  <a:rPr lang="en-US" sz="2400" dirty="0" err="1">
                    <a:latin typeface="UTM Avo" panose="02040603050506020204" pitchFamily="18" charset="0"/>
                    <a:cs typeface="Arial" panose="020B0604020202020204" pitchFamily="34" charset="0"/>
                  </a:rPr>
                  <a:t>Biết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rằng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mỗi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gạch</a:t>
                </a:r>
                <a:r>
                  <a:rPr lang="en-US" sz="2400" dirty="0">
                    <a:latin typeface="UTM Avo" panose="02040603050506020204" pitchFamily="18" charset="0"/>
                    <a:cs typeface="Arial" panose="020B0604020202020204" pitchFamily="34" charset="0"/>
                  </a:rPr>
                  <a:t> (-)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công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thức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biểu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diễn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hai</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hóa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trị</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chung</a:t>
                </a:r>
                <a:r>
                  <a:rPr lang="en-US" sz="2400" dirty="0">
                    <a:latin typeface="UTM Avo" panose="02040603050506020204" pitchFamily="18" charset="0"/>
                    <a:cs typeface="Arial" panose="020B0604020202020204" pitchFamily="34" charset="0"/>
                  </a:rPr>
                  <a:t>.</a:t>
                </a:r>
              </a:p>
              <a:p>
                <a:pPr marL="495325" indent="-495325" algn="just">
                  <a:lnSpc>
                    <a:spcPct val="150000"/>
                  </a:lnSpc>
                  <a:buAutoNum type="alphaLcParenR"/>
                </a:pPr>
                <a:r>
                  <a:rPr lang="en-US" sz="2400" dirty="0" err="1">
                    <a:latin typeface="UTM Avo" panose="02040603050506020204" pitchFamily="18" charset="0"/>
                    <a:cs typeface="Arial" panose="020B0604020202020204" pitchFamily="34" charset="0"/>
                  </a:rPr>
                  <a:t>Một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phân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hydrocarbon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C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x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H. </a:t>
                </a:r>
                <a:r>
                  <a:rPr lang="en-US" sz="2400" dirty="0" err="1">
                    <a:latin typeface="UTM Avo" panose="02040603050506020204" pitchFamily="18" charset="0"/>
                    <a:cs typeface="Arial" panose="020B0604020202020204" pitchFamily="34" charset="0"/>
                  </a:rPr>
                  <a:t>Giá</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trị</a:t>
                </a:r>
                <a:r>
                  <a:rPr lang="en-US" sz="2400" dirty="0">
                    <a:latin typeface="UTM Avo" panose="02040603050506020204" pitchFamily="18" charset="0"/>
                    <a:cs typeface="Arial" panose="020B0604020202020204" pitchFamily="34" charset="0"/>
                  </a:rPr>
                  <a:t> x </a:t>
                </a:r>
                <a:r>
                  <a:rPr lang="en-US" sz="2400" dirty="0" err="1">
                    <a:latin typeface="UTM Avo" panose="02040603050506020204" pitchFamily="18" charset="0"/>
                    <a:cs typeface="Arial" panose="020B0604020202020204" pitchFamily="34" charset="0"/>
                  </a:rPr>
                  <a:t>lớn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nhất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thể</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bao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nhiêu</a:t>
                </a:r>
                <a:r>
                  <a:rPr lang="en-US" sz="2400" dirty="0">
                    <a:latin typeface="UTM Avo" panose="02040603050506020204" pitchFamily="18" charset="0"/>
                    <a:cs typeface="Arial" panose="020B0604020202020204" pitchFamily="34" charset="0"/>
                  </a:rPr>
                  <a:t>?</a:t>
                </a:r>
              </a:p>
            </p:txBody>
          </p:sp>
        </mc:Choice>
        <mc:Fallback xmlns="">
          <p:sp>
            <p:nvSpPr>
              <p:cNvPr id="2" name="Rectangle 1">
                <a:extLst>
                  <a:ext uri="{FF2B5EF4-FFF2-40B4-BE49-F238E27FC236}">
                    <a16:creationId xmlns:a16="http://schemas.microsoft.com/office/drawing/2014/main" id="{2FBF756B-D033-69C6-5766-393309A8E516}"/>
                  </a:ext>
                </a:extLst>
              </p:cNvPr>
              <p:cNvSpPr>
                <a:spLocks noRot="1" noChangeAspect="1" noMove="1" noResize="1" noEditPoints="1" noAdjustHandles="1" noChangeArrowheads="1" noChangeShapeType="1" noTextEdit="1"/>
              </p:cNvSpPr>
              <p:nvPr/>
            </p:nvSpPr>
            <p:spPr>
              <a:xfrm>
                <a:off x="653880" y="1756276"/>
                <a:ext cx="10927818" cy="3891835"/>
              </a:xfrm>
              <a:prstGeom prst="rect">
                <a:avLst/>
              </a:prstGeom>
              <a:blipFill>
                <a:blip r:embed="rId3"/>
                <a:stretch>
                  <a:fillRect l="-1060" r="-892" b="-2660"/>
                </a:stretch>
              </a:blipFill>
            </p:spPr>
            <p:txBody>
              <a:bodyPr/>
              <a:lstStyle/>
              <a:p>
                <a:r>
                  <a:rPr lang="en-US">
                    <a:noFill/>
                  </a:rPr>
                  <a:t> </a:t>
                </a:r>
              </a:p>
            </p:txBody>
          </p:sp>
        </mc:Fallback>
      </mc:AlternateContent>
    </p:spTree>
    <p:extLst>
      <p:ext uri="{BB962C8B-B14F-4D97-AF65-F5344CB8AC3E}">
        <p14:creationId xmlns:p14="http://schemas.microsoft.com/office/powerpoint/2010/main" val="282799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7D86A-2A06-B7E5-E810-3D85F22E44A7}"/>
              </a:ext>
            </a:extLst>
          </p:cNvPr>
          <p:cNvSpPr/>
          <p:nvPr/>
        </p:nvSpPr>
        <p:spPr>
          <a:xfrm>
            <a:off x="685800" y="1792783"/>
            <a:ext cx="10902462" cy="2847959"/>
          </a:xfrm>
          <a:prstGeom prst="rect">
            <a:avLst/>
          </a:prstGeom>
        </p:spPr>
        <p:txBody>
          <a:bodyPr wrap="square">
            <a:spAutoFit/>
          </a:bodyPr>
          <a:lstStyle/>
          <a:p>
            <a:pPr>
              <a:lnSpc>
                <a:spcPct val="150000"/>
              </a:lnSpc>
              <a:spcAft>
                <a:spcPts val="533"/>
              </a:spcAft>
            </a:pP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Câu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algn="just">
              <a:lnSpc>
                <a:spcPct val="150000"/>
              </a:lnSpc>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a) Ta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gạch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công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thức</a:t>
            </a:r>
            <a:r>
              <a:rPr lang="en-US" sz="2400" dirty="0">
                <a:latin typeface="UTM Avo" panose="02040603050506020204" pitchFamily="18" charset="0"/>
                <a:ea typeface="Calibri" panose="020F0502020204030204" pitchFamily="34" charset="0"/>
                <a:cs typeface="Arial" panose="020B0604020202020204" pitchFamily="34" charset="0"/>
              </a:rPr>
              <a:t> H-C≡C-H, H</a:t>
            </a:r>
            <a:r>
              <a:rPr lang="en-US" sz="2400" baseline="-25000" dirty="0">
                <a:latin typeface="UTM Avo" panose="02040603050506020204" pitchFamily="18" charset="0"/>
                <a:ea typeface="Calibri" panose="020F0502020204030204" pitchFamily="34" charset="0"/>
                <a:cs typeface="Arial" panose="020B0604020202020204" pitchFamily="34" charset="0"/>
              </a:rPr>
              <a:t>2</a:t>
            </a:r>
            <a:r>
              <a:rPr lang="en-US" sz="2400" dirty="0">
                <a:latin typeface="UTM Avo" panose="02040603050506020204" pitchFamily="18" charset="0"/>
                <a:ea typeface="Calibri" panose="020F0502020204030204" pitchFamily="34" charset="0"/>
                <a:cs typeface="Arial" panose="020B0604020202020204" pitchFamily="34" charset="0"/>
              </a:rPr>
              <a:t>C=CH</a:t>
            </a:r>
            <a:r>
              <a:rPr lang="en-US" sz="2400" baseline="-25000" dirty="0">
                <a:latin typeface="UTM Avo" panose="02040603050506020204" pitchFamily="18" charset="0"/>
                <a:ea typeface="Calibri" panose="020F0502020204030204" pitchFamily="34" charset="0"/>
                <a:cs typeface="Arial" panose="020B0604020202020204" pitchFamily="34" charset="0"/>
              </a:rPr>
              <a:t>2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H</a:t>
            </a:r>
            <a:r>
              <a:rPr lang="en-US" sz="2400" baseline="-25000" dirty="0">
                <a:latin typeface="UTM Avo" panose="02040603050506020204" pitchFamily="18" charset="0"/>
                <a:ea typeface="Calibri" panose="020F0502020204030204" pitchFamily="34" charset="0"/>
                <a:cs typeface="Arial" panose="020B0604020202020204" pitchFamily="34" charset="0"/>
              </a:rPr>
              <a:t>3</a:t>
            </a:r>
            <a:r>
              <a:rPr lang="en-US" sz="2400" dirty="0">
                <a:latin typeface="UTM Avo" panose="02040603050506020204" pitchFamily="18" charset="0"/>
                <a:ea typeface="Calibri" panose="020F0502020204030204" pitchFamily="34" charset="0"/>
                <a:cs typeface="Arial" panose="020B0604020202020204" pitchFamily="34" charset="0"/>
              </a:rPr>
              <a:t>C-CH</a:t>
            </a:r>
            <a:r>
              <a:rPr lang="en-US" sz="2400" baseline="-25000" dirty="0">
                <a:latin typeface="UTM Avo" panose="02040603050506020204" pitchFamily="18" charset="0"/>
                <a:ea typeface="Calibri" panose="020F0502020204030204" pitchFamily="34" charset="0"/>
                <a:cs typeface="Arial" panose="020B0604020202020204" pitchFamily="34" charset="0"/>
              </a:rPr>
              <a:t>3</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biểu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diễn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hai</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hóa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trị</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chung</a:t>
            </a:r>
            <a:r>
              <a:rPr lang="en-US" sz="2400" dirty="0">
                <a:latin typeface="UTM Avo" panose="02040603050506020204" pitchFamily="18" charset="0"/>
                <a:ea typeface="Calibri" panose="020F0502020204030204" pitchFamily="34" charset="0"/>
                <a:cs typeface="Arial" panose="020B0604020202020204" pitchFamily="34" charset="0"/>
              </a:rPr>
              <a:t>, do </a:t>
            </a:r>
            <a:r>
              <a:rPr lang="en-US" sz="2400" dirty="0" err="1">
                <a:latin typeface="UTM Avo" panose="02040603050506020204" pitchFamily="18" charset="0"/>
                <a:ea typeface="Calibri" panose="020F0502020204030204" pitchFamily="34" charset="0"/>
                <a:cs typeface="Arial" panose="020B0604020202020204" pitchFamily="34" charset="0"/>
              </a:rPr>
              <a:t>đó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C </a:t>
            </a:r>
            <a:r>
              <a:rPr lang="en-US" sz="2400" dirty="0" err="1">
                <a:latin typeface="UTM Avo" panose="02040603050506020204" pitchFamily="18" charset="0"/>
                <a:ea typeface="Calibri" panose="020F0502020204030204" pitchFamily="34" charset="0"/>
                <a:cs typeface="Arial" panose="020B0604020202020204" pitchFamily="34" charset="0"/>
              </a:rPr>
              <a:t>đã</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đủ</a:t>
            </a:r>
            <a:r>
              <a:rPr lang="en-US" sz="2400" dirty="0">
                <a:latin typeface="UTM Avo" panose="02040603050506020204" pitchFamily="18" charset="0"/>
                <a:ea typeface="Calibri" panose="020F0502020204030204" pitchFamily="34" charset="0"/>
                <a:cs typeface="Arial" panose="020B0604020202020204" pitchFamily="34" charset="0"/>
              </a:rPr>
              <a:t> 8 electron ở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H </a:t>
            </a:r>
            <a:r>
              <a:rPr lang="en-US" sz="2400" dirty="0" err="1">
                <a:latin typeface="UTM Avo" panose="02040603050506020204" pitchFamily="18" charset="0"/>
                <a:ea typeface="Calibri" panose="020F0502020204030204" pitchFamily="34" charset="0"/>
                <a:cs typeface="Arial" panose="020B0604020202020204" pitchFamily="34" charset="0"/>
              </a:rPr>
              <a:t>đã</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đủ</a:t>
            </a:r>
            <a:r>
              <a:rPr lang="en-US" sz="2400" dirty="0">
                <a:latin typeface="UTM Avo" panose="02040603050506020204" pitchFamily="18" charset="0"/>
                <a:ea typeface="Calibri" panose="020F0502020204030204" pitchFamily="34" charset="0"/>
                <a:cs typeface="Arial" panose="020B0604020202020204" pitchFamily="34" charset="0"/>
              </a:rPr>
              <a:t> 2 electron ở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thõa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mãn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quy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tắc</a:t>
            </a:r>
            <a:r>
              <a:rPr lang="en-US" sz="2400" dirty="0">
                <a:latin typeface="UTM Avo" panose="02040603050506020204" pitchFamily="18" charset="0"/>
                <a:ea typeface="Calibri" panose="020F0502020204030204" pitchFamily="34" charset="0"/>
                <a:cs typeface="Arial" panose="020B0604020202020204" pitchFamily="34" charset="0"/>
              </a:rPr>
              <a:t> octet).</a:t>
            </a:r>
          </a:p>
        </p:txBody>
      </p:sp>
    </p:spTree>
    <p:extLst>
      <p:ext uri="{BB962C8B-B14F-4D97-AF65-F5344CB8AC3E}">
        <p14:creationId xmlns:p14="http://schemas.microsoft.com/office/powerpoint/2010/main" val="51195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7D86A-2A06-B7E5-E810-3D85F22E44A7}"/>
              </a:ext>
            </a:extLst>
          </p:cNvPr>
          <p:cNvSpPr/>
          <p:nvPr/>
        </p:nvSpPr>
        <p:spPr>
          <a:xfrm>
            <a:off x="685800" y="1792783"/>
            <a:ext cx="11099800" cy="4286366"/>
          </a:xfrm>
          <a:prstGeom prst="rect">
            <a:avLst/>
          </a:prstGeom>
        </p:spPr>
        <p:txBody>
          <a:bodyPr wrap="square">
            <a:spAutoFit/>
          </a:bodyPr>
          <a:lstStyle/>
          <a:p>
            <a:pPr algn="just">
              <a:lnSpc>
                <a:spcPct val="150000"/>
              </a:lnSpc>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b) Một </a:t>
            </a:r>
            <a:r>
              <a:rPr lang="en-US" sz="2400" dirty="0" err="1">
                <a:latin typeface="UTM Avo" panose="02040603050506020204" pitchFamily="18" charset="0"/>
                <a:ea typeface="Calibri" panose="020F0502020204030204" pitchFamily="34" charset="0"/>
                <a:cs typeface="Arial" panose="020B0604020202020204" pitchFamily="34" charset="0"/>
              </a:rPr>
              <a:t>phân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hydrocarbon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C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x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a:t>
            </a:r>
          </a:p>
          <a:p>
            <a:pPr algn="just">
              <a:lnSpc>
                <a:spcPct val="150000"/>
              </a:lnSpc>
              <a:spcAft>
                <a:spcPts val="533"/>
              </a:spcAft>
            </a:pPr>
            <a:r>
              <a:rPr lang="en-US" sz="2400" dirty="0" err="1">
                <a:latin typeface="UTM Avo" panose="02040603050506020204" pitchFamily="18" charset="0"/>
                <a:ea typeface="Calibri" panose="020F0502020204030204" pitchFamily="34" charset="0"/>
                <a:cs typeface="Arial" panose="020B0604020202020204" pitchFamily="34" charset="0"/>
              </a:rPr>
              <a:t>Phân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hydrocarbon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dạng</a:t>
            </a:r>
            <a:r>
              <a:rPr lang="en-US" sz="2400" dirty="0">
                <a:latin typeface="UTM Avo" panose="02040603050506020204" pitchFamily="18" charset="0"/>
                <a:ea typeface="Calibri" panose="020F0502020204030204" pitchFamily="34" charset="0"/>
                <a:cs typeface="Arial" panose="020B0604020202020204" pitchFamily="34" charset="0"/>
              </a:rPr>
              <a:t>: C</a:t>
            </a:r>
            <a:r>
              <a:rPr lang="en-US" sz="2400" baseline="-25000" dirty="0">
                <a:latin typeface="UTM Avo" panose="02040603050506020204" pitchFamily="18" charset="0"/>
                <a:ea typeface="Calibri" panose="020F0502020204030204" pitchFamily="34" charset="0"/>
                <a:cs typeface="Arial" panose="020B0604020202020204" pitchFamily="34" charset="0"/>
              </a:rPr>
              <a:t>3</a:t>
            </a:r>
            <a:r>
              <a:rPr lang="en-US" sz="2400" dirty="0">
                <a:latin typeface="UTM Avo" panose="02040603050506020204" pitchFamily="18" charset="0"/>
                <a:ea typeface="Calibri" panose="020F0502020204030204" pitchFamily="34" charset="0"/>
                <a:cs typeface="Arial" panose="020B0604020202020204" pitchFamily="34" charset="0"/>
              </a:rPr>
              <a:t>H</a:t>
            </a:r>
            <a:r>
              <a:rPr lang="en-US" sz="2400" baseline="-25000" dirty="0">
                <a:latin typeface="UTM Avo" panose="02040603050506020204" pitchFamily="18" charset="0"/>
                <a:ea typeface="Calibri" panose="020F0502020204030204" pitchFamily="34" charset="0"/>
                <a:cs typeface="Arial" panose="020B0604020202020204" pitchFamily="34" charset="0"/>
              </a:rPr>
              <a:t>x</a:t>
            </a:r>
            <a:endParaRPr lang="en-US" sz="2400" dirty="0">
              <a:latin typeface="UTM Avo" panose="02040603050506020204" pitchFamily="18" charset="0"/>
              <a:ea typeface="Calibri" panose="020F0502020204030204" pitchFamily="34" charset="0"/>
              <a:cs typeface="Arial" panose="020B0604020202020204" pitchFamily="34" charset="0"/>
            </a:endParaRPr>
          </a:p>
          <a:p>
            <a:pPr marL="381019" indent="-381019" algn="just">
              <a:lnSpc>
                <a:spcPct val="150000"/>
              </a:lnSpc>
              <a:spcAft>
                <a:spcPts val="533"/>
              </a:spcAft>
              <a:buFontTx/>
              <a:buChar char="-"/>
            </a:pPr>
            <a:r>
              <a:rPr lang="en-US" sz="2400" dirty="0">
                <a:latin typeface="UTM Avo" panose="02040603050506020204" pitchFamily="18" charset="0"/>
                <a:ea typeface="Calibri" panose="020F0502020204030204" pitchFamily="34" charset="0"/>
                <a:cs typeface="Arial" panose="020B0604020202020204" pitchFamily="34" charset="0"/>
              </a:rPr>
              <a:t>Số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hoá</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trị</a:t>
            </a:r>
            <a:r>
              <a:rPr lang="en-US" sz="2400" dirty="0">
                <a:latin typeface="UTM Avo" panose="02040603050506020204" pitchFamily="18" charset="0"/>
                <a:ea typeface="Calibri" panose="020F0502020204030204" pitchFamily="34" charset="0"/>
                <a:cs typeface="Arial" panose="020B0604020202020204" pitchFamily="34" charset="0"/>
              </a:rPr>
              <a:t> ≥ 2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3 (</a:t>
            </a:r>
            <a:r>
              <a:rPr lang="en-US" sz="2400" dirty="0" err="1">
                <a:latin typeface="UTM Avo" panose="02040603050506020204" pitchFamily="18" charset="0"/>
                <a:ea typeface="Calibri" panose="020F0502020204030204" pitchFamily="34" charset="0"/>
                <a:cs typeface="Arial" panose="020B0604020202020204" pitchFamily="34" charset="0"/>
              </a:rPr>
              <a:t>tức</a:t>
            </a:r>
            <a:r>
              <a:rPr lang="en-US" sz="2400" dirty="0">
                <a:latin typeface="UTM Avo" panose="02040603050506020204" pitchFamily="18" charset="0"/>
                <a:ea typeface="Calibri" panose="020F0502020204030204" pitchFamily="34" charset="0"/>
                <a:cs typeface="Arial" panose="020B0604020202020204" pitchFamily="34" charset="0"/>
              </a:rPr>
              <a:t> 3 C) </a:t>
            </a:r>
          </a:p>
          <a:p>
            <a:pPr algn="just">
              <a:lnSpc>
                <a:spcPct val="150000"/>
              </a:lnSpc>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tổng</a:t>
            </a:r>
            <a:r>
              <a:rPr lang="en-US" sz="2400" dirty="0">
                <a:latin typeface="UTM Avo" panose="02040603050506020204" pitchFamily="18" charset="0"/>
                <a:ea typeface="Calibri" panose="020F0502020204030204" pitchFamily="34" charset="0"/>
                <a:cs typeface="Arial" panose="020B0604020202020204" pitchFamily="34" charset="0"/>
              </a:rPr>
              <a:t> số electron </a:t>
            </a:r>
            <a:r>
              <a:rPr lang="en-US" sz="2400" dirty="0" err="1">
                <a:latin typeface="UTM Avo" panose="02040603050506020204" pitchFamily="18" charset="0"/>
                <a:ea typeface="Calibri" panose="020F0502020204030204" pitchFamily="34" charset="0"/>
                <a:cs typeface="Arial" panose="020B0604020202020204" pitchFamily="34" charset="0"/>
              </a:rPr>
              <a:t>hoá</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trị</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3.4 = 12.</a:t>
            </a:r>
          </a:p>
          <a:p>
            <a:pPr marL="381019" indent="-381019" algn="just">
              <a:lnSpc>
                <a:spcPct val="150000"/>
              </a:lnSpc>
              <a:spcAft>
                <a:spcPts val="533"/>
              </a:spcAft>
              <a:buFontTx/>
              <a:buChar char="-"/>
            </a:pPr>
            <a:r>
              <a:rPr lang="en-US" sz="2400" dirty="0" err="1">
                <a:latin typeface="UTM Avo" panose="02040603050506020204" pitchFamily="18" charset="0"/>
                <a:ea typeface="Calibri" panose="020F0502020204030204" pitchFamily="34" charset="0"/>
                <a:cs typeface="Arial" panose="020B0604020202020204" pitchFamily="34" charset="0"/>
              </a:rPr>
              <a:t>Tổng</a:t>
            </a:r>
            <a:r>
              <a:rPr lang="en-US" sz="2400" dirty="0">
                <a:latin typeface="UTM Avo" panose="02040603050506020204" pitchFamily="18" charset="0"/>
                <a:ea typeface="Calibri" panose="020F0502020204030204" pitchFamily="34" charset="0"/>
                <a:cs typeface="Arial" panose="020B0604020202020204" pitchFamily="34" charset="0"/>
              </a:rPr>
              <a:t> số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đơn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giữa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hoá</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trị</a:t>
            </a:r>
            <a:r>
              <a:rPr lang="en-US" sz="2400" dirty="0">
                <a:latin typeface="UTM Avo" panose="02040603050506020204" pitchFamily="18" charset="0"/>
                <a:ea typeface="Calibri" panose="020F0502020204030204" pitchFamily="34" charset="0"/>
                <a:cs typeface="Arial" panose="020B0604020202020204" pitchFamily="34" charset="0"/>
              </a:rPr>
              <a:t> ≥ 2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3 – 1 = 2 </a:t>
            </a:r>
          </a:p>
          <a:p>
            <a:pPr algn="just">
              <a:lnSpc>
                <a:spcPct val="150000"/>
              </a:lnSpc>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tổng</a:t>
            </a:r>
            <a:r>
              <a:rPr lang="en-US" sz="2400" dirty="0">
                <a:latin typeface="UTM Avo" panose="02040603050506020204" pitchFamily="18" charset="0"/>
                <a:ea typeface="Calibri" panose="020F0502020204030204" pitchFamily="34" charset="0"/>
                <a:cs typeface="Arial" panose="020B0604020202020204" pitchFamily="34" charset="0"/>
              </a:rPr>
              <a:t> số electron </a:t>
            </a:r>
            <a:r>
              <a:rPr lang="en-US" sz="2400" dirty="0" err="1">
                <a:latin typeface="UTM Avo" panose="02040603050506020204" pitchFamily="18" charset="0"/>
                <a:ea typeface="Calibri" panose="020F0502020204030204" pitchFamily="34" charset="0"/>
                <a:cs typeface="Arial" panose="020B0604020202020204" pitchFamily="34" charset="0"/>
              </a:rPr>
              <a:t>tham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tạo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2 . 2 = 4.</a:t>
            </a:r>
          </a:p>
          <a:p>
            <a:pPr algn="just">
              <a:lnSpc>
                <a:spcPct val="150000"/>
              </a:lnSpc>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 Số H </a:t>
            </a:r>
            <a:r>
              <a:rPr lang="en-US" sz="2400" dirty="0" err="1">
                <a:latin typeface="UTM Avo" panose="02040603050506020204" pitchFamily="18" charset="0"/>
                <a:ea typeface="Calibri" panose="020F0502020204030204" pitchFamily="34" charset="0"/>
                <a:cs typeface="Arial" panose="020B0604020202020204" pitchFamily="34" charset="0"/>
              </a:rPr>
              <a:t>tối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đa</a:t>
            </a:r>
            <a:r>
              <a:rPr lang="en-US" sz="2400" dirty="0">
                <a:latin typeface="UTM Avo" panose="02040603050506020204" pitchFamily="18" charset="0"/>
                <a:ea typeface="Calibri" panose="020F0502020204030204" pitchFamily="34" charset="0"/>
                <a:cs typeface="Arial" panose="020B0604020202020204" pitchFamily="34" charset="0"/>
              </a:rPr>
              <a:t>: x = 12 – 4 = 8.</a:t>
            </a:r>
          </a:p>
        </p:txBody>
      </p:sp>
    </p:spTree>
    <p:extLst>
      <p:ext uri="{BB962C8B-B14F-4D97-AF65-F5344CB8AC3E}">
        <p14:creationId xmlns:p14="http://schemas.microsoft.com/office/powerpoint/2010/main" val="421422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0D7408-0359-3A10-B800-FE1260E9B6BB}"/>
              </a:ext>
            </a:extLst>
          </p:cNvPr>
          <p:cNvGrpSpPr/>
          <p:nvPr/>
        </p:nvGrpSpPr>
        <p:grpSpPr>
          <a:xfrm>
            <a:off x="4943541" y="3149600"/>
            <a:ext cx="2736543" cy="1558939"/>
            <a:chOff x="309542" y="967667"/>
            <a:chExt cx="2878585" cy="1558939"/>
          </a:xfrm>
        </p:grpSpPr>
        <p:pic>
          <p:nvPicPr>
            <p:cNvPr id="3" name="Picture 2">
              <a:hlinkClick r:id="rId3"/>
              <a:extLst>
                <a:ext uri="{FF2B5EF4-FFF2-40B4-BE49-F238E27FC236}">
                  <a16:creationId xmlns:a16="http://schemas.microsoft.com/office/drawing/2014/main" id="{C3744527-3066-39E6-ECB5-249855028B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5928BA0-534C-1ECD-F6A6-38ECA3C29823}"/>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2343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oogle Shape;2907;p52">
            <a:extLst>
              <a:ext uri="{FF2B5EF4-FFF2-40B4-BE49-F238E27FC236}">
                <a16:creationId xmlns:a16="http://schemas.microsoft.com/office/drawing/2014/main" id="{E20276B7-261D-A2DC-0E4D-59B6E42D7F51}"/>
              </a:ext>
            </a:extLst>
          </p:cNvPr>
          <p:cNvGrpSpPr/>
          <p:nvPr/>
        </p:nvGrpSpPr>
        <p:grpSpPr>
          <a:xfrm>
            <a:off x="2142943" y="2550251"/>
            <a:ext cx="465071" cy="622715"/>
            <a:chOff x="3601939" y="4161192"/>
            <a:chExt cx="275178" cy="388912"/>
          </a:xfrm>
        </p:grpSpPr>
        <p:sp>
          <p:nvSpPr>
            <p:cNvPr id="3" name="Google Shape;2908;p52">
              <a:extLst>
                <a:ext uri="{FF2B5EF4-FFF2-40B4-BE49-F238E27FC236}">
                  <a16:creationId xmlns:a16="http://schemas.microsoft.com/office/drawing/2014/main" id="{8CED00B4-ACD3-7074-25DD-1B71BC4E0B13}"/>
                </a:ext>
              </a:extLst>
            </p:cNvPr>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4" name="Google Shape;2909;p52">
              <a:extLst>
                <a:ext uri="{FF2B5EF4-FFF2-40B4-BE49-F238E27FC236}">
                  <a16:creationId xmlns:a16="http://schemas.microsoft.com/office/drawing/2014/main" id="{3D0FC25A-9DA2-F527-E55F-1F2EF301F3CB}"/>
                </a:ext>
              </a:extLst>
            </p:cNvPr>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5" name="Google Shape;2910;p52">
              <a:extLst>
                <a:ext uri="{FF2B5EF4-FFF2-40B4-BE49-F238E27FC236}">
                  <a16:creationId xmlns:a16="http://schemas.microsoft.com/office/drawing/2014/main" id="{E16CC032-D166-01F8-44A3-4DEE9F29E961}"/>
                </a:ext>
              </a:extLst>
            </p:cNvPr>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6" name="Google Shape;2911;p52">
              <a:extLst>
                <a:ext uri="{FF2B5EF4-FFF2-40B4-BE49-F238E27FC236}">
                  <a16:creationId xmlns:a16="http://schemas.microsoft.com/office/drawing/2014/main" id="{C987F913-C7B6-893C-73F4-0F7CE3C6A574}"/>
                </a:ext>
              </a:extLst>
            </p:cNvPr>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7" name="Google Shape;2912;p52">
              <a:extLst>
                <a:ext uri="{FF2B5EF4-FFF2-40B4-BE49-F238E27FC236}">
                  <a16:creationId xmlns:a16="http://schemas.microsoft.com/office/drawing/2014/main" id="{F9ECE11D-794F-780F-6813-A4F5DFEF1FC1}"/>
                </a:ext>
              </a:extLst>
            </p:cNvPr>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8" name="Google Shape;2913;p52">
              <a:extLst>
                <a:ext uri="{FF2B5EF4-FFF2-40B4-BE49-F238E27FC236}">
                  <a16:creationId xmlns:a16="http://schemas.microsoft.com/office/drawing/2014/main" id="{68D7C656-5A63-2635-8DA4-D87E1157440D}"/>
                </a:ext>
              </a:extLst>
            </p:cNvPr>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9" name="Google Shape;2914;p52">
              <a:extLst>
                <a:ext uri="{FF2B5EF4-FFF2-40B4-BE49-F238E27FC236}">
                  <a16:creationId xmlns:a16="http://schemas.microsoft.com/office/drawing/2014/main" id="{327D346D-424F-60B6-706C-72671A192DB6}"/>
                </a:ext>
              </a:extLst>
            </p:cNvPr>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0" name="Google Shape;2915;p52">
              <a:extLst>
                <a:ext uri="{FF2B5EF4-FFF2-40B4-BE49-F238E27FC236}">
                  <a16:creationId xmlns:a16="http://schemas.microsoft.com/office/drawing/2014/main" id="{58AFED09-DBB6-A152-6871-0AB3746F16D7}"/>
                </a:ext>
              </a:extLst>
            </p:cNvPr>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1" name="Google Shape;2916;p52">
              <a:extLst>
                <a:ext uri="{FF2B5EF4-FFF2-40B4-BE49-F238E27FC236}">
                  <a16:creationId xmlns:a16="http://schemas.microsoft.com/office/drawing/2014/main" id="{C02DA90A-3D80-EAA2-D73D-F450418BCF59}"/>
                </a:ext>
              </a:extLst>
            </p:cNvPr>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2" name="Google Shape;2917;p52">
              <a:extLst>
                <a:ext uri="{FF2B5EF4-FFF2-40B4-BE49-F238E27FC236}">
                  <a16:creationId xmlns:a16="http://schemas.microsoft.com/office/drawing/2014/main" id="{62CDBC6E-6BC6-E5E1-984E-FDC2E4E29A7C}"/>
                </a:ext>
              </a:extLst>
            </p:cNvPr>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grpSp>
        <p:nvGrpSpPr>
          <p:cNvPr id="13" name="Google Shape;2918;p52">
            <a:extLst>
              <a:ext uri="{FF2B5EF4-FFF2-40B4-BE49-F238E27FC236}">
                <a16:creationId xmlns:a16="http://schemas.microsoft.com/office/drawing/2014/main" id="{368594D7-41FA-D214-E44D-2D4F9E7A474E}"/>
              </a:ext>
            </a:extLst>
          </p:cNvPr>
          <p:cNvGrpSpPr/>
          <p:nvPr/>
        </p:nvGrpSpPr>
        <p:grpSpPr>
          <a:xfrm>
            <a:off x="5462672" y="2535805"/>
            <a:ext cx="666582" cy="607537"/>
            <a:chOff x="5812588" y="2708991"/>
            <a:chExt cx="612637" cy="597721"/>
          </a:xfrm>
        </p:grpSpPr>
        <p:sp>
          <p:nvSpPr>
            <p:cNvPr id="14" name="Google Shape;2919;p52">
              <a:extLst>
                <a:ext uri="{FF2B5EF4-FFF2-40B4-BE49-F238E27FC236}">
                  <a16:creationId xmlns:a16="http://schemas.microsoft.com/office/drawing/2014/main" id="{FEE06AF3-6E23-CD1C-E6D0-2881BFFBD30E}"/>
                </a:ext>
              </a:extLst>
            </p:cNvPr>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nvGrpSpPr>
            <p:cNvPr id="15" name="Google Shape;2920;p52">
              <a:extLst>
                <a:ext uri="{FF2B5EF4-FFF2-40B4-BE49-F238E27FC236}">
                  <a16:creationId xmlns:a16="http://schemas.microsoft.com/office/drawing/2014/main" id="{28F06577-4D08-7B5B-FF4C-E4CF84088584}"/>
                </a:ext>
              </a:extLst>
            </p:cNvPr>
            <p:cNvGrpSpPr/>
            <p:nvPr/>
          </p:nvGrpSpPr>
          <p:grpSpPr>
            <a:xfrm>
              <a:off x="5812588" y="2708991"/>
              <a:ext cx="612637" cy="597721"/>
              <a:chOff x="5802038" y="2708991"/>
              <a:chExt cx="612637" cy="597721"/>
            </a:xfrm>
          </p:grpSpPr>
          <p:sp>
            <p:nvSpPr>
              <p:cNvPr id="16" name="Google Shape;2921;p52">
                <a:extLst>
                  <a:ext uri="{FF2B5EF4-FFF2-40B4-BE49-F238E27FC236}">
                    <a16:creationId xmlns:a16="http://schemas.microsoft.com/office/drawing/2014/main" id="{F0FBF80F-485D-FAD4-941E-BC3EF18EB9DF}"/>
                  </a:ext>
                </a:extLst>
              </p:cNvPr>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7" name="Google Shape;2922;p52">
                <a:extLst>
                  <a:ext uri="{FF2B5EF4-FFF2-40B4-BE49-F238E27FC236}">
                    <a16:creationId xmlns:a16="http://schemas.microsoft.com/office/drawing/2014/main" id="{04E2EC29-E5AD-DC49-A5A5-ECA20A2795E9}"/>
                  </a:ext>
                </a:extLst>
              </p:cNvPr>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8" name="Google Shape;2923;p52">
                <a:extLst>
                  <a:ext uri="{FF2B5EF4-FFF2-40B4-BE49-F238E27FC236}">
                    <a16:creationId xmlns:a16="http://schemas.microsoft.com/office/drawing/2014/main" id="{AA03509A-F69A-7EEE-C32F-ECFA1770AA96}"/>
                  </a:ext>
                </a:extLst>
              </p:cNvPr>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9" name="Google Shape;2924;p52">
                <a:extLst>
                  <a:ext uri="{FF2B5EF4-FFF2-40B4-BE49-F238E27FC236}">
                    <a16:creationId xmlns:a16="http://schemas.microsoft.com/office/drawing/2014/main" id="{BCA5D9AE-1C3A-12B7-A6C2-8DE559B3FDFE}"/>
                  </a:ext>
                </a:extLst>
              </p:cNvPr>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0" name="Google Shape;2925;p52">
                <a:extLst>
                  <a:ext uri="{FF2B5EF4-FFF2-40B4-BE49-F238E27FC236}">
                    <a16:creationId xmlns:a16="http://schemas.microsoft.com/office/drawing/2014/main" id="{C43719CA-1C19-5DAB-7589-E29F4D32B54E}"/>
                  </a:ext>
                </a:extLst>
              </p:cNvPr>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1" name="Google Shape;2926;p52">
                <a:extLst>
                  <a:ext uri="{FF2B5EF4-FFF2-40B4-BE49-F238E27FC236}">
                    <a16:creationId xmlns:a16="http://schemas.microsoft.com/office/drawing/2014/main" id="{396CBF77-3F9C-50CA-1AF0-148F5FDDD3A3}"/>
                  </a:ext>
                </a:extLst>
              </p:cNvPr>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2" name="Google Shape;2927;p52">
                <a:extLst>
                  <a:ext uri="{FF2B5EF4-FFF2-40B4-BE49-F238E27FC236}">
                    <a16:creationId xmlns:a16="http://schemas.microsoft.com/office/drawing/2014/main" id="{3A93675A-864C-7292-A289-FF5698A24E70}"/>
                  </a:ext>
                </a:extLst>
              </p:cNvPr>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3" name="Google Shape;2928;p52">
                <a:extLst>
                  <a:ext uri="{FF2B5EF4-FFF2-40B4-BE49-F238E27FC236}">
                    <a16:creationId xmlns:a16="http://schemas.microsoft.com/office/drawing/2014/main" id="{A417A55D-4301-82F6-22A3-D938C95721B7}"/>
                  </a:ext>
                </a:extLst>
              </p:cNvPr>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4" name="Google Shape;2929;p52">
                <a:extLst>
                  <a:ext uri="{FF2B5EF4-FFF2-40B4-BE49-F238E27FC236}">
                    <a16:creationId xmlns:a16="http://schemas.microsoft.com/office/drawing/2014/main" id="{F01D5F3D-F317-B3AC-D05D-EB49CBFF25E4}"/>
                  </a:ext>
                </a:extLst>
              </p:cNvPr>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grpSp>
      <p:grpSp>
        <p:nvGrpSpPr>
          <p:cNvPr id="25" name="Google Shape;3053;p54">
            <a:extLst>
              <a:ext uri="{FF2B5EF4-FFF2-40B4-BE49-F238E27FC236}">
                <a16:creationId xmlns:a16="http://schemas.microsoft.com/office/drawing/2014/main" id="{51932AF4-743C-948C-4236-29A49B356330}"/>
              </a:ext>
            </a:extLst>
          </p:cNvPr>
          <p:cNvGrpSpPr/>
          <p:nvPr/>
        </p:nvGrpSpPr>
        <p:grpSpPr>
          <a:xfrm>
            <a:off x="9298741" y="2561163"/>
            <a:ext cx="666579" cy="622715"/>
            <a:chOff x="3508282" y="3810341"/>
            <a:chExt cx="351644" cy="351959"/>
          </a:xfrm>
        </p:grpSpPr>
        <p:sp>
          <p:nvSpPr>
            <p:cNvPr id="26" name="Google Shape;3054;p54">
              <a:extLst>
                <a:ext uri="{FF2B5EF4-FFF2-40B4-BE49-F238E27FC236}">
                  <a16:creationId xmlns:a16="http://schemas.microsoft.com/office/drawing/2014/main" id="{299D47D5-FEB0-36CE-7E61-5A75B7C91836}"/>
                </a:ext>
              </a:extLst>
            </p:cNvPr>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7" name="Google Shape;3055;p54">
              <a:extLst>
                <a:ext uri="{FF2B5EF4-FFF2-40B4-BE49-F238E27FC236}">
                  <a16:creationId xmlns:a16="http://schemas.microsoft.com/office/drawing/2014/main" id="{CF962AF4-27C4-77CD-DFED-8F9B805B39FD}"/>
                </a:ext>
              </a:extLst>
            </p:cNvPr>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8" name="Google Shape;3056;p54">
              <a:extLst>
                <a:ext uri="{FF2B5EF4-FFF2-40B4-BE49-F238E27FC236}">
                  <a16:creationId xmlns:a16="http://schemas.microsoft.com/office/drawing/2014/main" id="{EF0AE8F4-D1F7-088E-43E0-D97F268C0AB9}"/>
                </a:ext>
              </a:extLst>
            </p:cNvPr>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9" name="Google Shape;3057;p54">
              <a:extLst>
                <a:ext uri="{FF2B5EF4-FFF2-40B4-BE49-F238E27FC236}">
                  <a16:creationId xmlns:a16="http://schemas.microsoft.com/office/drawing/2014/main" id="{B6D3D90E-1FB9-BBEE-B806-65CE0CD5EBC2}"/>
                </a:ext>
              </a:extLst>
            </p:cNvPr>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0" name="Google Shape;3058;p54">
              <a:extLst>
                <a:ext uri="{FF2B5EF4-FFF2-40B4-BE49-F238E27FC236}">
                  <a16:creationId xmlns:a16="http://schemas.microsoft.com/office/drawing/2014/main" id="{DF2D0267-A1E3-53FA-D192-B66F9963EEBE}"/>
                </a:ext>
              </a:extLst>
            </p:cNvPr>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1" name="Google Shape;3059;p54">
              <a:extLst>
                <a:ext uri="{FF2B5EF4-FFF2-40B4-BE49-F238E27FC236}">
                  <a16:creationId xmlns:a16="http://schemas.microsoft.com/office/drawing/2014/main" id="{EF4CB156-D589-1673-C9FE-829EE050298B}"/>
                </a:ext>
              </a:extLst>
            </p:cNvPr>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2" name="Google Shape;3060;p54">
              <a:extLst>
                <a:ext uri="{FF2B5EF4-FFF2-40B4-BE49-F238E27FC236}">
                  <a16:creationId xmlns:a16="http://schemas.microsoft.com/office/drawing/2014/main" id="{AE939102-428D-BEDC-F016-6F8FA36C106C}"/>
                </a:ext>
              </a:extLst>
            </p:cNvPr>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3" name="Google Shape;3061;p54">
              <a:extLst>
                <a:ext uri="{FF2B5EF4-FFF2-40B4-BE49-F238E27FC236}">
                  <a16:creationId xmlns:a16="http://schemas.microsoft.com/office/drawing/2014/main" id="{34F77324-A155-F775-EFE8-362C4ED3E6FC}"/>
                </a:ext>
              </a:extLst>
            </p:cNvPr>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4" name="Google Shape;3062;p54">
              <a:extLst>
                <a:ext uri="{FF2B5EF4-FFF2-40B4-BE49-F238E27FC236}">
                  <a16:creationId xmlns:a16="http://schemas.microsoft.com/office/drawing/2014/main" id="{7C91BED1-4D48-41F5-8409-6EC29AB36FE6}"/>
                </a:ext>
              </a:extLst>
            </p:cNvPr>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5" name="Google Shape;3063;p54">
              <a:extLst>
                <a:ext uri="{FF2B5EF4-FFF2-40B4-BE49-F238E27FC236}">
                  <a16:creationId xmlns:a16="http://schemas.microsoft.com/office/drawing/2014/main" id="{26F88431-EDFC-160C-8FEA-CC4DB885AD43}"/>
                </a:ext>
              </a:extLst>
            </p:cNvPr>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6" name="Google Shape;3064;p54">
              <a:extLst>
                <a:ext uri="{FF2B5EF4-FFF2-40B4-BE49-F238E27FC236}">
                  <a16:creationId xmlns:a16="http://schemas.microsoft.com/office/drawing/2014/main" id="{30A106BE-6E1C-677A-8975-ECDBB21CE604}"/>
                </a:ext>
              </a:extLst>
            </p:cNvPr>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7" name="Google Shape;3065;p54">
              <a:extLst>
                <a:ext uri="{FF2B5EF4-FFF2-40B4-BE49-F238E27FC236}">
                  <a16:creationId xmlns:a16="http://schemas.microsoft.com/office/drawing/2014/main" id="{17BDFB37-8B67-DD16-1F49-7D30CA5ABEDA}"/>
                </a:ext>
              </a:extLst>
            </p:cNvPr>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8" name="Google Shape;3066;p54">
              <a:extLst>
                <a:ext uri="{FF2B5EF4-FFF2-40B4-BE49-F238E27FC236}">
                  <a16:creationId xmlns:a16="http://schemas.microsoft.com/office/drawing/2014/main" id="{8DDC0428-34DD-0262-3BB3-097ED0EB4507}"/>
                </a:ext>
              </a:extLst>
            </p:cNvPr>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sp>
        <p:nvSpPr>
          <p:cNvPr id="39" name="Rectangle 38">
            <a:extLst>
              <a:ext uri="{FF2B5EF4-FFF2-40B4-BE49-F238E27FC236}">
                <a16:creationId xmlns:a16="http://schemas.microsoft.com/office/drawing/2014/main" id="{40F6E5EC-F013-C294-FC29-4A647D46D24F}"/>
              </a:ext>
            </a:extLst>
          </p:cNvPr>
          <p:cNvSpPr/>
          <p:nvPr/>
        </p:nvSpPr>
        <p:spPr>
          <a:xfrm>
            <a:off x="750772" y="3415548"/>
            <a:ext cx="3240906" cy="1236557"/>
          </a:xfrm>
          <a:prstGeom prst="rect">
            <a:avLst/>
          </a:prstGeom>
        </p:spPr>
        <p:txBody>
          <a:bodyPr wrap="square">
            <a:spAutoFit/>
          </a:bodyPr>
          <a:lstStyle/>
          <a:p>
            <a:pPr algn="ctr">
              <a:lnSpc>
                <a:spcPct val="150000"/>
              </a:lnSpc>
            </a:pPr>
            <a:r>
              <a:rPr lang="en-US" sz="2667" dirty="0">
                <a:latin typeface="UTM Avo" panose="02040603050506020204" pitchFamily="18" charset="0"/>
                <a:cs typeface="Arial" panose="020B0604020202020204" pitchFamily="34" charset="0"/>
              </a:rPr>
              <a:t>Ôn </a:t>
            </a:r>
            <a:r>
              <a:rPr lang="en-US" sz="2667" dirty="0" err="1">
                <a:latin typeface="UTM Avo" panose="02040603050506020204" pitchFamily="18" charset="0"/>
                <a:cs typeface="Arial" panose="020B0604020202020204" pitchFamily="34" charset="0"/>
              </a:rPr>
              <a:t>tập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và</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ghi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nhớ</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kiến</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thức</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đã</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học</a:t>
            </a:r>
            <a:endParaRPr lang="en-US" sz="2667" dirty="0">
              <a:latin typeface="UTM Avo" panose="02040603050506020204" pitchFamily="18" charset="0"/>
              <a:cs typeface="Arial" panose="020B0604020202020204" pitchFamily="34" charset="0"/>
            </a:endParaRPr>
          </a:p>
        </p:txBody>
      </p:sp>
      <p:sp>
        <p:nvSpPr>
          <p:cNvPr id="40" name="Rectangle 39">
            <a:extLst>
              <a:ext uri="{FF2B5EF4-FFF2-40B4-BE49-F238E27FC236}">
                <a16:creationId xmlns:a16="http://schemas.microsoft.com/office/drawing/2014/main" id="{30F462F8-5FD8-EB2C-3804-57F124555290}"/>
              </a:ext>
            </a:extLst>
          </p:cNvPr>
          <p:cNvSpPr/>
          <p:nvPr/>
        </p:nvSpPr>
        <p:spPr>
          <a:xfrm>
            <a:off x="4232977" y="3449855"/>
            <a:ext cx="3301999" cy="1236557"/>
          </a:xfrm>
          <a:prstGeom prst="rect">
            <a:avLst/>
          </a:prstGeom>
        </p:spPr>
        <p:txBody>
          <a:bodyPr wrap="square">
            <a:spAutoFit/>
          </a:bodyPr>
          <a:lstStyle/>
          <a:p>
            <a:pPr algn="ctr">
              <a:lnSpc>
                <a:spcPct val="150000"/>
              </a:lnSpc>
            </a:pPr>
            <a:r>
              <a:rPr lang="en-US" sz="2667" dirty="0">
                <a:latin typeface="UTM Avo" panose="02040603050506020204" pitchFamily="18" charset="0"/>
                <a:cs typeface="Arial" panose="020B0604020202020204" pitchFamily="34" charset="0"/>
              </a:rPr>
              <a:t>Hoàn </a:t>
            </a:r>
            <a:r>
              <a:rPr lang="en-US" sz="2667" dirty="0" err="1">
                <a:latin typeface="UTM Avo" panose="02040603050506020204" pitchFamily="18" charset="0"/>
                <a:cs typeface="Arial" panose="020B0604020202020204" pitchFamily="34" charset="0"/>
              </a:rPr>
              <a:t>thành</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bài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tập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trong</a:t>
            </a:r>
            <a:r>
              <a:rPr lang="en-US" sz="2667" dirty="0">
                <a:latin typeface="UTM Avo" panose="02040603050506020204" pitchFamily="18" charset="0"/>
                <a:cs typeface="Arial" panose="020B0604020202020204" pitchFamily="34" charset="0"/>
              </a:rPr>
              <a:t> SGK, SBT</a:t>
            </a:r>
          </a:p>
        </p:txBody>
      </p:sp>
      <p:sp>
        <p:nvSpPr>
          <p:cNvPr id="41" name="Rectangle 40">
            <a:extLst>
              <a:ext uri="{FF2B5EF4-FFF2-40B4-BE49-F238E27FC236}">
                <a16:creationId xmlns:a16="http://schemas.microsoft.com/office/drawing/2014/main" id="{6A5E6E00-5B58-6064-C3FE-5C6D70A37FDB}"/>
              </a:ext>
            </a:extLst>
          </p:cNvPr>
          <p:cNvSpPr/>
          <p:nvPr/>
        </p:nvSpPr>
        <p:spPr>
          <a:xfrm>
            <a:off x="7808195" y="3494888"/>
            <a:ext cx="3780621" cy="1243802"/>
          </a:xfrm>
          <a:prstGeom prst="rect">
            <a:avLst/>
          </a:prstGeom>
        </p:spPr>
        <p:txBody>
          <a:bodyPr wrap="square">
            <a:spAutoFit/>
          </a:bodyPr>
          <a:lstStyle/>
          <a:p>
            <a:pPr algn="ctr">
              <a:lnSpc>
                <a:spcPct val="150000"/>
              </a:lnSpc>
            </a:pPr>
            <a:r>
              <a:rPr lang="en-US" sz="2667" dirty="0" err="1">
                <a:latin typeface="UTM Avo" panose="02040603050506020204" pitchFamily="18" charset="0"/>
                <a:cs typeface="Arial" panose="020B0604020202020204" pitchFamily="34" charset="0"/>
              </a:rPr>
              <a:t>Tìm</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hiểu</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nội</a:t>
            </a:r>
            <a:r>
              <a:rPr lang="en-US" sz="2667" dirty="0">
                <a:latin typeface="UTM Avo" panose="02040603050506020204" pitchFamily="18" charset="0"/>
                <a:cs typeface="Arial" panose="020B0604020202020204" pitchFamily="34" charset="0"/>
              </a:rPr>
              <a:t> dung </a:t>
            </a:r>
          </a:p>
          <a:p>
            <a:pPr algn="ctr">
              <a:lnSpc>
                <a:spcPct val="150000"/>
              </a:lnSpc>
            </a:pPr>
            <a:r>
              <a:rPr lang="en-US" sz="2667" b="1" dirty="0">
                <a:latin typeface="UTM Avo" panose="02040603050506020204" pitchFamily="18" charset="0"/>
                <a:cs typeface="Arial" panose="020B0604020202020204" pitchFamily="34" charset="0"/>
              </a:rPr>
              <a:t>Bài 10: Liên </a:t>
            </a:r>
            <a:r>
              <a:rPr lang="en-US" sz="2667" b="1" dirty="0" err="1">
                <a:latin typeface="UTM Avo" panose="02040603050506020204" pitchFamily="18" charset="0"/>
                <a:cs typeface="Arial" panose="020B0604020202020204" pitchFamily="34" charset="0"/>
              </a:rPr>
              <a:t>kết</a:t>
            </a:r>
            <a:r>
              <a:rPr lang="en-US" sz="2667" b="1" dirty="0">
                <a:latin typeface="UTM Avo" panose="02040603050506020204" pitchFamily="18" charset="0"/>
                <a:cs typeface="Arial" panose="020B0604020202020204" pitchFamily="34" charset="0"/>
              </a:rPr>
              <a:t> ion</a:t>
            </a:r>
          </a:p>
        </p:txBody>
      </p:sp>
    </p:spTree>
    <p:extLst>
      <p:ext uri="{BB962C8B-B14F-4D97-AF65-F5344CB8AC3E}">
        <p14:creationId xmlns:p14="http://schemas.microsoft.com/office/powerpoint/2010/main" val="202262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4D23CF8-676B-4E6D-009D-42850C2D9CF8}"/>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B57969-ADD1-68E7-0F5B-5CABFDD8C40B}"/>
              </a:ext>
            </a:extLst>
          </p:cNvPr>
          <p:cNvSpPr txBox="1"/>
          <p:nvPr/>
        </p:nvSpPr>
        <p:spPr>
          <a:xfrm>
            <a:off x="462105" y="912740"/>
            <a:ext cx="11367083" cy="950325"/>
          </a:xfrm>
          <a:prstGeom prst="rect">
            <a:avLst/>
          </a:prstGeom>
          <a:noFill/>
        </p:spPr>
        <p:txBody>
          <a:bodyPr wrap="square" rtlCol="0">
            <a:spAutoFit/>
          </a:bodyPr>
          <a:lstStyle/>
          <a:p>
            <a:pPr algn="ctr">
              <a:lnSpc>
                <a:spcPct val="150000"/>
              </a:lnSpc>
            </a:pPr>
            <a:r>
              <a:rPr lang="en-US" sz="2000" b="1" dirty="0">
                <a:solidFill>
                  <a:schemeClr val="accent2">
                    <a:lumMod val="50000"/>
                  </a:schemeClr>
                </a:solidFill>
                <a:latin typeface="UTM Avo" panose="02040603050506020204" pitchFamily="18" charset="0"/>
              </a:rPr>
              <a:t>Like </a:t>
            </a:r>
            <a:r>
              <a:rPr lang="en-US" sz="2000" b="1" dirty="0" err="1">
                <a:solidFill>
                  <a:schemeClr val="accent2">
                    <a:lumMod val="50000"/>
                  </a:schemeClr>
                </a:solidFill>
                <a:latin typeface="UTM Avo" panose="02040603050506020204" pitchFamily="18" charset="0"/>
              </a:rPr>
              <a:t>fanpage</a:t>
            </a:r>
            <a:r>
              <a:rPr lang="en-US" sz="2000" b="1" dirty="0">
                <a:solidFill>
                  <a:schemeClr val="accent2">
                    <a:lumMod val="50000"/>
                  </a:schemeClr>
                </a:solidFill>
                <a:latin typeface="UTM Avo" panose="02040603050506020204" pitchFamily="18" charset="0"/>
              </a:rPr>
              <a:t> Hoc10 - </a:t>
            </a:r>
            <a:r>
              <a:rPr lang="en-US" sz="2000" b="1" dirty="0" err="1">
                <a:solidFill>
                  <a:schemeClr val="accent2">
                    <a:lumMod val="50000"/>
                  </a:schemeClr>
                </a:solidFill>
                <a:latin typeface="UTM Avo" panose="02040603050506020204" pitchFamily="18" charset="0"/>
              </a:rPr>
              <a:t>Học</a:t>
            </a:r>
            <a:r>
              <a:rPr lang="en-US" sz="2000" b="1" dirty="0">
                <a:solidFill>
                  <a:schemeClr val="accent2">
                    <a:lumMod val="50000"/>
                  </a:schemeClr>
                </a:solidFill>
                <a:latin typeface="UTM Avo" panose="02040603050506020204" pitchFamily="18" charset="0"/>
              </a:rPr>
              <a:t> 1 </a:t>
            </a:r>
            <a:r>
              <a:rPr lang="en-US" sz="2000" b="1" dirty="0" err="1">
                <a:solidFill>
                  <a:schemeClr val="accent2">
                    <a:lumMod val="50000"/>
                  </a:schemeClr>
                </a:solidFill>
                <a:latin typeface="UTM Avo" panose="02040603050506020204" pitchFamily="18" charset="0"/>
              </a:rPr>
              <a:t>biết</a:t>
            </a:r>
            <a:r>
              <a:rPr lang="en-US" sz="2000" b="1" dirty="0">
                <a:solidFill>
                  <a:schemeClr val="accent2">
                    <a:lumMod val="50000"/>
                  </a:schemeClr>
                </a:solidFill>
                <a:latin typeface="UTM Avo" panose="02040603050506020204" pitchFamily="18" charset="0"/>
              </a:rPr>
              <a:t> 10 </a:t>
            </a:r>
            <a:r>
              <a:rPr lang="en-US" sz="2000" b="1" dirty="0" err="1">
                <a:solidFill>
                  <a:schemeClr val="accent2">
                    <a:lumMod val="50000"/>
                  </a:schemeClr>
                </a:solidFill>
                <a:latin typeface="UTM Avo" panose="02040603050506020204" pitchFamily="18" charset="0"/>
              </a:rPr>
              <a:t>để</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nhận</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thêm</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nhiều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tài</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liệu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giảng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dạy</a:t>
            </a:r>
            <a:endParaRPr lang="en-US" sz="2000" b="1" dirty="0">
              <a:solidFill>
                <a:schemeClr val="accent2">
                  <a:lumMod val="50000"/>
                </a:schemeClr>
              </a:solidFill>
              <a:latin typeface="UTM Avo" panose="02040603050506020204" pitchFamily="18" charset="0"/>
            </a:endParaRPr>
          </a:p>
          <a:p>
            <a:pPr algn="ctr">
              <a:lnSpc>
                <a:spcPct val="150000"/>
              </a:lnSpc>
            </a:pPr>
            <a:r>
              <a:rPr lang="en-US" sz="2000" dirty="0" err="1">
                <a:solidFill>
                  <a:schemeClr val="accent2">
                    <a:lumMod val="50000"/>
                  </a:schemeClr>
                </a:solidFill>
                <a:latin typeface="UTM Avo" panose="02040603050506020204" pitchFamily="18" charset="0"/>
              </a:rPr>
              <a:t>theo</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đường</a:t>
            </a:r>
            <a:r>
              <a:rPr lang="en-US" sz="2000" dirty="0">
                <a:solidFill>
                  <a:schemeClr val="accent2">
                    <a:lumMod val="50000"/>
                  </a:schemeClr>
                </a:solidFill>
                <a:latin typeface="UTM Avo" panose="02040603050506020204" pitchFamily="18" charset="0"/>
              </a:rPr>
              <a:t> link:  </a:t>
            </a:r>
          </a:p>
        </p:txBody>
      </p:sp>
      <p:sp>
        <p:nvSpPr>
          <p:cNvPr id="6" name="Rectangle: Rounded Corners 5">
            <a:extLst>
              <a:ext uri="{FF2B5EF4-FFF2-40B4-BE49-F238E27FC236}">
                <a16:creationId xmlns:a16="http://schemas.microsoft.com/office/drawing/2014/main" id="{1265C779-9C1F-D7FB-628C-DEE982D96B4F}"/>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extLst>
              <a:ext uri="{FF2B5EF4-FFF2-40B4-BE49-F238E27FC236}">
                <a16:creationId xmlns:a16="http://schemas.microsoft.com/office/drawing/2014/main" id="{D3EAFB52-B0A2-F0EE-74C3-6EDCEF12C45A}"/>
              </a:ext>
            </a:extLst>
          </p:cNvPr>
          <p:cNvSpPr txBox="1"/>
          <p:nvPr/>
        </p:nvSpPr>
        <p:spPr>
          <a:xfrm>
            <a:off x="2644617" y="2000034"/>
            <a:ext cx="7122253" cy="461665"/>
          </a:xfrm>
          <a:prstGeom prst="rect">
            <a:avLst/>
          </a:prstGeom>
          <a:noFill/>
        </p:spPr>
        <p:txBody>
          <a:bodyPr wrap="square" rtlCol="0">
            <a:spAutoFit/>
          </a:bodyPr>
          <a:lstStyle/>
          <a:p>
            <a:pPr algn="ctr"/>
            <a:r>
              <a:rPr lang="en-US" sz="2400" b="1" u="sng">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Học 1 biết 10</a:t>
            </a:r>
            <a:endParaRPr lang="en-US" sz="2400" b="1" u="sng">
              <a:solidFill>
                <a:srgbClr val="843C0C"/>
              </a:solidFill>
              <a:latin typeface="UTM Avo" panose="02040603050506020204" pitchFamily="18" charset="0"/>
            </a:endParaRPr>
          </a:p>
        </p:txBody>
      </p:sp>
      <p:sp>
        <p:nvSpPr>
          <p:cNvPr id="8" name="TextBox 7">
            <a:extLst>
              <a:ext uri="{FF2B5EF4-FFF2-40B4-BE49-F238E27FC236}">
                <a16:creationId xmlns:a16="http://schemas.microsoft.com/office/drawing/2014/main" id="{A6082F07-DC91-8538-744D-123C0BF9255C}"/>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a:solidFill>
                  <a:schemeClr val="accent2">
                    <a:lumMod val="50000"/>
                  </a:schemeClr>
                </a:solidFill>
                <a:latin typeface="UTM Avo" panose="02040603050506020204" pitchFamily="18" charset="0"/>
              </a:rPr>
              <a:t>Hoặc truy cập qua QR code</a:t>
            </a:r>
          </a:p>
        </p:txBody>
      </p:sp>
      <p:pic>
        <p:nvPicPr>
          <p:cNvPr id="9" name="Picture 2" descr="Ngón Trỏ, ngón tay, Máy tính Biểu tượng Tay - tay png tải về - Miễn phí  trong suốt Tay png Tải về.">
            <a:extLst>
              <a:ext uri="{FF2B5EF4-FFF2-40B4-BE49-F238E27FC236}">
                <a16:creationId xmlns:a16="http://schemas.microsoft.com/office/drawing/2014/main" id="{8B905591-11D6-AA7C-4F0B-7458D7C3F2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44E85B9-4865-03F5-FF6D-178C788CFD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140211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6"/>
                                        </p:tgtEl>
                                        <p:attrNameLst>
                                          <p:attrName>fillcolor</p:attrName>
                                        </p:attrNameLst>
                                      </p:cBhvr>
                                      <p:to>
                                        <a:srgbClr val="C5E0B3"/>
                                      </p:to>
                                    </p:animClr>
                                    <p:set>
                                      <p:cBhvr>
                                        <p:cTn id="12" dur="1000" fill="hold"/>
                                        <p:tgtEl>
                                          <p:spTgt spid="6"/>
                                        </p:tgtEl>
                                        <p:attrNameLst>
                                          <p:attrName>fill.type</p:attrName>
                                        </p:attrNameLst>
                                      </p:cBhvr>
                                      <p:to>
                                        <p:strVal val="solid"/>
                                      </p:to>
                                    </p:set>
                                    <p:set>
                                      <p:cBhvr>
                                        <p:cTn id="13" dur="1000" fill="hold"/>
                                        <p:tgtEl>
                                          <p:spTgt spid="6"/>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4"/>
                                        </p:tgtEl>
                                        <p:attrNameLst>
                                          <p:attrName>style.color</p:attrName>
                                        </p:attrNameLst>
                                      </p:cBhvr>
                                      <p:by>
                                        <p:hsl h="7200000" s="0" l="0"/>
                                      </p:by>
                                    </p:animClr>
                                    <p:animClr clrSpc="hsl" dir="cw">
                                      <p:cBhvr>
                                        <p:cTn id="16" dur="1000" fill="hold"/>
                                        <p:tgtEl>
                                          <p:spTgt spid="4"/>
                                        </p:tgtEl>
                                        <p:attrNameLst>
                                          <p:attrName>fillcolor</p:attrName>
                                        </p:attrNameLst>
                                      </p:cBhvr>
                                      <p:by>
                                        <p:hsl h="7200000" s="0" l="0"/>
                                      </p:by>
                                    </p:animClr>
                                    <p:animClr clrSpc="hsl" dir="cw">
                                      <p:cBhvr>
                                        <p:cTn id="17" dur="1000" fill="hold"/>
                                        <p:tgtEl>
                                          <p:spTgt spid="4"/>
                                        </p:tgtEl>
                                        <p:attrNameLst>
                                          <p:attrName>stroke.color</p:attrName>
                                        </p:attrNameLst>
                                      </p:cBhvr>
                                      <p:by>
                                        <p:hsl h="7200000" s="0" l="0"/>
                                      </p:by>
                                    </p:animClr>
                                    <p:set>
                                      <p:cBhvr>
                                        <p:cTn id="18"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4EC4F2-2FA3-3D82-12E2-57DDB59A802B}"/>
              </a:ext>
            </a:extLst>
          </p:cNvPr>
          <p:cNvSpPr txBox="1"/>
          <p:nvPr/>
        </p:nvSpPr>
        <p:spPr>
          <a:xfrm>
            <a:off x="2016124" y="1733440"/>
            <a:ext cx="7874000" cy="815480"/>
          </a:xfrm>
          <a:prstGeom prst="rect">
            <a:avLst/>
          </a:prstGeom>
          <a:noFill/>
        </p:spPr>
        <p:txBody>
          <a:bodyPr wrap="square" rtlCol="0">
            <a:spAutoFit/>
          </a:bodyPr>
          <a:lstStyle/>
          <a:p>
            <a:pPr algn="ctr">
              <a:lnSpc>
                <a:spcPct val="150000"/>
              </a:lnSpc>
            </a:pPr>
            <a:r>
              <a:rPr lang="en-US" sz="3600" b="1" dirty="0">
                <a:latin typeface="UTM Avo" panose="02040603050506020204" pitchFamily="18" charset="0"/>
                <a:cs typeface="Arial" panose="020B0604020202020204" pitchFamily="34" charset="0"/>
              </a:rPr>
              <a:t>NỘI DUNG BÀI HỌC</a:t>
            </a:r>
          </a:p>
        </p:txBody>
      </p:sp>
      <p:sp>
        <p:nvSpPr>
          <p:cNvPr id="2" name="Rectangle 1">
            <a:extLst>
              <a:ext uri="{FF2B5EF4-FFF2-40B4-BE49-F238E27FC236}">
                <a16:creationId xmlns:a16="http://schemas.microsoft.com/office/drawing/2014/main" id="{1A444A05-5E50-22F6-01C5-45AC37395168}"/>
              </a:ext>
            </a:extLst>
          </p:cNvPr>
          <p:cNvSpPr/>
          <p:nvPr/>
        </p:nvSpPr>
        <p:spPr>
          <a:xfrm>
            <a:off x="1555750" y="2946147"/>
            <a:ext cx="3583728" cy="26070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 name="Rectangle 5">
            <a:extLst>
              <a:ext uri="{FF2B5EF4-FFF2-40B4-BE49-F238E27FC236}">
                <a16:creationId xmlns:a16="http://schemas.microsoft.com/office/drawing/2014/main" id="{4405537A-CD22-E447-95C9-D6D3DD4B3E90}"/>
              </a:ext>
            </a:extLst>
          </p:cNvPr>
          <p:cNvSpPr/>
          <p:nvPr/>
        </p:nvSpPr>
        <p:spPr>
          <a:xfrm>
            <a:off x="5817420" y="2965811"/>
            <a:ext cx="4192434" cy="26070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pic>
        <p:nvPicPr>
          <p:cNvPr id="10" name="Picture 6">
            <a:extLst>
              <a:ext uri="{FF2B5EF4-FFF2-40B4-BE49-F238E27FC236}">
                <a16:creationId xmlns:a16="http://schemas.microsoft.com/office/drawing/2014/main" id="{13B8B234-EBBA-7759-EB68-0D17D9DEE5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86621" y="4469413"/>
            <a:ext cx="1316804" cy="1579629"/>
          </a:xfrm>
          <a:prstGeom prst="rect">
            <a:avLst/>
          </a:prstGeom>
        </p:spPr>
      </p:pic>
      <p:pic>
        <p:nvPicPr>
          <p:cNvPr id="14" name="Picture 7">
            <a:extLst>
              <a:ext uri="{FF2B5EF4-FFF2-40B4-BE49-F238E27FC236}">
                <a16:creationId xmlns:a16="http://schemas.microsoft.com/office/drawing/2014/main" id="{41019660-74C1-1BBD-6B2C-E0F103EFB5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574968" y="2531747"/>
            <a:ext cx="1571225" cy="3224528"/>
          </a:xfrm>
          <a:prstGeom prst="rect">
            <a:avLst/>
          </a:prstGeom>
        </p:spPr>
      </p:pic>
      <p:sp>
        <p:nvSpPr>
          <p:cNvPr id="15" name="Rectangle 14">
            <a:extLst>
              <a:ext uri="{FF2B5EF4-FFF2-40B4-BE49-F238E27FC236}">
                <a16:creationId xmlns:a16="http://schemas.microsoft.com/office/drawing/2014/main" id="{E4AAC361-BBCD-46E7-DD9A-D23AFEB9C727}"/>
              </a:ext>
            </a:extLst>
          </p:cNvPr>
          <p:cNvSpPr/>
          <p:nvPr/>
        </p:nvSpPr>
        <p:spPr>
          <a:xfrm>
            <a:off x="1708150" y="3210475"/>
            <a:ext cx="3351203" cy="567848"/>
          </a:xfrm>
          <a:prstGeom prst="rect">
            <a:avLst/>
          </a:prstGeom>
        </p:spPr>
        <p:txBody>
          <a:bodyPr wrap="square">
            <a:spAutoFit/>
          </a:bodyPr>
          <a:lstStyle/>
          <a:p>
            <a:pPr algn="ctr">
              <a:lnSpc>
                <a:spcPct val="150000"/>
              </a:lnSpc>
              <a:spcBef>
                <a:spcPts val="200"/>
              </a:spcBef>
              <a:spcAft>
                <a:spcPts val="200"/>
              </a:spcAft>
            </a:pPr>
            <a:r>
              <a:rPr lang="en-US" sz="2400" b="1" dirty="0">
                <a:solidFill>
                  <a:srgbClr val="000000"/>
                </a:solidFill>
                <a:latin typeface="UTM Avo" panose="02040603050506020204" pitchFamily="18" charset="0"/>
                <a:ea typeface="Calibri" panose="020F0502020204030204" pitchFamily="34" charset="0"/>
                <a:cs typeface="Arial" panose="020B0604020202020204" pitchFamily="34" charset="0"/>
              </a:rPr>
              <a:t>I</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Quy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tắc</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octet</a:t>
            </a:r>
          </a:p>
        </p:txBody>
      </p:sp>
      <p:sp>
        <p:nvSpPr>
          <p:cNvPr id="16" name="Rectangle 15">
            <a:extLst>
              <a:ext uri="{FF2B5EF4-FFF2-40B4-BE49-F238E27FC236}">
                <a16:creationId xmlns:a16="http://schemas.microsoft.com/office/drawing/2014/main" id="{D3CB4C44-ED29-8C5E-3E25-DDB40D36270C}"/>
              </a:ext>
            </a:extLst>
          </p:cNvPr>
          <p:cNvSpPr/>
          <p:nvPr/>
        </p:nvSpPr>
        <p:spPr>
          <a:xfrm>
            <a:off x="5883381" y="3154405"/>
            <a:ext cx="4192433" cy="2229841"/>
          </a:xfrm>
          <a:prstGeom prst="rect">
            <a:avLst/>
          </a:prstGeom>
        </p:spPr>
        <p:txBody>
          <a:bodyPr wrap="square">
            <a:spAutoFit/>
          </a:bodyPr>
          <a:lstStyle/>
          <a:p>
            <a:pPr algn="ctr">
              <a:lnSpc>
                <a:spcPct val="150000"/>
              </a:lnSpc>
            </a:pPr>
            <a:r>
              <a:rPr lang="en-US" sz="2400" b="1" dirty="0">
                <a:solidFill>
                  <a:srgbClr val="000000"/>
                </a:solidFill>
                <a:latin typeface="UTM Avo" panose="02040603050506020204" pitchFamily="18" charset="0"/>
                <a:cs typeface="Arial" panose="020B0604020202020204" pitchFamily="34" charset="0"/>
              </a:rPr>
              <a:t>II</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Vận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dụng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quy</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tắc</a:t>
            </a:r>
            <a:r>
              <a:rPr lang="en-US" sz="2400" dirty="0">
                <a:solidFill>
                  <a:srgbClr val="000000"/>
                </a:solidFill>
                <a:latin typeface="UTM Avo" panose="02040603050506020204" pitchFamily="18" charset="0"/>
                <a:cs typeface="Arial" panose="020B0604020202020204" pitchFamily="34" charset="0"/>
              </a:rPr>
              <a:t> octet </a:t>
            </a:r>
            <a:r>
              <a:rPr lang="en-US" sz="2400" dirty="0" err="1">
                <a:solidFill>
                  <a:srgbClr val="000000"/>
                </a:solidFill>
                <a:latin typeface="UTM Avo" panose="02040603050506020204" pitchFamily="18" charset="0"/>
                <a:cs typeface="Arial" panose="020B0604020202020204" pitchFamily="34" charset="0"/>
              </a:rPr>
              <a:t>trong</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quá</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trình</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hình</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thành</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liên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kết</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hóa</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học</a:t>
            </a:r>
            <a:r>
              <a:rPr lang="en-US" sz="2400" dirty="0">
                <a:solidFill>
                  <a:srgbClr val="000000"/>
                </a:solidFill>
                <a:latin typeface="UTM Avo" panose="02040603050506020204" pitchFamily="18" charset="0"/>
                <a:cs typeface="Arial" panose="020B0604020202020204" pitchFamily="34" charset="0"/>
              </a:rPr>
              <a:t> của </a:t>
            </a:r>
            <a:r>
              <a:rPr lang="en-US" sz="2400" dirty="0" err="1">
                <a:solidFill>
                  <a:srgbClr val="000000"/>
                </a:solidFill>
                <a:latin typeface="UTM Avo" panose="02040603050506020204" pitchFamily="18" charset="0"/>
                <a:cs typeface="Arial" panose="020B0604020202020204" pitchFamily="34" charset="0"/>
              </a:rPr>
              <a:t>các</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nguyên</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tố</a:t>
            </a:r>
            <a:r>
              <a:rPr lang="en-US" sz="2400" dirty="0">
                <a:solidFill>
                  <a:srgbClr val="000000"/>
                </a:solidFill>
                <a:latin typeface="UTM Avo" panose="02040603050506020204" pitchFamily="18" charset="0"/>
                <a:cs typeface="Arial" panose="020B0604020202020204" pitchFamily="34" charset="0"/>
              </a:rPr>
              <a:t> </a:t>
            </a:r>
            <a:r>
              <a:rPr lang="en-US" sz="2400" dirty="0" err="1">
                <a:solidFill>
                  <a:srgbClr val="000000"/>
                </a:solidFill>
                <a:latin typeface="UTM Avo" panose="02040603050506020204" pitchFamily="18" charset="0"/>
                <a:cs typeface="Arial" panose="020B0604020202020204" pitchFamily="34" charset="0"/>
              </a:rPr>
              <a:t>nhóm</a:t>
            </a:r>
            <a:r>
              <a:rPr lang="en-US" sz="2400" dirty="0">
                <a:solidFill>
                  <a:srgbClr val="000000"/>
                </a:solidFill>
                <a:latin typeface="UTM Avo" panose="02040603050506020204" pitchFamily="18" charset="0"/>
                <a:cs typeface="Arial" panose="020B0604020202020204" pitchFamily="34" charset="0"/>
              </a:rPr>
              <a:t> A</a:t>
            </a:r>
          </a:p>
        </p:txBody>
      </p:sp>
    </p:spTree>
    <p:extLst>
      <p:ext uri="{BB962C8B-B14F-4D97-AF65-F5344CB8AC3E}">
        <p14:creationId xmlns:p14="http://schemas.microsoft.com/office/powerpoint/2010/main" val="8868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6"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748719" y="1687872"/>
            <a:ext cx="2645276" cy="574388"/>
          </a:xfrm>
          <a:prstGeom prst="rect">
            <a:avLst/>
          </a:prstGeom>
        </p:spPr>
        <p:txBody>
          <a:bodyPr wrap="none">
            <a:spAutoFit/>
          </a:bodyPr>
          <a:lstStyle/>
          <a:p>
            <a:pPr>
              <a:lnSpc>
                <a:spcPct val="150000"/>
              </a:lnSpc>
              <a:spcBef>
                <a:spcPts val="400"/>
              </a:spcBef>
              <a:spcAft>
                <a:spcPts val="533"/>
              </a:spcAft>
            </a:pPr>
            <a:r>
              <a:rPr lang="vi-VN" sz="2400" b="1" dirty="0">
                <a:latin typeface="UTM Avo" panose="02040603050506020204" pitchFamily="18" charset="0"/>
                <a:ea typeface="Calibri" panose="020F0502020204030204" pitchFamily="34" charset="0"/>
                <a:cs typeface="Arial" panose="020B0604020202020204" pitchFamily="34" charset="0"/>
              </a:rPr>
              <a:t>I. Quy tắc octet</a:t>
            </a:r>
          </a:p>
        </p:txBody>
      </p:sp>
      <p:sp>
        <p:nvSpPr>
          <p:cNvPr id="3" name="Rectangle 2">
            <a:extLst>
              <a:ext uri="{FF2B5EF4-FFF2-40B4-BE49-F238E27FC236}">
                <a16:creationId xmlns:a16="http://schemas.microsoft.com/office/drawing/2014/main" id="{605D834B-78B2-DC9B-3079-7C85F649FA79}"/>
              </a:ext>
            </a:extLst>
          </p:cNvPr>
          <p:cNvSpPr/>
          <p:nvPr/>
        </p:nvSpPr>
        <p:spPr>
          <a:xfrm>
            <a:off x="742948" y="2209800"/>
            <a:ext cx="7334251" cy="1675843"/>
          </a:xfrm>
          <a:prstGeom prst="rect">
            <a:avLst/>
          </a:prstGeom>
        </p:spPr>
        <p:txBody>
          <a:bodyPr wrap="square">
            <a:spAutoFit/>
          </a:bodyPr>
          <a:lstStyle/>
          <a:p>
            <a:pPr algn="just">
              <a:lnSpc>
                <a:spcPct val="150000"/>
              </a:lnSpc>
              <a:spcBef>
                <a:spcPts val="400"/>
              </a:spcBef>
            </a:pPr>
            <a:r>
              <a:rPr lang="en-US" sz="2400" b="1" dirty="0" err="1">
                <a:latin typeface="UTM Avo" panose="02040603050506020204" pitchFamily="18" charset="0"/>
                <a:ea typeface="Calibri" panose="020F0502020204030204" pitchFamily="34" charset="0"/>
                <a:cs typeface="Arial" panose="020B0604020202020204" pitchFamily="34" charset="0"/>
              </a:rPr>
              <a:t>Khái</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niệm</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dirty="0">
                <a:latin typeface="UTM Avo" panose="02040603050506020204" pitchFamily="18" charset="0"/>
                <a:ea typeface="Calibri" panose="020F0502020204030204" pitchFamily="34" charset="0"/>
                <a:cs typeface="Arial" panose="020B0604020202020204" pitchFamily="34" charset="0"/>
              </a:rPr>
              <a:t>Quy </a:t>
            </a:r>
            <a:r>
              <a:rPr lang="en-US" sz="2400" dirty="0" err="1">
                <a:latin typeface="UTM Avo" panose="02040603050506020204" pitchFamily="18" charset="0"/>
                <a:ea typeface="Calibri" panose="020F0502020204030204" pitchFamily="34" charset="0"/>
                <a:cs typeface="Arial" panose="020B0604020202020204" pitchFamily="34" charset="0"/>
              </a:rPr>
              <a:t>tắc</a:t>
            </a:r>
            <a:r>
              <a:rPr lang="en-US" sz="2400" dirty="0">
                <a:latin typeface="UTM Avo" panose="02040603050506020204" pitchFamily="18" charset="0"/>
                <a:ea typeface="Calibri" panose="020F0502020204030204" pitchFamily="34" charset="0"/>
                <a:cs typeface="Arial" panose="020B0604020202020204" pitchFamily="34" charset="0"/>
              </a:rPr>
              <a:t> octet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phản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ứng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hóa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vững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như</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khí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hiếm</a:t>
            </a:r>
            <a:r>
              <a:rPr lang="en-US" sz="2400" dirty="0">
                <a:latin typeface="UTM Avo" panose="02040603050506020204" pitchFamily="18" charset="0"/>
                <a:ea typeface="Calibri" panose="020F050202020403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6CE430D2-4B54-ED23-A21E-DCF3EA7F8803}"/>
              </a:ext>
            </a:extLst>
          </p:cNvPr>
          <p:cNvPicPr>
            <a:picLocks noChangeAspect="1"/>
          </p:cNvPicPr>
          <p:nvPr/>
        </p:nvPicPr>
        <p:blipFill>
          <a:blip r:embed="rId3"/>
          <a:stretch>
            <a:fillRect/>
          </a:stretch>
        </p:blipFill>
        <p:spPr>
          <a:xfrm>
            <a:off x="8255000" y="1434037"/>
            <a:ext cx="3200400" cy="4942968"/>
          </a:xfrm>
          <a:prstGeom prst="rect">
            <a:avLst/>
          </a:prstGeom>
        </p:spPr>
      </p:pic>
    </p:spTree>
    <p:extLst>
      <p:ext uri="{BB962C8B-B14F-4D97-AF65-F5344CB8AC3E}">
        <p14:creationId xmlns:p14="http://schemas.microsoft.com/office/powerpoint/2010/main" val="36323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983982-8FEC-CED3-CE30-35A2D8239C7E}"/>
              </a:ext>
            </a:extLst>
          </p:cNvPr>
          <p:cNvSpPr txBox="1"/>
          <p:nvPr/>
        </p:nvSpPr>
        <p:spPr>
          <a:xfrm>
            <a:off x="701974" y="3496280"/>
            <a:ext cx="4746326" cy="222984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UTM Avo" panose="02040603050506020204" pitchFamily="18" charset="0"/>
                <a:ea typeface="+mn-ea"/>
                <a:cs typeface="Arial" panose="020B0604020202020204" pitchFamily="34" charset="0"/>
              </a:rPr>
              <a:t>Nhóm</a:t>
            </a:r>
            <a:r>
              <a:rPr kumimoji="0" lang="en-US" sz="2400" b="1" i="0" u="none" strike="noStrike" kern="1200" cap="none" spc="0" normalizeH="0" baseline="0" noProof="0" dirty="0">
                <a:ln>
                  <a:noFill/>
                </a:ln>
                <a:solidFill>
                  <a:srgbClr val="0070C0"/>
                </a:solidFill>
                <a:effectLst/>
                <a:uLnTx/>
                <a:uFillTx/>
                <a:latin typeface="UTM Avo" panose="02040603050506020204" pitchFamily="18" charset="0"/>
                <a:ea typeface="+mn-ea"/>
                <a:cs typeface="Arial" panose="020B0604020202020204" pitchFamily="34" charset="0"/>
              </a:rPr>
              <a:t> 1 + 3:</a:t>
            </a:r>
          </a:p>
          <a:p>
            <a:pPr lvl="0" algn="ctr">
              <a:lnSpc>
                <a:spcPct val="150000"/>
              </a:lnSpc>
            </a:pPr>
            <a:r>
              <a:rPr lang="vi-VN" sz="2400" dirty="0">
                <a:solidFill>
                  <a:prstClr val="black"/>
                </a:solidFill>
                <a:latin typeface="UTM Avo" panose="02040603050506020204" pitchFamily="18" charset="0"/>
                <a:cs typeface="Arial" panose="020B0604020202020204" pitchFamily="34" charset="0"/>
              </a:rPr>
              <a:t>Đặc điểm của quy tắc octet là gì? (lớp vỏ bền vững của khí hiếm là như thế nào?)</a:t>
            </a:r>
          </a:p>
        </p:txBody>
      </p:sp>
      <p:sp>
        <p:nvSpPr>
          <p:cNvPr id="11" name="TextBox 10">
            <a:extLst>
              <a:ext uri="{FF2B5EF4-FFF2-40B4-BE49-F238E27FC236}">
                <a16:creationId xmlns:a16="http://schemas.microsoft.com/office/drawing/2014/main" id="{8CD06B66-9A4A-2363-AB8E-B1F46ABEDB77}"/>
              </a:ext>
            </a:extLst>
          </p:cNvPr>
          <p:cNvSpPr txBox="1"/>
          <p:nvPr/>
        </p:nvSpPr>
        <p:spPr>
          <a:xfrm>
            <a:off x="5803899" y="3504776"/>
            <a:ext cx="5718275" cy="222984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ED7D31">
                    <a:lumMod val="75000"/>
                  </a:srgbClr>
                </a:solidFill>
                <a:effectLst/>
                <a:uLnTx/>
                <a:uFillTx/>
                <a:latin typeface="UTM Avo" panose="02040603050506020204" pitchFamily="18" charset="0"/>
                <a:ea typeface="+mn-ea"/>
                <a:cs typeface="Arial" panose="020B0604020202020204" pitchFamily="34" charset="0"/>
              </a:rPr>
              <a:t>Nhóm</a:t>
            </a:r>
            <a:r>
              <a:rPr kumimoji="0" lang="en-US" sz="2400" b="1" i="0" u="none" strike="noStrike" kern="1200" cap="none" spc="0" normalizeH="0" baseline="0" noProof="0" dirty="0">
                <a:ln>
                  <a:noFill/>
                </a:ln>
                <a:solidFill>
                  <a:srgbClr val="ED7D31">
                    <a:lumMod val="75000"/>
                  </a:srgbClr>
                </a:solidFill>
                <a:effectLst/>
                <a:uLnTx/>
                <a:uFillTx/>
                <a:latin typeface="UTM Avo" panose="02040603050506020204" pitchFamily="18" charset="0"/>
                <a:ea typeface="+mn-ea"/>
                <a:cs typeface="Arial" panose="020B0604020202020204" pitchFamily="34" charset="0"/>
              </a:rPr>
              <a:t> 2 + 4:</a:t>
            </a:r>
          </a:p>
          <a:p>
            <a:pPr lvl="0" algn="ctr">
              <a:lnSpc>
                <a:spcPct val="150000"/>
              </a:lnSpc>
            </a:pPr>
            <a:r>
              <a:rPr lang="vi-VN" sz="2400" dirty="0">
                <a:solidFill>
                  <a:prstClr val="black"/>
                </a:solidFill>
                <a:latin typeface="UTM Avo" panose="02040603050506020204" pitchFamily="18" charset="0"/>
                <a:cs typeface="Arial" panose="020B0604020202020204" pitchFamily="34" charset="0"/>
              </a:rPr>
              <a:t>Xu hướng chung của các nguyên tử khi liên kết với nhau là gì? Có những liên kết hóa học nào em đã biết? </a:t>
            </a:r>
          </a:p>
        </p:txBody>
      </p:sp>
      <p:sp>
        <p:nvSpPr>
          <p:cNvPr id="2" name="Rectangle 1">
            <a:extLst>
              <a:ext uri="{FF2B5EF4-FFF2-40B4-BE49-F238E27FC236}">
                <a16:creationId xmlns:a16="http://schemas.microsoft.com/office/drawing/2014/main" id="{AE69761B-8372-3CBA-4F23-62F52289B36A}"/>
              </a:ext>
            </a:extLst>
          </p:cNvPr>
          <p:cNvSpPr/>
          <p:nvPr/>
        </p:nvSpPr>
        <p:spPr>
          <a:xfrm>
            <a:off x="2120900" y="1851157"/>
            <a:ext cx="7871032" cy="461665"/>
          </a:xfrm>
          <a:prstGeom prst="rect">
            <a:avLst/>
          </a:prstGeom>
        </p:spPr>
        <p:txBody>
          <a:bodyPr wrap="square">
            <a:spAutoFit/>
          </a:bodyPr>
          <a:lstStyle/>
          <a:p>
            <a:pPr algn="ctr"/>
            <a:r>
              <a:rPr lang="en-US" sz="2400" b="1" dirty="0">
                <a:latin typeface="UTM Avo" panose="02040603050506020204" pitchFamily="18" charset="0"/>
                <a:cs typeface="Arial" panose="020B0604020202020204" pitchFamily="34" charset="0"/>
              </a:rPr>
              <a:t>Chia </a:t>
            </a:r>
            <a:r>
              <a:rPr lang="en-US" sz="2400" b="1" dirty="0" err="1">
                <a:latin typeface="UTM Avo" panose="02040603050506020204" pitchFamily="18" charset="0"/>
                <a:cs typeface="Arial" panose="020B0604020202020204" pitchFamily="34" charset="0"/>
              </a:rPr>
              <a:t>lớp</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thành</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các</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nhóm</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thực</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hiện</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nhiệm</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vụ</a:t>
            </a:r>
            <a:r>
              <a:rPr lang="en-US" sz="2400" b="1" dirty="0">
                <a:latin typeface="UTM Avo" panose="02040603050506020204" pitchFamily="18" charset="0"/>
                <a:cs typeface="Arial" panose="020B0604020202020204" pitchFamily="34" charset="0"/>
              </a:rPr>
              <a:t>:</a:t>
            </a:r>
          </a:p>
        </p:txBody>
      </p:sp>
      <p:pic>
        <p:nvPicPr>
          <p:cNvPr id="3" name="Picture 3">
            <a:extLst>
              <a:ext uri="{FF2B5EF4-FFF2-40B4-BE49-F238E27FC236}">
                <a16:creationId xmlns:a16="http://schemas.microsoft.com/office/drawing/2014/main" id="{3A3D5090-A138-5761-9ED0-D0E148038855}"/>
              </a:ext>
            </a:extLst>
          </p:cNvPr>
          <p:cNvPicPr>
            <a:picLocks noChangeAspect="1"/>
          </p:cNvPicPr>
          <p:nvPr/>
        </p:nvPicPr>
        <p:blipFill>
          <a:blip r:embed="rId3"/>
          <a:srcRect/>
          <a:stretch>
            <a:fillRect/>
          </a:stretch>
        </p:blipFill>
        <p:spPr>
          <a:xfrm>
            <a:off x="2717800" y="2590801"/>
            <a:ext cx="530352" cy="914400"/>
          </a:xfrm>
          <a:prstGeom prst="rect">
            <a:avLst/>
          </a:prstGeom>
        </p:spPr>
      </p:pic>
      <p:pic>
        <p:nvPicPr>
          <p:cNvPr id="4" name="Picture 4">
            <a:extLst>
              <a:ext uri="{FF2B5EF4-FFF2-40B4-BE49-F238E27FC236}">
                <a16:creationId xmlns:a16="http://schemas.microsoft.com/office/drawing/2014/main" id="{44DB4D61-12E3-8A89-97BA-FE79AFA671E2}"/>
              </a:ext>
            </a:extLst>
          </p:cNvPr>
          <p:cNvPicPr>
            <a:picLocks noChangeAspect="1"/>
          </p:cNvPicPr>
          <p:nvPr/>
        </p:nvPicPr>
        <p:blipFill>
          <a:blip r:embed="rId4"/>
          <a:srcRect/>
          <a:stretch>
            <a:fillRect/>
          </a:stretch>
        </p:blipFill>
        <p:spPr>
          <a:xfrm>
            <a:off x="8490499" y="2654071"/>
            <a:ext cx="294894" cy="914400"/>
          </a:xfrm>
          <a:prstGeom prst="rect">
            <a:avLst/>
          </a:prstGeom>
        </p:spPr>
      </p:pic>
    </p:spTree>
    <p:extLst>
      <p:ext uri="{BB962C8B-B14F-4D97-AF65-F5344CB8AC3E}">
        <p14:creationId xmlns:p14="http://schemas.microsoft.com/office/powerpoint/2010/main" val="374487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D834B-78B2-DC9B-3079-7C85F649FA79}"/>
              </a:ext>
            </a:extLst>
          </p:cNvPr>
          <p:cNvSpPr/>
          <p:nvPr/>
        </p:nvSpPr>
        <p:spPr>
          <a:xfrm>
            <a:off x="742948" y="1847850"/>
            <a:ext cx="7943851" cy="3337837"/>
          </a:xfrm>
          <a:prstGeom prst="rect">
            <a:avLst/>
          </a:prstGeom>
        </p:spPr>
        <p:txBody>
          <a:bodyPr wrap="square">
            <a:spAutoFit/>
          </a:bodyPr>
          <a:lstStyle/>
          <a:p>
            <a:pPr algn="just">
              <a:lnSpc>
                <a:spcPct val="150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1. </a:t>
            </a:r>
            <a:r>
              <a:rPr lang="en-US" sz="2400" dirty="0" err="1">
                <a:latin typeface="UTM Avo" panose="02040603050506020204" pitchFamily="18" charset="0"/>
                <a:ea typeface="Calibri" panose="020F0502020204030204" pitchFamily="34" charset="0"/>
                <a:cs typeface="Arial" panose="020B0604020202020204" pitchFamily="34" charset="0"/>
              </a:rPr>
              <a:t>Đặc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điểm</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quy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tắc</a:t>
            </a:r>
            <a:r>
              <a:rPr lang="en-US" sz="2400" dirty="0">
                <a:latin typeface="UTM Avo" panose="02040603050506020204" pitchFamily="18" charset="0"/>
                <a:ea typeface="Calibri" panose="020F0502020204030204" pitchFamily="34" charset="0"/>
                <a:cs typeface="Arial" panose="020B0604020202020204" pitchFamily="34" charset="0"/>
              </a:rPr>
              <a:t> octet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hiếm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vững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hơn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rất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nhiều</a:t>
            </a:r>
            <a:r>
              <a:rPr lang="en-US" sz="2400" dirty="0">
                <a:latin typeface="UTM Avo" panose="02040603050506020204" pitchFamily="18" charset="0"/>
                <a:ea typeface="Calibri" panose="020F0502020204030204" pitchFamily="34" charset="0"/>
                <a:cs typeface="Arial" panose="020B0604020202020204" pitchFamily="34" charset="0"/>
              </a:rPr>
              <a:t> so </a:t>
            </a:r>
            <a:r>
              <a:rPr lang="en-US" sz="2400" dirty="0" err="1">
                <a:latin typeface="UTM Avo" panose="02040603050506020204" pitchFamily="18" charset="0"/>
                <a:ea typeface="Calibri" panose="020F0502020204030204" pitchFamily="34" charset="0"/>
                <a:cs typeface="Arial" panose="020B0604020202020204" pitchFamily="34" charset="0"/>
              </a:rPr>
              <a:t>với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chu </a:t>
            </a:r>
            <a:r>
              <a:rPr lang="en-US" sz="2400" dirty="0" err="1">
                <a:latin typeface="UTM Avo" panose="02040603050506020204" pitchFamily="18" charset="0"/>
                <a:ea typeface="Calibri" panose="020F0502020204030204" pitchFamily="34" charset="0"/>
                <a:cs typeface="Arial" panose="020B0604020202020204" pitchFamily="34" charset="0"/>
              </a:rPr>
              <a:t>kì</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rất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tham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phản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ứng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hóa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Điều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này</a:t>
            </a:r>
            <a:r>
              <a:rPr lang="en-US" sz="2400" dirty="0">
                <a:latin typeface="UTM Avo" panose="02040603050506020204" pitchFamily="18" charset="0"/>
                <a:ea typeface="Calibri" panose="020F0502020204030204" pitchFamily="34" charset="0"/>
                <a:cs typeface="Arial" panose="020B0604020202020204" pitchFamily="34" charset="0"/>
              </a:rPr>
              <a:t> do </a:t>
            </a:r>
            <a:r>
              <a:rPr lang="en-US" sz="2400" dirty="0" err="1">
                <a:latin typeface="UTM Avo" panose="02040603050506020204" pitchFamily="18" charset="0"/>
                <a:ea typeface="Calibri" panose="020F0502020204030204" pitchFamily="34" charset="0"/>
                <a:cs typeface="Arial" panose="020B0604020202020204" pitchFamily="34" charset="0"/>
              </a:rPr>
              <a:t>chúng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b="1" i="1" dirty="0" err="1">
                <a:latin typeface="UTM Avo" panose="02040603050506020204" pitchFamily="18" charset="0"/>
                <a:ea typeface="Calibri" panose="020F0502020204030204" pitchFamily="34" charset="0"/>
                <a:cs typeface="Arial" panose="020B0604020202020204" pitchFamily="34" charset="0"/>
              </a:rPr>
              <a:t>lớp</a:t>
            </a:r>
            <a:r>
              <a:rPr lang="en-US" sz="2400" b="1" i="1" dirty="0">
                <a:latin typeface="UTM Avo" panose="02040603050506020204" pitchFamily="18" charset="0"/>
                <a:ea typeface="Calibri" panose="020F0502020204030204" pitchFamily="34" charset="0"/>
                <a:cs typeface="Arial" panose="020B0604020202020204" pitchFamily="34" charset="0"/>
              </a:rPr>
              <a:t> electron </a:t>
            </a:r>
            <a:r>
              <a:rPr lang="en-US" sz="2400" b="1" i="1" dirty="0" err="1">
                <a:latin typeface="UTM Avo" panose="02040603050506020204" pitchFamily="18" charset="0"/>
                <a:ea typeface="Calibri" panose="020F0502020204030204" pitchFamily="34" charset="0"/>
                <a:cs typeface="Arial" panose="020B0604020202020204" pitchFamily="34" charset="0"/>
              </a:rPr>
              <a:t>ngoài</a:t>
            </a:r>
            <a:r>
              <a:rPr lang="en-US" sz="2400" b="1" i="1" dirty="0">
                <a:latin typeface="UTM Avo" panose="02040603050506020204" pitchFamily="18" charset="0"/>
                <a:ea typeface="Calibri" panose="020F0502020204030204" pitchFamily="34" charset="0"/>
                <a:cs typeface="Arial" panose="020B0604020202020204" pitchFamily="34" charset="0"/>
              </a:rPr>
              <a:t> </a:t>
            </a:r>
            <a:r>
              <a:rPr lang="en-US" sz="2400" b="1" i="1" dirty="0" err="1">
                <a:latin typeface="UTM Avo" panose="02040603050506020204" pitchFamily="18" charset="0"/>
                <a:ea typeface="Calibri" panose="020F0502020204030204" pitchFamily="34" charset="0"/>
                <a:cs typeface="Arial" panose="020B0604020202020204" pitchFamily="34" charset="0"/>
              </a:rPr>
              <a:t>cùng</a:t>
            </a:r>
            <a:r>
              <a:rPr lang="en-US" sz="2400" b="1" i="1" dirty="0">
                <a:latin typeface="UTM Avo" panose="02040603050506020204" pitchFamily="18" charset="0"/>
                <a:ea typeface="Calibri" panose="020F0502020204030204" pitchFamily="34" charset="0"/>
                <a:cs typeface="Arial" panose="020B0604020202020204" pitchFamily="34" charset="0"/>
              </a:rPr>
              <a:t> </a:t>
            </a:r>
            <a:r>
              <a:rPr lang="en-US" sz="2400" b="1" i="1" dirty="0" err="1">
                <a:latin typeface="UTM Avo" panose="02040603050506020204" pitchFamily="18" charset="0"/>
                <a:ea typeface="Calibri" panose="020F0502020204030204" pitchFamily="34" charset="0"/>
                <a:cs typeface="Arial" panose="020B0604020202020204" pitchFamily="34" charset="0"/>
              </a:rPr>
              <a:t>đã</a:t>
            </a:r>
            <a:r>
              <a:rPr lang="en-US" sz="2400" b="1" i="1" dirty="0">
                <a:latin typeface="UTM Avo" panose="02040603050506020204" pitchFamily="18" charset="0"/>
                <a:ea typeface="Calibri" panose="020F0502020204030204" pitchFamily="34" charset="0"/>
                <a:cs typeface="Arial" panose="020B0604020202020204" pitchFamily="34" charset="0"/>
              </a:rPr>
              <a:t> </a:t>
            </a:r>
            <a:r>
              <a:rPr lang="en-US" sz="2400" b="1" i="1" dirty="0" err="1">
                <a:latin typeface="UTM Avo" panose="02040603050506020204" pitchFamily="18" charset="0"/>
                <a:ea typeface="Calibri" panose="020F0502020204030204" pitchFamily="34" charset="0"/>
                <a:cs typeface="Arial" panose="020B0604020202020204" pitchFamily="34" charset="0"/>
              </a:rPr>
              <a:t>bão</a:t>
            </a:r>
            <a:r>
              <a:rPr lang="en-US" sz="2400" b="1" i="1" dirty="0">
                <a:latin typeface="UTM Avo" panose="02040603050506020204" pitchFamily="18" charset="0"/>
                <a:ea typeface="Calibri" panose="020F0502020204030204" pitchFamily="34" charset="0"/>
                <a:cs typeface="Arial" panose="020B0604020202020204" pitchFamily="34" charset="0"/>
              </a:rPr>
              <a:t> </a:t>
            </a:r>
            <a:r>
              <a:rPr lang="en-US" sz="2400" b="1" i="1" dirty="0" err="1">
                <a:latin typeface="UTM Avo" panose="02040603050506020204" pitchFamily="18" charset="0"/>
                <a:ea typeface="Calibri" panose="020F0502020204030204" pitchFamily="34" charset="0"/>
                <a:cs typeface="Arial" panose="020B0604020202020204" pitchFamily="34" charset="0"/>
              </a:rPr>
              <a:t>hòa</a:t>
            </a:r>
            <a:r>
              <a:rPr lang="en-US" sz="2400" b="1" i="1" dirty="0">
                <a:latin typeface="UTM Avo" panose="02040603050506020204" pitchFamily="18" charset="0"/>
                <a:ea typeface="Calibri" panose="020F0502020204030204" pitchFamily="34" charset="0"/>
                <a:cs typeface="Arial" panose="020B0604020202020204" pitchFamily="34" charset="0"/>
              </a:rPr>
              <a:t> </a:t>
            </a:r>
            <a:r>
              <a:rPr lang="en-US" sz="2400" b="1" i="1" dirty="0" err="1">
                <a:latin typeface="UTM Avo" panose="02040603050506020204" pitchFamily="18" charset="0"/>
                <a:ea typeface="Calibri" panose="020F0502020204030204" pitchFamily="34" charset="0"/>
                <a:cs typeface="Arial" panose="020B0604020202020204" pitchFamily="34" charset="0"/>
              </a:rPr>
              <a:t>với</a:t>
            </a:r>
            <a:r>
              <a:rPr lang="en-US" sz="2400" b="1" i="1" dirty="0">
                <a:latin typeface="UTM Avo" panose="02040603050506020204" pitchFamily="18" charset="0"/>
                <a:ea typeface="Calibri" panose="020F0502020204030204" pitchFamily="34" charset="0"/>
                <a:cs typeface="Arial" panose="020B0604020202020204" pitchFamily="34" charset="0"/>
              </a:rPr>
              <a:t> 8 electron </a:t>
            </a:r>
            <a:r>
              <a:rPr lang="en-US" sz="2400" dirty="0">
                <a:latin typeface="UTM Avo" panose="02040603050506020204" pitchFamily="18" charset="0"/>
                <a:ea typeface="Calibri" panose="020F0502020204030204" pitchFamily="34" charset="0"/>
                <a:cs typeface="Arial" panose="020B0604020202020204" pitchFamily="34" charset="0"/>
              </a:rPr>
              <a:t>(</a:t>
            </a:r>
            <a:r>
              <a:rPr lang="en-US" sz="2400" dirty="0" err="1">
                <a:latin typeface="UTM Avo" panose="02040603050506020204" pitchFamily="18" charset="0"/>
                <a:ea typeface="Calibri" panose="020F0502020204030204" pitchFamily="34" charset="0"/>
                <a:cs typeface="Arial" panose="020B0604020202020204" pitchFamily="34" charset="0"/>
              </a:rPr>
              <a:t>ngoại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lệ</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helium </a:t>
            </a:r>
            <a:r>
              <a:rPr lang="en-US" sz="2400" dirty="0" err="1">
                <a:latin typeface="UTM Avo" panose="02040603050506020204" pitchFamily="18" charset="0"/>
                <a:ea typeface="Calibri" panose="020F0502020204030204" pitchFamily="34" charset="0"/>
                <a:cs typeface="Arial" panose="020B0604020202020204" pitchFamily="34" charset="0"/>
              </a:rPr>
              <a:t>với</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bão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hòa</a:t>
            </a:r>
            <a:r>
              <a:rPr lang="en-US" sz="2400" dirty="0">
                <a:latin typeface="UTM Avo" panose="02040603050506020204" pitchFamily="18" charset="0"/>
                <a:ea typeface="Calibri" panose="020F0502020204030204" pitchFamily="34" charset="0"/>
                <a:cs typeface="Arial" panose="020B0604020202020204" pitchFamily="34" charset="0"/>
              </a:rPr>
              <a:t> 2 electron)</a:t>
            </a:r>
          </a:p>
        </p:txBody>
      </p:sp>
      <p:pic>
        <p:nvPicPr>
          <p:cNvPr id="2" name="Picture 1">
            <a:extLst>
              <a:ext uri="{FF2B5EF4-FFF2-40B4-BE49-F238E27FC236}">
                <a16:creationId xmlns:a16="http://schemas.microsoft.com/office/drawing/2014/main" id="{36AAC737-1BE1-CDB7-0EFE-BE4788DF124D}"/>
              </a:ext>
            </a:extLst>
          </p:cNvPr>
          <p:cNvPicPr>
            <a:picLocks noChangeAspect="1"/>
          </p:cNvPicPr>
          <p:nvPr/>
        </p:nvPicPr>
        <p:blipFill>
          <a:blip r:embed="rId3"/>
          <a:stretch>
            <a:fillRect/>
          </a:stretch>
        </p:blipFill>
        <p:spPr>
          <a:xfrm>
            <a:off x="8715712" y="1498600"/>
            <a:ext cx="3184187" cy="4917927"/>
          </a:xfrm>
          <a:prstGeom prst="rect">
            <a:avLst/>
          </a:prstGeom>
        </p:spPr>
      </p:pic>
    </p:spTree>
    <p:extLst>
      <p:ext uri="{BB962C8B-B14F-4D97-AF65-F5344CB8AC3E}">
        <p14:creationId xmlns:p14="http://schemas.microsoft.com/office/powerpoint/2010/main" val="396456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5D834B-78B2-DC9B-3079-7C85F649FA79}"/>
              </a:ext>
            </a:extLst>
          </p:cNvPr>
          <p:cNvSpPr/>
          <p:nvPr/>
        </p:nvSpPr>
        <p:spPr>
          <a:xfrm>
            <a:off x="742948" y="1847850"/>
            <a:ext cx="7943851" cy="2783839"/>
          </a:xfrm>
          <a:prstGeom prst="rect">
            <a:avLst/>
          </a:prstGeom>
        </p:spPr>
        <p:txBody>
          <a:bodyPr wrap="square">
            <a:spAutoFit/>
          </a:bodyPr>
          <a:lstStyle/>
          <a:p>
            <a:pPr algn="just">
              <a:lnSpc>
                <a:spcPct val="150000"/>
              </a:lnSpc>
              <a:spcBef>
                <a:spcPts val="400"/>
              </a:spcBef>
            </a:pPr>
            <a:r>
              <a:rPr lang="en-US" sz="2400" dirty="0">
                <a:latin typeface="UTM Avo" panose="02040603050506020204" pitchFamily="18" charset="0"/>
                <a:ea typeface="Calibri" panose="020F0502020204030204" pitchFamily="34" charset="0"/>
                <a:cs typeface="Arial" panose="020B0604020202020204" pitchFamily="34" charset="0"/>
              </a:rPr>
              <a:t>2. Xu </a:t>
            </a:r>
            <a:r>
              <a:rPr lang="en-US" sz="2400" dirty="0" err="1">
                <a:latin typeface="UTM Avo" panose="02040603050506020204" pitchFamily="18" charset="0"/>
                <a:ea typeface="Calibri" panose="020F0502020204030204" pitchFamily="34" charset="0"/>
                <a:cs typeface="Arial" panose="020B0604020202020204" pitchFamily="34" charset="0"/>
              </a:rPr>
              <a:t>hướng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chung</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với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nhau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tạo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ra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một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như</a:t>
            </a:r>
            <a:r>
              <a:rPr lang="en-US" sz="2400" dirty="0">
                <a:latin typeface="UTM Avo" panose="02040603050506020204" pitchFamily="18" charset="0"/>
                <a:ea typeface="Calibri" panose="020F0502020204030204" pitchFamily="34" charset="0"/>
                <a:cs typeface="Arial" panose="020B0604020202020204" pitchFamily="34" charset="0"/>
              </a:rPr>
              <a:t> của </a:t>
            </a:r>
            <a:r>
              <a:rPr lang="en-US" sz="2400" dirty="0" err="1">
                <a:latin typeface="UTM Avo" panose="02040603050506020204" pitchFamily="18" charset="0"/>
                <a:ea typeface="Calibri" panose="020F0502020204030204" pitchFamily="34" charset="0"/>
                <a:cs typeface="Arial" panose="020B0604020202020204" pitchFamily="34" charset="0"/>
              </a:rPr>
              <a:t>khí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hiếm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để</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trở</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bền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vững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hơn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Những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hóa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em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biết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ion, </a:t>
            </a:r>
            <a:r>
              <a:rPr lang="en-US" sz="2400" dirty="0" err="1">
                <a:latin typeface="UTM Avo" panose="02040603050506020204" pitchFamily="18" charset="0"/>
                <a:ea typeface="Calibri" panose="020F0502020204030204" pitchFamily="34" charset="0"/>
                <a:cs typeface="Arial" panose="020B0604020202020204" pitchFamily="34" charset="0"/>
              </a:rPr>
              <a:t>liên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kết</a:t>
            </a:r>
            <a:r>
              <a:rPr lang="en-US" sz="2400" dirty="0">
                <a:latin typeface="UTM Avo" panose="02040603050506020204" pitchFamily="18" charset="0"/>
                <a:ea typeface="Calibri" panose="020F0502020204030204" pitchFamily="34" charset="0"/>
                <a:cs typeface="Arial" panose="020B0604020202020204" pitchFamily="34" charset="0"/>
              </a:rPr>
              <a:t> cộng </a:t>
            </a:r>
            <a:r>
              <a:rPr lang="en-US" sz="2400" dirty="0" err="1">
                <a:latin typeface="UTM Avo" panose="02040603050506020204" pitchFamily="18" charset="0"/>
                <a:ea typeface="Calibri" panose="020F0502020204030204" pitchFamily="34" charset="0"/>
                <a:cs typeface="Arial" panose="020B0604020202020204" pitchFamily="34" charset="0"/>
              </a:rPr>
              <a:t>hóa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trị</a:t>
            </a:r>
            <a:r>
              <a:rPr lang="en-US" sz="2400" dirty="0">
                <a:latin typeface="UTM Avo" panose="02040603050506020204" pitchFamily="18" charset="0"/>
                <a:ea typeface="Calibri" panose="020F050202020403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36AAC737-1BE1-CDB7-0EFE-BE4788DF124D}"/>
              </a:ext>
            </a:extLst>
          </p:cNvPr>
          <p:cNvPicPr>
            <a:picLocks noChangeAspect="1"/>
          </p:cNvPicPr>
          <p:nvPr/>
        </p:nvPicPr>
        <p:blipFill>
          <a:blip r:embed="rId3"/>
          <a:stretch>
            <a:fillRect/>
          </a:stretch>
        </p:blipFill>
        <p:spPr>
          <a:xfrm>
            <a:off x="8715712" y="1498600"/>
            <a:ext cx="3184187" cy="4917927"/>
          </a:xfrm>
          <a:prstGeom prst="rect">
            <a:avLst/>
          </a:prstGeom>
        </p:spPr>
      </p:pic>
    </p:spTree>
    <p:extLst>
      <p:ext uri="{BB962C8B-B14F-4D97-AF65-F5344CB8AC3E}">
        <p14:creationId xmlns:p14="http://schemas.microsoft.com/office/powerpoint/2010/main" val="264443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388</TotalTime>
  <Words>2528</Words>
  <Application>Microsoft Office PowerPoint</Application>
  <PresentationFormat>Widescreen</PresentationFormat>
  <Paragraphs>138</Paragraphs>
  <Slides>46</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46</vt:i4>
      </vt:variant>
    </vt:vector>
  </HeadingPairs>
  <TitlesOfParts>
    <vt:vector size="54" baseType="lpstr">
      <vt:lpstr>UTM Avo</vt:lpstr>
      <vt:lpstr>Calibri</vt:lpstr>
      <vt:lpstr>Arial</vt:lpstr>
      <vt:lpstr>Cambria Math</vt:lpstr>
      <vt:lpstr>Calibri Light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23</cp:revision>
  <dcterms:created xsi:type="dcterms:W3CDTF">2024-03-07T01:43:18Z</dcterms:created>
  <dcterms:modified xsi:type="dcterms:W3CDTF">2024-05-03T04:05:57Z</dcterms:modified>
</cp:coreProperties>
</file>