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77" r:id="rId3"/>
    <p:sldId id="278" r:id="rId4"/>
    <p:sldId id="279" r:id="rId5"/>
    <p:sldId id="280" r:id="rId6"/>
    <p:sldId id="281" r:id="rId7"/>
    <p:sldId id="273" r:id="rId8"/>
    <p:sldId id="256" r:id="rId9"/>
    <p:sldId id="282" r:id="rId10"/>
    <p:sldId id="283" r:id="rId11"/>
    <p:sldId id="284" r:id="rId12"/>
    <p:sldId id="286" r:id="rId13"/>
    <p:sldId id="287" r:id="rId14"/>
    <p:sldId id="288" r:id="rId15"/>
    <p:sldId id="290" r:id="rId16"/>
    <p:sldId id="291" r:id="rId17"/>
    <p:sldId id="294" r:id="rId18"/>
    <p:sldId id="260" r:id="rId19"/>
    <p:sldId id="295" r:id="rId20"/>
    <p:sldId id="296" r:id="rId21"/>
    <p:sldId id="297" r:id="rId22"/>
    <p:sldId id="298" r:id="rId23"/>
    <p:sldId id="259" r:id="rId24"/>
    <p:sldId id="300" r:id="rId25"/>
    <p:sldId id="301" r:id="rId26"/>
    <p:sldId id="302" r:id="rId27"/>
    <p:sldId id="303" r:id="rId2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69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57.sv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1.svg"/><Relationship Id="rId5" Type="http://schemas.openxmlformats.org/officeDocument/2006/relationships/image" Target="../media/image54.svg"/><Relationship Id="rId10" Type="http://schemas.openxmlformats.org/officeDocument/2006/relationships/image" Target="../media/image60.png"/><Relationship Id="rId4" Type="http://schemas.openxmlformats.org/officeDocument/2006/relationships/image" Target="../media/image53.png"/><Relationship Id="rId9" Type="http://schemas.openxmlformats.org/officeDocument/2006/relationships/image" Target="../media/image59.sv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6.svg"/><Relationship Id="rId7" Type="http://schemas.openxmlformats.org/officeDocument/2006/relationships/image" Target="../media/image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8.svg"/><Relationship Id="rId10" Type="http://schemas.openxmlformats.org/officeDocument/2006/relationships/image" Target="../media/image65.png"/><Relationship Id="rId4" Type="http://schemas.openxmlformats.org/officeDocument/2006/relationships/image" Target="../media/image27.png"/><Relationship Id="rId9" Type="http://schemas.openxmlformats.org/officeDocument/2006/relationships/image" Target="../media/image64.sv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6.svg"/><Relationship Id="rId7" Type="http://schemas.openxmlformats.org/officeDocument/2006/relationships/image" Target="../media/image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64.svg"/></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22.svg"/><Relationship Id="rId1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16.sv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6.svg"/><Relationship Id="rId7" Type="http://schemas.openxmlformats.org/officeDocument/2006/relationships/image" Target="../media/image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67.svg"/></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8.sv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8.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4.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22.svg"/><Relationship Id="rId1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16.sv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7.png"/><Relationship Id="rId17" Type="http://schemas.openxmlformats.org/officeDocument/2006/relationships/image" Target="../media/image30.svg"/><Relationship Id="rId2" Type="http://schemas.openxmlformats.org/officeDocument/2006/relationships/image" Target="../media/image19.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22.svg"/><Relationship Id="rId1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16.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19.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22.svg"/><Relationship Id="rId1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16.svg"/><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22.svg"/><Relationship Id="rId15" Type="http://schemas.openxmlformats.org/officeDocument/2006/relationships/image" Target="../media/image8.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16.svg"/><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6.svg"/><Relationship Id="rId18" Type="http://schemas.openxmlformats.org/officeDocument/2006/relationships/image" Target="../media/image7.png"/><Relationship Id="rId3" Type="http://schemas.openxmlformats.org/officeDocument/2006/relationships/image" Target="../media/image33.svg"/><Relationship Id="rId21" Type="http://schemas.openxmlformats.org/officeDocument/2006/relationships/image" Target="../media/image47.svg"/><Relationship Id="rId7" Type="http://schemas.openxmlformats.org/officeDocument/2006/relationships/image" Target="../media/image37.svg"/><Relationship Id="rId12" Type="http://schemas.openxmlformats.org/officeDocument/2006/relationships/image" Target="../media/image15.png"/><Relationship Id="rId17" Type="http://schemas.openxmlformats.org/officeDocument/2006/relationships/image" Target="../media/image45.svg"/><Relationship Id="rId2" Type="http://schemas.openxmlformats.org/officeDocument/2006/relationships/image" Target="../media/image32.png"/><Relationship Id="rId16" Type="http://schemas.openxmlformats.org/officeDocument/2006/relationships/image" Target="../media/image44.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3.svg"/><Relationship Id="rId10" Type="http://schemas.openxmlformats.org/officeDocument/2006/relationships/image" Target="../media/image40.png"/><Relationship Id="rId19" Type="http://schemas.openxmlformats.org/officeDocument/2006/relationships/image" Target="../media/image8.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48.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0.png"/><Relationship Id="rId5" Type="http://schemas.openxmlformats.org/officeDocument/2006/relationships/image" Target="../media/image4.svg"/><Relationship Id="rId10"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16162" y="1714500"/>
            <a:ext cx="13913728" cy="7039174"/>
            <a:chOff x="0" y="0"/>
            <a:chExt cx="12878303" cy="11193310"/>
          </a:xfrm>
        </p:grpSpPr>
        <p:sp>
          <p:nvSpPr>
            <p:cNvPr id="3" name="Freeform 3"/>
            <p:cNvSpPr/>
            <p:nvPr/>
          </p:nvSpPr>
          <p:spPr>
            <a:xfrm>
              <a:off x="-4213" y="0"/>
              <a:ext cx="12882516" cy="11193311"/>
            </a:xfrm>
            <a:custGeom>
              <a:avLst/>
              <a:gdLst/>
              <a:ahLst/>
              <a:cxnLst/>
              <a:rect l="l" t="t" r="r" b="b"/>
              <a:pathLst>
                <a:path w="12882516" h="11193311">
                  <a:moveTo>
                    <a:pt x="278431" y="16918"/>
                  </a:moveTo>
                  <a:cubicBezTo>
                    <a:pt x="278431" y="16918"/>
                    <a:pt x="604014" y="12258"/>
                    <a:pt x="1099460" y="12454"/>
                  </a:cubicBezTo>
                  <a:cubicBezTo>
                    <a:pt x="10614712" y="12671"/>
                    <a:pt x="12608448" y="0"/>
                    <a:pt x="12608448" y="0"/>
                  </a:cubicBezTo>
                  <a:cubicBezTo>
                    <a:pt x="12675912" y="0"/>
                    <a:pt x="12751849" y="0"/>
                    <a:pt x="12830622" y="85073"/>
                  </a:cubicBezTo>
                  <a:cubicBezTo>
                    <a:pt x="12873600" y="131488"/>
                    <a:pt x="12874668" y="240224"/>
                    <a:pt x="12875073" y="320281"/>
                  </a:cubicBezTo>
                  <a:cubicBezTo>
                    <a:pt x="12875073" y="320281"/>
                    <a:pt x="12873369" y="8638673"/>
                    <a:pt x="12873369" y="10430726"/>
                  </a:cubicBezTo>
                  <a:cubicBezTo>
                    <a:pt x="12873369" y="10644885"/>
                    <a:pt x="12882516" y="10944064"/>
                    <a:pt x="12882516" y="10944064"/>
                  </a:cubicBezTo>
                  <a:cubicBezTo>
                    <a:pt x="12882516" y="11072733"/>
                    <a:pt x="12878347" y="11193311"/>
                    <a:pt x="12625509" y="11185176"/>
                  </a:cubicBezTo>
                  <a:cubicBezTo>
                    <a:pt x="12625509" y="11185176"/>
                    <a:pt x="12249037" y="11164877"/>
                    <a:pt x="10955480" y="11172476"/>
                  </a:cubicBezTo>
                  <a:cubicBezTo>
                    <a:pt x="2921538" y="11180611"/>
                    <a:pt x="304023" y="11193311"/>
                    <a:pt x="304023" y="11193311"/>
                  </a:cubicBezTo>
                  <a:cubicBezTo>
                    <a:pt x="132548" y="11193311"/>
                    <a:pt x="4213" y="11092242"/>
                    <a:pt x="8532" y="10889694"/>
                  </a:cubicBezTo>
                  <a:cubicBezTo>
                    <a:pt x="8532" y="10889694"/>
                    <a:pt x="9630" y="10391153"/>
                    <a:pt x="4815" y="2244843"/>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4" name="Group 4"/>
          <p:cNvGrpSpPr/>
          <p:nvPr/>
        </p:nvGrpSpPr>
        <p:grpSpPr>
          <a:xfrm>
            <a:off x="2320620" y="1943099"/>
            <a:ext cx="13725373" cy="6574539"/>
            <a:chOff x="0" y="0"/>
            <a:chExt cx="12970164" cy="11142730"/>
          </a:xfrm>
        </p:grpSpPr>
        <p:sp>
          <p:nvSpPr>
            <p:cNvPr id="5" name="Freeform 5"/>
            <p:cNvSpPr/>
            <p:nvPr/>
          </p:nvSpPr>
          <p:spPr>
            <a:xfrm>
              <a:off x="-4213" y="0"/>
              <a:ext cx="12974377" cy="11142730"/>
            </a:xfrm>
            <a:custGeom>
              <a:avLst/>
              <a:gdLst/>
              <a:ahLst/>
              <a:cxnLst/>
              <a:rect l="l" t="t" r="r" b="b"/>
              <a:pathLst>
                <a:path w="12974377" h="11142730">
                  <a:moveTo>
                    <a:pt x="278431" y="16918"/>
                  </a:moveTo>
                  <a:cubicBezTo>
                    <a:pt x="278431" y="16918"/>
                    <a:pt x="604014" y="12258"/>
                    <a:pt x="1101096" y="12454"/>
                  </a:cubicBezTo>
                  <a:cubicBezTo>
                    <a:pt x="10694954" y="12671"/>
                    <a:pt x="12700309" y="0"/>
                    <a:pt x="12700309" y="0"/>
                  </a:cubicBezTo>
                  <a:cubicBezTo>
                    <a:pt x="12767773" y="0"/>
                    <a:pt x="12843710" y="0"/>
                    <a:pt x="12922483" y="85073"/>
                  </a:cubicBezTo>
                  <a:cubicBezTo>
                    <a:pt x="12965461" y="131488"/>
                    <a:pt x="12966529" y="240224"/>
                    <a:pt x="12966934" y="320281"/>
                  </a:cubicBezTo>
                  <a:cubicBezTo>
                    <a:pt x="12966934" y="320281"/>
                    <a:pt x="12965230" y="8596824"/>
                    <a:pt x="12965230" y="10380146"/>
                  </a:cubicBezTo>
                  <a:cubicBezTo>
                    <a:pt x="12965230" y="10594304"/>
                    <a:pt x="12974377" y="10893484"/>
                    <a:pt x="12974377" y="10893484"/>
                  </a:cubicBezTo>
                  <a:cubicBezTo>
                    <a:pt x="12974377" y="11022153"/>
                    <a:pt x="12970208" y="11142730"/>
                    <a:pt x="12717370" y="11134596"/>
                  </a:cubicBezTo>
                  <a:cubicBezTo>
                    <a:pt x="12717370" y="11134596"/>
                    <a:pt x="12340897" y="11114298"/>
                    <a:pt x="11038538" y="11121896"/>
                  </a:cubicBezTo>
                  <a:cubicBezTo>
                    <a:pt x="2938226" y="11130030"/>
                    <a:pt x="304023" y="11142730"/>
                    <a:pt x="304023" y="11142730"/>
                  </a:cubicBezTo>
                  <a:cubicBezTo>
                    <a:pt x="132548" y="11142730"/>
                    <a:pt x="4213" y="11041661"/>
                    <a:pt x="8532" y="10839114"/>
                  </a:cubicBezTo>
                  <a:cubicBezTo>
                    <a:pt x="8532" y="10839114"/>
                    <a:pt x="9630" y="10340573"/>
                    <a:pt x="4815" y="2237717"/>
                  </a:cubicBezTo>
                  <a:cubicBezTo>
                    <a:pt x="0" y="663668"/>
                    <a:pt x="25592" y="330596"/>
                    <a:pt x="25592" y="330596"/>
                  </a:cubicBezTo>
                  <a:cubicBezTo>
                    <a:pt x="27224" y="150571"/>
                    <a:pt x="143504" y="16918"/>
                    <a:pt x="278431" y="16918"/>
                  </a:cubicBezTo>
                  <a:close/>
                </a:path>
              </a:pathLst>
            </a:custGeom>
            <a:solidFill>
              <a:srgbClr val="FFE4E8"/>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87710">
            <a:off x="-1259220" y="6131771"/>
            <a:ext cx="7473662" cy="66175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36889">
            <a:off x="-888863" y="6693472"/>
            <a:ext cx="4314579" cy="683867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683233">
            <a:off x="14668340" y="-3831125"/>
            <a:ext cx="7336497" cy="4588645"/>
          </a:xfrm>
          <a:prstGeom prst="rect">
            <a:avLst/>
          </a:prstGeom>
        </p:spPr>
      </p:pic>
      <p:pic>
        <p:nvPicPr>
          <p:cNvPr id="10"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70131"/>
          <a:stretch/>
        </p:blipFill>
        <p:spPr>
          <a:xfrm>
            <a:off x="153863" y="4150067"/>
            <a:ext cx="3000498" cy="703179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76600" y="736244"/>
            <a:ext cx="690670" cy="690670"/>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515945">
            <a:off x="16681728" y="2741375"/>
            <a:ext cx="587210" cy="587210"/>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598910">
            <a:off x="9124953" y="832164"/>
            <a:ext cx="1377364" cy="450774"/>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8607354">
            <a:off x="5666921" y="9322642"/>
            <a:ext cx="1112015" cy="363932"/>
          </a:xfrm>
          <a:prstGeom prst="rect">
            <a:avLst/>
          </a:prstGeom>
        </p:spPr>
      </p:pic>
      <p:grpSp>
        <p:nvGrpSpPr>
          <p:cNvPr id="15" name="Group 15"/>
          <p:cNvGrpSpPr>
            <a:grpSpLocks noChangeAspect="1"/>
          </p:cNvGrpSpPr>
          <p:nvPr/>
        </p:nvGrpSpPr>
        <p:grpSpPr>
          <a:xfrm rot="-1214619">
            <a:off x="863168" y="2686116"/>
            <a:ext cx="706870" cy="612149"/>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1214619">
            <a:off x="10317184" y="8663313"/>
            <a:ext cx="995993" cy="862531"/>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6D8EBB"/>
            </a:solidFill>
          </p:spPr>
        </p:sp>
      </p:grpSp>
      <p:sp>
        <p:nvSpPr>
          <p:cNvPr id="19" name="TextBox 19"/>
          <p:cNvSpPr txBox="1"/>
          <p:nvPr/>
        </p:nvSpPr>
        <p:spPr>
          <a:xfrm>
            <a:off x="3058123" y="3662008"/>
            <a:ext cx="12192000" cy="3792833"/>
          </a:xfrm>
          <a:prstGeom prst="rect">
            <a:avLst/>
          </a:prstGeom>
        </p:spPr>
        <p:txBody>
          <a:bodyPr wrap="square" lIns="0" tIns="0" rIns="0" bIns="0" rtlCol="0" anchor="t">
            <a:spAutoFit/>
          </a:bodyPr>
          <a:lstStyle/>
          <a:p>
            <a:pPr algn="ctr">
              <a:lnSpc>
                <a:spcPct val="130000"/>
              </a:lnSpc>
            </a:pPr>
            <a:r>
              <a:rPr lang="vi-VN" sz="10000" b="1" dirty="0">
                <a:solidFill>
                  <a:srgbClr val="494D4D"/>
                </a:solidFill>
                <a:latin typeface="Arial" panose="020B0604020202020204" pitchFamily="34" charset="0"/>
                <a:cs typeface="Arial" panose="020B0604020202020204" pitchFamily="34" charset="0"/>
              </a:rPr>
              <a:t>NGÂN SÁCH NHÀ NƯỚC VÀ THUẾ</a:t>
            </a:r>
            <a:endParaRPr lang="en-US" sz="10000" b="1" dirty="0">
              <a:solidFill>
                <a:srgbClr val="494D4D"/>
              </a:solidFill>
              <a:latin typeface="Arial" panose="020B0604020202020204" pitchFamily="34" charset="0"/>
              <a:cs typeface="Arial" panose="020B0604020202020204" pitchFamily="34" charset="0"/>
            </a:endParaRPr>
          </a:p>
        </p:txBody>
      </p:sp>
      <p:sp>
        <p:nvSpPr>
          <p:cNvPr id="20" name="TextBox 20"/>
          <p:cNvSpPr txBox="1"/>
          <p:nvPr/>
        </p:nvSpPr>
        <p:spPr>
          <a:xfrm>
            <a:off x="7665319" y="2236036"/>
            <a:ext cx="3210862" cy="1292662"/>
          </a:xfrm>
          <a:prstGeom prst="rect">
            <a:avLst/>
          </a:prstGeom>
        </p:spPr>
        <p:txBody>
          <a:bodyPr wrap="square" lIns="0" tIns="0" rIns="0" bIns="0" rtlCol="0" anchor="t">
            <a:spAutoFit/>
          </a:bodyPr>
          <a:lstStyle/>
          <a:p>
            <a:pPr algn="ctr">
              <a:spcBef>
                <a:spcPct val="0"/>
              </a:spcBef>
            </a:pPr>
            <a:r>
              <a:rPr lang="vi-VN" sz="8400" b="1" dirty="0">
                <a:solidFill>
                  <a:srgbClr val="FF0000"/>
                </a:solidFill>
                <a:latin typeface="Arial" panose="020B0604020202020204" pitchFamily="34" charset="0"/>
                <a:cs typeface="Arial" panose="020B0604020202020204" pitchFamily="34" charset="0"/>
              </a:rPr>
              <a:t>Bài 5:</a:t>
            </a:r>
            <a:endParaRPr lang="en-US" sz="8400" b="1" dirty="0">
              <a:solidFill>
                <a:srgbClr val="FF0000"/>
              </a:solidFill>
              <a:latin typeface="Arial" panose="020B0604020202020204" pitchFamily="34" charset="0"/>
              <a:cs typeface="Arial" panose="020B0604020202020204" pitchFamily="34" charset="0"/>
            </a:endParaRPr>
          </a:p>
        </p:txBody>
      </p:sp>
      <p:pic>
        <p:nvPicPr>
          <p:cNvPr id="22"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8346" t="-3251" r="-887" b="305"/>
          <a:stretch/>
        </p:blipFill>
        <p:spPr>
          <a:xfrm flipH="1">
            <a:off x="14424974" y="4143645"/>
            <a:ext cx="3331392" cy="7239000"/>
          </a:xfrm>
          <a:prstGeom prst="rect">
            <a:avLst/>
          </a:prstGeom>
        </p:spPr>
      </p:pic>
    </p:spTree>
    <p:extLst>
      <p:ext uri="{BB962C8B-B14F-4D97-AF65-F5344CB8AC3E}">
        <p14:creationId xmlns:p14="http://schemas.microsoft.com/office/powerpoint/2010/main" val="3388207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87710">
            <a:off x="-764673" y="8274159"/>
            <a:ext cx="5740393" cy="508285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36889">
            <a:off x="-2238374" y="7013138"/>
            <a:ext cx="3313955" cy="525266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29684" y="-2664442"/>
            <a:ext cx="5780970" cy="458864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683233">
            <a:off x="15487089" y="-4187371"/>
            <a:ext cx="7336497" cy="4588645"/>
          </a:xfrm>
          <a:prstGeom prst="rect">
            <a:avLst/>
          </a:prstGeom>
        </p:spPr>
      </p:pic>
      <p:sp>
        <p:nvSpPr>
          <p:cNvPr id="22" name="TextBox 21"/>
          <p:cNvSpPr txBox="1"/>
          <p:nvPr/>
        </p:nvSpPr>
        <p:spPr>
          <a:xfrm>
            <a:off x="2590800" y="342900"/>
            <a:ext cx="13704393" cy="892552"/>
          </a:xfrm>
          <a:prstGeom prst="rect">
            <a:avLst/>
          </a:prstGeom>
          <a:noFill/>
        </p:spPr>
        <p:txBody>
          <a:bodyPr wrap="none" rtlCol="0">
            <a:spAutoFit/>
          </a:bodyPr>
          <a:lstStyle/>
          <a:p>
            <a:r>
              <a:rPr lang="vi-VN" sz="5200" b="1" dirty="0">
                <a:solidFill>
                  <a:schemeClr val="accent5">
                    <a:lumMod val="75000"/>
                  </a:schemeClr>
                </a:solidFill>
              </a:rPr>
              <a:t>1. Tìm hiểu khái niệm ngân sách nhà nước</a:t>
            </a:r>
            <a:endParaRPr lang="en-US" sz="5200" b="1" dirty="0">
              <a:solidFill>
                <a:schemeClr val="accent5">
                  <a:lumMod val="75000"/>
                </a:schemeClr>
              </a:solidFill>
            </a:endParaRPr>
          </a:p>
        </p:txBody>
      </p:sp>
      <p:sp>
        <p:nvSpPr>
          <p:cNvPr id="10" name="Rectangle 9"/>
          <p:cNvSpPr/>
          <p:nvPr/>
        </p:nvSpPr>
        <p:spPr>
          <a:xfrm>
            <a:off x="1066800" y="1101868"/>
            <a:ext cx="16078200" cy="2041456"/>
          </a:xfrm>
          <a:prstGeom prst="rect">
            <a:avLst/>
          </a:prstGeom>
        </p:spPr>
        <p:txBody>
          <a:bodyPr wrap="square">
            <a:spAutoFit/>
          </a:bodyPr>
          <a:lstStyle/>
          <a:p>
            <a:pPr marL="685800" indent="-685800" algn="just">
              <a:lnSpc>
                <a:spcPct val="150000"/>
              </a:lnSpc>
              <a:spcBef>
                <a:spcPts val="100"/>
              </a:spcBef>
              <a:spcAft>
                <a:spcPts val="100"/>
              </a:spcAft>
              <a:buFontTx/>
              <a:buChar char="-"/>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thẩm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quyết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chi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5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Right Arrow 10"/>
          <p:cNvSpPr/>
          <p:nvPr/>
        </p:nvSpPr>
        <p:spPr>
          <a:xfrm>
            <a:off x="457200" y="3483192"/>
            <a:ext cx="1447800" cy="8382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65896" y="3483192"/>
            <a:ext cx="14979104" cy="6324808"/>
          </a:xfrm>
          <a:prstGeom prst="rect">
            <a:avLst/>
          </a:prstGeom>
          <a:solidFill>
            <a:schemeClr val="accent5">
              <a:lumMod val="20000"/>
              <a:lumOff val="80000"/>
            </a:schemeClr>
          </a:solidFill>
        </p:spPr>
        <p:txBody>
          <a:bodyPr wrap="square">
            <a:spAutoFit/>
          </a:bodyPr>
          <a:lstStyle/>
          <a:p>
            <a:pPr algn="just">
              <a:lnSpc>
                <a:spcPct val="150000"/>
              </a:lnSpc>
            </a:pPr>
            <a:r>
              <a:rPr lang="vi-VN"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Ngân</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sách</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nhà</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nước</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là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toàn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bộ</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chi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dự</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khoảng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thời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gian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nhất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do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thẩm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quyết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bảo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đảm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nhiệm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14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4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Luật</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năm</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2015</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72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133600" y="266700"/>
            <a:ext cx="14852143" cy="892552"/>
          </a:xfrm>
          <a:prstGeom prst="rect">
            <a:avLst/>
          </a:prstGeom>
          <a:noFill/>
        </p:spPr>
        <p:txBody>
          <a:bodyPr wrap="none" rtlCol="0">
            <a:spAutoFit/>
          </a:bodyPr>
          <a:lstStyle/>
          <a:p>
            <a:r>
              <a:rPr lang="vi-VN" sz="5200" b="1" dirty="0">
                <a:solidFill>
                  <a:schemeClr val="accent5">
                    <a:lumMod val="75000"/>
                  </a:schemeClr>
                </a:solidFill>
              </a:rPr>
              <a:t>2. Tìm hiểu đặc điểm của ngân sách nhà nước</a:t>
            </a:r>
            <a:endParaRPr lang="en-US" sz="5200" b="1" dirty="0">
              <a:solidFill>
                <a:schemeClr val="accent5">
                  <a:lumMod val="75000"/>
                </a:schemeClr>
              </a:solidFill>
            </a:endParaRPr>
          </a:p>
        </p:txBody>
      </p:sp>
      <p:pic>
        <p:nvPicPr>
          <p:cNvPr id="1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1801996" y="7658005"/>
            <a:ext cx="4348534" cy="4114800"/>
          </a:xfrm>
          <a:prstGeom prst="rect">
            <a:avLst/>
          </a:prstGeom>
        </p:spPr>
      </p:pic>
      <p:pic>
        <p:nvPicPr>
          <p:cNvPr id="15"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738975" y="7219886"/>
            <a:ext cx="3477951" cy="5512602"/>
          </a:xfrm>
          <a:prstGeom prst="rect">
            <a:avLst/>
          </a:prstGeom>
        </p:spPr>
      </p:pic>
      <p:pic>
        <p:nvPicPr>
          <p:cNvPr id="16"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6947481" y="-1964885"/>
            <a:ext cx="2416684" cy="3830479"/>
          </a:xfrm>
          <a:prstGeom prst="rect">
            <a:avLst/>
          </a:prstGeom>
        </p:spPr>
      </p:pic>
      <p:pic>
        <p:nvPicPr>
          <p:cNvPr id="17" name="Picture 6"/>
          <p:cNvPicPr>
            <a:picLocks noChangeAspect="1"/>
          </p:cNvPicPr>
          <p:nvPr/>
        </p:nvPicPr>
        <p:blipFill>
          <a:blip r:embed="rId8"/>
          <a:srcRect/>
          <a:stretch>
            <a:fillRect/>
          </a:stretch>
        </p:blipFill>
        <p:spPr>
          <a:xfrm>
            <a:off x="0" y="1836750"/>
            <a:ext cx="4133333" cy="8172774"/>
          </a:xfrm>
          <a:prstGeom prst="rect">
            <a:avLst/>
          </a:prstGeom>
        </p:spPr>
      </p:pic>
      <p:sp>
        <p:nvSpPr>
          <p:cNvPr id="2" name="Rectangle 1"/>
          <p:cNvSpPr/>
          <p:nvPr/>
        </p:nvSpPr>
        <p:spPr>
          <a:xfrm>
            <a:off x="3352800" y="1164014"/>
            <a:ext cx="14130630" cy="2169825"/>
          </a:xfrm>
          <a:prstGeom prst="rect">
            <a:avLst/>
          </a:prstGeom>
        </p:spPr>
        <p:txBody>
          <a:bodyPr wrap="square">
            <a:spAutoFit/>
          </a:bodyPr>
          <a:lstStyle/>
          <a:p>
            <a:pPr algn="just">
              <a:lnSpc>
                <a:spcPct val="150000"/>
              </a:lnSpc>
            </a:pPr>
            <a:r>
              <a:rPr lang="vi-VN"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bộ</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phận</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yếu</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hệ</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quốc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Bao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gồm</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3" name="Rectangle 2"/>
          <p:cNvSpPr/>
          <p:nvPr/>
        </p:nvSpPr>
        <p:spPr>
          <a:xfrm>
            <a:off x="4021342" y="3205470"/>
            <a:ext cx="12793546" cy="6401753"/>
          </a:xfrm>
          <a:prstGeom prst="rect">
            <a:avLst/>
          </a:prstGeom>
        </p:spPr>
        <p:txBody>
          <a:bodyPr wrap="square">
            <a:spAutoFit/>
          </a:bodyPr>
          <a:lstStyle/>
          <a:p>
            <a:pPr marL="685800" indent="-685800" algn="just">
              <a:lnSpc>
                <a:spcPct val="150000"/>
              </a:lnSpc>
              <a:spcBef>
                <a:spcPts val="100"/>
              </a:spcBef>
              <a:spcAft>
                <a:spcPts val="100"/>
              </a:spcAft>
              <a:buFont typeface="Wingdings" panose="05000000000000000000" pitchFamily="2" charset="2"/>
              <a:buChar char="Ø"/>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hệ</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giữa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vi-VN"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100"/>
              </a:spcBef>
              <a:spcAft>
                <a:spcPts val="100"/>
              </a:spcAft>
              <a:buFont typeface="Wingdings" panose="05000000000000000000" pitchFamily="2" charset="2"/>
              <a:buChar char="Ø"/>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hệ</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giữa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doanh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nghiệp</a:t>
            </a:r>
            <a:r>
              <a:rPr lang="vi-VN"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100"/>
              </a:spcBef>
              <a:spcAft>
                <a:spcPts val="100"/>
              </a:spcAft>
              <a:buFont typeface="Wingdings" panose="05000000000000000000" pitchFamily="2" charset="2"/>
              <a:buChar char="Ø"/>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hệ</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giữa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tổ</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vi-VN"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100"/>
              </a:spcBef>
              <a:spcAft>
                <a:spcPts val="100"/>
              </a:spcAft>
              <a:buFont typeface="Wingdings" panose="05000000000000000000" pitchFamily="2" charset="2"/>
              <a:buChar char="Ø"/>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hệ</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giữa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quốc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24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133600" y="266700"/>
            <a:ext cx="14852143" cy="892552"/>
          </a:xfrm>
          <a:prstGeom prst="rect">
            <a:avLst/>
          </a:prstGeom>
          <a:noFill/>
        </p:spPr>
        <p:txBody>
          <a:bodyPr wrap="none" rtlCol="0">
            <a:spAutoFit/>
          </a:bodyPr>
          <a:lstStyle/>
          <a:p>
            <a:r>
              <a:rPr lang="vi-VN" sz="5200" b="1" dirty="0">
                <a:solidFill>
                  <a:schemeClr val="accent5">
                    <a:lumMod val="75000"/>
                  </a:schemeClr>
                </a:solidFill>
              </a:rPr>
              <a:t>2. Tìm hiểu đặc điểm của ngân sách nhà nước</a:t>
            </a:r>
            <a:endParaRPr lang="en-US" sz="5200" b="1" dirty="0">
              <a:solidFill>
                <a:schemeClr val="accent5">
                  <a:lumMod val="75000"/>
                </a:schemeClr>
              </a:solidFill>
            </a:endParaRPr>
          </a:p>
        </p:txBody>
      </p:sp>
      <p:pic>
        <p:nvPicPr>
          <p:cNvPr id="1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1801996" y="7658005"/>
            <a:ext cx="4348534" cy="4114800"/>
          </a:xfrm>
          <a:prstGeom prst="rect">
            <a:avLst/>
          </a:prstGeom>
        </p:spPr>
      </p:pic>
      <p:pic>
        <p:nvPicPr>
          <p:cNvPr id="15"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738975" y="7219886"/>
            <a:ext cx="3477951" cy="5512602"/>
          </a:xfrm>
          <a:prstGeom prst="rect">
            <a:avLst/>
          </a:prstGeom>
        </p:spPr>
      </p:pic>
      <p:pic>
        <p:nvPicPr>
          <p:cNvPr id="16"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6947481" y="-1964885"/>
            <a:ext cx="2416684" cy="3830479"/>
          </a:xfrm>
          <a:prstGeom prst="rect">
            <a:avLst/>
          </a:prstGeom>
        </p:spPr>
      </p:pic>
      <p:sp>
        <p:nvSpPr>
          <p:cNvPr id="2" name="Rectangle 1"/>
          <p:cNvSpPr/>
          <p:nvPr/>
        </p:nvSpPr>
        <p:spPr>
          <a:xfrm>
            <a:off x="990600" y="1159252"/>
            <a:ext cx="16383000" cy="8453596"/>
          </a:xfrm>
          <a:prstGeom prst="rect">
            <a:avLst/>
          </a:prstGeom>
        </p:spPr>
        <p:txBody>
          <a:bodyPr wrap="square">
            <a:spAutoFit/>
          </a:bodyPr>
          <a:lstStyle/>
          <a:p>
            <a:pPr marL="685800" indent="-685800" algn="just">
              <a:lnSpc>
                <a:spcPct val="150000"/>
              </a:lnSpc>
              <a:spcBef>
                <a:spcPts val="100"/>
              </a:spcBef>
              <a:spcAft>
                <a:spcPts val="100"/>
              </a:spcAft>
              <a:buFontTx/>
              <a:buChar char="-"/>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Mục đích: giải quyết các lợi ích chung trong xã hội.</a:t>
            </a:r>
            <a:endParaRPr lang="vi-VN"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100"/>
              </a:spcBef>
              <a:spcAft>
                <a:spcPts val="100"/>
              </a:spcAft>
              <a:buFontTx/>
              <a:buChar char="-"/>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Một số </a:t>
            </a:r>
            <a:r>
              <a:rPr lang="vi-VN" sz="4500" dirty="0">
                <a:solidFill>
                  <a:srgbClr val="000000"/>
                </a:solidFill>
                <a:latin typeface="Arial" panose="020B0604020202020204" pitchFamily="34" charset="0"/>
                <a:ea typeface="Calibri" panose="020F0502020204030204" pitchFamily="34" charset="0"/>
                <a:cs typeface="Arial" panose="020B0604020202020204" pitchFamily="34" charset="0"/>
              </a:rPr>
              <a:t>quỹ</a:t>
            </a: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 quỹ dự trữ tài chính, quỹ an sinh xã hội, quỹ bảo vệ môi trường...</a:t>
            </a:r>
            <a:endParaRPr lang="vi-VN"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100"/>
              </a:spcBef>
              <a:spcAft>
                <a:spcPts val="100"/>
              </a:spcAft>
              <a:buFontTx/>
              <a:buChar char="-"/>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Công dân đóng góp trực tiếp vào ngân sách nhà nước qua thuế, phí, lệ phí nhưng không nhận lợi ích trực tiếp từ sự đóng góp đó. Tuy nhiên có sự hoàn trả gián tiếp thông qua việc</a:t>
            </a:r>
            <a:r>
              <a:rPr lang="vi-VN" sz="4500" dirty="0">
                <a:latin typeface="Arial" panose="020B0604020202020204" pitchFamily="34" charset="0"/>
                <a:ea typeface="Calibri" panose="020F0502020204030204" pitchFamily="34" charset="0"/>
                <a:cs typeface="Arial" panose="020B0604020202020204" pitchFamily="34" charset="0"/>
              </a:rPr>
              <a:t> </a:t>
            </a: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Nhà nước sử dụng ngân sách nhà nước phục vụ cho các nhu cầu chung của xã hội.</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747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133600" y="266700"/>
            <a:ext cx="14852143" cy="892552"/>
          </a:xfrm>
          <a:prstGeom prst="rect">
            <a:avLst/>
          </a:prstGeom>
          <a:noFill/>
        </p:spPr>
        <p:txBody>
          <a:bodyPr wrap="none" rtlCol="0">
            <a:spAutoFit/>
          </a:bodyPr>
          <a:lstStyle/>
          <a:p>
            <a:r>
              <a:rPr lang="vi-VN" sz="5200" b="1" dirty="0">
                <a:solidFill>
                  <a:schemeClr val="accent5">
                    <a:lumMod val="75000"/>
                  </a:schemeClr>
                </a:solidFill>
              </a:rPr>
              <a:t>2. Tìm hiểu đặc điểm của ngân sách nhà nước</a:t>
            </a:r>
            <a:endParaRPr lang="en-US" sz="5200" b="1" dirty="0">
              <a:solidFill>
                <a:schemeClr val="accent5">
                  <a:lumMod val="75000"/>
                </a:schemeClr>
              </a:solidFill>
            </a:endParaRPr>
          </a:p>
        </p:txBody>
      </p:sp>
      <p:pic>
        <p:nvPicPr>
          <p:cNvPr id="1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1801996" y="7658005"/>
            <a:ext cx="4348534" cy="4114800"/>
          </a:xfrm>
          <a:prstGeom prst="rect">
            <a:avLst/>
          </a:prstGeom>
        </p:spPr>
      </p:pic>
      <p:pic>
        <p:nvPicPr>
          <p:cNvPr id="15"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738975" y="7219886"/>
            <a:ext cx="3477951" cy="5512602"/>
          </a:xfrm>
          <a:prstGeom prst="rect">
            <a:avLst/>
          </a:prstGeom>
        </p:spPr>
      </p:pic>
      <p:pic>
        <p:nvPicPr>
          <p:cNvPr id="16"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6947481" y="-1964885"/>
            <a:ext cx="2416684" cy="3830479"/>
          </a:xfrm>
          <a:prstGeom prst="rect">
            <a:avLst/>
          </a:prstGeom>
        </p:spPr>
      </p:pic>
      <p:sp>
        <p:nvSpPr>
          <p:cNvPr id="3" name="TextBox 2"/>
          <p:cNvSpPr txBox="1"/>
          <p:nvPr/>
        </p:nvSpPr>
        <p:spPr>
          <a:xfrm>
            <a:off x="6601541" y="1375777"/>
            <a:ext cx="5860900" cy="830997"/>
          </a:xfrm>
          <a:prstGeom prst="rect">
            <a:avLst/>
          </a:prstGeom>
          <a:noFill/>
        </p:spPr>
        <p:txBody>
          <a:bodyPr wrap="none" rtlCol="0">
            <a:spAutoFit/>
          </a:bodyPr>
          <a:lstStyle/>
          <a:p>
            <a:r>
              <a:rPr lang="vi-VN" sz="4800" b="1" dirty="0">
                <a:solidFill>
                  <a:srgbClr val="FF0000"/>
                </a:solidFill>
              </a:rPr>
              <a:t>THẢO LUẬN NHÓM</a:t>
            </a:r>
            <a:endParaRPr lang="en-US" sz="4800" b="1" dirty="0">
              <a:solidFill>
                <a:srgbClr val="FF0000"/>
              </a:solidFill>
            </a:endParaRPr>
          </a:p>
        </p:txBody>
      </p:sp>
      <p:sp>
        <p:nvSpPr>
          <p:cNvPr id="4" name="Rectangle 3"/>
          <p:cNvSpPr/>
          <p:nvPr/>
        </p:nvSpPr>
        <p:spPr>
          <a:xfrm>
            <a:off x="2660460" y="2106345"/>
            <a:ext cx="13743061" cy="2195473"/>
          </a:xfrm>
          <a:prstGeom prst="rect">
            <a:avLst/>
          </a:prstGeom>
        </p:spPr>
        <p:txBody>
          <a:bodyPr wrap="square">
            <a:spAutoFit/>
          </a:bodyPr>
          <a:lstStyle/>
          <a:p>
            <a:pPr marL="685800" indent="-685800" algn="just">
              <a:lnSpc>
                <a:spcPct val="150000"/>
              </a:lnSpc>
              <a:spcBef>
                <a:spcPts val="100"/>
              </a:spcBef>
              <a:spcAft>
                <a:spcPts val="100"/>
              </a:spcAft>
              <a:buFont typeface="Wingdings" panose="05000000000000000000" pitchFamily="2" charset="2"/>
              <a:buChar char="v"/>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100"/>
              </a:spcBef>
              <a:spcAft>
                <a:spcPts val="100"/>
              </a:spcAft>
              <a:buFont typeface="Wingdings" panose="05000000000000000000" pitchFamily="2" charset="2"/>
              <a:buChar char="v"/>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ví</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dụ</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minh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500" dirty="0">
              <a:latin typeface="Arial" panose="020B0604020202020204" pitchFamily="34" charset="0"/>
              <a:ea typeface="Calibri" panose="020F0502020204030204" pitchFamily="34" charset="0"/>
              <a:cs typeface="Arial" panose="020B0604020202020204" pitchFamily="34" charset="0"/>
            </a:endParaRPr>
          </a:p>
        </p:txBody>
      </p:sp>
      <p:pic>
        <p:nvPicPr>
          <p:cNvPr id="10"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648200" y="4316105"/>
            <a:ext cx="8479919" cy="6020742"/>
          </a:xfrm>
          <a:prstGeom prst="rect">
            <a:avLst/>
          </a:prstGeom>
        </p:spPr>
      </p:pic>
    </p:spTree>
    <p:extLst>
      <p:ext uri="{BB962C8B-B14F-4D97-AF65-F5344CB8AC3E}">
        <p14:creationId xmlns:p14="http://schemas.microsoft.com/office/powerpoint/2010/main" val="195494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0" dur="1000" fill="hold"/>
                                        <p:tgtEl>
                                          <p:spTgt spid="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133600" y="266700"/>
            <a:ext cx="14852143" cy="892552"/>
          </a:xfrm>
          <a:prstGeom prst="rect">
            <a:avLst/>
          </a:prstGeom>
          <a:noFill/>
        </p:spPr>
        <p:txBody>
          <a:bodyPr wrap="none" rtlCol="0">
            <a:spAutoFit/>
          </a:bodyPr>
          <a:lstStyle/>
          <a:p>
            <a:r>
              <a:rPr lang="vi-VN" sz="5200" b="1" dirty="0">
                <a:solidFill>
                  <a:schemeClr val="accent5">
                    <a:lumMod val="75000"/>
                  </a:schemeClr>
                </a:solidFill>
              </a:rPr>
              <a:t>2. Tìm hiểu đặc điểm của ngân sách nhà nước</a:t>
            </a:r>
            <a:endParaRPr lang="en-US" sz="5200" b="1" dirty="0">
              <a:solidFill>
                <a:schemeClr val="accent5">
                  <a:lumMod val="75000"/>
                </a:schemeClr>
              </a:solidFill>
            </a:endParaRPr>
          </a:p>
        </p:txBody>
      </p:sp>
      <p:pic>
        <p:nvPicPr>
          <p:cNvPr id="1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1801996" y="7658005"/>
            <a:ext cx="4348534" cy="4114800"/>
          </a:xfrm>
          <a:prstGeom prst="rect">
            <a:avLst/>
          </a:prstGeom>
        </p:spPr>
      </p:pic>
      <p:pic>
        <p:nvPicPr>
          <p:cNvPr id="15"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738975" y="7219886"/>
            <a:ext cx="3477951" cy="5512602"/>
          </a:xfrm>
          <a:prstGeom prst="rect">
            <a:avLst/>
          </a:prstGeom>
        </p:spPr>
      </p:pic>
      <p:pic>
        <p:nvPicPr>
          <p:cNvPr id="16"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6947481" y="-1964885"/>
            <a:ext cx="2416684" cy="3830479"/>
          </a:xfrm>
          <a:prstGeom prst="rect">
            <a:avLst/>
          </a:prstGeom>
        </p:spPr>
      </p:pic>
      <p:grpSp>
        <p:nvGrpSpPr>
          <p:cNvPr id="11" name="Group 2"/>
          <p:cNvGrpSpPr/>
          <p:nvPr/>
        </p:nvGrpSpPr>
        <p:grpSpPr>
          <a:xfrm>
            <a:off x="509710" y="1474995"/>
            <a:ext cx="7171262" cy="3393525"/>
            <a:chOff x="0" y="0"/>
            <a:chExt cx="3080402" cy="1753830"/>
          </a:xfrm>
        </p:grpSpPr>
        <p:sp>
          <p:nvSpPr>
            <p:cNvPr id="12" name="Freeform 3"/>
            <p:cNvSpPr/>
            <p:nvPr/>
          </p:nvSpPr>
          <p:spPr>
            <a:xfrm>
              <a:off x="-5580" y="-3142"/>
              <a:ext cx="3086424" cy="1763425"/>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8"/>
                    <a:pt x="1578738" y="1723333"/>
                    <a:pt x="1568277" y="1738083"/>
                  </a:cubicBezTo>
                  <a:cubicBezTo>
                    <a:pt x="1551308" y="1762006"/>
                    <a:pt x="1516305" y="1763425"/>
                    <a:pt x="1497318" y="1741071"/>
                  </a:cubicBezTo>
                  <a:cubicBezTo>
                    <a:pt x="1478257" y="1718631"/>
                    <a:pt x="1457170" y="1692331"/>
                    <a:pt x="1446450" y="1674057"/>
                  </a:cubicBezTo>
                  <a:cubicBezTo>
                    <a:pt x="1436312" y="1656776"/>
                    <a:pt x="1427269" y="1638849"/>
                    <a:pt x="1419656" y="1622528"/>
                  </a:cubicBezTo>
                  <a:cubicBezTo>
                    <a:pt x="976795" y="1627416"/>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sp>
      </p:grpSp>
      <p:grpSp>
        <p:nvGrpSpPr>
          <p:cNvPr id="19" name="Group 7"/>
          <p:cNvGrpSpPr/>
          <p:nvPr/>
        </p:nvGrpSpPr>
        <p:grpSpPr>
          <a:xfrm>
            <a:off x="8060451" y="1485900"/>
            <a:ext cx="8925292" cy="3677727"/>
            <a:chOff x="0" y="0"/>
            <a:chExt cx="5481913" cy="2598762"/>
          </a:xfrm>
          <a:solidFill>
            <a:srgbClr val="F4E1E0"/>
          </a:solidFill>
        </p:grpSpPr>
        <p:sp>
          <p:nvSpPr>
            <p:cNvPr id="20" name="Freeform 8"/>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grpFill/>
          </p:spPr>
        </p:sp>
      </p:grpSp>
      <p:pic>
        <p:nvPicPr>
          <p:cNvPr id="21"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4639" y="4989634"/>
            <a:ext cx="4836431" cy="5964209"/>
          </a:xfrm>
          <a:prstGeom prst="rect">
            <a:avLst/>
          </a:prstGeom>
        </p:spPr>
      </p:pic>
      <p:grpSp>
        <p:nvGrpSpPr>
          <p:cNvPr id="25" name="Group 12"/>
          <p:cNvGrpSpPr/>
          <p:nvPr/>
        </p:nvGrpSpPr>
        <p:grpSpPr>
          <a:xfrm>
            <a:off x="8053592" y="5749958"/>
            <a:ext cx="8932151" cy="3736942"/>
            <a:chOff x="0" y="0"/>
            <a:chExt cx="5481913" cy="2598762"/>
          </a:xfrm>
          <a:solidFill>
            <a:srgbClr val="F4E1E0"/>
          </a:solidFill>
        </p:grpSpPr>
        <p:sp>
          <p:nvSpPr>
            <p:cNvPr id="26" name="Freeform 13"/>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grpFill/>
          </p:spPr>
        </p:sp>
      </p:grpSp>
      <p:pic>
        <p:nvPicPr>
          <p:cNvPr id="27"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091016" y="7734300"/>
            <a:ext cx="654083" cy="1002426"/>
          </a:xfrm>
          <a:prstGeom prst="rect">
            <a:avLst/>
          </a:prstGeom>
        </p:spPr>
      </p:pic>
      <p:pic>
        <p:nvPicPr>
          <p:cNvPr id="28"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372538" y="5912907"/>
            <a:ext cx="760489" cy="1165501"/>
          </a:xfrm>
          <a:prstGeom prst="rect">
            <a:avLst/>
          </a:prstGeom>
        </p:spPr>
      </p:pic>
      <p:sp>
        <p:nvSpPr>
          <p:cNvPr id="29" name="TextBox 19"/>
          <p:cNvSpPr txBox="1"/>
          <p:nvPr/>
        </p:nvSpPr>
        <p:spPr>
          <a:xfrm>
            <a:off x="858657" y="1958901"/>
            <a:ext cx="6497207" cy="2215991"/>
          </a:xfrm>
          <a:prstGeom prst="rect">
            <a:avLst/>
          </a:prstGeom>
        </p:spPr>
        <p:txBody>
          <a:bodyPr wrap="square" lIns="0" tIns="0" rIns="0" bIns="0" rtlCol="0" anchor="t">
            <a:spAutoFit/>
          </a:bodyPr>
          <a:lstStyle/>
          <a:p>
            <a:pPr algn="ctr">
              <a:lnSpc>
                <a:spcPct val="150000"/>
              </a:lnSpc>
            </a:pPr>
            <a:r>
              <a:rPr lang="vi-VN" sz="4800" b="1" dirty="0">
                <a:solidFill>
                  <a:srgbClr val="FF0000"/>
                </a:solidFill>
              </a:rPr>
              <a:t>ĐẶC ĐIỂM CỦA NGÂN HÀNG NHÀ NƯỚC</a:t>
            </a:r>
            <a:endParaRPr lang="en-US" sz="4800" b="1" dirty="0">
              <a:solidFill>
                <a:srgbClr val="FF0000"/>
              </a:solidFill>
            </a:endParaRPr>
          </a:p>
        </p:txBody>
      </p:sp>
      <p:sp>
        <p:nvSpPr>
          <p:cNvPr id="2" name="Rectangle 1"/>
          <p:cNvSpPr/>
          <p:nvPr/>
        </p:nvSpPr>
        <p:spPr>
          <a:xfrm>
            <a:off x="8177699" y="1524270"/>
            <a:ext cx="8677071" cy="3600986"/>
          </a:xfrm>
          <a:prstGeom prst="rect">
            <a:avLst/>
          </a:prstGeom>
        </p:spPr>
        <p:txBody>
          <a:bodyPr wrap="square">
            <a:spAutoFit/>
          </a:bodyPr>
          <a:lstStyle/>
          <a:p>
            <a:pPr algn="just">
              <a:lnSpc>
                <a:spcPct val="150000"/>
              </a:lnSpc>
            </a:pPr>
            <a:r>
              <a:rPr lang="vi-VN"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Mang tính pháp lí cao. Việc tạo lập và sử dụng ngân sách nhà nước được tiến hành trên cơ sở Luật Ngân sách nhà nước.</a:t>
            </a:r>
            <a:endParaRPr lang="en-US" sz="3800" dirty="0">
              <a:latin typeface="Arial" panose="020B0604020202020204" pitchFamily="34" charset="0"/>
              <a:cs typeface="Arial" panose="020B0604020202020204" pitchFamily="34" charset="0"/>
            </a:endParaRPr>
          </a:p>
        </p:txBody>
      </p:sp>
      <p:sp>
        <p:nvSpPr>
          <p:cNvPr id="32" name="Rectangle 31"/>
          <p:cNvSpPr/>
          <p:nvPr/>
        </p:nvSpPr>
        <p:spPr>
          <a:xfrm>
            <a:off x="8177698" y="6204889"/>
            <a:ext cx="8677071" cy="2615460"/>
          </a:xfrm>
          <a:prstGeom prst="rect">
            <a:avLst/>
          </a:prstGeom>
        </p:spPr>
        <p:txBody>
          <a:bodyPr wrap="square">
            <a:spAutoFit/>
          </a:bodyPr>
          <a:lstStyle/>
          <a:p>
            <a:pPr algn="just">
              <a:lnSpc>
                <a:spcPct val="150000"/>
              </a:lnSpc>
            </a:pPr>
            <a:r>
              <a:rPr lang="vi-VN" sz="3800" dirty="0">
                <a:solidFill>
                  <a:srgbClr val="000000"/>
                </a:solidFill>
                <a:ea typeface="Calibri" panose="020F0502020204030204" pitchFamily="34" charset="0"/>
                <a:cs typeface="Arial" panose="020B0604020202020204" pitchFamily="34" charset="0"/>
              </a:rPr>
              <a:t>	Nhà nước là chủ thể duy nhất có quyền sở hữu và quyết định các khoản thu, chi của ngân sách nhà nước.</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92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par>
                                <p:cTn id="27" presetID="14" presetClass="entr" presetSubtype="1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133600" y="266700"/>
            <a:ext cx="14852143" cy="892552"/>
          </a:xfrm>
          <a:prstGeom prst="rect">
            <a:avLst/>
          </a:prstGeom>
          <a:noFill/>
        </p:spPr>
        <p:txBody>
          <a:bodyPr wrap="none" rtlCol="0">
            <a:spAutoFit/>
          </a:bodyPr>
          <a:lstStyle/>
          <a:p>
            <a:r>
              <a:rPr lang="vi-VN" sz="5200" b="1" dirty="0">
                <a:solidFill>
                  <a:schemeClr val="accent5">
                    <a:lumMod val="75000"/>
                  </a:schemeClr>
                </a:solidFill>
              </a:rPr>
              <a:t>2. Tìm hiểu đặc điểm của ngân sách nhà nước</a:t>
            </a:r>
            <a:endParaRPr lang="en-US" sz="5200" b="1" dirty="0">
              <a:solidFill>
                <a:schemeClr val="accent5">
                  <a:lumMod val="75000"/>
                </a:schemeClr>
              </a:solidFill>
            </a:endParaRPr>
          </a:p>
        </p:txBody>
      </p:sp>
      <p:pic>
        <p:nvPicPr>
          <p:cNvPr id="1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1801996" y="7658005"/>
            <a:ext cx="4348534" cy="4114800"/>
          </a:xfrm>
          <a:prstGeom prst="rect">
            <a:avLst/>
          </a:prstGeom>
        </p:spPr>
      </p:pic>
      <p:pic>
        <p:nvPicPr>
          <p:cNvPr id="15"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738975" y="7219886"/>
            <a:ext cx="3477951" cy="5512602"/>
          </a:xfrm>
          <a:prstGeom prst="rect">
            <a:avLst/>
          </a:prstGeom>
        </p:spPr>
      </p:pic>
      <p:pic>
        <p:nvPicPr>
          <p:cNvPr id="16"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6947481" y="-1964885"/>
            <a:ext cx="2416684" cy="383047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489" y="2247900"/>
            <a:ext cx="6917839" cy="5562600"/>
          </a:xfrm>
          <a:prstGeom prst="rect">
            <a:avLst/>
          </a:prstGeom>
        </p:spPr>
      </p:pic>
      <p:sp>
        <p:nvSpPr>
          <p:cNvPr id="4" name="Rectangle 3"/>
          <p:cNvSpPr/>
          <p:nvPr/>
        </p:nvSpPr>
        <p:spPr>
          <a:xfrm>
            <a:off x="6377280" y="1159252"/>
            <a:ext cx="11106150" cy="8402300"/>
          </a:xfrm>
          <a:prstGeom prst="rect">
            <a:avLst/>
          </a:prstGeom>
        </p:spPr>
        <p:txBody>
          <a:bodyPr wrap="square">
            <a:spAutoFit/>
          </a:bodyPr>
          <a:lstStyle/>
          <a:p>
            <a:pPr algn="just">
              <a:lnSpc>
                <a:spcPct val="150000"/>
              </a:lnSpc>
              <a:spcBef>
                <a:spcPts val="100"/>
              </a:spcBef>
              <a:spcAft>
                <a:spcPts val="100"/>
              </a:spcAft>
            </a:pP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Theo Báo cáo Tình hình thực hiện kế hoạch tài chính năm 2019:</a:t>
            </a:r>
            <a:r>
              <a:rPr lang="vi-VN" sz="4500" b="1" dirty="0">
                <a:latin typeface="Arial" panose="020B0604020202020204" pitchFamily="34" charset="0"/>
                <a:ea typeface="Calibri" panose="020F0502020204030204" pitchFamily="34" charset="0"/>
                <a:cs typeface="Arial" panose="020B0604020202020204" pitchFamily="34" charset="0"/>
              </a:rPr>
              <a:t> </a:t>
            </a:r>
            <a:r>
              <a:rPr lang="nl-NL" sz="4500" i="1" dirty="0">
                <a:solidFill>
                  <a:srgbClr val="000000"/>
                </a:solidFill>
                <a:latin typeface="Arial" panose="020B0604020202020204" pitchFamily="34" charset="0"/>
                <a:ea typeface="Calibri" panose="020F0502020204030204" pitchFamily="34" charset="0"/>
                <a:cs typeface="Arial" panose="020B0604020202020204" pitchFamily="34" charset="0"/>
              </a:rPr>
              <a:t>Tổng số dư nguồn của 22 quỹ đầu năm là 555,14 tỷ đồng (bao gồm số tồn dư tại quỹ, số dư nợ vay chưa thu hồi), trong đó chủ yếu là số dư của một số quỹ lớn, như: Quỹ cứu trợ 16,44 tỷ đồng (chiếm 2,96%); Quỹ hỗ trợ nông dân 13 tỷ đồng (chiếm 2,34%); </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5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133600" y="266700"/>
            <a:ext cx="14852143" cy="892552"/>
          </a:xfrm>
          <a:prstGeom prst="rect">
            <a:avLst/>
          </a:prstGeom>
          <a:noFill/>
        </p:spPr>
        <p:txBody>
          <a:bodyPr wrap="none" rtlCol="0">
            <a:spAutoFit/>
          </a:bodyPr>
          <a:lstStyle/>
          <a:p>
            <a:r>
              <a:rPr lang="vi-VN" sz="5200" b="1" dirty="0">
                <a:solidFill>
                  <a:schemeClr val="accent5">
                    <a:lumMod val="75000"/>
                  </a:schemeClr>
                </a:solidFill>
              </a:rPr>
              <a:t>2. Tìm hiểu đặc điểm của ngân sách nhà nước</a:t>
            </a:r>
            <a:endParaRPr lang="en-US" sz="5200" b="1" dirty="0">
              <a:solidFill>
                <a:schemeClr val="accent5">
                  <a:lumMod val="75000"/>
                </a:schemeClr>
              </a:solidFill>
            </a:endParaRPr>
          </a:p>
        </p:txBody>
      </p:sp>
      <p:pic>
        <p:nvPicPr>
          <p:cNvPr id="1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1801996" y="7658005"/>
            <a:ext cx="4348534" cy="4114800"/>
          </a:xfrm>
          <a:prstGeom prst="rect">
            <a:avLst/>
          </a:prstGeom>
        </p:spPr>
      </p:pic>
      <p:pic>
        <p:nvPicPr>
          <p:cNvPr id="15"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738975" y="7219886"/>
            <a:ext cx="3477951" cy="5512602"/>
          </a:xfrm>
          <a:prstGeom prst="rect">
            <a:avLst/>
          </a:prstGeom>
        </p:spPr>
      </p:pic>
      <p:pic>
        <p:nvPicPr>
          <p:cNvPr id="16"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6947481" y="-1964885"/>
            <a:ext cx="2416684" cy="3830479"/>
          </a:xfrm>
          <a:prstGeom prst="rect">
            <a:avLst/>
          </a:prstGeom>
        </p:spPr>
      </p:pic>
      <p:sp>
        <p:nvSpPr>
          <p:cNvPr id="4" name="Rectangle 3"/>
          <p:cNvSpPr/>
          <p:nvPr/>
        </p:nvSpPr>
        <p:spPr>
          <a:xfrm>
            <a:off x="914400" y="1159252"/>
            <a:ext cx="16569030" cy="7389202"/>
          </a:xfrm>
          <a:prstGeom prst="rect">
            <a:avLst/>
          </a:prstGeom>
        </p:spPr>
        <p:txBody>
          <a:bodyPr wrap="square">
            <a:spAutoFit/>
          </a:bodyPr>
          <a:lstStyle/>
          <a:p>
            <a:pPr algn="just">
              <a:lnSpc>
                <a:spcPct val="150000"/>
              </a:lnSpc>
              <a:spcBef>
                <a:spcPts val="100"/>
              </a:spcBef>
              <a:spcAft>
                <a:spcPts val="100"/>
              </a:spcAft>
            </a:pPr>
            <a:r>
              <a:rPr lang="vi-VN" sz="4500" b="1" dirty="0">
                <a:solidFill>
                  <a:srgbClr val="000000"/>
                </a:solidFill>
                <a:ea typeface="Calibri" panose="020F0502020204030204" pitchFamily="34" charset="0"/>
                <a:cs typeface="Arial" panose="020B0604020202020204" pitchFamily="34" charset="0"/>
              </a:rPr>
              <a:t>	</a:t>
            </a:r>
            <a:r>
              <a:rPr lang="vi-VN" sz="4500" i="1" dirty="0">
                <a:solidFill>
                  <a:srgbClr val="000000"/>
                </a:solidFill>
                <a:ea typeface="Calibri" panose="020F0502020204030204" pitchFamily="34" charset="0"/>
                <a:cs typeface="Arial" panose="020B0604020202020204" pitchFamily="34" charset="0"/>
              </a:rPr>
              <a:t>Quỹ bảo vệ môi trường 31,40 tỷ đồng (chiếm 5,66%); Quỹ phát triển đất 117,33 tỷ đồng (chiếm 21,13%), Quỹ bảo vệ phát triển rừng 262,86 tỷ đồng (chiếm 47,35%); Quỹ giải quyết việc làm 81,11 tỷ đồng (chiếm 14,6%); các quỹ còn lại chiếm tỷ trọng không đáng kể (khoảng 5,96%).</a:t>
            </a:r>
          </a:p>
          <a:p>
            <a:pPr marL="685800" indent="-685800" algn="just">
              <a:lnSpc>
                <a:spcPct val="150000"/>
              </a:lnSpc>
              <a:spcBef>
                <a:spcPts val="100"/>
              </a:spcBef>
              <a:spcAft>
                <a:spcPts val="100"/>
              </a:spcAft>
              <a:buFont typeface="Symbol" panose="05050102010706020507" pitchFamily="18" charset="2"/>
              <a:buChar char="Þ"/>
            </a:pPr>
            <a:r>
              <a:rPr lang="vi-VN" sz="4500" dirty="0">
                <a:solidFill>
                  <a:srgbClr val="000000"/>
                </a:solidFill>
                <a:cs typeface="Arial" panose="020B0604020202020204" pitchFamily="34" charset="0"/>
              </a:rPr>
              <a:t>Hoạt động thu, chi của ngân sách nhà nước được thực hiện theo nguyên tắc không hoàn trả trực tiếp.</a:t>
            </a:r>
          </a:p>
        </p:txBody>
      </p:sp>
    </p:spTree>
    <p:extLst>
      <p:ext uri="{BB962C8B-B14F-4D97-AF65-F5344CB8AC3E}">
        <p14:creationId xmlns:p14="http://schemas.microsoft.com/office/powerpoint/2010/main" val="166953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39228">
            <a:off x="-2702506" y="-1444451"/>
            <a:ext cx="4316815" cy="2699971"/>
          </a:xfrm>
          <a:prstGeom prst="rect">
            <a:avLst/>
          </a:prstGeom>
        </p:spPr>
      </p:pic>
      <p:sp>
        <p:nvSpPr>
          <p:cNvPr id="25" name="TextBox 24"/>
          <p:cNvSpPr txBox="1"/>
          <p:nvPr/>
        </p:nvSpPr>
        <p:spPr>
          <a:xfrm>
            <a:off x="2286000" y="342900"/>
            <a:ext cx="13964079" cy="892552"/>
          </a:xfrm>
          <a:prstGeom prst="rect">
            <a:avLst/>
          </a:prstGeom>
          <a:noFill/>
        </p:spPr>
        <p:txBody>
          <a:bodyPr wrap="none" rtlCol="0">
            <a:spAutoFit/>
          </a:bodyPr>
          <a:lstStyle/>
          <a:p>
            <a:r>
              <a:rPr lang="vi-VN" sz="5200" b="1" dirty="0">
                <a:solidFill>
                  <a:schemeClr val="accent5">
                    <a:lumMod val="75000"/>
                  </a:schemeClr>
                </a:solidFill>
              </a:rPr>
              <a:t>3. Tìm hiểu vai trò của ngân sách nhà nước</a:t>
            </a:r>
            <a:endParaRPr lang="en-US" sz="5200" b="1" dirty="0">
              <a:solidFill>
                <a:schemeClr val="accent5">
                  <a:lumMod val="75000"/>
                </a:schemeClr>
              </a:solidFill>
            </a:endParaRPr>
          </a:p>
        </p:txBody>
      </p:sp>
      <p:sp>
        <p:nvSpPr>
          <p:cNvPr id="26" name="TextBox 25"/>
          <p:cNvSpPr txBox="1"/>
          <p:nvPr/>
        </p:nvSpPr>
        <p:spPr>
          <a:xfrm>
            <a:off x="6601541" y="1375777"/>
            <a:ext cx="5860900" cy="830997"/>
          </a:xfrm>
          <a:prstGeom prst="rect">
            <a:avLst/>
          </a:prstGeom>
          <a:noFill/>
        </p:spPr>
        <p:txBody>
          <a:bodyPr wrap="none" rtlCol="0">
            <a:spAutoFit/>
          </a:bodyPr>
          <a:lstStyle/>
          <a:p>
            <a:r>
              <a:rPr lang="vi-VN" sz="4800" b="1" dirty="0">
                <a:solidFill>
                  <a:srgbClr val="FF0000"/>
                </a:solidFill>
              </a:rPr>
              <a:t>THẢO LUẬN NHÓM</a:t>
            </a:r>
            <a:endParaRPr lang="en-US" sz="4800" b="1" dirty="0">
              <a:solidFill>
                <a:srgbClr val="FF0000"/>
              </a:solidFill>
            </a:endParaRPr>
          </a:p>
        </p:txBody>
      </p:sp>
      <p:sp>
        <p:nvSpPr>
          <p:cNvPr id="27" name="Rectangle 26"/>
          <p:cNvSpPr/>
          <p:nvPr/>
        </p:nvSpPr>
        <p:spPr>
          <a:xfrm>
            <a:off x="1228939" y="2106660"/>
            <a:ext cx="16078200" cy="1002710"/>
          </a:xfrm>
          <a:prstGeom prst="rect">
            <a:avLst/>
          </a:prstGeom>
        </p:spPr>
        <p:txBody>
          <a:bodyPr wrap="square">
            <a:spAutoFit/>
          </a:bodyPr>
          <a:lstStyle/>
          <a:p>
            <a:pPr algn="ctr">
              <a:lnSpc>
                <a:spcPct val="150000"/>
              </a:lnSpc>
              <a:spcBef>
                <a:spcPts val="100"/>
              </a:spcBef>
              <a:spcAft>
                <a:spcPts val="100"/>
              </a:spcAft>
            </a:pPr>
            <a:r>
              <a:rPr lang="vi-VN" sz="4500" b="1" dirty="0">
                <a:solidFill>
                  <a:srgbClr val="000000"/>
                </a:solidFill>
                <a:ea typeface="Calibri" panose="020F0502020204030204" pitchFamily="34" charset="0"/>
                <a:cs typeface="Arial" panose="020B0604020202020204" pitchFamily="34" charset="0"/>
              </a:rPr>
              <a:t>Đọc thông tin và quan sát sơ đồ SGK tr.29, trả lời câu hỏi:</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pic>
        <p:nvPicPr>
          <p:cNvPr id="29"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46334" y="3299752"/>
            <a:ext cx="3962245" cy="8890131"/>
          </a:xfrm>
          <a:prstGeom prst="rect">
            <a:avLst/>
          </a:prstGeom>
        </p:spPr>
      </p:pic>
      <p:pic>
        <p:nvPicPr>
          <p:cNvPr id="11" name="Picture 10"/>
          <p:cNvPicPr/>
          <p:nvPr/>
        </p:nvPicPr>
        <p:blipFill rotWithShape="1">
          <a:blip r:embed="rId10" cstate="print">
            <a:extLst>
              <a:ext uri="{28A0092B-C50C-407E-A947-70E740481C1C}">
                <a14:useLocalDpi xmlns:a14="http://schemas.microsoft.com/office/drawing/2010/main" val="0"/>
              </a:ext>
            </a:extLst>
          </a:blip>
          <a:srcRect r="7023"/>
          <a:stretch/>
        </p:blipFill>
        <p:spPr>
          <a:xfrm>
            <a:off x="1371600" y="3199638"/>
            <a:ext cx="11240308" cy="6491948"/>
          </a:xfrm>
          <a:prstGeom prst="rect">
            <a:avLst/>
          </a:prstGeom>
        </p:spPr>
      </p:pic>
    </p:spTree>
    <p:extLst>
      <p:ext uri="{BB962C8B-B14F-4D97-AF65-F5344CB8AC3E}">
        <p14:creationId xmlns:p14="http://schemas.microsoft.com/office/powerpoint/2010/main" val="89400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3"/>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3"/>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strVal val="#ppt_w+.3"/>
                                          </p:val>
                                        </p:tav>
                                        <p:tav tm="100000">
                                          <p:val>
                                            <p:strVal val="#ppt_w"/>
                                          </p:val>
                                        </p:tav>
                                      </p:tavLst>
                                    </p:anim>
                                    <p:anim calcmode="lin" valueType="num">
                                      <p:cBhvr>
                                        <p:cTn id="23" dur="1000" fill="hold"/>
                                        <p:tgtEl>
                                          <p:spTgt spid="29"/>
                                        </p:tgtEl>
                                        <p:attrNameLst>
                                          <p:attrName>ppt_h</p:attrName>
                                        </p:attrNameLst>
                                      </p:cBhvr>
                                      <p:tavLst>
                                        <p:tav tm="0">
                                          <p:val>
                                            <p:strVal val="#ppt_h"/>
                                          </p:val>
                                        </p:tav>
                                        <p:tav tm="100000">
                                          <p:val>
                                            <p:strVal val="#ppt_h"/>
                                          </p:val>
                                        </p:tav>
                                      </p:tavLst>
                                    </p:anim>
                                    <p:animEffect transition="in" filter="fade">
                                      <p:cBhvr>
                                        <p:cTn id="2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39228">
            <a:off x="-2702506" y="-1444451"/>
            <a:ext cx="4316815" cy="2699971"/>
          </a:xfrm>
          <a:prstGeom prst="rect">
            <a:avLst/>
          </a:prstGeom>
        </p:spPr>
      </p:pic>
      <p:sp>
        <p:nvSpPr>
          <p:cNvPr id="25" name="TextBox 24"/>
          <p:cNvSpPr txBox="1"/>
          <p:nvPr/>
        </p:nvSpPr>
        <p:spPr>
          <a:xfrm>
            <a:off x="2286000" y="342900"/>
            <a:ext cx="13964079" cy="892552"/>
          </a:xfrm>
          <a:prstGeom prst="rect">
            <a:avLst/>
          </a:prstGeom>
          <a:noFill/>
        </p:spPr>
        <p:txBody>
          <a:bodyPr wrap="none" rtlCol="0">
            <a:spAutoFit/>
          </a:bodyPr>
          <a:lstStyle/>
          <a:p>
            <a:r>
              <a:rPr lang="vi-VN" sz="5200" b="1" dirty="0">
                <a:solidFill>
                  <a:schemeClr val="accent5">
                    <a:lumMod val="75000"/>
                  </a:schemeClr>
                </a:solidFill>
              </a:rPr>
              <a:t>3. Tìm hiểu vai trò của ngân sách nhà nước</a:t>
            </a:r>
            <a:endParaRPr lang="en-US" sz="5200" b="1" dirty="0">
              <a:solidFill>
                <a:schemeClr val="accent5">
                  <a:lumMod val="75000"/>
                </a:schemeClr>
              </a:solidFill>
            </a:endParaRPr>
          </a:p>
        </p:txBody>
      </p:sp>
      <p:sp>
        <p:nvSpPr>
          <p:cNvPr id="26" name="TextBox 25"/>
          <p:cNvSpPr txBox="1"/>
          <p:nvPr/>
        </p:nvSpPr>
        <p:spPr>
          <a:xfrm>
            <a:off x="6601541" y="1375777"/>
            <a:ext cx="5860900" cy="830997"/>
          </a:xfrm>
          <a:prstGeom prst="rect">
            <a:avLst/>
          </a:prstGeom>
          <a:noFill/>
        </p:spPr>
        <p:txBody>
          <a:bodyPr wrap="none" rtlCol="0">
            <a:spAutoFit/>
          </a:bodyPr>
          <a:lstStyle/>
          <a:p>
            <a:r>
              <a:rPr lang="vi-VN" sz="4800" b="1" dirty="0">
                <a:solidFill>
                  <a:srgbClr val="FF0000"/>
                </a:solidFill>
              </a:rPr>
              <a:t>THẢO LUẬN NHÓM</a:t>
            </a:r>
            <a:endParaRPr lang="en-US" sz="4800" b="1" dirty="0">
              <a:solidFill>
                <a:srgbClr val="FF0000"/>
              </a:solidFill>
            </a:endParaRPr>
          </a:p>
        </p:txBody>
      </p:sp>
      <p:sp>
        <p:nvSpPr>
          <p:cNvPr id="27" name="Rectangle 26"/>
          <p:cNvSpPr/>
          <p:nvPr/>
        </p:nvSpPr>
        <p:spPr>
          <a:xfrm>
            <a:off x="1228939" y="2156717"/>
            <a:ext cx="16078200" cy="1002710"/>
          </a:xfrm>
          <a:prstGeom prst="rect">
            <a:avLst/>
          </a:prstGeom>
        </p:spPr>
        <p:txBody>
          <a:bodyPr wrap="square">
            <a:spAutoFit/>
          </a:bodyPr>
          <a:lstStyle/>
          <a:p>
            <a:pPr algn="ctr">
              <a:lnSpc>
                <a:spcPct val="150000"/>
              </a:lnSpc>
              <a:spcBef>
                <a:spcPts val="100"/>
              </a:spcBef>
              <a:spcAft>
                <a:spcPts val="100"/>
              </a:spcAft>
            </a:pPr>
            <a:r>
              <a:rPr lang="vi-VN" sz="4500" b="1" dirty="0">
                <a:solidFill>
                  <a:srgbClr val="000000"/>
                </a:solidFill>
                <a:ea typeface="Calibri" panose="020F0502020204030204" pitchFamily="34" charset="0"/>
                <a:cs typeface="Arial" panose="020B0604020202020204" pitchFamily="34" charset="0"/>
              </a:rPr>
              <a:t>Đọc thông tin và quan sát sơ đồ SGK tr.29, trả lời câu hỏi:</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28" name="Rectangle 27"/>
          <p:cNvSpPr/>
          <p:nvPr/>
        </p:nvSpPr>
        <p:spPr>
          <a:xfrm>
            <a:off x="1228938" y="3108121"/>
            <a:ext cx="11496461" cy="6350456"/>
          </a:xfrm>
          <a:prstGeom prst="rect">
            <a:avLst/>
          </a:prstGeom>
        </p:spPr>
        <p:txBody>
          <a:bodyPr wrap="square">
            <a:spAutoFit/>
          </a:bodyPr>
          <a:lstStyle/>
          <a:p>
            <a:pPr marL="685800" indent="-685800" algn="just">
              <a:lnSpc>
                <a:spcPct val="150000"/>
              </a:lnSpc>
              <a:spcBef>
                <a:spcPts val="100"/>
              </a:spcBef>
              <a:spcAft>
                <a:spcPts val="100"/>
              </a:spcAft>
              <a:buFont typeface="Wingdings" panose="05000000000000000000" pitchFamily="2" charset="2"/>
              <a:buChar char="v"/>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sơ</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đồ</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2,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chi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dành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bộ</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máy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100"/>
              </a:spcBef>
              <a:spcAft>
                <a:spcPts val="100"/>
              </a:spcAft>
              <a:buFont typeface="Wingdings" panose="05000000000000000000" pitchFamily="2" charset="2"/>
              <a:buChar char="v"/>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tin 1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góp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hướng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phát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triển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thành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cấu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kinh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p:txBody>
      </p:sp>
      <p:pic>
        <p:nvPicPr>
          <p:cNvPr id="29"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46334" y="3299752"/>
            <a:ext cx="3962245" cy="88901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barn(inVertical)">
                                      <p:cBhvr>
                                        <p:cTn id="14" dur="500"/>
                                        <p:tgtEl>
                                          <p:spTgt spid="2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barn(outVertical)">
                                      <p:cBhvr>
                                        <p:cTn id="19"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39228">
            <a:off x="-2702506" y="-1444451"/>
            <a:ext cx="4316815" cy="2699971"/>
          </a:xfrm>
          <a:prstGeom prst="rect">
            <a:avLst/>
          </a:prstGeom>
        </p:spPr>
      </p:pic>
      <p:sp>
        <p:nvSpPr>
          <p:cNvPr id="25" name="TextBox 24"/>
          <p:cNvSpPr txBox="1"/>
          <p:nvPr/>
        </p:nvSpPr>
        <p:spPr>
          <a:xfrm>
            <a:off x="2286000" y="342900"/>
            <a:ext cx="13964079" cy="892552"/>
          </a:xfrm>
          <a:prstGeom prst="rect">
            <a:avLst/>
          </a:prstGeom>
          <a:noFill/>
        </p:spPr>
        <p:txBody>
          <a:bodyPr wrap="none" rtlCol="0">
            <a:spAutoFit/>
          </a:bodyPr>
          <a:lstStyle/>
          <a:p>
            <a:r>
              <a:rPr lang="vi-VN" sz="5200" b="1" dirty="0">
                <a:solidFill>
                  <a:schemeClr val="accent5">
                    <a:lumMod val="75000"/>
                  </a:schemeClr>
                </a:solidFill>
              </a:rPr>
              <a:t>3. Tìm hiểu vai trò của ngân sách nhà nước</a:t>
            </a:r>
            <a:endParaRPr lang="en-US" sz="5200" b="1" dirty="0">
              <a:solidFill>
                <a:schemeClr val="accent5">
                  <a:lumMod val="75000"/>
                </a:schemeClr>
              </a:solidFill>
            </a:endParaRPr>
          </a:p>
        </p:txBody>
      </p:sp>
      <p:sp>
        <p:nvSpPr>
          <p:cNvPr id="2" name="Rectangle 1"/>
          <p:cNvSpPr/>
          <p:nvPr/>
        </p:nvSpPr>
        <p:spPr>
          <a:xfrm>
            <a:off x="1381339" y="1235452"/>
            <a:ext cx="15773400" cy="8453596"/>
          </a:xfrm>
          <a:prstGeom prst="rect">
            <a:avLst/>
          </a:prstGeom>
        </p:spPr>
        <p:txBody>
          <a:bodyPr wrap="square">
            <a:spAutoFit/>
          </a:bodyPr>
          <a:lstStyle/>
          <a:p>
            <a:pPr marL="685800" indent="-685800" algn="just">
              <a:lnSpc>
                <a:spcPct val="150000"/>
              </a:lnSpc>
              <a:spcBef>
                <a:spcPts val="100"/>
              </a:spcBef>
              <a:spcAft>
                <a:spcPts val="100"/>
              </a:spcAft>
              <a:buFont typeface="Wingdings" panose="05000000000000000000" pitchFamily="2" charset="2"/>
              <a:buChar char="§"/>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sơ</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đồ</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2,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chi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thường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xuyên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dành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bộ</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máy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100"/>
              </a:spcBef>
              <a:spcAft>
                <a:spcPts val="100"/>
              </a:spcAft>
              <a:buFont typeface="Wingdings" panose="05000000000000000000" pitchFamily="2" charset="2"/>
              <a:buChar char="§"/>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tin 1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góp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đầu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tư</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xây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dựng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sở</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hạ</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tầng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kĩ</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thuật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ưu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đãi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cấu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kinh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5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100"/>
              </a:spcBef>
              <a:spcAft>
                <a:spcPts val="100"/>
              </a:spcAft>
              <a:buFont typeface="Wingdings" panose="05000000000000000000" pitchFamily="2" charset="2"/>
              <a:buChar char="§"/>
            </a:pPr>
            <a:r>
              <a:rPr lang="vi-VN" sz="4500" dirty="0">
                <a:ea typeface="Calibri" panose="020F0502020204030204" pitchFamily="34" charset="0"/>
                <a:cs typeface="Arial" panose="020B0604020202020204" pitchFamily="34" charset="0"/>
              </a:rPr>
              <a:t>Thông tin 2 cho biết ngân sách nhà nước cung ứng đầy đủ, kịp thời lương thực, thực phẩm cho những người gặp khó khăn trong dịch COVID - 19.</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84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8371968">
            <a:off x="5403658" y="190286"/>
            <a:ext cx="1070241" cy="104061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7966122" flipH="1" flipV="1">
            <a:off x="11718493" y="252787"/>
            <a:ext cx="1197966" cy="116480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27">
            <a:off x="16653738" y="3915638"/>
            <a:ext cx="1033787" cy="338330"/>
          </a:xfrm>
          <a:prstGeom prst="rect">
            <a:avLst/>
          </a:prstGeom>
        </p:spPr>
      </p:pic>
      <p:grpSp>
        <p:nvGrpSpPr>
          <p:cNvPr id="15" name="Group 15"/>
          <p:cNvGrpSpPr>
            <a:grpSpLocks noChangeAspect="1"/>
          </p:cNvGrpSpPr>
          <p:nvPr/>
        </p:nvGrpSpPr>
        <p:grpSpPr>
          <a:xfrm rot="-2141075">
            <a:off x="2422904" y="705975"/>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432270" y="9141127"/>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50845">
            <a:off x="15326685" y="7401176"/>
            <a:ext cx="3687890" cy="4114800"/>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56473">
            <a:off x="14705612" y="8658220"/>
            <a:ext cx="4564560" cy="2605949"/>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39228">
            <a:off x="-2702506" y="-1444451"/>
            <a:ext cx="4316815" cy="2699971"/>
          </a:xfrm>
          <a:prstGeom prst="rect">
            <a:avLst/>
          </a:prstGeom>
        </p:spPr>
      </p:pic>
      <p:sp>
        <p:nvSpPr>
          <p:cNvPr id="25" name="TextBox 24"/>
          <p:cNvSpPr txBox="1"/>
          <p:nvPr/>
        </p:nvSpPr>
        <p:spPr>
          <a:xfrm>
            <a:off x="7295077" y="264034"/>
            <a:ext cx="3576620" cy="1077218"/>
          </a:xfrm>
          <a:prstGeom prst="rect">
            <a:avLst/>
          </a:prstGeom>
          <a:noFill/>
        </p:spPr>
        <p:txBody>
          <a:bodyPr wrap="none" rtlCol="0">
            <a:spAutoFit/>
          </a:bodyPr>
          <a:lstStyle/>
          <a:p>
            <a:r>
              <a:rPr lang="vi-VN" sz="6400" b="1" dirty="0">
                <a:solidFill>
                  <a:srgbClr val="FF0000"/>
                </a:solidFill>
                <a:latin typeface="Arial" panose="020B0604020202020204" pitchFamily="34" charset="0"/>
                <a:cs typeface="Arial" panose="020B0604020202020204" pitchFamily="34" charset="0"/>
              </a:rPr>
              <a:t>MỞ ĐẦU</a:t>
            </a:r>
            <a:endParaRPr lang="en-US" sz="64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124200" y="1658923"/>
            <a:ext cx="13000675" cy="830997"/>
          </a:xfrm>
          <a:prstGeom prst="rect">
            <a:avLst/>
          </a:prstGeom>
          <a:noFill/>
        </p:spPr>
        <p:txBody>
          <a:bodyPr wrap="none" rtlCol="0">
            <a:spAutoFit/>
          </a:bodyPr>
          <a:lstStyle/>
          <a:p>
            <a:r>
              <a:rPr lang="vi-VN" sz="4800" b="1" i="1" dirty="0"/>
              <a:t>Em hãy đọc thông tin sau để trả lời câu hỏi:</a:t>
            </a:r>
            <a:endParaRPr lang="en-US" sz="4800" b="1" i="1" dirty="0"/>
          </a:p>
        </p:txBody>
      </p:sp>
      <p:sp>
        <p:nvSpPr>
          <p:cNvPr id="4" name="TextBox 3"/>
          <p:cNvSpPr txBox="1"/>
          <p:nvPr/>
        </p:nvSpPr>
        <p:spPr>
          <a:xfrm>
            <a:off x="1463387" y="2426176"/>
            <a:ext cx="15050092" cy="6324808"/>
          </a:xfrm>
          <a:prstGeom prst="rect">
            <a:avLst/>
          </a:prstGeom>
          <a:noFill/>
        </p:spPr>
        <p:txBody>
          <a:bodyPr wrap="square" rtlCol="0">
            <a:spAutoFit/>
          </a:bodyPr>
          <a:lstStyle/>
          <a:p>
            <a:pPr algn="just">
              <a:lnSpc>
                <a:spcPct val="150000"/>
              </a:lnSpc>
            </a:pPr>
            <a:r>
              <a:rPr lang="vi-VN" sz="4500" dirty="0"/>
              <a:t>	Các tỉnh miền núi biên giới có điều iện địa hình phức tạp, giao thông khó khăn, trình độ dân trí chưa cao. Nhận được nguồn ngân sách ưu đãi Nhà nước, các địa phương này đã sử dụng vào việc mở rộng, nâng cấp các tuyến đường giao thông</a:t>
            </a:r>
            <a:r>
              <a:rPr lang="en-US" sz="4500" dirty="0"/>
              <a:t>; </a:t>
            </a:r>
            <a:r>
              <a:rPr lang="vi-VN" sz="4500" dirty="0"/>
              <a:t>kéo điện lưới quốc gia về các bản vùng sâu; xây dựng, tu bổ, nâng cấp trường học, cơ sở y tế;... </a:t>
            </a:r>
            <a:endParaRPr lang="en-US" sz="4500" dirty="0"/>
          </a:p>
        </p:txBody>
      </p:sp>
    </p:spTree>
    <p:extLst>
      <p:ext uri="{BB962C8B-B14F-4D97-AF65-F5344CB8AC3E}">
        <p14:creationId xmlns:p14="http://schemas.microsoft.com/office/powerpoint/2010/main" val="52260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39228">
            <a:off x="-2702506" y="-1444451"/>
            <a:ext cx="4316815" cy="2699971"/>
          </a:xfrm>
          <a:prstGeom prst="rect">
            <a:avLst/>
          </a:prstGeom>
        </p:spPr>
      </p:pic>
      <p:sp>
        <p:nvSpPr>
          <p:cNvPr id="25" name="TextBox 24"/>
          <p:cNvSpPr txBox="1"/>
          <p:nvPr/>
        </p:nvSpPr>
        <p:spPr>
          <a:xfrm>
            <a:off x="2286000" y="342900"/>
            <a:ext cx="13964079" cy="892552"/>
          </a:xfrm>
          <a:prstGeom prst="rect">
            <a:avLst/>
          </a:prstGeom>
          <a:noFill/>
        </p:spPr>
        <p:txBody>
          <a:bodyPr wrap="none" rtlCol="0">
            <a:spAutoFit/>
          </a:bodyPr>
          <a:lstStyle/>
          <a:p>
            <a:r>
              <a:rPr lang="vi-VN" sz="5200" b="1" dirty="0">
                <a:solidFill>
                  <a:schemeClr val="accent5">
                    <a:lumMod val="75000"/>
                  </a:schemeClr>
                </a:solidFill>
              </a:rPr>
              <a:t>3. Tìm hiểu vai trò của ngân sách nhà nước</a:t>
            </a:r>
            <a:endParaRPr lang="en-US" sz="5200" b="1" dirty="0">
              <a:solidFill>
                <a:schemeClr val="accent5">
                  <a:lumMod val="75000"/>
                </a:schemeClr>
              </a:solidFill>
            </a:endParaRPr>
          </a:p>
        </p:txBody>
      </p:sp>
      <p:sp>
        <p:nvSpPr>
          <p:cNvPr id="2" name="Rectangle 1"/>
          <p:cNvSpPr/>
          <p:nvPr/>
        </p:nvSpPr>
        <p:spPr>
          <a:xfrm>
            <a:off x="1381338" y="1235452"/>
            <a:ext cx="16220861" cy="3208571"/>
          </a:xfrm>
          <a:prstGeom prst="rect">
            <a:avLst/>
          </a:prstGeom>
        </p:spPr>
        <p:txBody>
          <a:bodyPr wrap="square">
            <a:spAutoFit/>
          </a:bodyPr>
          <a:lstStyle/>
          <a:p>
            <a:pPr marL="685800" indent="-685800" algn="just">
              <a:lnSpc>
                <a:spcPct val="150000"/>
              </a:lnSpc>
              <a:spcBef>
                <a:spcPts val="100"/>
              </a:spcBef>
              <a:spcAft>
                <a:spcPts val="100"/>
              </a:spcAft>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Các con anh T được hỗ trợ kinh phí để đi học, mọi người trong gia đình được cấp thẻ bảo hiểm y tế miễn phí, được hỗ trợ kinh phí chuyển đổi mô hình sản xuất để thoát nghèo.</a:t>
            </a:r>
          </a:p>
        </p:txBody>
      </p:sp>
      <p:pic>
        <p:nvPicPr>
          <p:cNvPr id="8"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 y="4676227"/>
            <a:ext cx="5867400" cy="5339334"/>
          </a:xfrm>
          <a:prstGeom prst="rect">
            <a:avLst/>
          </a:prstGeom>
        </p:spPr>
      </p:pic>
      <p:sp>
        <p:nvSpPr>
          <p:cNvPr id="3" name="Rounded Rectangular Callout 2"/>
          <p:cNvSpPr/>
          <p:nvPr/>
        </p:nvSpPr>
        <p:spPr>
          <a:xfrm>
            <a:off x="7315200" y="4914900"/>
            <a:ext cx="9296400" cy="3352800"/>
          </a:xfrm>
          <a:prstGeom prst="wedgeRoundRectCallout">
            <a:avLst>
              <a:gd name="adj1" fmla="val -53415"/>
              <a:gd name="adj2" fmla="val 39062"/>
              <a:gd name="adj3" fmla="val 16667"/>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500" dirty="0">
                <a:solidFill>
                  <a:schemeClr val="tx1"/>
                </a:solidFill>
              </a:rPr>
              <a:t>	Hãy nêu các vai trò chủ yếu của ngân sách nhà nước. </a:t>
            </a:r>
            <a:endParaRPr lang="en-US" sz="4500" dirty="0">
              <a:solidFill>
                <a:schemeClr val="tx1"/>
              </a:solidFill>
            </a:endParaRPr>
          </a:p>
        </p:txBody>
      </p:sp>
    </p:spTree>
    <p:extLst>
      <p:ext uri="{BB962C8B-B14F-4D97-AF65-F5344CB8AC3E}">
        <p14:creationId xmlns:p14="http://schemas.microsoft.com/office/powerpoint/2010/main" val="27902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2)">
                                      <p:cBhvr>
                                        <p:cTn id="12" dur="500"/>
                                        <p:tgtEl>
                                          <p:spTgt spid="8"/>
                                        </p:tgtEl>
                                      </p:cBhvr>
                                    </p:animEffect>
                                  </p:childTnLst>
                                </p:cTn>
                              </p:par>
                              <p:par>
                                <p:cTn id="13" presetID="21"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2)">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39228">
            <a:off x="-2702506" y="-1444451"/>
            <a:ext cx="4316815" cy="2699971"/>
          </a:xfrm>
          <a:prstGeom prst="rect">
            <a:avLst/>
          </a:prstGeom>
        </p:spPr>
      </p:pic>
      <p:sp>
        <p:nvSpPr>
          <p:cNvPr id="25" name="TextBox 24"/>
          <p:cNvSpPr txBox="1"/>
          <p:nvPr/>
        </p:nvSpPr>
        <p:spPr>
          <a:xfrm>
            <a:off x="2286000" y="342900"/>
            <a:ext cx="13964079" cy="892552"/>
          </a:xfrm>
          <a:prstGeom prst="rect">
            <a:avLst/>
          </a:prstGeom>
          <a:noFill/>
        </p:spPr>
        <p:txBody>
          <a:bodyPr wrap="none" rtlCol="0">
            <a:spAutoFit/>
          </a:bodyPr>
          <a:lstStyle/>
          <a:p>
            <a:r>
              <a:rPr lang="vi-VN" sz="5200" b="1" dirty="0">
                <a:solidFill>
                  <a:schemeClr val="accent5">
                    <a:lumMod val="75000"/>
                  </a:schemeClr>
                </a:solidFill>
              </a:rPr>
              <a:t>3. Tìm hiểu vai trò của ngân sách nhà nước</a:t>
            </a:r>
            <a:endParaRPr lang="en-US" sz="5200" b="1" dirty="0">
              <a:solidFill>
                <a:schemeClr val="accent5">
                  <a:lumMod val="75000"/>
                </a:schemeClr>
              </a:solidFill>
            </a:endParaRPr>
          </a:p>
        </p:txBody>
      </p:sp>
      <p:sp>
        <p:nvSpPr>
          <p:cNvPr id="4" name="Rectangle 3"/>
          <p:cNvSpPr/>
          <p:nvPr/>
        </p:nvSpPr>
        <p:spPr>
          <a:xfrm>
            <a:off x="1493112" y="1216402"/>
            <a:ext cx="15549854" cy="7925246"/>
          </a:xfrm>
          <a:prstGeom prst="rect">
            <a:avLst/>
          </a:prstGeom>
        </p:spPr>
        <p:txBody>
          <a:bodyPr wrap="square">
            <a:spAutoFit/>
          </a:bodyPr>
          <a:lstStyle/>
          <a:p>
            <a:pPr algn="just">
              <a:lnSpc>
                <a:spcPct val="150000"/>
              </a:lnSpc>
              <a:spcBef>
                <a:spcPts val="100"/>
              </a:spcBef>
              <a:spcAft>
                <a:spcPts val="100"/>
              </a:spcAft>
            </a:pP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vai</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8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100"/>
              </a:spcBef>
              <a:spcAft>
                <a:spcPts val="100"/>
              </a:spcAft>
              <a:buFont typeface="Wingdings" panose="05000000000000000000" pitchFamily="2" charset="2"/>
              <a:buChar char="§"/>
            </a:pP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Cung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duy</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trì</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bộ</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máy</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8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100"/>
              </a:spcBef>
              <a:spcAft>
                <a:spcPts val="100"/>
              </a:spcAft>
              <a:buFont typeface="Wingdings" panose="05000000000000000000" pitchFamily="2" charset="2"/>
              <a:buChar char="§"/>
            </a:pP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hướng</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phát</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triển</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vùng</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lĩnh</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vực</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cần</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thành</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cấu</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kinh</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8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100"/>
              </a:spcBef>
              <a:spcAft>
                <a:spcPts val="100"/>
              </a:spcAft>
              <a:buFont typeface="Wingdings" panose="05000000000000000000" pitchFamily="2" charset="2"/>
              <a:buChar char="§"/>
            </a:pP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Là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cụ</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tiết</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bình</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ổn</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giá</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cả</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kiềm</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chế</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lạm</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phát</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77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39228">
            <a:off x="-2702506" y="-1444451"/>
            <a:ext cx="4316815" cy="2699971"/>
          </a:xfrm>
          <a:prstGeom prst="rect">
            <a:avLst/>
          </a:prstGeom>
        </p:spPr>
      </p:pic>
      <p:sp>
        <p:nvSpPr>
          <p:cNvPr id="25" name="TextBox 24"/>
          <p:cNvSpPr txBox="1"/>
          <p:nvPr/>
        </p:nvSpPr>
        <p:spPr>
          <a:xfrm>
            <a:off x="2286000" y="342900"/>
            <a:ext cx="13964079" cy="892552"/>
          </a:xfrm>
          <a:prstGeom prst="rect">
            <a:avLst/>
          </a:prstGeom>
          <a:noFill/>
        </p:spPr>
        <p:txBody>
          <a:bodyPr wrap="none" rtlCol="0">
            <a:spAutoFit/>
          </a:bodyPr>
          <a:lstStyle/>
          <a:p>
            <a:r>
              <a:rPr lang="vi-VN" sz="5200" b="1" dirty="0">
                <a:solidFill>
                  <a:schemeClr val="accent5">
                    <a:lumMod val="75000"/>
                  </a:schemeClr>
                </a:solidFill>
              </a:rPr>
              <a:t>3. Tìm hiểu vai trò của ngân sách nhà nước</a:t>
            </a:r>
            <a:endParaRPr lang="en-US" sz="5200" b="1" dirty="0">
              <a:solidFill>
                <a:schemeClr val="accent5">
                  <a:lumMod val="75000"/>
                </a:schemeClr>
              </a:solidFill>
            </a:endParaRPr>
          </a:p>
        </p:txBody>
      </p:sp>
      <p:sp>
        <p:nvSpPr>
          <p:cNvPr id="4" name="Rectangle 3"/>
          <p:cNvSpPr/>
          <p:nvPr/>
        </p:nvSpPr>
        <p:spPr>
          <a:xfrm>
            <a:off x="1493112" y="1216402"/>
            <a:ext cx="15549854" cy="7925246"/>
          </a:xfrm>
          <a:prstGeom prst="rect">
            <a:avLst/>
          </a:prstGeom>
        </p:spPr>
        <p:txBody>
          <a:bodyPr wrap="square">
            <a:spAutoFit/>
          </a:bodyPr>
          <a:lstStyle/>
          <a:p>
            <a:pPr algn="just">
              <a:lnSpc>
                <a:spcPct val="150000"/>
              </a:lnSpc>
              <a:spcBef>
                <a:spcPts val="100"/>
              </a:spcBef>
              <a:spcAft>
                <a:spcPts val="100"/>
              </a:spcAft>
            </a:pP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vai</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8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8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100"/>
              </a:spcBef>
              <a:spcAft>
                <a:spcPts val="100"/>
              </a:spcAft>
              <a:buFont typeface="Wingdings" panose="05000000000000000000" pitchFamily="2" charset="2"/>
              <a:buChar char="§"/>
            </a:pP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Là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cụ</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tiết</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thu</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nhập</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thuế</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quỹ</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phúc</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143000" lvl="1" indent="-685800" algn="just">
              <a:lnSpc>
                <a:spcPct val="150000"/>
              </a:lnSpc>
              <a:spcBef>
                <a:spcPts val="100"/>
              </a:spcBef>
              <a:spcAft>
                <a:spcPts val="100"/>
              </a:spcAft>
              <a:buFont typeface="Wingdings" panose="05000000000000000000" pitchFamily="2" charset="2"/>
              <a:buChar char="§"/>
            </a:pP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lập</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quỹ</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dự</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trữ</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quốc</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chống</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thiên</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tai,....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nhiệm</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đột</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143000" lvl="1" indent="-685800" algn="just">
              <a:lnSpc>
                <a:spcPct val="150000"/>
              </a:lnSpc>
              <a:spcBef>
                <a:spcPts val="100"/>
              </a:spcBef>
              <a:spcAft>
                <a:spcPts val="100"/>
              </a:spcAft>
              <a:buFont typeface="Wingdings" panose="05000000000000000000" pitchFamily="2" charset="2"/>
              <a:buChar char="§"/>
            </a:pP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Là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cụ</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mở</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rộng</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hệ</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ngoại</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đẩy</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nhanh</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tác</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nhập</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quốc</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4800" dirty="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63305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941490" y="-1807452"/>
            <a:ext cx="6282137" cy="411480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2174268" y="7475697"/>
            <a:ext cx="4348534" cy="4114800"/>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2672514" y="6985068"/>
            <a:ext cx="3477951" cy="5512602"/>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8074014" y="327731"/>
            <a:ext cx="2416684" cy="3830479"/>
          </a:xfrm>
          <a:prstGeom prst="rect">
            <a:avLst/>
          </a:prstGeom>
        </p:spPr>
      </p:pic>
      <p:sp>
        <p:nvSpPr>
          <p:cNvPr id="22" name="TextBox 21"/>
          <p:cNvSpPr txBox="1"/>
          <p:nvPr/>
        </p:nvSpPr>
        <p:spPr>
          <a:xfrm>
            <a:off x="175560" y="139180"/>
            <a:ext cx="17907000" cy="2188997"/>
          </a:xfrm>
          <a:prstGeom prst="rect">
            <a:avLst/>
          </a:prstGeom>
          <a:noFill/>
        </p:spPr>
        <p:txBody>
          <a:bodyPr wrap="square" rtlCol="0">
            <a:spAutoFit/>
          </a:bodyPr>
          <a:lstStyle/>
          <a:p>
            <a:pPr algn="just">
              <a:lnSpc>
                <a:spcPct val="150000"/>
              </a:lnSpc>
            </a:pPr>
            <a:r>
              <a:rPr lang="vi-VN" sz="4800" b="1" dirty="0">
                <a:solidFill>
                  <a:schemeClr val="accent5">
                    <a:lumMod val="75000"/>
                  </a:schemeClr>
                </a:solidFill>
              </a:rPr>
              <a:t>4. Quy định cơ bản của pháp luật về quyền và nghĩa vụ công dân trong việc thực hiện pháp luật ngân sách nhà nước</a:t>
            </a:r>
            <a:endParaRPr lang="en-US" sz="4800" b="1" dirty="0">
              <a:solidFill>
                <a:schemeClr val="accent5">
                  <a:lumMod val="75000"/>
                </a:schemeClr>
              </a:solidFill>
            </a:endParaRPr>
          </a:p>
        </p:txBody>
      </p:sp>
      <p:sp>
        <p:nvSpPr>
          <p:cNvPr id="23" name="Rectangle 22"/>
          <p:cNvSpPr/>
          <p:nvPr/>
        </p:nvSpPr>
        <p:spPr>
          <a:xfrm>
            <a:off x="2435464" y="2662885"/>
            <a:ext cx="13387191" cy="784830"/>
          </a:xfrm>
          <a:prstGeom prst="rect">
            <a:avLst/>
          </a:prstGeom>
        </p:spPr>
        <p:txBody>
          <a:bodyPr wrap="none">
            <a:spAutoFit/>
          </a:bodyPr>
          <a:lstStyle/>
          <a:p>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Đ</a:t>
            </a:r>
            <a:r>
              <a:rPr lang="nl-NL" sz="4500" b="1" dirty="0">
                <a:solidFill>
                  <a:srgbClr val="FF0000"/>
                </a:solidFill>
                <a:latin typeface="Arial" panose="020B0604020202020204" pitchFamily="34" charset="0"/>
                <a:ea typeface="Calibri" panose="020F0502020204030204" pitchFamily="34" charset="0"/>
                <a:cs typeface="Arial" panose="020B0604020202020204" pitchFamily="34" charset="0"/>
              </a:rPr>
              <a:t>ọc thông tin 1, 2, 3 SGK tr.30 và trả lời câu hỏi:</a:t>
            </a:r>
            <a:endParaRPr lang="en-US" sz="4500" b="1" dirty="0">
              <a:solidFill>
                <a:srgbClr val="FF0000"/>
              </a:solidFill>
              <a:latin typeface="Arial" panose="020B0604020202020204" pitchFamily="34" charset="0"/>
              <a:cs typeface="Arial" panose="020B0604020202020204" pitchFamily="34" charset="0"/>
            </a:endParaRPr>
          </a:p>
        </p:txBody>
      </p:sp>
      <p:sp>
        <p:nvSpPr>
          <p:cNvPr id="24" name="Rectangle 23"/>
          <p:cNvSpPr/>
          <p:nvPr/>
        </p:nvSpPr>
        <p:spPr>
          <a:xfrm>
            <a:off x="571799" y="3501215"/>
            <a:ext cx="16705843" cy="4337085"/>
          </a:xfrm>
          <a:prstGeom prst="rect">
            <a:avLst/>
          </a:prstGeom>
        </p:spPr>
        <p:txBody>
          <a:bodyPr wrap="square">
            <a:spAutoFit/>
          </a:bodyPr>
          <a:lstStyle/>
          <a:p>
            <a:pPr marL="685800" indent="-685800" algn="just">
              <a:lnSpc>
                <a:spcPct val="150000"/>
              </a:lnSpc>
              <a:spcBef>
                <a:spcPts val="600"/>
              </a:spcBef>
              <a:spcAft>
                <a:spcPts val="100"/>
              </a:spcAft>
              <a:buFont typeface="Wingdings" panose="05000000000000000000" pitchFamily="2" charset="2"/>
              <a:buChar char="v"/>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tin 2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đảm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bảo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luật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600"/>
              </a:spcBef>
              <a:spcAft>
                <a:spcPts val="100"/>
              </a:spcAft>
              <a:buFont typeface="Wingdings" panose="05000000000000000000" pitchFamily="2" charset="2"/>
              <a:buChar char="v"/>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Ngư</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Q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hưởng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luật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500"/>
                                        <p:tgtEl>
                                          <p:spTgt spid="2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edg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941490" y="-1807452"/>
            <a:ext cx="6282137" cy="411480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2174268" y="7475697"/>
            <a:ext cx="4348534" cy="4114800"/>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2672514" y="6985068"/>
            <a:ext cx="3477951" cy="5512602"/>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8074014" y="327731"/>
            <a:ext cx="2416684" cy="3830479"/>
          </a:xfrm>
          <a:prstGeom prst="rect">
            <a:avLst/>
          </a:prstGeom>
        </p:spPr>
      </p:pic>
      <p:sp>
        <p:nvSpPr>
          <p:cNvPr id="22" name="TextBox 21"/>
          <p:cNvSpPr txBox="1"/>
          <p:nvPr/>
        </p:nvSpPr>
        <p:spPr>
          <a:xfrm>
            <a:off x="175560" y="139180"/>
            <a:ext cx="17907000" cy="2188997"/>
          </a:xfrm>
          <a:prstGeom prst="rect">
            <a:avLst/>
          </a:prstGeom>
          <a:noFill/>
        </p:spPr>
        <p:txBody>
          <a:bodyPr wrap="square" rtlCol="0">
            <a:spAutoFit/>
          </a:bodyPr>
          <a:lstStyle/>
          <a:p>
            <a:pPr algn="just">
              <a:lnSpc>
                <a:spcPct val="150000"/>
              </a:lnSpc>
            </a:pPr>
            <a:r>
              <a:rPr lang="vi-VN" sz="4800" b="1" dirty="0">
                <a:solidFill>
                  <a:schemeClr val="accent5">
                    <a:lumMod val="75000"/>
                  </a:schemeClr>
                </a:solidFill>
              </a:rPr>
              <a:t>4. Quy định cơ bản của pháp luật về quyền và nghĩa vụ công dân trong việc thực hiện pháp luật ngân sách nhà nước</a:t>
            </a:r>
            <a:endParaRPr lang="en-US" sz="4800" b="1" dirty="0">
              <a:solidFill>
                <a:schemeClr val="accent5">
                  <a:lumMod val="75000"/>
                </a:schemeClr>
              </a:solidFill>
            </a:endParaRPr>
          </a:p>
        </p:txBody>
      </p:sp>
      <p:sp>
        <p:nvSpPr>
          <p:cNvPr id="2" name="Rectangle 1"/>
          <p:cNvSpPr/>
          <p:nvPr/>
        </p:nvSpPr>
        <p:spPr>
          <a:xfrm>
            <a:off x="685800" y="2309127"/>
            <a:ext cx="16315734" cy="6414577"/>
          </a:xfrm>
          <a:prstGeom prst="rect">
            <a:avLst/>
          </a:prstGeom>
        </p:spPr>
        <p:txBody>
          <a:bodyPr wrap="square">
            <a:spAutoFit/>
          </a:bodyPr>
          <a:lstStyle/>
          <a:p>
            <a:pPr marL="685800" indent="-685800" algn="just">
              <a:lnSpc>
                <a:spcPct val="150000"/>
              </a:lnSpc>
              <a:spcBef>
                <a:spcPts val="600"/>
              </a:spcBef>
              <a:spcAft>
                <a:spcPts val="100"/>
              </a:spcAft>
              <a:buFontTx/>
              <a:buChar char="-"/>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tin 2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đảm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bảo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cung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giám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600"/>
              </a:spcBef>
              <a:spcAft>
                <a:spcPts val="100"/>
              </a:spcAft>
              <a:buFontTx/>
              <a:buChar char="-"/>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Ngư</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Q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hưởng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hỗ</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tiền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vay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đúng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mục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đích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đúng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thời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hạn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đóng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thuế</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đầy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đủ</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0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941490" y="-1807452"/>
            <a:ext cx="6282137" cy="411480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2174268" y="7475697"/>
            <a:ext cx="4348534" cy="4114800"/>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2672514" y="6985068"/>
            <a:ext cx="3477951" cy="5512602"/>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8074014" y="327731"/>
            <a:ext cx="2416684" cy="3830479"/>
          </a:xfrm>
          <a:prstGeom prst="rect">
            <a:avLst/>
          </a:prstGeom>
        </p:spPr>
      </p:pic>
      <p:sp>
        <p:nvSpPr>
          <p:cNvPr id="22" name="TextBox 21"/>
          <p:cNvSpPr txBox="1"/>
          <p:nvPr/>
        </p:nvSpPr>
        <p:spPr>
          <a:xfrm>
            <a:off x="175560" y="139180"/>
            <a:ext cx="17907000" cy="2188997"/>
          </a:xfrm>
          <a:prstGeom prst="rect">
            <a:avLst/>
          </a:prstGeom>
          <a:noFill/>
        </p:spPr>
        <p:txBody>
          <a:bodyPr wrap="square" rtlCol="0">
            <a:spAutoFit/>
          </a:bodyPr>
          <a:lstStyle/>
          <a:p>
            <a:pPr algn="just">
              <a:lnSpc>
                <a:spcPct val="150000"/>
              </a:lnSpc>
            </a:pPr>
            <a:r>
              <a:rPr lang="vi-VN" sz="4800" b="1" dirty="0">
                <a:solidFill>
                  <a:schemeClr val="accent5">
                    <a:lumMod val="75000"/>
                  </a:schemeClr>
                </a:solidFill>
              </a:rPr>
              <a:t>4. Quy định cơ bản của pháp luật về quyền và nghĩa vụ công dân trong việc thực hiện pháp luật ngân sách nhà nước</a:t>
            </a:r>
            <a:endParaRPr lang="en-US" sz="4800" b="1" dirty="0">
              <a:solidFill>
                <a:schemeClr val="accent5">
                  <a:lumMod val="75000"/>
                </a:schemeClr>
              </a:solidFill>
            </a:endParaRPr>
          </a:p>
        </p:txBody>
      </p:sp>
      <p:sp>
        <p:nvSpPr>
          <p:cNvPr id="3" name="Rectangle 2"/>
          <p:cNvSpPr/>
          <p:nvPr/>
        </p:nvSpPr>
        <p:spPr>
          <a:xfrm>
            <a:off x="4433889" y="2472121"/>
            <a:ext cx="12853278" cy="3080202"/>
          </a:xfrm>
          <a:prstGeom prst="rect">
            <a:avLst/>
          </a:prstGeom>
        </p:spPr>
        <p:txBody>
          <a:bodyPr wrap="square">
            <a:spAutoFit/>
          </a:bodyPr>
          <a:lstStyle/>
          <a:p>
            <a:pPr algn="just">
              <a:lnSpc>
                <a:spcPct val="150000"/>
              </a:lnSpc>
            </a:pPr>
            <a:r>
              <a:rPr lang="vi-VN"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Hãy</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luật</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luật</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i="1" dirty="0">
              <a:latin typeface="Arial" panose="020B0604020202020204" pitchFamily="34" charset="0"/>
              <a:cs typeface="Arial" panose="020B0604020202020204" pitchFamily="34" charset="0"/>
            </a:endParaRPr>
          </a:p>
        </p:txBody>
      </p:sp>
      <p:pic>
        <p:nvPicPr>
          <p:cNvPr id="11" name="Picture 4"/>
          <p:cNvPicPr>
            <a:picLocks noChangeAspect="1"/>
          </p:cNvPicPr>
          <p:nvPr/>
        </p:nvPicPr>
        <p:blipFill>
          <a:blip r:embed="rId8"/>
          <a:srcRect/>
          <a:stretch>
            <a:fillRect/>
          </a:stretch>
        </p:blipFill>
        <p:spPr>
          <a:xfrm>
            <a:off x="829132" y="2472121"/>
            <a:ext cx="3819067" cy="7814879"/>
          </a:xfrm>
          <a:prstGeom prst="rect">
            <a:avLst/>
          </a:prstGeom>
        </p:spPr>
      </p:pic>
    </p:spTree>
    <p:extLst>
      <p:ext uri="{BB962C8B-B14F-4D97-AF65-F5344CB8AC3E}">
        <p14:creationId xmlns:p14="http://schemas.microsoft.com/office/powerpoint/2010/main" val="33707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941490" y="-1807452"/>
            <a:ext cx="6282137" cy="411480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2174268" y="7475697"/>
            <a:ext cx="4348534" cy="4114800"/>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2672514" y="6985068"/>
            <a:ext cx="3477951" cy="5512602"/>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8074014" y="327731"/>
            <a:ext cx="2416684" cy="3830479"/>
          </a:xfrm>
          <a:prstGeom prst="rect">
            <a:avLst/>
          </a:prstGeom>
        </p:spPr>
      </p:pic>
      <p:sp>
        <p:nvSpPr>
          <p:cNvPr id="22" name="TextBox 21"/>
          <p:cNvSpPr txBox="1"/>
          <p:nvPr/>
        </p:nvSpPr>
        <p:spPr>
          <a:xfrm>
            <a:off x="175560" y="139180"/>
            <a:ext cx="17907000" cy="2188997"/>
          </a:xfrm>
          <a:prstGeom prst="rect">
            <a:avLst/>
          </a:prstGeom>
          <a:noFill/>
        </p:spPr>
        <p:txBody>
          <a:bodyPr wrap="square" rtlCol="0">
            <a:spAutoFit/>
          </a:bodyPr>
          <a:lstStyle/>
          <a:p>
            <a:pPr algn="just">
              <a:lnSpc>
                <a:spcPct val="150000"/>
              </a:lnSpc>
            </a:pPr>
            <a:r>
              <a:rPr lang="vi-VN" sz="4800" b="1" dirty="0">
                <a:solidFill>
                  <a:schemeClr val="accent5">
                    <a:lumMod val="75000"/>
                  </a:schemeClr>
                </a:solidFill>
              </a:rPr>
              <a:t>4. Quy định cơ bản của pháp luật về quyền và nghĩa vụ công dân trong việc thực hiện pháp luật ngân sách nhà nước</a:t>
            </a:r>
            <a:endParaRPr lang="en-US" sz="4800" b="1" dirty="0">
              <a:solidFill>
                <a:schemeClr val="accent5">
                  <a:lumMod val="75000"/>
                </a:schemeClr>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39072" y="2262724"/>
            <a:ext cx="6250644" cy="7090281"/>
          </a:xfrm>
          <a:prstGeom prst="rect">
            <a:avLst/>
          </a:prstGeom>
        </p:spPr>
      </p:pic>
      <p:sp>
        <p:nvSpPr>
          <p:cNvPr id="5" name="Rectangle 4"/>
          <p:cNvSpPr/>
          <p:nvPr/>
        </p:nvSpPr>
        <p:spPr>
          <a:xfrm>
            <a:off x="854425" y="2361514"/>
            <a:ext cx="10905534" cy="6504345"/>
          </a:xfrm>
          <a:prstGeom prst="rect">
            <a:avLst/>
          </a:prstGeom>
        </p:spPr>
        <p:txBody>
          <a:bodyPr wrap="square">
            <a:spAutoFit/>
          </a:bodyPr>
          <a:lstStyle/>
          <a:p>
            <a:pPr algn="just">
              <a:lnSpc>
                <a:spcPct val="150000"/>
              </a:lnSpc>
              <a:spcBef>
                <a:spcPts val="600"/>
              </a:spcBef>
              <a:spcAft>
                <a:spcPts val="100"/>
              </a:spcAft>
            </a:pP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600"/>
              </a:spcBef>
              <a:spcAft>
                <a:spcPts val="100"/>
              </a:spcAft>
              <a:buFont typeface="Wingdings" panose="05000000000000000000" pitchFamily="2" charset="2"/>
              <a:buChar char="§"/>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hàng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hoá</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cộng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hỗ</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600"/>
              </a:spcBef>
              <a:spcAft>
                <a:spcPts val="100"/>
              </a:spcAft>
              <a:buFont typeface="Wingdings" panose="05000000000000000000" pitchFamily="2" charset="2"/>
              <a:buChar char="§"/>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cung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giám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cộng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luật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36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941490" y="-1807452"/>
            <a:ext cx="6282137" cy="411480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2174268" y="7475697"/>
            <a:ext cx="4348534" cy="4114800"/>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2672514" y="6985068"/>
            <a:ext cx="3477951" cy="5512602"/>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8074014" y="327731"/>
            <a:ext cx="2416684" cy="3830479"/>
          </a:xfrm>
          <a:prstGeom prst="rect">
            <a:avLst/>
          </a:prstGeom>
        </p:spPr>
      </p:pic>
      <p:sp>
        <p:nvSpPr>
          <p:cNvPr id="22" name="TextBox 21"/>
          <p:cNvSpPr txBox="1"/>
          <p:nvPr/>
        </p:nvSpPr>
        <p:spPr>
          <a:xfrm>
            <a:off x="175560" y="139180"/>
            <a:ext cx="17907000" cy="2188997"/>
          </a:xfrm>
          <a:prstGeom prst="rect">
            <a:avLst/>
          </a:prstGeom>
          <a:noFill/>
        </p:spPr>
        <p:txBody>
          <a:bodyPr wrap="square" rtlCol="0">
            <a:spAutoFit/>
          </a:bodyPr>
          <a:lstStyle/>
          <a:p>
            <a:pPr algn="just">
              <a:lnSpc>
                <a:spcPct val="150000"/>
              </a:lnSpc>
            </a:pPr>
            <a:r>
              <a:rPr lang="vi-VN" sz="4800" b="1" dirty="0">
                <a:solidFill>
                  <a:schemeClr val="accent5">
                    <a:lumMod val="75000"/>
                  </a:schemeClr>
                </a:solidFill>
              </a:rPr>
              <a:t>4. Quy định cơ bản của pháp luật về quyền và nghĩa vụ công dân trong việc thực hiện pháp luật ngân sách nhà nước</a:t>
            </a:r>
            <a:endParaRPr lang="en-US" sz="4800" b="1" dirty="0">
              <a:solidFill>
                <a:schemeClr val="accent5">
                  <a:lumMod val="75000"/>
                </a:schemeClr>
              </a:solidFill>
            </a:endParaRPr>
          </a:p>
        </p:txBody>
      </p:sp>
      <p:sp>
        <p:nvSpPr>
          <p:cNvPr id="5" name="Rectangle 4"/>
          <p:cNvSpPr/>
          <p:nvPr/>
        </p:nvSpPr>
        <p:spPr>
          <a:xfrm>
            <a:off x="1021872" y="2351725"/>
            <a:ext cx="16214375" cy="5465599"/>
          </a:xfrm>
          <a:prstGeom prst="rect">
            <a:avLst/>
          </a:prstGeom>
        </p:spPr>
        <p:txBody>
          <a:bodyPr wrap="square">
            <a:spAutoFit/>
          </a:bodyPr>
          <a:lstStyle/>
          <a:p>
            <a:pPr algn="just">
              <a:lnSpc>
                <a:spcPct val="150000"/>
              </a:lnSpc>
              <a:spcBef>
                <a:spcPts val="600"/>
              </a:spcBef>
              <a:spcAft>
                <a:spcPts val="100"/>
              </a:spcAft>
            </a:pP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500" i="1" dirty="0">
                <a:solidFill>
                  <a:srgbClr val="000000"/>
                </a:solidFill>
                <a:latin typeface="Arial" panose="020B0604020202020204" pitchFamily="34" charset="0"/>
                <a:ea typeface="Calibri" panose="020F0502020204030204" pitchFamily="34" charset="0"/>
                <a:cs typeface="Arial" panose="020B0604020202020204" pitchFamily="34" charset="0"/>
              </a:rPr>
              <a:t>nghĩa vụ:</a:t>
            </a:r>
            <a:endParaRPr lang="en-US" sz="4500" dirty="0">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600"/>
              </a:spcBef>
              <a:spcAft>
                <a:spcPts val="100"/>
              </a:spcAft>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Sử dụng các khoản đầu tư từ ngân sách nhà nước đúng mục đích, đúng chế độ, tiết kiệm, hiệu quả.</a:t>
            </a:r>
          </a:p>
          <a:p>
            <a:pPr marL="685800" indent="-685800" algn="just">
              <a:lnSpc>
                <a:spcPct val="150000"/>
              </a:lnSpc>
              <a:spcBef>
                <a:spcPts val="600"/>
              </a:spcBef>
              <a:spcAft>
                <a:spcPts val="100"/>
              </a:spcAft>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Nộp các khoản vào ngân sách nhà nước theo quy định của pháp luật.</a:t>
            </a:r>
          </a:p>
        </p:txBody>
      </p:sp>
    </p:spTree>
    <p:extLst>
      <p:ext uri="{BB962C8B-B14F-4D97-AF65-F5344CB8AC3E}">
        <p14:creationId xmlns:p14="http://schemas.microsoft.com/office/powerpoint/2010/main" val="45384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out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8371968">
            <a:off x="5403658" y="190286"/>
            <a:ext cx="1070241" cy="104061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7966122" flipH="1" flipV="1">
            <a:off x="11718493" y="252787"/>
            <a:ext cx="1197966" cy="116480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27">
            <a:off x="17327654" y="3905926"/>
            <a:ext cx="1033787" cy="338330"/>
          </a:xfrm>
          <a:prstGeom prst="rect">
            <a:avLst/>
          </a:prstGeom>
        </p:spPr>
      </p:pic>
      <p:grpSp>
        <p:nvGrpSpPr>
          <p:cNvPr id="15" name="Group 15"/>
          <p:cNvGrpSpPr>
            <a:grpSpLocks noChangeAspect="1"/>
          </p:cNvGrpSpPr>
          <p:nvPr/>
        </p:nvGrpSpPr>
        <p:grpSpPr>
          <a:xfrm rot="-2141075">
            <a:off x="2422904" y="705975"/>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432270" y="9141127"/>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50845">
            <a:off x="15326685" y="7401176"/>
            <a:ext cx="3687890" cy="4114800"/>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56473">
            <a:off x="14705612" y="8658220"/>
            <a:ext cx="4564560" cy="2605949"/>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39228">
            <a:off x="-2702506" y="-1444451"/>
            <a:ext cx="4316815" cy="2699971"/>
          </a:xfrm>
          <a:prstGeom prst="rect">
            <a:avLst/>
          </a:prstGeom>
        </p:spPr>
      </p:pic>
      <p:sp>
        <p:nvSpPr>
          <p:cNvPr id="25" name="TextBox 24"/>
          <p:cNvSpPr txBox="1"/>
          <p:nvPr/>
        </p:nvSpPr>
        <p:spPr>
          <a:xfrm>
            <a:off x="7295077" y="264034"/>
            <a:ext cx="3576620" cy="1077218"/>
          </a:xfrm>
          <a:prstGeom prst="rect">
            <a:avLst/>
          </a:prstGeom>
          <a:noFill/>
        </p:spPr>
        <p:txBody>
          <a:bodyPr wrap="none" rtlCol="0">
            <a:spAutoFit/>
          </a:bodyPr>
          <a:lstStyle/>
          <a:p>
            <a:r>
              <a:rPr lang="vi-VN" sz="6400" b="1" dirty="0">
                <a:solidFill>
                  <a:srgbClr val="FF0000"/>
                </a:solidFill>
                <a:latin typeface="Arial" panose="020B0604020202020204" pitchFamily="34" charset="0"/>
                <a:cs typeface="Arial" panose="020B0604020202020204" pitchFamily="34" charset="0"/>
              </a:rPr>
              <a:t>MỞ ĐẦU</a:t>
            </a:r>
            <a:endParaRPr lang="en-US" sz="64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124200" y="1658923"/>
            <a:ext cx="13000675" cy="830997"/>
          </a:xfrm>
          <a:prstGeom prst="rect">
            <a:avLst/>
          </a:prstGeom>
          <a:noFill/>
        </p:spPr>
        <p:txBody>
          <a:bodyPr wrap="none" rtlCol="0">
            <a:spAutoFit/>
          </a:bodyPr>
          <a:lstStyle/>
          <a:p>
            <a:r>
              <a:rPr lang="vi-VN" sz="4800" b="1" i="1" dirty="0"/>
              <a:t>Em hãy đọc thông tin sau để trả lời câu hỏi:</a:t>
            </a:r>
            <a:endParaRPr lang="en-US" sz="4800" b="1" i="1" dirty="0"/>
          </a:p>
        </p:txBody>
      </p:sp>
      <p:sp>
        <p:nvSpPr>
          <p:cNvPr id="4" name="TextBox 3"/>
          <p:cNvSpPr txBox="1"/>
          <p:nvPr/>
        </p:nvSpPr>
        <p:spPr>
          <a:xfrm>
            <a:off x="1463386" y="2426176"/>
            <a:ext cx="15164803" cy="6740307"/>
          </a:xfrm>
          <a:prstGeom prst="rect">
            <a:avLst/>
          </a:prstGeom>
          <a:noFill/>
        </p:spPr>
        <p:txBody>
          <a:bodyPr wrap="square" rtlCol="0">
            <a:spAutoFit/>
          </a:bodyPr>
          <a:lstStyle/>
          <a:p>
            <a:pPr algn="just">
              <a:lnSpc>
                <a:spcPct val="150000"/>
              </a:lnSpc>
            </a:pPr>
            <a:r>
              <a:rPr lang="vi-VN" sz="4500" dirty="0"/>
              <a:t>...; </a:t>
            </a:r>
            <a:r>
              <a:rPr lang="vi-VN" sz="4800" dirty="0"/>
              <a:t>ứng dụng khoa học kĩ thuật vào sản xuất, đầu tư chuyển dịch cơ cấu cây trồng vật nuôi; phát triển mô hình rừng trang trại, vườn rừng,...Nhờ đó, các tỉnh miền núi đã từng bước khắc phục khó khăn, ổn định đời sống, phát triển kinh tế - xã hội, góp phần nâng cao đời sống vật chất và tinh thần cho nhân dân.</a:t>
            </a:r>
            <a:endParaRPr lang="en-US" sz="4800" dirty="0"/>
          </a:p>
        </p:txBody>
      </p:sp>
    </p:spTree>
    <p:extLst>
      <p:ext uri="{BB962C8B-B14F-4D97-AF65-F5344CB8AC3E}">
        <p14:creationId xmlns:p14="http://schemas.microsoft.com/office/powerpoint/2010/main" val="8773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8371968">
            <a:off x="5403658" y="190286"/>
            <a:ext cx="1070241" cy="104061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7966122" flipH="1" flipV="1">
            <a:off x="11718493" y="252787"/>
            <a:ext cx="1197966" cy="116480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27">
            <a:off x="17327654" y="3905926"/>
            <a:ext cx="1033787" cy="338330"/>
          </a:xfrm>
          <a:prstGeom prst="rect">
            <a:avLst/>
          </a:prstGeom>
        </p:spPr>
      </p:pic>
      <p:grpSp>
        <p:nvGrpSpPr>
          <p:cNvPr id="15" name="Group 15"/>
          <p:cNvGrpSpPr>
            <a:grpSpLocks noChangeAspect="1"/>
          </p:cNvGrpSpPr>
          <p:nvPr/>
        </p:nvGrpSpPr>
        <p:grpSpPr>
          <a:xfrm rot="-2141075">
            <a:off x="2422904" y="705975"/>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432270" y="9141127"/>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50845">
            <a:off x="15326685" y="7401176"/>
            <a:ext cx="3687890" cy="4114800"/>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56473">
            <a:off x="14705612" y="8658220"/>
            <a:ext cx="4564560" cy="2605949"/>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39228">
            <a:off x="-2702506" y="-1444451"/>
            <a:ext cx="4316815" cy="2699971"/>
          </a:xfrm>
          <a:prstGeom prst="rect">
            <a:avLst/>
          </a:prstGeom>
        </p:spPr>
      </p:pic>
      <p:sp>
        <p:nvSpPr>
          <p:cNvPr id="25" name="TextBox 24"/>
          <p:cNvSpPr txBox="1"/>
          <p:nvPr/>
        </p:nvSpPr>
        <p:spPr>
          <a:xfrm>
            <a:off x="7295077" y="264034"/>
            <a:ext cx="3576620" cy="1077218"/>
          </a:xfrm>
          <a:prstGeom prst="rect">
            <a:avLst/>
          </a:prstGeom>
          <a:noFill/>
        </p:spPr>
        <p:txBody>
          <a:bodyPr wrap="none" rtlCol="0">
            <a:spAutoFit/>
          </a:bodyPr>
          <a:lstStyle/>
          <a:p>
            <a:r>
              <a:rPr lang="vi-VN" sz="6400" b="1" dirty="0">
                <a:solidFill>
                  <a:srgbClr val="FF0000"/>
                </a:solidFill>
                <a:latin typeface="Arial" panose="020B0604020202020204" pitchFamily="34" charset="0"/>
                <a:cs typeface="Arial" panose="020B0604020202020204" pitchFamily="34" charset="0"/>
              </a:rPr>
              <a:t>MỞ ĐẦU</a:t>
            </a:r>
            <a:endParaRPr lang="en-US" sz="64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124200" y="1658923"/>
            <a:ext cx="13000675" cy="830997"/>
          </a:xfrm>
          <a:prstGeom prst="rect">
            <a:avLst/>
          </a:prstGeom>
          <a:noFill/>
        </p:spPr>
        <p:txBody>
          <a:bodyPr wrap="none" rtlCol="0">
            <a:spAutoFit/>
          </a:bodyPr>
          <a:lstStyle/>
          <a:p>
            <a:r>
              <a:rPr lang="vi-VN" sz="4800" b="1" i="1" dirty="0"/>
              <a:t>Em hãy đọc thông tin sau để trả lời câu hỏi:</a:t>
            </a:r>
            <a:endParaRPr lang="en-US" sz="4800" b="1" i="1" dirty="0"/>
          </a:p>
        </p:txBody>
      </p:sp>
      <p:sp>
        <p:nvSpPr>
          <p:cNvPr id="4" name="TextBox 3"/>
          <p:cNvSpPr txBox="1"/>
          <p:nvPr/>
        </p:nvSpPr>
        <p:spPr>
          <a:xfrm>
            <a:off x="1463386" y="2426176"/>
            <a:ext cx="15164803" cy="3208571"/>
          </a:xfrm>
          <a:prstGeom prst="rect">
            <a:avLst/>
          </a:prstGeom>
          <a:noFill/>
        </p:spPr>
        <p:txBody>
          <a:bodyPr wrap="square" rtlCol="0">
            <a:spAutoFit/>
          </a:bodyPr>
          <a:lstStyle/>
          <a:p>
            <a:pPr marL="914400" indent="-914400" algn="just">
              <a:lnSpc>
                <a:spcPct val="150000"/>
              </a:lnSpc>
              <a:buAutoNum type="arabicPeriod"/>
            </a:pPr>
            <a:r>
              <a:rPr lang="vi-VN" sz="4500" dirty="0"/>
              <a:t>Ngân sách nhà nước góp phần cho sự phát triển của các tỉnh miền núi như thế nào?</a:t>
            </a:r>
          </a:p>
          <a:p>
            <a:pPr marL="914400" indent="-914400" algn="just">
              <a:lnSpc>
                <a:spcPct val="150000"/>
              </a:lnSpc>
              <a:buAutoNum type="arabicPeriod"/>
            </a:pPr>
            <a:r>
              <a:rPr lang="vi-VN" sz="4500" dirty="0"/>
              <a:t>Hãy chia sẻ hiểu biết của em về ngân sách nhà nước.</a:t>
            </a:r>
            <a:endParaRPr lang="en-US" sz="4800" dirty="0"/>
          </a:p>
        </p:txBody>
      </p:sp>
      <p:pic>
        <p:nvPicPr>
          <p:cNvPr id="23"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352800" y="5998888"/>
            <a:ext cx="10592432" cy="5431028"/>
          </a:xfrm>
          <a:prstGeom prst="rect">
            <a:avLst/>
          </a:prstGeom>
        </p:spPr>
      </p:pic>
    </p:spTree>
    <p:extLst>
      <p:ext uri="{BB962C8B-B14F-4D97-AF65-F5344CB8AC3E}">
        <p14:creationId xmlns:p14="http://schemas.microsoft.com/office/powerpoint/2010/main" val="100319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8371968">
            <a:off x="5403658" y="190286"/>
            <a:ext cx="1070241" cy="104061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7966122" flipH="1" flipV="1">
            <a:off x="11718493" y="252787"/>
            <a:ext cx="1197966" cy="116480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42395">
            <a:off x="17484349" y="6008239"/>
            <a:ext cx="594666" cy="59466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27">
            <a:off x="17327654" y="3905926"/>
            <a:ext cx="1033787" cy="338330"/>
          </a:xfrm>
          <a:prstGeom prst="rect">
            <a:avLst/>
          </a:prstGeom>
        </p:spPr>
      </p:pic>
      <p:grpSp>
        <p:nvGrpSpPr>
          <p:cNvPr id="15" name="Group 15"/>
          <p:cNvGrpSpPr>
            <a:grpSpLocks noChangeAspect="1"/>
          </p:cNvGrpSpPr>
          <p:nvPr/>
        </p:nvGrpSpPr>
        <p:grpSpPr>
          <a:xfrm rot="-2141075">
            <a:off x="2422904" y="705975"/>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432270" y="9141127"/>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50845">
            <a:off x="15326685" y="7401176"/>
            <a:ext cx="3687890" cy="4114800"/>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56473">
            <a:off x="14705612" y="8658220"/>
            <a:ext cx="4564560" cy="2605949"/>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39228">
            <a:off x="-2702506" y="-1444451"/>
            <a:ext cx="4316815" cy="2699971"/>
          </a:xfrm>
          <a:prstGeom prst="rect">
            <a:avLst/>
          </a:prstGeom>
        </p:spPr>
      </p:pic>
      <p:sp>
        <p:nvSpPr>
          <p:cNvPr id="25" name="TextBox 24"/>
          <p:cNvSpPr txBox="1"/>
          <p:nvPr/>
        </p:nvSpPr>
        <p:spPr>
          <a:xfrm>
            <a:off x="7295077" y="264034"/>
            <a:ext cx="3576620" cy="1077218"/>
          </a:xfrm>
          <a:prstGeom prst="rect">
            <a:avLst/>
          </a:prstGeom>
          <a:noFill/>
        </p:spPr>
        <p:txBody>
          <a:bodyPr wrap="none" rtlCol="0">
            <a:spAutoFit/>
          </a:bodyPr>
          <a:lstStyle/>
          <a:p>
            <a:r>
              <a:rPr lang="vi-VN" sz="6400" b="1" dirty="0">
                <a:solidFill>
                  <a:srgbClr val="FF0000"/>
                </a:solidFill>
                <a:latin typeface="Arial" panose="020B0604020202020204" pitchFamily="34" charset="0"/>
                <a:cs typeface="Arial" panose="020B0604020202020204" pitchFamily="34" charset="0"/>
              </a:rPr>
              <a:t>MỞ ĐẦU</a:t>
            </a:r>
            <a:endParaRPr lang="en-US" sz="64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16">
            <a:extLst>
              <a:ext uri="{28A0092B-C50C-407E-A947-70E740481C1C}">
                <a14:useLocalDpi xmlns:a14="http://schemas.microsoft.com/office/drawing/2010/main" val="0"/>
              </a:ext>
            </a:extLst>
          </a:blip>
          <a:srcRect l="34908"/>
          <a:stretch/>
        </p:blipFill>
        <p:spPr>
          <a:xfrm>
            <a:off x="181083" y="2543534"/>
            <a:ext cx="5614998" cy="5750772"/>
          </a:xfrm>
          <a:prstGeom prst="rect">
            <a:avLst/>
          </a:prstGeom>
        </p:spPr>
      </p:pic>
      <p:sp>
        <p:nvSpPr>
          <p:cNvPr id="5" name="Rectangle 4"/>
          <p:cNvSpPr/>
          <p:nvPr/>
        </p:nvSpPr>
        <p:spPr>
          <a:xfrm>
            <a:off x="6367690" y="1587869"/>
            <a:ext cx="10766227" cy="7363554"/>
          </a:xfrm>
          <a:prstGeom prst="rect">
            <a:avLst/>
          </a:prstGeom>
        </p:spPr>
        <p:txBody>
          <a:bodyPr wrap="square">
            <a:spAutoFit/>
          </a:bodyPr>
          <a:lstStyle/>
          <a:p>
            <a:pPr algn="just">
              <a:lnSpc>
                <a:spcPct val="150000"/>
              </a:lnSpc>
            </a:pPr>
            <a:r>
              <a:rPr lang="vi-VN"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góp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phát</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triển</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tỉnh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miền</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núi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mở</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rộng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nâng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tuyến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đường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kéo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lưới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quốc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vùng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sâu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xây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dựng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tu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bổ</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nâng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sở</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y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ứng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khoa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kỹ</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thuật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74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8371968">
            <a:off x="5403658" y="190286"/>
            <a:ext cx="1070241" cy="104061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7966122" flipH="1" flipV="1">
            <a:off x="11718493" y="252787"/>
            <a:ext cx="1197966" cy="116480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42395">
            <a:off x="17484349" y="6008239"/>
            <a:ext cx="594666" cy="59466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927">
            <a:off x="17327654" y="3905926"/>
            <a:ext cx="1033787" cy="338330"/>
          </a:xfrm>
          <a:prstGeom prst="rect">
            <a:avLst/>
          </a:prstGeom>
        </p:spPr>
      </p:pic>
      <p:grpSp>
        <p:nvGrpSpPr>
          <p:cNvPr id="15" name="Group 15"/>
          <p:cNvGrpSpPr>
            <a:grpSpLocks noChangeAspect="1"/>
          </p:cNvGrpSpPr>
          <p:nvPr/>
        </p:nvGrpSpPr>
        <p:grpSpPr>
          <a:xfrm rot="-2141075">
            <a:off x="2422904" y="705975"/>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432270" y="9141127"/>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50845">
            <a:off x="15326685" y="7401176"/>
            <a:ext cx="3687890" cy="4114800"/>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56473">
            <a:off x="14705612" y="8658220"/>
            <a:ext cx="4564560" cy="2605949"/>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39228">
            <a:off x="-2702506" y="-1444451"/>
            <a:ext cx="4316815" cy="2699971"/>
          </a:xfrm>
          <a:prstGeom prst="rect">
            <a:avLst/>
          </a:prstGeom>
        </p:spPr>
      </p:pic>
      <p:sp>
        <p:nvSpPr>
          <p:cNvPr id="25" name="TextBox 24"/>
          <p:cNvSpPr txBox="1"/>
          <p:nvPr/>
        </p:nvSpPr>
        <p:spPr>
          <a:xfrm>
            <a:off x="7295077" y="264034"/>
            <a:ext cx="3576620" cy="1077218"/>
          </a:xfrm>
          <a:prstGeom prst="rect">
            <a:avLst/>
          </a:prstGeom>
          <a:noFill/>
        </p:spPr>
        <p:txBody>
          <a:bodyPr wrap="none" rtlCol="0">
            <a:spAutoFit/>
          </a:bodyPr>
          <a:lstStyle/>
          <a:p>
            <a:r>
              <a:rPr lang="vi-VN" sz="6400" b="1" dirty="0">
                <a:solidFill>
                  <a:srgbClr val="FF0000"/>
                </a:solidFill>
                <a:latin typeface="Arial" panose="020B0604020202020204" pitchFamily="34" charset="0"/>
                <a:cs typeface="Arial" panose="020B0604020202020204" pitchFamily="34" charset="0"/>
              </a:rPr>
              <a:t>MỞ ĐẦU</a:t>
            </a:r>
            <a:endParaRPr lang="en-US" sz="64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349087" y="1702302"/>
            <a:ext cx="15468600" cy="6324808"/>
          </a:xfrm>
          <a:prstGeom prst="rect">
            <a:avLst/>
          </a:prstGeom>
        </p:spPr>
        <p:txBody>
          <a:bodyPr wrap="square">
            <a:spAutoFit/>
          </a:bodyPr>
          <a:lstStyle/>
          <a:p>
            <a:pPr algn="just">
              <a:lnSpc>
                <a:spcPct val="150000"/>
              </a:lnSpc>
            </a:pPr>
            <a:r>
              <a:rPr lang="vi-VN" sz="4500" b="1" dirty="0">
                <a:solidFill>
                  <a:srgbClr val="000000"/>
                </a:solidFill>
                <a:ea typeface="Calibri" panose="020F0502020204030204" pitchFamily="34" charset="0"/>
                <a:cs typeface="Arial" panose="020B0604020202020204" pitchFamily="34" charset="0"/>
              </a:rPr>
              <a:t>Ngân sách nhà nước là :</a:t>
            </a:r>
          </a:p>
          <a:p>
            <a:pPr marL="1143000" lvl="1" indent="-685800" algn="just">
              <a:lnSpc>
                <a:spcPct val="150000"/>
              </a:lnSpc>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Quỹ tiền tệ tập trung lớn nhất của nhà nước, ra đời từ rất sớm cùng với sự hình thành của nhà nước. </a:t>
            </a:r>
          </a:p>
          <a:p>
            <a:pPr marL="1143000" lvl="1" indent="-685800" algn="just">
              <a:lnSpc>
                <a:spcPct val="150000"/>
              </a:lnSpc>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Nguồn lực để duy trì bộ máy nhà nước vừa là công cụ hữu ích để nhà nước quản lý, điều tiết nền kinh tế quốc dân và giải quyết các vấn đề xã hội.</a:t>
            </a:r>
          </a:p>
        </p:txBody>
      </p:sp>
    </p:spTree>
    <p:extLst>
      <p:ext uri="{BB962C8B-B14F-4D97-AF65-F5344CB8AC3E}">
        <p14:creationId xmlns:p14="http://schemas.microsoft.com/office/powerpoint/2010/main" val="142237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outVertical)">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70325" y="3595500"/>
            <a:ext cx="7310385" cy="7515349"/>
          </a:xfrm>
          <a:prstGeom prst="rect">
            <a:avLst/>
          </a:prstGeom>
        </p:spPr>
      </p:pic>
      <p:grpSp>
        <p:nvGrpSpPr>
          <p:cNvPr id="3" name="Group 3"/>
          <p:cNvGrpSpPr/>
          <p:nvPr/>
        </p:nvGrpSpPr>
        <p:grpSpPr>
          <a:xfrm>
            <a:off x="1063974" y="2819727"/>
            <a:ext cx="11655514" cy="4381173"/>
            <a:chOff x="0" y="0"/>
            <a:chExt cx="15105754" cy="6780031"/>
          </a:xfrm>
        </p:grpSpPr>
        <p:sp>
          <p:nvSpPr>
            <p:cNvPr id="4" name="Freeform 4"/>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335111">
            <a:off x="-846165" y="7844368"/>
            <a:ext cx="4953372" cy="4885263"/>
          </a:xfrm>
          <a:prstGeom prst="rect">
            <a:avLst/>
          </a:prstGeom>
        </p:spPr>
      </p:pic>
      <p:grpSp>
        <p:nvGrpSpPr>
          <p:cNvPr id="11" name="Group 11"/>
          <p:cNvGrpSpPr/>
          <p:nvPr/>
        </p:nvGrpSpPr>
        <p:grpSpPr>
          <a:xfrm>
            <a:off x="1028700" y="2822164"/>
            <a:ext cx="11468100" cy="4108682"/>
            <a:chOff x="0" y="0"/>
            <a:chExt cx="14905657" cy="6865546"/>
          </a:xfrm>
        </p:grpSpPr>
        <p:sp>
          <p:nvSpPr>
            <p:cNvPr id="12" name="Freeform 12"/>
            <p:cNvSpPr/>
            <p:nvPr/>
          </p:nvSpPr>
          <p:spPr>
            <a:xfrm>
              <a:off x="0" y="-4073"/>
              <a:ext cx="14912048" cy="6872149"/>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17680">
            <a:off x="-1024946" y="2658004"/>
            <a:ext cx="1769670" cy="67247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39667">
            <a:off x="6869389" y="297168"/>
            <a:ext cx="579019" cy="664845"/>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524389">
            <a:off x="13712270" y="867308"/>
            <a:ext cx="734597" cy="2160583"/>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936403">
            <a:off x="8776266" y="6059872"/>
            <a:ext cx="2820635" cy="3409558"/>
          </a:xfrm>
          <a:prstGeom prst="rect">
            <a:avLst/>
          </a:prstGeom>
        </p:spPr>
      </p:pic>
      <p:sp>
        <p:nvSpPr>
          <p:cNvPr id="20" name="TextBox 20"/>
          <p:cNvSpPr txBox="1"/>
          <p:nvPr/>
        </p:nvSpPr>
        <p:spPr>
          <a:xfrm>
            <a:off x="2609577" y="3935108"/>
            <a:ext cx="8281540" cy="1692771"/>
          </a:xfrm>
          <a:prstGeom prst="rect">
            <a:avLst/>
          </a:prstGeom>
        </p:spPr>
        <p:txBody>
          <a:bodyPr wrap="square" lIns="0" tIns="0" rIns="0" bIns="0" rtlCol="0" anchor="t">
            <a:spAutoFit/>
          </a:bodyPr>
          <a:lstStyle/>
          <a:p>
            <a:pPr marL="0" lvl="0" indent="0" algn="ctr"/>
            <a:r>
              <a:rPr lang="vi-VN" sz="11000" b="1" dirty="0">
                <a:solidFill>
                  <a:schemeClr val="accent5">
                    <a:lumMod val="75000"/>
                  </a:schemeClr>
                </a:solidFill>
                <a:latin typeface="Arial" panose="020B0604020202020204" pitchFamily="34" charset="0"/>
                <a:cs typeface="Arial" panose="020B0604020202020204" pitchFamily="34" charset="0"/>
              </a:rPr>
              <a:t>KHÁM PHÁ</a:t>
            </a:r>
            <a:endParaRPr lang="en-US" sz="110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780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87710">
            <a:off x="-1181225" y="7306261"/>
            <a:ext cx="5740393" cy="508285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36889">
            <a:off x="-1397437" y="7203077"/>
            <a:ext cx="3313955" cy="525266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29684" y="-2664442"/>
            <a:ext cx="5780970" cy="458864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683233">
            <a:off x="15487089" y="-4187371"/>
            <a:ext cx="7336497" cy="4588645"/>
          </a:xfrm>
          <a:prstGeom prst="rect">
            <a:avLst/>
          </a:prstGeom>
        </p:spPr>
      </p:pic>
      <p:sp>
        <p:nvSpPr>
          <p:cNvPr id="22" name="TextBox 21"/>
          <p:cNvSpPr txBox="1"/>
          <p:nvPr/>
        </p:nvSpPr>
        <p:spPr>
          <a:xfrm>
            <a:off x="2590800" y="342900"/>
            <a:ext cx="13704393" cy="892552"/>
          </a:xfrm>
          <a:prstGeom prst="rect">
            <a:avLst/>
          </a:prstGeom>
          <a:noFill/>
        </p:spPr>
        <p:txBody>
          <a:bodyPr wrap="none" rtlCol="0">
            <a:spAutoFit/>
          </a:bodyPr>
          <a:lstStyle/>
          <a:p>
            <a:r>
              <a:rPr lang="vi-VN" sz="5200" b="1" dirty="0">
                <a:solidFill>
                  <a:schemeClr val="accent5">
                    <a:lumMod val="75000"/>
                  </a:schemeClr>
                </a:solidFill>
              </a:rPr>
              <a:t>1. Tìm hiểu khái niệm ngân sách nhà nước</a:t>
            </a:r>
            <a:endParaRPr lang="en-US" sz="5200" b="1" dirty="0">
              <a:solidFill>
                <a:schemeClr val="accent5">
                  <a:lumMod val="75000"/>
                </a:schemeClr>
              </a:solidFill>
            </a:endParaRPr>
          </a:p>
        </p:txBody>
      </p:sp>
      <p:sp>
        <p:nvSpPr>
          <p:cNvPr id="23" name="Rectangle 22"/>
          <p:cNvSpPr/>
          <p:nvPr/>
        </p:nvSpPr>
        <p:spPr>
          <a:xfrm>
            <a:off x="1474468" y="1186933"/>
            <a:ext cx="15937055" cy="1063433"/>
          </a:xfrm>
          <a:prstGeom prst="rect">
            <a:avLst/>
          </a:prstGeom>
        </p:spPr>
        <p:txBody>
          <a:bodyPr wrap="none">
            <a:spAutoFit/>
          </a:bodyPr>
          <a:lstStyle/>
          <a:p>
            <a:pPr marL="685800" indent="-685800" algn="just">
              <a:lnSpc>
                <a:spcPct val="150000"/>
              </a:lnSpc>
              <a:spcBef>
                <a:spcPts val="100"/>
              </a:spcBef>
              <a:spcAft>
                <a:spcPts val="100"/>
              </a:spcAft>
              <a:buFont typeface="Wingdings" panose="05000000000000000000" pitchFamily="2" charset="2"/>
              <a:buChar char="Ø"/>
            </a:pPr>
            <a:r>
              <a:rPr lang="vi-VN"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Q</a:t>
            </a:r>
            <a:r>
              <a:rPr lang="fr-FR"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uan</a:t>
            </a:r>
            <a:r>
              <a:rPr lang="fr-FR"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sơ</a:t>
            </a:r>
            <a:r>
              <a:rPr lang="fr-FR"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đồ</a:t>
            </a:r>
            <a:r>
              <a:rPr lang="fr-FR"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800" b="1" dirty="0">
                <a:solidFill>
                  <a:srgbClr val="FF0000"/>
                </a:solidFill>
                <a:latin typeface="Arial" panose="020B0604020202020204" pitchFamily="34" charset="0"/>
                <a:ea typeface="Calibri" panose="020F0502020204030204" pitchFamily="34" charset="0"/>
                <a:cs typeface="Arial" panose="020B0604020202020204" pitchFamily="34" charset="0"/>
              </a:rPr>
              <a:t> 1a SGK tr.27</a:t>
            </a:r>
            <a:r>
              <a:rPr lang="vi-VN"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8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8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23"/>
          <p:cNvPicPr/>
          <p:nvPr/>
        </p:nvPicPr>
        <p:blipFill>
          <a:blip r:embed="rId10" cstate="print">
            <a:extLst>
              <a:ext uri="{28A0092B-C50C-407E-A947-70E740481C1C}">
                <a14:useLocalDpi xmlns:a14="http://schemas.microsoft.com/office/drawing/2010/main" val="0"/>
              </a:ext>
            </a:extLst>
          </a:blip>
          <a:stretch>
            <a:fillRect/>
          </a:stretch>
        </p:blipFill>
        <p:spPr>
          <a:xfrm>
            <a:off x="9753600" y="2632464"/>
            <a:ext cx="7806735" cy="5716016"/>
          </a:xfrm>
          <a:prstGeom prst="rect">
            <a:avLst/>
          </a:prstGeom>
        </p:spPr>
      </p:pic>
      <p:sp>
        <p:nvSpPr>
          <p:cNvPr id="27" name="Rectangle 26"/>
          <p:cNvSpPr/>
          <p:nvPr/>
        </p:nvSpPr>
        <p:spPr>
          <a:xfrm>
            <a:off x="679995" y="2331145"/>
            <a:ext cx="8763000" cy="5286062"/>
          </a:xfrm>
          <a:prstGeom prst="rect">
            <a:avLst/>
          </a:prstGeom>
        </p:spPr>
        <p:txBody>
          <a:bodyPr wrap="square">
            <a:spAutoFit/>
          </a:bodyPr>
          <a:lstStyle/>
          <a:p>
            <a:pPr marL="685800" indent="-685800" algn="just">
              <a:lnSpc>
                <a:spcPct val="150000"/>
              </a:lnSpc>
              <a:buFont typeface="Wingdings" panose="05000000000000000000" pitchFamily="2" charset="2"/>
              <a:buChar char="v"/>
            </a:pPr>
            <a:r>
              <a:rPr lang="vi-VN" sz="4500" dirty="0"/>
              <a:t>Ngân sách nhà nước gồm các khoản thu, chi gì?</a:t>
            </a:r>
          </a:p>
          <a:p>
            <a:pPr marL="685800" indent="-685800" algn="just">
              <a:lnSpc>
                <a:spcPct val="150000"/>
              </a:lnSpc>
              <a:buFont typeface="Wingdings" panose="05000000000000000000" pitchFamily="2" charset="2"/>
              <a:buChar char="v"/>
            </a:pPr>
            <a:r>
              <a:rPr lang="vi-VN" sz="4500" dirty="0"/>
              <a:t>Ai được quyền quyết định các khoản thu, chi của ngân sách nhà nước?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900" decel="100000" fill="hold"/>
                                        <p:tgtEl>
                                          <p:spTgt spid="2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900" decel="100000" fill="hold"/>
                                        <p:tgtEl>
                                          <p:spTgt spid="2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087710">
            <a:off x="-764673" y="8274159"/>
            <a:ext cx="5740393" cy="508285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36889">
            <a:off x="-2238374" y="7013138"/>
            <a:ext cx="3313955" cy="525266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29684" y="-2664442"/>
            <a:ext cx="5780970" cy="458864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683233">
            <a:off x="15487089" y="-4187371"/>
            <a:ext cx="7336497" cy="4588645"/>
          </a:xfrm>
          <a:prstGeom prst="rect">
            <a:avLst/>
          </a:prstGeom>
        </p:spPr>
      </p:pic>
      <p:sp>
        <p:nvSpPr>
          <p:cNvPr id="22" name="TextBox 21"/>
          <p:cNvSpPr txBox="1"/>
          <p:nvPr/>
        </p:nvSpPr>
        <p:spPr>
          <a:xfrm>
            <a:off x="2590800" y="342900"/>
            <a:ext cx="13704393" cy="892552"/>
          </a:xfrm>
          <a:prstGeom prst="rect">
            <a:avLst/>
          </a:prstGeom>
          <a:noFill/>
        </p:spPr>
        <p:txBody>
          <a:bodyPr wrap="none" rtlCol="0">
            <a:spAutoFit/>
          </a:bodyPr>
          <a:lstStyle/>
          <a:p>
            <a:r>
              <a:rPr lang="vi-VN" sz="5200" b="1" dirty="0">
                <a:solidFill>
                  <a:schemeClr val="accent5">
                    <a:lumMod val="75000"/>
                  </a:schemeClr>
                </a:solidFill>
              </a:rPr>
              <a:t>1. Tìm hiểu khái niệm ngân sách nhà nước</a:t>
            </a:r>
            <a:endParaRPr lang="en-US" sz="5200" b="1" dirty="0">
              <a:solidFill>
                <a:schemeClr val="accent5">
                  <a:lumMod val="75000"/>
                </a:schemeClr>
              </a:solidFill>
            </a:endParaRPr>
          </a:p>
        </p:txBody>
      </p:sp>
      <p:sp>
        <p:nvSpPr>
          <p:cNvPr id="2" name="Rectangle 1"/>
          <p:cNvSpPr/>
          <p:nvPr/>
        </p:nvSpPr>
        <p:spPr>
          <a:xfrm>
            <a:off x="1143000" y="1338227"/>
            <a:ext cx="12202379" cy="784830"/>
          </a:xfrm>
          <a:prstGeom prst="rect">
            <a:avLst/>
          </a:prstGeom>
        </p:spPr>
        <p:txBody>
          <a:bodyPr wrap="none">
            <a:spAutoFit/>
          </a:bodyPr>
          <a:lstStyle/>
          <a:p>
            <a:pPr algn="just">
              <a:spcBef>
                <a:spcPts val="100"/>
              </a:spcBef>
              <a:spcAft>
                <a:spcPts val="100"/>
              </a:spcAft>
            </a:pP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gồm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chi:</a:t>
            </a:r>
            <a:endParaRPr lang="en-US" sz="45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l="13072" t="11578" r="10679" b="12173"/>
          <a:stretch/>
        </p:blipFill>
        <p:spPr>
          <a:xfrm>
            <a:off x="14706600" y="6033808"/>
            <a:ext cx="3385734" cy="3385734"/>
          </a:xfrm>
          <a:prstGeom prst="rect">
            <a:avLst/>
          </a:prstGeom>
        </p:spPr>
      </p:pic>
      <p:sp>
        <p:nvSpPr>
          <p:cNvPr id="4" name="Rectangle 3"/>
          <p:cNvSpPr/>
          <p:nvPr/>
        </p:nvSpPr>
        <p:spPr>
          <a:xfrm>
            <a:off x="4480296" y="2316618"/>
            <a:ext cx="12678781" cy="3208571"/>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thu</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Thu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cân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nhập</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khẩu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viện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dầu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thô</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địa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
        <p:nvSpPr>
          <p:cNvPr id="13" name="Rectangle 12"/>
          <p:cNvSpPr/>
          <p:nvPr/>
        </p:nvSpPr>
        <p:spPr>
          <a:xfrm>
            <a:off x="914400" y="5626830"/>
            <a:ext cx="13487400" cy="4247317"/>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b="1" dirty="0">
                <a:solidFill>
                  <a:srgbClr val="000000"/>
                </a:solidFill>
                <a:ea typeface="Calibri" panose="020F0502020204030204" pitchFamily="34" charset="0"/>
                <a:cs typeface="Arial" panose="020B0604020202020204" pitchFamily="34" charset="0"/>
              </a:rPr>
              <a:t>Các khoản chi: </a:t>
            </a:r>
            <a:r>
              <a:rPr lang="vi-VN" sz="4500" dirty="0">
                <a:solidFill>
                  <a:srgbClr val="000000"/>
                </a:solidFill>
                <a:ea typeface="Calibri" panose="020F0502020204030204" pitchFamily="34" charset="0"/>
                <a:cs typeface="Arial" panose="020B0604020202020204" pitchFamily="34" charset="0"/>
              </a:rPr>
              <a:t>Chi bổ sung quỹ dự trữ tài chính, dự phòng ngân sách nhà nước, chi cải cách tiền lương, tính giãn biên chế, chi đầu tư phát triển, chi trả nợ lãi, chi viện trợ, chi thường xuyên.</a:t>
            </a:r>
            <a:endParaRPr lang="en-US" sz="45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1095" y="2224698"/>
            <a:ext cx="3664401" cy="3532152"/>
          </a:xfrm>
          <a:prstGeom prst="rect">
            <a:avLst/>
          </a:prstGeom>
        </p:spPr>
      </p:pic>
    </p:spTree>
    <p:extLst>
      <p:ext uri="{BB962C8B-B14F-4D97-AF65-F5344CB8AC3E}">
        <p14:creationId xmlns:p14="http://schemas.microsoft.com/office/powerpoint/2010/main" val="10890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1954</Words>
  <Application>Microsoft Office PowerPoint</Application>
  <PresentationFormat>Custom</PresentationFormat>
  <Paragraphs>95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Symbol</vt: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29</cp:revision>
  <dcterms:created xsi:type="dcterms:W3CDTF">2006-08-16T00:00:00Z</dcterms:created>
  <dcterms:modified xsi:type="dcterms:W3CDTF">2025-11-06T01:06:58Z</dcterms:modified>
  <dc:identifier>DAEswOIwa4E</dc:identifier>
</cp:coreProperties>
</file>