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4" r:id="rId3"/>
    <p:sldMasterId id="2147483747" r:id="rId4"/>
  </p:sldMasterIdLst>
  <p:notesMasterIdLst>
    <p:notesMasterId r:id="rId46"/>
  </p:notesMasterIdLst>
  <p:sldIdLst>
    <p:sldId id="274" r:id="rId5"/>
    <p:sldId id="337" r:id="rId6"/>
    <p:sldId id="319" r:id="rId7"/>
    <p:sldId id="320" r:id="rId8"/>
    <p:sldId id="321" r:id="rId9"/>
    <p:sldId id="322" r:id="rId10"/>
    <p:sldId id="323" r:id="rId11"/>
    <p:sldId id="286" r:id="rId12"/>
    <p:sldId id="269" r:id="rId13"/>
    <p:sldId id="280" r:id="rId14"/>
    <p:sldId id="259" r:id="rId15"/>
    <p:sldId id="287" r:id="rId16"/>
    <p:sldId id="278" r:id="rId17"/>
    <p:sldId id="276" r:id="rId18"/>
    <p:sldId id="288" r:id="rId19"/>
    <p:sldId id="289" r:id="rId20"/>
    <p:sldId id="290" r:id="rId21"/>
    <p:sldId id="285" r:id="rId22"/>
    <p:sldId id="291" r:id="rId23"/>
    <p:sldId id="292" r:id="rId24"/>
    <p:sldId id="279" r:id="rId25"/>
    <p:sldId id="331" r:id="rId26"/>
    <p:sldId id="332" r:id="rId27"/>
    <p:sldId id="333" r:id="rId28"/>
    <p:sldId id="297" r:id="rId29"/>
    <p:sldId id="277" r:id="rId30"/>
    <p:sldId id="336" r:id="rId31"/>
    <p:sldId id="301" r:id="rId32"/>
    <p:sldId id="313" r:id="rId33"/>
    <p:sldId id="304" r:id="rId34"/>
    <p:sldId id="308" r:id="rId35"/>
    <p:sldId id="305" r:id="rId36"/>
    <p:sldId id="307" r:id="rId37"/>
    <p:sldId id="306" r:id="rId38"/>
    <p:sldId id="309" r:id="rId39"/>
    <p:sldId id="312" r:id="rId40"/>
    <p:sldId id="267" r:id="rId41"/>
    <p:sldId id="262" r:id="rId42"/>
    <p:sldId id="268" r:id="rId43"/>
    <p:sldId id="264" r:id="rId44"/>
    <p:sldId id="284" r:id="rId45"/>
  </p:sldIdLst>
  <p:sldSz cx="18288000" cy="10287000"/>
  <p:notesSz cx="6858000" cy="9144000"/>
  <p:embeddedFontLst>
    <p:embeddedFont>
      <p:font typeface="等线 Light" panose="02010600030101010101" pitchFamily="2" charset="-122"/>
      <p:regular r:id="rId47"/>
    </p:embeddedFont>
    <p:embeddedFont>
      <p:font typeface="Trebuchet MS" panose="020B0603020202020204" pitchFamily="34" charset="0"/>
      <p:regular r:id="rId48"/>
      <p:bold r:id="rId49"/>
      <p:italic r:id="rId50"/>
      <p:boldItalic r:id="rId51"/>
    </p:embeddedFont>
    <p:embeddedFont>
      <p:font typeface="Wingdings 3" panose="05040102010807070707" pitchFamily="18" charset="2"/>
      <p:regular r:id="rId5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58AF"/>
    <a:srgbClr val="738650"/>
    <a:srgbClr val="F8C152"/>
    <a:srgbClr val="F6AD13"/>
    <a:srgbClr val="404D29"/>
    <a:srgbClr val="F48A0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940"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6.fntdata"/><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2.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49A9B5-7C5D-4EA7-BDE9-9086A2A577EA}"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4AF71B-64E1-4B30-BA85-3985326F5E57}" type="slidenum">
              <a:rPr lang="en-US" smtClean="0"/>
              <a:t>‹#›</a:t>
            </a:fld>
            <a:endParaRPr lang="en-US"/>
          </a:p>
        </p:txBody>
      </p:sp>
    </p:spTree>
    <p:extLst>
      <p:ext uri="{BB962C8B-B14F-4D97-AF65-F5344CB8AC3E}">
        <p14:creationId xmlns:p14="http://schemas.microsoft.com/office/powerpoint/2010/main" val="3611208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5496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31</a:t>
            </a:fld>
            <a:endParaRPr lang="en-US" sz="1400" kern="0">
              <a:solidFill>
                <a:prstClr val="black"/>
              </a:solidFill>
              <a:cs typeface="Arial"/>
              <a:sym typeface="Arial"/>
            </a:endParaRPr>
          </a:p>
        </p:txBody>
      </p:sp>
    </p:spTree>
    <p:extLst>
      <p:ext uri="{BB962C8B-B14F-4D97-AF65-F5344CB8AC3E}">
        <p14:creationId xmlns:p14="http://schemas.microsoft.com/office/powerpoint/2010/main" val="33824399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32</a:t>
            </a:fld>
            <a:endParaRPr lang="en-US" sz="1400" kern="0">
              <a:solidFill>
                <a:prstClr val="black"/>
              </a:solidFill>
              <a:cs typeface="Arial"/>
              <a:sym typeface="Arial"/>
            </a:endParaRPr>
          </a:p>
        </p:txBody>
      </p:sp>
    </p:spTree>
    <p:extLst>
      <p:ext uri="{BB962C8B-B14F-4D97-AF65-F5344CB8AC3E}">
        <p14:creationId xmlns:p14="http://schemas.microsoft.com/office/powerpoint/2010/main" val="15433201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33</a:t>
            </a:fld>
            <a:endParaRPr lang="en-US" sz="1400" kern="0">
              <a:solidFill>
                <a:prstClr val="black"/>
              </a:solidFill>
              <a:cs typeface="Arial"/>
              <a:sym typeface="Arial"/>
            </a:endParaRPr>
          </a:p>
        </p:txBody>
      </p:sp>
    </p:spTree>
    <p:extLst>
      <p:ext uri="{BB962C8B-B14F-4D97-AF65-F5344CB8AC3E}">
        <p14:creationId xmlns:p14="http://schemas.microsoft.com/office/powerpoint/2010/main" val="1415932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34</a:t>
            </a:fld>
            <a:endParaRPr lang="en-US" sz="1400" kern="0">
              <a:solidFill>
                <a:prstClr val="black"/>
              </a:solidFill>
              <a:cs typeface="Arial"/>
              <a:sym typeface="Arial"/>
            </a:endParaRPr>
          </a:p>
        </p:txBody>
      </p:sp>
    </p:spTree>
    <p:extLst>
      <p:ext uri="{BB962C8B-B14F-4D97-AF65-F5344CB8AC3E}">
        <p14:creationId xmlns:p14="http://schemas.microsoft.com/office/powerpoint/2010/main" val="28207381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Để</a:t>
            </a:r>
            <a:r>
              <a:rPr lang="en-US" b="1" dirty="0"/>
              <a:t> </a:t>
            </a:r>
            <a:r>
              <a:rPr lang="en-US" b="1" dirty="0" err="1"/>
              <a:t>hiển</a:t>
            </a:r>
            <a:r>
              <a:rPr lang="en-US" b="1" baseline="0" dirty="0"/>
              <a:t> </a:t>
            </a:r>
            <a:r>
              <a:rPr lang="en-US" b="1" baseline="0" dirty="0" err="1"/>
              <a:t>thị</a:t>
            </a:r>
            <a:r>
              <a:rPr lang="en-US" b="1" baseline="0" dirty="0"/>
              <a:t> </a:t>
            </a:r>
            <a:r>
              <a:rPr lang="en-US" b="1" baseline="0" dirty="0" err="1"/>
              <a:t>đáp</a:t>
            </a:r>
            <a:r>
              <a:rPr lang="en-US" b="1" baseline="0" dirty="0"/>
              <a:t> </a:t>
            </a:r>
            <a:r>
              <a:rPr lang="en-US" b="1" baseline="0" dirty="0" err="1"/>
              <a:t>án</a:t>
            </a:r>
            <a:r>
              <a:rPr lang="en-US" b="1" baseline="0" dirty="0"/>
              <a:t>, </a:t>
            </a:r>
            <a:r>
              <a:rPr lang="en-US" b="1" baseline="0" dirty="0" err="1"/>
              <a:t>các</a:t>
            </a:r>
            <a:r>
              <a:rPr lang="en-US" b="1" baseline="0" dirty="0"/>
              <a:t> </a:t>
            </a:r>
            <a:r>
              <a:rPr lang="en-US" b="1" baseline="0" dirty="0" err="1"/>
              <a:t>thầy</a:t>
            </a:r>
            <a:r>
              <a:rPr lang="en-US" b="1" baseline="0" dirty="0"/>
              <a:t> </a:t>
            </a:r>
            <a:r>
              <a:rPr lang="en-US" b="1" baseline="0" dirty="0" err="1"/>
              <a:t>cô</a:t>
            </a:r>
            <a:r>
              <a:rPr lang="en-US" b="1" baseline="0" dirty="0"/>
              <a:t> </a:t>
            </a:r>
            <a:r>
              <a:rPr lang="en-US" b="1" baseline="0" dirty="0" err="1"/>
              <a:t>bấm</a:t>
            </a:r>
            <a:r>
              <a:rPr lang="en-US" b="1" baseline="0" dirty="0"/>
              <a:t> </a:t>
            </a:r>
            <a:r>
              <a:rPr lang="en-US" b="1" baseline="0"/>
              <a:t>vào</a:t>
            </a:r>
            <a:r>
              <a:rPr lang="en-US" b="1" baseline="0" dirty="0"/>
              <a:t> </a:t>
            </a:r>
            <a:r>
              <a:rPr lang="en-US" b="1" baseline="0" dirty="0" err="1"/>
              <a:t>chữ</a:t>
            </a:r>
            <a:r>
              <a:rPr lang="en-US" b="1" baseline="0" dirty="0"/>
              <a:t> </a:t>
            </a:r>
            <a:r>
              <a:rPr lang="en-US" b="1" baseline="0" dirty="0" err="1"/>
              <a:t>cái</a:t>
            </a:r>
            <a:r>
              <a:rPr lang="en-US" b="1" baseline="0" dirty="0"/>
              <a:t> </a:t>
            </a:r>
            <a:r>
              <a:rPr lang="en-US" b="1" baseline="0" dirty="0" err="1"/>
              <a:t>màu</a:t>
            </a:r>
            <a:r>
              <a:rPr lang="en-US" b="1" baseline="0" dirty="0"/>
              <a:t> </a:t>
            </a:r>
            <a:r>
              <a:rPr lang="en-US" b="1" baseline="0" dirty="0" err="1"/>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a:buClr>
                <a:srgbClr val="000000"/>
              </a:buClr>
              <a:buFont typeface="Arial"/>
              <a:buNone/>
            </a:pPr>
            <a:fld id="{C184AD42-D19D-41C7-A3A3-FF173156FB42}" type="slidenum">
              <a:rPr lang="en-US" sz="1400" kern="0" smtClean="0">
                <a:solidFill>
                  <a:prstClr val="black"/>
                </a:solidFill>
                <a:cs typeface="Arial"/>
                <a:sym typeface="Arial"/>
              </a:rPr>
              <a:pPr>
                <a:buClr>
                  <a:srgbClr val="000000"/>
                </a:buClr>
                <a:buFont typeface="Arial"/>
                <a:buNone/>
              </a:pPr>
              <a:t>35</a:t>
            </a:fld>
            <a:endParaRPr lang="en-US" sz="1400" kern="0">
              <a:solidFill>
                <a:prstClr val="black"/>
              </a:solidFill>
              <a:cs typeface="Arial"/>
              <a:sym typeface="Arial"/>
            </a:endParaRPr>
          </a:p>
        </p:txBody>
      </p:sp>
    </p:spTree>
    <p:extLst>
      <p:ext uri="{BB962C8B-B14F-4D97-AF65-F5344CB8AC3E}">
        <p14:creationId xmlns:p14="http://schemas.microsoft.com/office/powerpoint/2010/main" val="4283587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1"/>
            <a:ext cx="13716000" cy="2483645"/>
          </a:xfrm>
        </p:spPr>
        <p:txBody>
          <a:bodyPr/>
          <a:lstStyle>
            <a:lvl1pPr marL="0" indent="0" algn="ctr">
              <a:buNone/>
              <a:defRPr sz="3600"/>
            </a:lvl1pPr>
            <a:lvl2pPr marL="685817" indent="0" algn="ctr">
              <a:buNone/>
              <a:defRPr sz="3000"/>
            </a:lvl2pPr>
            <a:lvl3pPr marL="1371636" indent="0" algn="ctr">
              <a:buNone/>
              <a:defRPr sz="2700"/>
            </a:lvl3pPr>
            <a:lvl4pPr marL="2057453" indent="0" algn="ctr">
              <a:buNone/>
              <a:defRPr sz="2400"/>
            </a:lvl4pPr>
            <a:lvl5pPr marL="2743268" indent="0" algn="ctr">
              <a:buNone/>
              <a:defRPr sz="2400"/>
            </a:lvl5pPr>
            <a:lvl6pPr marL="3429087" indent="0" algn="ctr">
              <a:buNone/>
              <a:defRPr sz="2400"/>
            </a:lvl6pPr>
            <a:lvl7pPr marL="4114904" indent="0" algn="ctr">
              <a:buNone/>
              <a:defRPr sz="2400"/>
            </a:lvl7pPr>
            <a:lvl8pPr marL="4800720" indent="0" algn="ctr">
              <a:buNone/>
              <a:defRPr sz="2400"/>
            </a:lvl8pPr>
            <a:lvl9pPr marL="5486537"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928645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2546209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1"/>
            <a:ext cx="3943350" cy="871775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3" y="547691"/>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82321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673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023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0912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7503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31730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76854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9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7155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29265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6629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324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3329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2286000" y="1683546"/>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2286000" y="5403059"/>
            <a:ext cx="13716000" cy="2483645"/>
          </a:xfrm>
        </p:spPr>
        <p:txBody>
          <a:bodyPr/>
          <a:lstStyle>
            <a:lvl1pPr marL="0" indent="0" algn="ctr">
              <a:buNone/>
              <a:defRPr sz="3600"/>
            </a:lvl1pPr>
            <a:lvl2pPr marL="685835" indent="0" algn="ctr">
              <a:buNone/>
              <a:defRPr sz="3000"/>
            </a:lvl2pPr>
            <a:lvl3pPr marL="1371669" indent="0" algn="ctr">
              <a:buNone/>
              <a:defRPr sz="2700"/>
            </a:lvl3pPr>
            <a:lvl4pPr marL="2057504" indent="0" algn="ctr">
              <a:buNone/>
              <a:defRPr sz="2400"/>
            </a:lvl4pPr>
            <a:lvl5pPr marL="2743337" indent="0" algn="ctr">
              <a:buNone/>
              <a:defRPr sz="2400"/>
            </a:lvl5pPr>
            <a:lvl6pPr marL="3429171" indent="0" algn="ctr">
              <a:buNone/>
              <a:defRPr sz="2400"/>
            </a:lvl6pPr>
            <a:lvl7pPr marL="4115006" indent="0" algn="ctr">
              <a:buNone/>
              <a:defRPr sz="2400"/>
            </a:lvl7pPr>
            <a:lvl8pPr marL="4800840" indent="0" algn="ctr">
              <a:buNone/>
              <a:defRPr sz="2400"/>
            </a:lvl8pPr>
            <a:lvl9pPr marL="5486675"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2920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96980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1247777" y="2564611"/>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1247777" y="6884198"/>
            <a:ext cx="15773400" cy="2250282"/>
          </a:xfrm>
        </p:spPr>
        <p:txBody>
          <a:bodyPr/>
          <a:lstStyle>
            <a:lvl1pPr marL="0" indent="0">
              <a:buNone/>
              <a:defRPr sz="3600">
                <a:solidFill>
                  <a:schemeClr val="tx1">
                    <a:tint val="75000"/>
                  </a:schemeClr>
                </a:solidFill>
              </a:defRPr>
            </a:lvl1pPr>
            <a:lvl2pPr marL="685835" indent="0">
              <a:buNone/>
              <a:defRPr sz="3000">
                <a:solidFill>
                  <a:schemeClr val="tx1">
                    <a:tint val="75000"/>
                  </a:schemeClr>
                </a:solidFill>
              </a:defRPr>
            </a:lvl2pPr>
            <a:lvl3pPr marL="1371669" indent="0">
              <a:buNone/>
              <a:defRPr sz="2700">
                <a:solidFill>
                  <a:schemeClr val="tx1">
                    <a:tint val="75000"/>
                  </a:schemeClr>
                </a:solidFill>
              </a:defRPr>
            </a:lvl3pPr>
            <a:lvl4pPr marL="2057504" indent="0">
              <a:buNone/>
              <a:defRPr sz="2400">
                <a:solidFill>
                  <a:schemeClr val="tx1">
                    <a:tint val="75000"/>
                  </a:schemeClr>
                </a:solidFill>
              </a:defRPr>
            </a:lvl4pPr>
            <a:lvl5pPr marL="2743337" indent="0">
              <a:buNone/>
              <a:defRPr sz="2400">
                <a:solidFill>
                  <a:schemeClr val="tx1">
                    <a:tint val="75000"/>
                  </a:schemeClr>
                </a:solidFill>
              </a:defRPr>
            </a:lvl5pPr>
            <a:lvl6pPr marL="3429171" indent="0">
              <a:buNone/>
              <a:defRPr sz="2400">
                <a:solidFill>
                  <a:schemeClr val="tx1">
                    <a:tint val="75000"/>
                  </a:schemeClr>
                </a:solidFill>
              </a:defRPr>
            </a:lvl6pPr>
            <a:lvl7pPr marL="4115006" indent="0">
              <a:buNone/>
              <a:defRPr sz="2400">
                <a:solidFill>
                  <a:schemeClr val="tx1">
                    <a:tint val="75000"/>
                  </a:schemeClr>
                </a:solidFill>
              </a:defRPr>
            </a:lvl7pPr>
            <a:lvl8pPr marL="4800840" indent="0">
              <a:buNone/>
              <a:defRPr sz="2400">
                <a:solidFill>
                  <a:schemeClr val="tx1">
                    <a:tint val="75000"/>
                  </a:schemeClr>
                </a:solidFill>
              </a:defRPr>
            </a:lvl8pPr>
            <a:lvl9pPr marL="5486675" indent="0">
              <a:buNone/>
              <a:defRPr sz="24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99462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1257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9258300" y="2738438"/>
            <a:ext cx="7772400" cy="652700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6575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1259682" y="547689"/>
            <a:ext cx="15773400" cy="1988346"/>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1259685" y="2521746"/>
            <a:ext cx="77366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1259685" y="3757616"/>
            <a:ext cx="77366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9258302" y="2521746"/>
            <a:ext cx="7774782" cy="1235868"/>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9258302" y="3757616"/>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9606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93946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584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2"/>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7" y="6884199"/>
            <a:ext cx="15773400" cy="2250282"/>
          </a:xfrm>
        </p:spPr>
        <p:txBody>
          <a:bodyPr/>
          <a:lstStyle>
            <a:lvl1pPr marL="0" indent="0">
              <a:buNone/>
              <a:defRPr sz="3600">
                <a:solidFill>
                  <a:schemeClr val="tx1">
                    <a:tint val="75000"/>
                  </a:schemeClr>
                </a:solidFill>
              </a:defRPr>
            </a:lvl1pPr>
            <a:lvl2pPr marL="685817" indent="0">
              <a:buNone/>
              <a:defRPr sz="3000">
                <a:solidFill>
                  <a:schemeClr val="tx1">
                    <a:tint val="75000"/>
                  </a:schemeClr>
                </a:solidFill>
              </a:defRPr>
            </a:lvl2pPr>
            <a:lvl3pPr marL="1371636" indent="0">
              <a:buNone/>
              <a:defRPr sz="2700">
                <a:solidFill>
                  <a:schemeClr val="tx1">
                    <a:tint val="75000"/>
                  </a:schemeClr>
                </a:solidFill>
              </a:defRPr>
            </a:lvl3pPr>
            <a:lvl4pPr marL="2057453" indent="0">
              <a:buNone/>
              <a:defRPr sz="2400">
                <a:solidFill>
                  <a:schemeClr val="tx1">
                    <a:tint val="75000"/>
                  </a:schemeClr>
                </a:solidFill>
              </a:defRPr>
            </a:lvl4pPr>
            <a:lvl5pPr marL="2743268" indent="0">
              <a:buNone/>
              <a:defRPr sz="2400">
                <a:solidFill>
                  <a:schemeClr val="tx1">
                    <a:tint val="75000"/>
                  </a:schemeClr>
                </a:solidFill>
              </a:defRPr>
            </a:lvl5pPr>
            <a:lvl6pPr marL="3429087"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7"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06541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4619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1259686"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7774782" y="1481140"/>
            <a:ext cx="9258300" cy="7310438"/>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1259686" y="3086102"/>
            <a:ext cx="5898356" cy="5717382"/>
          </a:xfrm>
        </p:spPr>
        <p:txBody>
          <a:bodyPr/>
          <a:lstStyle>
            <a:lvl1pPr marL="0" indent="0">
              <a:buNone/>
              <a:defRPr sz="2400"/>
            </a:lvl1pPr>
            <a:lvl2pPr marL="685835" indent="0">
              <a:buNone/>
              <a:defRPr sz="2100"/>
            </a:lvl2pPr>
            <a:lvl3pPr marL="1371669" indent="0">
              <a:buNone/>
              <a:defRPr sz="1800"/>
            </a:lvl3pPr>
            <a:lvl4pPr marL="2057504" indent="0">
              <a:buNone/>
              <a:defRPr sz="1500"/>
            </a:lvl4pPr>
            <a:lvl5pPr marL="2743337" indent="0">
              <a:buNone/>
              <a:defRPr sz="1500"/>
            </a:lvl5pPr>
            <a:lvl6pPr marL="3429171" indent="0">
              <a:buNone/>
              <a:defRPr sz="1500"/>
            </a:lvl6pPr>
            <a:lvl7pPr marL="4115006" indent="0">
              <a:buNone/>
              <a:defRPr sz="1500"/>
            </a:lvl7pPr>
            <a:lvl8pPr marL="4800840" indent="0">
              <a:buNone/>
              <a:defRPr sz="1500"/>
            </a:lvl8pPr>
            <a:lvl9pPr marL="5486675" indent="0">
              <a:buNone/>
              <a:defRPr sz="15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0615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1362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13087352" y="547690"/>
            <a:ext cx="3943350" cy="871775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1257302" y="547690"/>
            <a:ext cx="11601450" cy="871775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solidFill>
                  <a:prstClr val="black">
                    <a:tint val="75000"/>
                  </a:prstClr>
                </a:solidFill>
              </a:rPr>
              <a:pPr/>
              <a:t>9/15/2025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5593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2260601" y="3606801"/>
            <a:ext cx="11650404" cy="2469453"/>
          </a:xfrm>
        </p:spPr>
        <p:txBody>
          <a:bodyPr anchor="b">
            <a:noAutofit/>
          </a:bodyPr>
          <a:lstStyle>
            <a:lvl1pPr algn="r">
              <a:defRPr sz="81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2260601" y="6076250"/>
            <a:ext cx="11650404" cy="1645349"/>
          </a:xfrm>
        </p:spPr>
        <p:txBody>
          <a:bodyPr anchor="t"/>
          <a:lstStyle>
            <a:lvl1pPr marL="0" indent="0" algn="r">
              <a:buNone/>
              <a:defRPr>
                <a:solidFill>
                  <a:schemeClr val="tx1">
                    <a:lumMod val="50000"/>
                    <a:lumOff val="50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791375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54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59529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16003" y="4051301"/>
            <a:ext cx="12895002" cy="2739872"/>
          </a:xfrm>
        </p:spPr>
        <p:txBody>
          <a:bodyPr anchor="b"/>
          <a:lstStyle>
            <a:lvl1pPr algn="l">
              <a:defRPr sz="60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1290600"/>
          </a:xfrm>
        </p:spPr>
        <p:txBody>
          <a:bodyPr anchor="t"/>
          <a:lstStyle>
            <a:lvl1pPr marL="0" indent="0" algn="l">
              <a:buNone/>
              <a:defRPr sz="30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40684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16002" y="3240884"/>
            <a:ext cx="6276053" cy="58211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634955" y="3240884"/>
            <a:ext cx="6276051" cy="5821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20191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13618" y="3241475"/>
            <a:ext cx="6278435"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013618" y="4105868"/>
            <a:ext cx="6278435"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632575" y="3241475"/>
            <a:ext cx="6278427" cy="864393"/>
          </a:xfrm>
        </p:spPr>
        <p:txBody>
          <a:bodyPr anchor="b">
            <a:noAutofit/>
          </a:bodyPr>
          <a:lstStyle>
            <a:lvl1pPr marL="0" indent="0">
              <a:buNone/>
              <a:defRPr sz="3600" b="0"/>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7632577" y="4105868"/>
            <a:ext cx="6278426" cy="495617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8BD707-D9CF-40AE-B4C6-C98DA3205C09}" type="datetimeFigureOut">
              <a:rPr lang="en-US" smtClean="0"/>
              <a:pPr/>
              <a:t>9/15/2025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42566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16001" y="914400"/>
            <a:ext cx="12895002" cy="19812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8BD707-D9CF-40AE-B4C6-C98DA3205C09}" type="datetimeFigureOut">
              <a:rPr lang="en-US" smtClean="0"/>
              <a:pPr/>
              <a:t>9/15/2025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83478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23623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657412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1" y="2247906"/>
            <a:ext cx="5781792" cy="1917699"/>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7140692" y="772387"/>
            <a:ext cx="6770312" cy="828965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16001" y="4165604"/>
            <a:ext cx="5781792" cy="3876674"/>
          </a:xfrm>
        </p:spPr>
        <p:txBody>
          <a:bodyPr>
            <a:normAutofit/>
          </a:bodyPr>
          <a:lstStyle>
            <a:lvl1pPr marL="0" indent="0">
              <a:buNone/>
              <a:defRPr sz="2100"/>
            </a:lvl1pPr>
            <a:lvl2pPr marL="685595" indent="0">
              <a:buNone/>
              <a:defRPr sz="2100"/>
            </a:lvl2pPr>
            <a:lvl3pPr marL="1371189" indent="0">
              <a:buNone/>
              <a:defRPr sz="1800"/>
            </a:lvl3pPr>
            <a:lvl4pPr marL="2056784" indent="0">
              <a:buNone/>
              <a:defRPr sz="1500"/>
            </a:lvl4pPr>
            <a:lvl5pPr marL="2742377" indent="0">
              <a:buNone/>
              <a:defRPr sz="1500"/>
            </a:lvl5pPr>
            <a:lvl6pPr marL="3427971" indent="0">
              <a:buNone/>
              <a:defRPr sz="1500"/>
            </a:lvl6pPr>
            <a:lvl7pPr marL="4113566" indent="0">
              <a:buNone/>
              <a:defRPr sz="1500"/>
            </a:lvl7pPr>
            <a:lvl8pPr marL="4799160" indent="0">
              <a:buNone/>
              <a:defRPr sz="1500"/>
            </a:lvl8pPr>
            <a:lvl9pPr marL="5484755"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7803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2" y="7200900"/>
            <a:ext cx="12895001" cy="85010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16001" y="914400"/>
            <a:ext cx="12895002" cy="5768577"/>
          </a:xfrm>
        </p:spPr>
        <p:txBody>
          <a:bodyPr anchor="t">
            <a:normAutofit/>
          </a:bodyPr>
          <a:lstStyle>
            <a:lvl1pPr marL="0" indent="0" algn="ctr">
              <a:buNone/>
              <a:defRPr sz="2400"/>
            </a:lvl1pPr>
            <a:lvl2pPr marL="685800" indent="0">
              <a:buNone/>
              <a:defRPr sz="2400"/>
            </a:lvl2pPr>
            <a:lvl3pPr marL="1371600" indent="0">
              <a:buNone/>
              <a:defRPr sz="2400"/>
            </a:lvl3pPr>
            <a:lvl4pPr marL="2057400" indent="0">
              <a:buNone/>
              <a:defRPr sz="2400"/>
            </a:lvl4pPr>
            <a:lvl5pPr marL="2743200" indent="0">
              <a:buNone/>
              <a:defRPr sz="2400"/>
            </a:lvl5pPr>
            <a:lvl6pPr marL="3429000" indent="0">
              <a:buNone/>
              <a:defRPr sz="2400"/>
            </a:lvl6pPr>
            <a:lvl7pPr marL="4114800" indent="0">
              <a:buNone/>
              <a:defRPr sz="2400"/>
            </a:lvl7pPr>
            <a:lvl8pPr marL="4800600" indent="0">
              <a:buNone/>
              <a:defRPr sz="2400"/>
            </a:lvl8pPr>
            <a:lvl9pPr marL="5486400" indent="0">
              <a:buNone/>
              <a:defRPr sz="2400"/>
            </a:lvl9pPr>
          </a:lstStyle>
          <a:p>
            <a:r>
              <a:rPr lang="en-US"/>
              <a:t>Click icon to add picture</a:t>
            </a:r>
            <a:endParaRPr lang="en-US" dirty="0"/>
          </a:p>
        </p:txBody>
      </p:sp>
      <p:sp>
        <p:nvSpPr>
          <p:cNvPr id="4" name="Text Placeholder 3"/>
          <p:cNvSpPr>
            <a:spLocks noGrp="1"/>
          </p:cNvSpPr>
          <p:nvPr>
            <p:ph type="body" sz="half" idx="2"/>
          </p:nvPr>
        </p:nvSpPr>
        <p:spPr>
          <a:xfrm>
            <a:off x="1016002" y="8051007"/>
            <a:ext cx="12895001" cy="1011036"/>
          </a:xfrm>
        </p:spPr>
        <p:txBody>
          <a:bodyPr>
            <a:normAutofit/>
          </a:bodyPr>
          <a:lstStyle>
            <a:lvl1pPr marL="0" indent="0">
              <a:buNone/>
              <a:defRPr sz="18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46438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016003" y="914400"/>
            <a:ext cx="12895002" cy="5105400"/>
          </a:xfrm>
        </p:spPr>
        <p:txBody>
          <a:bodyPr anchor="ctr">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510087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2049209" y="5448300"/>
            <a:ext cx="10836786" cy="571500"/>
          </a:xfrm>
        </p:spPr>
        <p:txBody>
          <a:bodyPr anchor="ctr">
            <a:noAutofit/>
          </a:bodyPr>
          <a:lstStyle>
            <a:lvl1pPr marL="0" indent="0">
              <a:buFontTx/>
              <a:buNone/>
              <a:defRPr sz="2400">
                <a:solidFill>
                  <a:schemeClr val="tx1">
                    <a:lumMod val="50000"/>
                    <a:lumOff val="50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05600"/>
            <a:ext cx="12895002" cy="2356443"/>
          </a:xfrm>
        </p:spPr>
        <p:txBody>
          <a:bodyPr anchor="ctr">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0" name="TextBox 19"/>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latin typeface="Arial"/>
              </a:rPr>
              <a:t>”</a:t>
            </a:r>
            <a:endParaRPr lang="en-US" sz="2700" dirty="0">
              <a:solidFill>
                <a:schemeClr val="accent1">
                  <a:lumMod val="60000"/>
                  <a:lumOff val="40000"/>
                </a:schemeClr>
              </a:solidFill>
              <a:latin typeface="Arial"/>
            </a:endParaRPr>
          </a:p>
        </p:txBody>
      </p:sp>
    </p:spTree>
    <p:extLst>
      <p:ext uri="{BB962C8B-B14F-4D97-AF65-F5344CB8AC3E}">
        <p14:creationId xmlns:p14="http://schemas.microsoft.com/office/powerpoint/2010/main" val="229174071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016003" y="2897982"/>
            <a:ext cx="12895002" cy="3893190"/>
          </a:xfrm>
        </p:spPr>
        <p:txBody>
          <a:bodyPr anchor="b">
            <a:normAutofit/>
          </a:bodyPr>
          <a:lstStyle>
            <a:lvl1pPr algn="l">
              <a:defRPr sz="6600" b="0" cap="none"/>
            </a:lvl1pPr>
          </a:lstStyle>
          <a:p>
            <a:r>
              <a:rPr lang="en-US"/>
              <a:t>Click to edit Master title style</a:t>
            </a:r>
            <a:endParaRPr lang="en-US" dirty="0"/>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75000"/>
                    <a:lumOff val="2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7541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397001" y="914400"/>
            <a:ext cx="12141201"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tx1">
                    <a:lumMod val="75000"/>
                    <a:lumOff val="25000"/>
                  </a:schemeClr>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
        <p:nvSpPr>
          <p:cNvPr id="24" name="TextBox 23"/>
          <p:cNvSpPr txBox="1"/>
          <p:nvPr/>
        </p:nvSpPr>
        <p:spPr>
          <a:xfrm>
            <a:off x="812805" y="1185567"/>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13339517" y="4329834"/>
            <a:ext cx="914400" cy="877164"/>
          </a:xfrm>
          <a:prstGeom prst="rect">
            <a:avLst/>
          </a:prstGeom>
        </p:spPr>
        <p:txBody>
          <a:bodyPr vert="horz" lIns="137160" tIns="68580" rIns="137160" bIns="68580" rtlCol="0" anchor="ctr">
            <a:noAutofit/>
          </a:bodyPr>
          <a:lstStyle/>
          <a:p>
            <a:pPr lvl="0"/>
            <a:r>
              <a:rPr lang="en-US" sz="12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8118694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028699" y="914400"/>
            <a:ext cx="12882305" cy="4533900"/>
          </a:xfrm>
        </p:spPr>
        <p:txBody>
          <a:bodyPr anchor="ctr">
            <a:normAutofit/>
          </a:bodyPr>
          <a:lstStyle>
            <a:lvl1pPr algn="l">
              <a:defRPr sz="66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015999" y="6019800"/>
            <a:ext cx="12895004" cy="771372"/>
          </a:xfrm>
        </p:spPr>
        <p:txBody>
          <a:bodyPr anchor="b">
            <a:noAutofit/>
          </a:bodyPr>
          <a:lstStyle>
            <a:lvl1pPr marL="0" indent="0">
              <a:buFontTx/>
              <a:buNone/>
              <a:defRPr sz="3600">
                <a:solidFill>
                  <a:schemeClr val="accent1"/>
                </a:solidFill>
              </a:defRPr>
            </a:lvl1pPr>
            <a:lvl2pPr marL="685800" indent="0">
              <a:buFontTx/>
              <a:buNone/>
              <a:defRPr/>
            </a:lvl2pPr>
            <a:lvl3pPr marL="1371600" indent="0">
              <a:buFontTx/>
              <a:buNone/>
              <a:defRPr/>
            </a:lvl3pPr>
            <a:lvl4pPr marL="2057400" indent="0">
              <a:buFontTx/>
              <a:buNone/>
              <a:defRPr/>
            </a:lvl4pPr>
            <a:lvl5pPr marL="2743200" indent="0">
              <a:buFontTx/>
              <a:buNone/>
              <a:defRPr/>
            </a:lvl5pPr>
          </a:lstStyle>
          <a:p>
            <a:pPr lvl="0"/>
            <a:r>
              <a:rPr lang="en-US"/>
              <a:t>Click to edit Master text styles</a:t>
            </a:r>
          </a:p>
        </p:txBody>
      </p:sp>
      <p:sp>
        <p:nvSpPr>
          <p:cNvPr id="3" name="Text Placeholder 2"/>
          <p:cNvSpPr>
            <a:spLocks noGrp="1"/>
          </p:cNvSpPr>
          <p:nvPr>
            <p:ph type="body" idx="1"/>
          </p:nvPr>
        </p:nvSpPr>
        <p:spPr>
          <a:xfrm>
            <a:off x="1016003" y="6791172"/>
            <a:ext cx="12895002" cy="2270871"/>
          </a:xfrm>
        </p:spPr>
        <p:txBody>
          <a:bodyPr anchor="t">
            <a:normAutofit/>
          </a:bodyPr>
          <a:lstStyle>
            <a:lvl1pPr marL="0" indent="0" algn="l">
              <a:buNone/>
              <a:defRPr sz="2700">
                <a:solidFill>
                  <a:schemeClr val="tx1">
                    <a:lumMod val="50000"/>
                    <a:lumOff val="50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2560431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3070137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951510" y="914399"/>
            <a:ext cx="1957115" cy="7877177"/>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1016003" y="914400"/>
            <a:ext cx="10590225" cy="78771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8BD707-D9CF-40AE-B4C6-C98DA3205C09}" type="datetimeFigureOut">
              <a:rPr lang="en-US" smtClean="0"/>
              <a:pPr/>
              <a:t>9/15/2025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173384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1"/>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7" y="2521746"/>
            <a:ext cx="77366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7" y="3757617"/>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3" y="2521746"/>
            <a:ext cx="7774782" cy="1235868"/>
          </a:xfrm>
        </p:spPr>
        <p:txBody>
          <a:bodyPr anchor="b"/>
          <a:lstStyle>
            <a:lvl1pPr marL="0" indent="0">
              <a:buNone/>
              <a:defRPr sz="3600" b="1"/>
            </a:lvl1pPr>
            <a:lvl2pPr marL="685817" indent="0">
              <a:buNone/>
              <a:defRPr sz="3000" b="1"/>
            </a:lvl2pPr>
            <a:lvl3pPr marL="1371636" indent="0">
              <a:buNone/>
              <a:defRPr sz="2700" b="1"/>
            </a:lvl3pPr>
            <a:lvl4pPr marL="2057453" indent="0">
              <a:buNone/>
              <a:defRPr sz="2400" b="1"/>
            </a:lvl4pPr>
            <a:lvl5pPr marL="2743268" indent="0">
              <a:buNone/>
              <a:defRPr sz="2400" b="1"/>
            </a:lvl5pPr>
            <a:lvl6pPr marL="3429087" indent="0">
              <a:buNone/>
              <a:defRPr sz="2400" b="1"/>
            </a:lvl6pPr>
            <a:lvl7pPr marL="4114904" indent="0">
              <a:buNone/>
              <a:defRPr sz="2400" b="1"/>
            </a:lvl7pPr>
            <a:lvl8pPr marL="4800720" indent="0">
              <a:buNone/>
              <a:defRPr sz="2400" b="1"/>
            </a:lvl8pPr>
            <a:lvl9pPr marL="5486537"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3" y="3757617"/>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309030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2495063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9658577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3"/>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678552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7"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3"/>
            <a:ext cx="9258300" cy="7310438"/>
          </a:xfrm>
        </p:spPr>
        <p:txBody>
          <a:bodyPr/>
          <a:lstStyle>
            <a:lvl1pPr marL="0" indent="0">
              <a:buNone/>
              <a:defRPr sz="4800"/>
            </a:lvl1pPr>
            <a:lvl2pPr marL="685817" indent="0">
              <a:buNone/>
              <a:defRPr sz="4200"/>
            </a:lvl2pPr>
            <a:lvl3pPr marL="1371636" indent="0">
              <a:buNone/>
              <a:defRPr sz="3600"/>
            </a:lvl3pPr>
            <a:lvl4pPr marL="2057453" indent="0">
              <a:buNone/>
              <a:defRPr sz="3000"/>
            </a:lvl4pPr>
            <a:lvl5pPr marL="2743268" indent="0">
              <a:buNone/>
              <a:defRPr sz="3000"/>
            </a:lvl5pPr>
            <a:lvl6pPr marL="3429087" indent="0">
              <a:buNone/>
              <a:defRPr sz="3000"/>
            </a:lvl6pPr>
            <a:lvl7pPr marL="4114904" indent="0">
              <a:buNone/>
              <a:defRPr sz="3000"/>
            </a:lvl7pPr>
            <a:lvl8pPr marL="4800720" indent="0">
              <a:buNone/>
              <a:defRPr sz="3000"/>
            </a:lvl8pPr>
            <a:lvl9pPr marL="5486537" indent="0">
              <a:buNone/>
              <a:defRPr sz="3000"/>
            </a:lvl9pPr>
          </a:lstStyle>
          <a:p>
            <a:endParaRPr lang="zh-CN" altLang="en-US"/>
          </a:p>
        </p:txBody>
      </p:sp>
      <p:sp>
        <p:nvSpPr>
          <p:cNvPr id="4" name="文本占位符 3"/>
          <p:cNvSpPr>
            <a:spLocks noGrp="1"/>
          </p:cNvSpPr>
          <p:nvPr>
            <p:ph type="body" sz="half" idx="2" hasCustomPrompt="1"/>
          </p:nvPr>
        </p:nvSpPr>
        <p:spPr>
          <a:xfrm>
            <a:off x="1259687" y="3086103"/>
            <a:ext cx="5898356" cy="5717382"/>
          </a:xfrm>
        </p:spPr>
        <p:txBody>
          <a:bodyPr/>
          <a:lstStyle>
            <a:lvl1pPr marL="0" indent="0">
              <a:buNone/>
              <a:defRPr sz="2400"/>
            </a:lvl1pPr>
            <a:lvl2pPr marL="685817" indent="0">
              <a:buNone/>
              <a:defRPr sz="2100"/>
            </a:lvl2pPr>
            <a:lvl3pPr marL="1371636" indent="0">
              <a:buNone/>
              <a:defRPr sz="1800"/>
            </a:lvl3pPr>
            <a:lvl4pPr marL="2057453" indent="0">
              <a:buNone/>
              <a:defRPr sz="1500"/>
            </a:lvl4pPr>
            <a:lvl5pPr marL="2743268" indent="0">
              <a:buNone/>
              <a:defRPr sz="1500"/>
            </a:lvl5pPr>
            <a:lvl6pPr marL="3429087" indent="0">
              <a:buNone/>
              <a:defRPr sz="1500"/>
            </a:lvl6pPr>
            <a:lvl7pPr marL="4114904" indent="0">
              <a:buNone/>
              <a:defRPr sz="1500"/>
            </a:lvl7pPr>
            <a:lvl8pPr marL="4800720" indent="0">
              <a:buNone/>
              <a:defRPr sz="1500"/>
            </a:lvl8pPr>
            <a:lvl9pPr marL="5486537"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fld id="{723A3EFB-E5A4-4F85-84D0-3F54949E58B5}" type="datetimeFigureOut">
              <a:rPr lang="zh-CN" altLang="en-US" smtClean="0">
                <a:solidFill>
                  <a:prstClr val="black">
                    <a:tint val="75000"/>
                  </a:prstClr>
                </a:solidFill>
              </a:rPr>
              <a:pPr/>
              <a:t>2025/9/15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7D41E1E3-0430-46C2-B0D3-2490A70B1299}"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1519049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1"/>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9"/>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fld id="{723A3EFB-E5A4-4F85-84D0-3F54949E58B5}" type="datetimeFigureOut">
              <a:rPr lang="zh-CN" altLang="en-US" smtClean="0">
                <a:solidFill>
                  <a:prstClr val="black">
                    <a:tint val="75000"/>
                  </a:prstClr>
                </a:solidFill>
                <a:cs typeface="Arial"/>
                <a:sym typeface="Arial"/>
              </a:rPr>
              <a:pPr/>
              <a:t>2025/9/15</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9"/>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9"/>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28657265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7"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3"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7"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7"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3"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7"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7" algn="l" defTabSz="1371636" rtl="0" eaLnBrk="1" latinLnBrk="0" hangingPunct="1">
        <a:defRPr sz="27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9/15/2025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34805512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1257300" y="547689"/>
            <a:ext cx="15773400" cy="198834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B8C012C-B1B7-47F6-B168-A941E97A73A9}" type="datetimeFigureOut">
              <a:rPr lang="en-US" smtClean="0">
                <a:solidFill>
                  <a:prstClr val="black">
                    <a:tint val="75000"/>
                  </a:prstClr>
                </a:solidFill>
                <a:cs typeface="Arial"/>
                <a:sym typeface="Arial"/>
              </a:rPr>
              <a:pPr/>
              <a:t>9/15/2025</a:t>
            </a:fld>
            <a:endParaRPr lang="en-US">
              <a:solidFill>
                <a:prstClr val="black">
                  <a:tint val="75000"/>
                </a:prstClr>
              </a:solidFill>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solidFill>
                <a:prstClr val="black">
                  <a:tint val="75000"/>
                </a:prstClr>
              </a:solidFill>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EC7793-07B9-4429-92E8-8730EA770269}" type="slidenum">
              <a:rPr lang="en-US" smtClean="0">
                <a:solidFill>
                  <a:prstClr val="black">
                    <a:tint val="75000"/>
                  </a:prstClr>
                </a:solidFill>
                <a:cs typeface="Arial"/>
                <a:sym typeface="Arial"/>
              </a:rPr>
              <a:pPr/>
              <a:t>‹#›</a:t>
            </a:fld>
            <a:endParaRPr lang="en-US">
              <a:solidFill>
                <a:prstClr val="black">
                  <a:tint val="75000"/>
                </a:prstClr>
              </a:solidFill>
              <a:cs typeface="Arial"/>
              <a:sym typeface="Arial"/>
            </a:endParaRPr>
          </a:p>
        </p:txBody>
      </p:sp>
    </p:spTree>
    <p:extLst>
      <p:ext uri="{BB962C8B-B14F-4D97-AF65-F5344CB8AC3E}">
        <p14:creationId xmlns:p14="http://schemas.microsoft.com/office/powerpoint/2010/main" val="22168999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1371669"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17" indent="-342917" algn="l" defTabSz="1371669"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51" indent="-342917" algn="l" defTabSz="1371669"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86" indent="-342917" algn="l" defTabSz="1371669"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420"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255"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2089"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924"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757"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591" indent="-342917" algn="l" defTabSz="1371669"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12700"/>
            <a:ext cx="18288000" cy="10299701"/>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1016001" y="914400"/>
            <a:ext cx="12895002" cy="19812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016001" y="3240884"/>
            <a:ext cx="12895002" cy="582116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807700" y="9062044"/>
            <a:ext cx="1367909"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723A3EFB-E5A4-4F85-84D0-3F54949E58B5}" type="datetimeFigureOut">
              <a:rPr lang="zh-CN" altLang="en-US" smtClean="0">
                <a:solidFill>
                  <a:prstClr val="black">
                    <a:tint val="75000"/>
                  </a:prstClr>
                </a:solidFill>
                <a:cs typeface="Arial"/>
                <a:sym typeface="Arial"/>
              </a:rPr>
              <a:pPr/>
              <a:t>2025/9/15</a:t>
            </a:fld>
            <a:endParaRPr lang="zh-CN" altLang="en-US">
              <a:solidFill>
                <a:prstClr val="black">
                  <a:tint val="75000"/>
                </a:prstClr>
              </a:solidFill>
              <a:cs typeface="Arial"/>
              <a:sym typeface="Arial"/>
            </a:endParaRPr>
          </a:p>
        </p:txBody>
      </p:sp>
      <p:sp>
        <p:nvSpPr>
          <p:cNvPr id="5" name="Footer Placeholder 4"/>
          <p:cNvSpPr>
            <a:spLocks noGrp="1"/>
          </p:cNvSpPr>
          <p:nvPr>
            <p:ph type="ftr" sz="quarter" idx="3"/>
          </p:nvPr>
        </p:nvSpPr>
        <p:spPr>
          <a:xfrm>
            <a:off x="1016001" y="9062044"/>
            <a:ext cx="9446418" cy="547688"/>
          </a:xfrm>
          <a:prstGeom prst="rect">
            <a:avLst/>
          </a:prstGeom>
        </p:spPr>
        <p:txBody>
          <a:bodyPr vert="horz" lIns="91440" tIns="45720" rIns="91440" bIns="45720" rtlCol="0" anchor="ctr"/>
          <a:lstStyle>
            <a:lvl1pPr algn="l">
              <a:defRPr sz="1350">
                <a:solidFill>
                  <a:schemeClr val="tx1">
                    <a:tint val="75000"/>
                  </a:schemeClr>
                </a:solidFill>
              </a:defRPr>
            </a:lvl1pPr>
          </a:lstStyle>
          <a:p>
            <a:endParaRPr lang="zh-CN" altLang="en-US">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12885995" y="9062044"/>
            <a:ext cx="1025009" cy="547688"/>
          </a:xfrm>
          <a:prstGeom prst="rect">
            <a:avLst/>
          </a:prstGeom>
        </p:spPr>
        <p:txBody>
          <a:bodyPr vert="horz" lIns="91440" tIns="45720" rIns="91440" bIns="45720" rtlCol="0" anchor="ctr"/>
          <a:lstStyle>
            <a:lvl1pPr algn="r">
              <a:defRPr sz="1350">
                <a:solidFill>
                  <a:schemeClr val="accent1"/>
                </a:solidFill>
              </a:defRPr>
            </a:lvl1pPr>
          </a:lstStyle>
          <a:p>
            <a:fld id="{7D41E1E3-0430-46C2-B0D3-2490A70B1299}" type="slidenum">
              <a:rPr lang="zh-CN" altLang="en-US" smtClean="0">
                <a:solidFill>
                  <a:prstClr val="black">
                    <a:tint val="75000"/>
                  </a:prstClr>
                </a:solidFill>
                <a:cs typeface="Arial"/>
                <a:sym typeface="Arial"/>
              </a: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368924809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defTabSz="6858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514350" indent="-514350" algn="l" defTabSz="685800" rtl="0" eaLnBrk="1" latinLnBrk="0" hangingPunct="1">
        <a:spcBef>
          <a:spcPts val="1500"/>
        </a:spcBef>
        <a:spcAft>
          <a:spcPts val="0"/>
        </a:spcAft>
        <a:buClr>
          <a:schemeClr val="accent1"/>
        </a:buClr>
        <a:buSzPct val="80000"/>
        <a:buFont typeface="Wingdings 3" charset="2"/>
        <a:buChar char=""/>
        <a:defRPr sz="2700" kern="1200">
          <a:solidFill>
            <a:schemeClr val="tx1">
              <a:lumMod val="75000"/>
              <a:lumOff val="25000"/>
            </a:schemeClr>
          </a:solidFill>
          <a:latin typeface="+mn-lt"/>
          <a:ea typeface="+mn-ea"/>
          <a:cs typeface="+mn-cs"/>
        </a:defRPr>
      </a:lvl1pPr>
      <a:lvl2pPr marL="1114425" indent="-428625" algn="l" defTabSz="685800" rtl="0" eaLnBrk="1" latinLnBrk="0" hangingPunct="1">
        <a:spcBef>
          <a:spcPts val="1500"/>
        </a:spcBef>
        <a:spcAft>
          <a:spcPts val="0"/>
        </a:spcAft>
        <a:buClr>
          <a:schemeClr val="accent1"/>
        </a:buClr>
        <a:buSzPct val="80000"/>
        <a:buFont typeface="Wingdings 3" charset="2"/>
        <a:buChar char=""/>
        <a:defRPr sz="2400" kern="1200">
          <a:solidFill>
            <a:schemeClr val="tx1">
              <a:lumMod val="75000"/>
              <a:lumOff val="25000"/>
            </a:schemeClr>
          </a:solidFill>
          <a:latin typeface="+mn-lt"/>
          <a:ea typeface="+mn-ea"/>
          <a:cs typeface="+mn-cs"/>
        </a:defRPr>
      </a:lvl2pPr>
      <a:lvl3pPr marL="1714500" indent="-342900" algn="l" defTabSz="685800" rtl="0" eaLnBrk="1" latinLnBrk="0" hangingPunct="1">
        <a:spcBef>
          <a:spcPts val="1500"/>
        </a:spcBef>
        <a:spcAft>
          <a:spcPts val="0"/>
        </a:spcAft>
        <a:buClr>
          <a:schemeClr val="accent1"/>
        </a:buClr>
        <a:buSzPct val="80000"/>
        <a:buFont typeface="Wingdings 3" charset="2"/>
        <a:buChar char=""/>
        <a:defRPr sz="2100" kern="1200">
          <a:solidFill>
            <a:schemeClr val="tx1">
              <a:lumMod val="75000"/>
              <a:lumOff val="25000"/>
            </a:schemeClr>
          </a:solidFill>
          <a:latin typeface="+mn-lt"/>
          <a:ea typeface="+mn-ea"/>
          <a:cs typeface="+mn-cs"/>
        </a:defRPr>
      </a:lvl3pPr>
      <a:lvl4pPr marL="2400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4pPr>
      <a:lvl5pPr marL="30861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5pPr>
      <a:lvl6pPr marL="37719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6pPr>
      <a:lvl7pPr marL="44577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7pPr>
      <a:lvl8pPr marL="51435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8pPr>
      <a:lvl9pPr marL="5829300" indent="-342900" algn="l" defTabSz="685800" rtl="0" eaLnBrk="1" latinLnBrk="0" hangingPunct="1">
        <a:spcBef>
          <a:spcPts val="15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2700" kern="1200">
          <a:solidFill>
            <a:schemeClr val="tx1"/>
          </a:solidFill>
          <a:latin typeface="+mn-lt"/>
          <a:ea typeface="+mn-ea"/>
          <a:cs typeface="+mn-cs"/>
        </a:defRPr>
      </a:lvl1pPr>
      <a:lvl2pPr marL="685800" algn="l" defTabSz="685800" rtl="0" eaLnBrk="1" latinLnBrk="0" hangingPunct="1">
        <a:defRPr sz="2700" kern="1200">
          <a:solidFill>
            <a:schemeClr val="tx1"/>
          </a:solidFill>
          <a:latin typeface="+mn-lt"/>
          <a:ea typeface="+mn-ea"/>
          <a:cs typeface="+mn-cs"/>
        </a:defRPr>
      </a:lvl2pPr>
      <a:lvl3pPr marL="1371600" algn="l" defTabSz="685800" rtl="0" eaLnBrk="1" latinLnBrk="0" hangingPunct="1">
        <a:defRPr sz="2700" kern="1200">
          <a:solidFill>
            <a:schemeClr val="tx1"/>
          </a:solidFill>
          <a:latin typeface="+mn-lt"/>
          <a:ea typeface="+mn-ea"/>
          <a:cs typeface="+mn-cs"/>
        </a:defRPr>
      </a:lvl3pPr>
      <a:lvl4pPr marL="2057400" algn="l" defTabSz="685800" rtl="0" eaLnBrk="1" latinLnBrk="0" hangingPunct="1">
        <a:defRPr sz="2700" kern="1200">
          <a:solidFill>
            <a:schemeClr val="tx1"/>
          </a:solidFill>
          <a:latin typeface="+mn-lt"/>
          <a:ea typeface="+mn-ea"/>
          <a:cs typeface="+mn-cs"/>
        </a:defRPr>
      </a:lvl4pPr>
      <a:lvl5pPr marL="2743200" algn="l" defTabSz="685800" rtl="0" eaLnBrk="1" latinLnBrk="0" hangingPunct="1">
        <a:defRPr sz="2700" kern="1200">
          <a:solidFill>
            <a:schemeClr val="tx1"/>
          </a:solidFill>
          <a:latin typeface="+mn-lt"/>
          <a:ea typeface="+mn-ea"/>
          <a:cs typeface="+mn-cs"/>
        </a:defRPr>
      </a:lvl5pPr>
      <a:lvl6pPr marL="3429000" algn="l" defTabSz="685800" rtl="0" eaLnBrk="1" latinLnBrk="0" hangingPunct="1">
        <a:defRPr sz="2700" kern="1200">
          <a:solidFill>
            <a:schemeClr val="tx1"/>
          </a:solidFill>
          <a:latin typeface="+mn-lt"/>
          <a:ea typeface="+mn-ea"/>
          <a:cs typeface="+mn-cs"/>
        </a:defRPr>
      </a:lvl6pPr>
      <a:lvl7pPr marL="4114800" algn="l" defTabSz="685800" rtl="0" eaLnBrk="1" latinLnBrk="0" hangingPunct="1">
        <a:defRPr sz="2700" kern="1200">
          <a:solidFill>
            <a:schemeClr val="tx1"/>
          </a:solidFill>
          <a:latin typeface="+mn-lt"/>
          <a:ea typeface="+mn-ea"/>
          <a:cs typeface="+mn-cs"/>
        </a:defRPr>
      </a:lvl7pPr>
      <a:lvl8pPr marL="4800600" algn="l" defTabSz="685800" rtl="0" eaLnBrk="1" latinLnBrk="0" hangingPunct="1">
        <a:defRPr sz="2700" kern="1200">
          <a:solidFill>
            <a:schemeClr val="tx1"/>
          </a:solidFill>
          <a:latin typeface="+mn-lt"/>
          <a:ea typeface="+mn-ea"/>
          <a:cs typeface="+mn-cs"/>
        </a:defRPr>
      </a:lvl8pPr>
      <a:lvl9pPr marL="5486400" algn="l" defTabSz="6858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svg"/><Relationship Id="rId7" Type="http://schemas.openxmlformats.org/officeDocument/2006/relationships/image" Target="../media/image34.svg"/><Relationship Id="rId2" Type="http://schemas.openxmlformats.org/officeDocument/2006/relationships/image" Target="../media/image29.png"/><Relationship Id="rId1" Type="http://schemas.openxmlformats.org/officeDocument/2006/relationships/slideLayout" Target="../slideLayouts/slideLayout40.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2.sv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svg"/></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0.xml"/><Relationship Id="rId4" Type="http://schemas.openxmlformats.org/officeDocument/2006/relationships/image" Target="../media/image41.svg"/></Relationships>
</file>

<file path=ppt/slides/_rels/slide12.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0.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53.sv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2.png"/><Relationship Id="rId2" Type="http://schemas.openxmlformats.org/officeDocument/2006/relationships/image" Target="../media/image44.png"/><Relationship Id="rId1" Type="http://schemas.openxmlformats.org/officeDocument/2006/relationships/slideLayout" Target="../slideLayouts/slideLayout40.xml"/><Relationship Id="rId6" Type="http://schemas.openxmlformats.org/officeDocument/2006/relationships/image" Target="../media/image48.png"/><Relationship Id="rId11" Type="http://schemas.openxmlformats.org/officeDocument/2006/relationships/image" Target="../media/image51.svg"/><Relationship Id="rId5" Type="http://schemas.openxmlformats.org/officeDocument/2006/relationships/image" Target="../media/image47.svg"/><Relationship Id="rId10" Type="http://schemas.openxmlformats.org/officeDocument/2006/relationships/image" Target="../media/image50.png"/><Relationship Id="rId4" Type="http://schemas.openxmlformats.org/officeDocument/2006/relationships/image" Target="../media/image46.png"/><Relationship Id="rId9" Type="http://schemas.openxmlformats.org/officeDocument/2006/relationships/image" Target="../media/image36.svg"/></Relationships>
</file>

<file path=ppt/slides/_rels/slide14.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32.svg"/><Relationship Id="rId7" Type="http://schemas.openxmlformats.org/officeDocument/2006/relationships/image" Target="../media/image45.svg"/><Relationship Id="rId12" Type="http://schemas.openxmlformats.org/officeDocument/2006/relationships/image" Target="../media/image58.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44.png"/><Relationship Id="rId11" Type="http://schemas.openxmlformats.org/officeDocument/2006/relationships/image" Target="../media/image57.svg"/><Relationship Id="rId5" Type="http://schemas.openxmlformats.org/officeDocument/2006/relationships/image" Target="../media/image49.svg"/><Relationship Id="rId10" Type="http://schemas.openxmlformats.org/officeDocument/2006/relationships/image" Target="../media/image56.png"/><Relationship Id="rId4" Type="http://schemas.openxmlformats.org/officeDocument/2006/relationships/image" Target="../media/image48.png"/><Relationship Id="rId9" Type="http://schemas.openxmlformats.org/officeDocument/2006/relationships/image" Target="../media/image55.svg"/><Relationship Id="rId14" Type="http://schemas.openxmlformats.org/officeDocument/2006/relationships/image" Target="../media/image60.png"/></Relationships>
</file>

<file path=ppt/slides/_rels/slide1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0.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40.xml"/><Relationship Id="rId5" Type="http://schemas.openxmlformats.org/officeDocument/2006/relationships/image" Target="../media/image41.sv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audio" Target="../media/audio1.wav"/><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0.xml"/><Relationship Id="rId4" Type="http://schemas.openxmlformats.org/officeDocument/2006/relationships/image" Target="../media/image70.jpg"/></Relationships>
</file>

<file path=ppt/slides/_rels/slide26.xml.rels><?xml version="1.0" encoding="UTF-8" standalone="yes"?>
<Relationships xmlns="http://schemas.openxmlformats.org/package/2006/relationships"><Relationship Id="rId3" Type="http://schemas.openxmlformats.org/officeDocument/2006/relationships/image" Target="../media/image72.svg"/><Relationship Id="rId2" Type="http://schemas.openxmlformats.org/officeDocument/2006/relationships/image" Target="../media/image71.png"/><Relationship Id="rId1" Type="http://schemas.openxmlformats.org/officeDocument/2006/relationships/slideLayout" Target="../slideLayouts/slideLayout40.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0.xml"/><Relationship Id="rId5" Type="http://schemas.openxmlformats.org/officeDocument/2006/relationships/image" Target="../media/image49.svg"/><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76.svg"/><Relationship Id="rId2" Type="http://schemas.openxmlformats.org/officeDocument/2006/relationships/image" Target="../media/image75.png"/><Relationship Id="rId1" Type="http://schemas.openxmlformats.org/officeDocument/2006/relationships/slideLayout" Target="../slideLayouts/slideLayout40.xml"/><Relationship Id="rId5" Type="http://schemas.openxmlformats.org/officeDocument/2006/relationships/image" Target="../media/image78.svg"/><Relationship Id="rId4" Type="http://schemas.openxmlformats.org/officeDocument/2006/relationships/image" Target="../media/image77.png"/></Relationships>
</file>

<file path=ppt/slides/_rels/slide2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5.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3.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2.png"/><Relationship Id="rId5" Type="http://schemas.openxmlformats.org/officeDocument/2006/relationships/image" Target="../media/image81.jp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83.png"/><Relationship Id="rId5" Type="http://schemas.microsoft.com/office/2007/relationships/media" Target="../media/media5.mp3"/><Relationship Id="rId10" Type="http://schemas.openxmlformats.org/officeDocument/2006/relationships/notesSlide" Target="../notesSlides/notesSlide2.xml"/><Relationship Id="rId4" Type="http://schemas.openxmlformats.org/officeDocument/2006/relationships/audio" Target="../media/media4.mp3"/><Relationship Id="rId9"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83.png"/><Relationship Id="rId5" Type="http://schemas.microsoft.com/office/2007/relationships/media" Target="../media/media5.mp3"/><Relationship Id="rId10" Type="http://schemas.openxmlformats.org/officeDocument/2006/relationships/notesSlide" Target="../notesSlides/notesSlide3.xml"/><Relationship Id="rId4" Type="http://schemas.openxmlformats.org/officeDocument/2006/relationships/audio" Target="../media/media4.mp3"/><Relationship Id="rId9"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83.png"/><Relationship Id="rId5" Type="http://schemas.microsoft.com/office/2007/relationships/media" Target="../media/media5.mp3"/><Relationship Id="rId10" Type="http://schemas.openxmlformats.org/officeDocument/2006/relationships/notesSlide" Target="../notesSlides/notesSlide4.xml"/><Relationship Id="rId4" Type="http://schemas.openxmlformats.org/officeDocument/2006/relationships/audio" Target="../media/media4.mp3"/><Relationship Id="rId9"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83.png"/><Relationship Id="rId5" Type="http://schemas.microsoft.com/office/2007/relationships/media" Target="../media/media5.mp3"/><Relationship Id="rId10" Type="http://schemas.openxmlformats.org/officeDocument/2006/relationships/notesSlide" Target="../notesSlides/notesSlide5.xml"/><Relationship Id="rId4" Type="http://schemas.openxmlformats.org/officeDocument/2006/relationships/audio" Target="../media/media4.mp3"/><Relationship Id="rId9"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8" Type="http://schemas.openxmlformats.org/officeDocument/2006/relationships/audio" Target="../media/media6.mp3"/><Relationship Id="rId3" Type="http://schemas.microsoft.com/office/2007/relationships/media" Target="../media/media4.mp3"/><Relationship Id="rId7" Type="http://schemas.microsoft.com/office/2007/relationships/media" Target="../media/media6.mp3"/><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audio" Target="../media/media5.mp3"/><Relationship Id="rId11" Type="http://schemas.openxmlformats.org/officeDocument/2006/relationships/image" Target="../media/image83.png"/><Relationship Id="rId5" Type="http://schemas.microsoft.com/office/2007/relationships/media" Target="../media/media5.mp3"/><Relationship Id="rId10" Type="http://schemas.openxmlformats.org/officeDocument/2006/relationships/notesSlide" Target="../notesSlides/notesSlide6.xml"/><Relationship Id="rId4" Type="http://schemas.openxmlformats.org/officeDocument/2006/relationships/audio" Target="../media/media4.mp3"/><Relationship Id="rId9"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1.svg"/><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40.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6.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 Id="rId5" Type="http://schemas.openxmlformats.org/officeDocument/2006/relationships/image" Target="../media/image24.png"/><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png"/><Relationship Id="rId1" Type="http://schemas.openxmlformats.org/officeDocument/2006/relationships/slideLayout" Target="../slideLayouts/slideLayout40.xml"/><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8F3F0"/>
        </a:solidFill>
        <a:effectLst/>
      </p:bgPr>
    </p:bg>
    <p:spTree>
      <p:nvGrpSpPr>
        <p:cNvPr id="1" name=""/>
        <p:cNvGrpSpPr/>
        <p:nvPr/>
      </p:nvGrpSpPr>
      <p:grpSpPr>
        <a:xfrm>
          <a:off x="0" y="0"/>
          <a:ext cx="0" cy="0"/>
          <a:chOff x="0" y="0"/>
          <a:chExt cx="0" cy="0"/>
        </a:xfrm>
      </p:grpSpPr>
      <p:sp>
        <p:nvSpPr>
          <p:cNvPr id="6" name="Freeform 6"/>
          <p:cNvSpPr/>
          <p:nvPr/>
        </p:nvSpPr>
        <p:spPr>
          <a:xfrm>
            <a:off x="747614" y="533417"/>
            <a:ext cx="2368555" cy="2439523"/>
          </a:xfrm>
          <a:custGeom>
            <a:avLst/>
            <a:gdLst/>
            <a:ahLst/>
            <a:cxnLst/>
            <a:rect l="l" t="t" r="r" b="b"/>
            <a:pathLst>
              <a:path w="2368555" h="2439523">
                <a:moveTo>
                  <a:pt x="0" y="0"/>
                </a:moveTo>
                <a:lnTo>
                  <a:pt x="2368555" y="0"/>
                </a:lnTo>
                <a:lnTo>
                  <a:pt x="2368555" y="2439523"/>
                </a:lnTo>
                <a:lnTo>
                  <a:pt x="0" y="2439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7"/>
          <p:cNvSpPr/>
          <p:nvPr/>
        </p:nvSpPr>
        <p:spPr>
          <a:xfrm>
            <a:off x="15621000" y="258453"/>
            <a:ext cx="2087469" cy="2670018"/>
          </a:xfrm>
          <a:custGeom>
            <a:avLst/>
            <a:gdLst/>
            <a:ahLst/>
            <a:cxnLst/>
            <a:rect l="l" t="t" r="r" b="b"/>
            <a:pathLst>
              <a:path w="2087469" h="2670018">
                <a:moveTo>
                  <a:pt x="0" y="0"/>
                </a:moveTo>
                <a:lnTo>
                  <a:pt x="2087469" y="0"/>
                </a:lnTo>
                <a:lnTo>
                  <a:pt x="2087469" y="2670018"/>
                </a:lnTo>
                <a:lnTo>
                  <a:pt x="0" y="2670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1791142" y="7581900"/>
            <a:ext cx="2200226" cy="2172224"/>
          </a:xfrm>
          <a:custGeom>
            <a:avLst/>
            <a:gdLst/>
            <a:ahLst/>
            <a:cxnLst/>
            <a:rect l="l" t="t" r="r" b="b"/>
            <a:pathLst>
              <a:path w="2200226" h="2172224">
                <a:moveTo>
                  <a:pt x="0" y="0"/>
                </a:moveTo>
                <a:lnTo>
                  <a:pt x="2200226" y="0"/>
                </a:lnTo>
                <a:lnTo>
                  <a:pt x="2200226" y="2172224"/>
                </a:lnTo>
                <a:lnTo>
                  <a:pt x="0" y="21722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13193242" y="7589520"/>
            <a:ext cx="2190005" cy="2190005"/>
          </a:xfrm>
          <a:custGeom>
            <a:avLst/>
            <a:gdLst/>
            <a:ahLst/>
            <a:cxnLst/>
            <a:rect l="l" t="t" r="r" b="b"/>
            <a:pathLst>
              <a:path w="2190005" h="2190005">
                <a:moveTo>
                  <a:pt x="0" y="0"/>
                </a:moveTo>
                <a:lnTo>
                  <a:pt x="2190005" y="0"/>
                </a:lnTo>
                <a:lnTo>
                  <a:pt x="2190005" y="2190006"/>
                </a:lnTo>
                <a:lnTo>
                  <a:pt x="0" y="2190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731994" y="4765099"/>
            <a:ext cx="2043047" cy="1020617"/>
          </a:xfrm>
          <a:custGeom>
            <a:avLst/>
            <a:gdLst/>
            <a:ahLst/>
            <a:cxnLst/>
            <a:rect l="l" t="t" r="r" b="b"/>
            <a:pathLst>
              <a:path w="2043047" h="1020617">
                <a:moveTo>
                  <a:pt x="0" y="0"/>
                </a:moveTo>
                <a:lnTo>
                  <a:pt x="2043048" y="0"/>
                </a:lnTo>
                <a:lnTo>
                  <a:pt x="2043048" y="1020618"/>
                </a:lnTo>
                <a:lnTo>
                  <a:pt x="0" y="1020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rot="5400000">
            <a:off x="12299197" y="-532924"/>
            <a:ext cx="2041001" cy="1937095"/>
          </a:xfrm>
          <a:custGeom>
            <a:avLst/>
            <a:gdLst/>
            <a:ahLst/>
            <a:cxnLst/>
            <a:rect l="l" t="t" r="r" b="b"/>
            <a:pathLst>
              <a:path w="2041001" h="1937095">
                <a:moveTo>
                  <a:pt x="0" y="0"/>
                </a:moveTo>
                <a:lnTo>
                  <a:pt x="2041000" y="0"/>
                </a:lnTo>
                <a:lnTo>
                  <a:pt x="2041000" y="1937095"/>
                </a:lnTo>
                <a:lnTo>
                  <a:pt x="0" y="19370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a:off x="15941728" y="6345875"/>
            <a:ext cx="2831054" cy="830523"/>
          </a:xfrm>
          <a:custGeom>
            <a:avLst/>
            <a:gdLst/>
            <a:ahLst/>
            <a:cxnLst/>
            <a:rect l="l" t="t" r="r" b="b"/>
            <a:pathLst>
              <a:path w="2831054" h="830523">
                <a:moveTo>
                  <a:pt x="0" y="0"/>
                </a:moveTo>
                <a:lnTo>
                  <a:pt x="2831054" y="0"/>
                </a:lnTo>
                <a:lnTo>
                  <a:pt x="2831054" y="830524"/>
                </a:lnTo>
                <a:lnTo>
                  <a:pt x="0" y="830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TextBox 13"/>
          <p:cNvSpPr txBox="1"/>
          <p:nvPr/>
        </p:nvSpPr>
        <p:spPr>
          <a:xfrm>
            <a:off x="1531700" y="3546318"/>
            <a:ext cx="15224599" cy="1846659"/>
          </a:xfrm>
          <a:prstGeom prst="rect">
            <a:avLst/>
          </a:prstGeom>
        </p:spPr>
        <p:txBody>
          <a:bodyPr wrap="square" lIns="0" tIns="0" rIns="0" bIns="0" rtlCol="0" anchor="t">
            <a:spAutoFit/>
          </a:bodyPr>
          <a:lstStyle/>
          <a:p>
            <a:pPr algn="ctr"/>
            <a:r>
              <a:rPr lang="vi-VN" sz="6000" b="1" dirty="0">
                <a:solidFill>
                  <a:srgbClr val="00B050"/>
                </a:solidFill>
                <a:latin typeface="Arial" panose="020B0604020202020204" pitchFamily="34" charset="0"/>
                <a:cs typeface="Arial" panose="020B0604020202020204" pitchFamily="34" charset="0"/>
              </a:rPr>
              <a:t>CHÀO MỪNG </a:t>
            </a:r>
            <a:r>
              <a:rPr lang="en-US" sz="6000" b="1" dirty="0">
                <a:solidFill>
                  <a:srgbClr val="00B050"/>
                </a:solidFill>
                <a:latin typeface="Arial" panose="020B0604020202020204" pitchFamily="34" charset="0"/>
                <a:cs typeface="Arial" panose="020B0604020202020204" pitchFamily="34" charset="0"/>
              </a:rPr>
              <a:t>QUÝ THẦY CÔ VÀ CÁC </a:t>
            </a:r>
            <a:r>
              <a:rPr lang="vi-VN" sz="6000" b="1" dirty="0">
                <a:solidFill>
                  <a:srgbClr val="00B050"/>
                </a:solidFill>
                <a:latin typeface="Arial" panose="020B0604020202020204" pitchFamily="34" charset="0"/>
                <a:cs typeface="Arial" panose="020B0604020202020204" pitchFamily="34" charset="0"/>
              </a:rPr>
              <a:t>EM </a:t>
            </a:r>
          </a:p>
          <a:p>
            <a:pPr algn="ctr"/>
            <a:r>
              <a:rPr lang="en-US" sz="6000" b="1" dirty="0">
                <a:solidFill>
                  <a:srgbClr val="00B050"/>
                </a:solidFill>
                <a:latin typeface="Arial" panose="020B0604020202020204" pitchFamily="34" charset="0"/>
                <a:cs typeface="Arial" panose="020B0604020202020204" pitchFamily="34" charset="0"/>
              </a:rPr>
              <a:t>HỌC SINH </a:t>
            </a:r>
            <a:r>
              <a:rPr lang="vi-VN" sz="6000" b="1" dirty="0">
                <a:solidFill>
                  <a:srgbClr val="00B050"/>
                </a:solidFill>
                <a:latin typeface="Arial" panose="020B0604020202020204" pitchFamily="34" charset="0"/>
                <a:cs typeface="Arial" panose="020B0604020202020204" pitchFamily="34" charset="0"/>
              </a:rPr>
              <a:t>ĐẾN VỚI TIẾT HỌC HÔM NAY!</a:t>
            </a:r>
            <a:endParaRPr lang="en-US" sz="6000" b="1" dirty="0">
              <a:solidFill>
                <a:srgbClr val="00B050"/>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D378F9F-9525-69BB-D714-61418727B54E}"/>
              </a:ext>
            </a:extLst>
          </p:cNvPr>
          <p:cNvSpPr txBox="1"/>
          <p:nvPr/>
        </p:nvSpPr>
        <p:spPr>
          <a:xfrm>
            <a:off x="1311053" y="876300"/>
            <a:ext cx="16062547" cy="1938992"/>
          </a:xfrm>
          <a:prstGeom prst="rect">
            <a:avLst/>
          </a:prstGeom>
          <a:noFill/>
        </p:spPr>
        <p:txBody>
          <a:bodyPr wrap="square" rtlCol="0">
            <a:spAutoFit/>
          </a:bodyPr>
          <a:lstStyle/>
          <a:p>
            <a:pPr algn="ctr"/>
            <a:r>
              <a:rPr lang="en-US" sz="6000" b="1" dirty="0">
                <a:solidFill>
                  <a:srgbClr val="FF0000"/>
                </a:solidFill>
                <a:highlight>
                  <a:srgbClr val="00FF00"/>
                </a:highlight>
                <a:latin typeface="Times New Roman" panose="02020603050405020304" pitchFamily="18" charset="0"/>
                <a:cs typeface="Times New Roman" panose="02020603050405020304" pitchFamily="18" charset="0"/>
              </a:rPr>
              <a:t>SỞ GD &amp; ĐT HẢI PHÒNG</a:t>
            </a:r>
          </a:p>
          <a:p>
            <a:pPr algn="ctr"/>
            <a:r>
              <a:rPr lang="en-US" sz="6000" b="1" dirty="0">
                <a:solidFill>
                  <a:srgbClr val="FF0000"/>
                </a:solidFill>
                <a:highlight>
                  <a:srgbClr val="00FF00"/>
                </a:highlight>
                <a:latin typeface="Times New Roman" panose="02020603050405020304" pitchFamily="18" charset="0"/>
                <a:cs typeface="Times New Roman" panose="02020603050405020304" pitchFamily="18" charset="0"/>
              </a:rPr>
              <a:t>TRƯỜNG THPT TRẦN TẤT VĂN</a:t>
            </a:r>
          </a:p>
        </p:txBody>
      </p:sp>
      <p:sp>
        <p:nvSpPr>
          <p:cNvPr id="3" name="TextBox 2">
            <a:extLst>
              <a:ext uri="{FF2B5EF4-FFF2-40B4-BE49-F238E27FC236}">
                <a16:creationId xmlns:a16="http://schemas.microsoft.com/office/drawing/2014/main" id="{3C091A7F-0D75-DCEA-053D-C34F68AB2E37}"/>
              </a:ext>
            </a:extLst>
          </p:cNvPr>
          <p:cNvSpPr txBox="1"/>
          <p:nvPr/>
        </p:nvSpPr>
        <p:spPr>
          <a:xfrm>
            <a:off x="6172200" y="8267700"/>
            <a:ext cx="6858000" cy="1323439"/>
          </a:xfrm>
          <a:prstGeom prst="rect">
            <a:avLst/>
          </a:prstGeom>
          <a:noFill/>
        </p:spPr>
        <p:txBody>
          <a:bodyPr wrap="square" rtlCol="0">
            <a:spAutoFit/>
          </a:bodyPr>
          <a:lstStyle/>
          <a:p>
            <a:r>
              <a:rPr lang="en-US" sz="4000" b="1" dirty="0">
                <a:solidFill>
                  <a:srgbClr val="00B050"/>
                </a:solidFill>
                <a:latin typeface="Times New Roman" panose="02020603050405020304" pitchFamily="18" charset="0"/>
                <a:cs typeface="Times New Roman" panose="02020603050405020304" pitchFamily="18" charset="0"/>
              </a:rPr>
              <a:t>GIÁO VIÊN: LÊ THỊ HẢI</a:t>
            </a:r>
          </a:p>
          <a:p>
            <a:r>
              <a:rPr lang="en-US" sz="4000" b="1" dirty="0">
                <a:solidFill>
                  <a:srgbClr val="00B050"/>
                </a:solidFill>
                <a:latin typeface="Times New Roman" panose="02020603050405020304" pitchFamily="18" charset="0"/>
                <a:cs typeface="Times New Roman" panose="02020603050405020304" pitchFamily="18" charset="0"/>
              </a:rPr>
              <a:t>LỚP HỌC:  11B8</a:t>
            </a:r>
          </a:p>
        </p:txBody>
      </p:sp>
    </p:spTree>
    <p:extLst>
      <p:ext uri="{BB962C8B-B14F-4D97-AF65-F5344CB8AC3E}">
        <p14:creationId xmlns:p14="http://schemas.microsoft.com/office/powerpoint/2010/main" val="554482002"/>
      </p:ext>
    </p:extLst>
  </p:cSld>
  <p:clrMapOvr>
    <a:masterClrMapping/>
  </p:clrMapOvr>
  <p:transition spd="med">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5400000" flipH="1" flipV="1">
            <a:off x="8861940" y="-482970"/>
            <a:ext cx="9555720" cy="11277600"/>
          </a:xfrm>
          <a:custGeom>
            <a:avLst/>
            <a:gdLst/>
            <a:ahLst/>
            <a:cxnLst/>
            <a:rect l="l" t="t" r="r" b="b"/>
            <a:pathLst>
              <a:path w="9555720" h="9897638">
                <a:moveTo>
                  <a:pt x="9555720" y="9897639"/>
                </a:moveTo>
                <a:lnTo>
                  <a:pt x="0" y="9897639"/>
                </a:lnTo>
                <a:lnTo>
                  <a:pt x="0" y="0"/>
                </a:lnTo>
                <a:lnTo>
                  <a:pt x="9555720" y="0"/>
                </a:lnTo>
                <a:lnTo>
                  <a:pt x="9555720" y="9897639"/>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6761358">
            <a:off x="-5283473" y="5858136"/>
            <a:ext cx="10566946" cy="7685052"/>
          </a:xfrm>
          <a:custGeom>
            <a:avLst/>
            <a:gdLst/>
            <a:ahLst/>
            <a:cxnLst/>
            <a:rect l="l" t="t" r="r" b="b"/>
            <a:pathLst>
              <a:path w="10566946" h="7685052">
                <a:moveTo>
                  <a:pt x="0" y="0"/>
                </a:moveTo>
                <a:lnTo>
                  <a:pt x="10566946" y="0"/>
                </a:lnTo>
                <a:lnTo>
                  <a:pt x="10566946" y="7685052"/>
                </a:lnTo>
                <a:lnTo>
                  <a:pt x="0" y="768505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flipH="1">
            <a:off x="1676428" y="5866108"/>
            <a:ext cx="5115656" cy="4018115"/>
          </a:xfrm>
          <a:custGeom>
            <a:avLst/>
            <a:gdLst/>
            <a:ahLst/>
            <a:cxnLst/>
            <a:rect l="l" t="t" r="r" b="b"/>
            <a:pathLst>
              <a:path w="5115656" h="4018115">
                <a:moveTo>
                  <a:pt x="5115656" y="0"/>
                </a:moveTo>
                <a:lnTo>
                  <a:pt x="0" y="0"/>
                </a:lnTo>
                <a:lnTo>
                  <a:pt x="0" y="4018115"/>
                </a:lnTo>
                <a:lnTo>
                  <a:pt x="5115656" y="4018115"/>
                </a:lnTo>
                <a:lnTo>
                  <a:pt x="5115656"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2558888" y="4620243"/>
            <a:ext cx="3350735" cy="2491728"/>
          </a:xfrm>
          <a:custGeom>
            <a:avLst/>
            <a:gdLst/>
            <a:ahLst/>
            <a:cxnLst/>
            <a:rect l="l" t="t" r="r" b="b"/>
            <a:pathLst>
              <a:path w="3350735" h="2491728">
                <a:moveTo>
                  <a:pt x="0" y="0"/>
                </a:moveTo>
                <a:lnTo>
                  <a:pt x="3350735" y="0"/>
                </a:lnTo>
                <a:lnTo>
                  <a:pt x="3350735" y="2491729"/>
                </a:lnTo>
                <a:lnTo>
                  <a:pt x="0" y="24917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9" name="TextBox 9"/>
          <p:cNvSpPr txBox="1"/>
          <p:nvPr/>
        </p:nvSpPr>
        <p:spPr>
          <a:xfrm>
            <a:off x="1533633" y="789724"/>
            <a:ext cx="5585597" cy="3046988"/>
          </a:xfrm>
          <a:prstGeom prst="rect">
            <a:avLst/>
          </a:prstGeom>
        </p:spPr>
        <p:txBody>
          <a:bodyPr wrap="square" lIns="0" tIns="0" rIns="0" bIns="0" rtlCol="0" anchor="t">
            <a:spAutoFit/>
          </a:bodyPr>
          <a:lstStyle/>
          <a:p>
            <a:pPr algn="ctr">
              <a:lnSpc>
                <a:spcPct val="150000"/>
              </a:lnSpc>
            </a:pPr>
            <a:r>
              <a:rPr lang="vi-VN" sz="6600" b="1">
                <a:solidFill>
                  <a:srgbClr val="51413A"/>
                </a:solidFill>
                <a:latin typeface="Arial" panose="020B0604020202020204" pitchFamily="34" charset="0"/>
                <a:cs typeface="Arial" panose="020B0604020202020204" pitchFamily="34" charset="0"/>
              </a:rPr>
              <a:t>NỘI DUNG BÀI HỌC</a:t>
            </a:r>
            <a:endParaRPr lang="en-US" sz="6600" b="1">
              <a:solidFill>
                <a:srgbClr val="51413A"/>
              </a:solidFill>
              <a:latin typeface="Arial" panose="020B0604020202020204" pitchFamily="34" charset="0"/>
              <a:cs typeface="Arial" panose="020B0604020202020204" pitchFamily="34" charset="0"/>
            </a:endParaRPr>
          </a:p>
        </p:txBody>
      </p:sp>
      <p:grpSp>
        <p:nvGrpSpPr>
          <p:cNvPr id="21" name="Group 20"/>
          <p:cNvGrpSpPr/>
          <p:nvPr/>
        </p:nvGrpSpPr>
        <p:grpSpPr>
          <a:xfrm>
            <a:off x="7666777" y="2025592"/>
            <a:ext cx="1347197" cy="1395402"/>
            <a:chOff x="9672309" y="1402976"/>
            <a:chExt cx="1347197" cy="1395402"/>
          </a:xfrm>
        </p:grpSpPr>
        <p:sp>
          <p:nvSpPr>
            <p:cNvPr id="4" name="Freeform 4"/>
            <p:cNvSpPr/>
            <p:nvPr/>
          </p:nvSpPr>
          <p:spPr>
            <a:xfrm>
              <a:off x="9672309" y="1402976"/>
              <a:ext cx="1347197" cy="1395402"/>
            </a:xfrm>
            <a:custGeom>
              <a:avLst/>
              <a:gdLst/>
              <a:ahLst/>
              <a:cxnLst/>
              <a:rect l="l" t="t" r="r" b="b"/>
              <a:pathLst>
                <a:path w="1347197" h="1395402">
                  <a:moveTo>
                    <a:pt x="0" y="0"/>
                  </a:moveTo>
                  <a:lnTo>
                    <a:pt x="1347197" y="0"/>
                  </a:lnTo>
                  <a:lnTo>
                    <a:pt x="1347197" y="1395402"/>
                  </a:lnTo>
                  <a:lnTo>
                    <a:pt x="0" y="13954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0" name="TextBox 10"/>
            <p:cNvSpPr txBox="1"/>
            <p:nvPr/>
          </p:nvSpPr>
          <p:spPr>
            <a:xfrm>
              <a:off x="9849665" y="1851118"/>
              <a:ext cx="992485" cy="500137"/>
            </a:xfrm>
            <a:prstGeom prst="rect">
              <a:avLst/>
            </a:prstGeom>
          </p:spPr>
          <p:txBody>
            <a:bodyPr lIns="0" tIns="0" rIns="0" bIns="0" rtlCol="0" anchor="t">
              <a:spAutoFit/>
            </a:bodyPr>
            <a:lstStyle/>
            <a:p>
              <a:pPr algn="ctr">
                <a:lnSpc>
                  <a:spcPts val="3900"/>
                </a:lnSpc>
              </a:pPr>
              <a:r>
                <a:rPr lang="en-US" sz="4400" b="1">
                  <a:solidFill>
                    <a:srgbClr val="FFF9FF"/>
                  </a:solidFill>
                  <a:latin typeface="Arial" panose="020B0604020202020204" pitchFamily="34" charset="0"/>
                  <a:cs typeface="Arial" panose="020B0604020202020204" pitchFamily="34" charset="0"/>
                </a:rPr>
                <a:t>1</a:t>
              </a:r>
            </a:p>
          </p:txBody>
        </p:sp>
      </p:grpSp>
      <p:grpSp>
        <p:nvGrpSpPr>
          <p:cNvPr id="20" name="Group 19"/>
          <p:cNvGrpSpPr/>
          <p:nvPr/>
        </p:nvGrpSpPr>
        <p:grpSpPr>
          <a:xfrm>
            <a:off x="7654939" y="4002684"/>
            <a:ext cx="1347197" cy="1395402"/>
            <a:chOff x="9672309" y="4180003"/>
            <a:chExt cx="1347197" cy="1395402"/>
          </a:xfrm>
        </p:grpSpPr>
        <p:sp>
          <p:nvSpPr>
            <p:cNvPr id="5" name="Freeform 5"/>
            <p:cNvSpPr/>
            <p:nvPr/>
          </p:nvSpPr>
          <p:spPr>
            <a:xfrm>
              <a:off x="9672309" y="4180003"/>
              <a:ext cx="1347197" cy="1395402"/>
            </a:xfrm>
            <a:custGeom>
              <a:avLst/>
              <a:gdLst/>
              <a:ahLst/>
              <a:cxnLst/>
              <a:rect l="l" t="t" r="r" b="b"/>
              <a:pathLst>
                <a:path w="1347197" h="1395402">
                  <a:moveTo>
                    <a:pt x="0" y="0"/>
                  </a:moveTo>
                  <a:lnTo>
                    <a:pt x="1347197" y="0"/>
                  </a:lnTo>
                  <a:lnTo>
                    <a:pt x="1347197" y="1395402"/>
                  </a:lnTo>
                  <a:lnTo>
                    <a:pt x="0" y="13954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TextBox 11"/>
            <p:cNvSpPr txBox="1"/>
            <p:nvPr/>
          </p:nvSpPr>
          <p:spPr>
            <a:xfrm>
              <a:off x="9849665" y="4628145"/>
              <a:ext cx="992485" cy="500137"/>
            </a:xfrm>
            <a:prstGeom prst="rect">
              <a:avLst/>
            </a:prstGeom>
          </p:spPr>
          <p:txBody>
            <a:bodyPr lIns="0" tIns="0" rIns="0" bIns="0" rtlCol="0" anchor="t">
              <a:spAutoFit/>
            </a:bodyPr>
            <a:lstStyle/>
            <a:p>
              <a:pPr algn="ctr">
                <a:lnSpc>
                  <a:spcPts val="3900"/>
                </a:lnSpc>
              </a:pPr>
              <a:r>
                <a:rPr lang="en-US" sz="4400" b="1">
                  <a:solidFill>
                    <a:srgbClr val="FFF9FF"/>
                  </a:solidFill>
                  <a:latin typeface="Arial" panose="020B0604020202020204" pitchFamily="34" charset="0"/>
                  <a:cs typeface="Arial" panose="020B0604020202020204" pitchFamily="34" charset="0"/>
                </a:rPr>
                <a:t>2</a:t>
              </a:r>
            </a:p>
          </p:txBody>
        </p:sp>
      </p:grpSp>
      <p:grpSp>
        <p:nvGrpSpPr>
          <p:cNvPr id="22" name="Group 21"/>
          <p:cNvGrpSpPr/>
          <p:nvPr/>
        </p:nvGrpSpPr>
        <p:grpSpPr>
          <a:xfrm>
            <a:off x="7666777" y="5866108"/>
            <a:ext cx="1347197" cy="1395402"/>
            <a:chOff x="9672309" y="7002285"/>
            <a:chExt cx="1347197" cy="1395402"/>
          </a:xfrm>
        </p:grpSpPr>
        <p:sp>
          <p:nvSpPr>
            <p:cNvPr id="6" name="Freeform 6"/>
            <p:cNvSpPr/>
            <p:nvPr/>
          </p:nvSpPr>
          <p:spPr>
            <a:xfrm>
              <a:off x="9672309" y="7002285"/>
              <a:ext cx="1347197" cy="1395402"/>
            </a:xfrm>
            <a:custGeom>
              <a:avLst/>
              <a:gdLst/>
              <a:ahLst/>
              <a:cxnLst/>
              <a:rect l="l" t="t" r="r" b="b"/>
              <a:pathLst>
                <a:path w="1347197" h="1395402">
                  <a:moveTo>
                    <a:pt x="0" y="0"/>
                  </a:moveTo>
                  <a:lnTo>
                    <a:pt x="1347197" y="0"/>
                  </a:lnTo>
                  <a:lnTo>
                    <a:pt x="1347197" y="1395401"/>
                  </a:lnTo>
                  <a:lnTo>
                    <a:pt x="0" y="13954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2" name="TextBox 12"/>
            <p:cNvSpPr txBox="1"/>
            <p:nvPr/>
          </p:nvSpPr>
          <p:spPr>
            <a:xfrm>
              <a:off x="9849665" y="7450426"/>
              <a:ext cx="992485" cy="500137"/>
            </a:xfrm>
            <a:prstGeom prst="rect">
              <a:avLst/>
            </a:prstGeom>
          </p:spPr>
          <p:txBody>
            <a:bodyPr lIns="0" tIns="0" rIns="0" bIns="0" rtlCol="0" anchor="t">
              <a:spAutoFit/>
            </a:bodyPr>
            <a:lstStyle/>
            <a:p>
              <a:pPr algn="ctr">
                <a:lnSpc>
                  <a:spcPts val="3900"/>
                </a:lnSpc>
              </a:pPr>
              <a:r>
                <a:rPr lang="en-US" sz="4400" b="1">
                  <a:solidFill>
                    <a:srgbClr val="FFF9FF"/>
                  </a:solidFill>
                  <a:latin typeface="Arial" panose="020B0604020202020204" pitchFamily="34" charset="0"/>
                  <a:cs typeface="Arial" panose="020B0604020202020204" pitchFamily="34" charset="0"/>
                </a:rPr>
                <a:t>3</a:t>
              </a:r>
            </a:p>
          </p:txBody>
        </p:sp>
      </p:grpSp>
      <p:sp>
        <p:nvSpPr>
          <p:cNvPr id="19" name="TextBox 18"/>
          <p:cNvSpPr txBox="1"/>
          <p:nvPr/>
        </p:nvSpPr>
        <p:spPr>
          <a:xfrm>
            <a:off x="9427690" y="1753797"/>
            <a:ext cx="8424220" cy="1824923"/>
          </a:xfrm>
          <a:prstGeom prst="rect">
            <a:avLst/>
          </a:prstGeom>
          <a:noFill/>
        </p:spPr>
        <p:txBody>
          <a:bodyPr wrap="square" rtlCol="0">
            <a:spAutoFit/>
          </a:bodyPr>
          <a:lstStyle/>
          <a:p>
            <a:pPr algn="just">
              <a:lnSpc>
                <a:spcPct val="150000"/>
              </a:lnSpc>
            </a:pPr>
            <a:r>
              <a:rPr lang="vi-VN" sz="4000" b="1">
                <a:latin typeface="Arial" panose="020B0604020202020204" pitchFamily="34" charset="0"/>
                <a:cs typeface="Arial" panose="020B0604020202020204" pitchFamily="34" charset="0"/>
              </a:rPr>
              <a:t>Khái niệm thất nghiệp và các loại hình thất nghiệp</a:t>
            </a:r>
            <a:endParaRPr lang="en-US" sz="4000" b="1">
              <a:latin typeface="Arial" panose="020B0604020202020204" pitchFamily="34" charset="0"/>
              <a:cs typeface="Arial" panose="020B0604020202020204" pitchFamily="34" charset="0"/>
            </a:endParaRPr>
          </a:p>
        </p:txBody>
      </p:sp>
      <p:sp>
        <p:nvSpPr>
          <p:cNvPr id="23" name="TextBox 22"/>
          <p:cNvSpPr txBox="1"/>
          <p:nvPr/>
        </p:nvSpPr>
        <p:spPr>
          <a:xfrm>
            <a:off x="9462326" y="4087750"/>
            <a:ext cx="8466656" cy="1015663"/>
          </a:xfrm>
          <a:prstGeom prst="rect">
            <a:avLst/>
          </a:prstGeom>
          <a:noFill/>
        </p:spPr>
        <p:txBody>
          <a:bodyPr wrap="square" rtlCol="0">
            <a:spAutoFit/>
          </a:bodyPr>
          <a:lstStyle/>
          <a:p>
            <a:pPr>
              <a:lnSpc>
                <a:spcPct val="150000"/>
              </a:lnSpc>
            </a:pPr>
            <a:r>
              <a:rPr lang="vi-VN" sz="4000" b="1">
                <a:latin typeface="Arial" panose="020B0604020202020204" pitchFamily="34" charset="0"/>
                <a:cs typeface="Arial" panose="020B0604020202020204" pitchFamily="34" charset="0"/>
              </a:rPr>
              <a:t>Nguyên nhân dẫn đến thất nghiệp</a:t>
            </a:r>
            <a:endParaRPr lang="en-US" sz="4000" b="1">
              <a:latin typeface="Arial" panose="020B0604020202020204" pitchFamily="34" charset="0"/>
              <a:cs typeface="Arial" panose="020B0604020202020204" pitchFamily="34" charset="0"/>
            </a:endParaRPr>
          </a:p>
        </p:txBody>
      </p:sp>
      <p:sp>
        <p:nvSpPr>
          <p:cNvPr id="24" name="TextBox 23"/>
          <p:cNvSpPr txBox="1"/>
          <p:nvPr/>
        </p:nvSpPr>
        <p:spPr>
          <a:xfrm>
            <a:off x="9427690" y="5979641"/>
            <a:ext cx="8466656" cy="901593"/>
          </a:xfrm>
          <a:prstGeom prst="rect">
            <a:avLst/>
          </a:prstGeom>
          <a:noFill/>
        </p:spPr>
        <p:txBody>
          <a:bodyPr wrap="square" rtlCol="0">
            <a:spAutoFit/>
          </a:bodyPr>
          <a:lstStyle/>
          <a:p>
            <a:pPr>
              <a:lnSpc>
                <a:spcPct val="150000"/>
              </a:lnSpc>
            </a:pPr>
            <a:r>
              <a:rPr lang="vi-VN" sz="4000" b="1">
                <a:latin typeface="Arial" panose="020B0604020202020204" pitchFamily="34" charset="0"/>
                <a:cs typeface="Arial" panose="020B0604020202020204" pitchFamily="34" charset="0"/>
              </a:rPr>
              <a:t>Hậu quả của thất nghiệp</a:t>
            </a:r>
            <a:endParaRPr lang="en-US" sz="4000" b="1">
              <a:latin typeface="Arial" panose="020B0604020202020204" pitchFamily="34" charset="0"/>
              <a:cs typeface="Arial" panose="020B0604020202020204" pitchFamily="34" charset="0"/>
            </a:endParaRPr>
          </a:p>
        </p:txBody>
      </p:sp>
      <p:grpSp>
        <p:nvGrpSpPr>
          <p:cNvPr id="25" name="Group 24"/>
          <p:cNvGrpSpPr/>
          <p:nvPr/>
        </p:nvGrpSpPr>
        <p:grpSpPr>
          <a:xfrm>
            <a:off x="7666777" y="7843200"/>
            <a:ext cx="1347197" cy="1395402"/>
            <a:chOff x="9672309" y="7002285"/>
            <a:chExt cx="1347197" cy="1395402"/>
          </a:xfrm>
        </p:grpSpPr>
        <p:sp>
          <p:nvSpPr>
            <p:cNvPr id="26" name="Freeform 6"/>
            <p:cNvSpPr/>
            <p:nvPr/>
          </p:nvSpPr>
          <p:spPr>
            <a:xfrm>
              <a:off x="9672309" y="7002285"/>
              <a:ext cx="1347197" cy="1395402"/>
            </a:xfrm>
            <a:custGeom>
              <a:avLst/>
              <a:gdLst/>
              <a:ahLst/>
              <a:cxnLst/>
              <a:rect l="l" t="t" r="r" b="b"/>
              <a:pathLst>
                <a:path w="1347197" h="1395402">
                  <a:moveTo>
                    <a:pt x="0" y="0"/>
                  </a:moveTo>
                  <a:lnTo>
                    <a:pt x="1347197" y="0"/>
                  </a:lnTo>
                  <a:lnTo>
                    <a:pt x="1347197" y="1395401"/>
                  </a:lnTo>
                  <a:lnTo>
                    <a:pt x="0" y="13954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7" name="TextBox 12"/>
            <p:cNvSpPr txBox="1"/>
            <p:nvPr/>
          </p:nvSpPr>
          <p:spPr>
            <a:xfrm>
              <a:off x="9849665" y="7450426"/>
              <a:ext cx="992485" cy="500137"/>
            </a:xfrm>
            <a:prstGeom prst="rect">
              <a:avLst/>
            </a:prstGeom>
          </p:spPr>
          <p:txBody>
            <a:bodyPr lIns="0" tIns="0" rIns="0" bIns="0" rtlCol="0" anchor="t">
              <a:spAutoFit/>
            </a:bodyPr>
            <a:lstStyle/>
            <a:p>
              <a:pPr algn="ctr">
                <a:lnSpc>
                  <a:spcPts val="3900"/>
                </a:lnSpc>
              </a:pPr>
              <a:r>
                <a:rPr lang="vi-VN" sz="4400" b="1">
                  <a:solidFill>
                    <a:srgbClr val="FFF9FF"/>
                  </a:solidFill>
                  <a:latin typeface="Arial" panose="020B0604020202020204" pitchFamily="34" charset="0"/>
                  <a:cs typeface="Arial" panose="020B0604020202020204" pitchFamily="34" charset="0"/>
                </a:rPr>
                <a:t>4</a:t>
              </a:r>
              <a:endParaRPr lang="en-US" sz="4400" b="1">
                <a:solidFill>
                  <a:srgbClr val="FFF9FF"/>
                </a:solidFill>
                <a:latin typeface="Arial" panose="020B0604020202020204" pitchFamily="34" charset="0"/>
                <a:cs typeface="Arial" panose="020B0604020202020204" pitchFamily="34" charset="0"/>
              </a:endParaRPr>
            </a:p>
          </p:txBody>
        </p:sp>
      </p:grpSp>
      <p:sp>
        <p:nvSpPr>
          <p:cNvPr id="28" name="TextBox 27"/>
          <p:cNvSpPr txBox="1"/>
          <p:nvPr/>
        </p:nvSpPr>
        <p:spPr>
          <a:xfrm>
            <a:off x="9462326" y="7488093"/>
            <a:ext cx="8466656" cy="1938992"/>
          </a:xfrm>
          <a:prstGeom prst="rect">
            <a:avLst/>
          </a:prstGeom>
          <a:noFill/>
        </p:spPr>
        <p:txBody>
          <a:bodyPr wrap="square" rtlCol="0">
            <a:spAutoFit/>
          </a:bodyPr>
          <a:lstStyle/>
          <a:p>
            <a:pPr algn="just">
              <a:lnSpc>
                <a:spcPct val="150000"/>
              </a:lnSpc>
            </a:pPr>
            <a:r>
              <a:rPr lang="vi-VN" sz="4000" b="1">
                <a:latin typeface="Arial" panose="020B0604020202020204" pitchFamily="34" charset="0"/>
                <a:cs typeface="Arial" panose="020B0604020202020204" pitchFamily="34" charset="0"/>
              </a:rPr>
              <a:t>Vai trò của nhà nước trong việc kiểm soát và kiềm chế thất nghiệp</a:t>
            </a:r>
            <a:endParaRPr lang="en-US" sz="40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061257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wipe(left)">
                                      <p:cBhvr>
                                        <p:cTn id="17" dur="500"/>
                                        <p:tgtEl>
                                          <p:spTgt spid="23"/>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wipe(left)">
                                      <p:cBhvr>
                                        <p:cTn id="3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1047827" y="-1466490"/>
            <a:ext cx="11733868" cy="12555367"/>
            <a:chOff x="0" y="0"/>
            <a:chExt cx="2684267" cy="3306763"/>
          </a:xfrm>
        </p:grpSpPr>
        <p:sp>
          <p:nvSpPr>
            <p:cNvPr id="3" name="Freeform 3"/>
            <p:cNvSpPr/>
            <p:nvPr/>
          </p:nvSpPr>
          <p:spPr>
            <a:xfrm>
              <a:off x="0" y="0"/>
              <a:ext cx="2684267" cy="3306763"/>
            </a:xfrm>
            <a:custGeom>
              <a:avLst/>
              <a:gdLst/>
              <a:ahLst/>
              <a:cxnLst/>
              <a:rect l="l" t="t" r="r" b="b"/>
              <a:pathLst>
                <a:path w="2684267" h="3306763">
                  <a:moveTo>
                    <a:pt x="0" y="0"/>
                  </a:moveTo>
                  <a:lnTo>
                    <a:pt x="2684267" y="0"/>
                  </a:lnTo>
                  <a:lnTo>
                    <a:pt x="2684267" y="3306763"/>
                  </a:lnTo>
                  <a:lnTo>
                    <a:pt x="0" y="3306763"/>
                  </a:lnTo>
                  <a:close/>
                </a:path>
              </a:pathLst>
            </a:custGeom>
            <a:solidFill>
              <a:srgbClr val="738650"/>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7259300" y="-218895"/>
            <a:ext cx="1652821" cy="10767933"/>
            <a:chOff x="0" y="0"/>
            <a:chExt cx="435311" cy="2835999"/>
          </a:xfrm>
        </p:grpSpPr>
        <p:sp>
          <p:nvSpPr>
            <p:cNvPr id="9" name="Freeform 9"/>
            <p:cNvSpPr/>
            <p:nvPr/>
          </p:nvSpPr>
          <p:spPr>
            <a:xfrm>
              <a:off x="0" y="0"/>
              <a:ext cx="435311" cy="2835999"/>
            </a:xfrm>
            <a:custGeom>
              <a:avLst/>
              <a:gdLst/>
              <a:ahLst/>
              <a:cxnLst/>
              <a:rect l="l" t="t" r="r" b="b"/>
              <a:pathLst>
                <a:path w="435311" h="2835999">
                  <a:moveTo>
                    <a:pt x="0" y="0"/>
                  </a:moveTo>
                  <a:lnTo>
                    <a:pt x="435311" y="0"/>
                  </a:lnTo>
                  <a:lnTo>
                    <a:pt x="435311" y="2835999"/>
                  </a:lnTo>
                  <a:lnTo>
                    <a:pt x="0" y="2835999"/>
                  </a:lnTo>
                  <a:close/>
                </a:path>
              </a:pathLst>
            </a:custGeom>
            <a:solidFill>
              <a:srgbClr val="738650"/>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10686040" y="318296"/>
            <a:ext cx="8064923" cy="716240"/>
            <a:chOff x="0" y="0"/>
            <a:chExt cx="2530229" cy="104849"/>
          </a:xfrm>
        </p:grpSpPr>
        <p:sp>
          <p:nvSpPr>
            <p:cNvPr id="12" name="Freeform 12"/>
            <p:cNvSpPr/>
            <p:nvPr/>
          </p:nvSpPr>
          <p:spPr>
            <a:xfrm>
              <a:off x="0" y="0"/>
              <a:ext cx="2530229" cy="104849"/>
            </a:xfrm>
            <a:custGeom>
              <a:avLst/>
              <a:gdLst/>
              <a:ahLst/>
              <a:cxnLst/>
              <a:rect l="l" t="t" r="r" b="b"/>
              <a:pathLst>
                <a:path w="2530229" h="104849">
                  <a:moveTo>
                    <a:pt x="0" y="0"/>
                  </a:moveTo>
                  <a:lnTo>
                    <a:pt x="2530229" y="0"/>
                  </a:lnTo>
                  <a:lnTo>
                    <a:pt x="2530229" y="104849"/>
                  </a:lnTo>
                  <a:lnTo>
                    <a:pt x="0" y="104849"/>
                  </a:lnTo>
                  <a:close/>
                </a:path>
              </a:pathLst>
            </a:custGeom>
            <a:solidFill>
              <a:srgbClr val="F6AD13"/>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4" name="Freeform 14"/>
          <p:cNvSpPr/>
          <p:nvPr/>
        </p:nvSpPr>
        <p:spPr>
          <a:xfrm>
            <a:off x="10686041" y="1536954"/>
            <a:ext cx="6522882" cy="7370488"/>
          </a:xfrm>
          <a:custGeom>
            <a:avLst/>
            <a:gdLst/>
            <a:ahLst/>
            <a:cxnLst/>
            <a:rect l="l" t="t" r="r" b="b"/>
            <a:pathLst>
              <a:path w="6522882" h="7370488">
                <a:moveTo>
                  <a:pt x="0" y="0"/>
                </a:moveTo>
                <a:lnTo>
                  <a:pt x="6522882" y="0"/>
                </a:lnTo>
                <a:lnTo>
                  <a:pt x="6522882" y="7370488"/>
                </a:lnTo>
                <a:lnTo>
                  <a:pt x="0" y="7370488"/>
                </a:lnTo>
                <a:lnTo>
                  <a:pt x="0" y="0"/>
                </a:lnTo>
                <a:close/>
              </a:path>
            </a:pathLst>
          </a:custGeom>
          <a:blipFill>
            <a:blip r:embed="rId2"/>
            <a:stretch>
              <a:fillRect/>
            </a:stretch>
          </a:blipFill>
        </p:spPr>
      </p:sp>
      <p:sp>
        <p:nvSpPr>
          <p:cNvPr id="15" name="TextBox 15"/>
          <p:cNvSpPr txBox="1"/>
          <p:nvPr/>
        </p:nvSpPr>
        <p:spPr>
          <a:xfrm>
            <a:off x="893713" y="2084545"/>
            <a:ext cx="3151558" cy="1480021"/>
          </a:xfrm>
          <a:prstGeom prst="rect">
            <a:avLst/>
          </a:prstGeom>
        </p:spPr>
        <p:txBody>
          <a:bodyPr wrap="square" lIns="0" tIns="0" rIns="0" bIns="0" rtlCol="0" anchor="t">
            <a:spAutoFit/>
          </a:bodyPr>
          <a:lstStyle/>
          <a:p>
            <a:pPr>
              <a:lnSpc>
                <a:spcPts val="11200"/>
              </a:lnSpc>
              <a:spcBef>
                <a:spcPct val="0"/>
              </a:spcBef>
            </a:pPr>
            <a:r>
              <a:rPr lang="vi-VN" sz="13800" b="1">
                <a:solidFill>
                  <a:srgbClr val="FDF9DD"/>
                </a:solidFill>
                <a:latin typeface="Arial" panose="020B0604020202020204" pitchFamily="34" charset="0"/>
                <a:cs typeface="Arial" panose="020B0604020202020204" pitchFamily="34" charset="0"/>
              </a:rPr>
              <a:t>01</a:t>
            </a:r>
            <a:endParaRPr lang="en-US" sz="13800" b="1">
              <a:solidFill>
                <a:srgbClr val="FDF9DD"/>
              </a:solidFill>
              <a:latin typeface="Arial" panose="020B0604020202020204" pitchFamily="34" charset="0"/>
              <a:cs typeface="Arial" panose="020B0604020202020204" pitchFamily="34" charset="0"/>
            </a:endParaRPr>
          </a:p>
        </p:txBody>
      </p:sp>
      <p:sp>
        <p:nvSpPr>
          <p:cNvPr id="16" name="TextBox 16"/>
          <p:cNvSpPr txBox="1"/>
          <p:nvPr/>
        </p:nvSpPr>
        <p:spPr>
          <a:xfrm>
            <a:off x="939480" y="3878704"/>
            <a:ext cx="9525422" cy="3983911"/>
          </a:xfrm>
          <a:prstGeom prst="rect">
            <a:avLst/>
          </a:prstGeom>
        </p:spPr>
        <p:txBody>
          <a:bodyPr wrap="square" lIns="0" tIns="0" rIns="0" bIns="0" rtlCol="0" anchor="t">
            <a:spAutoFit/>
          </a:bodyPr>
          <a:lstStyle/>
          <a:p>
            <a:pPr algn="just">
              <a:lnSpc>
                <a:spcPct val="150000"/>
              </a:lnSpc>
              <a:spcBef>
                <a:spcPct val="0"/>
              </a:spcBef>
            </a:pPr>
            <a:r>
              <a:rPr lang="vi-VN" sz="6000" b="1">
                <a:solidFill>
                  <a:srgbClr val="FDF9DD"/>
                </a:solidFill>
                <a:latin typeface="Arial" panose="020B0604020202020204" pitchFamily="34" charset="0"/>
                <a:cs typeface="Arial" panose="020B0604020202020204" pitchFamily="34" charset="0"/>
              </a:rPr>
              <a:t>KHÁI NIỆM THẤT NGHIỆP VÀ CÁC LOẠI HÌNH </a:t>
            </a:r>
          </a:p>
          <a:p>
            <a:pPr algn="just">
              <a:lnSpc>
                <a:spcPct val="150000"/>
              </a:lnSpc>
              <a:spcBef>
                <a:spcPct val="0"/>
              </a:spcBef>
            </a:pPr>
            <a:r>
              <a:rPr lang="vi-VN" sz="6000" b="1">
                <a:solidFill>
                  <a:srgbClr val="FDF9DD"/>
                </a:solidFill>
                <a:latin typeface="Arial" panose="020B0604020202020204" pitchFamily="34" charset="0"/>
                <a:cs typeface="Arial" panose="020B0604020202020204" pitchFamily="34" charset="0"/>
              </a:rPr>
              <a:t>THẤT NGHIỆP</a:t>
            </a:r>
            <a:endParaRPr lang="en-US" sz="6000" b="1">
              <a:solidFill>
                <a:srgbClr val="FDF9DD"/>
              </a:solidFill>
              <a:latin typeface="Arial" panose="020B0604020202020204" pitchFamily="34" charset="0"/>
              <a:cs typeface="Arial" panose="020B0604020202020204" pitchFamily="34" charset="0"/>
            </a:endParaRPr>
          </a:p>
        </p:txBody>
      </p:sp>
      <p:sp>
        <p:nvSpPr>
          <p:cNvPr id="17" name="Freeform 17"/>
          <p:cNvSpPr/>
          <p:nvPr/>
        </p:nvSpPr>
        <p:spPr>
          <a:xfrm>
            <a:off x="15672448" y="1034536"/>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cSld>
  <p:clrMapOvr>
    <a:masterClrMapping/>
  </p:clrMapOvr>
  <p:transition spd="med">
    <p:blinds dir="vert"/>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15936870" y="120717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18757" y="9646762"/>
            <a:ext cx="20828211" cy="129502"/>
            <a:chOff x="0" y="0"/>
            <a:chExt cx="5485619" cy="34107"/>
          </a:xfrm>
        </p:grpSpPr>
        <p:sp>
          <p:nvSpPr>
            <p:cNvPr id="19" name="Freeform 19"/>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5" name="Rectangle 24"/>
          <p:cNvSpPr/>
          <p:nvPr/>
        </p:nvSpPr>
        <p:spPr>
          <a:xfrm>
            <a:off x="1066800" y="137471"/>
            <a:ext cx="6708888" cy="769441"/>
          </a:xfrm>
          <a:prstGeom prst="rect">
            <a:avLst/>
          </a:prstGeom>
        </p:spPr>
        <p:txBody>
          <a:bodyPr wrap="none">
            <a:spAutoFit/>
          </a:bodyPr>
          <a:lstStyle/>
          <a:p>
            <a:r>
              <a:rPr lang="en-US" sz="4400" b="1">
                <a:solidFill>
                  <a:schemeClr val="bg1"/>
                </a:solidFill>
                <a:latin typeface="Arial" panose="020B0604020202020204" pitchFamily="34" charset="0"/>
                <a:cs typeface="Arial" panose="020B0604020202020204" pitchFamily="34" charset="0"/>
              </a:rPr>
              <a:t>a. Khái niệm thất nghiệp</a:t>
            </a:r>
          </a:p>
        </p:txBody>
      </p:sp>
      <p:sp>
        <p:nvSpPr>
          <p:cNvPr id="26" name="Rectangle 25"/>
          <p:cNvSpPr/>
          <p:nvPr/>
        </p:nvSpPr>
        <p:spPr>
          <a:xfrm>
            <a:off x="1097280" y="1427176"/>
            <a:ext cx="14104127" cy="2862322"/>
          </a:xfrm>
          <a:prstGeom prst="rect">
            <a:avLst/>
          </a:prstGeom>
        </p:spPr>
        <p:txBody>
          <a:bodyPr wrap="square">
            <a:spAutoFit/>
          </a:bodyPr>
          <a:lstStyle/>
          <a:p>
            <a:pPr algn="just">
              <a:lnSpc>
                <a:spcPct val="150000"/>
              </a:lnSpc>
            </a:pPr>
            <a:r>
              <a:rPr lang="vi-VN" sz="4000">
                <a:solidFill>
                  <a:srgbClr val="404D29"/>
                </a:solidFill>
              </a:rPr>
              <a:t>Trong nền sản xuất, lực lượng lao động gồm những người lao động trong độ tuổi lao động, có khả năng lao động, đang có việc làm hoặc đang tìm kiếm việc làm.</a:t>
            </a:r>
            <a:endParaRPr lang="en-US" sz="4000">
              <a:solidFill>
                <a:srgbClr val="404D29"/>
              </a:solidFill>
            </a:endParaRPr>
          </a:p>
        </p:txBody>
      </p:sp>
      <p:grpSp>
        <p:nvGrpSpPr>
          <p:cNvPr id="29" name="Group 28"/>
          <p:cNvGrpSpPr/>
          <p:nvPr/>
        </p:nvGrpSpPr>
        <p:grpSpPr>
          <a:xfrm>
            <a:off x="1066800" y="4665114"/>
            <a:ext cx="13566747" cy="1245119"/>
            <a:chOff x="1097280" y="4549708"/>
            <a:chExt cx="13566747" cy="1245119"/>
          </a:xfrm>
        </p:grpSpPr>
        <p:sp>
          <p:nvSpPr>
            <p:cNvPr id="27" name="Rectangle 26"/>
            <p:cNvSpPr/>
            <p:nvPr/>
          </p:nvSpPr>
          <p:spPr>
            <a:xfrm>
              <a:off x="2743200" y="4818324"/>
              <a:ext cx="11920827" cy="707886"/>
            </a:xfrm>
            <a:prstGeom prst="rect">
              <a:avLst/>
            </a:prstGeom>
          </p:spPr>
          <p:txBody>
            <a:bodyPr wrap="none">
              <a:spAutoFit/>
            </a:bodyPr>
            <a:lstStyle/>
            <a:p>
              <a:pPr algn="just"/>
              <a:r>
                <a:rPr lang="vi-VN" sz="4000" i="1">
                  <a:solidFill>
                    <a:srgbClr val="002060"/>
                  </a:solidFill>
                </a:rPr>
                <a:t>Đọc trường hợp 1 trong SHS tr.23 và trả lời câu hỏi:</a:t>
              </a:r>
              <a:endParaRPr lang="en-US" sz="4000" i="1">
                <a:solidFill>
                  <a:srgbClr val="002060"/>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 y="4549708"/>
              <a:ext cx="1358939" cy="1245119"/>
            </a:xfrm>
            <a:prstGeom prst="rect">
              <a:avLst/>
            </a:prstGeom>
          </p:spPr>
        </p:pic>
      </p:grpSp>
      <p:sp>
        <p:nvSpPr>
          <p:cNvPr id="32" name="Rounded Rectangle 31"/>
          <p:cNvSpPr/>
          <p:nvPr/>
        </p:nvSpPr>
        <p:spPr>
          <a:xfrm>
            <a:off x="1066800" y="6220258"/>
            <a:ext cx="14134607" cy="2654763"/>
          </a:xfrm>
          <a:prstGeom prst="roundRect">
            <a:avLst/>
          </a:prstGeom>
          <a:solidFill>
            <a:schemeClr val="accent6">
              <a:lumMod val="40000"/>
              <a:lumOff val="60000"/>
            </a:schemeClr>
          </a:solidFill>
          <a:ln w="38100">
            <a:solidFill>
              <a:srgbClr val="404D2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1430299" y="6537804"/>
            <a:ext cx="13407608" cy="1938992"/>
          </a:xfrm>
          <a:prstGeom prst="rect">
            <a:avLst/>
          </a:prstGeom>
        </p:spPr>
        <p:txBody>
          <a:bodyPr wrap="square">
            <a:spAutoFit/>
          </a:bodyPr>
          <a:lstStyle/>
          <a:p>
            <a:pPr algn="just">
              <a:lnSpc>
                <a:spcPct val="150000"/>
              </a:lnSpc>
            </a:pPr>
            <a:r>
              <a:rPr lang="vi-VN" sz="4000"/>
              <a:t>Trong gia đình anh M, ai là người muốn kiếm việc làm nhưng chưa tìm được? Ai là người tự nguyện thất nghiệp?</a:t>
            </a:r>
            <a:endParaRPr lang="en-US" sz="4000"/>
          </a:p>
        </p:txBody>
      </p:sp>
      <p:pic>
        <p:nvPicPr>
          <p:cNvPr id="31" name="Picture 30"/>
          <p:cNvPicPr>
            <a:picLocks noChangeAspect="1"/>
          </p:cNvPicPr>
          <p:nvPr/>
        </p:nvPicPr>
        <p:blipFill>
          <a:blip r:embed="rId5"/>
          <a:stretch>
            <a:fillRect/>
          </a:stretch>
        </p:blipFill>
        <p:spPr>
          <a:xfrm>
            <a:off x="15392400" y="6128553"/>
            <a:ext cx="2757493" cy="2757493"/>
          </a:xfrm>
          <a:prstGeom prst="rect">
            <a:avLst/>
          </a:prstGeom>
        </p:spPr>
      </p:pic>
    </p:spTree>
    <p:extLst>
      <p:ext uri="{BB962C8B-B14F-4D97-AF65-F5344CB8AC3E}">
        <p14:creationId xmlns:p14="http://schemas.microsoft.com/office/powerpoint/2010/main" val="217685992"/>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left)">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fade">
                                      <p:cBhvr>
                                        <p:cTn id="22" dur="500"/>
                                        <p:tgtEl>
                                          <p:spTgt spid="30"/>
                                        </p:tgtEl>
                                      </p:cBhvr>
                                    </p:animEffect>
                                    <p:anim calcmode="lin" valueType="num">
                                      <p:cBhvr>
                                        <p:cTn id="23" dur="500" fill="hold"/>
                                        <p:tgtEl>
                                          <p:spTgt spid="30"/>
                                        </p:tgtEl>
                                        <p:attrNameLst>
                                          <p:attrName>ppt_x</p:attrName>
                                        </p:attrNameLst>
                                      </p:cBhvr>
                                      <p:tavLst>
                                        <p:tav tm="0">
                                          <p:val>
                                            <p:strVal val="#ppt_x"/>
                                          </p:val>
                                        </p:tav>
                                        <p:tav tm="100000">
                                          <p:val>
                                            <p:strVal val="#ppt_x"/>
                                          </p:val>
                                        </p:tav>
                                      </p:tavLst>
                                    </p:anim>
                                    <p:anim calcmode="lin" valueType="num">
                                      <p:cBhvr>
                                        <p:cTn id="24" dur="500" fill="hold"/>
                                        <p:tgtEl>
                                          <p:spTgt spid="3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anim calcmode="lin" valueType="num">
                                      <p:cBhvr>
                                        <p:cTn id="28" dur="500" fill="hold"/>
                                        <p:tgtEl>
                                          <p:spTgt spid="32"/>
                                        </p:tgtEl>
                                        <p:attrNameLst>
                                          <p:attrName>ppt_x</p:attrName>
                                        </p:attrNameLst>
                                      </p:cBhvr>
                                      <p:tavLst>
                                        <p:tav tm="0">
                                          <p:val>
                                            <p:strVal val="#ppt_x"/>
                                          </p:val>
                                        </p:tav>
                                        <p:tav tm="100000">
                                          <p:val>
                                            <p:strVal val="#ppt_x"/>
                                          </p:val>
                                        </p:tav>
                                      </p:tavLst>
                                    </p:anim>
                                    <p:anim calcmode="lin" valueType="num">
                                      <p:cBhvr>
                                        <p:cTn id="29" dur="500" fill="hold"/>
                                        <p:tgtEl>
                                          <p:spTgt spid="3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anim calcmode="lin" valueType="num">
                                      <p:cBhvr>
                                        <p:cTn id="33" dur="500" fill="hold"/>
                                        <p:tgtEl>
                                          <p:spTgt spid="31"/>
                                        </p:tgtEl>
                                        <p:attrNameLst>
                                          <p:attrName>ppt_x</p:attrName>
                                        </p:attrNameLst>
                                      </p:cBhvr>
                                      <p:tavLst>
                                        <p:tav tm="0">
                                          <p:val>
                                            <p:strVal val="#ppt_x"/>
                                          </p:val>
                                        </p:tav>
                                        <p:tav tm="100000">
                                          <p:val>
                                            <p:strVal val="#ppt_x"/>
                                          </p:val>
                                        </p:tav>
                                      </p:tavLst>
                                    </p:anim>
                                    <p:anim calcmode="lin" valueType="num">
                                      <p:cBhvr>
                                        <p:cTn id="34" dur="5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32" grpId="0" animBg="1"/>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64219">
            <a:off x="851888" y="873062"/>
            <a:ext cx="16584225" cy="8540876"/>
          </a:xfrm>
          <a:custGeom>
            <a:avLst/>
            <a:gdLst/>
            <a:ahLst/>
            <a:cxnLst/>
            <a:rect l="l" t="t" r="r" b="b"/>
            <a:pathLst>
              <a:path w="16584225" h="8540876">
                <a:moveTo>
                  <a:pt x="0" y="0"/>
                </a:moveTo>
                <a:lnTo>
                  <a:pt x="16584224" y="0"/>
                </a:lnTo>
                <a:lnTo>
                  <a:pt x="16584224" y="8540876"/>
                </a:lnTo>
                <a:lnTo>
                  <a:pt x="0" y="854087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435467">
            <a:off x="10522583" y="-8105305"/>
            <a:ext cx="11892515" cy="12248845"/>
          </a:xfrm>
          <a:custGeom>
            <a:avLst/>
            <a:gdLst/>
            <a:ahLst/>
            <a:cxnLst/>
            <a:rect l="l" t="t" r="r" b="b"/>
            <a:pathLst>
              <a:path w="11892515" h="12248845">
                <a:moveTo>
                  <a:pt x="0" y="0"/>
                </a:moveTo>
                <a:lnTo>
                  <a:pt x="11892514" y="0"/>
                </a:lnTo>
                <a:lnTo>
                  <a:pt x="11892514" y="12248844"/>
                </a:lnTo>
                <a:lnTo>
                  <a:pt x="0" y="1224884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867561">
            <a:off x="9954935" y="6761400"/>
            <a:ext cx="10818229" cy="7867803"/>
          </a:xfrm>
          <a:custGeom>
            <a:avLst/>
            <a:gdLst/>
            <a:ahLst/>
            <a:cxnLst/>
            <a:rect l="l" t="t" r="r" b="b"/>
            <a:pathLst>
              <a:path w="10818229" h="7867803">
                <a:moveTo>
                  <a:pt x="0" y="0"/>
                </a:moveTo>
                <a:lnTo>
                  <a:pt x="10818228" y="0"/>
                </a:lnTo>
                <a:lnTo>
                  <a:pt x="10818228" y="7867803"/>
                </a:lnTo>
                <a:lnTo>
                  <a:pt x="0" y="7867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TextBox 6"/>
          <p:cNvSpPr txBox="1"/>
          <p:nvPr/>
        </p:nvSpPr>
        <p:spPr>
          <a:xfrm>
            <a:off x="2339520" y="1831337"/>
            <a:ext cx="6423480" cy="1166986"/>
          </a:xfrm>
          <a:prstGeom prst="rect">
            <a:avLst/>
          </a:prstGeom>
        </p:spPr>
        <p:txBody>
          <a:bodyPr wrap="square" lIns="0" tIns="0" rIns="0" bIns="0" rtlCol="0" anchor="t">
            <a:spAutoFit/>
          </a:bodyPr>
          <a:lstStyle/>
          <a:p>
            <a:pPr>
              <a:lnSpc>
                <a:spcPts val="9099"/>
              </a:lnSpc>
            </a:pPr>
            <a:r>
              <a:rPr lang="vi-VN" sz="4400">
                <a:solidFill>
                  <a:srgbClr val="C00000"/>
                </a:solidFill>
                <a:latin typeface="Arial" panose="020B0604020202020204" pitchFamily="34" charset="0"/>
                <a:cs typeface="Arial" panose="020B0604020202020204" pitchFamily="34" charset="0"/>
              </a:rPr>
              <a:t>Trong gia đình anh M:</a:t>
            </a:r>
            <a:endParaRPr lang="en-US" sz="4400">
              <a:solidFill>
                <a:srgbClr val="C00000"/>
              </a:solidFill>
              <a:latin typeface="Arial" panose="020B0604020202020204" pitchFamily="34" charset="0"/>
              <a:cs typeface="Arial" panose="020B0604020202020204" pitchFamily="34" charset="0"/>
            </a:endParaRPr>
          </a:p>
        </p:txBody>
      </p:sp>
      <p:sp>
        <p:nvSpPr>
          <p:cNvPr id="7" name="Freeform 7"/>
          <p:cNvSpPr/>
          <p:nvPr/>
        </p:nvSpPr>
        <p:spPr>
          <a:xfrm rot="354518">
            <a:off x="13187437" y="2399414"/>
            <a:ext cx="3406244" cy="2533007"/>
          </a:xfrm>
          <a:custGeom>
            <a:avLst/>
            <a:gdLst/>
            <a:ahLst/>
            <a:cxnLst/>
            <a:rect l="l" t="t" r="r" b="b"/>
            <a:pathLst>
              <a:path w="3406244" h="2533007">
                <a:moveTo>
                  <a:pt x="0" y="0"/>
                </a:moveTo>
                <a:lnTo>
                  <a:pt x="3406244" y="0"/>
                </a:lnTo>
                <a:lnTo>
                  <a:pt x="3406244" y="2533007"/>
                </a:lnTo>
                <a:lnTo>
                  <a:pt x="0" y="253300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8" name="Freeform 8"/>
          <p:cNvSpPr/>
          <p:nvPr/>
        </p:nvSpPr>
        <p:spPr>
          <a:xfrm rot="-549151">
            <a:off x="14448871" y="1576683"/>
            <a:ext cx="1494872" cy="1976393"/>
          </a:xfrm>
          <a:custGeom>
            <a:avLst/>
            <a:gdLst/>
            <a:ahLst/>
            <a:cxnLst/>
            <a:rect l="l" t="t" r="r" b="b"/>
            <a:pathLst>
              <a:path w="1494872" h="1976393">
                <a:moveTo>
                  <a:pt x="0" y="0"/>
                </a:moveTo>
                <a:lnTo>
                  <a:pt x="1494872" y="0"/>
                </a:lnTo>
                <a:lnTo>
                  <a:pt x="1494872" y="1976394"/>
                </a:lnTo>
                <a:lnTo>
                  <a:pt x="0" y="19763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9" name="Freeform 9"/>
          <p:cNvSpPr/>
          <p:nvPr/>
        </p:nvSpPr>
        <p:spPr>
          <a:xfrm rot="-293686" flipH="1">
            <a:off x="12119855" y="4896131"/>
            <a:ext cx="3425338" cy="3813636"/>
          </a:xfrm>
          <a:custGeom>
            <a:avLst/>
            <a:gdLst/>
            <a:ahLst/>
            <a:cxnLst/>
            <a:rect l="l" t="t" r="r" b="b"/>
            <a:pathLst>
              <a:path w="3425338" h="3813636">
                <a:moveTo>
                  <a:pt x="3425338" y="0"/>
                </a:moveTo>
                <a:lnTo>
                  <a:pt x="0" y="0"/>
                </a:lnTo>
                <a:lnTo>
                  <a:pt x="0" y="3813635"/>
                </a:lnTo>
                <a:lnTo>
                  <a:pt x="3425338" y="3813635"/>
                </a:lnTo>
                <a:lnTo>
                  <a:pt x="3425338"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0" name="Rectangle 9"/>
          <p:cNvSpPr/>
          <p:nvPr/>
        </p:nvSpPr>
        <p:spPr>
          <a:xfrm>
            <a:off x="2339520" y="3235899"/>
            <a:ext cx="9144000" cy="5045164"/>
          </a:xfrm>
          <a:prstGeom prst="rect">
            <a:avLst/>
          </a:prstGeom>
        </p:spPr>
        <p:txBody>
          <a:bodyPr>
            <a:spAutoFit/>
          </a:bodyPr>
          <a:lstStyle/>
          <a:p>
            <a:pPr marL="571500" indent="-571500" algn="just">
              <a:lnSpc>
                <a:spcPct val="150000"/>
              </a:lnSpc>
              <a:buFont typeface="Wingdings" panose="05000000000000000000" pitchFamily="2" charset="2"/>
              <a:buChar char="§"/>
            </a:pPr>
            <a:r>
              <a:rPr lang="vi-VN" sz="4400">
                <a:latin typeface="Arial" panose="020B0604020202020204" pitchFamily="34" charset="0"/>
                <a:cs typeface="Arial" panose="020B0604020202020204" pitchFamily="34" charset="0"/>
              </a:rPr>
              <a:t>Anh M và bố của anh là người muốn kiếm việc làm nhưng chưa tìm được việc làm.</a:t>
            </a:r>
          </a:p>
          <a:p>
            <a:pPr marL="571500" indent="-571500" algn="just">
              <a:lnSpc>
                <a:spcPct val="150000"/>
              </a:lnSpc>
              <a:buFont typeface="Wingdings" panose="05000000000000000000" pitchFamily="2" charset="2"/>
              <a:buChar char="§"/>
            </a:pPr>
            <a:r>
              <a:rPr lang="vi-VN" sz="4400">
                <a:latin typeface="Arial" panose="020B0604020202020204" pitchFamily="34" charset="0"/>
                <a:cs typeface="Arial" panose="020B0604020202020204" pitchFamily="34" charset="0"/>
              </a:rPr>
              <a:t>Vợ anh M là người tự nguyện thất nghiệp.</a:t>
            </a:r>
          </a:p>
        </p:txBody>
      </p:sp>
    </p:spTree>
    <p:extLst>
      <p:ext uri="{BB962C8B-B14F-4D97-AF65-F5344CB8AC3E}">
        <p14:creationId xmlns:p14="http://schemas.microsoft.com/office/powerpoint/2010/main" val="336882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anim calcmode="lin" valueType="num">
                                      <p:cBhvr>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14" dur="5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42" presetClass="entr" presetSubtype="0" fill="hold" nodeType="afterEffect">
                                  <p:stCondLst>
                                    <p:cond delay="0"/>
                                  </p:stCondLst>
                                  <p:childTnLst>
                                    <p:set>
                                      <p:cBhvr>
                                        <p:cTn id="17" dur="1" fill="hold">
                                          <p:stCondLst>
                                            <p:cond delay="0"/>
                                          </p:stCondLst>
                                        </p:cTn>
                                        <p:tgtEl>
                                          <p:spTgt spid="10">
                                            <p:txEl>
                                              <p:pRg st="1" end="1"/>
                                            </p:txEl>
                                          </p:spTgt>
                                        </p:tgtEl>
                                        <p:attrNameLst>
                                          <p:attrName>style.visibility</p:attrName>
                                        </p:attrNameLst>
                                      </p:cBhvr>
                                      <p:to>
                                        <p:strVal val="visible"/>
                                      </p:to>
                                    </p:set>
                                    <p:animEffect transition="in" filter="fade">
                                      <p:cBhvr>
                                        <p:cTn id="18" dur="500"/>
                                        <p:tgtEl>
                                          <p:spTgt spid="10">
                                            <p:txEl>
                                              <p:pRg st="1" end="1"/>
                                            </p:txEl>
                                          </p:spTgt>
                                        </p:tgtEl>
                                      </p:cBhvr>
                                    </p:animEffect>
                                    <p:anim calcmode="lin" valueType="num">
                                      <p:cBhvr>
                                        <p:cTn id="19"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20" dur="5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2" name="Freeform 2"/>
          <p:cNvSpPr/>
          <p:nvPr/>
        </p:nvSpPr>
        <p:spPr>
          <a:xfrm rot="-443775">
            <a:off x="10122242" y="-3979308"/>
            <a:ext cx="10193173" cy="7413217"/>
          </a:xfrm>
          <a:custGeom>
            <a:avLst/>
            <a:gdLst/>
            <a:ahLst/>
            <a:cxnLst/>
            <a:rect l="l" t="t" r="r" b="b"/>
            <a:pathLst>
              <a:path w="10193173" h="7413217">
                <a:moveTo>
                  <a:pt x="0" y="0"/>
                </a:moveTo>
                <a:lnTo>
                  <a:pt x="10193173" y="0"/>
                </a:lnTo>
                <a:lnTo>
                  <a:pt x="10193173" y="7413217"/>
                </a:lnTo>
                <a:lnTo>
                  <a:pt x="0" y="741321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rot="3058961" flipH="1">
            <a:off x="-4720739" y="5593174"/>
            <a:ext cx="10639095" cy="7737524"/>
          </a:xfrm>
          <a:custGeom>
            <a:avLst/>
            <a:gdLst/>
            <a:ahLst/>
            <a:cxnLst/>
            <a:rect l="l" t="t" r="r" b="b"/>
            <a:pathLst>
              <a:path w="10639095" h="7737524">
                <a:moveTo>
                  <a:pt x="10639094" y="0"/>
                </a:moveTo>
                <a:lnTo>
                  <a:pt x="0" y="0"/>
                </a:lnTo>
                <a:lnTo>
                  <a:pt x="0" y="7737523"/>
                </a:lnTo>
                <a:lnTo>
                  <a:pt x="10639094" y="7737523"/>
                </a:lnTo>
                <a:lnTo>
                  <a:pt x="10639094"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rot="64219">
            <a:off x="1725222" y="1267736"/>
            <a:ext cx="15162482" cy="7808678"/>
          </a:xfrm>
          <a:custGeom>
            <a:avLst/>
            <a:gdLst/>
            <a:ahLst/>
            <a:cxnLst/>
            <a:rect l="l" t="t" r="r" b="b"/>
            <a:pathLst>
              <a:path w="15162482" h="7808678">
                <a:moveTo>
                  <a:pt x="0" y="0"/>
                </a:moveTo>
                <a:lnTo>
                  <a:pt x="15162482" y="0"/>
                </a:lnTo>
                <a:lnTo>
                  <a:pt x="15162482" y="7808678"/>
                </a:lnTo>
                <a:lnTo>
                  <a:pt x="0" y="78086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028243" y="1074128"/>
            <a:ext cx="1599454" cy="3665416"/>
          </a:xfrm>
          <a:custGeom>
            <a:avLst/>
            <a:gdLst/>
            <a:ahLst/>
            <a:cxnLst/>
            <a:rect l="l" t="t" r="r" b="b"/>
            <a:pathLst>
              <a:path w="1599454" h="3665416">
                <a:moveTo>
                  <a:pt x="0" y="0"/>
                </a:moveTo>
                <a:lnTo>
                  <a:pt x="1599454" y="0"/>
                </a:lnTo>
                <a:lnTo>
                  <a:pt x="1599454" y="3665415"/>
                </a:lnTo>
                <a:lnTo>
                  <a:pt x="0" y="36654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 name="Freeform 6"/>
          <p:cNvSpPr/>
          <p:nvPr/>
        </p:nvSpPr>
        <p:spPr>
          <a:xfrm>
            <a:off x="6402415" y="2015978"/>
            <a:ext cx="7896477" cy="1885949"/>
          </a:xfrm>
          <a:custGeom>
            <a:avLst/>
            <a:gdLst/>
            <a:ahLst/>
            <a:cxnLst/>
            <a:rect l="l" t="t" r="r" b="b"/>
            <a:pathLst>
              <a:path w="9486104" h="2395241">
                <a:moveTo>
                  <a:pt x="0" y="0"/>
                </a:moveTo>
                <a:lnTo>
                  <a:pt x="9486104" y="0"/>
                </a:lnTo>
                <a:lnTo>
                  <a:pt x="9486104" y="2395242"/>
                </a:lnTo>
                <a:lnTo>
                  <a:pt x="0" y="23952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7" name="Freeform 7"/>
          <p:cNvSpPr/>
          <p:nvPr/>
        </p:nvSpPr>
        <p:spPr>
          <a:xfrm rot="-497165">
            <a:off x="1248847" y="4141075"/>
            <a:ext cx="3558792" cy="3312912"/>
          </a:xfrm>
          <a:custGeom>
            <a:avLst/>
            <a:gdLst/>
            <a:ahLst/>
            <a:cxnLst/>
            <a:rect l="l" t="t" r="r" b="b"/>
            <a:pathLst>
              <a:path w="3558792" h="3312912">
                <a:moveTo>
                  <a:pt x="0" y="0"/>
                </a:moveTo>
                <a:lnTo>
                  <a:pt x="3558792" y="0"/>
                </a:lnTo>
                <a:lnTo>
                  <a:pt x="3558792" y="3312913"/>
                </a:lnTo>
                <a:lnTo>
                  <a:pt x="0" y="331291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TextBox 9"/>
          <p:cNvSpPr txBox="1"/>
          <p:nvPr/>
        </p:nvSpPr>
        <p:spPr>
          <a:xfrm>
            <a:off x="6508487" y="2376827"/>
            <a:ext cx="7684331" cy="1032911"/>
          </a:xfrm>
          <a:prstGeom prst="rect">
            <a:avLst/>
          </a:prstGeom>
        </p:spPr>
        <p:txBody>
          <a:bodyPr lIns="0" tIns="0" rIns="0" bIns="0" rtlCol="0" anchor="t">
            <a:spAutoFit/>
          </a:bodyPr>
          <a:lstStyle/>
          <a:p>
            <a:pPr algn="ctr">
              <a:lnSpc>
                <a:spcPts val="9099"/>
              </a:lnSpc>
            </a:pPr>
            <a:r>
              <a:rPr lang="vi-VN" sz="4800" b="1">
                <a:solidFill>
                  <a:srgbClr val="51413A"/>
                </a:solidFill>
                <a:latin typeface="Arial" panose="020B0604020202020204" pitchFamily="34" charset="0"/>
                <a:cs typeface="Arial" panose="020B0604020202020204" pitchFamily="34" charset="0"/>
              </a:rPr>
              <a:t>KHÁI NIỆM</a:t>
            </a:r>
            <a:endParaRPr lang="en-US" sz="4800" b="1">
              <a:solidFill>
                <a:srgbClr val="51413A"/>
              </a:solidFill>
              <a:latin typeface="Arial" panose="020B0604020202020204" pitchFamily="34" charset="0"/>
              <a:cs typeface="Arial" panose="020B0604020202020204" pitchFamily="34" charset="0"/>
            </a:endParaRPr>
          </a:p>
        </p:txBody>
      </p:sp>
      <p:sp>
        <p:nvSpPr>
          <p:cNvPr id="10" name="Rectangle 9"/>
          <p:cNvSpPr/>
          <p:nvPr/>
        </p:nvSpPr>
        <p:spPr>
          <a:xfrm>
            <a:off x="5724914" y="4187709"/>
            <a:ext cx="9390073" cy="3139321"/>
          </a:xfrm>
          <a:prstGeom prst="rect">
            <a:avLst/>
          </a:prstGeom>
        </p:spPr>
        <p:txBody>
          <a:bodyPr wrap="square">
            <a:spAutoFit/>
          </a:bodyPr>
          <a:lstStyle/>
          <a:p>
            <a:pPr algn="just">
              <a:lnSpc>
                <a:spcPct val="150000"/>
              </a:lnSpc>
            </a:pPr>
            <a:r>
              <a:rPr lang="vi-VN" sz="4400">
                <a:latin typeface="Arial" panose="020B0604020202020204" pitchFamily="34" charset="0"/>
                <a:cs typeface="Arial" panose="020B0604020202020204" pitchFamily="34" charset="0"/>
              </a:rPr>
              <a:t>Thất nghiệp là tình trạng người lao động mong muốn có việc làm nhưng chưa tìm được việc làm.</a:t>
            </a:r>
            <a:endParaRPr lang="en-US" sz="440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4"/>
          <a:stretch>
            <a:fillRect/>
          </a:stretch>
        </p:blipFill>
        <p:spPr>
          <a:xfrm>
            <a:off x="14106842" y="6423500"/>
            <a:ext cx="3886395" cy="3863500"/>
          </a:xfrm>
          <a:prstGeom prst="rect">
            <a:avLst/>
          </a:prstGeom>
        </p:spPr>
      </p:pic>
    </p:spTree>
    <p:extLst>
      <p:ext uri="{BB962C8B-B14F-4D97-AF65-F5344CB8AC3E}">
        <p14:creationId xmlns:p14="http://schemas.microsoft.com/office/powerpoint/2010/main" val="212919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15936870" y="120717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18757" y="9646762"/>
            <a:ext cx="20828211" cy="129502"/>
            <a:chOff x="0" y="0"/>
            <a:chExt cx="5485619" cy="34107"/>
          </a:xfrm>
        </p:grpSpPr>
        <p:sp>
          <p:nvSpPr>
            <p:cNvPr id="19" name="Freeform 19"/>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5" name="Rectangle 24"/>
          <p:cNvSpPr/>
          <p:nvPr/>
        </p:nvSpPr>
        <p:spPr>
          <a:xfrm>
            <a:off x="1030252" y="114242"/>
            <a:ext cx="7555273" cy="769441"/>
          </a:xfrm>
          <a:prstGeom prst="rect">
            <a:avLst/>
          </a:prstGeom>
        </p:spPr>
        <p:txBody>
          <a:bodyPr wrap="none">
            <a:spAutoFit/>
          </a:bodyPr>
          <a:lstStyle/>
          <a:p>
            <a:r>
              <a:rPr lang="vi-VN" sz="4400" b="1">
                <a:solidFill>
                  <a:schemeClr val="bg1"/>
                </a:solidFill>
                <a:latin typeface="Arial" panose="020B0604020202020204" pitchFamily="34" charset="0"/>
                <a:cs typeface="Arial" panose="020B0604020202020204" pitchFamily="34" charset="0"/>
              </a:rPr>
              <a:t>b. Các loại hình </a:t>
            </a:r>
            <a:r>
              <a:rPr lang="en-US" sz="4400" b="1">
                <a:solidFill>
                  <a:schemeClr val="bg1"/>
                </a:solidFill>
                <a:latin typeface="Arial" panose="020B0604020202020204" pitchFamily="34" charset="0"/>
                <a:cs typeface="Arial" panose="020B0604020202020204" pitchFamily="34" charset="0"/>
              </a:rPr>
              <a:t>thất nghiệp</a:t>
            </a:r>
          </a:p>
        </p:txBody>
      </p:sp>
      <p:grpSp>
        <p:nvGrpSpPr>
          <p:cNvPr id="29" name="Group 28"/>
          <p:cNvGrpSpPr/>
          <p:nvPr/>
        </p:nvGrpSpPr>
        <p:grpSpPr>
          <a:xfrm>
            <a:off x="1067104" y="2601013"/>
            <a:ext cx="13566747" cy="1245119"/>
            <a:chOff x="1097280" y="4549708"/>
            <a:chExt cx="13566747" cy="1245119"/>
          </a:xfrm>
        </p:grpSpPr>
        <p:sp>
          <p:nvSpPr>
            <p:cNvPr id="27" name="Rectangle 26"/>
            <p:cNvSpPr/>
            <p:nvPr/>
          </p:nvSpPr>
          <p:spPr>
            <a:xfrm>
              <a:off x="2743200" y="4818324"/>
              <a:ext cx="11920827" cy="707886"/>
            </a:xfrm>
            <a:prstGeom prst="rect">
              <a:avLst/>
            </a:prstGeom>
          </p:spPr>
          <p:txBody>
            <a:bodyPr wrap="none">
              <a:spAutoFit/>
            </a:bodyPr>
            <a:lstStyle/>
            <a:p>
              <a:pPr algn="just"/>
              <a:r>
                <a:rPr lang="vi-VN" sz="4000" i="1">
                  <a:solidFill>
                    <a:srgbClr val="002060"/>
                  </a:solidFill>
                </a:rPr>
                <a:t>Đọc trường hợp 1 trong SHS tr.23 và trả lời câu hỏi:</a:t>
              </a:r>
              <a:endParaRPr lang="en-US" sz="4000" i="1">
                <a:solidFill>
                  <a:srgbClr val="002060"/>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 y="4549708"/>
              <a:ext cx="1358939" cy="1245119"/>
            </a:xfrm>
            <a:prstGeom prst="rect">
              <a:avLst/>
            </a:prstGeom>
          </p:spPr>
        </p:pic>
      </p:grpSp>
      <p:sp>
        <p:nvSpPr>
          <p:cNvPr id="8" name="TextBox 7"/>
          <p:cNvSpPr txBox="1"/>
          <p:nvPr/>
        </p:nvSpPr>
        <p:spPr>
          <a:xfrm>
            <a:off x="1067104" y="1477729"/>
            <a:ext cx="6400800" cy="707886"/>
          </a:xfrm>
          <a:prstGeom prst="rect">
            <a:avLst/>
          </a:prstGeom>
          <a:noFill/>
        </p:spPr>
        <p:txBody>
          <a:bodyPr wrap="square" rtlCol="0">
            <a:spAutoFit/>
          </a:bodyPr>
          <a:lstStyle/>
          <a:p>
            <a:r>
              <a:rPr lang="vi-VN" sz="4000" b="1" i="1">
                <a:solidFill>
                  <a:srgbClr val="404D29"/>
                </a:solidFill>
                <a:latin typeface="Arial" panose="020B0604020202020204" pitchFamily="34" charset="0"/>
                <a:cs typeface="Arial" panose="020B0604020202020204" pitchFamily="34" charset="0"/>
              </a:rPr>
              <a:t>*Phân loại theo tính chất</a:t>
            </a:r>
            <a:endParaRPr lang="en-US" sz="4000" b="1" i="1">
              <a:solidFill>
                <a:srgbClr val="404D29"/>
              </a:solidFill>
              <a:latin typeface="Arial" panose="020B0604020202020204" pitchFamily="34" charset="0"/>
              <a:cs typeface="Arial" panose="020B0604020202020204" pitchFamily="34" charset="0"/>
            </a:endParaRPr>
          </a:p>
        </p:txBody>
      </p:sp>
      <p:sp>
        <p:nvSpPr>
          <p:cNvPr id="9" name="Rectangle 8"/>
          <p:cNvSpPr/>
          <p:nvPr/>
        </p:nvSpPr>
        <p:spPr>
          <a:xfrm>
            <a:off x="1067103" y="3863845"/>
            <a:ext cx="16108793" cy="1938992"/>
          </a:xfrm>
          <a:prstGeom prst="rect">
            <a:avLst/>
          </a:prstGeom>
        </p:spPr>
        <p:txBody>
          <a:bodyPr wrap="square">
            <a:spAutoFit/>
          </a:bodyPr>
          <a:lstStyle/>
          <a:p>
            <a:pPr algn="just">
              <a:lnSpc>
                <a:spcPct val="150000"/>
              </a:lnSpc>
            </a:pPr>
            <a:r>
              <a:rPr lang="vi-VN" sz="4000"/>
              <a:t>Trong gia đình anh M, ai là người thất nghiệp tự nguyện, ai là người thất nghiệp không tự nguyện?</a:t>
            </a:r>
            <a:endParaRPr lang="en-US" sz="4000"/>
          </a:p>
        </p:txBody>
      </p:sp>
      <p:sp>
        <p:nvSpPr>
          <p:cNvPr id="10" name="Rounded Rectangle 9"/>
          <p:cNvSpPr/>
          <p:nvPr/>
        </p:nvSpPr>
        <p:spPr>
          <a:xfrm>
            <a:off x="1188388" y="6186585"/>
            <a:ext cx="7574612" cy="2895600"/>
          </a:xfrm>
          <a:prstGeom prst="roundRect">
            <a:avLst/>
          </a:prstGeom>
          <a:solidFill>
            <a:schemeClr val="accent5">
              <a:lumMod val="40000"/>
              <a:lumOff val="6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Vợ anh M là người thất nghiệp tự nguyện</a:t>
            </a:r>
            <a:endParaRPr lang="en-US" sz="400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9601284" y="6122187"/>
            <a:ext cx="7574612" cy="2895600"/>
          </a:xfrm>
          <a:prstGeom prst="roundRect">
            <a:avLst/>
          </a:prstGeom>
          <a:solidFill>
            <a:schemeClr val="accent5">
              <a:lumMod val="40000"/>
              <a:lumOff val="60000"/>
            </a:schemeClr>
          </a:solidFill>
          <a:ln w="3810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a:solidFill>
                  <a:schemeClr val="tx1"/>
                </a:solidFill>
                <a:latin typeface="Arial" panose="020B0604020202020204" pitchFamily="34" charset="0"/>
                <a:cs typeface="Arial" panose="020B0604020202020204" pitchFamily="34" charset="0"/>
              </a:rPr>
              <a:t>Anh M và bố anh M là người thất nghiệp không tự nguyện</a:t>
            </a:r>
            <a:endParaRPr lang="en-US" sz="400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523637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anim calcmode="lin" valueType="num">
                                      <p:cBhvr>
                                        <p:cTn id="18" dur="500" fill="hold"/>
                                        <p:tgtEl>
                                          <p:spTgt spid="29"/>
                                        </p:tgtEl>
                                        <p:attrNameLst>
                                          <p:attrName>ppt_x</p:attrName>
                                        </p:attrNameLst>
                                      </p:cBhvr>
                                      <p:tavLst>
                                        <p:tav tm="0">
                                          <p:val>
                                            <p:strVal val="#ppt_x"/>
                                          </p:val>
                                        </p:tav>
                                        <p:tav tm="100000">
                                          <p:val>
                                            <p:strVal val="#ppt_x"/>
                                          </p:val>
                                        </p:tav>
                                      </p:tavLst>
                                    </p:anim>
                                    <p:anim calcmode="lin" valueType="num">
                                      <p:cBhvr>
                                        <p:cTn id="19" dur="500" fill="hold"/>
                                        <p:tgtEl>
                                          <p:spTgt spid="2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anim calcmode="lin" valueType="num">
                                      <p:cBhvr>
                                        <p:cTn id="23" dur="500" fill="hold"/>
                                        <p:tgtEl>
                                          <p:spTgt spid="9"/>
                                        </p:tgtEl>
                                        <p:attrNameLst>
                                          <p:attrName>ppt_x</p:attrName>
                                        </p:attrNameLst>
                                      </p:cBhvr>
                                      <p:tavLst>
                                        <p:tav tm="0">
                                          <p:val>
                                            <p:strVal val="#ppt_x"/>
                                          </p:val>
                                        </p:tav>
                                        <p:tav tm="100000">
                                          <p:val>
                                            <p:strVal val="#ppt_x"/>
                                          </p:val>
                                        </p:tav>
                                      </p:tavLst>
                                    </p:anim>
                                    <p:anim calcmode="lin" valueType="num">
                                      <p:cBhvr>
                                        <p:cTn id="24" dur="5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childTnLst>
                          </p:cTn>
                        </p:par>
                        <p:par>
                          <p:cTn id="30" fill="hold">
                            <p:stCondLst>
                              <p:cond delay="500"/>
                            </p:stCondLst>
                            <p:childTnLst>
                              <p:par>
                                <p:cTn id="31" presetID="16" presetClass="entr" presetSubtype="21" fill="hold" grpId="0" nodeType="after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barn(inVertical)">
                                      <p:cBhvr>
                                        <p:cTn id="3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8" grpId="0"/>
      <p:bldP spid="9" grpId="0"/>
      <p:bldP spid="10" grpId="0" animBg="1"/>
      <p:bldP spid="2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7" name="Freeform 17"/>
          <p:cNvSpPr/>
          <p:nvPr/>
        </p:nvSpPr>
        <p:spPr>
          <a:xfrm>
            <a:off x="15936870" y="120717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18757" y="9646762"/>
            <a:ext cx="20828211" cy="129502"/>
            <a:chOff x="0" y="0"/>
            <a:chExt cx="5485619" cy="34107"/>
          </a:xfrm>
        </p:grpSpPr>
        <p:sp>
          <p:nvSpPr>
            <p:cNvPr id="19" name="Freeform 19"/>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5" name="Rectangle 24"/>
          <p:cNvSpPr/>
          <p:nvPr/>
        </p:nvSpPr>
        <p:spPr>
          <a:xfrm>
            <a:off x="1030252" y="114242"/>
            <a:ext cx="7555273" cy="769441"/>
          </a:xfrm>
          <a:prstGeom prst="rect">
            <a:avLst/>
          </a:prstGeom>
        </p:spPr>
        <p:txBody>
          <a:bodyPr wrap="none">
            <a:spAutoFit/>
          </a:bodyPr>
          <a:lstStyle/>
          <a:p>
            <a:r>
              <a:rPr lang="vi-VN" sz="4400" b="1">
                <a:solidFill>
                  <a:schemeClr val="bg1"/>
                </a:solidFill>
                <a:latin typeface="Arial" panose="020B0604020202020204" pitchFamily="34" charset="0"/>
                <a:cs typeface="Arial" panose="020B0604020202020204" pitchFamily="34" charset="0"/>
              </a:rPr>
              <a:t>b. Các loại hình </a:t>
            </a:r>
            <a:r>
              <a:rPr lang="en-US" sz="4400" b="1">
                <a:solidFill>
                  <a:schemeClr val="bg1"/>
                </a:solidFill>
                <a:latin typeface="Arial" panose="020B0604020202020204" pitchFamily="34" charset="0"/>
                <a:cs typeface="Arial" panose="020B0604020202020204" pitchFamily="34" charset="0"/>
              </a:rPr>
              <a:t>thất nghiệp</a:t>
            </a:r>
          </a:p>
        </p:txBody>
      </p:sp>
      <p:grpSp>
        <p:nvGrpSpPr>
          <p:cNvPr id="29" name="Group 28"/>
          <p:cNvGrpSpPr/>
          <p:nvPr/>
        </p:nvGrpSpPr>
        <p:grpSpPr>
          <a:xfrm>
            <a:off x="1067104" y="2601013"/>
            <a:ext cx="6355735" cy="1245119"/>
            <a:chOff x="1097280" y="4549708"/>
            <a:chExt cx="6355735" cy="1245119"/>
          </a:xfrm>
        </p:grpSpPr>
        <p:sp>
          <p:nvSpPr>
            <p:cNvPr id="27" name="Rectangle 26"/>
            <p:cNvSpPr/>
            <p:nvPr/>
          </p:nvSpPr>
          <p:spPr>
            <a:xfrm>
              <a:off x="2558726" y="4818324"/>
              <a:ext cx="4894289" cy="707886"/>
            </a:xfrm>
            <a:prstGeom prst="rect">
              <a:avLst/>
            </a:prstGeom>
          </p:spPr>
          <p:txBody>
            <a:bodyPr wrap="none">
              <a:spAutoFit/>
            </a:bodyPr>
            <a:lstStyle/>
            <a:p>
              <a:pPr algn="just"/>
              <a:r>
                <a:rPr lang="vi-VN" sz="4000" i="1">
                  <a:solidFill>
                    <a:srgbClr val="002060"/>
                  </a:solidFill>
                </a:rPr>
                <a:t>Đọc trường hợp sau:</a:t>
              </a:r>
              <a:endParaRPr lang="en-US" sz="4000" i="1">
                <a:solidFill>
                  <a:srgbClr val="002060"/>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 y="4549708"/>
              <a:ext cx="1358939" cy="1245119"/>
            </a:xfrm>
            <a:prstGeom prst="rect">
              <a:avLst/>
            </a:prstGeom>
          </p:spPr>
        </p:pic>
      </p:grpSp>
      <p:sp>
        <p:nvSpPr>
          <p:cNvPr id="8" name="TextBox 7"/>
          <p:cNvSpPr txBox="1"/>
          <p:nvPr/>
        </p:nvSpPr>
        <p:spPr>
          <a:xfrm>
            <a:off x="1067104" y="1477729"/>
            <a:ext cx="9905696" cy="707886"/>
          </a:xfrm>
          <a:prstGeom prst="rect">
            <a:avLst/>
          </a:prstGeom>
          <a:noFill/>
        </p:spPr>
        <p:txBody>
          <a:bodyPr wrap="square" rtlCol="0">
            <a:spAutoFit/>
          </a:bodyPr>
          <a:lstStyle/>
          <a:p>
            <a:r>
              <a:rPr lang="vi-VN" sz="4000" b="1" i="1">
                <a:solidFill>
                  <a:srgbClr val="404D29"/>
                </a:solidFill>
                <a:latin typeface="Arial" panose="020B0604020202020204" pitchFamily="34" charset="0"/>
                <a:cs typeface="Arial" panose="020B0604020202020204" pitchFamily="34" charset="0"/>
              </a:rPr>
              <a:t>*Phân loại theo nguồn gốc thất nghiệp</a:t>
            </a:r>
            <a:endParaRPr lang="en-US" sz="4000" b="1" i="1">
              <a:solidFill>
                <a:srgbClr val="404D29"/>
              </a:solidFill>
              <a:latin typeface="Arial" panose="020B0604020202020204" pitchFamily="34" charset="0"/>
              <a:cs typeface="Arial" panose="020B0604020202020204" pitchFamily="34" charset="0"/>
            </a:endParaRPr>
          </a:p>
        </p:txBody>
      </p:sp>
      <p:sp>
        <p:nvSpPr>
          <p:cNvPr id="11" name="Rectangle 10"/>
          <p:cNvSpPr/>
          <p:nvPr/>
        </p:nvSpPr>
        <p:spPr>
          <a:xfrm>
            <a:off x="1067104" y="4088398"/>
            <a:ext cx="12115496" cy="4708981"/>
          </a:xfrm>
          <a:prstGeom prst="rect">
            <a:avLst/>
          </a:prstGeom>
        </p:spPr>
        <p:txBody>
          <a:bodyPr wrap="square">
            <a:spAutoFit/>
          </a:bodyPr>
          <a:lstStyle/>
          <a:p>
            <a:pPr algn="just">
              <a:lnSpc>
                <a:spcPct val="150000"/>
              </a:lnSpc>
            </a:pPr>
            <a:r>
              <a:rPr lang="vi-VN" sz="4000"/>
              <a:t>Do công việc không phù hợp với chuyên môn được đào tạo nên anh M xin thôi việc ở công ty, còn người bạn thân của anh là V mới chuyển từ Thành phố Hồ Chí Minh ra Hà Nội sinh sống nên chưa xin được việc làm mới. Cả hai đều dạng thất nghiệp tạm thời.</a:t>
            </a:r>
            <a:endParaRPr lang="en-US" sz="4000"/>
          </a:p>
        </p:txBody>
      </p:sp>
      <p:sp>
        <p:nvSpPr>
          <p:cNvPr id="21" name="Freeform 3"/>
          <p:cNvSpPr/>
          <p:nvPr/>
        </p:nvSpPr>
        <p:spPr>
          <a:xfrm>
            <a:off x="13644890" y="4385488"/>
            <a:ext cx="4348534" cy="4114800"/>
          </a:xfrm>
          <a:custGeom>
            <a:avLst/>
            <a:gdLst/>
            <a:ahLst/>
            <a:cxnLst/>
            <a:rect l="l" t="t" r="r" b="b"/>
            <a:pathLst>
              <a:path w="4348534" h="4114800">
                <a:moveTo>
                  <a:pt x="0" y="0"/>
                </a:moveTo>
                <a:lnTo>
                  <a:pt x="4348534" y="0"/>
                </a:lnTo>
                <a:lnTo>
                  <a:pt x="434853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3289932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anim calcmode="lin" valueType="num">
                                      <p:cBhvr>
                                        <p:cTn id="13" dur="500" fill="hold"/>
                                        <p:tgtEl>
                                          <p:spTgt spid="29"/>
                                        </p:tgtEl>
                                        <p:attrNameLst>
                                          <p:attrName>ppt_x</p:attrName>
                                        </p:attrNameLst>
                                      </p:cBhvr>
                                      <p:tavLst>
                                        <p:tav tm="0">
                                          <p:val>
                                            <p:strVal val="#ppt_x"/>
                                          </p:val>
                                        </p:tav>
                                        <p:tav tm="100000">
                                          <p:val>
                                            <p:strVal val="#ppt_x"/>
                                          </p:val>
                                        </p:tav>
                                      </p:tavLst>
                                    </p:anim>
                                    <p:anim calcmode="lin" valueType="num">
                                      <p:cBhvr>
                                        <p:cTn id="14" dur="5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anim calcmode="lin" valueType="num">
                                      <p:cBhvr>
                                        <p:cTn id="23" dur="500" fill="hold"/>
                                        <p:tgtEl>
                                          <p:spTgt spid="21"/>
                                        </p:tgtEl>
                                        <p:attrNameLst>
                                          <p:attrName>ppt_x</p:attrName>
                                        </p:attrNameLst>
                                      </p:cBhvr>
                                      <p:tavLst>
                                        <p:tav tm="0">
                                          <p:val>
                                            <p:strVal val="#ppt_x"/>
                                          </p:val>
                                        </p:tav>
                                        <p:tav tm="100000">
                                          <p:val>
                                            <p:strVal val="#ppt_x"/>
                                          </p:val>
                                        </p:tav>
                                      </p:tavLst>
                                    </p:anim>
                                    <p:anim calcmode="lin" valueType="num">
                                      <p:cBhvr>
                                        <p:cTn id="24"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sp>
        <p:nvSpPr>
          <p:cNvPr id="16" name="TextBox 16"/>
          <p:cNvSpPr txBox="1"/>
          <p:nvPr/>
        </p:nvSpPr>
        <p:spPr>
          <a:xfrm>
            <a:off x="824293" y="2331478"/>
            <a:ext cx="5703268" cy="6579095"/>
          </a:xfrm>
          <a:prstGeom prst="rect">
            <a:avLst/>
          </a:prstGeom>
        </p:spPr>
        <p:txBody>
          <a:bodyPr lIns="50800" tIns="50800" rIns="50800" bIns="50800" rtlCol="0" anchor="ctr"/>
          <a:lstStyle/>
          <a:p>
            <a:pPr algn="ctr">
              <a:lnSpc>
                <a:spcPts val="3500"/>
              </a:lnSpc>
            </a:pPr>
            <a:endParaRPr/>
          </a:p>
        </p:txBody>
      </p:sp>
      <p:sp>
        <p:nvSpPr>
          <p:cNvPr id="23" name="TextBox 23"/>
          <p:cNvSpPr txBox="1"/>
          <p:nvPr/>
        </p:nvSpPr>
        <p:spPr>
          <a:xfrm>
            <a:off x="529491" y="856421"/>
            <a:ext cx="9951093" cy="615553"/>
          </a:xfrm>
          <a:prstGeom prst="rect">
            <a:avLst/>
          </a:prstGeom>
        </p:spPr>
        <p:txBody>
          <a:bodyPr wrap="square" lIns="0" tIns="0" rIns="0" bIns="0" rtlCol="0" anchor="t">
            <a:spAutoFit/>
          </a:bodyPr>
          <a:lstStyle/>
          <a:p>
            <a:pPr algn="ctr">
              <a:spcBef>
                <a:spcPct val="0"/>
              </a:spcBef>
            </a:pPr>
            <a:r>
              <a:rPr lang="vi-VN" sz="4000" b="1">
                <a:solidFill>
                  <a:srgbClr val="002060"/>
                </a:solidFill>
                <a:latin typeface="Arial" panose="020B0604020202020204" pitchFamily="34" charset="0"/>
                <a:cs typeface="Arial" panose="020B0604020202020204" pitchFamily="34" charset="0"/>
              </a:rPr>
              <a:t>Thảo luận nhóm đôi và trả lời câu hỏi:</a:t>
            </a:r>
            <a:endParaRPr lang="en-US" sz="4000" b="1">
              <a:solidFill>
                <a:srgbClr val="002060"/>
              </a:solidFill>
              <a:latin typeface="Arial" panose="020B0604020202020204" pitchFamily="34" charset="0"/>
              <a:cs typeface="Arial" panose="020B0604020202020204" pitchFamily="34" charset="0"/>
            </a:endParaRPr>
          </a:p>
        </p:txBody>
      </p:sp>
      <p:sp>
        <p:nvSpPr>
          <p:cNvPr id="29" name="Freeform 29"/>
          <p:cNvSpPr/>
          <p:nvPr/>
        </p:nvSpPr>
        <p:spPr>
          <a:xfrm>
            <a:off x="7239000" y="5295900"/>
            <a:ext cx="3672418" cy="4350862"/>
          </a:xfrm>
          <a:custGeom>
            <a:avLst/>
            <a:gdLst/>
            <a:ahLst/>
            <a:cxnLst/>
            <a:rect l="l" t="t" r="r" b="b"/>
            <a:pathLst>
              <a:path w="3315897" h="3922029">
                <a:moveTo>
                  <a:pt x="0" y="0"/>
                </a:moveTo>
                <a:lnTo>
                  <a:pt x="3315897" y="0"/>
                </a:lnTo>
                <a:lnTo>
                  <a:pt x="3315897" y="3922029"/>
                </a:lnTo>
                <a:lnTo>
                  <a:pt x="0" y="392202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30" name="Group 30"/>
          <p:cNvGrpSpPr/>
          <p:nvPr/>
        </p:nvGrpSpPr>
        <p:grpSpPr>
          <a:xfrm>
            <a:off x="-718757" y="9646762"/>
            <a:ext cx="20828211" cy="129502"/>
            <a:chOff x="0" y="0"/>
            <a:chExt cx="5485619" cy="34107"/>
          </a:xfrm>
        </p:grpSpPr>
        <p:sp>
          <p:nvSpPr>
            <p:cNvPr id="31" name="Freeform 31"/>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32" name="TextBox 32"/>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34" name="Freeform 34"/>
          <p:cNvSpPr/>
          <p:nvPr/>
        </p:nvSpPr>
        <p:spPr>
          <a:xfrm>
            <a:off x="16020273" y="102870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38" name="Group 37"/>
          <p:cNvGrpSpPr/>
          <p:nvPr/>
        </p:nvGrpSpPr>
        <p:grpSpPr>
          <a:xfrm>
            <a:off x="824293" y="2331478"/>
            <a:ext cx="6552289" cy="4358639"/>
            <a:chOff x="824293" y="2331478"/>
            <a:chExt cx="6552289" cy="4358639"/>
          </a:xfrm>
        </p:grpSpPr>
        <p:sp>
          <p:nvSpPr>
            <p:cNvPr id="35" name="Rounded Rectangular Callout 34"/>
            <p:cNvSpPr/>
            <p:nvPr/>
          </p:nvSpPr>
          <p:spPr>
            <a:xfrm>
              <a:off x="824293" y="2331478"/>
              <a:ext cx="6552289" cy="4358639"/>
            </a:xfrm>
            <a:prstGeom prst="wedgeRoundRectCallout">
              <a:avLst>
                <a:gd name="adj1" fmla="val 45061"/>
                <a:gd name="adj2" fmla="val 67628"/>
                <a:gd name="adj3" fmla="val 16667"/>
              </a:avLst>
            </a:prstGeom>
            <a:solidFill>
              <a:srgbClr val="F6AD13"/>
            </a:solidFill>
            <a:ln>
              <a:solidFill>
                <a:srgbClr val="F6A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1218020" y="2535793"/>
              <a:ext cx="5764834" cy="378565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Các trường hợp trên cho thấy thất nghiệp tự nhiên bao gồm những dạng thất nghiệp nào? </a:t>
              </a:r>
              <a:endParaRPr lang="en-US" sz="4000">
                <a:latin typeface="Arial" panose="020B0604020202020204" pitchFamily="34" charset="0"/>
                <a:cs typeface="Arial" panose="020B0604020202020204" pitchFamily="34" charset="0"/>
              </a:endParaRPr>
            </a:p>
          </p:txBody>
        </p:sp>
      </p:grpSp>
      <p:grpSp>
        <p:nvGrpSpPr>
          <p:cNvPr id="40" name="Group 39"/>
          <p:cNvGrpSpPr/>
          <p:nvPr/>
        </p:nvGrpSpPr>
        <p:grpSpPr>
          <a:xfrm>
            <a:off x="11192023" y="1030994"/>
            <a:ext cx="6781801" cy="5796248"/>
            <a:chOff x="11048997" y="2331479"/>
            <a:chExt cx="6781801" cy="5796248"/>
          </a:xfrm>
        </p:grpSpPr>
        <p:sp>
          <p:nvSpPr>
            <p:cNvPr id="36" name="Rounded Rectangular Callout 35"/>
            <p:cNvSpPr/>
            <p:nvPr/>
          </p:nvSpPr>
          <p:spPr>
            <a:xfrm flipH="1">
              <a:off x="11048997" y="2331479"/>
              <a:ext cx="6781801" cy="5796248"/>
            </a:xfrm>
            <a:prstGeom prst="wedgeRoundRectCallout">
              <a:avLst>
                <a:gd name="adj1" fmla="val 45061"/>
                <a:gd name="adj2" fmla="val 67628"/>
                <a:gd name="adj3" fmla="val 16667"/>
              </a:avLst>
            </a:prstGeom>
            <a:solidFill>
              <a:srgbClr val="738650"/>
            </a:solidFill>
            <a:ln>
              <a:solidFill>
                <a:srgbClr val="7386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1376506" y="2413447"/>
              <a:ext cx="6126782" cy="5632311"/>
            </a:xfrm>
            <a:prstGeom prst="rect">
              <a:avLst/>
            </a:prstGeom>
          </p:spPr>
          <p:txBody>
            <a:bodyPr wrap="square">
              <a:spAutoFit/>
            </a:bodyPr>
            <a:lstStyle/>
            <a:p>
              <a:pPr algn="just">
                <a:lnSpc>
                  <a:spcPct val="150000"/>
                </a:lnSpc>
              </a:pPr>
              <a:r>
                <a:rPr lang="vi-VN" sz="4000">
                  <a:solidFill>
                    <a:schemeClr val="bg1"/>
                  </a:solidFill>
                  <a:latin typeface="Arial" panose="020B0604020202020204" pitchFamily="34" charset="0"/>
                  <a:cs typeface="Arial" panose="020B0604020202020204" pitchFamily="34" charset="0"/>
                </a:rPr>
                <a:t>Những dạng thất nghiệp này có diễn ra thường xuyên, phổ biến trong đời sống xã hội không? Theo em, còn có những loại thất nghiệp nào khác?</a:t>
              </a:r>
              <a:endParaRPr lang="en-US" sz="4000">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18758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fade">
                                      <p:cBhvr>
                                        <p:cTn id="15" dur="500"/>
                                        <p:tgtEl>
                                          <p:spTgt spid="38"/>
                                        </p:tgtEl>
                                      </p:cBhvr>
                                    </p:animEffect>
                                    <p:anim calcmode="lin" valueType="num">
                                      <p:cBhvr>
                                        <p:cTn id="16" dur="500" fill="hold"/>
                                        <p:tgtEl>
                                          <p:spTgt spid="38"/>
                                        </p:tgtEl>
                                        <p:attrNameLst>
                                          <p:attrName>ppt_x</p:attrName>
                                        </p:attrNameLst>
                                      </p:cBhvr>
                                      <p:tavLst>
                                        <p:tav tm="0">
                                          <p:val>
                                            <p:strVal val="#ppt_x"/>
                                          </p:val>
                                        </p:tav>
                                        <p:tav tm="100000">
                                          <p:val>
                                            <p:strVal val="#ppt_x"/>
                                          </p:val>
                                        </p:tav>
                                      </p:tavLst>
                                    </p:anim>
                                    <p:anim calcmode="lin" valueType="num">
                                      <p:cBhvr>
                                        <p:cTn id="17" dur="500" fill="hold"/>
                                        <p:tgtEl>
                                          <p:spTgt spid="38"/>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2" presetClass="entr" presetSubtype="0" fill="hold" nodeType="after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500"/>
                                        <p:tgtEl>
                                          <p:spTgt spid="40"/>
                                        </p:tgtEl>
                                      </p:cBhvr>
                                    </p:animEffect>
                                    <p:anim calcmode="lin" valueType="num">
                                      <p:cBhvr>
                                        <p:cTn id="22" dur="500" fill="hold"/>
                                        <p:tgtEl>
                                          <p:spTgt spid="40"/>
                                        </p:tgtEl>
                                        <p:attrNameLst>
                                          <p:attrName>ppt_x</p:attrName>
                                        </p:attrNameLst>
                                      </p:cBhvr>
                                      <p:tavLst>
                                        <p:tav tm="0">
                                          <p:val>
                                            <p:strVal val="#ppt_x"/>
                                          </p:val>
                                        </p:tav>
                                        <p:tav tm="100000">
                                          <p:val>
                                            <p:strVal val="#ppt_x"/>
                                          </p:val>
                                        </p:tav>
                                      </p:tavLst>
                                    </p:anim>
                                    <p:anim calcmode="lin" valueType="num">
                                      <p:cBhvr>
                                        <p:cTn id="23" dur="5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15240" y="495300"/>
            <a:ext cx="10140364" cy="329404"/>
            <a:chOff x="0" y="0"/>
            <a:chExt cx="2530229" cy="104849"/>
          </a:xfrm>
        </p:grpSpPr>
        <p:sp>
          <p:nvSpPr>
            <p:cNvPr id="12" name="Freeform 12"/>
            <p:cNvSpPr/>
            <p:nvPr/>
          </p:nvSpPr>
          <p:spPr>
            <a:xfrm>
              <a:off x="0" y="0"/>
              <a:ext cx="2530229" cy="104849"/>
            </a:xfrm>
            <a:custGeom>
              <a:avLst/>
              <a:gdLst/>
              <a:ahLst/>
              <a:cxnLst/>
              <a:rect l="l" t="t" r="r" b="b"/>
              <a:pathLst>
                <a:path w="2530229" h="104849">
                  <a:moveTo>
                    <a:pt x="0" y="0"/>
                  </a:moveTo>
                  <a:lnTo>
                    <a:pt x="2530229" y="0"/>
                  </a:lnTo>
                  <a:lnTo>
                    <a:pt x="2530229" y="104849"/>
                  </a:lnTo>
                  <a:lnTo>
                    <a:pt x="0" y="104849"/>
                  </a:lnTo>
                  <a:close/>
                </a:path>
              </a:pathLst>
            </a:custGeom>
            <a:solidFill>
              <a:srgbClr val="F6AD13"/>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8" name="Freeform 6"/>
          <p:cNvSpPr/>
          <p:nvPr/>
        </p:nvSpPr>
        <p:spPr>
          <a:xfrm>
            <a:off x="10099724" y="-2"/>
            <a:ext cx="8188277" cy="1104903"/>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30" name="Rectangle 29"/>
          <p:cNvSpPr/>
          <p:nvPr/>
        </p:nvSpPr>
        <p:spPr>
          <a:xfrm>
            <a:off x="10854141" y="205043"/>
            <a:ext cx="5424883" cy="707886"/>
          </a:xfrm>
          <a:prstGeom prst="rect">
            <a:avLst/>
          </a:prstGeom>
        </p:spPr>
        <p:txBody>
          <a:bodyPr wrap="none">
            <a:spAutoFit/>
          </a:bodyPr>
          <a:lstStyle/>
          <a:p>
            <a:r>
              <a:rPr lang="en-US" sz="4000" b="1">
                <a:solidFill>
                  <a:schemeClr val="bg1"/>
                </a:solidFill>
                <a:latin typeface="Arial" panose="020B0604020202020204" pitchFamily="34" charset="0"/>
                <a:cs typeface="Arial" panose="020B0604020202020204" pitchFamily="34" charset="0"/>
              </a:rPr>
              <a:t>Thất nghiệp tự nhiên </a:t>
            </a:r>
          </a:p>
        </p:txBody>
      </p:sp>
      <p:sp>
        <p:nvSpPr>
          <p:cNvPr id="31" name="Rectangle 30"/>
          <p:cNvSpPr/>
          <p:nvPr/>
        </p:nvSpPr>
        <p:spPr>
          <a:xfrm>
            <a:off x="1447800" y="1705024"/>
            <a:ext cx="15316200" cy="378565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t>Biểu thị mức thất nghiệp bình thường mà nền kinh tế phải chịu. Thuật ngữ "tự nhiên" không hàm ý tỉ lệ thất nghiệp này đáng mong đợi, không thay đổi theo thời gian hoặc không bị ảnh hưởng bởi chính sách kinh tế. </a:t>
            </a:r>
            <a:endParaRPr lang="en-US" sz="4000"/>
          </a:p>
        </p:txBody>
      </p:sp>
      <p:sp>
        <p:nvSpPr>
          <p:cNvPr id="32" name="Rectangle 31"/>
          <p:cNvSpPr/>
          <p:nvPr/>
        </p:nvSpPr>
        <p:spPr>
          <a:xfrm>
            <a:off x="1447800" y="5810603"/>
            <a:ext cx="998220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a:latin typeface="Arial" panose="020B0604020202020204" pitchFamily="34" charset="0"/>
                <a:cs typeface="Arial" panose="020B0604020202020204" pitchFamily="34" charset="0"/>
              </a:rPr>
              <a:t>Nó là loại hình luôn tồn tại trong xã hội, bao gồm các dạng: thất nghiệp tạm thời, thất nghiệp cơ cấu.</a:t>
            </a:r>
            <a:endParaRPr lang="en-US" sz="4000">
              <a:latin typeface="Arial" panose="020B0604020202020204" pitchFamily="34" charset="0"/>
              <a:cs typeface="Arial" panose="020B0604020202020204" pitchFamily="34" charset="0"/>
            </a:endParaRPr>
          </a:p>
        </p:txBody>
      </p:sp>
      <p:pic>
        <p:nvPicPr>
          <p:cNvPr id="34" name="Picture 33"/>
          <p:cNvPicPr>
            <a:picLocks noChangeAspect="1"/>
          </p:cNvPicPr>
          <p:nvPr/>
        </p:nvPicPr>
        <p:blipFill>
          <a:blip r:embed="rId2"/>
          <a:stretch>
            <a:fillRect/>
          </a:stretch>
        </p:blipFill>
        <p:spPr>
          <a:xfrm>
            <a:off x="11734800" y="5544160"/>
            <a:ext cx="6224555" cy="4115157"/>
          </a:xfrm>
          <a:prstGeom prst="rect">
            <a:avLst/>
          </a:prstGeom>
        </p:spPr>
      </p:pic>
    </p:spTree>
    <p:extLst>
      <p:ext uri="{BB962C8B-B14F-4D97-AF65-F5344CB8AC3E}">
        <p14:creationId xmlns:p14="http://schemas.microsoft.com/office/powerpoint/2010/main" val="9172050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3" presetClass="entr" presetSubtype="5"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blinds(vertical)">
                                      <p:cBhvr>
                                        <p:cTn id="14" dur="500"/>
                                        <p:tgtEl>
                                          <p:spTgt spid="3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left)">
                                      <p:cBhvr>
                                        <p:cTn id="19" dur="500"/>
                                        <p:tgtEl>
                                          <p:spTgt spid="32"/>
                                        </p:tgtEl>
                                      </p:cBhvr>
                                    </p:animEffect>
                                  </p:childTnLst>
                                </p:cTn>
                              </p:par>
                              <p:par>
                                <p:cTn id="20" presetID="10"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15240" y="495300"/>
            <a:ext cx="10140364" cy="329404"/>
            <a:chOff x="0" y="0"/>
            <a:chExt cx="2530229" cy="104849"/>
          </a:xfrm>
        </p:grpSpPr>
        <p:sp>
          <p:nvSpPr>
            <p:cNvPr id="12" name="Freeform 12"/>
            <p:cNvSpPr/>
            <p:nvPr/>
          </p:nvSpPr>
          <p:spPr>
            <a:xfrm>
              <a:off x="0" y="0"/>
              <a:ext cx="2530229" cy="104849"/>
            </a:xfrm>
            <a:custGeom>
              <a:avLst/>
              <a:gdLst/>
              <a:ahLst/>
              <a:cxnLst/>
              <a:rect l="l" t="t" r="r" b="b"/>
              <a:pathLst>
                <a:path w="2530229" h="104849">
                  <a:moveTo>
                    <a:pt x="0" y="0"/>
                  </a:moveTo>
                  <a:lnTo>
                    <a:pt x="2530229" y="0"/>
                  </a:lnTo>
                  <a:lnTo>
                    <a:pt x="2530229" y="104849"/>
                  </a:lnTo>
                  <a:lnTo>
                    <a:pt x="0" y="104849"/>
                  </a:lnTo>
                  <a:close/>
                </a:path>
              </a:pathLst>
            </a:custGeom>
            <a:solidFill>
              <a:srgbClr val="F6AD13"/>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28" name="Freeform 6"/>
          <p:cNvSpPr/>
          <p:nvPr/>
        </p:nvSpPr>
        <p:spPr>
          <a:xfrm>
            <a:off x="10099724" y="-2"/>
            <a:ext cx="8188277" cy="1104903"/>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30" name="Rectangle 29"/>
          <p:cNvSpPr/>
          <p:nvPr/>
        </p:nvSpPr>
        <p:spPr>
          <a:xfrm>
            <a:off x="10854141" y="205043"/>
            <a:ext cx="4937570" cy="738664"/>
          </a:xfrm>
          <a:prstGeom prst="rect">
            <a:avLst/>
          </a:prstGeom>
        </p:spPr>
        <p:txBody>
          <a:bodyPr wrap="none">
            <a:spAutoFit/>
          </a:bodyPr>
          <a:lstStyle/>
          <a:p>
            <a:r>
              <a:rPr lang="en-US" sz="4200" b="1">
                <a:solidFill>
                  <a:schemeClr val="bg1"/>
                </a:solidFill>
                <a:latin typeface="Arial" panose="020B0604020202020204" pitchFamily="34" charset="0"/>
                <a:cs typeface="Arial" panose="020B0604020202020204" pitchFamily="34" charset="0"/>
              </a:rPr>
              <a:t>Thất nghiệp </a:t>
            </a:r>
            <a:r>
              <a:rPr lang="vi-VN" sz="4200" b="1">
                <a:solidFill>
                  <a:schemeClr val="bg1"/>
                </a:solidFill>
                <a:latin typeface="Arial" panose="020B0604020202020204" pitchFamily="34" charset="0"/>
                <a:cs typeface="Arial" panose="020B0604020202020204" pitchFamily="34" charset="0"/>
              </a:rPr>
              <a:t>chu kì</a:t>
            </a:r>
            <a:endParaRPr lang="en-US" sz="4200" b="1">
              <a:solidFill>
                <a:schemeClr val="bg1"/>
              </a:solidFill>
              <a:latin typeface="Arial" panose="020B0604020202020204" pitchFamily="34" charset="0"/>
              <a:cs typeface="Arial" panose="020B0604020202020204" pitchFamily="34" charset="0"/>
            </a:endParaRPr>
          </a:p>
        </p:txBody>
      </p:sp>
      <p:sp>
        <p:nvSpPr>
          <p:cNvPr id="31" name="Rectangle 30"/>
          <p:cNvSpPr/>
          <p:nvPr/>
        </p:nvSpPr>
        <p:spPr>
          <a:xfrm>
            <a:off x="10125124" y="1915333"/>
            <a:ext cx="6943676" cy="6878806"/>
          </a:xfrm>
          <a:prstGeom prst="rect">
            <a:avLst/>
          </a:prstGeom>
        </p:spPr>
        <p:txBody>
          <a:bodyPr wrap="square">
            <a:spAutoFit/>
          </a:bodyPr>
          <a:lstStyle/>
          <a:p>
            <a:pPr algn="just">
              <a:lnSpc>
                <a:spcPct val="150000"/>
              </a:lnSpc>
            </a:pPr>
            <a:r>
              <a:rPr lang="vi-VN" sz="4200"/>
              <a:t>Trong cơ chế thị trường nền kinh tế thường xảy ra những biến động thường xuyên, có những giai đoạn kinh tế phát triển mạnh, có những giai đoạn suy thoái, được gọi là chu kì kinh tế.</a:t>
            </a:r>
            <a:endParaRPr lang="en-US" sz="4200"/>
          </a:p>
        </p:txBody>
      </p:sp>
      <p:pic>
        <p:nvPicPr>
          <p:cNvPr id="2" name="Picture 1"/>
          <p:cNvPicPr>
            <a:picLocks noChangeAspect="1"/>
          </p:cNvPicPr>
          <p:nvPr/>
        </p:nvPicPr>
        <p:blipFill>
          <a:blip r:embed="rId2"/>
          <a:stretch>
            <a:fillRect/>
          </a:stretch>
        </p:blipFill>
        <p:spPr>
          <a:xfrm>
            <a:off x="1295400" y="3872437"/>
            <a:ext cx="6645131" cy="4600476"/>
          </a:xfrm>
          <a:prstGeom prst="rect">
            <a:avLst/>
          </a:prstGeom>
        </p:spPr>
      </p:pic>
    </p:spTree>
    <p:extLst>
      <p:ext uri="{BB962C8B-B14F-4D97-AF65-F5344CB8AC3E}">
        <p14:creationId xmlns:p14="http://schemas.microsoft.com/office/powerpoint/2010/main" val="3384237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1"/>
                                        </p:tgtEl>
                                        <p:attrNameLst>
                                          <p:attrName>style.visibility</p:attrName>
                                        </p:attrNameLst>
                                      </p:cBhvr>
                                      <p:to>
                                        <p:strVal val="visible"/>
                                      </p:to>
                                    </p:set>
                                    <p:animEffect transition="in" filter="fade">
                                      <p:cBhvr>
                                        <p:cTn id="14" dur="500"/>
                                        <p:tgtEl>
                                          <p:spTgt spid="31"/>
                                        </p:tgtEl>
                                      </p:cBhvr>
                                    </p:animEffect>
                                    <p:anim calcmode="lin" valueType="num">
                                      <p:cBhvr>
                                        <p:cTn id="15" dur="500" fill="hold"/>
                                        <p:tgtEl>
                                          <p:spTgt spid="31"/>
                                        </p:tgtEl>
                                        <p:attrNameLst>
                                          <p:attrName>ppt_x</p:attrName>
                                        </p:attrNameLst>
                                      </p:cBhvr>
                                      <p:tavLst>
                                        <p:tav tm="0">
                                          <p:val>
                                            <p:strVal val="#ppt_x"/>
                                          </p:val>
                                        </p:tav>
                                        <p:tav tm="100000">
                                          <p:val>
                                            <p:strVal val="#ppt_x"/>
                                          </p:val>
                                        </p:tav>
                                      </p:tavLst>
                                    </p:anim>
                                    <p:anim calcmode="lin" valueType="num">
                                      <p:cBhvr>
                                        <p:cTn id="16" dur="500" fill="hold"/>
                                        <p:tgtEl>
                                          <p:spTgt spid="31"/>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anim calcmode="lin" valueType="num">
                                      <p:cBhvr>
                                        <p:cTn id="20" dur="500" fill="hold"/>
                                        <p:tgtEl>
                                          <p:spTgt spid="2"/>
                                        </p:tgtEl>
                                        <p:attrNameLst>
                                          <p:attrName>ppt_x</p:attrName>
                                        </p:attrNameLst>
                                      </p:cBhvr>
                                      <p:tavLst>
                                        <p:tav tm="0">
                                          <p:val>
                                            <p:strVal val="#ppt_x"/>
                                          </p:val>
                                        </p:tav>
                                        <p:tav tm="100000">
                                          <p:val>
                                            <p:strVal val="#ppt_x"/>
                                          </p:val>
                                        </p:tav>
                                      </p:tavLst>
                                    </p:anim>
                                    <p:anim calcmode="lin" valueType="num">
                                      <p:cBhvr>
                                        <p:cTn id="21"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D4667E-E84F-ACD2-E8B4-A355DEB3FADB}"/>
              </a:ext>
            </a:extLst>
          </p:cNvPr>
          <p:cNvSpPr txBox="1"/>
          <p:nvPr/>
        </p:nvSpPr>
        <p:spPr>
          <a:xfrm>
            <a:off x="4267200" y="3314700"/>
            <a:ext cx="9448800" cy="1569660"/>
          </a:xfrm>
          <a:prstGeom prst="rect">
            <a:avLst/>
          </a:prstGeom>
          <a:noFill/>
        </p:spPr>
        <p:txBody>
          <a:bodyPr wrap="square" rtlCol="0">
            <a:spAutoFit/>
          </a:bodyPr>
          <a:lstStyle/>
          <a:p>
            <a:pPr algn="ctr"/>
            <a:r>
              <a:rPr lang="en-US" sz="9600" b="1" dirty="0">
                <a:solidFill>
                  <a:srgbClr val="FF0000"/>
                </a:solidFill>
                <a:highlight>
                  <a:srgbClr val="C0C0C0"/>
                </a:highlight>
                <a:latin typeface="Times New Roman" panose="02020603050405020304" pitchFamily="18" charset="0"/>
                <a:cs typeface="Times New Roman" panose="02020603050405020304" pitchFamily="18" charset="0"/>
              </a:rPr>
              <a:t>KHỞI ĐỘNG</a:t>
            </a:r>
          </a:p>
        </p:txBody>
      </p:sp>
    </p:spTree>
    <p:extLst>
      <p:ext uri="{BB962C8B-B14F-4D97-AF65-F5344CB8AC3E}">
        <p14:creationId xmlns:p14="http://schemas.microsoft.com/office/powerpoint/2010/main" val="1982771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solidFill>
                  <a:prstClr val="black"/>
                </a:solidFill>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solidFill>
                  <a:prstClr val="black"/>
                </a:solidFill>
              </a:endParaRPr>
            </a:p>
          </p:txBody>
        </p:sp>
      </p:grpSp>
      <p:sp>
        <p:nvSpPr>
          <p:cNvPr id="17" name="Freeform 17"/>
          <p:cNvSpPr/>
          <p:nvPr/>
        </p:nvSpPr>
        <p:spPr>
          <a:xfrm>
            <a:off x="15936870" y="120717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18" name="Group 18"/>
          <p:cNvGrpSpPr/>
          <p:nvPr/>
        </p:nvGrpSpPr>
        <p:grpSpPr>
          <a:xfrm>
            <a:off x="-718757" y="9646762"/>
            <a:ext cx="20828211" cy="129502"/>
            <a:chOff x="0" y="0"/>
            <a:chExt cx="5485619" cy="34107"/>
          </a:xfrm>
        </p:grpSpPr>
        <p:sp>
          <p:nvSpPr>
            <p:cNvPr id="19" name="Freeform 19"/>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3500"/>
                </a:lnSpc>
              </a:pPr>
              <a:endParaRPr>
                <a:solidFill>
                  <a:prstClr val="black"/>
                </a:solidFill>
              </a:endParaRPr>
            </a:p>
          </p:txBody>
        </p:sp>
      </p:grpSp>
      <p:sp>
        <p:nvSpPr>
          <p:cNvPr id="25" name="Rectangle 24"/>
          <p:cNvSpPr/>
          <p:nvPr/>
        </p:nvSpPr>
        <p:spPr>
          <a:xfrm>
            <a:off x="1030252" y="114242"/>
            <a:ext cx="7555273" cy="769441"/>
          </a:xfrm>
          <a:prstGeom prst="rect">
            <a:avLst/>
          </a:prstGeom>
        </p:spPr>
        <p:txBody>
          <a:bodyPr wrap="none">
            <a:spAutoFit/>
          </a:bodyPr>
          <a:lstStyle/>
          <a:p>
            <a:r>
              <a:rPr lang="vi-VN" sz="4400" b="1">
                <a:solidFill>
                  <a:prstClr val="white"/>
                </a:solidFill>
                <a:cs typeface="Arial" panose="020B0604020202020204" pitchFamily="34" charset="0"/>
              </a:rPr>
              <a:t>b. Các loại hình </a:t>
            </a:r>
            <a:r>
              <a:rPr lang="en-US" sz="4400" b="1">
                <a:solidFill>
                  <a:prstClr val="white"/>
                </a:solidFill>
                <a:latin typeface="Arial" panose="020B0604020202020204" pitchFamily="34" charset="0"/>
                <a:cs typeface="Arial" panose="020B0604020202020204" pitchFamily="34" charset="0"/>
              </a:rPr>
              <a:t>thất nghiệp</a:t>
            </a:r>
          </a:p>
        </p:txBody>
      </p:sp>
      <p:grpSp>
        <p:nvGrpSpPr>
          <p:cNvPr id="29" name="Group 28"/>
          <p:cNvGrpSpPr/>
          <p:nvPr/>
        </p:nvGrpSpPr>
        <p:grpSpPr>
          <a:xfrm>
            <a:off x="1020092" y="1692859"/>
            <a:ext cx="13566747" cy="1245119"/>
            <a:chOff x="1097280" y="4549708"/>
            <a:chExt cx="13566747" cy="1245119"/>
          </a:xfrm>
        </p:grpSpPr>
        <p:sp>
          <p:nvSpPr>
            <p:cNvPr id="27" name="Rectangle 26"/>
            <p:cNvSpPr/>
            <p:nvPr/>
          </p:nvSpPr>
          <p:spPr>
            <a:xfrm>
              <a:off x="2743200" y="4818324"/>
              <a:ext cx="11920827" cy="707886"/>
            </a:xfrm>
            <a:prstGeom prst="rect">
              <a:avLst/>
            </a:prstGeom>
          </p:spPr>
          <p:txBody>
            <a:bodyPr wrap="none">
              <a:spAutoFit/>
            </a:bodyPr>
            <a:lstStyle/>
            <a:p>
              <a:pPr algn="just"/>
              <a:r>
                <a:rPr lang="vi-VN" sz="4000" i="1">
                  <a:solidFill>
                    <a:srgbClr val="002060"/>
                  </a:solidFill>
                </a:rPr>
                <a:t>Đọc trường hợp 2 trong SHS tr.23 và trả lời câu hỏi:</a:t>
              </a:r>
              <a:endParaRPr lang="en-US" sz="4000" i="1">
                <a:solidFill>
                  <a:srgbClr val="002060"/>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 y="4549708"/>
              <a:ext cx="1358939" cy="1245119"/>
            </a:xfrm>
            <a:prstGeom prst="rect">
              <a:avLst/>
            </a:prstGeom>
          </p:spPr>
        </p:pic>
      </p:grpSp>
      <p:sp>
        <p:nvSpPr>
          <p:cNvPr id="11" name="Rectangle 10"/>
          <p:cNvSpPr/>
          <p:nvPr/>
        </p:nvSpPr>
        <p:spPr>
          <a:xfrm>
            <a:off x="1295400" y="3018269"/>
            <a:ext cx="14906617"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Tình hình thất nghiệp sẽ thay đổi như thế nào khi nền kinh tế phục hồi hay suy thoái?</a:t>
            </a:r>
            <a:endParaRPr lang="en-US" sz="4000">
              <a:latin typeface="Arial" panose="020B0604020202020204" pitchFamily="34" charset="0"/>
              <a:cs typeface="Arial" panose="020B0604020202020204" pitchFamily="34" charset="0"/>
            </a:endParaRPr>
          </a:p>
        </p:txBody>
      </p:sp>
      <p:grpSp>
        <p:nvGrpSpPr>
          <p:cNvPr id="8" name="Group 7"/>
          <p:cNvGrpSpPr/>
          <p:nvPr/>
        </p:nvGrpSpPr>
        <p:grpSpPr>
          <a:xfrm>
            <a:off x="1295400" y="5372100"/>
            <a:ext cx="8153400" cy="4914900"/>
            <a:chOff x="1295400" y="5372100"/>
            <a:chExt cx="8153400" cy="4914900"/>
          </a:xfrm>
        </p:grpSpPr>
        <p:sp>
          <p:nvSpPr>
            <p:cNvPr id="12" name="Round Same Side Corner Rectangle 11"/>
            <p:cNvSpPr/>
            <p:nvPr/>
          </p:nvSpPr>
          <p:spPr>
            <a:xfrm>
              <a:off x="1295400" y="5372100"/>
              <a:ext cx="8153400" cy="4914900"/>
            </a:xfrm>
            <a:prstGeom prst="round2SameRect">
              <a:avLst/>
            </a:prstGeom>
            <a:solidFill>
              <a:srgbClr val="F6AD13"/>
            </a:solidFill>
            <a:ln>
              <a:solidFill>
                <a:srgbClr val="F6AD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730041" y="5393145"/>
              <a:ext cx="7467600" cy="459491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Khi kinh tế suy thoái, các doanh nghiệp phải thu hẹp sản xuất, nhiều người lao động bị mất việc làm → gia tăng tình trạng thất nghiệp trên quy mô lớn.</a:t>
              </a:r>
              <a:endParaRPr lang="en-US" sz="4000">
                <a:latin typeface="Arial" panose="020B0604020202020204" pitchFamily="34" charset="0"/>
                <a:cs typeface="Arial" panose="020B0604020202020204" pitchFamily="34" charset="0"/>
              </a:endParaRPr>
            </a:p>
          </p:txBody>
        </p:sp>
      </p:grpSp>
      <p:grpSp>
        <p:nvGrpSpPr>
          <p:cNvPr id="9" name="Group 8"/>
          <p:cNvGrpSpPr/>
          <p:nvPr/>
        </p:nvGrpSpPr>
        <p:grpSpPr>
          <a:xfrm>
            <a:off x="9642442" y="5349240"/>
            <a:ext cx="7883558" cy="4914900"/>
            <a:chOff x="9642442" y="5349240"/>
            <a:chExt cx="7883558" cy="4914900"/>
          </a:xfrm>
        </p:grpSpPr>
        <p:sp>
          <p:nvSpPr>
            <p:cNvPr id="24" name="Round Same Side Corner Rectangle 23"/>
            <p:cNvSpPr/>
            <p:nvPr/>
          </p:nvSpPr>
          <p:spPr>
            <a:xfrm>
              <a:off x="9642442" y="5349240"/>
              <a:ext cx="7883558" cy="4914900"/>
            </a:xfrm>
            <a:prstGeom prst="round2SameRect">
              <a:avLst/>
            </a:prstGeom>
            <a:solidFill>
              <a:srgbClr val="404D29"/>
            </a:solidFill>
            <a:ln>
              <a:solidFill>
                <a:srgbClr val="404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10077083" y="5370285"/>
              <a:ext cx="7220317" cy="4708981"/>
            </a:xfrm>
            <a:prstGeom prst="rect">
              <a:avLst/>
            </a:prstGeom>
          </p:spPr>
          <p:txBody>
            <a:bodyPr wrap="square">
              <a:spAutoFit/>
            </a:bodyPr>
            <a:lstStyle/>
            <a:p>
              <a:pPr lvl="0" algn="just">
                <a:lnSpc>
                  <a:spcPct val="150000"/>
                </a:lnSpc>
              </a:pPr>
              <a:r>
                <a:rPr lang="en-US" sz="4000">
                  <a:solidFill>
                    <a:schemeClr val="bg1"/>
                  </a:solidFill>
                  <a:latin typeface="Arial" panose="020B0604020202020204" pitchFamily="34" charset="0"/>
                  <a:cs typeface="Arial" panose="020B0604020202020204" pitchFamily="34" charset="0"/>
                </a:rPr>
                <a:t>Khi kinh tế được phục hồi, các doanh nghiệp mở rộng sản xuất, thu hút lại nhiều lao động → lượng người thất nghiệp giảm dần.</a:t>
              </a:r>
            </a:p>
          </p:txBody>
        </p:sp>
      </p:grpSp>
    </p:spTree>
    <p:extLst>
      <p:ext uri="{BB962C8B-B14F-4D97-AF65-F5344CB8AC3E}">
        <p14:creationId xmlns:p14="http://schemas.microsoft.com/office/powerpoint/2010/main" val="3335989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anim calcmode="lin" valueType="num">
                                      <p:cBhvr>
                                        <p:cTn id="12" dur="500" fill="hold"/>
                                        <p:tgtEl>
                                          <p:spTgt spid="11"/>
                                        </p:tgtEl>
                                        <p:attrNameLst>
                                          <p:attrName>ppt_x</p:attrName>
                                        </p:attrNameLst>
                                      </p:cBhvr>
                                      <p:tavLst>
                                        <p:tav tm="0">
                                          <p:val>
                                            <p:strVal val="#ppt_x"/>
                                          </p:val>
                                        </p:tav>
                                        <p:tav tm="100000">
                                          <p:val>
                                            <p:strVal val="#ppt_x"/>
                                          </p:val>
                                        </p:tav>
                                      </p:tavLst>
                                    </p:anim>
                                    <p:anim calcmode="lin" valueType="num">
                                      <p:cBhvr>
                                        <p:cTn id="13"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wipe(dow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down)">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27976" flipH="1">
            <a:off x="-1406899" y="-1451966"/>
            <a:ext cx="7322241" cy="4407961"/>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TextBox 16"/>
          <p:cNvSpPr txBox="1"/>
          <p:nvPr/>
        </p:nvSpPr>
        <p:spPr>
          <a:xfrm>
            <a:off x="457200" y="367293"/>
            <a:ext cx="3036409" cy="769441"/>
          </a:xfrm>
          <a:prstGeom prst="rect">
            <a:avLst/>
          </a:prstGeom>
          <a:noFill/>
        </p:spPr>
        <p:txBody>
          <a:bodyPr wrap="none" rtlCol="0">
            <a:spAutoFit/>
          </a:bodyPr>
          <a:lstStyle/>
          <a:p>
            <a:r>
              <a:rPr lang="vi-VN" sz="4400" b="1">
                <a:solidFill>
                  <a:schemeClr val="bg1"/>
                </a:solidFill>
                <a:latin typeface="Arial" panose="020B0604020202020204" pitchFamily="34" charset="0"/>
                <a:cs typeface="Arial" panose="020B0604020202020204" pitchFamily="34" charset="0"/>
              </a:rPr>
              <a:t>KẾT LUẬN</a:t>
            </a:r>
            <a:endParaRPr lang="en-US" sz="4400" b="1">
              <a:solidFill>
                <a:schemeClr val="bg1"/>
              </a:solidFill>
              <a:latin typeface="Arial" panose="020B0604020202020204" pitchFamily="34" charset="0"/>
              <a:cs typeface="Arial" panose="020B0604020202020204" pitchFamily="34" charset="0"/>
            </a:endParaRPr>
          </a:p>
        </p:txBody>
      </p:sp>
      <p:grpSp>
        <p:nvGrpSpPr>
          <p:cNvPr id="3" name="Group 2"/>
          <p:cNvGrpSpPr/>
          <p:nvPr/>
        </p:nvGrpSpPr>
        <p:grpSpPr>
          <a:xfrm>
            <a:off x="685799" y="876300"/>
            <a:ext cx="16611601" cy="8667885"/>
            <a:chOff x="685799" y="876300"/>
            <a:chExt cx="16611601" cy="8667885"/>
          </a:xfrm>
        </p:grpSpPr>
        <p:sp>
          <p:nvSpPr>
            <p:cNvPr id="18" name="Rounded Rectangle 17"/>
            <p:cNvSpPr/>
            <p:nvPr/>
          </p:nvSpPr>
          <p:spPr>
            <a:xfrm>
              <a:off x="685799" y="3901114"/>
              <a:ext cx="2731609" cy="3048000"/>
            </a:xfrm>
            <a:prstGeom prst="roundRect">
              <a:avLst/>
            </a:prstGeom>
            <a:solidFill>
              <a:schemeClr val="accent3">
                <a:lumMod val="75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lnSpc>
                  <a:spcPct val="150000"/>
                </a:lnSpc>
              </a:pPr>
              <a:r>
                <a:rPr lang="vi-VN" sz="3600" b="1">
                  <a:solidFill>
                    <a:schemeClr val="bg1"/>
                  </a:solidFill>
                  <a:latin typeface="Arial" panose="020B0604020202020204" pitchFamily="34" charset="0"/>
                  <a:cs typeface="Arial" panose="020B0604020202020204" pitchFamily="34" charset="0"/>
                </a:rPr>
                <a:t>Các loại hình thất nghiệp</a:t>
              </a:r>
              <a:endParaRPr lang="en-US" sz="3600" b="1">
                <a:solidFill>
                  <a:schemeClr val="bg1"/>
                </a:solidFill>
                <a:latin typeface="Arial" panose="020B0604020202020204" pitchFamily="34" charset="0"/>
                <a:cs typeface="Arial" panose="020B0604020202020204" pitchFamily="34" charset="0"/>
              </a:endParaRPr>
            </a:p>
          </p:txBody>
        </p:sp>
        <p:sp>
          <p:nvSpPr>
            <p:cNvPr id="19" name="Rounded Rectangle 18"/>
            <p:cNvSpPr/>
            <p:nvPr/>
          </p:nvSpPr>
          <p:spPr>
            <a:xfrm>
              <a:off x="4297680" y="2368791"/>
              <a:ext cx="3048000" cy="201658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Phân theo nguồn gốc</a:t>
              </a:r>
              <a:endParaRPr lang="en-US" sz="3600">
                <a:solidFill>
                  <a:schemeClr val="tx1"/>
                </a:solidFill>
                <a:latin typeface="Arial" panose="020B0604020202020204" pitchFamily="34" charset="0"/>
                <a:cs typeface="Arial" panose="020B0604020202020204" pitchFamily="34" charset="0"/>
              </a:endParaRPr>
            </a:p>
          </p:txBody>
        </p:sp>
        <p:sp>
          <p:nvSpPr>
            <p:cNvPr id="20" name="Rounded Rectangle 19"/>
            <p:cNvSpPr/>
            <p:nvPr/>
          </p:nvSpPr>
          <p:spPr>
            <a:xfrm>
              <a:off x="4297680" y="6986887"/>
              <a:ext cx="3048000" cy="2016585"/>
            </a:xfrm>
            <a:prstGeom prst="roundRect">
              <a:avLst/>
            </a:prstGeom>
            <a:solidFill>
              <a:schemeClr val="accent2">
                <a:lumMod val="40000"/>
                <a:lumOff val="6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Phân theo tính chất</a:t>
              </a:r>
              <a:endParaRPr lang="en-US" sz="3600">
                <a:solidFill>
                  <a:schemeClr val="tx1"/>
                </a:solidFill>
                <a:latin typeface="Arial" panose="020B0604020202020204" pitchFamily="34" charset="0"/>
                <a:cs typeface="Arial" panose="020B0604020202020204" pitchFamily="34" charset="0"/>
              </a:endParaRPr>
            </a:p>
          </p:txBody>
        </p:sp>
        <p:sp>
          <p:nvSpPr>
            <p:cNvPr id="22" name="Rounded Rectangle 21"/>
            <p:cNvSpPr/>
            <p:nvPr/>
          </p:nvSpPr>
          <p:spPr>
            <a:xfrm>
              <a:off x="8458200" y="1511803"/>
              <a:ext cx="3048000" cy="17139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Thất nghiệp tự nhiên</a:t>
              </a:r>
              <a:endParaRPr lang="en-US" sz="3600">
                <a:solidFill>
                  <a:schemeClr val="tx1"/>
                </a:solidFill>
                <a:latin typeface="Arial" panose="020B0604020202020204" pitchFamily="34" charset="0"/>
                <a:cs typeface="Arial" panose="020B0604020202020204" pitchFamily="34" charset="0"/>
              </a:endParaRPr>
            </a:p>
          </p:txBody>
        </p:sp>
        <p:sp>
          <p:nvSpPr>
            <p:cNvPr id="23" name="Rounded Rectangle 22"/>
            <p:cNvSpPr/>
            <p:nvPr/>
          </p:nvSpPr>
          <p:spPr>
            <a:xfrm>
              <a:off x="8458200" y="3796974"/>
              <a:ext cx="3048000" cy="1713975"/>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vi-VN" sz="3600">
                  <a:solidFill>
                    <a:schemeClr val="tx1"/>
                  </a:solidFill>
                  <a:latin typeface="Arial" panose="020B0604020202020204" pitchFamily="34" charset="0"/>
                  <a:cs typeface="Arial" panose="020B0604020202020204" pitchFamily="34" charset="0"/>
                </a:rPr>
                <a:t>Thất nghiệp chu kì</a:t>
              </a:r>
              <a:endParaRPr lang="en-US" sz="3600">
                <a:solidFill>
                  <a:schemeClr val="tx1"/>
                </a:solidFill>
                <a:latin typeface="Arial" panose="020B0604020202020204" pitchFamily="34" charset="0"/>
                <a:cs typeface="Arial" panose="020B0604020202020204" pitchFamily="34" charset="0"/>
              </a:endParaRPr>
            </a:p>
          </p:txBody>
        </p:sp>
        <p:sp>
          <p:nvSpPr>
            <p:cNvPr id="24" name="Rounded Rectangle 23"/>
            <p:cNvSpPr/>
            <p:nvPr/>
          </p:nvSpPr>
          <p:spPr>
            <a:xfrm>
              <a:off x="12344400" y="876300"/>
              <a:ext cx="4953000" cy="1271007"/>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Thất nghiệp tạm thời</a:t>
              </a:r>
              <a:endParaRPr lang="en-US" sz="3600">
                <a:solidFill>
                  <a:schemeClr val="tx1"/>
                </a:solidFill>
                <a:latin typeface="Arial" panose="020B0604020202020204" pitchFamily="34" charset="0"/>
                <a:cs typeface="Arial" panose="020B0604020202020204" pitchFamily="34" charset="0"/>
              </a:endParaRPr>
            </a:p>
          </p:txBody>
        </p:sp>
        <p:sp>
          <p:nvSpPr>
            <p:cNvPr id="25" name="Rounded Rectangle 24"/>
            <p:cNvSpPr/>
            <p:nvPr/>
          </p:nvSpPr>
          <p:spPr>
            <a:xfrm>
              <a:off x="12344400" y="2525967"/>
              <a:ext cx="4953000" cy="1271007"/>
            </a:xfrm>
            <a:prstGeom prst="roundRect">
              <a:avLst/>
            </a:prstGeom>
            <a:solidFill>
              <a:schemeClr val="tx2">
                <a:lumMod val="20000"/>
                <a:lumOff val="80000"/>
              </a:schemeClr>
            </a:solidFill>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3600">
                  <a:solidFill>
                    <a:schemeClr val="tx1"/>
                  </a:solidFill>
                  <a:latin typeface="Arial" panose="020B0604020202020204" pitchFamily="34" charset="0"/>
                  <a:cs typeface="Arial" panose="020B0604020202020204" pitchFamily="34" charset="0"/>
                </a:rPr>
                <a:t>Thất nghiệp cơ cấu</a:t>
              </a:r>
              <a:endParaRPr lang="en-US" sz="3600">
                <a:solidFill>
                  <a:schemeClr val="tx1"/>
                </a:solidFill>
                <a:latin typeface="Arial" panose="020B0604020202020204" pitchFamily="34" charset="0"/>
                <a:cs typeface="Arial" panose="020B0604020202020204" pitchFamily="34" charset="0"/>
              </a:endParaRPr>
            </a:p>
          </p:txBody>
        </p:sp>
        <p:sp>
          <p:nvSpPr>
            <p:cNvPr id="26" name="Rounded Rectangle 25"/>
            <p:cNvSpPr/>
            <p:nvPr/>
          </p:nvSpPr>
          <p:spPr>
            <a:xfrm>
              <a:off x="8458200" y="6411140"/>
              <a:ext cx="6436360" cy="1251387"/>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Thất nghiệp tự nguyện</a:t>
              </a:r>
              <a:endParaRPr lang="en-US" sz="3600">
                <a:solidFill>
                  <a:schemeClr val="tx1"/>
                </a:solidFill>
                <a:latin typeface="Arial" panose="020B0604020202020204" pitchFamily="34" charset="0"/>
                <a:cs typeface="Arial" panose="020B0604020202020204" pitchFamily="34" charset="0"/>
              </a:endParaRPr>
            </a:p>
          </p:txBody>
        </p:sp>
        <p:sp>
          <p:nvSpPr>
            <p:cNvPr id="27" name="Rounded Rectangle 26"/>
            <p:cNvSpPr/>
            <p:nvPr/>
          </p:nvSpPr>
          <p:spPr>
            <a:xfrm>
              <a:off x="8458200" y="8292798"/>
              <a:ext cx="6451600" cy="1251387"/>
            </a:xfrm>
            <a:prstGeom prst="roundRect">
              <a:avLst/>
            </a:prstGeom>
            <a:solidFill>
              <a:schemeClr val="accent5">
                <a:lumMod val="40000"/>
                <a:lumOff val="60000"/>
              </a:schemeClr>
            </a:solidFill>
            <a:ln>
              <a:solidFill>
                <a:schemeClr val="accent5">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vi-VN" sz="3600">
                  <a:solidFill>
                    <a:schemeClr val="tx1"/>
                  </a:solidFill>
                  <a:latin typeface="Arial" panose="020B0604020202020204" pitchFamily="34" charset="0"/>
                  <a:cs typeface="Arial" panose="020B0604020202020204" pitchFamily="34" charset="0"/>
                </a:rPr>
                <a:t>Thất nghiệp không tự nguyện</a:t>
              </a:r>
              <a:endParaRPr lang="en-US" sz="3600">
                <a:solidFill>
                  <a:schemeClr val="tx1"/>
                </a:solidFill>
                <a:latin typeface="Arial" panose="020B0604020202020204" pitchFamily="34" charset="0"/>
                <a:cs typeface="Arial" panose="020B0604020202020204" pitchFamily="34" charset="0"/>
              </a:endParaRPr>
            </a:p>
          </p:txBody>
        </p:sp>
        <p:cxnSp>
          <p:nvCxnSpPr>
            <p:cNvPr id="31" name="Elbow Connector 30"/>
            <p:cNvCxnSpPr>
              <a:stCxn id="18" idx="3"/>
              <a:endCxn id="19" idx="1"/>
            </p:cNvCxnSpPr>
            <p:nvPr/>
          </p:nvCxnSpPr>
          <p:spPr>
            <a:xfrm flipV="1">
              <a:off x="3417408" y="3377084"/>
              <a:ext cx="880272" cy="2048030"/>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Elbow Connector 32"/>
            <p:cNvCxnSpPr>
              <a:stCxn id="18" idx="3"/>
              <a:endCxn id="20" idx="1"/>
            </p:cNvCxnSpPr>
            <p:nvPr/>
          </p:nvCxnSpPr>
          <p:spPr>
            <a:xfrm>
              <a:off x="3417408" y="5425114"/>
              <a:ext cx="880272" cy="2570066"/>
            </a:xfrm>
            <a:prstGeom prst="bentConnector3">
              <a:avLst>
                <a:gd name="adj1" fmla="val 50000"/>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19" idx="3"/>
              <a:endCxn id="22" idx="1"/>
            </p:cNvCxnSpPr>
            <p:nvPr/>
          </p:nvCxnSpPr>
          <p:spPr>
            <a:xfrm flipV="1">
              <a:off x="7345680" y="2368791"/>
              <a:ext cx="1112520" cy="1008293"/>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Elbow Connector 40"/>
            <p:cNvCxnSpPr>
              <a:stCxn id="19" idx="3"/>
              <a:endCxn id="23" idx="1"/>
            </p:cNvCxnSpPr>
            <p:nvPr/>
          </p:nvCxnSpPr>
          <p:spPr>
            <a:xfrm>
              <a:off x="7345680" y="3377084"/>
              <a:ext cx="1112520" cy="1276878"/>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Elbow Connector 42"/>
            <p:cNvCxnSpPr>
              <a:stCxn id="22" idx="3"/>
              <a:endCxn id="24" idx="1"/>
            </p:cNvCxnSpPr>
            <p:nvPr/>
          </p:nvCxnSpPr>
          <p:spPr>
            <a:xfrm flipV="1">
              <a:off x="11506200" y="1511804"/>
              <a:ext cx="838200" cy="856987"/>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Elbow Connector 44"/>
            <p:cNvCxnSpPr>
              <a:stCxn id="22" idx="3"/>
              <a:endCxn id="25" idx="1"/>
            </p:cNvCxnSpPr>
            <p:nvPr/>
          </p:nvCxnSpPr>
          <p:spPr>
            <a:xfrm>
              <a:off x="11506200" y="2368791"/>
              <a:ext cx="838200" cy="792680"/>
            </a:xfrm>
            <a:prstGeom prst="bentConnector3">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Elbow Connector 46"/>
            <p:cNvCxnSpPr>
              <a:stCxn id="20" idx="3"/>
              <a:endCxn id="26" idx="1"/>
            </p:cNvCxnSpPr>
            <p:nvPr/>
          </p:nvCxnSpPr>
          <p:spPr>
            <a:xfrm flipV="1">
              <a:off x="7345680" y="7036834"/>
              <a:ext cx="1112520" cy="958346"/>
            </a:xfrm>
            <a:prstGeom prst="bentConnector3">
              <a:avLst>
                <a:gd name="adj1" fmla="val 48174"/>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Elbow Connector 48"/>
            <p:cNvCxnSpPr>
              <a:stCxn id="20" idx="3"/>
              <a:endCxn id="27" idx="1"/>
            </p:cNvCxnSpPr>
            <p:nvPr/>
          </p:nvCxnSpPr>
          <p:spPr>
            <a:xfrm>
              <a:off x="7345680" y="7995180"/>
              <a:ext cx="1112520" cy="923312"/>
            </a:xfrm>
            <a:prstGeom prst="bentConnector3">
              <a:avLst>
                <a:gd name="adj1" fmla="val 48174"/>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5709514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C1F3F4-7A4A-4B67-B21F-489825BD5AFC}"/>
              </a:ext>
            </a:extLst>
          </p:cNvPr>
          <p:cNvSpPr txBox="1"/>
          <p:nvPr/>
        </p:nvSpPr>
        <p:spPr>
          <a:xfrm>
            <a:off x="381000" y="571500"/>
            <a:ext cx="7391400" cy="707886"/>
          </a:xfrm>
          <a:prstGeom prst="rect">
            <a:avLst/>
          </a:prstGeom>
          <a:noFill/>
        </p:spPr>
        <p:txBody>
          <a:bodyPr wrap="square" rtlCol="0">
            <a:spAutoFit/>
          </a:bodyPr>
          <a:lstStyle/>
          <a:p>
            <a:r>
              <a:rPr lang="en-US" sz="4000" b="1">
                <a:solidFill>
                  <a:srgbClr val="002060"/>
                </a:solidFill>
                <a:latin typeface="Arial" panose="020B0604020202020204" pitchFamily="34" charset="0"/>
                <a:cs typeface="Arial" panose="020B0604020202020204" pitchFamily="34" charset="0"/>
              </a:rPr>
              <a:t>HOẠT ĐỘNG LUYỆN TẬP</a:t>
            </a:r>
          </a:p>
        </p:txBody>
      </p:sp>
      <p:sp>
        <p:nvSpPr>
          <p:cNvPr id="3" name="TextBox 2">
            <a:extLst>
              <a:ext uri="{FF2B5EF4-FFF2-40B4-BE49-F238E27FC236}">
                <a16:creationId xmlns:a16="http://schemas.microsoft.com/office/drawing/2014/main" id="{583D49B3-E37B-45C1-B37D-A9C9E7468228}"/>
              </a:ext>
            </a:extLst>
          </p:cNvPr>
          <p:cNvSpPr txBox="1"/>
          <p:nvPr/>
        </p:nvSpPr>
        <p:spPr>
          <a:xfrm>
            <a:off x="914400" y="1790700"/>
            <a:ext cx="11201400" cy="707886"/>
          </a:xfrm>
          <a:prstGeom prst="rect">
            <a:avLst/>
          </a:prstGeom>
          <a:noFill/>
        </p:spPr>
        <p:txBody>
          <a:bodyPr wrap="square" rtlCol="0">
            <a:spAutoFit/>
          </a:bodyPr>
          <a:lstStyle/>
          <a:p>
            <a:r>
              <a:rPr lang="en-US" sz="4000">
                <a:latin typeface="Times New Roman" panose="02020603050405020304" pitchFamily="18" charset="0"/>
                <a:cs typeface="Times New Roman" panose="02020603050405020304" pitchFamily="18" charset="0"/>
              </a:rPr>
              <a:t>Học sinh làm bài tập 1  sgk trang 27, 28</a:t>
            </a:r>
          </a:p>
        </p:txBody>
      </p:sp>
      <p:sp>
        <p:nvSpPr>
          <p:cNvPr id="5" name="TextBox 4">
            <a:extLst>
              <a:ext uri="{FF2B5EF4-FFF2-40B4-BE49-F238E27FC236}">
                <a16:creationId xmlns:a16="http://schemas.microsoft.com/office/drawing/2014/main" id="{B9889F89-9EF6-4E60-9A8F-84FD36EF6CEA}"/>
              </a:ext>
            </a:extLst>
          </p:cNvPr>
          <p:cNvSpPr txBox="1"/>
          <p:nvPr/>
        </p:nvSpPr>
        <p:spPr>
          <a:xfrm>
            <a:off x="914400" y="3535851"/>
            <a:ext cx="16497300" cy="2512291"/>
          </a:xfrm>
          <a:prstGeom prst="rect">
            <a:avLst/>
          </a:prstGeom>
          <a:noFill/>
        </p:spPr>
        <p:txBody>
          <a:bodyPr wrap="square">
            <a:spAutoFit/>
          </a:bodyPr>
          <a:lstStyle/>
          <a:p>
            <a:pPr algn="just">
              <a:lnSpc>
                <a:spcPct val="130000"/>
              </a:lnSpc>
              <a:spcAft>
                <a:spcPts val="800"/>
              </a:spcAft>
            </a:pP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Học sinh thảo luận</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đôi</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 các </a:t>
            </a:r>
            <a:r>
              <a:rPr lang="en-US" sz="4000">
                <a:latin typeface="Times New Roman" panose="02020603050405020304" pitchFamily="18" charset="0"/>
                <a:ea typeface="Times New Roman" panose="02020603050405020304" pitchFamily="18" charset="0"/>
                <a:cs typeface="Times New Roman" panose="02020603050405020304" pitchFamily="18" charset="0"/>
              </a:rPr>
              <a:t>cặp đôi </a:t>
            </a:r>
            <a:r>
              <a:rPr lang="vi-VN" sz="4000">
                <a:effectLst/>
                <a:latin typeface="Times New Roman" panose="02020603050405020304" pitchFamily="18" charset="0"/>
                <a:ea typeface="Times New Roman" panose="02020603050405020304" pitchFamily="18" charset="0"/>
                <a:cs typeface="Times New Roman" panose="02020603050405020304" pitchFamily="18" charset="0"/>
              </a:rPr>
              <a:t>cùng nghiên cứu 4 ý kiến sách giáo khoa đưa ra và trả lời câu hỏi.</a:t>
            </a:r>
            <a:r>
              <a:rPr lang="en-US" sz="4000">
                <a:effectLst/>
                <a:latin typeface="Times New Roman" panose="02020603050405020304" pitchFamily="18" charset="0"/>
                <a:ea typeface="Times New Roman" panose="02020603050405020304" pitchFamily="18" charset="0"/>
                <a:cs typeface="Times New Roman" panose="02020603050405020304" pitchFamily="18" charset="0"/>
              </a:rPr>
              <a:t> </a:t>
            </a:r>
          </a:p>
          <a:p>
            <a:pPr algn="just">
              <a:lnSpc>
                <a:spcPct val="130000"/>
              </a:lnSpc>
              <a:spcAft>
                <a:spcPts val="800"/>
              </a:spcAft>
            </a:pPr>
            <a:r>
              <a:rPr lang="en-US" sz="4000">
                <a:latin typeface="Times New Roman" panose="02020603050405020304" pitchFamily="18" charset="0"/>
                <a:ea typeface="Calibri" panose="020F0502020204030204" pitchFamily="34" charset="0"/>
                <a:cs typeface="Times New Roman" panose="02020603050405020304" pitchFamily="18" charset="0"/>
              </a:rPr>
              <a:t>Thời gian: 3 phút</a:t>
            </a:r>
            <a:endParaRPr lang="en-US" sz="400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10" descr="Digit 180">
            <a:extLst>
              <a:ext uri="{FF2B5EF4-FFF2-40B4-BE49-F238E27FC236}">
                <a16:creationId xmlns:a16="http://schemas.microsoft.com/office/drawing/2014/main" id="{E74B58BA-3AE3-48B5-B51C-925ACCF4000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4173200" y="714235"/>
            <a:ext cx="3135874" cy="1722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65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xit" presetSubtype="0" fill="hold" nodeType="withEffect">
                                  <p:stCondLst>
                                    <p:cond delay="183000"/>
                                  </p:stCondLst>
                                  <p:iterate type="lt">
                                    <p:tmPct val="5000"/>
                                  </p:iterate>
                                  <p:childTnLst>
                                    <p:anim calcmode="lin" valueType="num">
                                      <p:cBhvr>
                                        <p:cTn id="6" dur="1000"/>
                                        <p:tgtEl>
                                          <p:spTgt spid="6"/>
                                        </p:tgtEl>
                                        <p:attrNameLst>
                                          <p:attrName>ppt_w</p:attrName>
                                        </p:attrNameLst>
                                      </p:cBhvr>
                                      <p:tavLst>
                                        <p:tav tm="0">
                                          <p:val>
                                            <p:strVal val="ppt_w"/>
                                          </p:val>
                                        </p:tav>
                                        <p:tav tm="100000">
                                          <p:val>
                                            <p:fltVal val="0"/>
                                          </p:val>
                                        </p:tav>
                                      </p:tavLst>
                                    </p:anim>
                                    <p:anim calcmode="lin" valueType="num">
                                      <p:cBhvr>
                                        <p:cTn id="7" dur="1000"/>
                                        <p:tgtEl>
                                          <p:spTgt spid="6"/>
                                        </p:tgtEl>
                                        <p:attrNameLst>
                                          <p:attrName>ppt_h</p:attrName>
                                        </p:attrNameLst>
                                      </p:cBhvr>
                                      <p:tavLst>
                                        <p:tav tm="0">
                                          <p:val>
                                            <p:strVal val="ppt_h"/>
                                          </p:val>
                                        </p:tav>
                                        <p:tav tm="100000">
                                          <p:val>
                                            <p:fltVal val="0"/>
                                          </p:val>
                                        </p:tav>
                                      </p:tavLst>
                                    </p:anim>
                                    <p:anim calcmode="lin" valueType="num">
                                      <p:cBhvr>
                                        <p:cTn id="8" dur="1000"/>
                                        <p:tgtEl>
                                          <p:spTgt spid="6"/>
                                        </p:tgtEl>
                                        <p:attrNameLst>
                                          <p:attrName>style.rotation</p:attrName>
                                        </p:attrNameLst>
                                      </p:cBhvr>
                                      <p:tavLst>
                                        <p:tav tm="0">
                                          <p:val>
                                            <p:fltVal val="0"/>
                                          </p:val>
                                        </p:tav>
                                        <p:tav tm="100000">
                                          <p:val>
                                            <p:fltVal val="90"/>
                                          </p:val>
                                        </p:tav>
                                      </p:tavLst>
                                    </p:anim>
                                    <p:animEffect transition="out" filter="fade">
                                      <p:cBhvr>
                                        <p:cTn id="9" dur="1000"/>
                                        <p:tgtEl>
                                          <p:spTgt spid="6"/>
                                        </p:tgtEl>
                                      </p:cBhvr>
                                    </p:animEffect>
                                    <p:set>
                                      <p:cBhvr>
                                        <p:cTn id="10" dur="1" fill="hold">
                                          <p:stCondLst>
                                            <p:cond delay="999"/>
                                          </p:stCondLst>
                                        </p:cTn>
                                        <p:tgtEl>
                                          <p:spTgt spid="6"/>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iterate type="lt">
                                    <p:tmAbs val="0"/>
                                  </p:iterate>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18287999" cy="10325100"/>
        </p:xfrm>
        <a:graphic>
          <a:graphicData uri="http://schemas.openxmlformats.org/drawingml/2006/table">
            <a:tbl>
              <a:tblPr bandRow="1"/>
              <a:tblGrid>
                <a:gridCol w="5144507">
                  <a:extLst>
                    <a:ext uri="{9D8B030D-6E8A-4147-A177-3AD203B41FA5}">
                      <a16:colId xmlns:a16="http://schemas.microsoft.com/office/drawing/2014/main" val="20000"/>
                    </a:ext>
                  </a:extLst>
                </a:gridCol>
                <a:gridCol w="1637293">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9220199">
                  <a:extLst>
                    <a:ext uri="{9D8B030D-6E8A-4147-A177-3AD203B41FA5}">
                      <a16:colId xmlns:a16="http://schemas.microsoft.com/office/drawing/2014/main" val="20003"/>
                    </a:ext>
                  </a:extLst>
                </a:gridCol>
              </a:tblGrid>
              <a:tr h="1562100">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Quan điểm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Không 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Giải thích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extLst>
                  <a:ext uri="{0D108BD9-81ED-4DB2-BD59-A6C34878D82A}">
                    <a16:rowId xmlns:a16="http://schemas.microsoft.com/office/drawing/2014/main" val="10000"/>
                  </a:ext>
                </a:extLst>
              </a:tr>
              <a:tr h="4343400">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a) Để giải quyết việc làm, Nhà nước phải tạo ra các điều kiện thuận lợi cho người lao động tự tạo việc làm.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19600">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b) Chính quyền địa phương phải có trách nhiệm giải quyết việc làm cho người thất nghiệp ở địa phương.</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2"/>
          <p:cNvSpPr/>
          <p:nvPr/>
        </p:nvSpPr>
        <p:spPr>
          <a:xfrm>
            <a:off x="9372600" y="1562100"/>
            <a:ext cx="8610600" cy="4102662"/>
          </a:xfrm>
          <a:prstGeom prst="rect">
            <a:avLst/>
          </a:prstGeom>
        </p:spPr>
        <p:txBody>
          <a:bodyPr wrap="square">
            <a:spAutoFit/>
          </a:bodyPr>
          <a:lstStyle/>
          <a:p>
            <a:pPr algn="just">
              <a:lnSpc>
                <a:spcPct val="130000"/>
              </a:lnSpc>
            </a:pPr>
            <a:r>
              <a:rPr lang="vi-VN" sz="3400">
                <a:latin typeface="Arial" panose="020B0604020202020204" pitchFamily="34" charset="0"/>
                <a:cs typeface="Arial" panose="020B0604020202020204" pitchFamily="34" charset="0"/>
              </a:rPr>
              <a:t>Nhà nước đã thực hiện rất nhiều giải pháp như: hỗ trợ kết nối cung – cầu trên thị trường lao động, tập trung đào tạo nâng cao chất lượng lao động.... đồng thời tạo ra các điều kiện thuận lợi để người lao động tự tạo việc làm.</a:t>
            </a:r>
            <a:endParaRPr lang="en-US" sz="3400">
              <a:latin typeface="Arial" panose="020B0604020202020204" pitchFamily="34" charset="0"/>
              <a:cs typeface="Arial" panose="020B0604020202020204" pitchFamily="34" charset="0"/>
            </a:endParaRPr>
          </a:p>
        </p:txBody>
      </p:sp>
      <p:sp>
        <p:nvSpPr>
          <p:cNvPr id="4" name="Rectangle 3"/>
          <p:cNvSpPr/>
          <p:nvPr/>
        </p:nvSpPr>
        <p:spPr>
          <a:xfrm>
            <a:off x="9372600" y="5981700"/>
            <a:ext cx="8610600" cy="4016484"/>
          </a:xfrm>
          <a:prstGeom prst="rect">
            <a:avLst/>
          </a:prstGeom>
        </p:spPr>
        <p:txBody>
          <a:bodyPr wrap="square">
            <a:spAutoFit/>
          </a:bodyPr>
          <a:lstStyle/>
          <a:p>
            <a:pPr algn="just">
              <a:lnSpc>
                <a:spcPct val="150000"/>
              </a:lnSpc>
            </a:pPr>
            <a:r>
              <a:rPr lang="vi-VN" sz="3400">
                <a:latin typeface="Arial" panose="020B0604020202020204" pitchFamily="34" charset="0"/>
                <a:cs typeface="Arial" panose="020B0604020202020204" pitchFamily="34" charset="0"/>
              </a:rPr>
              <a:t>Chính quyền địa phương chỉ có trách nhiệm hỗ trợ người thất nghiệp như: thống kê tỉ lệ thất nghiệp tại địa phương, tìm kiếm thông tin, hỗ trợ người lao động tự tạo việc làm và tìm kiếm việc làm để giải quyết thất nghiệp.</a:t>
            </a:r>
            <a:endParaRPr lang="en-US" sz="340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562600" y="3241543"/>
            <a:ext cx="853514" cy="743776"/>
          </a:xfrm>
          <a:prstGeom prst="rect">
            <a:avLst/>
          </a:prstGeom>
        </p:spPr>
      </p:pic>
      <p:pic>
        <p:nvPicPr>
          <p:cNvPr id="6" name="Picture 5"/>
          <p:cNvPicPr>
            <a:picLocks noChangeAspect="1"/>
          </p:cNvPicPr>
          <p:nvPr/>
        </p:nvPicPr>
        <p:blipFill>
          <a:blip r:embed="rId3"/>
          <a:stretch>
            <a:fillRect/>
          </a:stretch>
        </p:blipFill>
        <p:spPr>
          <a:xfrm>
            <a:off x="7543800" y="7233971"/>
            <a:ext cx="914400" cy="815725"/>
          </a:xfrm>
          <a:prstGeom prst="rect">
            <a:avLst/>
          </a:prstGeom>
        </p:spPr>
      </p:pic>
    </p:spTree>
    <p:extLst>
      <p:ext uri="{BB962C8B-B14F-4D97-AF65-F5344CB8AC3E}">
        <p14:creationId xmlns:p14="http://schemas.microsoft.com/office/powerpoint/2010/main" val="628593420"/>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0" y="0"/>
          <a:ext cx="18287999" cy="10325100"/>
        </p:xfrm>
        <a:graphic>
          <a:graphicData uri="http://schemas.openxmlformats.org/drawingml/2006/table">
            <a:tbl>
              <a:tblPr bandRow="1"/>
              <a:tblGrid>
                <a:gridCol w="5144507">
                  <a:extLst>
                    <a:ext uri="{9D8B030D-6E8A-4147-A177-3AD203B41FA5}">
                      <a16:colId xmlns:a16="http://schemas.microsoft.com/office/drawing/2014/main" val="20000"/>
                    </a:ext>
                  </a:extLst>
                </a:gridCol>
                <a:gridCol w="1637293">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9220199">
                  <a:extLst>
                    <a:ext uri="{9D8B030D-6E8A-4147-A177-3AD203B41FA5}">
                      <a16:colId xmlns:a16="http://schemas.microsoft.com/office/drawing/2014/main" val="20003"/>
                    </a:ext>
                  </a:extLst>
                </a:gridCol>
              </a:tblGrid>
              <a:tr h="1562100">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Quan điểm</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Không đồng tình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tc>
                  <a:txBody>
                    <a:bodyPr/>
                    <a:lstStyle/>
                    <a:p>
                      <a:pPr algn="ctr">
                        <a:lnSpc>
                          <a:spcPct val="130000"/>
                        </a:lnSpc>
                        <a:spcBef>
                          <a:spcPts val="600"/>
                        </a:spcBef>
                        <a:spcAft>
                          <a:spcPts val="100"/>
                        </a:spcAft>
                      </a:pPr>
                      <a:r>
                        <a:rPr lang="en-US" sz="3400" b="1">
                          <a:effectLst/>
                          <a:latin typeface="Arial" panose="020B0604020202020204" pitchFamily="34" charset="0"/>
                          <a:ea typeface="Times New Roman" panose="02020603050405020304" pitchFamily="18" charset="0"/>
                          <a:cs typeface="Arial" panose="020B0604020202020204" pitchFamily="34" charset="0"/>
                        </a:rPr>
                        <a:t>Giải thích</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rgbClr val="F8C152"/>
                    </a:solidFill>
                  </a:tcPr>
                </a:tc>
                <a:extLst>
                  <a:ext uri="{0D108BD9-81ED-4DB2-BD59-A6C34878D82A}">
                    <a16:rowId xmlns:a16="http://schemas.microsoft.com/office/drawing/2014/main" val="10000"/>
                  </a:ext>
                </a:extLst>
              </a:tr>
              <a:tr h="4343400">
                <a:tc>
                  <a:txBody>
                    <a:bodyPr/>
                    <a:lstStyle/>
                    <a:p>
                      <a:pPr algn="just">
                        <a:lnSpc>
                          <a:spcPct val="150000"/>
                        </a:lnSpc>
                        <a:spcBef>
                          <a:spcPts val="100"/>
                        </a:spcBef>
                        <a:spcAft>
                          <a:spcPts val="100"/>
                        </a:spcAft>
                      </a:pPr>
                      <a:r>
                        <a:rPr lang="en-US" sz="3400" kern="1200">
                          <a:solidFill>
                            <a:schemeClr val="tx1"/>
                          </a:solidFill>
                          <a:effectLst/>
                          <a:latin typeface="Arial" panose="020B0604020202020204" pitchFamily="34" charset="0"/>
                          <a:ea typeface="+mn-ea"/>
                          <a:cs typeface="Arial" panose="020B0604020202020204" pitchFamily="34" charset="0"/>
                        </a:rPr>
                        <a:t>c) Trung tâm dịch vụ việc làm có trách nhiệm môi giới, giới thiệu việc làm cho người lao động.</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419600">
                <a:tc>
                  <a:txBody>
                    <a:bodyPr/>
                    <a:lstStyle/>
                    <a:p>
                      <a:pPr algn="just">
                        <a:lnSpc>
                          <a:spcPct val="150000"/>
                        </a:lnSpc>
                        <a:spcBef>
                          <a:spcPts val="100"/>
                        </a:spcBef>
                        <a:spcAft>
                          <a:spcPts val="100"/>
                        </a:spcAft>
                      </a:pPr>
                      <a:r>
                        <a:rPr lang="en-US" sz="3400" kern="1200">
                          <a:solidFill>
                            <a:schemeClr val="tx1"/>
                          </a:solidFill>
                          <a:effectLst/>
                          <a:latin typeface="Arial" panose="020B0604020202020204" pitchFamily="34" charset="0"/>
                          <a:ea typeface="+mn-ea"/>
                          <a:cs typeface="Arial" panose="020B0604020202020204" pitchFamily="34" charset="0"/>
                        </a:rPr>
                        <a:t>d) Người lao động giữ vai trò quan trọng nhất trong việc giải quyết thất nghiệp.</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tc>
                  <a:txBody>
                    <a:bodyPr/>
                    <a:lstStyle/>
                    <a:p>
                      <a:pPr algn="just">
                        <a:lnSpc>
                          <a:spcPct val="150000"/>
                        </a:lnSpc>
                        <a:spcBef>
                          <a:spcPts val="100"/>
                        </a:spcBef>
                        <a:spcAft>
                          <a:spcPts val="100"/>
                        </a:spcAft>
                      </a:pPr>
                      <a:r>
                        <a:rPr lang="en-US" sz="3400">
                          <a:effectLst/>
                          <a:latin typeface="Arial" panose="020B0604020202020204" pitchFamily="34" charset="0"/>
                          <a:ea typeface="Times New Roman" panose="02020603050405020304" pitchFamily="18" charset="0"/>
                          <a:cs typeface="Arial" panose="020B0604020202020204" pitchFamily="34" charset="0"/>
                        </a:rPr>
                        <a:t> </a:t>
                      </a:r>
                      <a:endParaRPr lang="en-US" sz="340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3" name="Rectangle 2"/>
          <p:cNvSpPr/>
          <p:nvPr/>
        </p:nvSpPr>
        <p:spPr>
          <a:xfrm>
            <a:off x="9372600" y="1562100"/>
            <a:ext cx="8610600" cy="3134704"/>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Trung tâm dịch vụ việc làm có chức năng thực hiện tư vấn, giới thiệu việc làm cho người lao động, cung cấp thông tin thị trường lao động cho người lao động.</a:t>
            </a:r>
          </a:p>
        </p:txBody>
      </p:sp>
      <p:sp>
        <p:nvSpPr>
          <p:cNvPr id="4" name="Rectangle 3"/>
          <p:cNvSpPr/>
          <p:nvPr/>
        </p:nvSpPr>
        <p:spPr>
          <a:xfrm>
            <a:off x="9372600" y="5981700"/>
            <a:ext cx="8610600" cy="2349874"/>
          </a:xfrm>
          <a:prstGeom prst="rect">
            <a:avLst/>
          </a:prstGeom>
        </p:spPr>
        <p:txBody>
          <a:bodyPr wrap="square">
            <a:spAutoFit/>
          </a:bodyPr>
          <a:lstStyle/>
          <a:p>
            <a:pPr algn="just">
              <a:lnSpc>
                <a:spcPct val="150000"/>
              </a:lnSpc>
            </a:pPr>
            <a:r>
              <a:rPr lang="en-US" sz="3400">
                <a:latin typeface="Arial" panose="020B0604020202020204" pitchFamily="34" charset="0"/>
                <a:cs typeface="Arial" panose="020B0604020202020204" pitchFamily="34" charset="0"/>
              </a:rPr>
              <a:t>Có lao động thì con người mới tạo ra nguồn thu nhập để nuôi sống bản thân và gia đình, đóng góp vào sự phát triển của đất nước.</a:t>
            </a:r>
          </a:p>
        </p:txBody>
      </p:sp>
      <p:pic>
        <p:nvPicPr>
          <p:cNvPr id="5" name="Picture 4"/>
          <p:cNvPicPr>
            <a:picLocks noChangeAspect="1"/>
          </p:cNvPicPr>
          <p:nvPr/>
        </p:nvPicPr>
        <p:blipFill>
          <a:blip r:embed="rId2"/>
          <a:stretch>
            <a:fillRect/>
          </a:stretch>
        </p:blipFill>
        <p:spPr>
          <a:xfrm>
            <a:off x="5562600" y="3241543"/>
            <a:ext cx="853514" cy="743776"/>
          </a:xfrm>
          <a:prstGeom prst="rect">
            <a:avLst/>
          </a:prstGeom>
        </p:spPr>
      </p:pic>
      <p:pic>
        <p:nvPicPr>
          <p:cNvPr id="7" name="Picture 6"/>
          <p:cNvPicPr>
            <a:picLocks noChangeAspect="1"/>
          </p:cNvPicPr>
          <p:nvPr/>
        </p:nvPicPr>
        <p:blipFill>
          <a:blip r:embed="rId2"/>
          <a:stretch>
            <a:fillRect/>
          </a:stretch>
        </p:blipFill>
        <p:spPr>
          <a:xfrm>
            <a:off x="5562600" y="7177164"/>
            <a:ext cx="853514" cy="743776"/>
          </a:xfrm>
          <a:prstGeom prst="rect">
            <a:avLst/>
          </a:prstGeom>
        </p:spPr>
      </p:pic>
    </p:spTree>
    <p:extLst>
      <p:ext uri="{BB962C8B-B14F-4D97-AF65-F5344CB8AC3E}">
        <p14:creationId xmlns:p14="http://schemas.microsoft.com/office/powerpoint/2010/main" val="12298822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30" name="Group 30"/>
          <p:cNvGrpSpPr/>
          <p:nvPr/>
        </p:nvGrpSpPr>
        <p:grpSpPr>
          <a:xfrm>
            <a:off x="-718757" y="9646762"/>
            <a:ext cx="20828211" cy="129502"/>
            <a:chOff x="0" y="0"/>
            <a:chExt cx="5485619" cy="34107"/>
          </a:xfrm>
        </p:grpSpPr>
        <p:sp>
          <p:nvSpPr>
            <p:cNvPr id="31" name="Freeform 31"/>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32" name="TextBox 32"/>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34" name="Freeform 34"/>
          <p:cNvSpPr/>
          <p:nvPr/>
        </p:nvSpPr>
        <p:spPr>
          <a:xfrm>
            <a:off x="16020273" y="102870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5" name="TextBox 34"/>
          <p:cNvSpPr txBox="1"/>
          <p:nvPr/>
        </p:nvSpPr>
        <p:spPr>
          <a:xfrm>
            <a:off x="2017002" y="163401"/>
            <a:ext cx="4417578" cy="707886"/>
          </a:xfrm>
          <a:prstGeom prst="rect">
            <a:avLst/>
          </a:prstGeom>
          <a:noFill/>
        </p:spPr>
        <p:txBody>
          <a:bodyPr wrap="square" rtlCol="0">
            <a:spAutoFit/>
          </a:bodyPr>
          <a:lstStyle/>
          <a:p>
            <a:pPr algn="ctr"/>
            <a:r>
              <a:rPr lang="vi-VN" sz="4000" b="1">
                <a:solidFill>
                  <a:schemeClr val="bg1"/>
                </a:solidFill>
                <a:latin typeface="Arial" panose="020B0604020202020204" pitchFamily="34" charset="0"/>
                <a:cs typeface="Arial" panose="020B0604020202020204" pitchFamily="34" charset="0"/>
              </a:rPr>
              <a:t>Trường hợp 2</a:t>
            </a:r>
            <a:endParaRPr lang="en-US" sz="4000" b="1">
              <a:solidFill>
                <a:schemeClr val="bg1"/>
              </a:solidFill>
              <a:latin typeface="Arial" panose="020B0604020202020204" pitchFamily="34" charset="0"/>
              <a:cs typeface="Arial" panose="020B0604020202020204" pitchFamily="34" charset="0"/>
            </a:endParaRPr>
          </a:p>
        </p:txBody>
      </p:sp>
      <p:sp>
        <p:nvSpPr>
          <p:cNvPr id="8" name="Rectangle 7"/>
          <p:cNvSpPr/>
          <p:nvPr/>
        </p:nvSpPr>
        <p:spPr>
          <a:xfrm>
            <a:off x="1177245" y="2070400"/>
            <a:ext cx="8960502" cy="6555641"/>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Nguyên nhân dẫn đến hiện tượng thất nghiệp của một số sinh viên ngành Dược, Điều dưỡng ở tỉnh N là do: cung số lao động ở trình độ trung cấp và cao đẳng lớn hơn cầu, trong khi cung lao động có chuyên môn cao không đáp ứng đủ cầu.</a:t>
            </a:r>
            <a:endParaRPr lang="en-US" sz="4000">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74822" y="2947914"/>
            <a:ext cx="6304798" cy="6698848"/>
          </a:xfrm>
          <a:prstGeom prst="rect">
            <a:avLst/>
          </a:prstGeom>
        </p:spPr>
      </p:pic>
    </p:spTree>
    <p:extLst>
      <p:ext uri="{BB962C8B-B14F-4D97-AF65-F5344CB8AC3E}">
        <p14:creationId xmlns:p14="http://schemas.microsoft.com/office/powerpoint/2010/main" val="992370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grpSp>
        <p:nvGrpSpPr>
          <p:cNvPr id="2" name="Group 1"/>
          <p:cNvGrpSpPr/>
          <p:nvPr/>
        </p:nvGrpSpPr>
        <p:grpSpPr>
          <a:xfrm>
            <a:off x="1054100" y="723625"/>
            <a:ext cx="8440629" cy="1447800"/>
            <a:chOff x="1054100" y="723625"/>
            <a:chExt cx="8440629" cy="1447800"/>
          </a:xfrm>
        </p:grpSpPr>
        <p:grpSp>
          <p:nvGrpSpPr>
            <p:cNvPr id="14" name="Group 13"/>
            <p:cNvGrpSpPr/>
            <p:nvPr/>
          </p:nvGrpSpPr>
          <p:grpSpPr>
            <a:xfrm>
              <a:off x="1054100" y="723625"/>
              <a:ext cx="6489700" cy="1447800"/>
              <a:chOff x="457200" y="419100"/>
              <a:chExt cx="5867400" cy="1447800"/>
            </a:xfrm>
          </p:grpSpPr>
          <p:sp>
            <p:nvSpPr>
              <p:cNvPr id="5" name="Freeform 5"/>
              <p:cNvSpPr/>
              <p:nvPr/>
            </p:nvSpPr>
            <p:spPr>
              <a:xfrm>
                <a:off x="457200" y="419100"/>
                <a:ext cx="5867400" cy="1447800"/>
              </a:xfrm>
              <a:custGeom>
                <a:avLst/>
                <a:gdLst/>
                <a:ahLst/>
                <a:cxnLst/>
                <a:rect l="l" t="t" r="r" b="b"/>
                <a:pathLst>
                  <a:path w="9822053" h="2480068">
                    <a:moveTo>
                      <a:pt x="0" y="0"/>
                    </a:moveTo>
                    <a:lnTo>
                      <a:pt x="9822052" y="0"/>
                    </a:lnTo>
                    <a:lnTo>
                      <a:pt x="9822052" y="2480068"/>
                    </a:lnTo>
                    <a:lnTo>
                      <a:pt x="0" y="24800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3" name="TextBox 12"/>
              <p:cNvSpPr txBox="1"/>
              <p:nvPr/>
            </p:nvSpPr>
            <p:spPr>
              <a:xfrm>
                <a:off x="800100" y="789057"/>
                <a:ext cx="51816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Thảo luận nhóm đôi</a:t>
                </a:r>
              </a:p>
            </p:txBody>
          </p:sp>
        </p:grpSp>
        <p:pic>
          <p:nvPicPr>
            <p:cNvPr id="15" name="Picture 14"/>
            <p:cNvPicPr>
              <a:picLocks noChangeAspect="1"/>
            </p:cNvPicPr>
            <p:nvPr/>
          </p:nvPicPr>
          <p:blipFill>
            <a:blip r:embed="rId4"/>
            <a:stretch>
              <a:fillRect/>
            </a:stretch>
          </p:blipFill>
          <p:spPr>
            <a:xfrm>
              <a:off x="7924800" y="738160"/>
              <a:ext cx="1569929" cy="1341395"/>
            </a:xfrm>
            <a:prstGeom prst="rect">
              <a:avLst/>
            </a:prstGeom>
          </p:spPr>
        </p:pic>
      </p:grpSp>
      <p:sp>
        <p:nvSpPr>
          <p:cNvPr id="16" name="Rectangle 15"/>
          <p:cNvSpPr/>
          <p:nvPr/>
        </p:nvSpPr>
        <p:spPr>
          <a:xfrm>
            <a:off x="1054100" y="2853254"/>
            <a:ext cx="10549555" cy="769441"/>
          </a:xfrm>
          <a:prstGeom prst="rect">
            <a:avLst/>
          </a:prstGeom>
        </p:spPr>
        <p:txBody>
          <a:bodyPr wrap="none">
            <a:spAutoFit/>
          </a:bodyPr>
          <a:lstStyle/>
          <a:p>
            <a:r>
              <a:rPr lang="vi-VN" sz="4400" i="1">
                <a:solidFill>
                  <a:srgbClr val="002060"/>
                </a:solidFill>
                <a:latin typeface="Arial" panose="020B0604020202020204" pitchFamily="34" charset="0"/>
                <a:cs typeface="Arial" panose="020B0604020202020204" pitchFamily="34" charset="0"/>
              </a:rPr>
              <a:t>Đ</a:t>
            </a:r>
            <a:r>
              <a:rPr lang="en-US" sz="4400" i="1">
                <a:solidFill>
                  <a:srgbClr val="002060"/>
                </a:solidFill>
                <a:latin typeface="Arial" panose="020B0604020202020204" pitchFamily="34" charset="0"/>
                <a:cs typeface="Arial" panose="020B0604020202020204" pitchFamily="34" charset="0"/>
              </a:rPr>
              <a:t>ọc thông tin SHS tr.25 và trả lời câu hỏi:</a:t>
            </a:r>
          </a:p>
        </p:txBody>
      </p:sp>
      <p:grpSp>
        <p:nvGrpSpPr>
          <p:cNvPr id="19" name="Group 18"/>
          <p:cNvGrpSpPr/>
          <p:nvPr/>
        </p:nvGrpSpPr>
        <p:grpSpPr>
          <a:xfrm>
            <a:off x="1046584" y="4261428"/>
            <a:ext cx="12649200" cy="4964926"/>
            <a:chOff x="1008380" y="4381500"/>
            <a:chExt cx="12649200" cy="4964926"/>
          </a:xfrm>
        </p:grpSpPr>
        <p:sp>
          <p:nvSpPr>
            <p:cNvPr id="17" name="Rounded Rectangle 16"/>
            <p:cNvSpPr/>
            <p:nvPr/>
          </p:nvSpPr>
          <p:spPr>
            <a:xfrm>
              <a:off x="1008380" y="4381500"/>
              <a:ext cx="12649200" cy="4964926"/>
            </a:xfrm>
            <a:prstGeom prst="roundRect">
              <a:avLst/>
            </a:prstGeom>
            <a:solidFill>
              <a:schemeClr val="accent3">
                <a:lumMod val="60000"/>
                <a:lumOff val="40000"/>
              </a:schemeClr>
            </a:solidFill>
            <a:ln w="38100">
              <a:solidFill>
                <a:schemeClr val="accent6">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389380" y="5294302"/>
              <a:ext cx="11887200" cy="3139321"/>
            </a:xfrm>
            <a:prstGeom prst="rect">
              <a:avLst/>
            </a:prstGeom>
          </p:spPr>
          <p:txBody>
            <a:bodyPr wrap="square">
              <a:spAutoFit/>
            </a:bodyPr>
            <a:lstStyle/>
            <a:p>
              <a:pPr algn="just">
                <a:lnSpc>
                  <a:spcPct val="150000"/>
                </a:lnSpc>
              </a:pPr>
              <a:r>
                <a:rPr lang="vi-VN" sz="4400"/>
                <a:t>Qua các thông tin trên, em hãy cho biết thất nghiệp đã tác động đến người lao động, doanh nghiệp và nền kinh tế như thế nào. Vì sao?</a:t>
              </a:r>
              <a:endParaRPr lang="en-US" sz="4400"/>
            </a:p>
          </p:txBody>
        </p:sp>
      </p:grpSp>
      <p:pic>
        <p:nvPicPr>
          <p:cNvPr id="21" name="Picture 20"/>
          <p:cNvPicPr>
            <a:picLocks noChangeAspect="1"/>
          </p:cNvPicPr>
          <p:nvPr/>
        </p:nvPicPr>
        <p:blipFill>
          <a:blip r:embed="rId5"/>
          <a:stretch>
            <a:fillRect/>
          </a:stretch>
        </p:blipFill>
        <p:spPr>
          <a:xfrm>
            <a:off x="14076784" y="3910926"/>
            <a:ext cx="4516016" cy="6404014"/>
          </a:xfrm>
          <a:prstGeom prst="rect">
            <a:avLst/>
          </a:prstGeom>
        </p:spPr>
      </p:pic>
    </p:spTree>
    <p:extLst>
      <p:ext uri="{BB962C8B-B14F-4D97-AF65-F5344CB8AC3E}">
        <p14:creationId xmlns:p14="http://schemas.microsoft.com/office/powerpoint/2010/main" val="2813691103"/>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par>
                          <p:cTn id="15" fill="hold">
                            <p:stCondLst>
                              <p:cond delay="500"/>
                            </p:stCondLst>
                            <p:childTnLst>
                              <p:par>
                                <p:cTn id="16" presetID="3" presetClass="entr" presetSubtype="5" fill="hold" nodeType="after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linds(vertical)">
                                      <p:cBhvr>
                                        <p:cTn id="18" dur="500"/>
                                        <p:tgtEl>
                                          <p:spTgt spid="19"/>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390636" flipH="1">
            <a:off x="-1697775" y="-2153905"/>
            <a:ext cx="8763000" cy="5562878"/>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154461" flipH="1">
            <a:off x="10796019" y="7193649"/>
            <a:ext cx="10566946" cy="7685052"/>
          </a:xfrm>
          <a:custGeom>
            <a:avLst/>
            <a:gdLst/>
            <a:ahLst/>
            <a:cxnLst/>
            <a:rect l="l" t="t" r="r" b="b"/>
            <a:pathLst>
              <a:path w="10566946" h="7685052">
                <a:moveTo>
                  <a:pt x="10566946" y="0"/>
                </a:moveTo>
                <a:lnTo>
                  <a:pt x="0" y="0"/>
                </a:lnTo>
                <a:lnTo>
                  <a:pt x="0" y="7685052"/>
                </a:lnTo>
                <a:lnTo>
                  <a:pt x="10566946" y="7685052"/>
                </a:lnTo>
                <a:lnTo>
                  <a:pt x="10566946"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7" name="TextBox 16"/>
          <p:cNvSpPr txBox="1"/>
          <p:nvPr/>
        </p:nvSpPr>
        <p:spPr>
          <a:xfrm>
            <a:off x="304800" y="429790"/>
            <a:ext cx="51816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Bài 2 (SHS - tr.28)</a:t>
            </a:r>
          </a:p>
        </p:txBody>
      </p:sp>
      <p:sp>
        <p:nvSpPr>
          <p:cNvPr id="18" name="Rectangle 17"/>
          <p:cNvSpPr/>
          <p:nvPr/>
        </p:nvSpPr>
        <p:spPr>
          <a:xfrm>
            <a:off x="1676400" y="1668313"/>
            <a:ext cx="15087600" cy="1938992"/>
          </a:xfrm>
          <a:prstGeom prst="rect">
            <a:avLst/>
          </a:prstGeom>
        </p:spPr>
        <p:txBody>
          <a:bodyPr wrap="square">
            <a:spAutoFit/>
          </a:bodyPr>
          <a:lstStyle/>
          <a:p>
            <a:pPr algn="just">
              <a:lnSpc>
                <a:spcPct val="150000"/>
              </a:lnSpc>
            </a:pPr>
            <a:r>
              <a:rPr lang="vi-VN" sz="4000">
                <a:latin typeface="Arial" panose="020B0604020202020204" pitchFamily="34" charset="0"/>
                <a:cs typeface="Arial" panose="020B0604020202020204" pitchFamily="34" charset="0"/>
              </a:rPr>
              <a:t>Em hãy cho biết những trường hợp sau đây thuộc loại hình thất nghiệp nào:</a:t>
            </a:r>
          </a:p>
        </p:txBody>
      </p:sp>
      <p:sp>
        <p:nvSpPr>
          <p:cNvPr id="19" name="Rectangle 18"/>
          <p:cNvSpPr/>
          <p:nvPr/>
        </p:nvSpPr>
        <p:spPr>
          <a:xfrm>
            <a:off x="1676400" y="3396935"/>
            <a:ext cx="9144000" cy="6555641"/>
          </a:xfrm>
          <a:prstGeom prst="rect">
            <a:avLst/>
          </a:prstGeom>
        </p:spPr>
        <p:txBody>
          <a:bodyPr>
            <a:spAutoFit/>
          </a:bodyPr>
          <a:lstStyle/>
          <a:p>
            <a:pPr lvl="0" algn="just">
              <a:lnSpc>
                <a:spcPct val="150000"/>
              </a:lnSpc>
            </a:pPr>
            <a:r>
              <a:rPr lang="vi-VN" sz="4000">
                <a:solidFill>
                  <a:prstClr val="black"/>
                </a:solidFill>
                <a:cs typeface="Arial" panose="020B0604020202020204" pitchFamily="34" charset="0"/>
              </a:rPr>
              <a:t>a) Người không đi làm để tập trung giải quyết việc gia đình.</a:t>
            </a:r>
          </a:p>
          <a:p>
            <a:pPr lvl="0" algn="just">
              <a:lnSpc>
                <a:spcPct val="150000"/>
              </a:lnSpc>
            </a:pPr>
            <a:r>
              <a:rPr lang="vi-VN" sz="4000">
                <a:solidFill>
                  <a:prstClr val="black"/>
                </a:solidFill>
                <a:cs typeface="Arial" panose="020B0604020202020204" pitchFamily="34" charset="0"/>
              </a:rPr>
              <a:t>b) Khi nhà máy chuyển đổi sản xuất từ cơ khí lên tự động hoá, hàng loạt lao động trong nhà máy bị mất việc làm.</a:t>
            </a:r>
          </a:p>
          <a:p>
            <a:pPr lvl="0" algn="just">
              <a:lnSpc>
                <a:spcPct val="150000"/>
              </a:lnSpc>
            </a:pPr>
            <a:r>
              <a:rPr lang="vi-VN" sz="4000">
                <a:solidFill>
                  <a:prstClr val="black"/>
                </a:solidFill>
                <a:cs typeface="Arial" panose="020B0604020202020204" pitchFamily="34" charset="0"/>
              </a:rPr>
              <a:t>c) Người đi du học mới về nước chưa kiếm được việc làm.</a:t>
            </a:r>
          </a:p>
        </p:txBody>
      </p:sp>
      <p:sp>
        <p:nvSpPr>
          <p:cNvPr id="20" name="Right Arrow 19"/>
          <p:cNvSpPr/>
          <p:nvPr/>
        </p:nvSpPr>
        <p:spPr>
          <a:xfrm>
            <a:off x="11125200" y="3976637"/>
            <a:ext cx="838200" cy="557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2254345" y="3901325"/>
            <a:ext cx="5410200" cy="707886"/>
          </a:xfrm>
          <a:prstGeom prst="rect">
            <a:avLst/>
          </a:prstGeom>
          <a:noFill/>
        </p:spPr>
        <p:txBody>
          <a:bodyPr wrap="square" rtlCol="0">
            <a:spAutoFit/>
          </a:bodyPr>
          <a:lstStyle/>
          <a:p>
            <a:r>
              <a:rPr lang="vi-VN" sz="4000">
                <a:solidFill>
                  <a:srgbClr val="0070C0"/>
                </a:solidFill>
                <a:latin typeface="Arial" panose="020B0604020202020204" pitchFamily="34" charset="0"/>
                <a:cs typeface="Arial" panose="020B0604020202020204" pitchFamily="34" charset="0"/>
              </a:rPr>
              <a:t>Thất nghiệp tự nguyện</a:t>
            </a:r>
            <a:endParaRPr lang="en-US" sz="4000">
              <a:solidFill>
                <a:srgbClr val="0070C0"/>
              </a:solidFill>
              <a:latin typeface="Arial" panose="020B0604020202020204" pitchFamily="34" charset="0"/>
              <a:cs typeface="Arial" panose="020B0604020202020204" pitchFamily="34" charset="0"/>
            </a:endParaRPr>
          </a:p>
        </p:txBody>
      </p:sp>
      <p:sp>
        <p:nvSpPr>
          <p:cNvPr id="22" name="Right Arrow 21"/>
          <p:cNvSpPr/>
          <p:nvPr/>
        </p:nvSpPr>
        <p:spPr>
          <a:xfrm>
            <a:off x="11125200" y="6315124"/>
            <a:ext cx="838200" cy="557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2254345" y="6239812"/>
            <a:ext cx="5410200" cy="707886"/>
          </a:xfrm>
          <a:prstGeom prst="rect">
            <a:avLst/>
          </a:prstGeom>
          <a:noFill/>
        </p:spPr>
        <p:txBody>
          <a:bodyPr wrap="square" rtlCol="0">
            <a:spAutoFit/>
          </a:bodyPr>
          <a:lstStyle/>
          <a:p>
            <a:r>
              <a:rPr lang="vi-VN" sz="4000">
                <a:solidFill>
                  <a:srgbClr val="0070C0"/>
                </a:solidFill>
                <a:latin typeface="Arial" panose="020B0604020202020204" pitchFamily="34" charset="0"/>
                <a:cs typeface="Arial" panose="020B0604020202020204" pitchFamily="34" charset="0"/>
              </a:rPr>
              <a:t>Thất nghiệp cơ cấu</a:t>
            </a:r>
            <a:endParaRPr lang="en-US" sz="4000">
              <a:solidFill>
                <a:srgbClr val="0070C0"/>
              </a:solidFill>
              <a:latin typeface="Arial" panose="020B0604020202020204" pitchFamily="34" charset="0"/>
              <a:cs typeface="Arial" panose="020B0604020202020204" pitchFamily="34" charset="0"/>
            </a:endParaRPr>
          </a:p>
        </p:txBody>
      </p:sp>
      <p:sp>
        <p:nvSpPr>
          <p:cNvPr id="24" name="Right Arrow 23"/>
          <p:cNvSpPr/>
          <p:nvPr/>
        </p:nvSpPr>
        <p:spPr>
          <a:xfrm>
            <a:off x="11125200" y="8403727"/>
            <a:ext cx="838200" cy="557263"/>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12254345" y="8328415"/>
            <a:ext cx="5410200" cy="707886"/>
          </a:xfrm>
          <a:prstGeom prst="rect">
            <a:avLst/>
          </a:prstGeom>
          <a:noFill/>
        </p:spPr>
        <p:txBody>
          <a:bodyPr wrap="square" rtlCol="0">
            <a:spAutoFit/>
          </a:bodyPr>
          <a:lstStyle/>
          <a:p>
            <a:r>
              <a:rPr lang="vi-VN" sz="4000">
                <a:solidFill>
                  <a:srgbClr val="0070C0"/>
                </a:solidFill>
                <a:latin typeface="Arial" panose="020B0604020202020204" pitchFamily="34" charset="0"/>
                <a:cs typeface="Arial" panose="020B0604020202020204" pitchFamily="34" charset="0"/>
              </a:rPr>
              <a:t>Thất nghiệp tạm thời</a:t>
            </a:r>
            <a:endParaRPr lang="en-US" sz="4000">
              <a:solidFill>
                <a:srgbClr val="0070C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2484166"/>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p:tgtEl>
                                          <p:spTgt spid="20"/>
                                        </p:tgtEl>
                                        <p:attrNameLst>
                                          <p:attrName>ppt_x</p:attrName>
                                        </p:attrNameLst>
                                      </p:cBhvr>
                                      <p:tavLst>
                                        <p:tav tm="0">
                                          <p:val>
                                            <p:strVal val="#ppt_x-#ppt_w*1.125000"/>
                                          </p:val>
                                        </p:tav>
                                        <p:tav tm="100000">
                                          <p:val>
                                            <p:strVal val="#ppt_x"/>
                                          </p:val>
                                        </p:tav>
                                      </p:tavLst>
                                    </p:anim>
                                    <p:animEffect transition="in" filter="wipe(right)">
                                      <p:cBhvr>
                                        <p:cTn id="20" dur="500"/>
                                        <p:tgtEl>
                                          <p:spTgt spid="20"/>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8"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500"/>
                                        <p:tgtEl>
                                          <p:spTgt spid="22"/>
                                        </p:tgtEl>
                                        <p:attrNameLst>
                                          <p:attrName>ppt_x</p:attrName>
                                        </p:attrNameLst>
                                      </p:cBhvr>
                                      <p:tavLst>
                                        <p:tav tm="0">
                                          <p:val>
                                            <p:strVal val="#ppt_x-#ppt_w*1.125000"/>
                                          </p:val>
                                        </p:tav>
                                        <p:tav tm="100000">
                                          <p:val>
                                            <p:strVal val="#ppt_x"/>
                                          </p:val>
                                        </p:tav>
                                      </p:tavLst>
                                    </p:anim>
                                    <p:animEffect transition="in" filter="wipe(right)">
                                      <p:cBhvr>
                                        <p:cTn id="30" dur="500"/>
                                        <p:tgtEl>
                                          <p:spTgt spid="22"/>
                                        </p:tgtEl>
                                      </p:cBhvr>
                                    </p:animEffect>
                                  </p:childTnLst>
                                </p:cTn>
                              </p:par>
                            </p:childTnLst>
                          </p:cTn>
                        </p:par>
                        <p:par>
                          <p:cTn id="31" fill="hold">
                            <p:stCondLst>
                              <p:cond delay="500"/>
                            </p:stCondLst>
                            <p:childTnLst>
                              <p:par>
                                <p:cTn id="32" presetID="10"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8" fill="hold" grpId="0" nodeType="clickEffect">
                                  <p:stCondLst>
                                    <p:cond delay="0"/>
                                  </p:stCondLst>
                                  <p:childTnLst>
                                    <p:set>
                                      <p:cBhvr>
                                        <p:cTn id="38" dur="1" fill="hold">
                                          <p:stCondLst>
                                            <p:cond delay="0"/>
                                          </p:stCondLst>
                                        </p:cTn>
                                        <p:tgtEl>
                                          <p:spTgt spid="24"/>
                                        </p:tgtEl>
                                        <p:attrNameLst>
                                          <p:attrName>style.visibility</p:attrName>
                                        </p:attrNameLst>
                                      </p:cBhvr>
                                      <p:to>
                                        <p:strVal val="visible"/>
                                      </p:to>
                                    </p:set>
                                    <p:anim calcmode="lin" valueType="num">
                                      <p:cBhvr additive="base">
                                        <p:cTn id="39" dur="500"/>
                                        <p:tgtEl>
                                          <p:spTgt spid="24"/>
                                        </p:tgtEl>
                                        <p:attrNameLst>
                                          <p:attrName>ppt_x</p:attrName>
                                        </p:attrNameLst>
                                      </p:cBhvr>
                                      <p:tavLst>
                                        <p:tav tm="0">
                                          <p:val>
                                            <p:strVal val="#ppt_x-#ppt_w*1.125000"/>
                                          </p:val>
                                        </p:tav>
                                        <p:tav tm="100000">
                                          <p:val>
                                            <p:strVal val="#ppt_x"/>
                                          </p:val>
                                        </p:tav>
                                      </p:tavLst>
                                    </p:anim>
                                    <p:animEffect transition="in" filter="wipe(right)">
                                      <p:cBhvr>
                                        <p:cTn id="40" dur="500"/>
                                        <p:tgtEl>
                                          <p:spTgt spid="2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animBg="1"/>
      <p:bldP spid="21" grpId="0"/>
      <p:bldP spid="22" grpId="0" animBg="1"/>
      <p:bldP spid="23" grpId="0"/>
      <p:bldP spid="24" grpId="0" animBg="1"/>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658AF"/>
        </a:solidFill>
        <a:effectLst/>
      </p:bgPr>
    </p:bg>
    <p:spTree>
      <p:nvGrpSpPr>
        <p:cNvPr id="1" name=""/>
        <p:cNvGrpSpPr/>
        <p:nvPr/>
      </p:nvGrpSpPr>
      <p:grpSpPr>
        <a:xfrm>
          <a:off x="0" y="0"/>
          <a:ext cx="0" cy="0"/>
          <a:chOff x="0" y="0"/>
          <a:chExt cx="0" cy="0"/>
        </a:xfrm>
      </p:grpSpPr>
      <p:grpSp>
        <p:nvGrpSpPr>
          <p:cNvPr id="2" name="Group 2"/>
          <p:cNvGrpSpPr/>
          <p:nvPr/>
        </p:nvGrpSpPr>
        <p:grpSpPr>
          <a:xfrm rot="5400000">
            <a:off x="-2286000" y="3924300"/>
            <a:ext cx="9408294" cy="9408294"/>
            <a:chOff x="0" y="0"/>
            <a:chExt cx="812800" cy="812800"/>
          </a:xfrm>
        </p:grpSpPr>
        <p:sp>
          <p:nvSpPr>
            <p:cNvPr id="3" name="Freeform 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FDA72A"/>
              </a:solidFill>
            </a:ln>
          </p:spPr>
        </p:sp>
        <p:sp>
          <p:nvSpPr>
            <p:cNvPr id="4" name="TextBox 4"/>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5" name="Freeform 5"/>
          <p:cNvSpPr/>
          <p:nvPr/>
        </p:nvSpPr>
        <p:spPr>
          <a:xfrm rot="407601">
            <a:off x="2121069" y="1489012"/>
            <a:ext cx="4307221" cy="7088216"/>
          </a:xfrm>
          <a:custGeom>
            <a:avLst/>
            <a:gdLst/>
            <a:ahLst/>
            <a:cxnLst/>
            <a:rect l="l" t="t" r="r" b="b"/>
            <a:pathLst>
              <a:path w="4307221" h="7088216">
                <a:moveTo>
                  <a:pt x="0" y="0"/>
                </a:moveTo>
                <a:lnTo>
                  <a:pt x="4307221" y="0"/>
                </a:lnTo>
                <a:lnTo>
                  <a:pt x="4307221" y="7088216"/>
                </a:lnTo>
                <a:lnTo>
                  <a:pt x="0" y="70882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6"/>
          <p:cNvSpPr/>
          <p:nvPr/>
        </p:nvSpPr>
        <p:spPr>
          <a:xfrm rot="-1319735">
            <a:off x="1399363" y="1067594"/>
            <a:ext cx="2598701" cy="3093692"/>
          </a:xfrm>
          <a:custGeom>
            <a:avLst/>
            <a:gdLst/>
            <a:ahLst/>
            <a:cxnLst/>
            <a:rect l="l" t="t" r="r" b="b"/>
            <a:pathLst>
              <a:path w="2598701" h="3093692">
                <a:moveTo>
                  <a:pt x="0" y="0"/>
                </a:moveTo>
                <a:lnTo>
                  <a:pt x="2598702" y="0"/>
                </a:lnTo>
                <a:lnTo>
                  <a:pt x="2598702" y="3093692"/>
                </a:lnTo>
                <a:lnTo>
                  <a:pt x="0" y="30936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TextBox 7"/>
          <p:cNvSpPr txBox="1"/>
          <p:nvPr/>
        </p:nvSpPr>
        <p:spPr>
          <a:xfrm>
            <a:off x="8763000" y="2425890"/>
            <a:ext cx="7029595" cy="1331518"/>
          </a:xfrm>
          <a:prstGeom prst="rect">
            <a:avLst/>
          </a:prstGeom>
        </p:spPr>
        <p:txBody>
          <a:bodyPr wrap="square" lIns="0" tIns="0" rIns="0" bIns="0" rtlCol="0" anchor="t">
            <a:spAutoFit/>
          </a:bodyPr>
          <a:lstStyle/>
          <a:p>
            <a:pPr algn="ctr">
              <a:lnSpc>
                <a:spcPts val="9180"/>
              </a:lnSpc>
            </a:pPr>
            <a:r>
              <a:rPr lang="vi-VN" sz="15300" b="1" spc="-765">
                <a:solidFill>
                  <a:srgbClr val="FDA72A"/>
                </a:solidFill>
                <a:latin typeface="Arial" panose="020B0604020202020204" pitchFamily="34" charset="0"/>
                <a:cs typeface="Arial" panose="020B0604020202020204" pitchFamily="34" charset="0"/>
              </a:rPr>
              <a:t>04</a:t>
            </a:r>
            <a:endParaRPr lang="en-US" sz="15300" b="1" spc="-765">
              <a:solidFill>
                <a:srgbClr val="FDA72A"/>
              </a:solidFill>
              <a:latin typeface="Arial" panose="020B0604020202020204" pitchFamily="34" charset="0"/>
              <a:cs typeface="Arial" panose="020B0604020202020204" pitchFamily="34" charset="0"/>
            </a:endParaRPr>
          </a:p>
        </p:txBody>
      </p:sp>
      <p:sp>
        <p:nvSpPr>
          <p:cNvPr id="10" name="TextBox 16"/>
          <p:cNvSpPr txBox="1"/>
          <p:nvPr/>
        </p:nvSpPr>
        <p:spPr>
          <a:xfrm>
            <a:off x="6832399" y="4204759"/>
            <a:ext cx="11312798" cy="4154984"/>
          </a:xfrm>
          <a:prstGeom prst="rect">
            <a:avLst/>
          </a:prstGeom>
        </p:spPr>
        <p:txBody>
          <a:bodyPr wrap="square" lIns="0" tIns="0" rIns="0" bIns="0" rtlCol="0" anchor="t">
            <a:spAutoFit/>
          </a:bodyPr>
          <a:lstStyle/>
          <a:p>
            <a:pPr algn="ctr">
              <a:lnSpc>
                <a:spcPct val="150000"/>
              </a:lnSpc>
            </a:pPr>
            <a:r>
              <a:rPr lang="vi-VN" sz="6000" b="1">
                <a:solidFill>
                  <a:schemeClr val="bg1"/>
                </a:solidFill>
                <a:cs typeface="Arial" panose="020B0604020202020204" pitchFamily="34" charset="0"/>
              </a:rPr>
              <a:t>VAI TRÒ CỦA NHÀ NƯỚC TRONG VIỆC KIỂM SOÁT VÀ KIỀM CHẾ THẤT NGHIỆP</a:t>
            </a:r>
            <a:endParaRPr lang="en-US" sz="6000" b="1">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0CAA2206-BAE8-4C6D-3B01-9A9CBA2D3671}"/>
              </a:ext>
            </a:extLst>
          </p:cNvPr>
          <p:cNvSpPr txBox="1"/>
          <p:nvPr/>
        </p:nvSpPr>
        <p:spPr>
          <a:xfrm>
            <a:off x="10623027" y="8628441"/>
            <a:ext cx="10339136" cy="1200329"/>
          </a:xfrm>
          <a:prstGeom prst="rect">
            <a:avLst/>
          </a:prstGeom>
          <a:noFill/>
        </p:spPr>
        <p:txBody>
          <a:bodyPr wrap="square">
            <a:spAutoFit/>
          </a:bodyPr>
          <a:lstStyle/>
          <a:p>
            <a:r>
              <a:rPr lang="en-US" sz="7200" b="1" dirty="0">
                <a:solidFill>
                  <a:schemeClr val="bg1"/>
                </a:solidFill>
                <a:latin typeface="Times New Roman" panose="02020603050405020304" pitchFamily="18" charset="0"/>
                <a:cs typeface="Times New Roman" panose="02020603050405020304" pitchFamily="18" charset="0"/>
              </a:rPr>
              <a:t>TIẾT 12</a:t>
            </a:r>
          </a:p>
        </p:txBody>
      </p:sp>
    </p:spTree>
    <p:extLst>
      <p:ext uri="{BB962C8B-B14F-4D97-AF65-F5344CB8AC3E}">
        <p14:creationId xmlns:p14="http://schemas.microsoft.com/office/powerpoint/2010/main" val="442606348"/>
      </p:ext>
    </p:extLst>
  </p:cSld>
  <p:clrMapOvr>
    <a:masterClrMapping/>
  </p:clrMapOvr>
  <p:transition spd="med">
    <p:plus/>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22623" r="8000"/>
          <a:stretch/>
        </p:blipFill>
        <p:spPr>
          <a:xfrm>
            <a:off x="381000" y="495300"/>
            <a:ext cx="7825564" cy="7315200"/>
          </a:xfrm>
          <a:prstGeom prst="rect">
            <a:avLst/>
          </a:prstGeom>
          <a:noFill/>
          <a:ln>
            <a:no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3216" r="3472"/>
          <a:stretch/>
        </p:blipFill>
        <p:spPr>
          <a:xfrm>
            <a:off x="8686800" y="495300"/>
            <a:ext cx="9144000" cy="7315200"/>
          </a:xfrm>
          <a:prstGeom prst="rect">
            <a:avLst/>
          </a:prstGeom>
          <a:noFill/>
          <a:ln>
            <a:noFill/>
          </a:ln>
        </p:spPr>
      </p:pic>
      <p:sp>
        <p:nvSpPr>
          <p:cNvPr id="12" name="Rectangle 11"/>
          <p:cNvSpPr/>
          <p:nvPr/>
        </p:nvSpPr>
        <p:spPr>
          <a:xfrm>
            <a:off x="1676400" y="8072120"/>
            <a:ext cx="15468600" cy="1664879"/>
          </a:xfrm>
          <a:prstGeom prst="rect">
            <a:avLst/>
          </a:prstGeom>
        </p:spPr>
        <p:txBody>
          <a:bodyPr wrap="square">
            <a:spAutoFit/>
          </a:bodyPr>
          <a:lstStyle/>
          <a:p>
            <a:pPr algn="ctr">
              <a:lnSpc>
                <a:spcPct val="150000"/>
              </a:lnSpc>
            </a:pPr>
            <a:r>
              <a:rPr lang="vi-VN" sz="3600" i="1">
                <a:solidFill>
                  <a:srgbClr val="1658AF"/>
                </a:solidFill>
              </a:rPr>
              <a:t>Bảo hiểm thất nghiệp đảm bảo những quyền lợi mà người lao động khi tham gia bảo hiểm xã hội được hưởng khi thất nghiệp</a:t>
            </a:r>
            <a:endParaRPr lang="en-US" sz="3600" i="1">
              <a:solidFill>
                <a:srgbClr val="1658AF"/>
              </a:solidFill>
            </a:endParaRPr>
          </a:p>
        </p:txBody>
      </p:sp>
    </p:spTree>
    <p:extLst>
      <p:ext uri="{BB962C8B-B14F-4D97-AF65-F5344CB8AC3E}">
        <p14:creationId xmlns:p14="http://schemas.microsoft.com/office/powerpoint/2010/main" val="150575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anim calcmode="lin" valueType="num">
                                      <p:cBhvr>
                                        <p:cTn id="13" dur="500" fill="hold"/>
                                        <p:tgtEl>
                                          <p:spTgt spid="8"/>
                                        </p:tgtEl>
                                        <p:attrNameLst>
                                          <p:attrName>ppt_x</p:attrName>
                                        </p:attrNameLst>
                                      </p:cBhvr>
                                      <p:tavLst>
                                        <p:tav tm="0">
                                          <p:val>
                                            <p:strVal val="#ppt_x"/>
                                          </p:val>
                                        </p:tav>
                                        <p:tav tm="100000">
                                          <p:val>
                                            <p:strVal val="#ppt_x"/>
                                          </p:val>
                                        </p:tav>
                                      </p:tavLst>
                                    </p:anim>
                                    <p:anim calcmode="lin" valueType="num">
                                      <p:cBhvr>
                                        <p:cTn id="14" dur="50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500"/>
                            </p:stCondLst>
                            <p:childTnLst>
                              <p:par>
                                <p:cTn id="16" presetID="16" presetClass="entr" presetSubtype="37" fill="hold" grpId="0" nodeType="after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outVertical)">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C25D-3679-B4E9-B9DC-CFA7BEA67ACB}"/>
              </a:ext>
            </a:extLst>
          </p:cNvPr>
          <p:cNvSpPr>
            <a:spLocks noGrp="1"/>
          </p:cNvSpPr>
          <p:nvPr>
            <p:ph type="title"/>
          </p:nvPr>
        </p:nvSpPr>
        <p:spPr>
          <a:xfrm>
            <a:off x="3185162" y="815731"/>
            <a:ext cx="7900374" cy="2017904"/>
          </a:xfrm>
        </p:spPr>
        <p:txBody>
          <a:bodyPr>
            <a:normAutofit/>
          </a:bodyPr>
          <a:lstStyle/>
          <a:p>
            <a:pPr algn="ctr"/>
            <a:r>
              <a:rPr lang="x-none" sz="6000">
                <a:latin typeface="iCiel Cadena" panose="02000503000000020004" pitchFamily="2" charset="77"/>
              </a:rPr>
              <a:t>Đây là nghề gì?</a:t>
            </a:r>
          </a:p>
        </p:txBody>
      </p:sp>
      <p:pic>
        <p:nvPicPr>
          <p:cNvPr id="6" name="Content Placeholder 5" descr="A black and blue light bulb with a plus and a red circle&#10;&#10;Description automatically generated">
            <a:extLst>
              <a:ext uri="{FF2B5EF4-FFF2-40B4-BE49-F238E27FC236}">
                <a16:creationId xmlns:a16="http://schemas.microsoft.com/office/drawing/2014/main" id="{7E38CC21-B54B-FF1E-DA52-0E2589E35634}"/>
              </a:ext>
            </a:extLst>
          </p:cNvPr>
          <p:cNvPicPr>
            <a:picLocks noGrp="1" noChangeAspect="1"/>
          </p:cNvPicPr>
          <p:nvPr>
            <p:ph idx="1"/>
          </p:nvPr>
        </p:nvPicPr>
        <p:blipFill>
          <a:blip r:embed="rId4"/>
          <a:stretch>
            <a:fillRect/>
          </a:stretch>
        </p:blipFill>
        <p:spPr>
          <a:xfrm>
            <a:off x="1694365" y="3241675"/>
            <a:ext cx="11538532" cy="5819775"/>
          </a:xfrm>
        </p:spPr>
      </p:pic>
      <p:sp>
        <p:nvSpPr>
          <p:cNvPr id="8" name="Rectangle 7">
            <a:extLst>
              <a:ext uri="{FF2B5EF4-FFF2-40B4-BE49-F238E27FC236}">
                <a16:creationId xmlns:a16="http://schemas.microsoft.com/office/drawing/2014/main" id="{082DAE1C-6E9E-158B-5845-2415CBE1A4A8}"/>
              </a:ext>
            </a:extLst>
          </p:cNvPr>
          <p:cNvSpPr/>
          <p:nvPr/>
        </p:nvSpPr>
        <p:spPr>
          <a:xfrm>
            <a:off x="10315183" y="1424679"/>
            <a:ext cx="5309843" cy="13716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5400">
                <a:latin typeface="Calibri" panose="020F0502020204030204" pitchFamily="34" charset="0"/>
                <a:cs typeface="Calibri" panose="020F0502020204030204" pitchFamily="34" charset="0"/>
              </a:rPr>
              <a:t>NHA SĨ</a:t>
            </a:r>
          </a:p>
        </p:txBody>
      </p:sp>
      <p:pic>
        <p:nvPicPr>
          <p:cNvPr id="4" name="COUNTDOWN TIMER 30 sec (Nho)">
            <a:hlinkClick r:id="" action="ppaction://media"/>
            <a:extLst>
              <a:ext uri="{FF2B5EF4-FFF2-40B4-BE49-F238E27FC236}">
                <a16:creationId xmlns:a16="http://schemas.microsoft.com/office/drawing/2014/main" id="{1C3F7084-4ED1-3046-7886-716E602072F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09802" y="1424978"/>
            <a:ext cx="4049379" cy="2133747"/>
          </a:xfrm>
          <a:prstGeom prst="rect">
            <a:avLst/>
          </a:prstGeom>
        </p:spPr>
      </p:pic>
    </p:spTree>
    <p:extLst>
      <p:ext uri="{BB962C8B-B14F-4D97-AF65-F5344CB8AC3E}">
        <p14:creationId xmlns:p14="http://schemas.microsoft.com/office/powerpoint/2010/main" val="121804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nextCondLst>
                <p:cond evt="onClick" delay="0">
                  <p:tgtEl>
                    <p:spTgt spid="4"/>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9718"/>
            <a:ext cx="18288000" cy="109728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37247" y="1035587"/>
            <a:ext cx="6191477" cy="6169446"/>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567095" y="124628"/>
            <a:ext cx="842333" cy="842333"/>
          </a:xfrm>
          <a:prstGeom prst="rect">
            <a:avLst/>
          </a:prstGeom>
        </p:spPr>
      </p:pic>
    </p:spTree>
    <p:extLst>
      <p:ext uri="{BB962C8B-B14F-4D97-AF65-F5344CB8AC3E}">
        <p14:creationId xmlns:p14="http://schemas.microsoft.com/office/powerpoint/2010/main" val="32798463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20864" y="1408980"/>
            <a:ext cx="14446271" cy="916276"/>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a:t>
            </a:r>
            <a:r>
              <a:rPr lang="vi-VN" sz="4000" b="1">
                <a:solidFill>
                  <a:prstClr val="white"/>
                </a:solidFill>
                <a:latin typeface="Arial" panose="020B0604020202020204" pitchFamily="34" charset="0"/>
                <a:cs typeface="Arial" panose="020B0604020202020204" pitchFamily="34" charset="0"/>
                <a:sym typeface="Arial"/>
              </a:rPr>
              <a:t>1</a:t>
            </a:r>
            <a:r>
              <a:rPr lang="en-US" sz="4000" b="1">
                <a:solidFill>
                  <a:prstClr val="white"/>
                </a:solidFill>
                <a:latin typeface="Arial" panose="020B0604020202020204" pitchFamily="34" charset="0"/>
                <a:cs typeface="Arial" panose="020B0604020202020204" pitchFamily="34" charset="0"/>
                <a:sym typeface="Arial"/>
              </a:rPr>
              <a:t>:</a:t>
            </a:r>
            <a:r>
              <a:rPr lang="vi-VN" sz="4000" b="1">
                <a:solidFill>
                  <a:prstClr val="white"/>
                </a:solidFill>
                <a:latin typeface="Arial" panose="020B0604020202020204" pitchFamily="34" charset="0"/>
                <a:cs typeface="Arial" panose="020B0604020202020204" pitchFamily="34" charset="0"/>
                <a:sym typeface="Arial"/>
              </a:rPr>
              <a:t> </a:t>
            </a:r>
            <a:r>
              <a:rPr lang="vi-VN" sz="4000">
                <a:solidFill>
                  <a:prstClr val="white"/>
                </a:solidFill>
                <a:latin typeface="Arial" panose="020B0604020202020204" pitchFamily="34" charset="0"/>
                <a:cs typeface="Arial" panose="020B0604020202020204" pitchFamily="34" charset="0"/>
                <a:sym typeface="Arial"/>
              </a:rPr>
              <a:t>Thất nghiệp là gì?</a:t>
            </a:r>
            <a:endParaRPr lang="en-US" sz="4000" dirty="0">
              <a:solidFill>
                <a:prstClr val="white"/>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67494" y="6620575"/>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14103" y="6705826"/>
            <a:ext cx="7797359"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người lao động mong muốn có việc làm nhưng chưa tìm được việc làm.</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14165" y="6645428"/>
            <a:ext cx="7734866" cy="1537793"/>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công việc ùn ứ không có người giải quyết.</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9084161" y="4021629"/>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19857" y="4069305"/>
            <a:ext cx="7791605"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người trong độ tuổi lao động tìm được việc làm phù hợp cho bản thân mình.  </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188765" y="4114723"/>
            <a:ext cx="7982474"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Là tình trạng người dân đều đem sức lao động của mình cống hiến vì sự phát triển chung của xã hội. </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2613553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920864" y="1426404"/>
            <a:ext cx="14446271" cy="916276"/>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a:t>
            </a:r>
            <a:r>
              <a:rPr lang="vi-VN" sz="4000" b="1">
                <a:solidFill>
                  <a:prstClr val="white"/>
                </a:solidFill>
                <a:latin typeface="Arial" panose="020B0604020202020204" pitchFamily="34" charset="0"/>
                <a:cs typeface="Arial" panose="020B0604020202020204" pitchFamily="34" charset="0"/>
                <a:sym typeface="Arial"/>
              </a:rPr>
              <a:t>2</a:t>
            </a:r>
            <a:r>
              <a:rPr lang="en-US" sz="4000" b="1">
                <a:solidFill>
                  <a:prstClr val="white"/>
                </a:solidFill>
                <a:latin typeface="Arial" panose="020B0604020202020204" pitchFamily="34" charset="0"/>
                <a:cs typeface="Arial" panose="020B0604020202020204" pitchFamily="34" charset="0"/>
                <a:sym typeface="Arial"/>
              </a:rPr>
              <a:t>:</a:t>
            </a:r>
            <a:r>
              <a:rPr lang="vi-VN" sz="4000" b="1">
                <a:solidFill>
                  <a:prstClr val="white"/>
                </a:solidFill>
                <a:latin typeface="Arial" panose="020B0604020202020204" pitchFamily="34" charset="0"/>
                <a:cs typeface="Arial" panose="020B0604020202020204" pitchFamily="34" charset="0"/>
                <a:sym typeface="Arial"/>
              </a:rPr>
              <a:t> </a:t>
            </a:r>
            <a:r>
              <a:rPr lang="en-US" sz="4000">
                <a:solidFill>
                  <a:schemeClr val="bg1"/>
                </a:solidFill>
                <a:latin typeface="Arial" panose="020B0604020202020204" pitchFamily="34" charset="0"/>
                <a:cs typeface="Arial" panose="020B0604020202020204" pitchFamily="34" charset="0"/>
              </a:rPr>
              <a:t>Tình trạng thất nghiệp để lại các hậu quả gì cho xã hội?</a:t>
            </a: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6583268"/>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73248" y="4001237"/>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255830" y="6703933"/>
            <a:ext cx="7791605"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cs typeface="Arial" panose="020B0604020202020204" pitchFamily="34" charset="0"/>
                <a:sym typeface="Arial"/>
              </a:rPr>
              <a:t>G</a:t>
            </a:r>
            <a:r>
              <a:rPr lang="en-US" sz="4000">
                <a:solidFill>
                  <a:schemeClr val="bg1"/>
                </a:solidFill>
                <a:latin typeface="Arial" panose="020B0604020202020204" pitchFamily="34" charset="0"/>
                <a:cs typeface="Arial" panose="020B0604020202020204" pitchFamily="34" charset="0"/>
              </a:rPr>
              <a:t>ây ảnh hưởng đối với các chuỗi cung ứng toàn quốc</a:t>
            </a:r>
            <a:endParaRPr lang="en-US" sz="40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8177" y="4100625"/>
            <a:ext cx="7682422"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4000">
                <a:solidFill>
                  <a:schemeClr val="bg1"/>
                </a:solidFill>
                <a:latin typeface="Arial" panose="020B0604020202020204" pitchFamily="34" charset="0"/>
                <a:cs typeface="Arial" panose="020B0604020202020204" pitchFamily="34" charset="0"/>
              </a:rPr>
              <a:t>chỉ ảnh hưởng đến người lao động </a:t>
            </a:r>
            <a:r>
              <a:rPr lang="en-US"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31" y="4087689"/>
            <a:ext cx="7584370"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Chỉ ảnh hưởng trực tiếp tới Nhà nước</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30016" y="6611209"/>
            <a:ext cx="7680583" cy="1815882"/>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600">
                <a:solidFill>
                  <a:schemeClr val="bg1"/>
                </a:solidFill>
                <a:latin typeface="Arial" panose="020B0604020202020204" pitchFamily="34" charset="0"/>
                <a:cs typeface="Arial" panose="020B0604020202020204" pitchFamily="34" charset="0"/>
                <a:sym typeface="Arial"/>
              </a:rPr>
              <a:t>Ả</a:t>
            </a:r>
            <a:r>
              <a:rPr lang="en-US" sz="3600">
                <a:solidFill>
                  <a:schemeClr val="bg1"/>
                </a:solidFill>
                <a:latin typeface="Arial" panose="020B0604020202020204" pitchFamily="34" charset="0"/>
                <a:cs typeface="Arial" panose="020B0604020202020204" pitchFamily="34" charset="0"/>
              </a:rPr>
              <a:t>nh hưởng nặng nề đối với mỗi cá nhân, với nền kinh tế và mọi mặt của đời sống </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1349941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020842"/>
            <a:ext cx="14446271" cy="1938992"/>
          </a:xfrm>
          <a:prstGeom prst="rect">
            <a:avLst/>
          </a:prstGeom>
          <a:noFill/>
        </p:spPr>
        <p:txBody>
          <a:bodyPr wrap="square" rtlCol="0">
            <a:spAutoFit/>
          </a:bodyPr>
          <a:lstStyle/>
          <a:p>
            <a:pPr algn="ctr">
              <a:lnSpc>
                <a:spcPct val="150000"/>
              </a:lnSpc>
              <a:defRPr/>
            </a:pPr>
            <a:r>
              <a:rPr lang="en-US" sz="4000" b="1" dirty="0" err="1">
                <a:solidFill>
                  <a:prstClr val="white"/>
                </a:solidFill>
                <a:latin typeface="Arial" panose="020B0604020202020204" pitchFamily="34" charset="0"/>
                <a:cs typeface="Arial" panose="020B0604020202020204" pitchFamily="34" charset="0"/>
                <a:sym typeface="Arial"/>
              </a:rPr>
              <a:t>Câu</a:t>
            </a:r>
            <a:r>
              <a:rPr lang="en-US" sz="4000" b="1" dirty="0">
                <a:solidFill>
                  <a:prstClr val="white"/>
                </a:solidFill>
                <a:latin typeface="Arial" panose="020B0604020202020204" pitchFamily="34" charset="0"/>
                <a:cs typeface="Arial" panose="020B0604020202020204" pitchFamily="34" charset="0"/>
                <a:sym typeface="Arial"/>
              </a:rPr>
              <a:t> </a:t>
            </a:r>
            <a:r>
              <a:rPr lang="en-US" sz="4000" b="1">
                <a:solidFill>
                  <a:prstClr val="white"/>
                </a:solidFill>
                <a:latin typeface="Arial" panose="020B0604020202020204" pitchFamily="34" charset="0"/>
                <a:cs typeface="Arial" panose="020B0604020202020204" pitchFamily="34" charset="0"/>
                <a:sym typeface="Arial"/>
              </a:rPr>
              <a:t>3:</a:t>
            </a:r>
            <a:r>
              <a:rPr lang="vi-VN" sz="4000" b="1">
                <a:solidFill>
                  <a:prstClr val="white"/>
                </a:solidFill>
                <a:latin typeface="Arial" panose="020B0604020202020204" pitchFamily="34" charset="0"/>
                <a:cs typeface="Arial" panose="020B0604020202020204" pitchFamily="34" charset="0"/>
                <a:sym typeface="Arial"/>
              </a:rPr>
              <a:t> </a:t>
            </a:r>
            <a:r>
              <a:rPr lang="vi-VN" sz="4000">
                <a:solidFill>
                  <a:prstClr val="white"/>
                </a:solidFill>
                <a:latin typeface="Arial" panose="020B0604020202020204" pitchFamily="34" charset="0"/>
                <a:cs typeface="Arial" panose="020B0604020202020204" pitchFamily="34" charset="0"/>
                <a:sym typeface="Arial"/>
              </a:rPr>
              <a:t>Nguyên nhân khách quan gây ra tình trạng thất nghiệp là gì?</a:t>
            </a:r>
            <a:r>
              <a:rPr lang="vi-VN" sz="4000" b="1">
                <a:solidFill>
                  <a:prstClr val="white"/>
                </a:solidFill>
                <a:latin typeface="Arial" panose="020B0604020202020204" pitchFamily="34" charset="0"/>
                <a:cs typeface="Arial" panose="020B0604020202020204" pitchFamily="34" charset="0"/>
                <a:sym typeface="Arial"/>
              </a:rPr>
              <a:t> </a:t>
            </a:r>
            <a:endParaRPr lang="en-US" sz="4000" dirty="0">
              <a:solidFill>
                <a:prstClr val="white"/>
              </a:solidFil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9084161" y="40336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9312569" y="4092565"/>
            <a:ext cx="7797359"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prstClr val="white"/>
                </a:solidFill>
                <a:latin typeface="Arial" panose="020B0604020202020204" pitchFamily="34" charset="0"/>
                <a:ea typeface="Tahoma" panose="020B0604030504040204" pitchFamily="34" charset="0"/>
                <a:cs typeface="Arial" panose="020B0604020202020204" pitchFamily="34" charset="0"/>
                <a:sym typeface="Arial"/>
              </a:rPr>
              <a:t>Công ty đang làm bị thua lỗ, đóng cửa</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70707" y="6624279"/>
            <a:ext cx="7451431" cy="1692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Không hài lòng với công việc hiện tại</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773248" y="4027481"/>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44917" y="4457545"/>
            <a:ext cx="7791605" cy="80926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Bị công ty kỉ luật, sa thải</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944917" y="7015844"/>
            <a:ext cx="7589483" cy="892552"/>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4000">
                <a:solidFill>
                  <a:schemeClr val="bg1"/>
                </a:solidFill>
                <a:latin typeface="Arial" panose="020B0604020202020204" pitchFamily="34" charset="0"/>
                <a:ea typeface="Tahoma" panose="020B0604030504040204" pitchFamily="34" charset="0"/>
                <a:cs typeface="Arial" panose="020B0604020202020204" pitchFamily="34" charset="0"/>
                <a:sym typeface="Arial"/>
              </a:rPr>
              <a:t>Thiếu kĩ năng chuyên môn</a:t>
            </a: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prstClr val="white"/>
              </a:solidFil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57358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861024" y="1061240"/>
            <a:ext cx="14446271" cy="1824923"/>
          </a:xfrm>
          <a:prstGeom prst="rect">
            <a:avLst/>
          </a:prstGeom>
          <a:noFill/>
        </p:spPr>
        <p:txBody>
          <a:bodyPr wrap="square" rtlCol="0">
            <a:spAutoFit/>
          </a:bodyPr>
          <a:lstStyle/>
          <a:p>
            <a:pPr algn="ctr">
              <a:lnSpc>
                <a:spcPct val="150000"/>
              </a:lnSpc>
              <a:defRPr/>
            </a:pPr>
            <a:r>
              <a:rPr lang="en-US" sz="4000" b="1" err="1">
                <a:solidFill>
                  <a:prstClr val="white"/>
                </a:solidFill>
                <a:latin typeface="Arial" panose="020B0604020202020204" pitchFamily="34" charset="0"/>
                <a:cs typeface="Arial" panose="020B0604020202020204" pitchFamily="34" charset="0"/>
                <a:sym typeface="Arial"/>
              </a:rPr>
              <a:t>Câu</a:t>
            </a:r>
            <a:r>
              <a:rPr lang="en-US" sz="4000" b="1">
                <a:solidFill>
                  <a:prstClr val="white"/>
                </a:solidFill>
                <a:latin typeface="Arial" panose="020B0604020202020204" pitchFamily="34" charset="0"/>
                <a:cs typeface="Arial" panose="020B0604020202020204" pitchFamily="34" charset="0"/>
                <a:sym typeface="Arial"/>
              </a:rPr>
              <a:t> </a:t>
            </a:r>
            <a:r>
              <a:rPr lang="vi-VN" sz="4000" b="1">
                <a:solidFill>
                  <a:prstClr val="white"/>
                </a:solidFill>
                <a:latin typeface="Arial" panose="020B0604020202020204" pitchFamily="34" charset="0"/>
                <a:cs typeface="Arial" panose="020B0604020202020204" pitchFamily="34" charset="0"/>
                <a:sym typeface="Arial"/>
              </a:rPr>
              <a:t>4</a:t>
            </a:r>
            <a:r>
              <a:rPr lang="en-US" sz="4000" b="1">
                <a:solidFill>
                  <a:prstClr val="white"/>
                </a:solidFill>
                <a:latin typeface="Arial" panose="020B0604020202020204" pitchFamily="34" charset="0"/>
                <a:cs typeface="Arial" panose="020B0604020202020204" pitchFamily="34" charset="0"/>
                <a:sym typeface="Arial"/>
              </a:rPr>
              <a:t>:</a:t>
            </a:r>
            <a:r>
              <a:rPr lang="vi-VN" sz="4000" b="1">
                <a:solidFill>
                  <a:prstClr val="white"/>
                </a:solidFill>
                <a:latin typeface="Arial" panose="020B0604020202020204" pitchFamily="34" charset="0"/>
                <a:cs typeface="Arial" panose="020B0604020202020204" pitchFamily="34" charset="0"/>
                <a:sym typeface="Arial"/>
              </a:rPr>
              <a:t> </a:t>
            </a:r>
            <a:r>
              <a:rPr lang="en-US" sz="4000">
                <a:solidFill>
                  <a:schemeClr val="bg1"/>
                </a:solidFill>
                <a:latin typeface="Arial" panose="020B0604020202020204" pitchFamily="34" charset="0"/>
                <a:cs typeface="Arial" panose="020B0604020202020204" pitchFamily="34" charset="0"/>
              </a:rPr>
              <a:t>Nhà nước đã làm thế nào để tích cực thông báo đến cho người dân về diễn biến của tình trạng thất nghiệp?</a:t>
            </a:r>
          </a:p>
        </p:txBody>
      </p:sp>
      <p:sp>
        <p:nvSpPr>
          <p:cNvPr id="15" name="bang b">
            <a:extLst>
              <a:ext uri="{FF2B5EF4-FFF2-40B4-BE49-F238E27FC236}">
                <a16:creationId xmlns:a16="http://schemas.microsoft.com/office/drawing/2014/main"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158085" y="4033958"/>
            <a:ext cx="7791604" cy="1754326"/>
          </a:xfrm>
          <a:prstGeom prst="rect">
            <a:avLst/>
          </a:prstGeom>
          <a:noFill/>
        </p:spPr>
        <p:txBody>
          <a:bodyPr wrap="square" rtlCol="0">
            <a:spAutoFit/>
          </a:bodyPr>
          <a:lstStyle/>
          <a:p>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Tích cực quan sát tình hình về việc làm và đưa ra các dự báo về các ngành nghề cho người lao động </a:t>
            </a:r>
          </a:p>
        </p:txBody>
      </p:sp>
      <p:sp>
        <p:nvSpPr>
          <p:cNvPr id="27" name="cau hoi c">
            <a:extLst>
              <a:ext uri="{FF2B5EF4-FFF2-40B4-BE49-F238E27FC236}">
                <a16:creationId xmlns:a16="http://schemas.microsoft.com/office/drawing/2014/main" id="{D96707EC-5A82-4050-B897-6DBAB63AC957}"/>
              </a:ext>
            </a:extLst>
          </p:cNvPr>
          <p:cNvSpPr txBox="1"/>
          <p:nvPr/>
        </p:nvSpPr>
        <p:spPr>
          <a:xfrm>
            <a:off x="9372600" y="6603075"/>
            <a:ext cx="7609843" cy="1815882"/>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Hỗ trợ người lao động tìm được ra định hướng phù hợp với bản thân</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40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372600" y="4105864"/>
            <a:ext cx="7609843" cy="1754326"/>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Tập trung đầu tư cho các ngành nghề đang mang lại nguồn lợi kinh tế lớn </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158085" y="6607130"/>
            <a:ext cx="7376314" cy="1815882"/>
          </a:xfrm>
          <a:prstGeom prst="rect">
            <a:avLst/>
          </a:prstGeom>
          <a:noFill/>
        </p:spPr>
        <p:txBody>
          <a:bodyPr wrap="square" rtlCol="0">
            <a:spAutoFit/>
          </a:bodyPr>
          <a:lstStyle/>
          <a:p>
            <a:pPr marL="514376" indent="-514376" algn="just">
              <a:buClr>
                <a:prstClr val="white"/>
              </a:buClr>
              <a:buFont typeface="Wingdings" panose="05000000000000000000" pitchFamily="2" charset="2"/>
              <a:buChar char="w"/>
              <a:defRPr/>
            </a:pPr>
            <a:r>
              <a:rPr lang="en-US"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40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vi-VN" sz="3600">
                <a:solidFill>
                  <a:schemeClr val="bg1"/>
                </a:solidFill>
                <a:latin typeface="Arial" panose="020B0604020202020204" pitchFamily="34" charset="0"/>
                <a:cs typeface="Arial" panose="020B0604020202020204" pitchFamily="34" charset="0"/>
                <a:sym typeface="Arial"/>
              </a:rPr>
              <a:t>G</a:t>
            </a:r>
            <a:r>
              <a:rPr lang="en-US" sz="3600">
                <a:solidFill>
                  <a:schemeClr val="bg1"/>
                </a:solidFill>
                <a:latin typeface="Arial" panose="020B0604020202020204" pitchFamily="34" charset="0"/>
                <a:cs typeface="Arial" panose="020B0604020202020204" pitchFamily="34" charset="0"/>
              </a:rPr>
              <a:t>iúp đỡ người thất nghiệp vượt được qua khó khăn trong khi chưa tìm được việc làm</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40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29256076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6358" y="7464399"/>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924710"/>
            <a:ext cx="18288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16359" y="2068256"/>
            <a:ext cx="18288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930017" y="768545"/>
            <a:ext cx="16308287" cy="2502354"/>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708871" y="734176"/>
            <a:ext cx="14902973" cy="2585323"/>
          </a:xfrm>
          <a:prstGeom prst="rect">
            <a:avLst/>
          </a:prstGeom>
          <a:noFill/>
        </p:spPr>
        <p:txBody>
          <a:bodyPr wrap="square" rtlCol="0">
            <a:spAutoFit/>
          </a:bodyPr>
          <a:lstStyle/>
          <a:p>
            <a:pPr algn="ctr">
              <a:lnSpc>
                <a:spcPct val="150000"/>
              </a:lnSpc>
              <a:defRPr/>
            </a:pPr>
            <a:r>
              <a:rPr lang="en-US" sz="3600" b="1" err="1">
                <a:solidFill>
                  <a:schemeClr val="bg1"/>
                </a:solidFill>
                <a:latin typeface="Arial" panose="020B0604020202020204" pitchFamily="34" charset="0"/>
                <a:cs typeface="Arial" panose="020B0604020202020204" pitchFamily="34" charset="0"/>
                <a:sym typeface="Arial"/>
              </a:rPr>
              <a:t>Câu</a:t>
            </a:r>
            <a:r>
              <a:rPr lang="en-US" sz="3600" b="1">
                <a:solidFill>
                  <a:schemeClr val="bg1"/>
                </a:solidFill>
                <a:latin typeface="Arial" panose="020B0604020202020204" pitchFamily="34" charset="0"/>
                <a:cs typeface="Arial" panose="020B0604020202020204" pitchFamily="34" charset="0"/>
                <a:sym typeface="Arial"/>
              </a:rPr>
              <a:t> </a:t>
            </a:r>
            <a:r>
              <a:rPr lang="vi-VN" sz="3600" b="1">
                <a:solidFill>
                  <a:schemeClr val="bg1"/>
                </a:solidFill>
                <a:latin typeface="Arial" panose="020B0604020202020204" pitchFamily="34" charset="0"/>
                <a:cs typeface="Arial" panose="020B0604020202020204" pitchFamily="34" charset="0"/>
                <a:sym typeface="Arial"/>
              </a:rPr>
              <a:t>5</a:t>
            </a:r>
            <a:r>
              <a:rPr lang="en-US" sz="3600" b="1">
                <a:solidFill>
                  <a:schemeClr val="bg1"/>
                </a:solidFill>
                <a:latin typeface="Arial" panose="020B0604020202020204" pitchFamily="34" charset="0"/>
                <a:cs typeface="Arial" panose="020B0604020202020204" pitchFamily="34" charset="0"/>
                <a:sym typeface="Arial"/>
              </a:rPr>
              <a:t>:</a:t>
            </a:r>
            <a:r>
              <a:rPr lang="vi-VN" sz="3600" b="1">
                <a:solidFill>
                  <a:schemeClr val="bg1"/>
                </a:solidFill>
                <a:latin typeface="Arial" panose="020B060402020202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Đối với các nhân lực bị mất việc làm do chưa có kinh nghiệm làm việc với máy móc ở trình độ cao, nhà nước nên làm như thế nào để hỗ trợ người lao động sớm tìm được việc làm phù hợp với bản thân?</a:t>
            </a:r>
            <a:endParaRPr lang="en-US" sz="3600" dirty="0">
              <a:solidFill>
                <a:schemeClr val="bg1"/>
              </a:solidFill>
              <a:latin typeface="Arial" panose="020B0604020202020204" pitchFamily="34" charset="0"/>
              <a:cs typeface="Arial" panose="020B0604020202020204" pitchFamily="34" charset="0"/>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773248" y="3999652"/>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9084161" y="6567062"/>
            <a:ext cx="8254175" cy="180720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1001657" y="4177187"/>
            <a:ext cx="7532744" cy="1532727"/>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dirty="0">
                <a:solidFill>
                  <a:srgbClr val="FFC000"/>
                </a:solidFill>
                <a:latin typeface="Arial" panose="020B0604020202020204" pitchFamily="34" charset="0"/>
                <a:ea typeface="Tahoma" panose="020B0604030504040204" pitchFamily="34" charset="0"/>
                <a:cs typeface="Arial" panose="020B0604020202020204" pitchFamily="34" charset="0"/>
                <a:sym typeface="Arial"/>
              </a:rPr>
              <a:t>A</a:t>
            </a: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Tổ chức các khóa đào tạo kĩ năng nghề nghiệp cho nhân viên</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9255828" y="6735513"/>
            <a:ext cx="7791605" cy="1457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D.</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Yêu cầu các doanh nghiệp tuyển thêm nhiều nhân viên</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9084161" y="4001237"/>
            <a:ext cx="8254175" cy="182294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773248" y="6579921"/>
            <a:ext cx="8254175" cy="185017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700">
              <a:solidFill>
                <a:prstClr val="white"/>
              </a:solidFill>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9255829" y="4143598"/>
            <a:ext cx="7791605" cy="1457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B.</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Khuyến khích nhân viên tích cực tìm việc làm</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1001656" y="6746065"/>
            <a:ext cx="7532745" cy="1457771"/>
          </a:xfrm>
          <a:prstGeom prst="rect">
            <a:avLst/>
          </a:prstGeom>
          <a:noFill/>
        </p:spPr>
        <p:txBody>
          <a:bodyPr wrap="square" rtlCol="0">
            <a:spAutoFit/>
          </a:bodyPr>
          <a:lstStyle/>
          <a:p>
            <a:pPr marL="514376" indent="-514376" algn="just">
              <a:lnSpc>
                <a:spcPct val="130000"/>
              </a:lnSpc>
              <a:buClr>
                <a:prstClr val="white"/>
              </a:buClr>
              <a:buFont typeface="Wingdings" panose="05000000000000000000" pitchFamily="2" charset="2"/>
              <a:buChar char="w"/>
              <a:defRPr/>
            </a:pPr>
            <a:r>
              <a:rPr lang="en-US"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C.</a:t>
            </a:r>
            <a:r>
              <a:rPr lang="vi-VN" sz="3600">
                <a:solidFill>
                  <a:srgbClr val="FFC000"/>
                </a:solidFill>
                <a:latin typeface="Arial" panose="020B0604020202020204" pitchFamily="34" charset="0"/>
                <a:ea typeface="Tahoma" panose="020B0604030504040204" pitchFamily="34" charset="0"/>
                <a:cs typeface="Arial" panose="020B0604020202020204" pitchFamily="34" charset="0"/>
                <a:sym typeface="Arial"/>
              </a:rPr>
              <a:t> </a:t>
            </a:r>
            <a:r>
              <a:rPr lang="en-US" sz="3600">
                <a:solidFill>
                  <a:schemeClr val="bg1"/>
                </a:solidFill>
                <a:latin typeface="Arial" panose="020B0604020202020204" pitchFamily="34" charset="0"/>
                <a:cs typeface="Arial" panose="020B0604020202020204" pitchFamily="34" charset="0"/>
              </a:rPr>
              <a:t>Hỗ trợ nhân viên tìm kiếm việc làm phù hợp với bản thân mình</a:t>
            </a:r>
            <a:r>
              <a:rPr lang="en-US" sz="3600">
                <a:solidFill>
                  <a:schemeClr val="bg1"/>
                </a:solidFill>
                <a:latin typeface="Arial" panose="020B0604020202020204" pitchFamily="34" charset="0"/>
                <a:ea typeface="Tahoma" panose="020B0604030504040204" pitchFamily="34" charset="0"/>
                <a:cs typeface="Arial" panose="020B0604020202020204" pitchFamily="34" charset="0"/>
                <a:sym typeface="Arial"/>
              </a:rPr>
              <a:t> </a:t>
            </a:r>
            <a:endParaRPr lang="en-US" sz="3600" dirty="0">
              <a:solidFill>
                <a:schemeClr val="bg1"/>
              </a:solidFill>
              <a:latin typeface="Arial" panose="020B0604020202020204" pitchFamily="34" charset="0"/>
              <a:cs typeface="Arial" panose="020B0604020202020204" pitchFamily="34" charset="0"/>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88002" y="1295792"/>
            <a:ext cx="731046" cy="731046"/>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8288002" y="2218041"/>
            <a:ext cx="731046" cy="731046"/>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8304358" y="3111236"/>
            <a:ext cx="731046" cy="731046"/>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8304358" y="3945620"/>
            <a:ext cx="731046" cy="731046"/>
          </a:xfrm>
          <a:prstGeom prst="rect">
            <a:avLst/>
          </a:prstGeom>
        </p:spPr>
      </p:pic>
    </p:spTree>
    <p:extLst>
      <p:ext uri="{BB962C8B-B14F-4D97-AF65-F5344CB8AC3E}">
        <p14:creationId xmlns:p14="http://schemas.microsoft.com/office/powerpoint/2010/main" val="380737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9FF"/>
        </a:solidFill>
        <a:effectLst/>
      </p:bgPr>
    </p:bg>
    <p:spTree>
      <p:nvGrpSpPr>
        <p:cNvPr id="1" name=""/>
        <p:cNvGrpSpPr/>
        <p:nvPr/>
      </p:nvGrpSpPr>
      <p:grpSpPr>
        <a:xfrm>
          <a:off x="0" y="0"/>
          <a:ext cx="0" cy="0"/>
          <a:chOff x="0" y="0"/>
          <a:chExt cx="0" cy="0"/>
        </a:xfrm>
      </p:grpSpPr>
      <p:sp>
        <p:nvSpPr>
          <p:cNvPr id="2" name="Freeform 2"/>
          <p:cNvSpPr/>
          <p:nvPr/>
        </p:nvSpPr>
        <p:spPr>
          <a:xfrm rot="390636" flipH="1">
            <a:off x="-1697775" y="-2153905"/>
            <a:ext cx="8763000" cy="5562878"/>
          </a:xfrm>
          <a:custGeom>
            <a:avLst/>
            <a:gdLst/>
            <a:ahLst/>
            <a:cxnLst/>
            <a:rect l="l" t="t" r="r" b="b"/>
            <a:pathLst>
              <a:path w="10818229" h="7867803">
                <a:moveTo>
                  <a:pt x="10818229" y="0"/>
                </a:moveTo>
                <a:lnTo>
                  <a:pt x="0" y="0"/>
                </a:lnTo>
                <a:lnTo>
                  <a:pt x="0" y="7867802"/>
                </a:lnTo>
                <a:lnTo>
                  <a:pt x="10818229" y="7867802"/>
                </a:lnTo>
                <a:lnTo>
                  <a:pt x="10818229"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7" name="TextBox 16"/>
          <p:cNvSpPr txBox="1"/>
          <p:nvPr/>
        </p:nvSpPr>
        <p:spPr>
          <a:xfrm>
            <a:off x="304800" y="429790"/>
            <a:ext cx="51816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Bài 3 (SHS - tr.28)</a:t>
            </a:r>
          </a:p>
        </p:txBody>
      </p:sp>
      <p:sp>
        <p:nvSpPr>
          <p:cNvPr id="3" name="Rectangle 2"/>
          <p:cNvSpPr/>
          <p:nvPr/>
        </p:nvSpPr>
        <p:spPr>
          <a:xfrm>
            <a:off x="1538416" y="1897204"/>
            <a:ext cx="12818958" cy="646331"/>
          </a:xfrm>
          <a:prstGeom prst="rect">
            <a:avLst/>
          </a:prstGeom>
        </p:spPr>
        <p:txBody>
          <a:bodyPr wrap="none">
            <a:spAutoFit/>
          </a:bodyPr>
          <a:lstStyle/>
          <a:p>
            <a:r>
              <a:rPr lang="vi-VN" sz="3600">
                <a:solidFill>
                  <a:srgbClr val="1658AF"/>
                </a:solidFill>
              </a:rPr>
              <a:t>Em hãy nhận xét việc làm của các tổ chức, cá nhân dưới đây.</a:t>
            </a:r>
            <a:endParaRPr lang="en-US" sz="3600">
              <a:solidFill>
                <a:srgbClr val="1658AF"/>
              </a:solidFill>
            </a:endParaRPr>
          </a:p>
        </p:txBody>
      </p:sp>
      <p:sp>
        <p:nvSpPr>
          <p:cNvPr id="14" name="Rectangle 13"/>
          <p:cNvSpPr/>
          <p:nvPr/>
        </p:nvSpPr>
        <p:spPr>
          <a:xfrm>
            <a:off x="1538416" y="2705840"/>
            <a:ext cx="15606584" cy="3313664"/>
          </a:xfrm>
          <a:prstGeom prst="rect">
            <a:avLst/>
          </a:prstGeom>
        </p:spPr>
        <p:txBody>
          <a:bodyPr wrap="square">
            <a:spAutoFit/>
          </a:bodyPr>
          <a:lstStyle/>
          <a:p>
            <a:pPr marL="742950" indent="-742950" algn="just">
              <a:lnSpc>
                <a:spcPct val="150000"/>
              </a:lnSpc>
              <a:buAutoNum type="alphaLcParenR"/>
            </a:pPr>
            <a:r>
              <a:rPr lang="vi-VN" sz="3600"/>
              <a:t>Xã A sử dụng kinh phí ngân sách nhà nước tổ chức hai khóa dạy nghề mây tre đan xuất khẩu nhằm giải quyết việc làm cho người lao động tại địa phương. Sau đó các học viên này vẫn không có việc làm vì không có bất cứ một dự án sản xuất mây tre nào được tổ chức tại địa phương.</a:t>
            </a:r>
          </a:p>
        </p:txBody>
      </p:sp>
      <p:sp>
        <p:nvSpPr>
          <p:cNvPr id="5" name="Rectangle 4"/>
          <p:cNvSpPr/>
          <p:nvPr/>
        </p:nvSpPr>
        <p:spPr>
          <a:xfrm>
            <a:off x="1528256" y="6134100"/>
            <a:ext cx="15606584" cy="3416320"/>
          </a:xfrm>
          <a:prstGeom prst="rect">
            <a:avLst/>
          </a:prstGeom>
        </p:spPr>
        <p:txBody>
          <a:bodyPr wrap="square">
            <a:spAutoFit/>
          </a:bodyPr>
          <a:lstStyle/>
          <a:p>
            <a:pPr marL="742950" lvl="0" indent="-742950" algn="just">
              <a:lnSpc>
                <a:spcPct val="150000"/>
              </a:lnSpc>
              <a:buFont typeface="+mj-lt"/>
              <a:buAutoNum type="alphaLcParenR" startAt="2"/>
            </a:pPr>
            <a:r>
              <a:rPr lang="vi-VN" sz="3600">
                <a:solidFill>
                  <a:prstClr val="black"/>
                </a:solidFill>
              </a:rPr>
              <a:t>Khi tỉ lệ thất nghiệp tăng cao, chính quyền xã X đã đến từng hộ gia đình thống kê số người thất nghiệp để tìm giải pháp kiểm soát và kiềm chế thất nghiệp, nhưng một số gia đình không hợp tác vì cho rằng Nhà nước không thể giải quyết được vấn đề này.</a:t>
            </a:r>
            <a:endParaRPr lang="en-US" sz="3600">
              <a:solidFill>
                <a:prstClr val="black"/>
              </a:solidFill>
            </a:endParaRPr>
          </a:p>
        </p:txBody>
      </p:sp>
    </p:spTree>
    <p:extLst>
      <p:ext uri="{BB962C8B-B14F-4D97-AF65-F5344CB8AC3E}">
        <p14:creationId xmlns:p14="http://schemas.microsoft.com/office/powerpoint/2010/main" val="38019899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anim calcmode="lin" valueType="num">
                                      <p:cBhvr>
                                        <p:cTn id="24" dur="500" fill="hold"/>
                                        <p:tgtEl>
                                          <p:spTgt spid="5"/>
                                        </p:tgtEl>
                                        <p:attrNameLst>
                                          <p:attrName>ppt_x</p:attrName>
                                        </p:attrNameLst>
                                      </p:cBhvr>
                                      <p:tavLst>
                                        <p:tav tm="0">
                                          <p:val>
                                            <p:strVal val="#ppt_x"/>
                                          </p:val>
                                        </p:tav>
                                        <p:tav tm="100000">
                                          <p:val>
                                            <p:strVal val="#ppt_x"/>
                                          </p:val>
                                        </p:tav>
                                      </p:tavLst>
                                    </p:anim>
                                    <p:anim calcmode="lin" valueType="num">
                                      <p:cBhvr>
                                        <p:cTn id="2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3" grpId="0"/>
      <p:bldP spid="14" grpId="0"/>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10"/>
          <p:cNvGrpSpPr/>
          <p:nvPr/>
        </p:nvGrpSpPr>
        <p:grpSpPr>
          <a:xfrm>
            <a:off x="-1219200" y="262437"/>
            <a:ext cx="20111270" cy="230414"/>
            <a:chOff x="0" y="0"/>
            <a:chExt cx="5296795" cy="104849"/>
          </a:xfrm>
        </p:grpSpPr>
        <p:sp>
          <p:nvSpPr>
            <p:cNvPr id="11" name="Freeform 11"/>
            <p:cNvSpPr/>
            <p:nvPr/>
          </p:nvSpPr>
          <p:spPr>
            <a:xfrm>
              <a:off x="0" y="0"/>
              <a:ext cx="5296795" cy="104849"/>
            </a:xfrm>
            <a:custGeom>
              <a:avLst/>
              <a:gdLst/>
              <a:ahLst/>
              <a:cxnLst/>
              <a:rect l="l" t="t" r="r" b="b"/>
              <a:pathLst>
                <a:path w="5296795" h="104849">
                  <a:moveTo>
                    <a:pt x="0" y="0"/>
                  </a:moveTo>
                  <a:lnTo>
                    <a:pt x="5296795" y="0"/>
                  </a:lnTo>
                  <a:lnTo>
                    <a:pt x="5296795" y="104849"/>
                  </a:lnTo>
                  <a:lnTo>
                    <a:pt x="0" y="104849"/>
                  </a:lnTo>
                  <a:close/>
                </a:path>
              </a:pathLst>
            </a:custGeom>
            <a:solidFill>
              <a:srgbClr val="F6AD13"/>
            </a:solidFill>
          </p:spPr>
        </p:sp>
        <p:sp>
          <p:nvSpPr>
            <p:cNvPr id="12" name="TextBox 12"/>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6" name="TextBox 15"/>
          <p:cNvSpPr txBox="1"/>
          <p:nvPr/>
        </p:nvSpPr>
        <p:spPr>
          <a:xfrm>
            <a:off x="849692" y="689838"/>
            <a:ext cx="3901449" cy="646331"/>
          </a:xfrm>
          <a:prstGeom prst="rect">
            <a:avLst/>
          </a:prstGeom>
          <a:noFill/>
        </p:spPr>
        <p:txBody>
          <a:bodyPr wrap="square" rtlCol="0">
            <a:spAutoFit/>
          </a:bodyPr>
          <a:lstStyle/>
          <a:p>
            <a:r>
              <a:rPr lang="vi-VN" sz="3600" b="1">
                <a:solidFill>
                  <a:srgbClr val="1658AF"/>
                </a:solidFill>
                <a:latin typeface="Arial" panose="020B0604020202020204" pitchFamily="34" charset="0"/>
                <a:cs typeface="Arial" panose="020B0604020202020204" pitchFamily="34" charset="0"/>
              </a:rPr>
              <a:t>Trường hợp a:</a:t>
            </a:r>
            <a:endParaRPr lang="en-US" sz="3600" b="1">
              <a:solidFill>
                <a:srgbClr val="1658AF"/>
              </a:solidFill>
              <a:latin typeface="Arial" panose="020B0604020202020204" pitchFamily="34" charset="0"/>
              <a:cs typeface="Arial" panose="020B0604020202020204" pitchFamily="34" charset="0"/>
            </a:endParaRPr>
          </a:p>
        </p:txBody>
      </p:sp>
      <p:sp>
        <p:nvSpPr>
          <p:cNvPr id="17" name="Rectangle 16"/>
          <p:cNvSpPr/>
          <p:nvPr/>
        </p:nvSpPr>
        <p:spPr>
          <a:xfrm>
            <a:off x="849692" y="1350038"/>
            <a:ext cx="7458656" cy="2585323"/>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Việc làm của chính quyền xã X chưa phù hợp, không bám sát với tình hình thực tế tại địa phương.</a:t>
            </a:r>
            <a:endParaRPr lang="en-US" sz="3600">
              <a:latin typeface="Arial" panose="020B0604020202020204" pitchFamily="34" charset="0"/>
              <a:cs typeface="Arial" panose="020B0604020202020204" pitchFamily="34" charset="0"/>
            </a:endParaRPr>
          </a:p>
        </p:txBody>
      </p:sp>
      <p:sp>
        <p:nvSpPr>
          <p:cNvPr id="18" name="Right Arrow 17"/>
          <p:cNvSpPr/>
          <p:nvPr/>
        </p:nvSpPr>
        <p:spPr>
          <a:xfrm>
            <a:off x="8672953" y="2271282"/>
            <a:ext cx="753471" cy="579757"/>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796109" y="1350038"/>
            <a:ext cx="7772400" cy="2585323"/>
          </a:xfrm>
          <a:prstGeom prst="rect">
            <a:avLst/>
          </a:prstGeom>
        </p:spPr>
        <p:txBody>
          <a:bodyPr wrap="square">
            <a:spAutoFit/>
          </a:bodyPr>
          <a:lstStyle/>
          <a:p>
            <a:pPr algn="just">
              <a:lnSpc>
                <a:spcPct val="150000"/>
              </a:lnSpc>
            </a:pPr>
            <a:r>
              <a:rPr lang="vi-VN" sz="3600">
                <a:latin typeface="Arial" panose="020B0604020202020204" pitchFamily="34" charset="0"/>
                <a:cs typeface="Arial" panose="020B0604020202020204" pitchFamily="34" charset="0"/>
              </a:rPr>
              <a:t>Gây lãng phí ngân sách nhà nước; tiêu tốn thời gian, công sức học tập của người lao động.</a:t>
            </a:r>
            <a:endParaRPr lang="en-US" sz="3600">
              <a:latin typeface="Arial" panose="020B0604020202020204" pitchFamily="34" charset="0"/>
              <a:cs typeface="Arial" panose="020B0604020202020204" pitchFamily="34" charset="0"/>
            </a:endParaRPr>
          </a:p>
        </p:txBody>
      </p:sp>
      <p:sp>
        <p:nvSpPr>
          <p:cNvPr id="20" name="TextBox 19"/>
          <p:cNvSpPr txBox="1"/>
          <p:nvPr/>
        </p:nvSpPr>
        <p:spPr>
          <a:xfrm>
            <a:off x="824292" y="4272566"/>
            <a:ext cx="3901449" cy="646331"/>
          </a:xfrm>
          <a:prstGeom prst="rect">
            <a:avLst/>
          </a:prstGeom>
          <a:noFill/>
        </p:spPr>
        <p:txBody>
          <a:bodyPr wrap="square" rtlCol="0">
            <a:spAutoFit/>
          </a:bodyPr>
          <a:lstStyle/>
          <a:p>
            <a:r>
              <a:rPr lang="vi-VN" sz="3600" b="1">
                <a:solidFill>
                  <a:srgbClr val="1658AF"/>
                </a:solidFill>
                <a:latin typeface="Arial" panose="020B0604020202020204" pitchFamily="34" charset="0"/>
                <a:cs typeface="Arial" panose="020B0604020202020204" pitchFamily="34" charset="0"/>
              </a:rPr>
              <a:t>Trường hợp b:</a:t>
            </a:r>
            <a:endParaRPr lang="en-US" sz="3600" b="1">
              <a:solidFill>
                <a:srgbClr val="1658AF"/>
              </a:solidFill>
              <a:latin typeface="Arial" panose="020B0604020202020204" pitchFamily="34" charset="0"/>
              <a:cs typeface="Arial" panose="020B0604020202020204" pitchFamily="34" charset="0"/>
            </a:endParaRPr>
          </a:p>
        </p:txBody>
      </p:sp>
      <p:sp>
        <p:nvSpPr>
          <p:cNvPr id="21" name="Rectangle 20"/>
          <p:cNvSpPr/>
          <p:nvPr/>
        </p:nvSpPr>
        <p:spPr>
          <a:xfrm>
            <a:off x="963494" y="4926517"/>
            <a:ext cx="16605015" cy="507831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a:t>Hành động của chính quyền xã X là đúng, thể hiện tốt vai trò của chính quyền địa phương trong việc trong việc kiểm soát và kiềm chế thất nghiệp.</a:t>
            </a:r>
          </a:p>
          <a:p>
            <a:pPr marL="571500" indent="-571500" algn="just">
              <a:lnSpc>
                <a:spcPct val="150000"/>
              </a:lnSpc>
              <a:buFont typeface="Wingdings" panose="05000000000000000000" pitchFamily="2" charset="2"/>
              <a:buChar char="§"/>
            </a:pPr>
            <a:r>
              <a:rPr lang="vi-VN" sz="3600"/>
              <a:t>Hành động không hợp tác của một số hộ dân là sai, những hộ dân này chưa hiểu rõ về vai trò của nhà nước trong việc giải quyết tình trạng thất nghiệp → chính quyền xã X cần tăng cường công tác tuyên truyền, để người dân trong xã hiểu rõ hơn về các chủ trương, chính sách.</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left)">
                                      <p:cBhvr>
                                        <p:cTn id="14" dur="500"/>
                                        <p:tgtEl>
                                          <p:spTgt spid="17"/>
                                        </p:tgtEl>
                                      </p:cBhvr>
                                    </p:animEffect>
                                  </p:childTnLst>
                                </p:cTn>
                              </p:par>
                            </p:childTnLst>
                          </p:cTn>
                        </p:par>
                        <p:par>
                          <p:cTn id="15" fill="hold">
                            <p:stCondLst>
                              <p:cond delay="500"/>
                            </p:stCondLst>
                            <p:childTnLst>
                              <p:par>
                                <p:cTn id="16" presetID="12" presetClass="entr" presetSubtype="8" fill="hold" grpId="0" nodeType="afterEffect">
                                  <p:stCondLst>
                                    <p:cond delay="0"/>
                                  </p:stCondLst>
                                  <p:childTnLst>
                                    <p:set>
                                      <p:cBhvr>
                                        <p:cTn id="17" dur="1" fill="hold">
                                          <p:stCondLst>
                                            <p:cond delay="0"/>
                                          </p:stCondLst>
                                        </p:cTn>
                                        <p:tgtEl>
                                          <p:spTgt spid="18"/>
                                        </p:tgtEl>
                                        <p:attrNameLst>
                                          <p:attrName>style.visibility</p:attrName>
                                        </p:attrNameLst>
                                      </p:cBhvr>
                                      <p:to>
                                        <p:strVal val="visible"/>
                                      </p:to>
                                    </p:set>
                                    <p:anim calcmode="lin" valueType="num">
                                      <p:cBhvr additive="base">
                                        <p:cTn id="18" dur="500"/>
                                        <p:tgtEl>
                                          <p:spTgt spid="18"/>
                                        </p:tgtEl>
                                        <p:attrNameLst>
                                          <p:attrName>ppt_x</p:attrName>
                                        </p:attrNameLst>
                                      </p:cBhvr>
                                      <p:tavLst>
                                        <p:tav tm="0">
                                          <p:val>
                                            <p:strVal val="#ppt_x-#ppt_w*1.125000"/>
                                          </p:val>
                                        </p:tav>
                                        <p:tav tm="100000">
                                          <p:val>
                                            <p:strVal val="#ppt_x"/>
                                          </p:val>
                                        </p:tav>
                                      </p:tavLst>
                                    </p:anim>
                                    <p:animEffect transition="in" filter="wipe(right)">
                                      <p:cBhvr>
                                        <p:cTn id="19" dur="500"/>
                                        <p:tgtEl>
                                          <p:spTgt spid="18"/>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500" fill="hold"/>
                                        <p:tgtEl>
                                          <p:spTgt spid="20"/>
                                        </p:tgtEl>
                                        <p:attrNameLst>
                                          <p:attrName>ppt_w</p:attrName>
                                        </p:attrNameLst>
                                      </p:cBhvr>
                                      <p:tavLst>
                                        <p:tav tm="0">
                                          <p:val>
                                            <p:fltVal val="0"/>
                                          </p:val>
                                        </p:tav>
                                        <p:tav tm="100000">
                                          <p:val>
                                            <p:strVal val="#ppt_w"/>
                                          </p:val>
                                        </p:tav>
                                      </p:tavLst>
                                    </p:anim>
                                    <p:anim calcmode="lin" valueType="num">
                                      <p:cBhvr>
                                        <p:cTn id="29" dur="500" fill="hold"/>
                                        <p:tgtEl>
                                          <p:spTgt spid="20"/>
                                        </p:tgtEl>
                                        <p:attrNameLst>
                                          <p:attrName>ppt_h</p:attrName>
                                        </p:attrNameLst>
                                      </p:cBhvr>
                                      <p:tavLst>
                                        <p:tav tm="0">
                                          <p:val>
                                            <p:fltVal val="0"/>
                                          </p:val>
                                        </p:tav>
                                        <p:tav tm="100000">
                                          <p:val>
                                            <p:strVal val="#ppt_h"/>
                                          </p:val>
                                        </p:tav>
                                      </p:tavLst>
                                    </p:anim>
                                    <p:animEffect transition="in" filter="fade">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5" fill="hold" nodeType="click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blinds(vertical)">
                                      <p:cBhvr>
                                        <p:cTn id="35" dur="500"/>
                                        <p:tgtEl>
                                          <p:spTgt spid="21">
                                            <p:txEl>
                                              <p:pRg st="0" end="0"/>
                                            </p:txEl>
                                          </p:spTgt>
                                        </p:tgtEl>
                                      </p:cBhvr>
                                    </p:animEffect>
                                  </p:childTnLst>
                                </p:cTn>
                              </p:par>
                              <p:par>
                                <p:cTn id="36" presetID="3" presetClass="entr" presetSubtype="5" fill="hold" nodeType="with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blinds(vertical)">
                                      <p:cBhvr>
                                        <p:cTn id="38" dur="500"/>
                                        <p:tgtEl>
                                          <p:spTgt spid="2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animBg="1"/>
      <p:bldP spid="19" grpId="0"/>
      <p:bldP spid="2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00289" y="-1478968"/>
            <a:ext cx="9335642" cy="12539834"/>
            <a:chOff x="0" y="0"/>
            <a:chExt cx="2458770" cy="3302672"/>
          </a:xfrm>
        </p:grpSpPr>
        <p:sp>
          <p:nvSpPr>
            <p:cNvPr id="3" name="Freeform 3"/>
            <p:cNvSpPr/>
            <p:nvPr/>
          </p:nvSpPr>
          <p:spPr>
            <a:xfrm>
              <a:off x="0" y="0"/>
              <a:ext cx="2458770" cy="3302672"/>
            </a:xfrm>
            <a:custGeom>
              <a:avLst/>
              <a:gdLst/>
              <a:ahLst/>
              <a:cxnLst/>
              <a:rect l="l" t="t" r="r" b="b"/>
              <a:pathLst>
                <a:path w="2458770" h="3302672">
                  <a:moveTo>
                    <a:pt x="0" y="0"/>
                  </a:moveTo>
                  <a:lnTo>
                    <a:pt x="2458770" y="0"/>
                  </a:lnTo>
                  <a:lnTo>
                    <a:pt x="2458770" y="3302672"/>
                  </a:lnTo>
                  <a:lnTo>
                    <a:pt x="0" y="3302672"/>
                  </a:lnTo>
                  <a:close/>
                </a:path>
              </a:pathLst>
            </a:custGeom>
            <a:solidFill>
              <a:srgbClr val="E98B1B"/>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718757" y="9646762"/>
            <a:ext cx="20828211" cy="129502"/>
            <a:chOff x="0" y="0"/>
            <a:chExt cx="5485619" cy="34107"/>
          </a:xfrm>
        </p:grpSpPr>
        <p:sp>
          <p:nvSpPr>
            <p:cNvPr id="6" name="Freeform 6"/>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8" name="Group 8"/>
          <p:cNvGrpSpPr/>
          <p:nvPr/>
        </p:nvGrpSpPr>
        <p:grpSpPr>
          <a:xfrm>
            <a:off x="17259300" y="-218895"/>
            <a:ext cx="1652821" cy="10767933"/>
            <a:chOff x="0" y="0"/>
            <a:chExt cx="435311" cy="2835999"/>
          </a:xfrm>
        </p:grpSpPr>
        <p:sp>
          <p:nvSpPr>
            <p:cNvPr id="9" name="Freeform 9"/>
            <p:cNvSpPr/>
            <p:nvPr/>
          </p:nvSpPr>
          <p:spPr>
            <a:xfrm>
              <a:off x="0" y="0"/>
              <a:ext cx="435311" cy="2835999"/>
            </a:xfrm>
            <a:custGeom>
              <a:avLst/>
              <a:gdLst/>
              <a:ahLst/>
              <a:cxnLst/>
              <a:rect l="l" t="t" r="r" b="b"/>
              <a:pathLst>
                <a:path w="435311" h="2835999">
                  <a:moveTo>
                    <a:pt x="0" y="0"/>
                  </a:moveTo>
                  <a:lnTo>
                    <a:pt x="435311" y="0"/>
                  </a:lnTo>
                  <a:lnTo>
                    <a:pt x="435311" y="2835999"/>
                  </a:lnTo>
                  <a:lnTo>
                    <a:pt x="0" y="2835999"/>
                  </a:lnTo>
                  <a:close/>
                </a:path>
              </a:pathLst>
            </a:custGeom>
            <a:solidFill>
              <a:srgbClr val="F48A05"/>
            </a:solidFill>
          </p:spPr>
        </p:sp>
        <p:sp>
          <p:nvSpPr>
            <p:cNvPr id="10"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1" name="Group 11"/>
          <p:cNvGrpSpPr/>
          <p:nvPr/>
        </p:nvGrpSpPr>
        <p:grpSpPr>
          <a:xfrm>
            <a:off x="8535353" y="318297"/>
            <a:ext cx="10215611" cy="398096"/>
            <a:chOff x="0" y="0"/>
            <a:chExt cx="2755726" cy="104849"/>
          </a:xfrm>
        </p:grpSpPr>
        <p:sp>
          <p:nvSpPr>
            <p:cNvPr id="12" name="Freeform 12"/>
            <p:cNvSpPr/>
            <p:nvPr/>
          </p:nvSpPr>
          <p:spPr>
            <a:xfrm>
              <a:off x="0" y="0"/>
              <a:ext cx="2755726" cy="104849"/>
            </a:xfrm>
            <a:custGeom>
              <a:avLst/>
              <a:gdLst/>
              <a:ahLst/>
              <a:cxnLst/>
              <a:rect l="l" t="t" r="r" b="b"/>
              <a:pathLst>
                <a:path w="2755726" h="104849">
                  <a:moveTo>
                    <a:pt x="0" y="0"/>
                  </a:moveTo>
                  <a:lnTo>
                    <a:pt x="2755726" y="0"/>
                  </a:lnTo>
                  <a:lnTo>
                    <a:pt x="2755726" y="104849"/>
                  </a:lnTo>
                  <a:lnTo>
                    <a:pt x="0" y="104849"/>
                  </a:lnTo>
                  <a:close/>
                </a:path>
              </a:pathLst>
            </a:custGeom>
            <a:solidFill>
              <a:srgbClr val="738650"/>
            </a:solidFill>
          </p:spPr>
        </p:sp>
        <p:sp>
          <p:nvSpPr>
            <p:cNvPr id="13" name="TextBox 1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6" name="TextBox 16"/>
          <p:cNvSpPr txBox="1"/>
          <p:nvPr/>
        </p:nvSpPr>
        <p:spPr>
          <a:xfrm>
            <a:off x="1125008" y="1066777"/>
            <a:ext cx="5977067" cy="1135183"/>
          </a:xfrm>
          <a:prstGeom prst="rect">
            <a:avLst/>
          </a:prstGeom>
        </p:spPr>
        <p:txBody>
          <a:bodyPr lIns="0" tIns="0" rIns="0" bIns="0" rtlCol="0" anchor="t">
            <a:spAutoFit/>
          </a:bodyPr>
          <a:lstStyle/>
          <a:p>
            <a:pPr algn="ctr">
              <a:lnSpc>
                <a:spcPts val="9799"/>
              </a:lnSpc>
              <a:spcBef>
                <a:spcPct val="0"/>
              </a:spcBef>
            </a:pPr>
            <a:r>
              <a:rPr lang="vi-VN" sz="6600" b="1">
                <a:solidFill>
                  <a:schemeClr val="bg1"/>
                </a:solidFill>
                <a:latin typeface="Arial" panose="020B0604020202020204" pitchFamily="34" charset="0"/>
                <a:cs typeface="Arial" panose="020B0604020202020204" pitchFamily="34" charset="0"/>
              </a:rPr>
              <a:t>VẬN DỤNG</a:t>
            </a:r>
            <a:endParaRPr lang="en-US" sz="6600" b="1">
              <a:solidFill>
                <a:schemeClr val="bg1"/>
              </a:solidFill>
              <a:latin typeface="Arial" panose="020B0604020202020204" pitchFamily="34" charset="0"/>
              <a:cs typeface="Arial" panose="020B0604020202020204" pitchFamily="34" charset="0"/>
            </a:endParaRPr>
          </a:p>
        </p:txBody>
      </p:sp>
      <p:sp>
        <p:nvSpPr>
          <p:cNvPr id="29" name="Rectangle 28"/>
          <p:cNvSpPr/>
          <p:nvPr/>
        </p:nvSpPr>
        <p:spPr>
          <a:xfrm>
            <a:off x="674994" y="2559089"/>
            <a:ext cx="6953491" cy="3785652"/>
          </a:xfrm>
          <a:prstGeom prst="rect">
            <a:avLst/>
          </a:prstGeom>
        </p:spPr>
        <p:txBody>
          <a:bodyPr wrap="square">
            <a:spAutoFit/>
          </a:bodyPr>
          <a:lstStyle/>
          <a:p>
            <a:pPr algn="just">
              <a:lnSpc>
                <a:spcPct val="150000"/>
              </a:lnSpc>
            </a:pPr>
            <a:r>
              <a:rPr lang="vi-VN" sz="4000">
                <a:solidFill>
                  <a:schemeClr val="bg1"/>
                </a:solidFill>
              </a:rPr>
              <a:t>Em hãy viết bài giới thiệu một tấm gương tạo việc làm, giải quyết thất nghiệp cho người lao động tại địa phương.</a:t>
            </a:r>
            <a:endParaRPr lang="en-US" sz="4000">
              <a:solidFill>
                <a:schemeClr val="bg1"/>
              </a:solidFill>
            </a:endParaRPr>
          </a:p>
        </p:txBody>
      </p:sp>
      <p:sp>
        <p:nvSpPr>
          <p:cNvPr id="32" name="Freeform 12"/>
          <p:cNvSpPr/>
          <p:nvPr/>
        </p:nvSpPr>
        <p:spPr>
          <a:xfrm>
            <a:off x="10021030" y="1066777"/>
            <a:ext cx="6326505" cy="8229600"/>
          </a:xfrm>
          <a:custGeom>
            <a:avLst/>
            <a:gdLst/>
            <a:ahLst/>
            <a:cxnLst/>
            <a:rect l="l" t="t" r="r" b="b"/>
            <a:pathLst>
              <a:path w="6326505" h="8229600">
                <a:moveTo>
                  <a:pt x="0" y="0"/>
                </a:moveTo>
                <a:lnTo>
                  <a:pt x="6326505" y="0"/>
                </a:lnTo>
                <a:lnTo>
                  <a:pt x="6326505" y="8229600"/>
                </a:lnTo>
                <a:lnTo>
                  <a:pt x="0" y="8229600"/>
                </a:lnTo>
                <a:lnTo>
                  <a:pt x="0" y="0"/>
                </a:lnTo>
                <a:close/>
              </a:path>
            </a:pathLst>
          </a:custGeom>
          <a:blipFill>
            <a:blip r:embed="rId2"/>
            <a:stretch>
              <a:fillRect/>
            </a:stretch>
          </a:blipFill>
        </p:spPr>
      </p:sp>
    </p:spTree>
  </p:cSld>
  <p:clrMapOvr>
    <a:masterClrMapping/>
  </p:clrMapOvr>
  <mc:AlternateContent xmlns:mc="http://schemas.openxmlformats.org/markup-compatibility/2006" xmlns:p15="http://schemas.microsoft.com/office/powerpoint/2012/main">
    <mc:Choice Requires="p15">
      <p:transition spd="slow">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anim calcmode="lin" valueType="num">
                                      <p:cBhvr>
                                        <p:cTn id="8" dur="500" fill="hold"/>
                                        <p:tgtEl>
                                          <p:spTgt spid="29"/>
                                        </p:tgtEl>
                                        <p:attrNameLst>
                                          <p:attrName>ppt_x</p:attrName>
                                        </p:attrNameLst>
                                      </p:cBhvr>
                                      <p:tavLst>
                                        <p:tav tm="0">
                                          <p:val>
                                            <p:strVal val="#ppt_x"/>
                                          </p:val>
                                        </p:tav>
                                        <p:tav tm="100000">
                                          <p:val>
                                            <p:strVal val="#ppt_x"/>
                                          </p:val>
                                        </p:tav>
                                      </p:tavLst>
                                    </p:anim>
                                    <p:anim calcmode="lin" valueType="num">
                                      <p:cBhvr>
                                        <p:cTn id="9" dur="5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2" name="Group 2"/>
          <p:cNvGrpSpPr/>
          <p:nvPr/>
        </p:nvGrpSpPr>
        <p:grpSpPr>
          <a:xfrm>
            <a:off x="8559137" y="318296"/>
            <a:ext cx="10191827" cy="398097"/>
            <a:chOff x="0" y="0"/>
            <a:chExt cx="2684267" cy="104849"/>
          </a:xfrm>
        </p:grpSpPr>
        <p:sp>
          <p:nvSpPr>
            <p:cNvPr id="3" name="Freeform 3"/>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47827" y="-1466490"/>
            <a:ext cx="10191827" cy="2495190"/>
            <a:chOff x="0" y="0"/>
            <a:chExt cx="2684267" cy="657169"/>
          </a:xfrm>
        </p:grpSpPr>
        <p:sp>
          <p:nvSpPr>
            <p:cNvPr id="6" name="Freeform 6"/>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9" name="Group 9"/>
          <p:cNvGrpSpPr/>
          <p:nvPr/>
        </p:nvGrpSpPr>
        <p:grpSpPr>
          <a:xfrm>
            <a:off x="-718757" y="9646762"/>
            <a:ext cx="20828211" cy="129502"/>
            <a:chOff x="0" y="0"/>
            <a:chExt cx="5485619" cy="34107"/>
          </a:xfrm>
        </p:grpSpPr>
        <p:sp>
          <p:nvSpPr>
            <p:cNvPr id="10" name="Freeform 10"/>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11" name="TextBox 11"/>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15" name="Group 15"/>
          <p:cNvGrpSpPr/>
          <p:nvPr/>
        </p:nvGrpSpPr>
        <p:grpSpPr>
          <a:xfrm>
            <a:off x="-5045678" y="9180627"/>
            <a:ext cx="15810814" cy="77673"/>
            <a:chOff x="0" y="0"/>
            <a:chExt cx="4164165" cy="20457"/>
          </a:xfrm>
        </p:grpSpPr>
        <p:sp>
          <p:nvSpPr>
            <p:cNvPr id="16" name="Freeform 16"/>
            <p:cNvSpPr/>
            <p:nvPr/>
          </p:nvSpPr>
          <p:spPr>
            <a:xfrm>
              <a:off x="0" y="0"/>
              <a:ext cx="4164165" cy="20457"/>
            </a:xfrm>
            <a:custGeom>
              <a:avLst/>
              <a:gdLst/>
              <a:ahLst/>
              <a:cxnLst/>
              <a:rect l="l" t="t" r="r" b="b"/>
              <a:pathLst>
                <a:path w="4164165" h="20457">
                  <a:moveTo>
                    <a:pt x="0" y="0"/>
                  </a:moveTo>
                  <a:lnTo>
                    <a:pt x="4164165" y="0"/>
                  </a:lnTo>
                  <a:lnTo>
                    <a:pt x="4164165" y="20457"/>
                  </a:lnTo>
                  <a:lnTo>
                    <a:pt x="0" y="20457"/>
                  </a:lnTo>
                  <a:close/>
                </a:path>
              </a:pathLst>
            </a:custGeom>
            <a:solidFill>
              <a:srgbClr val="738650"/>
            </a:solidFill>
          </p:spPr>
        </p:sp>
        <p:sp>
          <p:nvSpPr>
            <p:cNvPr id="17" name="TextBox 1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8" name="TextBox 17"/>
          <p:cNvSpPr txBox="1"/>
          <p:nvPr/>
        </p:nvSpPr>
        <p:spPr>
          <a:xfrm>
            <a:off x="2095500" y="144409"/>
            <a:ext cx="3962400" cy="769441"/>
          </a:xfrm>
          <a:prstGeom prst="rect">
            <a:avLst/>
          </a:prstGeom>
          <a:noFill/>
        </p:spPr>
        <p:txBody>
          <a:bodyPr wrap="square" rtlCol="0">
            <a:spAutoFit/>
          </a:bodyPr>
          <a:lstStyle/>
          <a:p>
            <a:pPr algn="ctr"/>
            <a:r>
              <a:rPr lang="vi-VN" sz="4400" b="1">
                <a:solidFill>
                  <a:schemeClr val="bg1"/>
                </a:solidFill>
                <a:latin typeface="Arial" panose="020B0604020202020204" pitchFamily="34" charset="0"/>
                <a:cs typeface="Arial" panose="020B0604020202020204" pitchFamily="34" charset="0"/>
              </a:rPr>
              <a:t>Gợi ý</a:t>
            </a:r>
            <a:endParaRPr lang="en-US" sz="4400" b="1">
              <a:solidFill>
                <a:schemeClr val="bg1"/>
              </a:solidFill>
              <a:latin typeface="Arial" panose="020B0604020202020204" pitchFamily="34" charset="0"/>
              <a:cs typeface="Arial" panose="020B0604020202020204" pitchFamily="34" charset="0"/>
            </a:endParaRPr>
          </a:p>
        </p:txBody>
      </p:sp>
      <p:sp>
        <p:nvSpPr>
          <p:cNvPr id="19" name="Rectangle 18"/>
          <p:cNvSpPr/>
          <p:nvPr/>
        </p:nvSpPr>
        <p:spPr>
          <a:xfrm>
            <a:off x="1295400" y="1319012"/>
            <a:ext cx="16154400" cy="757130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Tấm gương đó là ai?</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Họ đã tạo việc làm, giải quyết vấn đề thất nghiệp cho ngành gì, ở đâu?</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Quá trình hoạt động, làm việc và thực hiện giải quyết thất nghiệp cho người lao động như thế nào?</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Trong quá trình thực hiện, họ đã gặp những khó khăn gì, khắc phục ra sao?</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Họ nhận được sự giúp đỡ gì không? Nếu có thì nhận cái gì, từ ai?</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Kết quả, thành tựu từ kế hoạch, việc làm đó như thế nào?</a:t>
            </a:r>
          </a:p>
          <a:p>
            <a:pPr marL="571500" indent="-571500" algn="just">
              <a:lnSpc>
                <a:spcPct val="150000"/>
              </a:lnSpc>
              <a:buFont typeface="Wingdings" panose="05000000000000000000" pitchFamily="2" charset="2"/>
              <a:buChar char="§"/>
            </a:pPr>
            <a:r>
              <a:rPr lang="vi-VN" sz="3600">
                <a:latin typeface="Arial" panose="020B0604020202020204" pitchFamily="34" charset="0"/>
                <a:cs typeface="Arial" panose="020B0604020202020204" pitchFamily="34" charset="0"/>
              </a:rPr>
              <a:t>Thể hiện thái độ tôn trọng, ngưỡng mộ sự cống hiến và giúp đỡ của tấm gương đó?</a:t>
            </a: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C25D-3679-B4E9-B9DC-CFA7BEA67ACB}"/>
              </a:ext>
            </a:extLst>
          </p:cNvPr>
          <p:cNvSpPr>
            <a:spLocks noGrp="1"/>
          </p:cNvSpPr>
          <p:nvPr>
            <p:ph type="title"/>
          </p:nvPr>
        </p:nvSpPr>
        <p:spPr>
          <a:xfrm>
            <a:off x="3116000" y="947254"/>
            <a:ext cx="6342326" cy="2017904"/>
          </a:xfrm>
        </p:spPr>
        <p:txBody>
          <a:bodyPr>
            <a:normAutofit/>
          </a:bodyPr>
          <a:lstStyle/>
          <a:p>
            <a:pPr algn="ctr"/>
            <a:r>
              <a:rPr lang="x-none" sz="6000">
                <a:latin typeface="iCiel Cadena" panose="02000503000000020004" pitchFamily="2" charset="77"/>
              </a:rPr>
              <a:t>Đây là nghề gì?</a:t>
            </a:r>
          </a:p>
        </p:txBody>
      </p:sp>
      <p:pic>
        <p:nvPicPr>
          <p:cNvPr id="6" name="Content Placeholder 5" descr="A kitchen with a plus sign&#10;&#10;Description automatically generated">
            <a:extLst>
              <a:ext uri="{FF2B5EF4-FFF2-40B4-BE49-F238E27FC236}">
                <a16:creationId xmlns:a16="http://schemas.microsoft.com/office/drawing/2014/main" id="{60BD4E15-2900-3E73-1F77-63A70514218C}"/>
              </a:ext>
            </a:extLst>
          </p:cNvPr>
          <p:cNvPicPr>
            <a:picLocks noGrp="1" noChangeAspect="1"/>
          </p:cNvPicPr>
          <p:nvPr>
            <p:ph idx="1"/>
          </p:nvPr>
        </p:nvPicPr>
        <p:blipFill>
          <a:blip r:embed="rId4"/>
          <a:stretch>
            <a:fillRect/>
          </a:stretch>
        </p:blipFill>
        <p:spPr>
          <a:xfrm>
            <a:off x="1016000" y="3475938"/>
            <a:ext cx="12895263" cy="5351249"/>
          </a:xfrm>
        </p:spPr>
      </p:pic>
      <p:sp>
        <p:nvSpPr>
          <p:cNvPr id="8" name="Rectangle 7">
            <a:extLst>
              <a:ext uri="{FF2B5EF4-FFF2-40B4-BE49-F238E27FC236}">
                <a16:creationId xmlns:a16="http://schemas.microsoft.com/office/drawing/2014/main" id="{8B0B4C5F-038D-8D3F-5C9D-252D2526CDF0}"/>
              </a:ext>
            </a:extLst>
          </p:cNvPr>
          <p:cNvSpPr/>
          <p:nvPr/>
        </p:nvSpPr>
        <p:spPr>
          <a:xfrm>
            <a:off x="10315183" y="1424679"/>
            <a:ext cx="5309843" cy="13716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5400">
                <a:latin typeface="Calibri" panose="020F0502020204030204" pitchFamily="34" charset="0"/>
                <a:cs typeface="Calibri" panose="020F0502020204030204" pitchFamily="34" charset="0"/>
              </a:rPr>
              <a:t>ĐẦU BẾP</a:t>
            </a:r>
          </a:p>
        </p:txBody>
      </p:sp>
      <p:pic>
        <p:nvPicPr>
          <p:cNvPr id="4" name="COUNTDOWN TIMER 30 sec (Nho)">
            <a:hlinkClick r:id="" action="ppaction://media"/>
            <a:extLst>
              <a:ext uri="{FF2B5EF4-FFF2-40B4-BE49-F238E27FC236}">
                <a16:creationId xmlns:a16="http://schemas.microsoft.com/office/drawing/2014/main" id="{EF1906E4-57BB-0376-DB71-04C9D4FD892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3707" y="1463164"/>
            <a:ext cx="3413657" cy="1798766"/>
          </a:xfrm>
          <a:prstGeom prst="rect">
            <a:avLst/>
          </a:prstGeom>
        </p:spPr>
      </p:pic>
    </p:spTree>
    <p:extLst>
      <p:ext uri="{BB962C8B-B14F-4D97-AF65-F5344CB8AC3E}">
        <p14:creationId xmlns:p14="http://schemas.microsoft.com/office/powerpoint/2010/main" val="2511924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sp>
        <p:nvSpPr>
          <p:cNvPr id="3" name="Freeform 3"/>
          <p:cNvSpPr/>
          <p:nvPr/>
        </p:nvSpPr>
        <p:spPr>
          <a:xfrm>
            <a:off x="8559137" y="318296"/>
            <a:ext cx="10191827" cy="398097"/>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grpSp>
        <p:nvGrpSpPr>
          <p:cNvPr id="41" name="Group 41"/>
          <p:cNvGrpSpPr/>
          <p:nvPr/>
        </p:nvGrpSpPr>
        <p:grpSpPr>
          <a:xfrm>
            <a:off x="-718757" y="9646762"/>
            <a:ext cx="20828211" cy="129502"/>
            <a:chOff x="0" y="0"/>
            <a:chExt cx="5485619" cy="34107"/>
          </a:xfrm>
        </p:grpSpPr>
        <p:sp>
          <p:nvSpPr>
            <p:cNvPr id="42" name="Freeform 42"/>
            <p:cNvSpPr/>
            <p:nvPr/>
          </p:nvSpPr>
          <p:spPr>
            <a:xfrm>
              <a:off x="0" y="0"/>
              <a:ext cx="5485619" cy="34107"/>
            </a:xfrm>
            <a:custGeom>
              <a:avLst/>
              <a:gdLst/>
              <a:ahLst/>
              <a:cxnLst/>
              <a:rect l="l" t="t" r="r" b="b"/>
              <a:pathLst>
                <a:path w="5485619" h="34107">
                  <a:moveTo>
                    <a:pt x="0" y="0"/>
                  </a:moveTo>
                  <a:lnTo>
                    <a:pt x="5485619" y="0"/>
                  </a:lnTo>
                  <a:lnTo>
                    <a:pt x="5485619" y="34107"/>
                  </a:lnTo>
                  <a:lnTo>
                    <a:pt x="0" y="34107"/>
                  </a:lnTo>
                  <a:close/>
                </a:path>
              </a:pathLst>
            </a:custGeom>
            <a:solidFill>
              <a:srgbClr val="F6AD13"/>
            </a:solidFill>
          </p:spPr>
        </p:sp>
        <p:sp>
          <p:nvSpPr>
            <p:cNvPr id="43" name="TextBox 43"/>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45" name="Freeform 45"/>
          <p:cNvSpPr/>
          <p:nvPr/>
        </p:nvSpPr>
        <p:spPr>
          <a:xfrm>
            <a:off x="16020273" y="1028700"/>
            <a:ext cx="1239027" cy="1127514"/>
          </a:xfrm>
          <a:custGeom>
            <a:avLst/>
            <a:gdLst/>
            <a:ahLst/>
            <a:cxnLst/>
            <a:rect l="l" t="t" r="r" b="b"/>
            <a:pathLst>
              <a:path w="1239027" h="1127514">
                <a:moveTo>
                  <a:pt x="0" y="0"/>
                </a:moveTo>
                <a:lnTo>
                  <a:pt x="1239027" y="0"/>
                </a:lnTo>
                <a:lnTo>
                  <a:pt x="1239027" y="1127514"/>
                </a:lnTo>
                <a:lnTo>
                  <a:pt x="0" y="11275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grpSp>
        <p:nvGrpSpPr>
          <p:cNvPr id="46" name="Group 46"/>
          <p:cNvGrpSpPr/>
          <p:nvPr/>
        </p:nvGrpSpPr>
        <p:grpSpPr>
          <a:xfrm>
            <a:off x="-718757" y="9177655"/>
            <a:ext cx="15810814" cy="77673"/>
            <a:chOff x="0" y="0"/>
            <a:chExt cx="4164165" cy="20457"/>
          </a:xfrm>
        </p:grpSpPr>
        <p:sp>
          <p:nvSpPr>
            <p:cNvPr id="47" name="Freeform 47"/>
            <p:cNvSpPr/>
            <p:nvPr/>
          </p:nvSpPr>
          <p:spPr>
            <a:xfrm>
              <a:off x="0" y="0"/>
              <a:ext cx="4164165" cy="20457"/>
            </a:xfrm>
            <a:custGeom>
              <a:avLst/>
              <a:gdLst/>
              <a:ahLst/>
              <a:cxnLst/>
              <a:rect l="l" t="t" r="r" b="b"/>
              <a:pathLst>
                <a:path w="4164165" h="20457">
                  <a:moveTo>
                    <a:pt x="0" y="0"/>
                  </a:moveTo>
                  <a:lnTo>
                    <a:pt x="4164165" y="0"/>
                  </a:lnTo>
                  <a:lnTo>
                    <a:pt x="4164165" y="20457"/>
                  </a:lnTo>
                  <a:lnTo>
                    <a:pt x="0" y="20457"/>
                  </a:lnTo>
                  <a:close/>
                </a:path>
              </a:pathLst>
            </a:custGeom>
            <a:solidFill>
              <a:srgbClr val="738650"/>
            </a:solidFill>
          </p:spPr>
        </p:sp>
        <p:sp>
          <p:nvSpPr>
            <p:cNvPr id="48" name="TextBox 48"/>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grpSp>
        <p:nvGrpSpPr>
          <p:cNvPr id="49" name="Group 8"/>
          <p:cNvGrpSpPr/>
          <p:nvPr/>
        </p:nvGrpSpPr>
        <p:grpSpPr>
          <a:xfrm>
            <a:off x="-1047827" y="-1466490"/>
            <a:ext cx="12096827" cy="2952390"/>
            <a:chOff x="0" y="0"/>
            <a:chExt cx="2684267" cy="657169"/>
          </a:xfrm>
        </p:grpSpPr>
        <p:sp>
          <p:nvSpPr>
            <p:cNvPr id="50" name="Freeform 9"/>
            <p:cNvSpPr/>
            <p:nvPr/>
          </p:nvSpPr>
          <p:spPr>
            <a:xfrm>
              <a:off x="0" y="0"/>
              <a:ext cx="2684267" cy="657169"/>
            </a:xfrm>
            <a:custGeom>
              <a:avLst/>
              <a:gdLst/>
              <a:ahLst/>
              <a:cxnLst/>
              <a:rect l="l" t="t" r="r" b="b"/>
              <a:pathLst>
                <a:path w="2684267" h="657169">
                  <a:moveTo>
                    <a:pt x="0" y="0"/>
                  </a:moveTo>
                  <a:lnTo>
                    <a:pt x="2684267" y="0"/>
                  </a:lnTo>
                  <a:lnTo>
                    <a:pt x="2684267" y="657169"/>
                  </a:lnTo>
                  <a:lnTo>
                    <a:pt x="0" y="657169"/>
                  </a:lnTo>
                  <a:close/>
                </a:path>
              </a:pathLst>
            </a:custGeom>
            <a:solidFill>
              <a:srgbClr val="738650"/>
            </a:solidFill>
          </p:spPr>
        </p:sp>
        <p:sp>
          <p:nvSpPr>
            <p:cNvPr id="51" name="TextBox 10"/>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52" name="TextBox 15"/>
          <p:cNvSpPr txBox="1"/>
          <p:nvPr/>
        </p:nvSpPr>
        <p:spPr>
          <a:xfrm>
            <a:off x="871156" y="-33020"/>
            <a:ext cx="9568243" cy="1436291"/>
          </a:xfrm>
          <a:prstGeom prst="rect">
            <a:avLst/>
          </a:prstGeom>
        </p:spPr>
        <p:txBody>
          <a:bodyPr wrap="square" lIns="0" tIns="0" rIns="0" bIns="0" rtlCol="0" anchor="t">
            <a:spAutoFit/>
          </a:bodyPr>
          <a:lstStyle/>
          <a:p>
            <a:pPr algn="ctr">
              <a:lnSpc>
                <a:spcPts val="11200"/>
              </a:lnSpc>
              <a:spcBef>
                <a:spcPct val="0"/>
              </a:spcBef>
            </a:pPr>
            <a:r>
              <a:rPr lang="vi-VN" sz="6600" b="1">
                <a:solidFill>
                  <a:srgbClr val="FDF9DD"/>
                </a:solidFill>
                <a:latin typeface="Arial" panose="020B0604020202020204" pitchFamily="34" charset="0"/>
                <a:cs typeface="Arial" panose="020B0604020202020204" pitchFamily="34" charset="0"/>
              </a:rPr>
              <a:t>HƯỚNG DẪN VỀ NHÀ</a:t>
            </a:r>
            <a:endParaRPr lang="en-US" sz="6600" b="1">
              <a:solidFill>
                <a:srgbClr val="FDF9DD"/>
              </a:solidFill>
              <a:latin typeface="Arial" panose="020B0604020202020204" pitchFamily="34" charset="0"/>
              <a:cs typeface="Arial" panose="020B0604020202020204" pitchFamily="34" charset="0"/>
            </a:endParaRPr>
          </a:p>
        </p:txBody>
      </p:sp>
      <p:sp>
        <p:nvSpPr>
          <p:cNvPr id="53" name="Rounded Rectangle 52"/>
          <p:cNvSpPr/>
          <p:nvPr/>
        </p:nvSpPr>
        <p:spPr>
          <a:xfrm>
            <a:off x="1143000" y="3269244"/>
            <a:ext cx="4876800" cy="5126596"/>
          </a:xfrm>
          <a:prstGeom prst="roundRect">
            <a:avLst>
              <a:gd name="adj" fmla="val 125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2743200" y="2424193"/>
            <a:ext cx="1676400" cy="1676400"/>
          </a:xfrm>
          <a:prstGeom prst="ellipse">
            <a:avLst/>
          </a:prstGeom>
          <a:solidFill>
            <a:schemeClr val="accent6">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5400" b="1">
                <a:latin typeface="Arial" panose="020B0604020202020204" pitchFamily="34" charset="0"/>
                <a:cs typeface="Arial" panose="020B0604020202020204" pitchFamily="34" charset="0"/>
              </a:rPr>
              <a:t>01</a:t>
            </a:r>
            <a:endParaRPr lang="en-US" sz="5400" b="1">
              <a:latin typeface="Arial" panose="020B0604020202020204" pitchFamily="34" charset="0"/>
              <a:cs typeface="Arial" panose="020B0604020202020204" pitchFamily="34" charset="0"/>
            </a:endParaRPr>
          </a:p>
        </p:txBody>
      </p:sp>
      <p:sp>
        <p:nvSpPr>
          <p:cNvPr id="55" name="Rounded Rectangle 54"/>
          <p:cNvSpPr/>
          <p:nvPr/>
        </p:nvSpPr>
        <p:spPr>
          <a:xfrm>
            <a:off x="6781800" y="3269244"/>
            <a:ext cx="4876800" cy="5126596"/>
          </a:xfrm>
          <a:prstGeom prst="roundRect">
            <a:avLst>
              <a:gd name="adj" fmla="val 125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8382000" y="2424193"/>
            <a:ext cx="1676400" cy="1676400"/>
          </a:xfrm>
          <a:prstGeom prst="ellipse">
            <a:avLst/>
          </a:prstGeom>
          <a:solidFill>
            <a:schemeClr val="accent5">
              <a:lumMod val="75000"/>
            </a:schemeClr>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5400" b="1">
                <a:latin typeface="Arial" panose="020B0604020202020204" pitchFamily="34" charset="0"/>
                <a:cs typeface="Arial" panose="020B0604020202020204" pitchFamily="34" charset="0"/>
              </a:rPr>
              <a:t>02</a:t>
            </a:r>
            <a:endParaRPr lang="en-US" sz="5400" b="1">
              <a:latin typeface="Arial" panose="020B0604020202020204" pitchFamily="34" charset="0"/>
              <a:cs typeface="Arial" panose="020B0604020202020204" pitchFamily="34" charset="0"/>
            </a:endParaRPr>
          </a:p>
        </p:txBody>
      </p:sp>
      <p:sp>
        <p:nvSpPr>
          <p:cNvPr id="57" name="Rounded Rectangle 56"/>
          <p:cNvSpPr/>
          <p:nvPr/>
        </p:nvSpPr>
        <p:spPr>
          <a:xfrm>
            <a:off x="12230100" y="3263669"/>
            <a:ext cx="4876800" cy="5126596"/>
          </a:xfrm>
          <a:prstGeom prst="roundRect">
            <a:avLst>
              <a:gd name="adj" fmla="val 12500"/>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13830300" y="2418618"/>
            <a:ext cx="1676400" cy="1676400"/>
          </a:xfrm>
          <a:prstGeom prst="ellipse">
            <a:avLst/>
          </a:prstGeom>
          <a:solidFill>
            <a:schemeClr val="accent2"/>
          </a:solidFill>
        </p:spPr>
        <p:style>
          <a:lnRef idx="3">
            <a:schemeClr val="lt1"/>
          </a:lnRef>
          <a:fillRef idx="1">
            <a:schemeClr val="accent6"/>
          </a:fillRef>
          <a:effectRef idx="1">
            <a:schemeClr val="accent6"/>
          </a:effectRef>
          <a:fontRef idx="minor">
            <a:schemeClr val="lt1"/>
          </a:fontRef>
        </p:style>
        <p:txBody>
          <a:bodyPr rtlCol="0" anchor="ctr"/>
          <a:lstStyle/>
          <a:p>
            <a:pPr algn="ctr"/>
            <a:r>
              <a:rPr lang="vi-VN" sz="5400" b="1">
                <a:latin typeface="Arial" panose="020B0604020202020204" pitchFamily="34" charset="0"/>
                <a:cs typeface="Arial" panose="020B0604020202020204" pitchFamily="34" charset="0"/>
              </a:rPr>
              <a:t>03</a:t>
            </a:r>
            <a:endParaRPr lang="en-US" sz="5400" b="1">
              <a:latin typeface="Arial" panose="020B0604020202020204" pitchFamily="34" charset="0"/>
              <a:cs typeface="Arial" panose="020B0604020202020204" pitchFamily="34" charset="0"/>
            </a:endParaRPr>
          </a:p>
        </p:txBody>
      </p:sp>
      <p:sp>
        <p:nvSpPr>
          <p:cNvPr id="59" name="TextBox 58"/>
          <p:cNvSpPr txBox="1"/>
          <p:nvPr/>
        </p:nvSpPr>
        <p:spPr>
          <a:xfrm>
            <a:off x="1409700" y="4570296"/>
            <a:ext cx="4343400" cy="1938992"/>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Ôn tập kiến thức đã học trong bài</a:t>
            </a:r>
            <a:endParaRPr lang="en-US" sz="4200">
              <a:latin typeface="Arial" panose="020B0604020202020204" pitchFamily="34" charset="0"/>
              <a:cs typeface="Arial" panose="020B0604020202020204" pitchFamily="34" charset="0"/>
            </a:endParaRPr>
          </a:p>
        </p:txBody>
      </p:sp>
      <p:sp>
        <p:nvSpPr>
          <p:cNvPr id="60" name="TextBox 59"/>
          <p:cNvSpPr txBox="1"/>
          <p:nvPr/>
        </p:nvSpPr>
        <p:spPr>
          <a:xfrm>
            <a:off x="7048500" y="4570296"/>
            <a:ext cx="4343400" cy="2031325"/>
          </a:xfrm>
          <a:prstGeom prst="rect">
            <a:avLst/>
          </a:prstGeom>
          <a:noFill/>
        </p:spPr>
        <p:txBody>
          <a:bodyPr wrap="square" rtlCol="0">
            <a:spAutoFit/>
          </a:bodyPr>
          <a:lstStyle/>
          <a:p>
            <a:pPr algn="ctr">
              <a:lnSpc>
                <a:spcPct val="150000"/>
              </a:lnSpc>
            </a:pPr>
            <a:r>
              <a:rPr lang="vi-VN" sz="4200">
                <a:latin typeface="Arial" panose="020B0604020202020204" pitchFamily="34" charset="0"/>
                <a:cs typeface="Arial" panose="020B0604020202020204" pitchFamily="34" charset="0"/>
              </a:rPr>
              <a:t>Hoàn thành bài tập trong SBT</a:t>
            </a:r>
            <a:endParaRPr lang="en-US" sz="4200">
              <a:latin typeface="Arial" panose="020B0604020202020204" pitchFamily="34" charset="0"/>
              <a:cs typeface="Arial" panose="020B0604020202020204" pitchFamily="34" charset="0"/>
            </a:endParaRPr>
          </a:p>
        </p:txBody>
      </p:sp>
      <p:sp>
        <p:nvSpPr>
          <p:cNvPr id="61" name="Rectangle 60"/>
          <p:cNvSpPr/>
          <p:nvPr/>
        </p:nvSpPr>
        <p:spPr>
          <a:xfrm>
            <a:off x="12420600" y="4570296"/>
            <a:ext cx="4495799" cy="2862322"/>
          </a:xfrm>
          <a:prstGeom prst="rect">
            <a:avLst/>
          </a:prstGeom>
        </p:spPr>
        <p:txBody>
          <a:bodyPr wrap="square">
            <a:spAutoFit/>
          </a:bodyPr>
          <a:lstStyle/>
          <a:p>
            <a:pPr algn="ctr">
              <a:lnSpc>
                <a:spcPct val="150000"/>
              </a:lnSpc>
            </a:pPr>
            <a:r>
              <a:rPr lang="vi-VN" sz="4000">
                <a:latin typeface="Arial" panose="020B0604020202020204" pitchFamily="34" charset="0"/>
                <a:cs typeface="Arial" panose="020B0604020202020204" pitchFamily="34" charset="0"/>
              </a:rPr>
              <a:t>Tìm hiểu trước </a:t>
            </a:r>
            <a:r>
              <a:rPr lang="vi-VN" sz="4000" b="1">
                <a:latin typeface="Arial" panose="020B0604020202020204" pitchFamily="34" charset="0"/>
                <a:cs typeface="Arial" panose="020B0604020202020204" pitchFamily="34" charset="0"/>
              </a:rPr>
              <a:t>Bài 5 - Thị trường lao động và việc làm</a:t>
            </a:r>
            <a:endParaRPr lang="en-US" sz="4000" b="1">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0"/>
                                        </p:tgtEl>
                                        <p:attrNameLst>
                                          <p:attrName>style.visibility</p:attrName>
                                        </p:attrNameLst>
                                      </p:cBhvr>
                                      <p:to>
                                        <p:strVal val="visible"/>
                                      </p:to>
                                    </p:set>
                                    <p:anim calcmode="lin" valueType="num">
                                      <p:cBhvr>
                                        <p:cTn id="13" dur="500" fill="hold"/>
                                        <p:tgtEl>
                                          <p:spTgt spid="60"/>
                                        </p:tgtEl>
                                        <p:attrNameLst>
                                          <p:attrName>ppt_w</p:attrName>
                                        </p:attrNameLst>
                                      </p:cBhvr>
                                      <p:tavLst>
                                        <p:tav tm="0">
                                          <p:val>
                                            <p:fltVal val="0"/>
                                          </p:val>
                                        </p:tav>
                                        <p:tav tm="100000">
                                          <p:val>
                                            <p:strVal val="#ppt_w"/>
                                          </p:val>
                                        </p:tav>
                                      </p:tavLst>
                                    </p:anim>
                                    <p:anim calcmode="lin" valueType="num">
                                      <p:cBhvr>
                                        <p:cTn id="14" dur="500" fill="hold"/>
                                        <p:tgtEl>
                                          <p:spTgt spid="60"/>
                                        </p:tgtEl>
                                        <p:attrNameLst>
                                          <p:attrName>ppt_h</p:attrName>
                                        </p:attrNameLst>
                                      </p:cBhvr>
                                      <p:tavLst>
                                        <p:tav tm="0">
                                          <p:val>
                                            <p:fltVal val="0"/>
                                          </p:val>
                                        </p:tav>
                                        <p:tav tm="100000">
                                          <p:val>
                                            <p:strVal val="#ppt_h"/>
                                          </p:val>
                                        </p:tav>
                                      </p:tavLst>
                                    </p:anim>
                                    <p:animEffect transition="in" filter="fade">
                                      <p:cBhvr>
                                        <p:cTn id="15" dur="500"/>
                                        <p:tgtEl>
                                          <p:spTgt spid="60"/>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1"/>
                                        </p:tgtEl>
                                        <p:attrNameLst>
                                          <p:attrName>style.visibility</p:attrName>
                                        </p:attrNameLst>
                                      </p:cBhvr>
                                      <p:to>
                                        <p:strVal val="visible"/>
                                      </p:to>
                                    </p:set>
                                    <p:anim calcmode="lin" valueType="num">
                                      <p:cBhvr>
                                        <p:cTn id="19" dur="500" fill="hold"/>
                                        <p:tgtEl>
                                          <p:spTgt spid="61"/>
                                        </p:tgtEl>
                                        <p:attrNameLst>
                                          <p:attrName>ppt_w</p:attrName>
                                        </p:attrNameLst>
                                      </p:cBhvr>
                                      <p:tavLst>
                                        <p:tav tm="0">
                                          <p:val>
                                            <p:fltVal val="0"/>
                                          </p:val>
                                        </p:tav>
                                        <p:tav tm="100000">
                                          <p:val>
                                            <p:strVal val="#ppt_w"/>
                                          </p:val>
                                        </p:tav>
                                      </p:tavLst>
                                    </p:anim>
                                    <p:anim calcmode="lin" valueType="num">
                                      <p:cBhvr>
                                        <p:cTn id="20" dur="500" fill="hold"/>
                                        <p:tgtEl>
                                          <p:spTgt spid="61"/>
                                        </p:tgtEl>
                                        <p:attrNameLst>
                                          <p:attrName>ppt_h</p:attrName>
                                        </p:attrNameLst>
                                      </p:cBhvr>
                                      <p:tavLst>
                                        <p:tav tm="0">
                                          <p:val>
                                            <p:fltVal val="0"/>
                                          </p:val>
                                        </p:tav>
                                        <p:tav tm="100000">
                                          <p:val>
                                            <p:strVal val="#ppt_h"/>
                                          </p:val>
                                        </p:tav>
                                      </p:tavLst>
                                    </p:anim>
                                    <p:animEffect transition="in" filter="fade">
                                      <p:cBhvr>
                                        <p:cTn id="21"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0" grpId="0"/>
      <p:bldP spid="6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E8D1"/>
        </a:solidFill>
        <a:effectLst/>
      </p:bgPr>
    </p:bg>
    <p:spTree>
      <p:nvGrpSpPr>
        <p:cNvPr id="1" name=""/>
        <p:cNvGrpSpPr/>
        <p:nvPr/>
      </p:nvGrpSpPr>
      <p:grpSpPr>
        <a:xfrm>
          <a:off x="0" y="0"/>
          <a:ext cx="0" cy="0"/>
          <a:chOff x="0" y="0"/>
          <a:chExt cx="0" cy="0"/>
        </a:xfrm>
      </p:grpSpPr>
      <p:sp>
        <p:nvSpPr>
          <p:cNvPr id="13" name="Freeform 6"/>
          <p:cNvSpPr/>
          <p:nvPr/>
        </p:nvSpPr>
        <p:spPr>
          <a:xfrm>
            <a:off x="747614" y="533417"/>
            <a:ext cx="2368555" cy="2439523"/>
          </a:xfrm>
          <a:custGeom>
            <a:avLst/>
            <a:gdLst/>
            <a:ahLst/>
            <a:cxnLst/>
            <a:rect l="l" t="t" r="r" b="b"/>
            <a:pathLst>
              <a:path w="2368555" h="2439523">
                <a:moveTo>
                  <a:pt x="0" y="0"/>
                </a:moveTo>
                <a:lnTo>
                  <a:pt x="2368555" y="0"/>
                </a:lnTo>
                <a:lnTo>
                  <a:pt x="2368555" y="2439523"/>
                </a:lnTo>
                <a:lnTo>
                  <a:pt x="0" y="24395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4" name="Freeform 7"/>
          <p:cNvSpPr/>
          <p:nvPr/>
        </p:nvSpPr>
        <p:spPr>
          <a:xfrm>
            <a:off x="15621000" y="258453"/>
            <a:ext cx="2087469" cy="2670018"/>
          </a:xfrm>
          <a:custGeom>
            <a:avLst/>
            <a:gdLst/>
            <a:ahLst/>
            <a:cxnLst/>
            <a:rect l="l" t="t" r="r" b="b"/>
            <a:pathLst>
              <a:path w="2087469" h="2670018">
                <a:moveTo>
                  <a:pt x="0" y="0"/>
                </a:moveTo>
                <a:lnTo>
                  <a:pt x="2087469" y="0"/>
                </a:lnTo>
                <a:lnTo>
                  <a:pt x="2087469" y="2670018"/>
                </a:lnTo>
                <a:lnTo>
                  <a:pt x="0" y="2670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5" name="Freeform 8"/>
          <p:cNvSpPr/>
          <p:nvPr/>
        </p:nvSpPr>
        <p:spPr>
          <a:xfrm>
            <a:off x="1791142" y="7581900"/>
            <a:ext cx="2200226" cy="2172224"/>
          </a:xfrm>
          <a:custGeom>
            <a:avLst/>
            <a:gdLst/>
            <a:ahLst/>
            <a:cxnLst/>
            <a:rect l="l" t="t" r="r" b="b"/>
            <a:pathLst>
              <a:path w="2200226" h="2172224">
                <a:moveTo>
                  <a:pt x="0" y="0"/>
                </a:moveTo>
                <a:lnTo>
                  <a:pt x="2200226" y="0"/>
                </a:lnTo>
                <a:lnTo>
                  <a:pt x="2200226" y="2172224"/>
                </a:lnTo>
                <a:lnTo>
                  <a:pt x="0" y="217222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9"/>
          <p:cNvSpPr/>
          <p:nvPr/>
        </p:nvSpPr>
        <p:spPr>
          <a:xfrm>
            <a:off x="13193242" y="7589520"/>
            <a:ext cx="2190005" cy="2190005"/>
          </a:xfrm>
          <a:custGeom>
            <a:avLst/>
            <a:gdLst/>
            <a:ahLst/>
            <a:cxnLst/>
            <a:rect l="l" t="t" r="r" b="b"/>
            <a:pathLst>
              <a:path w="2190005" h="2190005">
                <a:moveTo>
                  <a:pt x="0" y="0"/>
                </a:moveTo>
                <a:lnTo>
                  <a:pt x="2190005" y="0"/>
                </a:lnTo>
                <a:lnTo>
                  <a:pt x="2190005" y="2190006"/>
                </a:lnTo>
                <a:lnTo>
                  <a:pt x="0" y="2190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7" name="Freeform 10"/>
          <p:cNvSpPr/>
          <p:nvPr/>
        </p:nvSpPr>
        <p:spPr>
          <a:xfrm>
            <a:off x="-731994" y="4765099"/>
            <a:ext cx="2043047" cy="1020617"/>
          </a:xfrm>
          <a:custGeom>
            <a:avLst/>
            <a:gdLst/>
            <a:ahLst/>
            <a:cxnLst/>
            <a:rect l="l" t="t" r="r" b="b"/>
            <a:pathLst>
              <a:path w="2043047" h="1020617">
                <a:moveTo>
                  <a:pt x="0" y="0"/>
                </a:moveTo>
                <a:lnTo>
                  <a:pt x="2043048" y="0"/>
                </a:lnTo>
                <a:lnTo>
                  <a:pt x="2043048" y="1020618"/>
                </a:lnTo>
                <a:lnTo>
                  <a:pt x="0" y="10206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8" name="Freeform 11"/>
          <p:cNvSpPr/>
          <p:nvPr/>
        </p:nvSpPr>
        <p:spPr>
          <a:xfrm rot="5400000">
            <a:off x="12299197" y="-532924"/>
            <a:ext cx="2041001" cy="1937095"/>
          </a:xfrm>
          <a:custGeom>
            <a:avLst/>
            <a:gdLst/>
            <a:ahLst/>
            <a:cxnLst/>
            <a:rect l="l" t="t" r="r" b="b"/>
            <a:pathLst>
              <a:path w="2041001" h="1937095">
                <a:moveTo>
                  <a:pt x="0" y="0"/>
                </a:moveTo>
                <a:lnTo>
                  <a:pt x="2041000" y="0"/>
                </a:lnTo>
                <a:lnTo>
                  <a:pt x="2041000" y="1937095"/>
                </a:lnTo>
                <a:lnTo>
                  <a:pt x="0" y="193709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9" name="Freeform 12"/>
          <p:cNvSpPr/>
          <p:nvPr/>
        </p:nvSpPr>
        <p:spPr>
          <a:xfrm>
            <a:off x="15941728" y="6345875"/>
            <a:ext cx="2831054" cy="830523"/>
          </a:xfrm>
          <a:custGeom>
            <a:avLst/>
            <a:gdLst/>
            <a:ahLst/>
            <a:cxnLst/>
            <a:rect l="l" t="t" r="r" b="b"/>
            <a:pathLst>
              <a:path w="2831054" h="830523">
                <a:moveTo>
                  <a:pt x="0" y="0"/>
                </a:moveTo>
                <a:lnTo>
                  <a:pt x="2831054" y="0"/>
                </a:lnTo>
                <a:lnTo>
                  <a:pt x="2831054" y="830524"/>
                </a:lnTo>
                <a:lnTo>
                  <a:pt x="0" y="830524"/>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20" name="TextBox 13"/>
          <p:cNvSpPr txBox="1"/>
          <p:nvPr/>
        </p:nvSpPr>
        <p:spPr>
          <a:xfrm>
            <a:off x="1311053" y="2790514"/>
            <a:ext cx="15842025" cy="3693319"/>
          </a:xfrm>
          <a:prstGeom prst="rect">
            <a:avLst/>
          </a:prstGeom>
        </p:spPr>
        <p:txBody>
          <a:bodyPr wrap="square" lIns="0" tIns="0" rIns="0" bIns="0" rtlCol="0" anchor="t">
            <a:spAutoFit/>
          </a:bodyPr>
          <a:lstStyle/>
          <a:p>
            <a:pPr algn="ctr">
              <a:lnSpc>
                <a:spcPct val="150000"/>
              </a:lnSpc>
            </a:pPr>
            <a:r>
              <a:rPr lang="vi-VN" sz="8000" b="1">
                <a:solidFill>
                  <a:schemeClr val="tx2">
                    <a:lumMod val="75000"/>
                  </a:schemeClr>
                </a:solidFill>
                <a:latin typeface="Arial" panose="020B0604020202020204" pitchFamily="34" charset="0"/>
                <a:cs typeface="Arial" panose="020B0604020202020204" pitchFamily="34" charset="0"/>
              </a:rPr>
              <a:t>CẢM ƠN CÁC EM ĐÃ </a:t>
            </a:r>
          </a:p>
          <a:p>
            <a:pPr algn="ctr">
              <a:lnSpc>
                <a:spcPct val="150000"/>
              </a:lnSpc>
            </a:pPr>
            <a:r>
              <a:rPr lang="vi-VN" sz="8000" b="1">
                <a:solidFill>
                  <a:schemeClr val="tx2">
                    <a:lumMod val="75000"/>
                  </a:schemeClr>
                </a:solidFill>
                <a:latin typeface="Arial" panose="020B0604020202020204" pitchFamily="34" charset="0"/>
                <a:cs typeface="Arial" panose="020B0604020202020204" pitchFamily="34" charset="0"/>
              </a:rPr>
              <a:t>THAM GIA TIẾT HỌC HÔM NAY!</a:t>
            </a:r>
            <a:endParaRPr lang="en-US" sz="8000" b="1">
              <a:solidFill>
                <a:schemeClr val="tx2">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073759"/>
      </p:ext>
    </p:extLst>
  </p:cSld>
  <p:clrMapOvr>
    <a:masterClrMapping/>
  </p:clrMapOvr>
  <mc:AlternateContent xmlns:mc="http://schemas.openxmlformats.org/markup-compatibility/2006" xmlns:p14="http://schemas.microsoft.com/office/powerpoint/2010/main">
    <mc:Choice Requires="p14">
      <p:transition spd="med">
        <p14:doors dir="vert"/>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C25D-3679-B4E9-B9DC-CFA7BEA67ACB}"/>
              </a:ext>
            </a:extLst>
          </p:cNvPr>
          <p:cNvSpPr>
            <a:spLocks noGrp="1"/>
          </p:cNvSpPr>
          <p:nvPr>
            <p:ph type="title"/>
          </p:nvPr>
        </p:nvSpPr>
        <p:spPr>
          <a:xfrm>
            <a:off x="3457184" y="834520"/>
            <a:ext cx="6001140" cy="2017904"/>
          </a:xfrm>
        </p:spPr>
        <p:txBody>
          <a:bodyPr>
            <a:normAutofit/>
          </a:bodyPr>
          <a:lstStyle/>
          <a:p>
            <a:pPr algn="ctr"/>
            <a:r>
              <a:rPr lang="x-none" sz="6000">
                <a:latin typeface="iCiel Cadena" panose="02000503000000020004" pitchFamily="2" charset="77"/>
              </a:rPr>
              <a:t>Đây là nghề gì?</a:t>
            </a:r>
          </a:p>
        </p:txBody>
      </p:sp>
      <p:pic>
        <p:nvPicPr>
          <p:cNvPr id="7" name="Content Placeholder 6" descr="A cartoon of two people sitting at a table&#10;&#10;Description automatically generated">
            <a:extLst>
              <a:ext uri="{FF2B5EF4-FFF2-40B4-BE49-F238E27FC236}">
                <a16:creationId xmlns:a16="http://schemas.microsoft.com/office/drawing/2014/main" id="{65A3DE24-FB90-F107-4C31-69AFFED6BC0B}"/>
              </a:ext>
            </a:extLst>
          </p:cNvPr>
          <p:cNvPicPr>
            <a:picLocks noGrp="1" noChangeAspect="1"/>
          </p:cNvPicPr>
          <p:nvPr>
            <p:ph idx="1"/>
          </p:nvPr>
        </p:nvPicPr>
        <p:blipFill>
          <a:blip r:embed="rId4"/>
          <a:stretch>
            <a:fillRect/>
          </a:stretch>
        </p:blipFill>
        <p:spPr>
          <a:xfrm>
            <a:off x="1016000" y="3453966"/>
            <a:ext cx="12895263" cy="5395192"/>
          </a:xfrm>
        </p:spPr>
      </p:pic>
      <p:sp>
        <p:nvSpPr>
          <p:cNvPr id="8" name="Rectangle 7">
            <a:extLst>
              <a:ext uri="{FF2B5EF4-FFF2-40B4-BE49-F238E27FC236}">
                <a16:creationId xmlns:a16="http://schemas.microsoft.com/office/drawing/2014/main" id="{BF2BE4B6-0A0C-87FD-894D-7455828E4A3E}"/>
              </a:ext>
            </a:extLst>
          </p:cNvPr>
          <p:cNvSpPr/>
          <p:nvPr/>
        </p:nvSpPr>
        <p:spPr>
          <a:xfrm>
            <a:off x="10315183" y="1424679"/>
            <a:ext cx="5309843" cy="13716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5400">
                <a:latin typeface="Calibri" panose="020F0502020204030204" pitchFamily="34" charset="0"/>
                <a:cs typeface="Calibri" panose="020F0502020204030204" pitchFamily="34" charset="0"/>
              </a:rPr>
              <a:t>LUẬT SƯ</a:t>
            </a:r>
          </a:p>
        </p:txBody>
      </p:sp>
      <p:pic>
        <p:nvPicPr>
          <p:cNvPr id="4" name="COUNTDOWN TIMER 30 sec (Nho)">
            <a:hlinkClick r:id="" action="ppaction://media"/>
            <a:extLst>
              <a:ext uri="{FF2B5EF4-FFF2-40B4-BE49-F238E27FC236}">
                <a16:creationId xmlns:a16="http://schemas.microsoft.com/office/drawing/2014/main" id="{D7AB9F92-8053-1207-954E-6F8B54CFCE3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6134" y="1343329"/>
            <a:ext cx="3463520" cy="1825040"/>
          </a:xfrm>
          <a:prstGeom prst="rect">
            <a:avLst/>
          </a:prstGeom>
        </p:spPr>
      </p:pic>
    </p:spTree>
    <p:extLst>
      <p:ext uri="{BB962C8B-B14F-4D97-AF65-F5344CB8AC3E}">
        <p14:creationId xmlns:p14="http://schemas.microsoft.com/office/powerpoint/2010/main" val="366546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C25D-3679-B4E9-B9DC-CFA7BEA67ACB}"/>
              </a:ext>
            </a:extLst>
          </p:cNvPr>
          <p:cNvSpPr>
            <a:spLocks noGrp="1"/>
          </p:cNvSpPr>
          <p:nvPr>
            <p:ph type="title"/>
          </p:nvPr>
        </p:nvSpPr>
        <p:spPr>
          <a:xfrm>
            <a:off x="3185161" y="815731"/>
            <a:ext cx="7017290" cy="2017904"/>
          </a:xfrm>
        </p:spPr>
        <p:txBody>
          <a:bodyPr>
            <a:normAutofit/>
          </a:bodyPr>
          <a:lstStyle/>
          <a:p>
            <a:pPr algn="ctr"/>
            <a:r>
              <a:rPr lang="x-none" sz="6000">
                <a:latin typeface="iCiel Cadena" panose="02000503000000020004" pitchFamily="2" charset="77"/>
              </a:rPr>
              <a:t>Đây là nghề gì?</a:t>
            </a:r>
          </a:p>
        </p:txBody>
      </p:sp>
      <p:pic>
        <p:nvPicPr>
          <p:cNvPr id="6" name="Content Placeholder 5" descr="A couple of women with a plus sign&#10;&#10;Description automatically generated">
            <a:extLst>
              <a:ext uri="{FF2B5EF4-FFF2-40B4-BE49-F238E27FC236}">
                <a16:creationId xmlns:a16="http://schemas.microsoft.com/office/drawing/2014/main" id="{0211E4C1-0865-FA11-B6F4-D4F35FA4A079}"/>
              </a:ext>
            </a:extLst>
          </p:cNvPr>
          <p:cNvPicPr>
            <a:picLocks noGrp="1" noChangeAspect="1"/>
          </p:cNvPicPr>
          <p:nvPr>
            <p:ph idx="1"/>
          </p:nvPr>
        </p:nvPicPr>
        <p:blipFill>
          <a:blip r:embed="rId4"/>
          <a:stretch>
            <a:fillRect/>
          </a:stretch>
        </p:blipFill>
        <p:spPr>
          <a:xfrm>
            <a:off x="1166383" y="3241675"/>
            <a:ext cx="12594497" cy="5819775"/>
          </a:xfrm>
        </p:spPr>
      </p:pic>
      <p:sp>
        <p:nvSpPr>
          <p:cNvPr id="8" name="Rectangle 7">
            <a:extLst>
              <a:ext uri="{FF2B5EF4-FFF2-40B4-BE49-F238E27FC236}">
                <a16:creationId xmlns:a16="http://schemas.microsoft.com/office/drawing/2014/main" id="{81BE2007-03A1-F429-7C74-E6395F9DDCCA}"/>
              </a:ext>
            </a:extLst>
          </p:cNvPr>
          <p:cNvSpPr/>
          <p:nvPr/>
        </p:nvSpPr>
        <p:spPr>
          <a:xfrm>
            <a:off x="10315183" y="1424679"/>
            <a:ext cx="5309843" cy="13716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5400">
                <a:latin typeface="Calibri" panose="020F0502020204030204" pitchFamily="34" charset="0"/>
                <a:cs typeface="Calibri" panose="020F0502020204030204" pitchFamily="34" charset="0"/>
              </a:rPr>
              <a:t>CẮT TÓC</a:t>
            </a:r>
          </a:p>
        </p:txBody>
      </p:sp>
      <p:pic>
        <p:nvPicPr>
          <p:cNvPr id="4" name="COUNTDOWN TIMER 30 sec (Nho)">
            <a:hlinkClick r:id="" action="ppaction://media"/>
            <a:extLst>
              <a:ext uri="{FF2B5EF4-FFF2-40B4-BE49-F238E27FC236}">
                <a16:creationId xmlns:a16="http://schemas.microsoft.com/office/drawing/2014/main" id="{4EE76584-C0A9-C585-43F9-4784CFBB171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0512" y="1424680"/>
            <a:ext cx="3616242" cy="1905515"/>
          </a:xfrm>
          <a:prstGeom prst="rect">
            <a:avLst/>
          </a:prstGeom>
        </p:spPr>
      </p:pic>
    </p:spTree>
    <p:extLst>
      <p:ext uri="{BB962C8B-B14F-4D97-AF65-F5344CB8AC3E}">
        <p14:creationId xmlns:p14="http://schemas.microsoft.com/office/powerpoint/2010/main" val="157567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35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childTnLst>
        </p:cTn>
      </p:par>
    </p:tnLst>
    <p:bldLst>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DC25D-3679-B4E9-B9DC-CFA7BEA67ACB}"/>
              </a:ext>
            </a:extLst>
          </p:cNvPr>
          <p:cNvSpPr>
            <a:spLocks noGrp="1"/>
          </p:cNvSpPr>
          <p:nvPr>
            <p:ph type="title"/>
          </p:nvPr>
        </p:nvSpPr>
        <p:spPr>
          <a:xfrm>
            <a:off x="3185161" y="815731"/>
            <a:ext cx="6979712" cy="2017904"/>
          </a:xfrm>
        </p:spPr>
        <p:txBody>
          <a:bodyPr>
            <a:normAutofit/>
          </a:bodyPr>
          <a:lstStyle/>
          <a:p>
            <a:pPr algn="ctr"/>
            <a:r>
              <a:rPr lang="x-none" sz="6000">
                <a:latin typeface="iCiel Cadena" panose="02000503000000020004" pitchFamily="2" charset="77"/>
              </a:rPr>
              <a:t>Đây là nghề gì?</a:t>
            </a:r>
          </a:p>
        </p:txBody>
      </p:sp>
      <p:pic>
        <p:nvPicPr>
          <p:cNvPr id="6" name="Content Placeholder 5" descr="A close-up of a clock&#10;&#10;Description automatically generated">
            <a:extLst>
              <a:ext uri="{FF2B5EF4-FFF2-40B4-BE49-F238E27FC236}">
                <a16:creationId xmlns:a16="http://schemas.microsoft.com/office/drawing/2014/main" id="{8A3C4773-8797-B104-ABCB-91DE8861CCAA}"/>
              </a:ext>
            </a:extLst>
          </p:cNvPr>
          <p:cNvPicPr>
            <a:picLocks noGrp="1" noChangeAspect="1"/>
          </p:cNvPicPr>
          <p:nvPr>
            <p:ph idx="1"/>
          </p:nvPr>
        </p:nvPicPr>
        <p:blipFill>
          <a:blip r:embed="rId4"/>
          <a:stretch>
            <a:fillRect/>
          </a:stretch>
        </p:blipFill>
        <p:spPr>
          <a:xfrm>
            <a:off x="1016000" y="3504849"/>
            <a:ext cx="12895263" cy="5293426"/>
          </a:xfrm>
        </p:spPr>
      </p:pic>
      <p:sp>
        <p:nvSpPr>
          <p:cNvPr id="8" name="Rectangle 7">
            <a:extLst>
              <a:ext uri="{FF2B5EF4-FFF2-40B4-BE49-F238E27FC236}">
                <a16:creationId xmlns:a16="http://schemas.microsoft.com/office/drawing/2014/main" id="{28D807F9-4D41-2DBF-5E9D-E4459629BC35}"/>
              </a:ext>
            </a:extLst>
          </p:cNvPr>
          <p:cNvSpPr/>
          <p:nvPr/>
        </p:nvSpPr>
        <p:spPr>
          <a:xfrm>
            <a:off x="10315183" y="1424679"/>
            <a:ext cx="5309843" cy="1371600"/>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x-none" sz="5400" dirty="0">
                <a:latin typeface="Calibri" panose="020F0502020204030204" pitchFamily="34" charset="0"/>
                <a:cs typeface="Calibri" panose="020F0502020204030204" pitchFamily="34" charset="0"/>
              </a:rPr>
              <a:t>PHÓNG VIÊN</a:t>
            </a:r>
          </a:p>
        </p:txBody>
      </p:sp>
      <p:pic>
        <p:nvPicPr>
          <p:cNvPr id="4" name="COUNTDOWN TIMER 30 sec (Nho)">
            <a:hlinkClick r:id="" action="ppaction://media"/>
            <a:extLst>
              <a:ext uri="{FF2B5EF4-FFF2-40B4-BE49-F238E27FC236}">
                <a16:creationId xmlns:a16="http://schemas.microsoft.com/office/drawing/2014/main" id="{F4BAFBF6-DB46-F0B9-82C2-47280EEBFCF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46435" y="1424679"/>
            <a:ext cx="3038726" cy="1601202"/>
          </a:xfrm>
          <a:prstGeom prst="rect">
            <a:avLst/>
          </a:prstGeom>
        </p:spPr>
      </p:pic>
    </p:spTree>
    <p:extLst>
      <p:ext uri="{BB962C8B-B14F-4D97-AF65-F5344CB8AC3E}">
        <p14:creationId xmlns:p14="http://schemas.microsoft.com/office/powerpoint/2010/main" val="3433816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1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heckerboard(across)">
                                      <p:cBhvr>
                                        <p:cTn id="17" dur="500"/>
                                        <p:tgtEl>
                                          <p:spTgt spid="8"/>
                                        </p:tgtEl>
                                      </p:cBhvr>
                                    </p:animEffect>
                                  </p:childTnLst>
                                </p:cTn>
                              </p:par>
                            </p:childTnLst>
                          </p:cTn>
                        </p:par>
                      </p:childTnLst>
                    </p:cTn>
                  </p:par>
                </p:childTnLst>
              </p:cTn>
              <p:nextCondLst>
                <p:cond evt="onClick" delay="0">
                  <p:tgtEl>
                    <p:spTgt spid="4"/>
                  </p:tgtEl>
                </p:cond>
              </p:nextCondLst>
            </p:seq>
          </p:childTnLst>
        </p:cTn>
      </p:par>
    </p:tnLst>
    <p:bldLst>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DF9DD"/>
        </a:solidFill>
        <a:effectLst/>
      </p:bgPr>
    </p:bg>
    <p:spTree>
      <p:nvGrpSpPr>
        <p:cNvPr id="1" name=""/>
        <p:cNvGrpSpPr/>
        <p:nvPr/>
      </p:nvGrpSpPr>
      <p:grpSpPr>
        <a:xfrm>
          <a:off x="0" y="0"/>
          <a:ext cx="0" cy="0"/>
          <a:chOff x="0" y="0"/>
          <a:chExt cx="0" cy="0"/>
        </a:xfrm>
      </p:grpSpPr>
      <p:grpSp>
        <p:nvGrpSpPr>
          <p:cNvPr id="5" name="Group 5"/>
          <p:cNvGrpSpPr/>
          <p:nvPr/>
        </p:nvGrpSpPr>
        <p:grpSpPr>
          <a:xfrm>
            <a:off x="8559137" y="318296"/>
            <a:ext cx="10191827" cy="398097"/>
            <a:chOff x="0" y="0"/>
            <a:chExt cx="2684267" cy="104849"/>
          </a:xfrm>
        </p:grpSpPr>
        <p:sp>
          <p:nvSpPr>
            <p:cNvPr id="6" name="Freeform 6"/>
            <p:cNvSpPr/>
            <p:nvPr/>
          </p:nvSpPr>
          <p:spPr>
            <a:xfrm>
              <a:off x="0" y="0"/>
              <a:ext cx="2684267" cy="104849"/>
            </a:xfrm>
            <a:custGeom>
              <a:avLst/>
              <a:gdLst/>
              <a:ahLst/>
              <a:cxnLst/>
              <a:rect l="l" t="t" r="r" b="b"/>
              <a:pathLst>
                <a:path w="2684267" h="104849">
                  <a:moveTo>
                    <a:pt x="0" y="0"/>
                  </a:moveTo>
                  <a:lnTo>
                    <a:pt x="2684267" y="0"/>
                  </a:lnTo>
                  <a:lnTo>
                    <a:pt x="2684267" y="104849"/>
                  </a:lnTo>
                  <a:lnTo>
                    <a:pt x="0" y="104849"/>
                  </a:lnTo>
                  <a:close/>
                </a:path>
              </a:pathLst>
            </a:custGeom>
            <a:solidFill>
              <a:srgbClr val="F6AD13"/>
            </a:solidFill>
          </p:spPr>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3500"/>
                </a:lnSpc>
              </a:pPr>
              <a:endParaRPr/>
            </a:p>
          </p:txBody>
        </p:sp>
      </p:grpSp>
      <p:sp>
        <p:nvSpPr>
          <p:cNvPr id="19" name="TextBox 15"/>
          <p:cNvSpPr txBox="1"/>
          <p:nvPr/>
        </p:nvSpPr>
        <p:spPr>
          <a:xfrm>
            <a:off x="871157" y="-33020"/>
            <a:ext cx="6361444" cy="1310743"/>
          </a:xfrm>
          <a:prstGeom prst="rect">
            <a:avLst/>
          </a:prstGeom>
        </p:spPr>
        <p:txBody>
          <a:bodyPr lIns="0" tIns="0" rIns="0" bIns="0" rtlCol="0" anchor="t">
            <a:spAutoFit/>
          </a:bodyPr>
          <a:lstStyle/>
          <a:p>
            <a:pPr algn="ctr">
              <a:lnSpc>
                <a:spcPts val="11200"/>
              </a:lnSpc>
              <a:spcBef>
                <a:spcPct val="0"/>
              </a:spcBef>
            </a:pPr>
            <a:r>
              <a:rPr lang="vi-VN" sz="6600" b="1" dirty="0">
                <a:solidFill>
                  <a:srgbClr val="FDF9DD"/>
                </a:solidFill>
                <a:latin typeface="Arial" panose="020B0604020202020204" pitchFamily="34" charset="0"/>
                <a:cs typeface="Arial" panose="020B0604020202020204" pitchFamily="34" charset="0"/>
              </a:rPr>
              <a:t>KHỞI ĐỘNG</a:t>
            </a:r>
            <a:endParaRPr lang="en-US" sz="6600" b="1" dirty="0">
              <a:solidFill>
                <a:srgbClr val="FDF9DD"/>
              </a:solidFill>
              <a:latin typeface="Arial" panose="020B0604020202020204" pitchFamily="34" charset="0"/>
              <a:cs typeface="Arial" panose="020B0604020202020204" pitchFamily="34" charset="0"/>
            </a:endParaRPr>
          </a:p>
        </p:txBody>
      </p:sp>
      <p:grpSp>
        <p:nvGrpSpPr>
          <p:cNvPr id="2" name="Group 1"/>
          <p:cNvGrpSpPr/>
          <p:nvPr/>
        </p:nvGrpSpPr>
        <p:grpSpPr>
          <a:xfrm>
            <a:off x="1329429" y="1706607"/>
            <a:ext cx="13145686" cy="1384878"/>
            <a:chOff x="1329429" y="1706607"/>
            <a:chExt cx="13145686" cy="1384878"/>
          </a:xfrm>
        </p:grpSpPr>
        <p:pic>
          <p:nvPicPr>
            <p:cNvPr id="20" name="Picture 19"/>
            <p:cNvPicPr>
              <a:picLocks noChangeAspect="1"/>
            </p:cNvPicPr>
            <p:nvPr/>
          </p:nvPicPr>
          <p:blipFill>
            <a:blip r:embed="rId2"/>
            <a:stretch>
              <a:fillRect/>
            </a:stretch>
          </p:blipFill>
          <p:spPr>
            <a:xfrm>
              <a:off x="1329429" y="1706607"/>
              <a:ext cx="989746" cy="1384878"/>
            </a:xfrm>
            <a:prstGeom prst="rect">
              <a:avLst/>
            </a:prstGeom>
          </p:spPr>
        </p:pic>
        <p:sp>
          <p:nvSpPr>
            <p:cNvPr id="21" name="TextBox 20"/>
            <p:cNvSpPr txBox="1"/>
            <p:nvPr/>
          </p:nvSpPr>
          <p:spPr>
            <a:xfrm>
              <a:off x="2453140" y="1802218"/>
              <a:ext cx="12021975" cy="1015663"/>
            </a:xfrm>
            <a:prstGeom prst="rect">
              <a:avLst/>
            </a:prstGeom>
            <a:noFill/>
          </p:spPr>
          <p:txBody>
            <a:bodyPr wrap="square" rtlCol="0">
              <a:spAutoFit/>
            </a:bodyPr>
            <a:lstStyle/>
            <a:p>
              <a:pPr algn="just">
                <a:lnSpc>
                  <a:spcPct val="150000"/>
                </a:lnSpc>
              </a:pPr>
              <a:r>
                <a:rPr lang="vi-VN" sz="4000" i="1">
                  <a:latin typeface="Arial" panose="020B0604020202020204" pitchFamily="34" charset="0"/>
                  <a:cs typeface="Arial" panose="020B0604020202020204" pitchFamily="34" charset="0"/>
                </a:rPr>
                <a:t>Hình ảnh sau đây cho em liên tưởng tới vấn đề gì?</a:t>
              </a:r>
              <a:endParaRPr lang="en-US" sz="4000" i="1">
                <a:latin typeface="Arial" panose="020B0604020202020204" pitchFamily="34" charset="0"/>
                <a:cs typeface="Arial" panose="020B0604020202020204" pitchFamily="34" charset="0"/>
              </a:endParaRPr>
            </a:p>
          </p:txBody>
        </p:sp>
      </p:gr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223" y="3270911"/>
            <a:ext cx="9148990" cy="5568265"/>
          </a:xfrm>
          <a:prstGeom prst="rect">
            <a:avLst/>
          </a:prstGeom>
          <a:ln w="28575">
            <a:solidFill>
              <a:srgbClr val="738650"/>
            </a:solidFill>
          </a:ln>
        </p:spPr>
      </p:pic>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7769" r="5867"/>
          <a:stretch/>
        </p:blipFill>
        <p:spPr>
          <a:xfrm>
            <a:off x="9868959" y="3276934"/>
            <a:ext cx="8001000" cy="5544154"/>
          </a:xfrm>
          <a:prstGeom prst="rect">
            <a:avLst/>
          </a:prstGeom>
          <a:ln w="28575">
            <a:solidFill>
              <a:srgbClr val="738650"/>
            </a:solidFill>
          </a:ln>
        </p:spPr>
      </p:pic>
      <p:grpSp>
        <p:nvGrpSpPr>
          <p:cNvPr id="26" name="Group 25"/>
          <p:cNvGrpSpPr/>
          <p:nvPr/>
        </p:nvGrpSpPr>
        <p:grpSpPr>
          <a:xfrm>
            <a:off x="6930683" y="5922374"/>
            <a:ext cx="4678994" cy="3989927"/>
            <a:chOff x="6930683" y="5922374"/>
            <a:chExt cx="4678994" cy="3989927"/>
          </a:xfrm>
        </p:grpSpPr>
        <p:pic>
          <p:nvPicPr>
            <p:cNvPr id="24" name="Picture 23"/>
            <p:cNvPicPr>
              <a:picLocks noChangeAspect="1"/>
            </p:cNvPicPr>
            <p:nvPr/>
          </p:nvPicPr>
          <p:blipFill>
            <a:blip r:embed="rId5"/>
            <a:stretch>
              <a:fillRect/>
            </a:stretch>
          </p:blipFill>
          <p:spPr>
            <a:xfrm>
              <a:off x="6930683" y="5922374"/>
              <a:ext cx="4678994" cy="3989927"/>
            </a:xfrm>
            <a:prstGeom prst="rect">
              <a:avLst/>
            </a:prstGeom>
            <a:effectLst>
              <a:outerShdw blurRad="50800" dist="38100" dir="18900000" algn="bl" rotWithShape="0">
                <a:prstClr val="black">
                  <a:alpha val="40000"/>
                </a:prstClr>
              </a:outerShdw>
            </a:effectLst>
          </p:spPr>
        </p:pic>
        <p:sp>
          <p:nvSpPr>
            <p:cNvPr id="25" name="TextBox 24"/>
            <p:cNvSpPr txBox="1"/>
            <p:nvPr/>
          </p:nvSpPr>
          <p:spPr>
            <a:xfrm rot="21321423">
              <a:off x="8135336" y="6990929"/>
              <a:ext cx="2438400" cy="1852815"/>
            </a:xfrm>
            <a:prstGeom prst="rect">
              <a:avLst/>
            </a:prstGeom>
            <a:noFill/>
          </p:spPr>
          <p:txBody>
            <a:bodyPr wrap="square" rtlCol="0">
              <a:spAutoFit/>
            </a:bodyPr>
            <a:lstStyle/>
            <a:p>
              <a:pPr algn="ctr">
                <a:lnSpc>
                  <a:spcPct val="130000"/>
                </a:lnSpc>
              </a:pPr>
              <a:r>
                <a:rPr lang="vi-VN" sz="4400" b="1">
                  <a:solidFill>
                    <a:srgbClr val="C00000"/>
                  </a:solidFill>
                  <a:latin typeface="Arial" panose="020B0604020202020204" pitchFamily="34" charset="0"/>
                  <a:cs typeface="Arial" panose="020B0604020202020204" pitchFamily="34" charset="0"/>
                </a:rPr>
                <a:t>Thất nghiệp</a:t>
              </a:r>
              <a:endParaRPr lang="en-US" sz="4400" b="1">
                <a:solidFill>
                  <a:srgbClr val="C0000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06381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anim calcmode="lin" valueType="num">
                                      <p:cBhvr>
                                        <p:cTn id="18" dur="500" fill="hold"/>
                                        <p:tgtEl>
                                          <p:spTgt spid="23"/>
                                        </p:tgtEl>
                                        <p:attrNameLst>
                                          <p:attrName>ppt_x</p:attrName>
                                        </p:attrNameLst>
                                      </p:cBhvr>
                                      <p:tavLst>
                                        <p:tav tm="0">
                                          <p:val>
                                            <p:strVal val="#ppt_x"/>
                                          </p:val>
                                        </p:tav>
                                        <p:tav tm="100000">
                                          <p:val>
                                            <p:strVal val="#ppt_x"/>
                                          </p:val>
                                        </p:tav>
                                      </p:tavLst>
                                    </p:anim>
                                    <p:anim calcmode="lin" valueType="num">
                                      <p:cBhvr>
                                        <p:cTn id="1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4F1EC"/>
        </a:solidFill>
        <a:effectLst/>
      </p:bgPr>
    </p:bg>
    <p:spTree>
      <p:nvGrpSpPr>
        <p:cNvPr id="1" name=""/>
        <p:cNvGrpSpPr/>
        <p:nvPr/>
      </p:nvGrpSpPr>
      <p:grpSpPr>
        <a:xfrm>
          <a:off x="0" y="0"/>
          <a:ext cx="0" cy="0"/>
          <a:chOff x="0" y="0"/>
          <a:chExt cx="0" cy="0"/>
        </a:xfrm>
      </p:grpSpPr>
      <p:grpSp>
        <p:nvGrpSpPr>
          <p:cNvPr id="2" name="Group 2"/>
          <p:cNvGrpSpPr/>
          <p:nvPr/>
        </p:nvGrpSpPr>
        <p:grpSpPr>
          <a:xfrm>
            <a:off x="0" y="8479825"/>
            <a:ext cx="18288000" cy="1423600"/>
            <a:chOff x="0" y="0"/>
            <a:chExt cx="6554006" cy="510186"/>
          </a:xfrm>
        </p:grpSpPr>
        <p:sp>
          <p:nvSpPr>
            <p:cNvPr id="3" name="Freeform 3"/>
            <p:cNvSpPr/>
            <p:nvPr/>
          </p:nvSpPr>
          <p:spPr>
            <a:xfrm>
              <a:off x="0" y="0"/>
              <a:ext cx="6554006" cy="510186"/>
            </a:xfrm>
            <a:custGeom>
              <a:avLst/>
              <a:gdLst/>
              <a:ahLst/>
              <a:cxnLst/>
              <a:rect l="l" t="t" r="r" b="b"/>
              <a:pathLst>
                <a:path w="6554006" h="510186">
                  <a:moveTo>
                    <a:pt x="0" y="0"/>
                  </a:moveTo>
                  <a:lnTo>
                    <a:pt x="6554006" y="0"/>
                  </a:lnTo>
                  <a:lnTo>
                    <a:pt x="6554006" y="510186"/>
                  </a:lnTo>
                  <a:lnTo>
                    <a:pt x="0" y="510186"/>
                  </a:lnTo>
                  <a:close/>
                </a:path>
              </a:pathLst>
            </a:custGeom>
            <a:solidFill>
              <a:srgbClr val="FDA72A"/>
            </a:solidFill>
          </p:spPr>
        </p:sp>
        <p:sp>
          <p:nvSpPr>
            <p:cNvPr id="4" name="TextBox 4"/>
            <p:cNvSpPr txBox="1"/>
            <p:nvPr/>
          </p:nvSpPr>
          <p:spPr>
            <a:xfrm>
              <a:off x="0" y="-28575"/>
              <a:ext cx="812800" cy="841375"/>
            </a:xfrm>
            <a:prstGeom prst="rect">
              <a:avLst/>
            </a:prstGeom>
          </p:spPr>
          <p:txBody>
            <a:bodyPr lIns="50800" tIns="50800" rIns="50800" bIns="50800" rtlCol="0" anchor="ctr"/>
            <a:lstStyle/>
            <a:p>
              <a:pPr algn="ctr">
                <a:lnSpc>
                  <a:spcPts val="1960"/>
                </a:lnSpc>
                <a:spcBef>
                  <a:spcPct val="0"/>
                </a:spcBef>
              </a:pPr>
              <a:endParaRPr/>
            </a:p>
          </p:txBody>
        </p:sp>
      </p:grpSp>
      <p:grpSp>
        <p:nvGrpSpPr>
          <p:cNvPr id="5" name="Group 5"/>
          <p:cNvGrpSpPr/>
          <p:nvPr/>
        </p:nvGrpSpPr>
        <p:grpSpPr>
          <a:xfrm rot="5400000">
            <a:off x="11768148" y="1919613"/>
            <a:ext cx="8954953" cy="8954953"/>
            <a:chOff x="0" y="0"/>
            <a:chExt cx="812800" cy="812800"/>
          </a:xfrm>
        </p:grpSpPr>
        <p:sp>
          <p:nvSpPr>
            <p:cNvPr id="6" name="Freeform 6"/>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w="47625">
              <a:solidFill>
                <a:srgbClr val="121212"/>
              </a:solidFill>
            </a:ln>
          </p:spPr>
        </p:sp>
        <p:sp>
          <p:nvSpPr>
            <p:cNvPr id="7" name="TextBox 7"/>
            <p:cNvSpPr txBox="1"/>
            <p:nvPr/>
          </p:nvSpPr>
          <p:spPr>
            <a:xfrm>
              <a:off x="76200" y="28575"/>
              <a:ext cx="660400" cy="708025"/>
            </a:xfrm>
            <a:prstGeom prst="rect">
              <a:avLst/>
            </a:prstGeom>
          </p:spPr>
          <p:txBody>
            <a:bodyPr lIns="50800" tIns="50800" rIns="50800" bIns="50800" rtlCol="0" anchor="ctr"/>
            <a:lstStyle/>
            <a:p>
              <a:pPr algn="ctr">
                <a:lnSpc>
                  <a:spcPts val="1960"/>
                </a:lnSpc>
              </a:pPr>
              <a:endParaRPr/>
            </a:p>
          </p:txBody>
        </p:sp>
      </p:grpSp>
      <p:sp>
        <p:nvSpPr>
          <p:cNvPr id="8" name="Freeform 8"/>
          <p:cNvSpPr/>
          <p:nvPr/>
        </p:nvSpPr>
        <p:spPr>
          <a:xfrm flipH="1">
            <a:off x="11232858" y="3082432"/>
            <a:ext cx="7353870" cy="6578371"/>
          </a:xfrm>
          <a:custGeom>
            <a:avLst/>
            <a:gdLst/>
            <a:ahLst/>
            <a:cxnLst/>
            <a:rect l="l" t="t" r="r" b="b"/>
            <a:pathLst>
              <a:path w="7353870" h="6578371">
                <a:moveTo>
                  <a:pt x="7353870" y="0"/>
                </a:moveTo>
                <a:lnTo>
                  <a:pt x="0" y="0"/>
                </a:lnTo>
                <a:lnTo>
                  <a:pt x="0" y="6578371"/>
                </a:lnTo>
                <a:lnTo>
                  <a:pt x="7353870" y="6578371"/>
                </a:lnTo>
                <a:lnTo>
                  <a:pt x="735387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8324539">
            <a:off x="15600871" y="-659113"/>
            <a:ext cx="2819895" cy="3077266"/>
          </a:xfrm>
          <a:custGeom>
            <a:avLst/>
            <a:gdLst/>
            <a:ahLst/>
            <a:cxnLst/>
            <a:rect l="l" t="t" r="r" b="b"/>
            <a:pathLst>
              <a:path w="2819895" h="3077266">
                <a:moveTo>
                  <a:pt x="0" y="0"/>
                </a:moveTo>
                <a:lnTo>
                  <a:pt x="2819895" y="0"/>
                </a:lnTo>
                <a:lnTo>
                  <a:pt x="2819895" y="3077266"/>
                </a:lnTo>
                <a:lnTo>
                  <a:pt x="0" y="307726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0" name="Freeform 10"/>
          <p:cNvSpPr/>
          <p:nvPr/>
        </p:nvSpPr>
        <p:spPr>
          <a:xfrm rot="-3112578">
            <a:off x="11612019" y="935962"/>
            <a:ext cx="1486885" cy="1622593"/>
          </a:xfrm>
          <a:custGeom>
            <a:avLst/>
            <a:gdLst/>
            <a:ahLst/>
            <a:cxnLst/>
            <a:rect l="l" t="t" r="r" b="b"/>
            <a:pathLst>
              <a:path w="1486885" h="1622593">
                <a:moveTo>
                  <a:pt x="0" y="0"/>
                </a:moveTo>
                <a:lnTo>
                  <a:pt x="1486885" y="0"/>
                </a:lnTo>
                <a:lnTo>
                  <a:pt x="1486885" y="1622593"/>
                </a:lnTo>
                <a:lnTo>
                  <a:pt x="0" y="16225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1" name="TextBox 11"/>
          <p:cNvSpPr txBox="1"/>
          <p:nvPr/>
        </p:nvSpPr>
        <p:spPr>
          <a:xfrm>
            <a:off x="1289863" y="1879645"/>
            <a:ext cx="8776176" cy="1350563"/>
          </a:xfrm>
          <a:prstGeom prst="rect">
            <a:avLst/>
          </a:prstGeom>
        </p:spPr>
        <p:txBody>
          <a:bodyPr lIns="0" tIns="0" rIns="0" bIns="0" rtlCol="0" anchor="t">
            <a:spAutoFit/>
          </a:bodyPr>
          <a:lstStyle/>
          <a:p>
            <a:pPr>
              <a:lnSpc>
                <a:spcPts val="10389"/>
              </a:lnSpc>
            </a:pPr>
            <a:r>
              <a:rPr lang="vi-VN" sz="12000" b="1" spc="-865">
                <a:latin typeface="Arial" panose="020B0604020202020204" pitchFamily="34" charset="0"/>
                <a:cs typeface="Arial" panose="020B0604020202020204" pitchFamily="34" charset="0"/>
              </a:rPr>
              <a:t>BÀI 4:</a:t>
            </a:r>
            <a:endParaRPr lang="en-US" sz="12000" b="1" spc="-865">
              <a:latin typeface="Arial" panose="020B0604020202020204" pitchFamily="34" charset="0"/>
              <a:cs typeface="Arial" panose="020B0604020202020204" pitchFamily="34" charset="0"/>
            </a:endParaRPr>
          </a:p>
        </p:txBody>
      </p:sp>
      <p:sp>
        <p:nvSpPr>
          <p:cNvPr id="12" name="TextBox 12"/>
          <p:cNvSpPr txBox="1"/>
          <p:nvPr/>
        </p:nvSpPr>
        <p:spPr>
          <a:xfrm>
            <a:off x="1289863" y="4638786"/>
            <a:ext cx="10754730" cy="1216230"/>
          </a:xfrm>
          <a:prstGeom prst="rect">
            <a:avLst/>
          </a:prstGeom>
        </p:spPr>
        <p:txBody>
          <a:bodyPr wrap="square" lIns="0" tIns="0" rIns="0" bIns="0" rtlCol="0" anchor="t">
            <a:spAutoFit/>
          </a:bodyPr>
          <a:lstStyle/>
          <a:p>
            <a:pPr marL="0" lvl="0" indent="0">
              <a:lnSpc>
                <a:spcPts val="8701"/>
              </a:lnSpc>
            </a:pPr>
            <a:r>
              <a:rPr lang="vi-VN" sz="12400" b="1" spc="-795">
                <a:solidFill>
                  <a:srgbClr val="1658AF"/>
                </a:solidFill>
                <a:latin typeface="Arial" panose="020B0604020202020204" pitchFamily="34" charset="0"/>
                <a:cs typeface="Arial" panose="020B0604020202020204" pitchFamily="34" charset="0"/>
              </a:rPr>
              <a:t>THẤT NGHIỆP</a:t>
            </a:r>
            <a:endParaRPr lang="en-US" sz="12400" b="1" spc="-795">
              <a:solidFill>
                <a:srgbClr val="1658AF"/>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E7FB8568-BF4F-3B01-A63B-73C9EE7C263E}"/>
              </a:ext>
            </a:extLst>
          </p:cNvPr>
          <p:cNvSpPr txBox="1"/>
          <p:nvPr/>
        </p:nvSpPr>
        <p:spPr>
          <a:xfrm>
            <a:off x="5884979" y="1868066"/>
            <a:ext cx="5431895" cy="1200329"/>
          </a:xfrm>
          <a:prstGeom prst="rect">
            <a:avLst/>
          </a:prstGeom>
          <a:noFill/>
        </p:spPr>
        <p:txBody>
          <a:bodyPr wrap="square" rtlCol="0">
            <a:spAutoFit/>
          </a:bodyPr>
          <a:lstStyle/>
          <a:p>
            <a:r>
              <a:rPr lang="en-US" sz="7200" b="1" dirty="0">
                <a:latin typeface="Times New Roman" panose="02020603050405020304" pitchFamily="18" charset="0"/>
                <a:cs typeface="Times New Roman" panose="02020603050405020304" pitchFamily="18" charset="0"/>
              </a:rPr>
              <a:t>TIẾT 10</a:t>
            </a:r>
          </a:p>
        </p:txBody>
      </p:sp>
    </p:spTree>
  </p:cSld>
  <p:clrMapOvr>
    <a:masterClrMapping/>
  </p:clrMapOvr>
  <p:transition spd="med">
    <p:comb/>
  </p:transition>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1333</TotalTime>
  <Words>2363</Words>
  <Application>Microsoft Office PowerPoint</Application>
  <PresentationFormat>Custom</PresentationFormat>
  <Paragraphs>190</Paragraphs>
  <Slides>41</Slides>
  <Notes>6</Notes>
  <HiddenSlides>0</HiddenSlides>
  <MMClips>26</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41</vt:i4>
      </vt:variant>
    </vt:vector>
  </HeadingPairs>
  <TitlesOfParts>
    <vt:vector size="55" baseType="lpstr">
      <vt:lpstr>Calibri</vt:lpstr>
      <vt:lpstr>Elsie</vt:lpstr>
      <vt:lpstr>Arial</vt:lpstr>
      <vt:lpstr>Wingdings 3</vt:lpstr>
      <vt:lpstr>iCiel Cadena</vt:lpstr>
      <vt:lpstr>Calibri Light</vt:lpstr>
      <vt:lpstr>等线 Light</vt:lpstr>
      <vt:lpstr>Wingdings</vt:lpstr>
      <vt:lpstr>Times New Roman</vt:lpstr>
      <vt:lpstr>Trebuchet MS</vt:lpstr>
      <vt:lpstr>1_Office 主题​​</vt:lpstr>
      <vt:lpstr>1_Office Theme</vt:lpstr>
      <vt:lpstr>2_Office Theme</vt:lpstr>
      <vt:lpstr>Facet</vt:lpstr>
      <vt:lpstr>PowerPoint Presentation</vt:lpstr>
      <vt:lpstr>PowerPoint Presentation</vt:lpstr>
      <vt:lpstr>Đây là nghề gì?</vt:lpstr>
      <vt:lpstr>Đây là nghề gì?</vt:lpstr>
      <vt:lpstr>Đây là nghề gì?</vt:lpstr>
      <vt:lpstr>Đây là nghề gì?</vt:lpstr>
      <vt:lpstr>Đây là nghề gì?</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dc:title>
  <dc:creator>Xinh Đẹp Dịu Hiền Huế Thị</dc:creator>
  <cp:lastModifiedBy>Lê Thị Hải</cp:lastModifiedBy>
  <cp:revision>47</cp:revision>
  <dcterms:created xsi:type="dcterms:W3CDTF">2006-08-16T00:00:00Z</dcterms:created>
  <dcterms:modified xsi:type="dcterms:W3CDTF">2025-09-15T13:37:31Z</dcterms:modified>
  <dc:identifier>DAFn2dd0_sY</dc:identifier>
</cp:coreProperties>
</file>