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61" r:id="rId3"/>
    <p:sldId id="256" r:id="rId4"/>
    <p:sldId id="272" r:id="rId5"/>
    <p:sldId id="273" r:id="rId6"/>
    <p:sldId id="274" r:id="rId7"/>
    <p:sldId id="275" r:id="rId8"/>
    <p:sldId id="276" r:id="rId9"/>
    <p:sldId id="277" r:id="rId10"/>
    <p:sldId id="279" r:id="rId11"/>
    <p:sldId id="280" r:id="rId12"/>
    <p:sldId id="281" r:id="rId13"/>
    <p:sldId id="278" r:id="rId14"/>
    <p:sldId id="282" r:id="rId15"/>
    <p:sldId id="283" r:id="rId16"/>
    <p:sldId id="284" r:id="rId17"/>
    <p:sldId id="285" r:id="rId18"/>
    <p:sldId id="286" r:id="rId19"/>
    <p:sldId id="287" r:id="rId20"/>
    <p:sldId id="288" r:id="rId21"/>
    <p:sldId id="263" r:id="rId22"/>
    <p:sldId id="289" r:id="rId23"/>
    <p:sldId id="290" r:id="rId24"/>
    <p:sldId id="291" r:id="rId25"/>
    <p:sldId id="293" r:id="rId26"/>
    <p:sldId id="294" r:id="rId27"/>
    <p:sldId id="295" r:id="rId28"/>
    <p:sldId id="262" r:id="rId29"/>
    <p:sldId id="269" r:id="rId30"/>
    <p:sldId id="271" r:id="rId31"/>
  </p:sldIdLst>
  <p:sldSz cx="18288000" cy="10287000"/>
  <p:notesSz cx="6858000" cy="9144000"/>
  <p:embeddedFontLs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5CE"/>
    <a:srgbClr val="E6DF82"/>
    <a:srgbClr val="D9C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4.svg"/><Relationship Id="rId18" Type="http://schemas.openxmlformats.org/officeDocument/2006/relationships/image" Target="../media/image5.png"/><Relationship Id="rId21" Type="http://schemas.openxmlformats.org/officeDocument/2006/relationships/image" Target="../media/image42.svg"/><Relationship Id="rId12" Type="http://schemas.openxmlformats.org/officeDocument/2006/relationships/image" Target="../media/image2.png"/><Relationship Id="rId17"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02.svg"/><Relationship Id="rId15" Type="http://schemas.openxmlformats.org/officeDocument/2006/relationships/image" Target="../media/image156.svg"/><Relationship Id="rId19" Type="http://schemas.openxmlformats.org/officeDocument/2006/relationships/image" Target="../media/image40.svg"/><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18" Type="http://schemas.openxmlformats.org/officeDocument/2006/relationships/image" Target="../media/image24.pn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18" Type="http://schemas.openxmlformats.org/officeDocument/2006/relationships/image" Target="../media/image25.pn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18" Type="http://schemas.openxmlformats.org/officeDocument/2006/relationships/image" Target="../media/image20.png"/><Relationship Id="rId13"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19" Type="http://schemas.openxmlformats.org/officeDocument/2006/relationships/image" Target="../media/image23.png"/><Relationship Id="rId9" Type="http://schemas.openxmlformats.org/officeDocument/2006/relationships/image" Target="../media/image22.svg"/></Relationships>
</file>

<file path=ppt/slides/_rels/slide14.xml.rels><?xml version="1.0" encoding="UTF-8" standalone="yes"?>
<Relationships xmlns="http://schemas.openxmlformats.org/package/2006/relationships"><Relationship Id="rId18" Type="http://schemas.openxmlformats.org/officeDocument/2006/relationships/image" Target="../media/image26.pn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18" Type="http://schemas.openxmlformats.org/officeDocument/2006/relationships/image" Target="../media/image27.pn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18" Type="http://schemas.openxmlformats.org/officeDocument/2006/relationships/image" Target="../media/image20.png"/><Relationship Id="rId13"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19" Type="http://schemas.openxmlformats.org/officeDocument/2006/relationships/image" Target="../media/image28.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18" Type="http://schemas.openxmlformats.org/officeDocument/2006/relationships/image" Target="../media/image28.pn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18" Type="http://schemas.openxmlformats.org/officeDocument/2006/relationships/image" Target="../media/image29.pn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18" Type="http://schemas.openxmlformats.org/officeDocument/2006/relationships/image" Target="../media/image22.pn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5" Type="http://schemas.openxmlformats.org/officeDocument/2006/relationships/image" Target="../media/image60.svg"/><Relationship Id="rId10" Type="http://schemas.openxmlformats.org/officeDocument/2006/relationships/image" Target="../media/image2.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13" Type="http://schemas.openxmlformats.org/officeDocument/2006/relationships/image" Target="../media/image76.svg"/><Relationship Id="rId3" Type="http://schemas.openxmlformats.org/officeDocument/2006/relationships/image" Target="../media/image66.sv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4.svg"/><Relationship Id="rId5" Type="http://schemas.openxmlformats.org/officeDocument/2006/relationships/image" Target="../media/image68.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svg"/><Relationship Id="rId18" Type="http://schemas.openxmlformats.org/officeDocument/2006/relationships/image" Target="../media/image34.png"/><Relationship Id="rId3" Type="http://schemas.openxmlformats.org/officeDocument/2006/relationships/image" Target="../media/image88.svg"/><Relationship Id="rId21" Type="http://schemas.openxmlformats.org/officeDocument/2006/relationships/image" Target="../media/image120.svg"/><Relationship Id="rId7" Type="http://schemas.openxmlformats.org/officeDocument/2006/relationships/image" Target="../media/image90.svg"/><Relationship Id="rId17" Type="http://schemas.openxmlformats.org/officeDocument/2006/relationships/image" Target="../media/image48.svg"/><Relationship Id="rId2" Type="http://schemas.openxmlformats.org/officeDocument/2006/relationships/image" Target="../media/image30.png"/><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7.xml"/><Relationship Id="rId15" Type="http://schemas.openxmlformats.org/officeDocument/2006/relationships/image" Target="../media/image20.svg"/><Relationship Id="rId10" Type="http://schemas.openxmlformats.org/officeDocument/2006/relationships/image" Target="../media/image18.png"/><Relationship Id="rId19" Type="http://schemas.openxmlformats.org/officeDocument/2006/relationships/image" Target="../media/image94.svg"/><Relationship Id="rId4" Type="http://schemas.openxmlformats.org/officeDocument/2006/relationships/image" Target="../media/image31.png"/><Relationship Id="rId9" Type="http://schemas.openxmlformats.org/officeDocument/2006/relationships/image" Target="../media/image92.svg"/><Relationship Id="rId1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svg"/><Relationship Id="rId18" Type="http://schemas.openxmlformats.org/officeDocument/2006/relationships/image" Target="../media/image34.png"/><Relationship Id="rId3" Type="http://schemas.openxmlformats.org/officeDocument/2006/relationships/image" Target="../media/image88.svg"/><Relationship Id="rId21" Type="http://schemas.openxmlformats.org/officeDocument/2006/relationships/image" Target="../media/image120.svg"/><Relationship Id="rId7" Type="http://schemas.openxmlformats.org/officeDocument/2006/relationships/image" Target="../media/image90.svg"/><Relationship Id="rId17" Type="http://schemas.openxmlformats.org/officeDocument/2006/relationships/image" Target="../media/image48.svg"/><Relationship Id="rId2" Type="http://schemas.openxmlformats.org/officeDocument/2006/relationships/image" Target="../media/image30.png"/><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7.xml"/><Relationship Id="rId15" Type="http://schemas.openxmlformats.org/officeDocument/2006/relationships/image" Target="../media/image20.svg"/><Relationship Id="rId10" Type="http://schemas.openxmlformats.org/officeDocument/2006/relationships/image" Target="../media/image18.png"/><Relationship Id="rId19" Type="http://schemas.openxmlformats.org/officeDocument/2006/relationships/image" Target="../media/image94.svg"/><Relationship Id="rId4" Type="http://schemas.openxmlformats.org/officeDocument/2006/relationships/image" Target="../media/image31.png"/><Relationship Id="rId9" Type="http://schemas.openxmlformats.org/officeDocument/2006/relationships/image" Target="../media/image92.svg"/><Relationship Id="rId1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svg"/><Relationship Id="rId18" Type="http://schemas.openxmlformats.org/officeDocument/2006/relationships/image" Target="../media/image34.png"/><Relationship Id="rId3" Type="http://schemas.openxmlformats.org/officeDocument/2006/relationships/image" Target="../media/image88.svg"/><Relationship Id="rId21" Type="http://schemas.openxmlformats.org/officeDocument/2006/relationships/image" Target="../media/image120.svg"/><Relationship Id="rId7" Type="http://schemas.openxmlformats.org/officeDocument/2006/relationships/image" Target="../media/image90.svg"/><Relationship Id="rId17" Type="http://schemas.openxmlformats.org/officeDocument/2006/relationships/image" Target="../media/image48.svg"/><Relationship Id="rId2" Type="http://schemas.openxmlformats.org/officeDocument/2006/relationships/image" Target="../media/image30.png"/><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7.xml"/><Relationship Id="rId15" Type="http://schemas.openxmlformats.org/officeDocument/2006/relationships/image" Target="../media/image20.svg"/><Relationship Id="rId10" Type="http://schemas.openxmlformats.org/officeDocument/2006/relationships/image" Target="../media/image18.png"/><Relationship Id="rId19" Type="http://schemas.openxmlformats.org/officeDocument/2006/relationships/image" Target="../media/image94.svg"/><Relationship Id="rId4" Type="http://schemas.openxmlformats.org/officeDocument/2006/relationships/image" Target="../media/image31.png"/><Relationship Id="rId9" Type="http://schemas.openxmlformats.org/officeDocument/2006/relationships/image" Target="../media/image92.svg"/><Relationship Id="rId1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svg"/><Relationship Id="rId18" Type="http://schemas.openxmlformats.org/officeDocument/2006/relationships/image" Target="../media/image34.png"/><Relationship Id="rId3" Type="http://schemas.openxmlformats.org/officeDocument/2006/relationships/image" Target="../media/image88.svg"/><Relationship Id="rId21" Type="http://schemas.openxmlformats.org/officeDocument/2006/relationships/image" Target="../media/image120.svg"/><Relationship Id="rId7" Type="http://schemas.openxmlformats.org/officeDocument/2006/relationships/image" Target="../media/image90.svg"/><Relationship Id="rId17" Type="http://schemas.openxmlformats.org/officeDocument/2006/relationships/image" Target="../media/image48.svg"/><Relationship Id="rId2" Type="http://schemas.openxmlformats.org/officeDocument/2006/relationships/image" Target="../media/image30.png"/><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7.xml"/><Relationship Id="rId15" Type="http://schemas.openxmlformats.org/officeDocument/2006/relationships/image" Target="../media/image20.svg"/><Relationship Id="rId10" Type="http://schemas.openxmlformats.org/officeDocument/2006/relationships/image" Target="../media/image18.png"/><Relationship Id="rId19" Type="http://schemas.openxmlformats.org/officeDocument/2006/relationships/image" Target="../media/image94.svg"/><Relationship Id="rId4" Type="http://schemas.openxmlformats.org/officeDocument/2006/relationships/image" Target="../media/image31.png"/><Relationship Id="rId9" Type="http://schemas.openxmlformats.org/officeDocument/2006/relationships/image" Target="../media/image92.svg"/><Relationship Id="rId1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svg"/><Relationship Id="rId18" Type="http://schemas.openxmlformats.org/officeDocument/2006/relationships/image" Target="../media/image34.png"/><Relationship Id="rId3" Type="http://schemas.openxmlformats.org/officeDocument/2006/relationships/image" Target="../media/image88.svg"/><Relationship Id="rId21" Type="http://schemas.openxmlformats.org/officeDocument/2006/relationships/image" Target="../media/image96.svg"/><Relationship Id="rId7" Type="http://schemas.openxmlformats.org/officeDocument/2006/relationships/image" Target="../media/image90.svg"/><Relationship Id="rId17" Type="http://schemas.openxmlformats.org/officeDocument/2006/relationships/image" Target="../media/image48.svg"/><Relationship Id="rId2" Type="http://schemas.openxmlformats.org/officeDocument/2006/relationships/image" Target="../media/image30.png"/><Relationship Id="rId16" Type="http://schemas.openxmlformats.org/officeDocument/2006/relationships/image" Target="../media/image33.png"/><Relationship Id="rId20" Type="http://schemas.openxmlformats.org/officeDocument/2006/relationships/image" Target="../media/image36.png"/><Relationship Id="rId1" Type="http://schemas.openxmlformats.org/officeDocument/2006/relationships/slideLayout" Target="../slideLayouts/slideLayout7.xml"/><Relationship Id="rId15" Type="http://schemas.openxmlformats.org/officeDocument/2006/relationships/image" Target="../media/image20.svg"/><Relationship Id="rId10" Type="http://schemas.openxmlformats.org/officeDocument/2006/relationships/image" Target="../media/image18.png"/><Relationship Id="rId19" Type="http://schemas.openxmlformats.org/officeDocument/2006/relationships/image" Target="../media/image94.svg"/><Relationship Id="rId4" Type="http://schemas.openxmlformats.org/officeDocument/2006/relationships/image" Target="../media/image31.png"/><Relationship Id="rId9" Type="http://schemas.openxmlformats.org/officeDocument/2006/relationships/image" Target="../media/image92.svg"/><Relationship Id="rId1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svg"/><Relationship Id="rId18" Type="http://schemas.openxmlformats.org/officeDocument/2006/relationships/image" Target="../media/image34.png"/><Relationship Id="rId3" Type="http://schemas.openxmlformats.org/officeDocument/2006/relationships/image" Target="../media/image88.svg"/><Relationship Id="rId21" Type="http://schemas.openxmlformats.org/officeDocument/2006/relationships/image" Target="../media/image120.svg"/><Relationship Id="rId7" Type="http://schemas.openxmlformats.org/officeDocument/2006/relationships/image" Target="../media/image90.svg"/><Relationship Id="rId17" Type="http://schemas.openxmlformats.org/officeDocument/2006/relationships/image" Target="../media/image48.svg"/><Relationship Id="rId2" Type="http://schemas.openxmlformats.org/officeDocument/2006/relationships/image" Target="../media/image30.png"/><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7.xml"/><Relationship Id="rId15" Type="http://schemas.openxmlformats.org/officeDocument/2006/relationships/image" Target="../media/image20.svg"/><Relationship Id="rId10" Type="http://schemas.openxmlformats.org/officeDocument/2006/relationships/image" Target="../media/image18.png"/><Relationship Id="rId19" Type="http://schemas.openxmlformats.org/officeDocument/2006/relationships/image" Target="../media/image94.svg"/><Relationship Id="rId4" Type="http://schemas.openxmlformats.org/officeDocument/2006/relationships/image" Target="../media/image31.png"/><Relationship Id="rId9" Type="http://schemas.openxmlformats.org/officeDocument/2006/relationships/image" Target="../media/image92.svg"/><Relationship Id="rId1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svg"/><Relationship Id="rId18" Type="http://schemas.openxmlformats.org/officeDocument/2006/relationships/image" Target="../media/image34.png"/><Relationship Id="rId3" Type="http://schemas.openxmlformats.org/officeDocument/2006/relationships/image" Target="../media/image88.svg"/><Relationship Id="rId7" Type="http://schemas.openxmlformats.org/officeDocument/2006/relationships/image" Target="../media/image90.svg"/><Relationship Id="rId17" Type="http://schemas.openxmlformats.org/officeDocument/2006/relationships/image" Target="../media/image48.svg"/><Relationship Id="rId2" Type="http://schemas.openxmlformats.org/officeDocument/2006/relationships/image" Target="../media/image30.png"/><Relationship Id="rId16" Type="http://schemas.openxmlformats.org/officeDocument/2006/relationships/image" Target="../media/image33.png"/><Relationship Id="rId20"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20.svg"/><Relationship Id="rId10" Type="http://schemas.openxmlformats.org/officeDocument/2006/relationships/image" Target="../media/image18.png"/><Relationship Id="rId19" Type="http://schemas.openxmlformats.org/officeDocument/2006/relationships/image" Target="../media/image94.svg"/><Relationship Id="rId4" Type="http://schemas.openxmlformats.org/officeDocument/2006/relationships/image" Target="../media/image31.png"/><Relationship Id="rId9" Type="http://schemas.openxmlformats.org/officeDocument/2006/relationships/image" Target="../media/image92.svg"/><Relationship Id="rId1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40.png"/><Relationship Id="rId17" Type="http://schemas.openxmlformats.org/officeDocument/2006/relationships/image" Target="../media/image86.svg"/><Relationship Id="rId2" Type="http://schemas.openxmlformats.org/officeDocument/2006/relationships/image" Target="../media/image37.png"/><Relationship Id="rId16"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84.svg"/><Relationship Id="rId15" Type="http://schemas.openxmlformats.org/officeDocument/2006/relationships/image" Target="../media/image32.svg"/><Relationship Id="rId10"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20.sv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0.sv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4.png"/><Relationship Id="rId2" Type="http://schemas.openxmlformats.org/officeDocument/2006/relationships/image" Target="../media/image42.png"/><Relationship Id="rId16"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94.svg"/><Relationship Id="rId15" Type="http://schemas.openxmlformats.org/officeDocument/2006/relationships/image" Target="../media/image150.svg"/><Relationship Id="rId5" Type="http://schemas.openxmlformats.org/officeDocument/2006/relationships/image" Target="../media/image144.svg"/><Relationship Id="rId10" Type="http://schemas.openxmlformats.org/officeDocument/2006/relationships/image" Target="../media/image34.png"/><Relationship Id="rId4" Type="http://schemas.openxmlformats.org/officeDocument/2006/relationships/image" Target="../media/image43.png"/><Relationship Id="rId9" Type="http://schemas.openxmlformats.org/officeDocument/2006/relationships/image" Target="../media/image148.sv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1.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7.png"/><Relationship Id="rId4" Type="http://schemas.openxmlformats.org/officeDocument/2006/relationships/image" Target="../media/image12.png"/><Relationship Id="rId14" Type="http://schemas.openxmlformats.org/officeDocument/2006/relationships/image" Target="../media/image16.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13" Type="http://schemas.openxmlformats.org/officeDocument/2006/relationships/image" Target="../media/image24.svg"/><Relationship Id="rId18" Type="http://schemas.openxmlformats.org/officeDocument/2006/relationships/image" Target="../media/image5.png"/><Relationship Id="rId21" Type="http://schemas.openxmlformats.org/officeDocument/2006/relationships/image" Target="../media/image42.svg"/><Relationship Id="rId12" Type="http://schemas.openxmlformats.org/officeDocument/2006/relationships/image" Target="../media/image2.png"/><Relationship Id="rId17"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02.svg"/><Relationship Id="rId15" Type="http://schemas.openxmlformats.org/officeDocument/2006/relationships/image" Target="../media/image156.svg"/><Relationship Id="rId19" Type="http://schemas.openxmlformats.org/officeDocument/2006/relationships/image" Target="../media/image40.sv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18" Type="http://schemas.openxmlformats.org/officeDocument/2006/relationships/image" Target="../media/image20.png"/><Relationship Id="rId13"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19" Type="http://schemas.openxmlformats.org/officeDocument/2006/relationships/image" Target="../media/image21.jpe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18" Type="http://schemas.openxmlformats.org/officeDocument/2006/relationships/image" Target="../media/image21.jpe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18" Type="http://schemas.openxmlformats.org/officeDocument/2006/relationships/image" Target="../media/image21.jpe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18" Type="http://schemas.openxmlformats.org/officeDocument/2006/relationships/image" Target="../media/image22.pn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5" Type="http://schemas.openxmlformats.org/officeDocument/2006/relationships/image" Target="../media/image60.svg"/><Relationship Id="rId10" Type="http://schemas.openxmlformats.org/officeDocument/2006/relationships/image" Target="../media/image2.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18" Type="http://schemas.openxmlformats.org/officeDocument/2006/relationships/image" Target="../media/image20.png"/><Relationship Id="rId13" Type="http://schemas.openxmlformats.org/officeDocument/2006/relationships/image" Target="../media/image26.svg"/><Relationship Id="rId12" Type="http://schemas.openxmlformats.org/officeDocument/2006/relationships/image" Target="../media/image19.png"/><Relationship Id="rId1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png"/><Relationship Id="rId19" Type="http://schemas.openxmlformats.org/officeDocument/2006/relationships/image" Target="../media/image23.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sp>
        <p:nvSpPr>
          <p:cNvPr id="5" name="TextBox 5"/>
          <p:cNvSpPr txBox="1"/>
          <p:nvPr/>
        </p:nvSpPr>
        <p:spPr>
          <a:xfrm>
            <a:off x="1660588" y="2395346"/>
            <a:ext cx="14630399" cy="3118674"/>
          </a:xfrm>
          <a:prstGeom prst="rect">
            <a:avLst/>
          </a:prstGeom>
        </p:spPr>
        <p:txBody>
          <a:bodyPr wrap="square" lIns="0" tIns="0" rIns="0" bIns="0" rtlCol="0" anchor="t">
            <a:spAutoFit/>
          </a:bodyPr>
          <a:lstStyle/>
          <a:p>
            <a:pPr algn="ctr">
              <a:lnSpc>
                <a:spcPct val="150000"/>
              </a:lnSpc>
              <a:spcBef>
                <a:spcPct val="0"/>
              </a:spcBef>
            </a:pPr>
            <a:r>
              <a:rPr lang="vi-VN" sz="7200" b="1" dirty="0" smtClean="0">
                <a:solidFill>
                  <a:srgbClr val="C6AA33"/>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C6AA33"/>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457390" y="264947"/>
            <a:ext cx="833597" cy="114333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7287" y="-423288"/>
            <a:ext cx="2152749" cy="2773268"/>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77792" flipV="1">
            <a:off x="15652206" y="8765488"/>
            <a:ext cx="1776084" cy="1698582"/>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11293" flipV="1">
            <a:off x="16680115" y="-386797"/>
            <a:ext cx="2025530" cy="2121983"/>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37287" y="9256962"/>
            <a:ext cx="4612947" cy="357818"/>
          </a:xfrm>
          <a:prstGeom prst="rect">
            <a:avLst/>
          </a:prstGeom>
        </p:spPr>
      </p:pic>
      <p:pic>
        <p:nvPicPr>
          <p:cNvPr id="15"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162187" y="6640698"/>
            <a:ext cx="9627199" cy="3646302"/>
          </a:xfrm>
          <a:prstGeom prst="rect">
            <a:avLst/>
          </a:prstGeom>
        </p:spPr>
      </p:pic>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phân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phối</a:t>
            </a:r>
            <a:r>
              <a:rPr lang="en-US" sz="4500" b="1" dirty="0">
                <a:latin typeface="Arial" panose="020B0604020202020204" pitchFamily="34" charset="0"/>
                <a:cs typeface="Arial" panose="020B0604020202020204" pitchFamily="34" charset="0"/>
              </a:rPr>
              <a:t> – </a:t>
            </a:r>
            <a:r>
              <a:rPr lang="en-US" sz="4500" b="1" dirty="0" err="1">
                <a:latin typeface="Arial" panose="020B0604020202020204" pitchFamily="34" charset="0"/>
                <a:cs typeface="Arial" panose="020B0604020202020204" pitchFamily="34" charset="0"/>
              </a:rPr>
              <a:t>trao</a:t>
            </a:r>
            <a:r>
              <a:rPr lang="en-US" sz="4500" b="1" dirty="0">
                <a:latin typeface="Arial" panose="020B0604020202020204" pitchFamily="34" charset="0"/>
                <a:cs typeface="Arial" panose="020B0604020202020204" pitchFamily="34" charset="0"/>
              </a:rPr>
              <a:t> đổi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sp>
        <p:nvSpPr>
          <p:cNvPr id="2" name="Rectangle 1"/>
          <p:cNvSpPr/>
          <p:nvPr/>
        </p:nvSpPr>
        <p:spPr>
          <a:xfrm>
            <a:off x="685800" y="2429533"/>
            <a:ext cx="16764000" cy="5909310"/>
          </a:xfrm>
          <a:prstGeom prst="rect">
            <a:avLst/>
          </a:prstGeom>
        </p:spPr>
        <p:txBody>
          <a:bodyPr wrap="square">
            <a:spAutoFit/>
          </a:bodyPr>
          <a:lstStyle/>
          <a:p>
            <a:pPr algn="just">
              <a:lnSpc>
                <a:spcPct val="150000"/>
              </a:lnSpc>
              <a:spcBef>
                <a:spcPts val="300"/>
              </a:spcBef>
              <a:spcAft>
                <a:spcPts val="300"/>
              </a:spcAft>
            </a:pPr>
            <a:r>
              <a:rPr lang="en-US"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Ban Giám đốc công ty X đã có những quyết </a:t>
            </a:r>
            <a:r>
              <a:rPr lang="nl-NL"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vi-VN"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q"/>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hân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bổ các nguồn lực máy móc, nguyên vật liệu và nhân công vào sản xuất áo sơ mi nam để xuất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khẩu</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q"/>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Q</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uyết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định phân chia thu nhập theo hướng tăng lương, thưởng cho người lao động, khuyến khích người có đóng góp nhiều cho công ty giúp mọi người phấn khởi, thi đua lao động sản xuất.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09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phân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phối</a:t>
            </a:r>
            <a:r>
              <a:rPr lang="en-US" sz="4500" b="1" dirty="0">
                <a:latin typeface="Arial" panose="020B0604020202020204" pitchFamily="34" charset="0"/>
                <a:cs typeface="Arial" panose="020B0604020202020204" pitchFamily="34" charset="0"/>
              </a:rPr>
              <a:t> – </a:t>
            </a:r>
            <a:r>
              <a:rPr lang="en-US" sz="4500" b="1" dirty="0" err="1">
                <a:latin typeface="Arial" panose="020B0604020202020204" pitchFamily="34" charset="0"/>
                <a:cs typeface="Arial" panose="020B0604020202020204" pitchFamily="34" charset="0"/>
              </a:rPr>
              <a:t>trao</a:t>
            </a:r>
            <a:r>
              <a:rPr lang="en-US" sz="4500" b="1" dirty="0">
                <a:latin typeface="Arial" panose="020B0604020202020204" pitchFamily="34" charset="0"/>
                <a:cs typeface="Arial" panose="020B0604020202020204" pitchFamily="34" charset="0"/>
              </a:rPr>
              <a:t> đổi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grpSp>
        <p:nvGrpSpPr>
          <p:cNvPr id="7" name="Group 7"/>
          <p:cNvGrpSpPr/>
          <p:nvPr/>
        </p:nvGrpSpPr>
        <p:grpSpPr>
          <a:xfrm>
            <a:off x="4648200" y="2882764"/>
            <a:ext cx="12954000" cy="6172200"/>
            <a:chOff x="0" y="0"/>
            <a:chExt cx="6350000" cy="5989320"/>
          </a:xfrm>
          <a:solidFill>
            <a:srgbClr val="FED5CE"/>
          </a:solidFill>
        </p:grpSpPr>
        <p:sp>
          <p:nvSpPr>
            <p:cNvPr id="8" name="Freeform 8"/>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grpFill/>
          </p:spPr>
        </p:sp>
      </p:grpSp>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37531" y="3943790"/>
            <a:ext cx="5671283" cy="7804206"/>
          </a:xfrm>
          <a:prstGeom prst="rect">
            <a:avLst/>
          </a:prstGeom>
        </p:spPr>
      </p:pic>
      <p:sp>
        <p:nvSpPr>
          <p:cNvPr id="4" name="Rectangle 3"/>
          <p:cNvSpPr/>
          <p:nvPr/>
        </p:nvSpPr>
        <p:spPr>
          <a:xfrm>
            <a:off x="5131126" y="3309516"/>
            <a:ext cx="12013874" cy="3970318"/>
          </a:xfrm>
          <a:prstGeom prst="rect">
            <a:avLst/>
          </a:prstGeom>
        </p:spPr>
        <p:txBody>
          <a:bodyPr wrap="square">
            <a:spAutoFit/>
          </a:bodyPr>
          <a:lstStyle/>
          <a:p>
            <a:pPr algn="just">
              <a:lnSpc>
                <a:spcPct val="150000"/>
              </a:lnSpc>
            </a:pP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Phân phối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là hoạt động phân chia các yếu tố sản xuất cho các ngành sản xuất, các đơn vị sản xuất khác nhau để tạo ra sản phẩm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và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phân chia kết quả sản xuất cho tiêu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dùng.</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3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phân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phối</a:t>
            </a:r>
            <a:r>
              <a:rPr lang="en-US" sz="4500" b="1" dirty="0">
                <a:latin typeface="Arial" panose="020B0604020202020204" pitchFamily="34" charset="0"/>
                <a:cs typeface="Arial" panose="020B0604020202020204" pitchFamily="34" charset="0"/>
              </a:rPr>
              <a:t> – </a:t>
            </a:r>
            <a:r>
              <a:rPr lang="en-US" sz="4500" b="1" dirty="0" err="1">
                <a:latin typeface="Arial" panose="020B0604020202020204" pitchFamily="34" charset="0"/>
                <a:cs typeface="Arial" panose="020B0604020202020204" pitchFamily="34" charset="0"/>
              </a:rPr>
              <a:t>trao</a:t>
            </a:r>
            <a:r>
              <a:rPr lang="en-US" sz="4500" b="1" dirty="0">
                <a:latin typeface="Arial" panose="020B0604020202020204" pitchFamily="34" charset="0"/>
                <a:cs typeface="Arial" panose="020B0604020202020204" pitchFamily="34" charset="0"/>
              </a:rPr>
              <a:t> đổi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18">
            <a:extLst>
              <a:ext uri="{28A0092B-C50C-407E-A947-70E740481C1C}">
                <a14:useLocalDpi xmlns:a14="http://schemas.microsoft.com/office/drawing/2010/main" val="0"/>
              </a:ext>
            </a:extLst>
          </a:blip>
          <a:srcRect l="11651" r="9709"/>
          <a:stretch/>
        </p:blipFill>
        <p:spPr>
          <a:xfrm>
            <a:off x="1066800" y="2628901"/>
            <a:ext cx="6172200" cy="5943600"/>
          </a:xfrm>
          <a:prstGeom prst="rect">
            <a:avLst/>
          </a:prstGeom>
        </p:spPr>
      </p:pic>
      <p:sp>
        <p:nvSpPr>
          <p:cNvPr id="9" name="Rectangle 8"/>
          <p:cNvSpPr/>
          <p:nvPr/>
        </p:nvSpPr>
        <p:spPr>
          <a:xfrm>
            <a:off x="7696200" y="3209861"/>
            <a:ext cx="9372600" cy="4939814"/>
          </a:xfrm>
          <a:prstGeom prst="rect">
            <a:avLst/>
          </a:prstGeom>
        </p:spPr>
        <p:txBody>
          <a:bodyPr wrap="square">
            <a:spAutoFit/>
          </a:bodyPr>
          <a:lstStyle/>
          <a:p>
            <a:pPr algn="just">
              <a:lnSpc>
                <a:spcPct val="150000"/>
              </a:lnSpc>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Vai trò của hoạt động phân phối: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thúc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đẩy sản xuất phát triển nếu quan hệ phân phối phù hợp đồng thời có thể kìm hãm sản xuất và tiêu dùng khi nó không phù hợp.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phân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phối</a:t>
            </a:r>
            <a:r>
              <a:rPr lang="en-US" sz="4500" b="1" dirty="0">
                <a:latin typeface="Arial" panose="020B0604020202020204" pitchFamily="34" charset="0"/>
                <a:cs typeface="Arial" panose="020B0604020202020204" pitchFamily="34" charset="0"/>
              </a:rPr>
              <a:t> – </a:t>
            </a:r>
            <a:r>
              <a:rPr lang="en-US" sz="4500" b="1" dirty="0" err="1">
                <a:latin typeface="Arial" panose="020B0604020202020204" pitchFamily="34" charset="0"/>
                <a:cs typeface="Arial" panose="020B0604020202020204" pitchFamily="34" charset="0"/>
              </a:rPr>
              <a:t>trao</a:t>
            </a:r>
            <a:r>
              <a:rPr lang="en-US" sz="4500" b="1" dirty="0">
                <a:latin typeface="Arial" panose="020B0604020202020204" pitchFamily="34" charset="0"/>
                <a:cs typeface="Arial" panose="020B0604020202020204" pitchFamily="34" charset="0"/>
              </a:rPr>
              <a:t> đổi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sp>
        <p:nvSpPr>
          <p:cNvPr id="16" name="Rectangle 15"/>
          <p:cNvSpPr/>
          <p:nvPr/>
        </p:nvSpPr>
        <p:spPr>
          <a:xfrm>
            <a:off x="1660662" y="2228565"/>
            <a:ext cx="15712937" cy="203132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b="1" dirty="0">
                <a:solidFill>
                  <a:srgbClr val="FF0000"/>
                </a:solidFill>
                <a:ea typeface="Calibri" panose="020F0502020204030204" pitchFamily="34" charset="0"/>
                <a:cs typeface="Arial" panose="020B0604020202020204" pitchFamily="34" charset="0"/>
              </a:rPr>
              <a:t>HS thảo luận theo cặp đôi, đọc thông tin trường hợp 2</a:t>
            </a:r>
            <a:r>
              <a:rPr lang="vi-VN" sz="4200" b="1" dirty="0" smtClean="0">
                <a:solidFill>
                  <a:srgbClr val="FF0000"/>
                </a:solidFill>
                <a:ea typeface="Calibri" panose="020F0502020204030204" pitchFamily="34" charset="0"/>
                <a:cs typeface="Arial" panose="020B0604020202020204" pitchFamily="34" charset="0"/>
              </a:rPr>
              <a:t> </a:t>
            </a:r>
            <a:r>
              <a:rPr lang="vi-VN" sz="4200" b="1" dirty="0">
                <a:solidFill>
                  <a:srgbClr val="FF0000"/>
                </a:solidFill>
                <a:ea typeface="Calibri" panose="020F0502020204030204" pitchFamily="34" charset="0"/>
                <a:cs typeface="Arial" panose="020B0604020202020204" pitchFamily="34" charset="0"/>
              </a:rPr>
              <a:t>SGK </a:t>
            </a:r>
            <a:r>
              <a:rPr lang="vi-VN" sz="4200" b="1" dirty="0" smtClean="0">
                <a:solidFill>
                  <a:srgbClr val="FF0000"/>
                </a:solidFill>
                <a:ea typeface="Calibri" panose="020F0502020204030204" pitchFamily="34" charset="0"/>
                <a:cs typeface="Arial" panose="020B0604020202020204" pitchFamily="34" charset="0"/>
              </a:rPr>
              <a:t>tr.8 </a:t>
            </a:r>
            <a:r>
              <a:rPr lang="vi-VN" sz="4200" b="1" dirty="0">
                <a:solidFill>
                  <a:srgbClr val="FF0000"/>
                </a:solidFill>
                <a:ea typeface="Calibri" panose="020F0502020204030204" pitchFamily="34" charset="0"/>
                <a:cs typeface="Arial" panose="020B0604020202020204" pitchFamily="34" charset="0"/>
              </a:rPr>
              <a:t>và trả lời câu hỏi:</a:t>
            </a:r>
            <a:endParaRPr lang="en-US" sz="4200" b="1" dirty="0">
              <a:solidFill>
                <a:srgbClr val="FF0000"/>
              </a:solidFill>
              <a:latin typeface="Arial" panose="020B0604020202020204" pitchFamily="34" charset="0"/>
              <a:cs typeface="Arial" panose="020B0604020202020204" pitchFamily="34" charset="0"/>
            </a:endParaRPr>
          </a:p>
        </p:txBody>
      </p:sp>
      <p:pic>
        <p:nvPicPr>
          <p:cNvPr id="17" name="Picture 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341820">
            <a:off x="1353669" y="2461520"/>
            <a:ext cx="816256" cy="1200377"/>
          </a:xfrm>
          <a:prstGeom prst="rect">
            <a:avLst/>
          </a:prstGeom>
        </p:spPr>
      </p:pic>
      <p:pic>
        <p:nvPicPr>
          <p:cNvPr id="4" name="Picture 3"/>
          <p:cNvPicPr>
            <a:picLocks noChangeAspect="1"/>
          </p:cNvPicPr>
          <p:nvPr/>
        </p:nvPicPr>
        <p:blipFill rotWithShape="1">
          <a:blip r:embed="rId19" cstate="print">
            <a:extLst>
              <a:ext uri="{28A0092B-C50C-407E-A947-70E740481C1C}">
                <a14:useLocalDpi xmlns:a14="http://schemas.microsoft.com/office/drawing/2010/main" val="0"/>
              </a:ext>
            </a:extLst>
          </a:blip>
          <a:srcRect l="2257" t="12617" r="3577" b="11133"/>
          <a:stretch/>
        </p:blipFill>
        <p:spPr>
          <a:xfrm>
            <a:off x="228600" y="4838700"/>
            <a:ext cx="6934200" cy="4419600"/>
          </a:xfrm>
          <a:prstGeom prst="rect">
            <a:avLst/>
          </a:prstGeom>
        </p:spPr>
      </p:pic>
      <p:sp>
        <p:nvSpPr>
          <p:cNvPr id="7" name="Rectangle 6"/>
          <p:cNvSpPr/>
          <p:nvPr/>
        </p:nvSpPr>
        <p:spPr>
          <a:xfrm>
            <a:off x="6934200" y="4379474"/>
            <a:ext cx="10439399" cy="5016758"/>
          </a:xfrm>
          <a:prstGeom prst="rect">
            <a:avLst/>
          </a:prstGeom>
        </p:spPr>
        <p:txBody>
          <a:bodyPr wrap="square">
            <a:spAutoFit/>
          </a:bodyPr>
          <a:lstStyle/>
          <a:p>
            <a:pPr marL="457200" indent="-457200" algn="just">
              <a:lnSpc>
                <a:spcPct val="150000"/>
              </a:lnSpc>
              <a:spcBef>
                <a:spcPts val="300"/>
              </a:spcBef>
              <a:spcAft>
                <a:spcPts val="300"/>
              </a:spcAft>
              <a:buFont typeface="Wingdings" panose="05000000000000000000" pitchFamily="2" charset="2"/>
              <a:buChar char="§"/>
            </a:pPr>
            <a:r>
              <a:rPr lang="vi-VN" sz="3500" dirty="0">
                <a:solidFill>
                  <a:srgbClr val="000000"/>
                </a:solidFill>
                <a:ea typeface="Calibri" panose="020F0502020204030204" pitchFamily="34" charset="0"/>
                <a:cs typeface="Arial" panose="020B0604020202020204" pitchFamily="34" charset="0"/>
              </a:rPr>
              <a:t>Trong thông tin trên, người dân xã Cán Cấu đến chợ để làm gì? Việc duy trì hoạt động ở chợ Cán Cầu có vai trò gì đối với đời sống của người dân nơi đây?</a:t>
            </a:r>
          </a:p>
          <a:p>
            <a:pPr marL="457200" indent="-457200" algn="just">
              <a:lnSpc>
                <a:spcPct val="150000"/>
              </a:lnSpc>
              <a:spcBef>
                <a:spcPts val="300"/>
              </a:spcBef>
              <a:spcAft>
                <a:spcPts val="300"/>
              </a:spcAft>
              <a:buFont typeface="Wingdings" panose="05000000000000000000" pitchFamily="2" charset="2"/>
              <a:buChar char="§"/>
            </a:pPr>
            <a:r>
              <a:rPr lang="vi-VN" sz="3500" dirty="0" smtClean="0">
                <a:solidFill>
                  <a:srgbClr val="000000"/>
                </a:solidFill>
                <a:ea typeface="Calibri" panose="020F0502020204030204" pitchFamily="34" charset="0"/>
                <a:cs typeface="Arial" panose="020B0604020202020204" pitchFamily="34" charset="0"/>
              </a:rPr>
              <a:t>Theo </a:t>
            </a:r>
            <a:r>
              <a:rPr lang="vi-VN" sz="3500" dirty="0">
                <a:solidFill>
                  <a:srgbClr val="000000"/>
                </a:solidFill>
                <a:ea typeface="Calibri" panose="020F0502020204030204" pitchFamily="34" charset="0"/>
                <a:cs typeface="Arial" panose="020B0604020202020204" pitchFamily="34" charset="0"/>
              </a:rPr>
              <a:t>em, hoạt động trao đổi là gì? Hoạt động này có vai trò gì trong đời sống xã hội?</a:t>
            </a:r>
          </a:p>
        </p:txBody>
      </p:sp>
    </p:spTree>
    <p:extLst>
      <p:ext uri="{BB962C8B-B14F-4D97-AF65-F5344CB8AC3E}">
        <p14:creationId xmlns:p14="http://schemas.microsoft.com/office/powerpoint/2010/main" val="2130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phân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phối</a:t>
            </a:r>
            <a:r>
              <a:rPr lang="en-US" sz="4500" b="1" dirty="0">
                <a:latin typeface="Arial" panose="020B0604020202020204" pitchFamily="34" charset="0"/>
                <a:cs typeface="Arial" panose="020B0604020202020204" pitchFamily="34" charset="0"/>
              </a:rPr>
              <a:t> – </a:t>
            </a:r>
            <a:r>
              <a:rPr lang="en-US" sz="4500" b="1" dirty="0" err="1">
                <a:latin typeface="Arial" panose="020B0604020202020204" pitchFamily="34" charset="0"/>
                <a:cs typeface="Arial" panose="020B0604020202020204" pitchFamily="34" charset="0"/>
              </a:rPr>
              <a:t>trao</a:t>
            </a:r>
            <a:r>
              <a:rPr lang="en-US" sz="4500" b="1" dirty="0">
                <a:latin typeface="Arial" panose="020B0604020202020204" pitchFamily="34" charset="0"/>
                <a:cs typeface="Arial" panose="020B0604020202020204" pitchFamily="34" charset="0"/>
              </a:rPr>
              <a:t> đổi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47800" y="2628888"/>
            <a:ext cx="5334000" cy="3153199"/>
          </a:xfrm>
          <a:prstGeom prst="rect">
            <a:avLst/>
          </a:prstGeom>
        </p:spPr>
      </p:pic>
      <p:sp>
        <p:nvSpPr>
          <p:cNvPr id="3" name="Rectangle 2"/>
          <p:cNvSpPr/>
          <p:nvPr/>
        </p:nvSpPr>
        <p:spPr>
          <a:xfrm>
            <a:off x="6934200" y="2705078"/>
            <a:ext cx="10892556" cy="3000821"/>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Bà con xã Cán Cấu thường đến chợ để trao đổi hàng hóa, mua sắm vật dụng cho sinh hoạt và sản xuất. </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438701" y="5981700"/>
            <a:ext cx="16378956" cy="3000821"/>
          </a:xfrm>
          <a:prstGeom prst="rect">
            <a:avLst/>
          </a:prstGeom>
          <a:noFill/>
        </p:spPr>
        <p:txBody>
          <a:bodyPr wrap="square">
            <a:spAutoFit/>
          </a:bodyPr>
          <a:lstStyle/>
          <a:p>
            <a:pPr algn="just">
              <a:lnSpc>
                <a:spcPct val="150000"/>
              </a:lnSpc>
              <a:spcBef>
                <a:spcPts val="300"/>
              </a:spcBef>
              <a:spcAft>
                <a:spcPts val="300"/>
              </a:spcAft>
            </a:pPr>
            <a:r>
              <a:rPr lang="nl-NL" sz="42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nl-NL" sz="4200" b="1" dirty="0">
                <a:latin typeface="Arial" panose="020B0604020202020204" pitchFamily="34" charset="0"/>
                <a:ea typeface="Calibri" panose="020F0502020204030204" pitchFamily="34" charset="0"/>
                <a:cs typeface="Arial" panose="020B0604020202020204" pitchFamily="34" charset="0"/>
              </a:rPr>
              <a:t>Việc duy trì chợ phiên là nơi giao thương mua bán: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người sản xuất bán được sản phẩm làm ra, người tiêu dùng mua được những thứ mình cần.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93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phân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phối</a:t>
            </a:r>
            <a:r>
              <a:rPr lang="en-US" sz="4500" b="1" dirty="0">
                <a:latin typeface="Arial" panose="020B0604020202020204" pitchFamily="34" charset="0"/>
                <a:cs typeface="Arial" panose="020B0604020202020204" pitchFamily="34" charset="0"/>
              </a:rPr>
              <a:t> – </a:t>
            </a:r>
            <a:r>
              <a:rPr lang="en-US" sz="4500" b="1" dirty="0" err="1">
                <a:latin typeface="Arial" panose="020B0604020202020204" pitchFamily="34" charset="0"/>
                <a:cs typeface="Arial" panose="020B0604020202020204" pitchFamily="34" charset="0"/>
              </a:rPr>
              <a:t>trao</a:t>
            </a:r>
            <a:r>
              <a:rPr lang="en-US" sz="4500" b="1" dirty="0">
                <a:latin typeface="Arial" panose="020B0604020202020204" pitchFamily="34" charset="0"/>
                <a:cs typeface="Arial" panose="020B0604020202020204" pitchFamily="34" charset="0"/>
              </a:rPr>
              <a:t> đổi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sp>
        <p:nvSpPr>
          <p:cNvPr id="9" name="Rectangle 8"/>
          <p:cNvSpPr/>
          <p:nvPr/>
        </p:nvSpPr>
        <p:spPr>
          <a:xfrm>
            <a:off x="7620000" y="3080911"/>
            <a:ext cx="9982199" cy="2031325"/>
          </a:xfrm>
          <a:prstGeom prst="rect">
            <a:avLst/>
          </a:prstGeom>
          <a:solidFill>
            <a:srgbClr val="FED5CE"/>
          </a:solidFill>
        </p:spPr>
        <p:txBody>
          <a:bodyPr wrap="square">
            <a:spAutoFit/>
          </a:bodyPr>
          <a:lstStyle/>
          <a:p>
            <a:pPr marL="571500" indent="-571500" algn="just">
              <a:lnSpc>
                <a:spcPct val="150000"/>
              </a:lnSpc>
              <a:buFont typeface="Wingdings" panose="05000000000000000000" pitchFamily="2" charset="2"/>
              <a:buChar char="q"/>
            </a:pP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Trao đổi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là hoạt động đưa sản phẩm đến tay người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tiê</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u dùng.</a:t>
            </a:r>
            <a:endParaRPr lang="en-US" sz="4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9381" y="2069692"/>
            <a:ext cx="6434332" cy="4713611"/>
          </a:xfrm>
          <a:prstGeom prst="rect">
            <a:avLst/>
          </a:prstGeom>
        </p:spPr>
      </p:pic>
      <p:sp>
        <p:nvSpPr>
          <p:cNvPr id="12" name="Rectangle 11"/>
          <p:cNvSpPr/>
          <p:nvPr/>
        </p:nvSpPr>
        <p:spPr>
          <a:xfrm>
            <a:off x="950282" y="6515100"/>
            <a:ext cx="16651917" cy="3000821"/>
          </a:xfrm>
          <a:prstGeom prst="rect">
            <a:avLst/>
          </a:prstGeom>
          <a:solidFill>
            <a:srgbClr val="FED5CE"/>
          </a:solidFill>
        </p:spPr>
        <p:txBody>
          <a:bodyPr wrap="square">
            <a:spAutoFit/>
          </a:bodyPr>
          <a:lstStyle/>
          <a:p>
            <a:pPr marL="571500" indent="-571500" algn="just">
              <a:lnSpc>
                <a:spcPct val="150000"/>
              </a:lnSpc>
              <a:buFont typeface="Wingdings" panose="05000000000000000000" pitchFamily="2" charset="2"/>
              <a:buChar char="q"/>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Vai trò của trao đổi: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cầu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nối giữa sản xuất và tiêu dùng, giúp người sản xuất bán được hàng, duy trì và phát triển được hoạt động sản xuất và người tiêu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5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vi-VN" sz="4500" b="1" dirty="0" smtClean="0">
                <a:latin typeface="Arial" panose="020B0604020202020204" pitchFamily="34" charset="0"/>
                <a:cs typeface="Arial" panose="020B0604020202020204" pitchFamily="34" charset="0"/>
              </a:rPr>
              <a:t>3</a:t>
            </a:r>
            <a:r>
              <a:rPr lang="en-US" sz="4500" b="1" dirty="0" smtClean="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tiêu</a:t>
            </a:r>
            <a:r>
              <a:rPr lang="en-US" sz="4500" b="1" dirty="0">
                <a:latin typeface="Arial" panose="020B0604020202020204" pitchFamily="34" charset="0"/>
                <a:cs typeface="Arial" panose="020B0604020202020204" pitchFamily="34" charset="0"/>
              </a:rPr>
              <a:t> dùng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sp>
        <p:nvSpPr>
          <p:cNvPr id="13" name="Rectangle 12"/>
          <p:cNvSpPr/>
          <p:nvPr/>
        </p:nvSpPr>
        <p:spPr>
          <a:xfrm>
            <a:off x="1660663" y="2228565"/>
            <a:ext cx="13579338" cy="1061829"/>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b="1" dirty="0">
                <a:solidFill>
                  <a:srgbClr val="FF0000"/>
                </a:solidFill>
                <a:ea typeface="Calibri" panose="020F0502020204030204" pitchFamily="34" charset="0"/>
                <a:cs typeface="Arial" panose="020B0604020202020204" pitchFamily="34" charset="0"/>
              </a:rPr>
              <a:t>HS quan sát tranh 1, 2 và đọc thông tin SGK tr.8.</a:t>
            </a:r>
            <a:endParaRPr lang="en-US" sz="4200" b="1" dirty="0">
              <a:solidFill>
                <a:srgbClr val="FF0000"/>
              </a:solidFill>
              <a:latin typeface="Arial" panose="020B0604020202020204" pitchFamily="34" charset="0"/>
              <a:cs typeface="Arial" panose="020B0604020202020204" pitchFamily="34" charset="0"/>
            </a:endParaRPr>
          </a:p>
        </p:txBody>
      </p:sp>
      <p:pic>
        <p:nvPicPr>
          <p:cNvPr id="15" name="Picture 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341820">
            <a:off x="1353669" y="2461520"/>
            <a:ext cx="816256" cy="1200377"/>
          </a:xfrm>
          <a:prstGeom prst="rect">
            <a:avLst/>
          </a:prstGeom>
        </p:spPr>
      </p:pic>
      <p:pic>
        <p:nvPicPr>
          <p:cNvPr id="16" name="Picture 15"/>
          <p:cNvPicPr/>
          <p:nvPr/>
        </p:nvPicPr>
        <p:blipFill rotWithShape="1">
          <a:blip r:embed="rId19">
            <a:extLst>
              <a:ext uri="{28A0092B-C50C-407E-A947-70E740481C1C}">
                <a14:useLocalDpi xmlns:a14="http://schemas.microsoft.com/office/drawing/2010/main" val="0"/>
              </a:ext>
            </a:extLst>
          </a:blip>
          <a:srcRect l="4736" r="12848" b="47506"/>
          <a:stretch/>
        </p:blipFill>
        <p:spPr>
          <a:xfrm>
            <a:off x="762000" y="4198223"/>
            <a:ext cx="7315200" cy="5093689"/>
          </a:xfrm>
          <a:prstGeom prst="rect">
            <a:avLst/>
          </a:prstGeom>
        </p:spPr>
      </p:pic>
      <p:sp>
        <p:nvSpPr>
          <p:cNvPr id="2" name="TextBox 1"/>
          <p:cNvSpPr txBox="1"/>
          <p:nvPr/>
        </p:nvSpPr>
        <p:spPr>
          <a:xfrm>
            <a:off x="10274479" y="3562611"/>
            <a:ext cx="5740546" cy="738664"/>
          </a:xfrm>
          <a:prstGeom prst="rect">
            <a:avLst/>
          </a:prstGeom>
          <a:noFill/>
        </p:spPr>
        <p:txBody>
          <a:bodyPr wrap="none" rtlCol="0">
            <a:spAutoFit/>
          </a:bodyPr>
          <a:lstStyle/>
          <a:p>
            <a:r>
              <a:rPr lang="vi-VN" sz="4200" b="1" dirty="0" smtClean="0">
                <a:solidFill>
                  <a:srgbClr val="FF0000"/>
                </a:solidFill>
              </a:rPr>
              <a:t>THẢO LUẬN CẶP ĐÔI</a:t>
            </a:r>
            <a:endParaRPr lang="en-US" sz="4200" b="1" dirty="0">
              <a:solidFill>
                <a:srgbClr val="FF0000"/>
              </a:solidFill>
            </a:endParaRPr>
          </a:p>
        </p:txBody>
      </p:sp>
      <p:sp>
        <p:nvSpPr>
          <p:cNvPr id="3" name="Rectangle 2"/>
          <p:cNvSpPr/>
          <p:nvPr/>
        </p:nvSpPr>
        <p:spPr>
          <a:xfrm>
            <a:off x="8458200" y="4286512"/>
            <a:ext cx="9373105" cy="5016758"/>
          </a:xfrm>
          <a:prstGeom prst="rect">
            <a:avLst/>
          </a:prstGeom>
        </p:spPr>
        <p:txBody>
          <a:bodyPr wrap="square">
            <a:spAutoFit/>
          </a:bodyPr>
          <a:lstStyle/>
          <a:p>
            <a:pPr marL="457200" indent="-457200" algn="just">
              <a:lnSpc>
                <a:spcPct val="150000"/>
              </a:lnSpc>
              <a:spcBef>
                <a:spcPts val="300"/>
              </a:spcBef>
              <a:spcAft>
                <a:spcPts val="300"/>
              </a:spcAft>
              <a:buFont typeface="Wingdings" panose="05000000000000000000" pitchFamily="2" charset="2"/>
              <a:buChar char="§"/>
            </a:pP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hai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bức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tranh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đang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phẩm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gạo</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mục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đích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5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300"/>
              </a:spcBef>
              <a:spcAft>
                <a:spcPts val="300"/>
              </a:spcAft>
              <a:buFont typeface="Wingdings" panose="05000000000000000000" pitchFamily="2" charset="2"/>
              <a:buChar char="§"/>
            </a:pPr>
            <a:r>
              <a:rPr lang="fr-FR" sz="3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COVID-19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khiến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tiêu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thay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thay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tiêu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đời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sống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vi-VN"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96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vi-VN" sz="4500" b="1" dirty="0" smtClean="0">
                <a:latin typeface="Arial" panose="020B0604020202020204" pitchFamily="34" charset="0"/>
                <a:cs typeface="Arial" panose="020B0604020202020204" pitchFamily="34" charset="0"/>
              </a:rPr>
              <a:t>3</a:t>
            </a:r>
            <a:r>
              <a:rPr lang="en-US" sz="4500" b="1" dirty="0" smtClean="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tiêu</a:t>
            </a:r>
            <a:r>
              <a:rPr lang="en-US" sz="4500" b="1" dirty="0">
                <a:latin typeface="Arial" panose="020B0604020202020204" pitchFamily="34" charset="0"/>
                <a:cs typeface="Arial" panose="020B0604020202020204" pitchFamily="34" charset="0"/>
              </a:rPr>
              <a:t> dùng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pic>
        <p:nvPicPr>
          <p:cNvPr id="16" name="Picture 15"/>
          <p:cNvPicPr/>
          <p:nvPr/>
        </p:nvPicPr>
        <p:blipFill rotWithShape="1">
          <a:blip r:embed="rId18">
            <a:extLst>
              <a:ext uri="{28A0092B-C50C-407E-A947-70E740481C1C}">
                <a14:useLocalDpi xmlns:a14="http://schemas.microsoft.com/office/drawing/2010/main" val="0"/>
              </a:ext>
            </a:extLst>
          </a:blip>
          <a:srcRect l="4736" r="54056" b="47506"/>
          <a:stretch/>
        </p:blipFill>
        <p:spPr>
          <a:xfrm>
            <a:off x="1627681" y="2628900"/>
            <a:ext cx="6248400" cy="4876800"/>
          </a:xfrm>
          <a:prstGeom prst="rect">
            <a:avLst/>
          </a:prstGeom>
        </p:spPr>
      </p:pic>
      <p:pic>
        <p:nvPicPr>
          <p:cNvPr id="12" name="Picture 11"/>
          <p:cNvPicPr/>
          <p:nvPr/>
        </p:nvPicPr>
        <p:blipFill rotWithShape="1">
          <a:blip r:embed="rId18">
            <a:extLst>
              <a:ext uri="{28A0092B-C50C-407E-A947-70E740481C1C}">
                <a14:useLocalDpi xmlns:a14="http://schemas.microsoft.com/office/drawing/2010/main" val="0"/>
              </a:ext>
            </a:extLst>
          </a:blip>
          <a:srcRect l="45229" t="772" r="13563" b="46734"/>
          <a:stretch/>
        </p:blipFill>
        <p:spPr>
          <a:xfrm>
            <a:off x="9448800" y="2628900"/>
            <a:ext cx="6248400" cy="4876800"/>
          </a:xfrm>
          <a:prstGeom prst="rect">
            <a:avLst/>
          </a:prstGeom>
        </p:spPr>
      </p:pic>
      <p:sp>
        <p:nvSpPr>
          <p:cNvPr id="4" name="Rectangle 3"/>
          <p:cNvSpPr/>
          <p:nvPr/>
        </p:nvSpPr>
        <p:spPr>
          <a:xfrm>
            <a:off x="1503341" y="7482386"/>
            <a:ext cx="6497079" cy="2615460"/>
          </a:xfrm>
          <a:prstGeom prst="rect">
            <a:avLst/>
          </a:prstGeom>
        </p:spPr>
        <p:txBody>
          <a:bodyPr wrap="square">
            <a:spAutoFit/>
          </a:bodyPr>
          <a:lstStyle/>
          <a:p>
            <a:pPr algn="just">
              <a:lnSpc>
                <a:spcPct val="150000"/>
              </a:lnSpc>
            </a:pPr>
            <a:r>
              <a:rPr lang="vi-VN"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T</a:t>
            </a:r>
            <a:r>
              <a:rPr lang="nl-NL"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ranh 1</a:t>
            </a:r>
            <a:r>
              <a:rPr lang="vi-VN"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gạo được sử dụng với mục đích để con người tiêu dùng trực tiếp. </a:t>
            </a:r>
            <a:endParaRPr lang="en-US" sz="3800" dirty="0">
              <a:latin typeface="Arial" panose="020B0604020202020204" pitchFamily="34" charset="0"/>
              <a:cs typeface="Arial" panose="020B0604020202020204" pitchFamily="34" charset="0"/>
            </a:endParaRPr>
          </a:p>
        </p:txBody>
      </p:sp>
      <p:sp>
        <p:nvSpPr>
          <p:cNvPr id="17" name="Rectangle 16"/>
          <p:cNvSpPr/>
          <p:nvPr/>
        </p:nvSpPr>
        <p:spPr>
          <a:xfrm>
            <a:off x="9324460" y="7482386"/>
            <a:ext cx="6497079" cy="2615460"/>
          </a:xfrm>
          <a:prstGeom prst="rect">
            <a:avLst/>
          </a:prstGeom>
        </p:spPr>
        <p:txBody>
          <a:bodyPr wrap="square">
            <a:spAutoFit/>
          </a:bodyPr>
          <a:lstStyle/>
          <a:p>
            <a:pPr algn="just">
              <a:lnSpc>
                <a:spcPct val="150000"/>
              </a:lnSpc>
            </a:pPr>
            <a:r>
              <a:rPr lang="vi-VN"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T</a:t>
            </a:r>
            <a:r>
              <a:rPr lang="nl-NL"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ranh </a:t>
            </a:r>
            <a:r>
              <a:rPr lang="vi-VN"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2:</a:t>
            </a:r>
            <a:r>
              <a:rPr lang="nl-NL"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800" dirty="0" smtClean="0">
                <a:solidFill>
                  <a:srgbClr val="000000"/>
                </a:solidFill>
                <a:ea typeface="Calibri" panose="020F0502020204030204" pitchFamily="34" charset="0"/>
                <a:cs typeface="Arial" panose="020B0604020202020204" pitchFamily="34" charset="0"/>
              </a:rPr>
              <a:t>gạo </a:t>
            </a:r>
            <a:r>
              <a:rPr lang="vi-VN" sz="3800" dirty="0">
                <a:solidFill>
                  <a:srgbClr val="000000"/>
                </a:solidFill>
                <a:ea typeface="Calibri" panose="020F0502020204030204" pitchFamily="34" charset="0"/>
                <a:cs typeface="Arial" panose="020B0604020202020204" pitchFamily="34" charset="0"/>
              </a:rPr>
              <a:t>được sử dụng làm đầu vào của một hoạt động kinh tế </a:t>
            </a:r>
            <a:r>
              <a:rPr lang="vi-VN" sz="3800" dirty="0" smtClean="0">
                <a:solidFill>
                  <a:srgbClr val="000000"/>
                </a:solidFill>
                <a:ea typeface="Calibri" panose="020F0502020204030204" pitchFamily="34" charset="0"/>
                <a:cs typeface="Arial" panose="020B0604020202020204" pitchFamily="34" charset="0"/>
              </a:rPr>
              <a:t>khác.</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48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vi-VN" sz="4500" b="1" dirty="0" smtClean="0">
                <a:latin typeface="Arial" panose="020B0604020202020204" pitchFamily="34" charset="0"/>
                <a:cs typeface="Arial" panose="020B0604020202020204" pitchFamily="34" charset="0"/>
              </a:rPr>
              <a:t>3</a:t>
            </a:r>
            <a:r>
              <a:rPr lang="en-US" sz="4500" b="1" dirty="0" smtClean="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tiêu</a:t>
            </a:r>
            <a:r>
              <a:rPr lang="en-US" sz="4500" b="1" dirty="0">
                <a:latin typeface="Arial" panose="020B0604020202020204" pitchFamily="34" charset="0"/>
                <a:cs typeface="Arial" panose="020B0604020202020204" pitchFamily="34" charset="0"/>
              </a:rPr>
              <a:t> dùng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18">
            <a:extLst>
              <a:ext uri="{28A0092B-C50C-407E-A947-70E740481C1C}">
                <a14:useLocalDpi xmlns:a14="http://schemas.microsoft.com/office/drawing/2010/main" val="0"/>
              </a:ext>
            </a:extLst>
          </a:blip>
          <a:srcRect l="18628" r="18628"/>
          <a:stretch/>
        </p:blipFill>
        <p:spPr>
          <a:xfrm>
            <a:off x="670024" y="1562098"/>
            <a:ext cx="7620000" cy="8096250"/>
          </a:xfrm>
          <a:prstGeom prst="rect">
            <a:avLst/>
          </a:prstGeom>
        </p:spPr>
      </p:pic>
      <p:grpSp>
        <p:nvGrpSpPr>
          <p:cNvPr id="13" name="Group 9"/>
          <p:cNvGrpSpPr/>
          <p:nvPr/>
        </p:nvGrpSpPr>
        <p:grpSpPr>
          <a:xfrm flipH="1">
            <a:off x="8290024" y="3725003"/>
            <a:ext cx="8626375" cy="3770444"/>
            <a:chOff x="0" y="0"/>
            <a:chExt cx="6583680" cy="5078039"/>
          </a:xfrm>
          <a:solidFill>
            <a:srgbClr val="FED5CE"/>
          </a:solidFill>
        </p:grpSpPr>
        <p:sp>
          <p:nvSpPr>
            <p:cNvPr id="15" name="Freeform 10"/>
            <p:cNvSpPr/>
            <p:nvPr/>
          </p:nvSpPr>
          <p:spPr>
            <a:xfrm>
              <a:off x="0" y="0"/>
              <a:ext cx="6583680" cy="5078038"/>
            </a:xfrm>
            <a:custGeom>
              <a:avLst/>
              <a:gdLst/>
              <a:ahLst/>
              <a:cxnLst/>
              <a:rect l="l" t="t" r="r" b="b"/>
              <a:pathLst>
                <a:path w="6583680" h="5078038">
                  <a:moveTo>
                    <a:pt x="5877560" y="1894840"/>
                  </a:moveTo>
                  <a:lnTo>
                    <a:pt x="5877560" y="0"/>
                  </a:lnTo>
                  <a:lnTo>
                    <a:pt x="5507990" y="0"/>
                  </a:lnTo>
                  <a:lnTo>
                    <a:pt x="0" y="0"/>
                  </a:lnTo>
                  <a:lnTo>
                    <a:pt x="0" y="5078038"/>
                  </a:lnTo>
                  <a:lnTo>
                    <a:pt x="5507990" y="5078038"/>
                  </a:lnTo>
                  <a:lnTo>
                    <a:pt x="5877560" y="5078038"/>
                  </a:lnTo>
                  <a:lnTo>
                    <a:pt x="5877560" y="2476500"/>
                  </a:lnTo>
                  <a:lnTo>
                    <a:pt x="6583680" y="2185670"/>
                  </a:lnTo>
                  <a:lnTo>
                    <a:pt x="5877560" y="1894840"/>
                  </a:lnTo>
                  <a:close/>
                </a:path>
              </a:pathLst>
            </a:custGeom>
            <a:grpFill/>
          </p:spPr>
        </p:sp>
      </p:grpSp>
      <p:sp>
        <p:nvSpPr>
          <p:cNvPr id="3" name="Rectangle 2"/>
          <p:cNvSpPr/>
          <p:nvPr/>
        </p:nvSpPr>
        <p:spPr>
          <a:xfrm>
            <a:off x="9372600" y="4109813"/>
            <a:ext cx="7207450" cy="3000821"/>
          </a:xfrm>
          <a:prstGeom prst="rect">
            <a:avLst/>
          </a:prstGeom>
        </p:spPr>
        <p:txBody>
          <a:bodyPr wrap="square">
            <a:spAutoFit/>
          </a:bodyPr>
          <a:lstStyle/>
          <a:p>
            <a:pPr algn="just">
              <a:lnSpc>
                <a:spcPct val="150000"/>
              </a:lnSpc>
              <a:spcBef>
                <a:spcPts val="300"/>
              </a:spcBef>
              <a:spcAft>
                <a:spcPts val="300"/>
              </a:spcAft>
            </a:pP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Dịch bệnh COVID-19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khiến hoạt động tiêu dùng bị gián đoán và chậm lại.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30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vi-VN" sz="4500" b="1" dirty="0" smtClean="0">
                <a:latin typeface="Arial" panose="020B0604020202020204" pitchFamily="34" charset="0"/>
                <a:cs typeface="Arial" panose="020B0604020202020204" pitchFamily="34" charset="0"/>
              </a:rPr>
              <a:t>3</a:t>
            </a:r>
            <a:r>
              <a:rPr lang="en-US" sz="4500" b="1" dirty="0" smtClean="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tiêu</a:t>
            </a:r>
            <a:r>
              <a:rPr lang="en-US" sz="4500" b="1" dirty="0">
                <a:latin typeface="Arial" panose="020B0604020202020204" pitchFamily="34" charset="0"/>
                <a:cs typeface="Arial" panose="020B0604020202020204" pitchFamily="34" charset="0"/>
              </a:rPr>
              <a:t> dùng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pic>
        <p:nvPicPr>
          <p:cNvPr id="10"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59381" y="5524500"/>
            <a:ext cx="7364192" cy="6170977"/>
          </a:xfrm>
          <a:prstGeom prst="rect">
            <a:avLst/>
          </a:prstGeom>
        </p:spPr>
      </p:pic>
      <p:sp>
        <p:nvSpPr>
          <p:cNvPr id="12" name="Cloud Callout 11"/>
          <p:cNvSpPr/>
          <p:nvPr/>
        </p:nvSpPr>
        <p:spPr>
          <a:xfrm>
            <a:off x="8458200" y="2228565"/>
            <a:ext cx="8610600" cy="5048535"/>
          </a:xfrm>
          <a:prstGeom prst="cloudCallout">
            <a:avLst>
              <a:gd name="adj1" fmla="val -53167"/>
              <a:gd name="adj2" fmla="val 51417"/>
            </a:avLst>
          </a:prstGeom>
          <a:solidFill>
            <a:srgbClr val="E6DF82"/>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cs typeface="Arial" panose="020B0604020202020204" pitchFamily="34" charset="0"/>
              </a:rPr>
              <a:t>Tiêu dùng là </a:t>
            </a:r>
            <a:r>
              <a:rPr lang="vi-VN" sz="3500" dirty="0" smtClean="0">
                <a:solidFill>
                  <a:schemeClr val="tx1"/>
                </a:solidFill>
                <a:cs typeface="Arial" panose="020B0604020202020204" pitchFamily="34" charset="0"/>
              </a:rPr>
              <a:t>gì? Tiêu </a:t>
            </a:r>
            <a:r>
              <a:rPr lang="vi-VN" sz="3500" dirty="0">
                <a:solidFill>
                  <a:schemeClr val="tx1"/>
                </a:solidFill>
                <a:cs typeface="Arial" panose="020B0604020202020204" pitchFamily="34" charset="0"/>
              </a:rPr>
              <a:t>dùng có vai trò và tác động như thế nào đến sản xuất. </a:t>
            </a:r>
          </a:p>
        </p:txBody>
      </p:sp>
    </p:spTree>
    <p:extLst>
      <p:ext uri="{BB962C8B-B14F-4D97-AF65-F5344CB8AC3E}">
        <p14:creationId xmlns:p14="http://schemas.microsoft.com/office/powerpoint/2010/main" val="241095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58847" y="7263245"/>
            <a:ext cx="7315200" cy="39901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76300" y="613961"/>
            <a:ext cx="16535399" cy="918376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198169" y="3005134"/>
            <a:ext cx="1891659" cy="48495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64421"/>
          <a:stretch>
            <a:fillRect/>
          </a:stretch>
        </p:blipFill>
        <p:spPr>
          <a:xfrm>
            <a:off x="-152400" y="4914900"/>
            <a:ext cx="3940404" cy="6629400"/>
          </a:xfrm>
          <a:prstGeom prst="rect">
            <a:avLst/>
          </a:prstGeom>
        </p:spPr>
      </p:pic>
      <p:sp>
        <p:nvSpPr>
          <p:cNvPr id="8" name="TextBox 8"/>
          <p:cNvSpPr txBox="1"/>
          <p:nvPr/>
        </p:nvSpPr>
        <p:spPr>
          <a:xfrm>
            <a:off x="4522875" y="1681481"/>
            <a:ext cx="9242250" cy="1063496"/>
          </a:xfrm>
          <a:prstGeom prst="rect">
            <a:avLst/>
          </a:prstGeom>
        </p:spPr>
        <p:txBody>
          <a:bodyPr lIns="0" tIns="0" rIns="0" bIns="0" rtlCol="0" anchor="t">
            <a:spAutoFit/>
          </a:bodyPr>
          <a:lstStyle/>
          <a:p>
            <a:pPr algn="ctr">
              <a:lnSpc>
                <a:spcPts val="8600"/>
              </a:lnSpc>
              <a:spcBef>
                <a:spcPct val="0"/>
              </a:spcBef>
            </a:pPr>
            <a:r>
              <a:rPr lang="vi-VN" sz="6400" b="1" dirty="0" smtClean="0">
                <a:solidFill>
                  <a:srgbClr val="FF0000"/>
                </a:solidFill>
              </a:rPr>
              <a:t>KHỞI ĐỘNG</a:t>
            </a:r>
            <a:endParaRPr lang="en-US" sz="6400" b="1" dirty="0">
              <a:solidFill>
                <a:srgbClr val="FF0000"/>
              </a:solidFill>
            </a:endParaRPr>
          </a:p>
        </p:txBody>
      </p:sp>
      <p:sp>
        <p:nvSpPr>
          <p:cNvPr id="11" name="Rectangle 10"/>
          <p:cNvSpPr/>
          <p:nvPr/>
        </p:nvSpPr>
        <p:spPr>
          <a:xfrm>
            <a:off x="2476498" y="3735955"/>
            <a:ext cx="13335000" cy="3080202"/>
          </a:xfrm>
          <a:prstGeom prst="rect">
            <a:avLst/>
          </a:prstGeom>
        </p:spPr>
        <p:txBody>
          <a:bodyPr wrap="square">
            <a:spAutoFit/>
          </a:bodyPr>
          <a:lstStyle/>
          <a:p>
            <a:pPr algn="just">
              <a:lnSpc>
                <a:spcPct val="150000"/>
              </a:lnSpc>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kể</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kinh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đang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diễn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đời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sống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hằng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ngày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vai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5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grpSp>
        <p:nvGrpSpPr>
          <p:cNvPr id="9" name="Group 11"/>
          <p:cNvGrpSpPr/>
          <p:nvPr/>
        </p:nvGrpSpPr>
        <p:grpSpPr>
          <a:xfrm>
            <a:off x="1828800" y="2722706"/>
            <a:ext cx="15544800" cy="2987582"/>
            <a:chOff x="0" y="0"/>
            <a:chExt cx="6238240" cy="2012950"/>
          </a:xfrm>
          <a:solidFill>
            <a:srgbClr val="FED5CE"/>
          </a:solidFill>
        </p:grpSpPr>
        <p:sp>
          <p:nvSpPr>
            <p:cNvPr id="10"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2" name="Rectangle 1"/>
          <p:cNvSpPr/>
          <p:nvPr/>
        </p:nvSpPr>
        <p:spPr>
          <a:xfrm>
            <a:off x="2310069" y="2709467"/>
            <a:ext cx="13106400" cy="2881045"/>
          </a:xfrm>
          <a:prstGeom prst="rect">
            <a:avLst/>
          </a:prstGeom>
        </p:spPr>
        <p:txBody>
          <a:bodyPr wrap="square">
            <a:spAutoFit/>
          </a:bodyPr>
          <a:lstStyle/>
          <a:p>
            <a:pPr algn="just">
              <a:lnSpc>
                <a:spcPct val="150000"/>
              </a:lnSpc>
            </a:pPr>
            <a:r>
              <a:rPr lang="vi-VN" sz="4200" b="1" dirty="0">
                <a:solidFill>
                  <a:srgbClr val="FF0000"/>
                </a:solidFill>
                <a:ea typeface="Calibri" panose="020F0502020204030204" pitchFamily="34" charset="0"/>
                <a:cs typeface="Arial" panose="020B0604020202020204" pitchFamily="34" charset="0"/>
              </a:rPr>
              <a:t>Tiêu dùng </a:t>
            </a:r>
            <a:r>
              <a:rPr lang="vi-VN" sz="4200" dirty="0" smtClean="0">
                <a:ea typeface="Calibri" panose="020F0502020204030204" pitchFamily="34" charset="0"/>
                <a:cs typeface="Arial" panose="020B0604020202020204" pitchFamily="34" charset="0"/>
              </a:rPr>
              <a:t>là </a:t>
            </a:r>
            <a:r>
              <a:rPr lang="vi-VN" sz="4200" dirty="0">
                <a:ea typeface="Calibri" panose="020F0502020204030204" pitchFamily="34" charset="0"/>
                <a:cs typeface="Arial" panose="020B0604020202020204" pitchFamily="34" charset="0"/>
              </a:rPr>
              <a:t>mục đích của sản xuất, giữa vai trò là căn cứ quan trọng để xác định số lượng, cơ cấu, chất lượng, hình thức sản phẩm. </a:t>
            </a:r>
            <a:endParaRPr lang="en-US" sz="4200" dirty="0">
              <a:latin typeface="Arial" panose="020B0604020202020204" pitchFamily="34" charset="0"/>
              <a:cs typeface="Arial" panose="020B0604020202020204" pitchFamily="34" charset="0"/>
            </a:endParaRPr>
          </a:p>
        </p:txBody>
      </p:sp>
      <p:grpSp>
        <p:nvGrpSpPr>
          <p:cNvPr id="12" name="Group 11"/>
          <p:cNvGrpSpPr/>
          <p:nvPr/>
        </p:nvGrpSpPr>
        <p:grpSpPr>
          <a:xfrm>
            <a:off x="1828800" y="6403877"/>
            <a:ext cx="15544800" cy="3006823"/>
            <a:chOff x="0" y="0"/>
            <a:chExt cx="6238240" cy="2012950"/>
          </a:xfrm>
          <a:solidFill>
            <a:srgbClr val="FED5CE"/>
          </a:solidFill>
        </p:grpSpPr>
        <p:sp>
          <p:nvSpPr>
            <p:cNvPr id="13"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15" name="Rectangle 14"/>
          <p:cNvSpPr/>
          <p:nvPr/>
        </p:nvSpPr>
        <p:spPr>
          <a:xfrm>
            <a:off x="2343051" y="6285855"/>
            <a:ext cx="13106400" cy="3000821"/>
          </a:xfrm>
          <a:prstGeom prst="rect">
            <a:avLst/>
          </a:prstGeom>
        </p:spPr>
        <p:txBody>
          <a:bodyPr wrap="square">
            <a:spAutoFit/>
          </a:bodyPr>
          <a:lstStyle/>
          <a:p>
            <a:pPr algn="just">
              <a:lnSpc>
                <a:spcPct val="150000"/>
              </a:lnSpc>
            </a:pPr>
            <a:r>
              <a:rPr lang="vi-VN" sz="4200" b="1" dirty="0" smtClean="0">
                <a:solidFill>
                  <a:srgbClr val="FF0000"/>
                </a:solidFill>
                <a:ea typeface="Calibri" panose="020F0502020204030204" pitchFamily="34" charset="0"/>
                <a:cs typeface="Arial" panose="020B0604020202020204" pitchFamily="34" charset="0"/>
              </a:rPr>
              <a:t>Vai trò của </a:t>
            </a:r>
            <a:r>
              <a:rPr lang="vi-VN" sz="4200" b="1" dirty="0" smtClean="0">
                <a:solidFill>
                  <a:srgbClr val="FF0000"/>
                </a:solidFill>
                <a:ea typeface="Calibri" panose="020F0502020204030204" pitchFamily="34" charset="0"/>
                <a:cs typeface="Arial" panose="020B0604020202020204" pitchFamily="34" charset="0"/>
              </a:rPr>
              <a:t>tiêu dùng: </a:t>
            </a:r>
            <a:r>
              <a:rPr lang="vi-VN" sz="4200" dirty="0">
                <a:ea typeface="Calibri" panose="020F0502020204030204" pitchFamily="34" charset="0"/>
                <a:cs typeface="Arial" panose="020B0604020202020204" pitchFamily="34" charset="0"/>
              </a:rPr>
              <a:t>thúc đẩy mở rộng sản xuất nếu sản phẩm tiêu thụ được và ngược lại, sản xuất sẽ suy giảm khi sản phẩm không tiêu thụ được. </a:t>
            </a:r>
            <a:endParaRPr lang="en-US" sz="4200" dirty="0">
              <a:latin typeface="Arial" panose="020B0604020202020204" pitchFamily="34" charset="0"/>
              <a:cs typeface="Arial" panose="020B0604020202020204" pitchFamily="34" charset="0"/>
            </a:endParaRPr>
          </a:p>
        </p:txBody>
      </p:sp>
      <p:sp>
        <p:nvSpPr>
          <p:cNvPr id="16" name="TextBox 15"/>
          <p:cNvSpPr txBox="1"/>
          <p:nvPr/>
        </p:nvSpPr>
        <p:spPr>
          <a:xfrm>
            <a:off x="1657251" y="258907"/>
            <a:ext cx="14478000" cy="2041456"/>
          </a:xfrm>
          <a:prstGeom prst="rect">
            <a:avLst/>
          </a:prstGeom>
          <a:noFill/>
        </p:spPr>
        <p:txBody>
          <a:bodyPr wrap="square" rtlCol="0">
            <a:spAutoFit/>
          </a:bodyPr>
          <a:lstStyle/>
          <a:p>
            <a:pPr algn="just">
              <a:lnSpc>
                <a:spcPct val="150000"/>
              </a:lnSpc>
            </a:pPr>
            <a:r>
              <a:rPr lang="vi-VN" sz="4500" b="1" dirty="0" smtClean="0">
                <a:latin typeface="Arial" panose="020B0604020202020204" pitchFamily="34" charset="0"/>
                <a:cs typeface="Arial" panose="020B0604020202020204" pitchFamily="34" charset="0"/>
              </a:rPr>
              <a:t>3</a:t>
            </a:r>
            <a:r>
              <a:rPr lang="en-US" sz="4500" b="1" dirty="0" smtClean="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tiêu</a:t>
            </a:r>
            <a:r>
              <a:rPr lang="en-US" sz="4500" b="1" dirty="0">
                <a:latin typeface="Arial" panose="020B0604020202020204" pitchFamily="34" charset="0"/>
                <a:cs typeface="Arial" panose="020B0604020202020204" pitchFamily="34" charset="0"/>
              </a:rPr>
              <a:t> dùng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0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1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59285" y="-97842"/>
            <a:ext cx="1065315" cy="10842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76864" y="1317098"/>
            <a:ext cx="7315200" cy="2261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34006" y="6998588"/>
            <a:ext cx="3650588" cy="935878"/>
          </a:xfrm>
          <a:prstGeom prst="rect">
            <a:avLst/>
          </a:prstGeom>
        </p:spPr>
      </p:pic>
      <p:sp>
        <p:nvSpPr>
          <p:cNvPr id="7" name="TextBox 7"/>
          <p:cNvSpPr txBox="1"/>
          <p:nvPr/>
        </p:nvSpPr>
        <p:spPr>
          <a:xfrm>
            <a:off x="4343400" y="137733"/>
            <a:ext cx="9242250" cy="1063496"/>
          </a:xfrm>
          <a:prstGeom prst="rect">
            <a:avLst/>
          </a:prstGeom>
        </p:spPr>
        <p:txBody>
          <a:bodyPr lIns="0" tIns="0" rIns="0" bIns="0" rtlCol="0" anchor="t">
            <a:spAutoFit/>
          </a:bodyPr>
          <a:lstStyle/>
          <a:p>
            <a:pPr algn="ctr">
              <a:lnSpc>
                <a:spcPts val="8600"/>
              </a:lnSpc>
              <a:spcBef>
                <a:spcPct val="0"/>
              </a:spcBef>
            </a:pPr>
            <a:r>
              <a:rPr lang="vi-VN" sz="6400" b="1" dirty="0" smtClean="0">
                <a:solidFill>
                  <a:srgbClr val="C6AA33"/>
                </a:solidFill>
              </a:rPr>
              <a:t>LUYỆN TẬP</a:t>
            </a:r>
            <a:endParaRPr lang="en-US" sz="6400" b="1" dirty="0">
              <a:solidFill>
                <a:srgbClr val="C6AA33"/>
              </a:solidFill>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70637" y="-395292"/>
            <a:ext cx="2894041" cy="20574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11293" flipV="1">
            <a:off x="15648086" y="-1206578"/>
            <a:ext cx="2025530" cy="212198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5966" y="8473704"/>
            <a:ext cx="2066161" cy="2530933"/>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V="1">
            <a:off x="-1714171" y="-1136179"/>
            <a:ext cx="3196411" cy="2272357"/>
          </a:xfrm>
          <a:prstGeom prst="rect">
            <a:avLst/>
          </a:prstGeom>
        </p:spPr>
      </p:pic>
      <p:sp>
        <p:nvSpPr>
          <p:cNvPr id="18" name="Rectangle 17"/>
          <p:cNvSpPr/>
          <p:nvPr/>
        </p:nvSpPr>
        <p:spPr>
          <a:xfrm>
            <a:off x="1482240" y="2476500"/>
            <a:ext cx="14375360" cy="6963445"/>
          </a:xfrm>
          <a:prstGeom prst="rect">
            <a:avLst/>
          </a:prstGeom>
        </p:spPr>
        <p:txBody>
          <a:bodyPr wrap="square">
            <a:spAutoFit/>
          </a:bodyPr>
          <a:lstStyle/>
          <a:p>
            <a:pPr algn="just">
              <a:lnSpc>
                <a:spcPct val="150000"/>
              </a:lnSpc>
              <a:spcBef>
                <a:spcPts val="300"/>
              </a:spcBef>
              <a:spcAft>
                <a:spcPts val="300"/>
              </a:spcAft>
            </a:pPr>
            <a:r>
              <a:rPr lang="vi-VN" sz="3500" b="1" dirty="0" smtClean="0">
                <a:latin typeface="Arial" panose="020B0604020202020204" pitchFamily="34" charset="0"/>
                <a:ea typeface="Calibri" panose="020F0502020204030204" pitchFamily="34" charset="0"/>
                <a:cs typeface="Arial" panose="020B0604020202020204" pitchFamily="34" charset="0"/>
              </a:rPr>
              <a:t>a. </a:t>
            </a:r>
            <a:r>
              <a:rPr lang="nl-NL" sz="3500" b="1" dirty="0" smtClean="0">
                <a:latin typeface="Arial" panose="020B0604020202020204" pitchFamily="34" charset="0"/>
                <a:ea typeface="Calibri" panose="020F0502020204030204" pitchFamily="34" charset="0"/>
                <a:cs typeface="Arial" panose="020B0604020202020204" pitchFamily="34" charset="0"/>
              </a:rPr>
              <a:t>Trường </a:t>
            </a:r>
            <a:r>
              <a:rPr lang="nl-NL" sz="3500" b="1" dirty="0">
                <a:latin typeface="Arial" panose="020B0604020202020204" pitchFamily="34" charset="0"/>
                <a:ea typeface="Calibri" panose="020F0502020204030204" pitchFamily="34" charset="0"/>
                <a:cs typeface="Arial" panose="020B0604020202020204" pitchFamily="34" charset="0"/>
              </a:rPr>
              <a:t>hợp a:</a:t>
            </a:r>
            <a:endParaRPr lang="en-US" sz="3500" b="1" dirty="0">
              <a:latin typeface="Arial" panose="020B0604020202020204" pitchFamily="34" charset="0"/>
              <a:ea typeface="Calibri" panose="020F0502020204030204" pitchFamily="34" charset="0"/>
              <a:cs typeface="Arial" panose="020B0604020202020204" pitchFamily="34" charset="0"/>
            </a:endParaRPr>
          </a:p>
          <a:p>
            <a:pPr marL="914400" lvl="1" indent="-457200" algn="just">
              <a:lnSpc>
                <a:spcPct val="150000"/>
              </a:lnSpc>
              <a:spcBef>
                <a:spcPts val="300"/>
              </a:spcBef>
              <a:spcAft>
                <a:spcPts val="300"/>
              </a:spcAft>
              <a:buFont typeface="Wingdings" panose="05000000000000000000" pitchFamily="2" charset="2"/>
              <a:buChar char="v"/>
            </a:pPr>
            <a:r>
              <a:rPr lang="nl-NL" sz="3200" b="1" dirty="0" smtClean="0">
                <a:latin typeface="Arial" panose="020B0604020202020204" pitchFamily="34" charset="0"/>
                <a:ea typeface="Calibri" panose="020F0502020204030204" pitchFamily="34" charset="0"/>
                <a:cs typeface="Arial" panose="020B0604020202020204" pitchFamily="34" charset="0"/>
              </a:rPr>
              <a:t>Sản </a:t>
            </a:r>
            <a:r>
              <a:rPr lang="nl-NL" sz="3200" b="1" dirty="0">
                <a:latin typeface="Arial" panose="020B0604020202020204" pitchFamily="34" charset="0"/>
                <a:ea typeface="Calibri" panose="020F0502020204030204" pitchFamily="34" charset="0"/>
                <a:cs typeface="Arial" panose="020B0604020202020204" pitchFamily="34" charset="0"/>
              </a:rPr>
              <a:t>xuất xanh </a:t>
            </a:r>
            <a:r>
              <a:rPr lang="nl-NL" sz="3200" dirty="0">
                <a:latin typeface="Arial" panose="020B0604020202020204" pitchFamily="34" charset="0"/>
                <a:ea typeface="Calibri" panose="020F0502020204030204" pitchFamily="34" charset="0"/>
                <a:cs typeface="Arial" panose="020B0604020202020204" pitchFamily="34" charset="0"/>
              </a:rPr>
              <a:t>là việc áp dụng các giải pháp tiết kiệm năng lượng như: sử dụng nguyên vật liệu, phương tiện tiêu thụ ít điện năng, điện mặt trời, không gây ô nhiễm môi trường</a:t>
            </a:r>
            <a:r>
              <a:rPr lang="nl-NL" sz="3200" dirty="0" smtClean="0">
                <a:latin typeface="Arial" panose="020B0604020202020204" pitchFamily="34" charset="0"/>
                <a:ea typeface="Calibri" panose="020F0502020204030204" pitchFamily="34" charset="0"/>
                <a:cs typeface="Arial" panose="020B0604020202020204" pitchFamily="34" charset="0"/>
              </a:rPr>
              <a:t>,...</a:t>
            </a:r>
            <a:endParaRPr lang="vi-VN" sz="3200" dirty="0" smtClean="0">
              <a:latin typeface="Arial" panose="020B0604020202020204" pitchFamily="34" charset="0"/>
              <a:ea typeface="Calibri" panose="020F0502020204030204" pitchFamily="34" charset="0"/>
              <a:cs typeface="Arial" panose="020B0604020202020204" pitchFamily="34" charset="0"/>
            </a:endParaRPr>
          </a:p>
          <a:p>
            <a:pPr marL="914400" lvl="1" indent="-457200" algn="just">
              <a:lnSpc>
                <a:spcPct val="150000"/>
              </a:lnSpc>
              <a:spcBef>
                <a:spcPts val="300"/>
              </a:spcBef>
              <a:spcAft>
                <a:spcPts val="300"/>
              </a:spcAft>
              <a:buFont typeface="Wingdings" panose="05000000000000000000" pitchFamily="2" charset="2"/>
              <a:buChar char="v"/>
            </a:pPr>
            <a:r>
              <a:rPr lang="nl-NL" sz="3200" b="1" dirty="0" smtClean="0">
                <a:latin typeface="Arial" panose="020B0604020202020204" pitchFamily="34" charset="0"/>
                <a:ea typeface="Calibri" panose="020F0502020204030204" pitchFamily="34" charset="0"/>
                <a:cs typeface="Arial" panose="020B0604020202020204" pitchFamily="34" charset="0"/>
              </a:rPr>
              <a:t>Việc </a:t>
            </a:r>
            <a:r>
              <a:rPr lang="nl-NL" sz="3200" b="1" dirty="0">
                <a:latin typeface="Arial" panose="020B0604020202020204" pitchFamily="34" charset="0"/>
                <a:ea typeface="Calibri" panose="020F0502020204030204" pitchFamily="34" charset="0"/>
                <a:cs typeface="Arial" panose="020B0604020202020204" pitchFamily="34" charset="0"/>
              </a:rPr>
              <a:t>thực hiện sản xuất mang lại lợi ích cho doanh nghiệp như: </a:t>
            </a:r>
            <a:r>
              <a:rPr lang="nl-NL" sz="3200" dirty="0">
                <a:latin typeface="Arial" panose="020B0604020202020204" pitchFamily="34" charset="0"/>
                <a:ea typeface="Calibri" panose="020F0502020204030204" pitchFamily="34" charset="0"/>
                <a:cs typeface="Arial" panose="020B0604020202020204" pitchFamily="34" charset="0"/>
              </a:rPr>
              <a:t>tiết kiệm chi phí, hạ giá thành sản phẩm, tăng lợi thế cạnh tranh, có cơ hội bước chân vào thị trường khó tính đồng thời góp phần bảo vệ môi trường, giảm thiểu ô nhiễm và phát thải khí nhà kính hướng tới phát triển bền vững cho nền kinh tế.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r="61135"/>
          <a:stretch>
            <a:fillRect/>
          </a:stretch>
        </p:blipFill>
        <p:spPr>
          <a:xfrm>
            <a:off x="15857600" y="5657435"/>
            <a:ext cx="2430400" cy="5632537"/>
          </a:xfrm>
          <a:prstGeom prst="rect">
            <a:avLst/>
          </a:prstGeom>
        </p:spPr>
      </p:pic>
      <p:sp>
        <p:nvSpPr>
          <p:cNvPr id="20" name="Rectangle 19"/>
          <p:cNvSpPr/>
          <p:nvPr/>
        </p:nvSpPr>
        <p:spPr>
          <a:xfrm>
            <a:off x="1136403" y="1512548"/>
            <a:ext cx="15656243" cy="942053"/>
          </a:xfrm>
          <a:prstGeom prst="rect">
            <a:avLst/>
          </a:prstGeom>
        </p:spPr>
        <p:txBody>
          <a:bodyPr wrap="square">
            <a:spAutoFit/>
          </a:bodyPr>
          <a:lstStyle/>
          <a:p>
            <a:pPr algn="ctr">
              <a:lnSpc>
                <a:spcPct val="150000"/>
              </a:lnSpc>
            </a:pPr>
            <a:r>
              <a:rPr lang="vi-VN" sz="4200" b="1" dirty="0" smtClean="0">
                <a:solidFill>
                  <a:srgbClr val="FF0000"/>
                </a:solidFill>
                <a:ea typeface="Calibri" panose="020F0502020204030204" pitchFamily="34" charset="0"/>
                <a:cs typeface="Arial" panose="020B0604020202020204" pitchFamily="34" charset="0"/>
              </a:rPr>
              <a:t>Bài 1: </a:t>
            </a:r>
            <a:r>
              <a:rPr lang="vi-VN" sz="4200" dirty="0" smtClean="0">
                <a:solidFill>
                  <a:srgbClr val="FF0000"/>
                </a:solidFill>
                <a:ea typeface="Calibri" panose="020F0502020204030204" pitchFamily="34" charset="0"/>
                <a:cs typeface="Arial" panose="020B0604020202020204" pitchFamily="34" charset="0"/>
              </a:rPr>
              <a:t>HS đọc các trường hợp SGK tr.9 và trả lời câu hỏi.</a:t>
            </a:r>
            <a:endParaRPr lang="en-US" sz="42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barn(inVertical)">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3"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59285" y="-97842"/>
            <a:ext cx="1065315" cy="10842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76864" y="1317098"/>
            <a:ext cx="7315200" cy="2261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34006" y="6998588"/>
            <a:ext cx="3650588" cy="935878"/>
          </a:xfrm>
          <a:prstGeom prst="rect">
            <a:avLst/>
          </a:prstGeom>
        </p:spPr>
      </p:pic>
      <p:sp>
        <p:nvSpPr>
          <p:cNvPr id="7" name="TextBox 7"/>
          <p:cNvSpPr txBox="1"/>
          <p:nvPr/>
        </p:nvSpPr>
        <p:spPr>
          <a:xfrm>
            <a:off x="4343400" y="137733"/>
            <a:ext cx="9242250" cy="1063496"/>
          </a:xfrm>
          <a:prstGeom prst="rect">
            <a:avLst/>
          </a:prstGeom>
        </p:spPr>
        <p:txBody>
          <a:bodyPr lIns="0" tIns="0" rIns="0" bIns="0" rtlCol="0" anchor="t">
            <a:spAutoFit/>
          </a:bodyPr>
          <a:lstStyle/>
          <a:p>
            <a:pPr algn="ctr">
              <a:lnSpc>
                <a:spcPts val="8600"/>
              </a:lnSpc>
              <a:spcBef>
                <a:spcPct val="0"/>
              </a:spcBef>
            </a:pPr>
            <a:r>
              <a:rPr lang="vi-VN" sz="6400" b="1" dirty="0" smtClean="0">
                <a:solidFill>
                  <a:srgbClr val="C6AA33"/>
                </a:solidFill>
              </a:rPr>
              <a:t>LUYỆN TẬP</a:t>
            </a:r>
            <a:endParaRPr lang="en-US" sz="6400" b="1" dirty="0">
              <a:solidFill>
                <a:srgbClr val="C6AA33"/>
              </a:solidFill>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70637" y="-395292"/>
            <a:ext cx="2894041" cy="20574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11293" flipV="1">
            <a:off x="15648086" y="-1206578"/>
            <a:ext cx="2025530" cy="212198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5966" y="8473704"/>
            <a:ext cx="2066161" cy="2530933"/>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V="1">
            <a:off x="-1714171" y="-1136179"/>
            <a:ext cx="3196411" cy="2272357"/>
          </a:xfrm>
          <a:prstGeom prst="rect">
            <a:avLst/>
          </a:prstGeom>
        </p:spPr>
      </p:pic>
      <p:sp>
        <p:nvSpPr>
          <p:cNvPr id="18" name="Rectangle 17"/>
          <p:cNvSpPr/>
          <p:nvPr/>
        </p:nvSpPr>
        <p:spPr>
          <a:xfrm>
            <a:off x="1487136" y="1627941"/>
            <a:ext cx="15429263" cy="4208844"/>
          </a:xfrm>
          <a:prstGeom prst="rect">
            <a:avLst/>
          </a:prstGeom>
        </p:spPr>
        <p:txBody>
          <a:bodyPr wrap="square">
            <a:spAutoFit/>
          </a:bodyPr>
          <a:lstStyle/>
          <a:p>
            <a:pPr algn="just">
              <a:lnSpc>
                <a:spcPct val="150000"/>
              </a:lnSpc>
              <a:spcBef>
                <a:spcPts val="300"/>
              </a:spcBef>
              <a:spcAft>
                <a:spcPts val="300"/>
              </a:spcAft>
            </a:pPr>
            <a:r>
              <a:rPr lang="vi-VN" sz="3500" b="1" dirty="0" smtClean="0">
                <a:ea typeface="Calibri" panose="020F0502020204030204" pitchFamily="34" charset="0"/>
                <a:cs typeface="Arial" panose="020B0604020202020204" pitchFamily="34" charset="0"/>
              </a:rPr>
              <a:t>b. Trường </a:t>
            </a:r>
            <a:r>
              <a:rPr lang="vi-VN" sz="3500" b="1" dirty="0">
                <a:ea typeface="Calibri" panose="020F0502020204030204" pitchFamily="34" charset="0"/>
                <a:cs typeface="Arial" panose="020B0604020202020204" pitchFamily="34" charset="0"/>
              </a:rPr>
              <a:t>hợp b: </a:t>
            </a:r>
            <a:endParaRPr lang="vi-VN" sz="3500" b="1" dirty="0" smtClean="0">
              <a:ea typeface="Calibri" panose="020F0502020204030204" pitchFamily="34" charset="0"/>
              <a:cs typeface="Arial" panose="020B0604020202020204" pitchFamily="34" charset="0"/>
            </a:endParaRPr>
          </a:p>
          <a:p>
            <a:pPr marL="914400" lvl="1" indent="-457200" algn="just">
              <a:lnSpc>
                <a:spcPct val="150000"/>
              </a:lnSpc>
              <a:spcBef>
                <a:spcPts val="300"/>
              </a:spcBef>
              <a:spcAft>
                <a:spcPts val="300"/>
              </a:spcAft>
              <a:buFont typeface="Wingdings" panose="05000000000000000000" pitchFamily="2" charset="2"/>
              <a:buChar char="v"/>
            </a:pPr>
            <a:r>
              <a:rPr lang="vi-VN" sz="3500" dirty="0" smtClean="0">
                <a:ea typeface="Calibri" panose="020F0502020204030204" pitchFamily="34" charset="0"/>
                <a:cs typeface="Arial" panose="020B0604020202020204" pitchFamily="34" charset="0"/>
              </a:rPr>
              <a:t>Giải </a:t>
            </a:r>
            <a:r>
              <a:rPr lang="vi-VN" sz="3500" dirty="0">
                <a:ea typeface="Calibri" panose="020F0502020204030204" pitchFamily="34" charset="0"/>
                <a:cs typeface="Arial" panose="020B0604020202020204" pitchFamily="34" charset="0"/>
              </a:rPr>
              <a:t>pháp điều chỉnh hoạt động phân phối thu nhập của doanh nghiệp Y giúp doanh nghiệp tiếp tục duy trì được hoạt động sản xuất, giữ chân người lao động. Người lao động sẽ tiếp tục có việc làm, có thu nhập tuy thấp nhưng vẫn duy trì được cuộc sống, giữ được việc làm ổn định.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r="61135"/>
          <a:stretch>
            <a:fillRect/>
          </a:stretch>
        </p:blipFill>
        <p:spPr>
          <a:xfrm>
            <a:off x="15857600" y="5657435"/>
            <a:ext cx="2430400" cy="5632537"/>
          </a:xfrm>
          <a:prstGeom prst="rect">
            <a:avLst/>
          </a:prstGeom>
        </p:spPr>
      </p:pic>
    </p:spTree>
    <p:extLst>
      <p:ext uri="{BB962C8B-B14F-4D97-AF65-F5344CB8AC3E}">
        <p14:creationId xmlns:p14="http://schemas.microsoft.com/office/powerpoint/2010/main" val="179738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59285" y="-97842"/>
            <a:ext cx="1065315" cy="10842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76864" y="1317098"/>
            <a:ext cx="7315200" cy="2261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34006" y="6998588"/>
            <a:ext cx="3650588" cy="935878"/>
          </a:xfrm>
          <a:prstGeom prst="rect">
            <a:avLst/>
          </a:prstGeom>
        </p:spPr>
      </p:pic>
      <p:sp>
        <p:nvSpPr>
          <p:cNvPr id="7" name="TextBox 7"/>
          <p:cNvSpPr txBox="1"/>
          <p:nvPr/>
        </p:nvSpPr>
        <p:spPr>
          <a:xfrm>
            <a:off x="4343400" y="137733"/>
            <a:ext cx="9242250" cy="1063496"/>
          </a:xfrm>
          <a:prstGeom prst="rect">
            <a:avLst/>
          </a:prstGeom>
        </p:spPr>
        <p:txBody>
          <a:bodyPr lIns="0" tIns="0" rIns="0" bIns="0" rtlCol="0" anchor="t">
            <a:spAutoFit/>
          </a:bodyPr>
          <a:lstStyle/>
          <a:p>
            <a:pPr algn="ctr">
              <a:lnSpc>
                <a:spcPts val="8600"/>
              </a:lnSpc>
              <a:spcBef>
                <a:spcPct val="0"/>
              </a:spcBef>
            </a:pPr>
            <a:r>
              <a:rPr lang="vi-VN" sz="6400" b="1" dirty="0" smtClean="0">
                <a:solidFill>
                  <a:srgbClr val="C6AA33"/>
                </a:solidFill>
              </a:rPr>
              <a:t>LUYỆN TẬP</a:t>
            </a:r>
            <a:endParaRPr lang="en-US" sz="6400" b="1" dirty="0">
              <a:solidFill>
                <a:srgbClr val="C6AA33"/>
              </a:solidFill>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70637" y="-395292"/>
            <a:ext cx="2894041" cy="20574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11293" flipV="1">
            <a:off x="15648086" y="-1206578"/>
            <a:ext cx="2025530" cy="212198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5966" y="8473704"/>
            <a:ext cx="2066161" cy="2530933"/>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V="1">
            <a:off x="-1714171" y="-1136179"/>
            <a:ext cx="3196411" cy="2272357"/>
          </a:xfrm>
          <a:prstGeom prst="rect">
            <a:avLst/>
          </a:prstGeom>
        </p:spPr>
      </p:pic>
      <p:sp>
        <p:nvSpPr>
          <p:cNvPr id="18" name="Rectangle 17"/>
          <p:cNvSpPr/>
          <p:nvPr/>
        </p:nvSpPr>
        <p:spPr>
          <a:xfrm>
            <a:off x="1482241" y="1659073"/>
            <a:ext cx="14519760" cy="7702108"/>
          </a:xfrm>
          <a:prstGeom prst="rect">
            <a:avLst/>
          </a:prstGeom>
        </p:spPr>
        <p:txBody>
          <a:bodyPr wrap="square">
            <a:spAutoFit/>
          </a:bodyPr>
          <a:lstStyle/>
          <a:p>
            <a:pPr algn="just">
              <a:lnSpc>
                <a:spcPct val="150000"/>
              </a:lnSpc>
              <a:spcBef>
                <a:spcPts val="300"/>
              </a:spcBef>
              <a:spcAft>
                <a:spcPts val="300"/>
              </a:spcAft>
            </a:pPr>
            <a:r>
              <a:rPr lang="vi-VN" sz="3500" b="1" dirty="0" smtClean="0">
                <a:ea typeface="Calibri" panose="020F0502020204030204" pitchFamily="34" charset="0"/>
                <a:cs typeface="Arial" panose="020B0604020202020204" pitchFamily="34" charset="0"/>
              </a:rPr>
              <a:t>c. Trường </a:t>
            </a:r>
            <a:r>
              <a:rPr lang="vi-VN" sz="3500" b="1" dirty="0">
                <a:ea typeface="Calibri" panose="020F0502020204030204" pitchFamily="34" charset="0"/>
                <a:cs typeface="Arial" panose="020B0604020202020204" pitchFamily="34" charset="0"/>
              </a:rPr>
              <a:t>hợp c:</a:t>
            </a:r>
          </a:p>
          <a:p>
            <a:pPr marL="914400" lvl="1" indent="-457200" algn="just">
              <a:lnSpc>
                <a:spcPct val="150000"/>
              </a:lnSpc>
              <a:spcBef>
                <a:spcPts val="300"/>
              </a:spcBef>
              <a:spcAft>
                <a:spcPts val="300"/>
              </a:spcAft>
              <a:buFont typeface="Wingdings" panose="05000000000000000000" pitchFamily="2" charset="2"/>
              <a:buChar char="v"/>
            </a:pPr>
            <a:r>
              <a:rPr lang="vi-VN" sz="3200" dirty="0" smtClean="0">
                <a:ea typeface="Calibri" panose="020F0502020204030204" pitchFamily="34" charset="0"/>
                <a:cs typeface="Arial" panose="020B0604020202020204" pitchFamily="34" charset="0"/>
              </a:rPr>
              <a:t>Bán </a:t>
            </a:r>
            <a:r>
              <a:rPr lang="vi-VN" sz="3200" dirty="0">
                <a:ea typeface="Calibri" panose="020F0502020204030204" pitchFamily="34" charset="0"/>
                <a:cs typeface="Arial" panose="020B0604020202020204" pitchFamily="34" charset="0"/>
              </a:rPr>
              <a:t>hàng trực tuyến là loại hoạt động trao đổi. Hoạt động này có nhiều ưu điểm: không tốn chi phí thuê mặt bằng, nguồn nhân lực, có nhiều tiện lợi cho người tiêu dùng. Tuy nhiên, cũng có những hạn chế như: mất thời gian chờ đợi để nhận được hàng hóa, sản phẩm nhận được nhiều khi không đúng với quảng cáo,...</a:t>
            </a:r>
          </a:p>
          <a:p>
            <a:pPr marL="914400" lvl="1" indent="-457200" algn="just">
              <a:lnSpc>
                <a:spcPct val="150000"/>
              </a:lnSpc>
              <a:spcBef>
                <a:spcPts val="300"/>
              </a:spcBef>
              <a:spcAft>
                <a:spcPts val="300"/>
              </a:spcAft>
              <a:buFont typeface="Wingdings" panose="05000000000000000000" pitchFamily="2" charset="2"/>
              <a:buChar char="v"/>
            </a:pPr>
            <a:r>
              <a:rPr lang="vi-VN" sz="3200" dirty="0" smtClean="0">
                <a:ea typeface="Calibri" panose="020F0502020204030204" pitchFamily="34" charset="0"/>
                <a:cs typeface="Arial" panose="020B0604020202020204" pitchFamily="34" charset="0"/>
              </a:rPr>
              <a:t>Để </a:t>
            </a:r>
            <a:r>
              <a:rPr lang="vi-VN" sz="3200" dirty="0">
                <a:ea typeface="Calibri" panose="020F0502020204030204" pitchFamily="34" charset="0"/>
                <a:cs typeface="Arial" panose="020B0604020202020204" pitchFamily="34" charset="0"/>
              </a:rPr>
              <a:t>hạn chế những tiêu cực của hoạt động này, Nhà nước cần tăng cường hoạt động quản lí các trang thương mại điện tử, tăng cường chế tài xử phạt các vụ việc xấu ảnh hưởng đến quyền lợi người tiêu dùng. Người tiêu dùng cũng cần tìm những nơi bán hàng có uy tín để mua sản phẩm.</a:t>
            </a:r>
          </a:p>
        </p:txBody>
      </p:sp>
      <p:pic>
        <p:nvPicPr>
          <p:cNvPr id="17"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r="61135"/>
          <a:stretch>
            <a:fillRect/>
          </a:stretch>
        </p:blipFill>
        <p:spPr>
          <a:xfrm>
            <a:off x="16002001" y="5905500"/>
            <a:ext cx="2430400" cy="5632537"/>
          </a:xfrm>
          <a:prstGeom prst="rect">
            <a:avLst/>
          </a:prstGeom>
        </p:spPr>
      </p:pic>
    </p:spTree>
    <p:extLst>
      <p:ext uri="{BB962C8B-B14F-4D97-AF65-F5344CB8AC3E}">
        <p14:creationId xmlns:p14="http://schemas.microsoft.com/office/powerpoint/2010/main" val="64565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1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59285" y="-97842"/>
            <a:ext cx="1065315" cy="10842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76864" y="1317098"/>
            <a:ext cx="7315200" cy="2261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34006" y="6998588"/>
            <a:ext cx="3650588" cy="935878"/>
          </a:xfrm>
          <a:prstGeom prst="rect">
            <a:avLst/>
          </a:prstGeom>
        </p:spPr>
      </p:pic>
      <p:sp>
        <p:nvSpPr>
          <p:cNvPr id="7" name="TextBox 7"/>
          <p:cNvSpPr txBox="1"/>
          <p:nvPr/>
        </p:nvSpPr>
        <p:spPr>
          <a:xfrm>
            <a:off x="4343400" y="137733"/>
            <a:ext cx="9242250" cy="1063496"/>
          </a:xfrm>
          <a:prstGeom prst="rect">
            <a:avLst/>
          </a:prstGeom>
        </p:spPr>
        <p:txBody>
          <a:bodyPr lIns="0" tIns="0" rIns="0" bIns="0" rtlCol="0" anchor="t">
            <a:spAutoFit/>
          </a:bodyPr>
          <a:lstStyle/>
          <a:p>
            <a:pPr algn="ctr">
              <a:lnSpc>
                <a:spcPts val="8600"/>
              </a:lnSpc>
              <a:spcBef>
                <a:spcPct val="0"/>
              </a:spcBef>
            </a:pPr>
            <a:r>
              <a:rPr lang="vi-VN" sz="6400" b="1" dirty="0" smtClean="0">
                <a:solidFill>
                  <a:srgbClr val="C6AA33"/>
                </a:solidFill>
              </a:rPr>
              <a:t>LUYỆN TẬP</a:t>
            </a:r>
            <a:endParaRPr lang="en-US" sz="6400" b="1" dirty="0">
              <a:solidFill>
                <a:srgbClr val="C6AA33"/>
              </a:solidFill>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70637" y="-395292"/>
            <a:ext cx="2894041" cy="20574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11293" flipV="1">
            <a:off x="15648086" y="-1206578"/>
            <a:ext cx="2025530" cy="212198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5966" y="8473704"/>
            <a:ext cx="2066161" cy="2530933"/>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V="1">
            <a:off x="-1714171" y="-1136179"/>
            <a:ext cx="3196411" cy="2272357"/>
          </a:xfrm>
          <a:prstGeom prst="rect">
            <a:avLst/>
          </a:prstGeom>
        </p:spPr>
      </p:pic>
      <p:sp>
        <p:nvSpPr>
          <p:cNvPr id="18" name="Rectangle 17"/>
          <p:cNvSpPr/>
          <p:nvPr/>
        </p:nvSpPr>
        <p:spPr>
          <a:xfrm>
            <a:off x="1482240" y="1785982"/>
            <a:ext cx="15662760" cy="5093702"/>
          </a:xfrm>
          <a:prstGeom prst="rect">
            <a:avLst/>
          </a:prstGeom>
        </p:spPr>
        <p:txBody>
          <a:bodyPr wrap="square">
            <a:spAutoFit/>
          </a:bodyPr>
          <a:lstStyle/>
          <a:p>
            <a:pPr algn="just">
              <a:lnSpc>
                <a:spcPct val="150000"/>
              </a:lnSpc>
              <a:spcBef>
                <a:spcPts val="300"/>
              </a:spcBef>
              <a:spcAft>
                <a:spcPts val="300"/>
              </a:spcAft>
            </a:pPr>
            <a:r>
              <a:rPr lang="vi-VN" sz="3500" b="1" dirty="0" smtClean="0">
                <a:ea typeface="Calibri" panose="020F0502020204030204" pitchFamily="34" charset="0"/>
                <a:cs typeface="Arial" panose="020B0604020202020204" pitchFamily="34" charset="0"/>
              </a:rPr>
              <a:t>d. Trường </a:t>
            </a:r>
            <a:r>
              <a:rPr lang="vi-VN" sz="3500" b="1" dirty="0">
                <a:ea typeface="Calibri" panose="020F0502020204030204" pitchFamily="34" charset="0"/>
                <a:cs typeface="Arial" panose="020B0604020202020204" pitchFamily="34" charset="0"/>
              </a:rPr>
              <a:t>hợp d: </a:t>
            </a:r>
          </a:p>
          <a:p>
            <a:pPr marL="914400" lvl="1" indent="-457200" algn="just">
              <a:lnSpc>
                <a:spcPct val="150000"/>
              </a:lnSpc>
              <a:spcBef>
                <a:spcPts val="300"/>
              </a:spcBef>
              <a:spcAft>
                <a:spcPts val="300"/>
              </a:spcAft>
              <a:buFont typeface="Wingdings" panose="05000000000000000000" pitchFamily="2" charset="2"/>
              <a:buChar char="v"/>
            </a:pPr>
            <a:r>
              <a:rPr lang="vi-VN" sz="3500" dirty="0" smtClean="0">
                <a:ea typeface="Calibri" panose="020F0502020204030204" pitchFamily="34" charset="0"/>
                <a:cs typeface="Arial" panose="020B0604020202020204" pitchFamily="34" charset="0"/>
              </a:rPr>
              <a:t>Hoạt </a:t>
            </a:r>
            <a:r>
              <a:rPr lang="vi-VN" sz="3500" dirty="0">
                <a:ea typeface="Calibri" panose="020F0502020204030204" pitchFamily="34" charset="0"/>
                <a:cs typeface="Arial" panose="020B0604020202020204" pitchFamily="34" charset="0"/>
              </a:rPr>
              <a:t>động tiêu dùng các sản phẩm làm từ nhựa gây ô nhiễm môi trường nghiêm trọng và ảnh hưởng nhiều đến đời sống xã hội. </a:t>
            </a:r>
          </a:p>
          <a:p>
            <a:pPr marL="914400" lvl="1" indent="-457200" algn="just">
              <a:lnSpc>
                <a:spcPct val="150000"/>
              </a:lnSpc>
              <a:spcBef>
                <a:spcPts val="300"/>
              </a:spcBef>
              <a:spcAft>
                <a:spcPts val="300"/>
              </a:spcAft>
              <a:buFont typeface="Wingdings" panose="05000000000000000000" pitchFamily="2" charset="2"/>
              <a:buChar char="v"/>
            </a:pPr>
            <a:r>
              <a:rPr lang="vi-VN" sz="3500" dirty="0" smtClean="0">
                <a:ea typeface="Calibri" panose="020F0502020204030204" pitchFamily="34" charset="0"/>
                <a:cs typeface="Arial" panose="020B0604020202020204" pitchFamily="34" charset="0"/>
              </a:rPr>
              <a:t>Biện </a:t>
            </a:r>
            <a:r>
              <a:rPr lang="vi-VN" sz="3500" dirty="0">
                <a:ea typeface="Calibri" panose="020F0502020204030204" pitchFamily="34" charset="0"/>
                <a:cs typeface="Arial" panose="020B0604020202020204" pitchFamily="34" charset="0"/>
              </a:rPr>
              <a:t>pháp giảm bớt việc sử dụng này như: thay đổi thói quen dùng sản phẩm nhựa bằng sử dụng các vật dụng làm từ chất liệu dễ phân huy như gỗ, giấy,...</a:t>
            </a:r>
          </a:p>
        </p:txBody>
      </p:sp>
      <p:pic>
        <p:nvPicPr>
          <p:cNvPr id="17"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r="61135"/>
          <a:stretch>
            <a:fillRect/>
          </a:stretch>
        </p:blipFill>
        <p:spPr>
          <a:xfrm>
            <a:off x="15857600" y="5829300"/>
            <a:ext cx="2430400" cy="5632537"/>
          </a:xfrm>
          <a:prstGeom prst="rect">
            <a:avLst/>
          </a:prstGeom>
        </p:spPr>
      </p:pic>
    </p:spTree>
    <p:extLst>
      <p:ext uri="{BB962C8B-B14F-4D97-AF65-F5344CB8AC3E}">
        <p14:creationId xmlns:p14="http://schemas.microsoft.com/office/powerpoint/2010/main" val="1081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1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59285" y="-97842"/>
            <a:ext cx="1065315" cy="10842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76864" y="1317098"/>
            <a:ext cx="7315200" cy="2261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34006" y="6998588"/>
            <a:ext cx="3650588" cy="935878"/>
          </a:xfrm>
          <a:prstGeom prst="rect">
            <a:avLst/>
          </a:prstGeom>
        </p:spPr>
      </p:pic>
      <p:sp>
        <p:nvSpPr>
          <p:cNvPr id="7" name="TextBox 7"/>
          <p:cNvSpPr txBox="1"/>
          <p:nvPr/>
        </p:nvSpPr>
        <p:spPr>
          <a:xfrm>
            <a:off x="4343400" y="137733"/>
            <a:ext cx="9242250" cy="1063496"/>
          </a:xfrm>
          <a:prstGeom prst="rect">
            <a:avLst/>
          </a:prstGeom>
        </p:spPr>
        <p:txBody>
          <a:bodyPr lIns="0" tIns="0" rIns="0" bIns="0" rtlCol="0" anchor="t">
            <a:spAutoFit/>
          </a:bodyPr>
          <a:lstStyle/>
          <a:p>
            <a:pPr algn="ctr">
              <a:lnSpc>
                <a:spcPts val="8600"/>
              </a:lnSpc>
              <a:spcBef>
                <a:spcPct val="0"/>
              </a:spcBef>
            </a:pPr>
            <a:r>
              <a:rPr lang="vi-VN" sz="6400" b="1" dirty="0" smtClean="0">
                <a:solidFill>
                  <a:srgbClr val="C6AA33"/>
                </a:solidFill>
              </a:rPr>
              <a:t>LUYỆN TẬP</a:t>
            </a:r>
            <a:endParaRPr lang="en-US" sz="6400" b="1" dirty="0">
              <a:solidFill>
                <a:srgbClr val="C6AA33"/>
              </a:solidFill>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70637" y="-395292"/>
            <a:ext cx="2894041" cy="20574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11293" flipV="1">
            <a:off x="15648086" y="-1206578"/>
            <a:ext cx="2025530" cy="212198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28600" y="8572500"/>
            <a:ext cx="1985508" cy="2432137"/>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V="1">
            <a:off x="-1714171" y="-1136179"/>
            <a:ext cx="3196411" cy="2272357"/>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253637" y="6743700"/>
            <a:ext cx="5825270" cy="4498106"/>
          </a:xfrm>
          <a:prstGeom prst="rect">
            <a:avLst/>
          </a:prstGeom>
        </p:spPr>
      </p:pic>
      <p:sp>
        <p:nvSpPr>
          <p:cNvPr id="16" name="Rectangle 15"/>
          <p:cNvSpPr/>
          <p:nvPr/>
        </p:nvSpPr>
        <p:spPr>
          <a:xfrm>
            <a:off x="1136403" y="1430151"/>
            <a:ext cx="15656243" cy="1911549"/>
          </a:xfrm>
          <a:prstGeom prst="rect">
            <a:avLst/>
          </a:prstGeom>
        </p:spPr>
        <p:txBody>
          <a:bodyPr wrap="square">
            <a:spAutoFit/>
          </a:bodyPr>
          <a:lstStyle/>
          <a:p>
            <a:pPr algn="just">
              <a:lnSpc>
                <a:spcPct val="150000"/>
              </a:lnSpc>
            </a:pPr>
            <a:r>
              <a:rPr lang="vi-VN" sz="4200" b="1" dirty="0" smtClean="0">
                <a:solidFill>
                  <a:srgbClr val="FF0000"/>
                </a:solidFill>
                <a:ea typeface="Calibri" panose="020F0502020204030204" pitchFamily="34" charset="0"/>
                <a:cs typeface="Arial" panose="020B0604020202020204" pitchFamily="34" charset="0"/>
              </a:rPr>
              <a:t>Bài 2: </a:t>
            </a:r>
            <a:r>
              <a:rPr lang="vi-VN" sz="4200" dirty="0" smtClean="0">
                <a:solidFill>
                  <a:srgbClr val="FF0000"/>
                </a:solidFill>
                <a:ea typeface="Calibri" panose="020F0502020204030204" pitchFamily="34" charset="0"/>
                <a:cs typeface="Arial" panose="020B0604020202020204" pitchFamily="34" charset="0"/>
              </a:rPr>
              <a:t>Em hãy đưa ra lời khuyên cho các nhân vật trong những tình huống sau:</a:t>
            </a:r>
            <a:endParaRPr lang="en-US" sz="4200" dirty="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1136402" y="3366152"/>
            <a:ext cx="13265397" cy="6532750"/>
          </a:xfrm>
          <a:prstGeom prst="rect">
            <a:avLst/>
          </a:prstGeom>
        </p:spPr>
        <p:txBody>
          <a:bodyPr wrap="square">
            <a:spAutoFit/>
          </a:bodyPr>
          <a:lstStyle/>
          <a:p>
            <a:pPr marL="514350" indent="-514350" algn="just">
              <a:lnSpc>
                <a:spcPct val="150000"/>
              </a:lnSpc>
              <a:spcBef>
                <a:spcPts val="300"/>
              </a:spcBef>
              <a:spcAft>
                <a:spcPts val="300"/>
              </a:spcAft>
              <a:buAutoNum type="alphaLcPeriod"/>
            </a:pPr>
            <a:r>
              <a:rPr lang="vi-VN" sz="3400" dirty="0" smtClean="0">
                <a:effectLst/>
                <a:latin typeface="Arial" panose="020B0604020202020204" pitchFamily="34" charset="0"/>
                <a:ea typeface="Calibri" panose="020F0502020204030204" pitchFamily="34" charset="0"/>
                <a:cs typeface="Arial" panose="020B0604020202020204" pitchFamily="34" charset="0"/>
              </a:rPr>
              <a:t>Chị H có ý định sẽ mởi một xưởng sản xuất quần áo thời trang, làm giả sản phẩm của một số thương hiệu nổi tiếng đang được người tiêu dùng ưa chuộng. Theo em, chị H có nên thực hiện dự định này không? Vì sao?</a:t>
            </a:r>
          </a:p>
          <a:p>
            <a:pPr marL="514350" indent="-514350" algn="just">
              <a:lnSpc>
                <a:spcPct val="150000"/>
              </a:lnSpc>
              <a:spcBef>
                <a:spcPts val="300"/>
              </a:spcBef>
              <a:spcAft>
                <a:spcPts val="300"/>
              </a:spcAft>
              <a:buAutoNum type="alphaLcPeriod"/>
            </a:pPr>
            <a:r>
              <a:rPr lang="vi-VN" sz="3400" dirty="0" smtClean="0">
                <a:latin typeface="Arial" panose="020B0604020202020204" pitchFamily="34" charset="0"/>
                <a:ea typeface="Calibri" panose="020F0502020204030204" pitchFamily="34" charset="0"/>
                <a:cs typeface="Arial" panose="020B0604020202020204" pitchFamily="34" charset="0"/>
              </a:rPr>
              <a:t>Bố mẹ N có ý định mở một quán trò chơi điện tử trực tuyến ngay gần cổng một trường trung học phổ thông với mong muốn sẽ thu hút được đối tượng khách hàng là các bạn học sinh. Nếu là N, em sẽ nói gì với bố mẹ trong hoạt động kinh doanh này?</a:t>
            </a:r>
            <a:endParaRPr lang="en-US" sz="3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764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Vertic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arn(inVertical)">
                                      <p:cBhvr>
                                        <p:cTn id="1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59285" y="-97842"/>
            <a:ext cx="1065315" cy="10842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76864" y="1317098"/>
            <a:ext cx="7315200" cy="2261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34006" y="6998588"/>
            <a:ext cx="3650588" cy="935878"/>
          </a:xfrm>
          <a:prstGeom prst="rect">
            <a:avLst/>
          </a:prstGeom>
        </p:spPr>
      </p:pic>
      <p:sp>
        <p:nvSpPr>
          <p:cNvPr id="7" name="TextBox 7"/>
          <p:cNvSpPr txBox="1"/>
          <p:nvPr/>
        </p:nvSpPr>
        <p:spPr>
          <a:xfrm>
            <a:off x="4343400" y="137733"/>
            <a:ext cx="9242250" cy="1063496"/>
          </a:xfrm>
          <a:prstGeom prst="rect">
            <a:avLst/>
          </a:prstGeom>
        </p:spPr>
        <p:txBody>
          <a:bodyPr lIns="0" tIns="0" rIns="0" bIns="0" rtlCol="0" anchor="t">
            <a:spAutoFit/>
          </a:bodyPr>
          <a:lstStyle/>
          <a:p>
            <a:pPr algn="ctr">
              <a:lnSpc>
                <a:spcPts val="8600"/>
              </a:lnSpc>
              <a:spcBef>
                <a:spcPct val="0"/>
              </a:spcBef>
            </a:pPr>
            <a:r>
              <a:rPr lang="vi-VN" sz="6400" b="1" dirty="0" smtClean="0">
                <a:solidFill>
                  <a:srgbClr val="C6AA33"/>
                </a:solidFill>
              </a:rPr>
              <a:t>LUYỆN TẬP</a:t>
            </a:r>
            <a:endParaRPr lang="en-US" sz="6400" b="1" dirty="0">
              <a:solidFill>
                <a:srgbClr val="C6AA33"/>
              </a:solidFill>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70637" y="-395292"/>
            <a:ext cx="2894041" cy="20574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11293" flipV="1">
            <a:off x="15648086" y="-1206578"/>
            <a:ext cx="2025530" cy="212198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28600" y="8572500"/>
            <a:ext cx="1985508" cy="2432137"/>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V="1">
            <a:off x="-1714171" y="-1136179"/>
            <a:ext cx="3196411" cy="2272357"/>
          </a:xfrm>
          <a:prstGeom prst="rect">
            <a:avLst/>
          </a:prstGeom>
        </p:spPr>
      </p:pic>
      <p:sp>
        <p:nvSpPr>
          <p:cNvPr id="17" name="Rectangle 16"/>
          <p:cNvSpPr/>
          <p:nvPr/>
        </p:nvSpPr>
        <p:spPr>
          <a:xfrm>
            <a:off x="990600" y="1866900"/>
            <a:ext cx="15925800" cy="4208844"/>
          </a:xfrm>
          <a:prstGeom prst="rect">
            <a:avLst/>
          </a:prstGeom>
        </p:spPr>
        <p:txBody>
          <a:bodyPr wrap="square">
            <a:spAutoFit/>
          </a:bodyPr>
          <a:lstStyle/>
          <a:p>
            <a:pPr marL="514350" indent="-514350" algn="just">
              <a:lnSpc>
                <a:spcPct val="150000"/>
              </a:lnSpc>
              <a:spcBef>
                <a:spcPts val="300"/>
              </a:spcBef>
              <a:spcAft>
                <a:spcPts val="300"/>
              </a:spcAft>
              <a:buAutoNum type="alphaLcPeriod"/>
            </a:pPr>
            <a:r>
              <a:rPr lang="vi-VN" sz="3500" dirty="0" smtClean="0">
                <a:ea typeface="Calibri" panose="020F0502020204030204" pitchFamily="34" charset="0"/>
                <a:cs typeface="Arial" panose="020B0604020202020204" pitchFamily="34" charset="0"/>
              </a:rPr>
              <a:t>Việc </a:t>
            </a:r>
            <a:r>
              <a:rPr lang="vi-VN" sz="3500" dirty="0">
                <a:ea typeface="Calibri" panose="020F0502020204030204" pitchFamily="34" charset="0"/>
                <a:cs typeface="Arial" panose="020B0604020202020204" pitchFamily="34" charset="0"/>
              </a:rPr>
              <a:t>làm giả một số sản phẩm thương hiệu nổi tiếng là vi phạm pháp luật về cạnh tranh nên chị H không nên làm như vậy.</a:t>
            </a:r>
          </a:p>
          <a:p>
            <a:pPr marL="514350" indent="-514350" algn="just">
              <a:lnSpc>
                <a:spcPct val="150000"/>
              </a:lnSpc>
              <a:spcBef>
                <a:spcPts val="300"/>
              </a:spcBef>
              <a:spcAft>
                <a:spcPts val="300"/>
              </a:spcAft>
              <a:buAutoNum type="alphaLcPeriod"/>
            </a:pPr>
            <a:r>
              <a:rPr lang="vi-VN" sz="3500" dirty="0" smtClean="0">
                <a:ea typeface="Calibri" panose="020F0502020204030204" pitchFamily="34" charset="0"/>
                <a:cs typeface="Arial" panose="020B0604020202020204" pitchFamily="34" charset="0"/>
              </a:rPr>
              <a:t>Nếu </a:t>
            </a:r>
            <a:r>
              <a:rPr lang="vi-VN" sz="3500" dirty="0">
                <a:ea typeface="Calibri" panose="020F0502020204030204" pitchFamily="34" charset="0"/>
                <a:cs typeface="Arial" panose="020B0604020202020204" pitchFamily="34" charset="0"/>
              </a:rPr>
              <a:t>là N, em sẽ nói với bố mẹ rằng các bạn HS rất ham chơi trò chơi điện tử, bố mẹ kinh doanh vì muốn thu được nhiều tiền từ HS trốn học, bỏ tiết để chơi điện tử là không nên.</a:t>
            </a:r>
          </a:p>
        </p:txBody>
      </p:sp>
      <p:pic>
        <p:nvPicPr>
          <p:cNvPr id="18" name="Picture 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39143"/>
          <a:stretch>
            <a:fillRect/>
          </a:stretch>
        </p:blipFill>
        <p:spPr>
          <a:xfrm>
            <a:off x="14807247" y="6057900"/>
            <a:ext cx="3970798" cy="5876976"/>
          </a:xfrm>
          <a:prstGeom prst="rect">
            <a:avLst/>
          </a:prstGeom>
        </p:spPr>
      </p:pic>
    </p:spTree>
    <p:extLst>
      <p:ext uri="{BB962C8B-B14F-4D97-AF65-F5344CB8AC3E}">
        <p14:creationId xmlns:p14="http://schemas.microsoft.com/office/powerpoint/2010/main" val="6903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 calcmode="lin" valueType="num">
                                      <p:cBhvr>
                                        <p:cTn id="14"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59285" y="-97842"/>
            <a:ext cx="1065315" cy="108429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76864" y="1317098"/>
            <a:ext cx="7315200" cy="22610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28690" y="6550644"/>
            <a:ext cx="3650588" cy="935878"/>
          </a:xfrm>
          <a:prstGeom prst="rect">
            <a:avLst/>
          </a:prstGeom>
        </p:spPr>
      </p:pic>
      <p:sp>
        <p:nvSpPr>
          <p:cNvPr id="7" name="TextBox 7"/>
          <p:cNvSpPr txBox="1"/>
          <p:nvPr/>
        </p:nvSpPr>
        <p:spPr>
          <a:xfrm>
            <a:off x="4343400" y="137733"/>
            <a:ext cx="9242250" cy="1063496"/>
          </a:xfrm>
          <a:prstGeom prst="rect">
            <a:avLst/>
          </a:prstGeom>
        </p:spPr>
        <p:txBody>
          <a:bodyPr lIns="0" tIns="0" rIns="0" bIns="0" rtlCol="0" anchor="t">
            <a:spAutoFit/>
          </a:bodyPr>
          <a:lstStyle/>
          <a:p>
            <a:pPr algn="ctr">
              <a:lnSpc>
                <a:spcPts val="8600"/>
              </a:lnSpc>
              <a:spcBef>
                <a:spcPct val="0"/>
              </a:spcBef>
            </a:pPr>
            <a:r>
              <a:rPr lang="vi-VN" sz="6400" b="1" dirty="0" smtClean="0">
                <a:solidFill>
                  <a:srgbClr val="C6AA33"/>
                </a:solidFill>
              </a:rPr>
              <a:t>LUYỆN TẬP</a:t>
            </a:r>
            <a:endParaRPr lang="en-US" sz="6400" b="1" dirty="0">
              <a:solidFill>
                <a:srgbClr val="C6AA33"/>
              </a:solidFill>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70637" y="-395292"/>
            <a:ext cx="2894041" cy="20574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11293" flipV="1">
            <a:off x="15648086" y="-1206578"/>
            <a:ext cx="2025530" cy="212198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28600" y="8572500"/>
            <a:ext cx="1985508" cy="2432137"/>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V="1">
            <a:off x="-1714171" y="-1136179"/>
            <a:ext cx="3196411" cy="2272357"/>
          </a:xfrm>
          <a:prstGeom prst="rect">
            <a:avLst/>
          </a:prstGeom>
        </p:spPr>
      </p:pic>
      <p:sp>
        <p:nvSpPr>
          <p:cNvPr id="16" name="Rectangle 15"/>
          <p:cNvSpPr/>
          <p:nvPr/>
        </p:nvSpPr>
        <p:spPr>
          <a:xfrm>
            <a:off x="1136403" y="1430151"/>
            <a:ext cx="15656243" cy="942053"/>
          </a:xfrm>
          <a:prstGeom prst="rect">
            <a:avLst/>
          </a:prstGeom>
        </p:spPr>
        <p:txBody>
          <a:bodyPr wrap="square">
            <a:spAutoFit/>
          </a:bodyPr>
          <a:lstStyle/>
          <a:p>
            <a:pPr algn="just">
              <a:lnSpc>
                <a:spcPct val="150000"/>
              </a:lnSpc>
            </a:pPr>
            <a:r>
              <a:rPr lang="vi-VN" sz="4200" b="1" dirty="0" smtClean="0">
                <a:solidFill>
                  <a:srgbClr val="FF0000"/>
                </a:solidFill>
                <a:ea typeface="Calibri" panose="020F0502020204030204" pitchFamily="34" charset="0"/>
                <a:cs typeface="Arial" panose="020B0604020202020204" pitchFamily="34" charset="0"/>
              </a:rPr>
              <a:t>Bài 3: </a:t>
            </a:r>
            <a:r>
              <a:rPr lang="vi-VN" sz="4200" dirty="0" smtClean="0">
                <a:solidFill>
                  <a:srgbClr val="FF0000"/>
                </a:solidFill>
                <a:ea typeface="Calibri" panose="020F0502020204030204" pitchFamily="34" charset="0"/>
                <a:cs typeface="Arial" panose="020B0604020202020204" pitchFamily="34" charset="0"/>
              </a:rPr>
              <a:t>Em hãy cùng các bạn đóng vai “Táo quân” theo gợi ý sau:</a:t>
            </a:r>
          </a:p>
        </p:txBody>
      </p:sp>
      <p:sp>
        <p:nvSpPr>
          <p:cNvPr id="17" name="Rectangle 16"/>
          <p:cNvSpPr/>
          <p:nvPr/>
        </p:nvSpPr>
        <p:spPr>
          <a:xfrm>
            <a:off x="1136403" y="2485257"/>
            <a:ext cx="16005746" cy="4208844"/>
          </a:xfrm>
          <a:prstGeom prst="rect">
            <a:avLst/>
          </a:prstGeom>
        </p:spPr>
        <p:txBody>
          <a:bodyPr wrap="square">
            <a:spAutoFit/>
          </a:bodyPr>
          <a:lstStyle/>
          <a:p>
            <a:pPr marL="457200" indent="-457200" algn="just">
              <a:lnSpc>
                <a:spcPct val="150000"/>
              </a:lnSpc>
              <a:spcBef>
                <a:spcPts val="300"/>
              </a:spcBef>
              <a:spcAft>
                <a:spcPts val="300"/>
              </a:spcAft>
              <a:buFontTx/>
              <a:buChar char="-"/>
            </a:pPr>
            <a:r>
              <a:rPr lang="vi-VN" sz="3500" dirty="0" smtClean="0">
                <a:effectLst/>
                <a:latin typeface="Arial" panose="020B0604020202020204" pitchFamily="34" charset="0"/>
                <a:ea typeface="Calibri" panose="020F0502020204030204" pitchFamily="34" charset="0"/>
                <a:cs typeface="Arial" panose="020B0604020202020204" pitchFamily="34" charset="0"/>
              </a:rPr>
              <a:t>Xây dựng kịch bản với bối cảnh các Táo Sản xuất; Táo Phân phối – Trao đổi và Táo Tiêu dùng lên báo báo các hoạt động kinh tế với Ngọc Hoàng. Từng vai Táo khẳng định lĩnh vực mình phụ trách có những đóng góp quan trọng trong đời sống xã hội.</a:t>
            </a:r>
          </a:p>
          <a:p>
            <a:pPr marL="457200" indent="-457200" algn="just">
              <a:lnSpc>
                <a:spcPct val="150000"/>
              </a:lnSpc>
              <a:spcBef>
                <a:spcPts val="300"/>
              </a:spcBef>
              <a:spcAft>
                <a:spcPts val="300"/>
              </a:spcAft>
              <a:buFontTx/>
              <a:buChar char="-"/>
            </a:pPr>
            <a:r>
              <a:rPr lang="vi-VN" sz="3500" dirty="0" smtClean="0">
                <a:latin typeface="Arial" panose="020B0604020202020204" pitchFamily="34" charset="0"/>
                <a:ea typeface="Calibri" panose="020F0502020204030204" pitchFamily="34" charset="0"/>
                <a:cs typeface="Arial" panose="020B0604020202020204" pitchFamily="34" charset="0"/>
              </a:rPr>
              <a:t>Phân công vai diễn và thể hiện tiểu phẩm trước lớp.</a:t>
            </a:r>
            <a:endParaRPr lang="en-US" sz="3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067800" y="7353300"/>
            <a:ext cx="9417450" cy="3566860"/>
          </a:xfrm>
          <a:prstGeom prst="rect">
            <a:avLst/>
          </a:prstGeom>
        </p:spPr>
      </p:pic>
    </p:spTree>
    <p:extLst>
      <p:ext uri="{BB962C8B-B14F-4D97-AF65-F5344CB8AC3E}">
        <p14:creationId xmlns:p14="http://schemas.microsoft.com/office/powerpoint/2010/main" val="316618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wipe(down)">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wipe(down)">
                                      <p:cBhvr>
                                        <p:cTn id="1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8083" y="-482630"/>
            <a:ext cx="4968683" cy="1199957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343400" y="305753"/>
            <a:ext cx="1571217" cy="150265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893960" flipV="1">
            <a:off x="-453887" y="8562886"/>
            <a:ext cx="2025530" cy="212198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47649" y="7997077"/>
            <a:ext cx="3624831" cy="299213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430500" y="9054007"/>
            <a:ext cx="3657600" cy="19352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050724" y="-508527"/>
            <a:ext cx="1791441" cy="2345935"/>
          </a:xfrm>
          <a:prstGeom prst="rect">
            <a:avLst/>
          </a:prstGeom>
        </p:spPr>
      </p:pic>
      <p:sp>
        <p:nvSpPr>
          <p:cNvPr id="12" name="TextBox 12"/>
          <p:cNvSpPr txBox="1"/>
          <p:nvPr/>
        </p:nvSpPr>
        <p:spPr>
          <a:xfrm>
            <a:off x="-19334" y="1928518"/>
            <a:ext cx="4495800" cy="3657411"/>
          </a:xfrm>
          <a:prstGeom prst="rect">
            <a:avLst/>
          </a:prstGeom>
        </p:spPr>
        <p:txBody>
          <a:bodyPr wrap="square" lIns="0" tIns="0" rIns="0" bIns="0" rtlCol="0" anchor="t">
            <a:spAutoFit/>
          </a:bodyPr>
          <a:lstStyle/>
          <a:p>
            <a:pPr algn="ctr">
              <a:lnSpc>
                <a:spcPct val="200000"/>
              </a:lnSpc>
            </a:pPr>
            <a:r>
              <a:rPr lang="vi-VN" sz="6400" b="1" dirty="0" smtClean="0">
                <a:solidFill>
                  <a:srgbClr val="FAF9F5"/>
                </a:solidFill>
              </a:rPr>
              <a:t>VẬN </a:t>
            </a:r>
          </a:p>
          <a:p>
            <a:pPr algn="ctr">
              <a:lnSpc>
                <a:spcPct val="200000"/>
              </a:lnSpc>
            </a:pPr>
            <a:r>
              <a:rPr lang="vi-VN" sz="6400" b="1" dirty="0" smtClean="0">
                <a:solidFill>
                  <a:srgbClr val="FAF9F5"/>
                </a:solidFill>
              </a:rPr>
              <a:t>DỤNG</a:t>
            </a:r>
            <a:endParaRPr lang="en-US" sz="6400" b="1" dirty="0">
              <a:solidFill>
                <a:srgbClr val="FAF9F5"/>
              </a:solidFill>
            </a:endParaRPr>
          </a:p>
        </p:txBody>
      </p:sp>
      <p:sp>
        <p:nvSpPr>
          <p:cNvPr id="17" name="Rectangle 16"/>
          <p:cNvSpPr/>
          <p:nvPr/>
        </p:nvSpPr>
        <p:spPr>
          <a:xfrm>
            <a:off x="5129008" y="2171700"/>
            <a:ext cx="12269686" cy="4785926"/>
          </a:xfrm>
          <a:prstGeom prst="rect">
            <a:avLst/>
          </a:prstGeom>
        </p:spPr>
        <p:txBody>
          <a:bodyPr wrap="square">
            <a:spAutoFit/>
          </a:bodyPr>
          <a:lstStyle/>
          <a:p>
            <a:pPr marL="514350" indent="-514350" algn="just">
              <a:lnSpc>
                <a:spcPct val="150000"/>
              </a:lnSpc>
              <a:spcBef>
                <a:spcPts val="300"/>
              </a:spcBef>
              <a:spcAft>
                <a:spcPts val="300"/>
              </a:spcAft>
              <a:buAutoNum type="arabicPeriod"/>
            </a:pPr>
            <a:r>
              <a:rPr lang="vi-VN" sz="4000" dirty="0" smtClean="0">
                <a:effectLst/>
                <a:latin typeface="Arial" panose="020B0604020202020204" pitchFamily="34" charset="0"/>
                <a:ea typeface="Calibri" panose="020F0502020204030204" pitchFamily="34" charset="0"/>
                <a:cs typeface="Arial" panose="020B0604020202020204" pitchFamily="34" charset="0"/>
              </a:rPr>
              <a:t>Em hãy cùng các bạn trong nhóm xây dựng ý tưởng kinh doanh trực tuyến một mặt hàng nào đó.</a:t>
            </a:r>
          </a:p>
          <a:p>
            <a:pPr marL="514350" indent="-514350" algn="just">
              <a:lnSpc>
                <a:spcPct val="150000"/>
              </a:lnSpc>
              <a:spcBef>
                <a:spcPts val="300"/>
              </a:spcBef>
              <a:spcAft>
                <a:spcPts val="300"/>
              </a:spcAft>
              <a:buAutoNum type="arabicPeriod"/>
            </a:pPr>
            <a:r>
              <a:rPr lang="vi-VN" sz="4000" dirty="0" smtClean="0">
                <a:latin typeface="Arial" panose="020B0604020202020204" pitchFamily="34" charset="0"/>
                <a:ea typeface="Calibri" panose="020F0502020204030204" pitchFamily="34" charset="0"/>
                <a:cs typeface="Arial" panose="020B0604020202020204" pitchFamily="34" charset="0"/>
              </a:rPr>
              <a:t>Em hãy vẽ tranh cổ động cho hoạt động </a:t>
            </a:r>
            <a:r>
              <a:rPr lang="vi-VN" sz="4000" i="1" dirty="0" smtClean="0">
                <a:latin typeface="Arial" panose="020B0604020202020204" pitchFamily="34" charset="0"/>
                <a:ea typeface="Calibri" panose="020F0502020204030204" pitchFamily="34" charset="0"/>
                <a:cs typeface="Arial" panose="020B0604020202020204" pitchFamily="34" charset="0"/>
              </a:rPr>
              <a:t>“tiêu dùng xanh”</a:t>
            </a:r>
            <a:r>
              <a:rPr lang="vi-VN" sz="4000" dirty="0" smtClean="0">
                <a:latin typeface="Arial" panose="020B0604020202020204" pitchFamily="34" charset="0"/>
                <a:ea typeface="Calibri" panose="020F0502020204030204" pitchFamily="34" charset="0"/>
                <a:cs typeface="Arial" panose="020B0604020202020204" pitchFamily="34" charset="0"/>
              </a:rPr>
              <a:t> và chia sẻ nội dung, ý nghĩa của bức tranh với thầy cô và các bạn</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2627" y="992771"/>
            <a:ext cx="8251373" cy="7828490"/>
          </a:xfrm>
          <a:prstGeom prst="rect">
            <a:avLst/>
          </a:prstGeom>
        </p:spPr>
      </p:pic>
      <p:grpSp>
        <p:nvGrpSpPr>
          <p:cNvPr id="4" name="Group 4"/>
          <p:cNvGrpSpPr/>
          <p:nvPr/>
        </p:nvGrpSpPr>
        <p:grpSpPr>
          <a:xfrm>
            <a:off x="9560101" y="2207770"/>
            <a:ext cx="7118595" cy="2577488"/>
            <a:chOff x="0" y="0"/>
            <a:chExt cx="4410806" cy="998489"/>
          </a:xfrm>
        </p:grpSpPr>
        <p:sp>
          <p:nvSpPr>
            <p:cNvPr id="5" name="Freeform 5"/>
            <p:cNvSpPr/>
            <p:nvPr/>
          </p:nvSpPr>
          <p:spPr>
            <a:xfrm>
              <a:off x="0" y="0"/>
              <a:ext cx="4410806" cy="998489"/>
            </a:xfrm>
            <a:custGeom>
              <a:avLst/>
              <a:gdLst/>
              <a:ahLst/>
              <a:cxnLst/>
              <a:rect l="l" t="t" r="r" b="b"/>
              <a:pathLst>
                <a:path w="4410806" h="998489">
                  <a:moveTo>
                    <a:pt x="4286346" y="998489"/>
                  </a:moveTo>
                  <a:lnTo>
                    <a:pt x="124460" y="998489"/>
                  </a:lnTo>
                  <a:cubicBezTo>
                    <a:pt x="55880" y="998489"/>
                    <a:pt x="0" y="942609"/>
                    <a:pt x="0" y="874029"/>
                  </a:cubicBezTo>
                  <a:lnTo>
                    <a:pt x="0" y="124460"/>
                  </a:lnTo>
                  <a:cubicBezTo>
                    <a:pt x="0" y="55880"/>
                    <a:pt x="55880" y="0"/>
                    <a:pt x="124460" y="0"/>
                  </a:cubicBezTo>
                  <a:lnTo>
                    <a:pt x="4286346" y="0"/>
                  </a:lnTo>
                  <a:cubicBezTo>
                    <a:pt x="4354926" y="0"/>
                    <a:pt x="4410806" y="55880"/>
                    <a:pt x="4410806" y="124460"/>
                  </a:cubicBezTo>
                  <a:lnTo>
                    <a:pt x="4410806" y="874029"/>
                  </a:lnTo>
                  <a:cubicBezTo>
                    <a:pt x="4410806" y="942609"/>
                    <a:pt x="4354926" y="998489"/>
                    <a:pt x="4286346" y="998489"/>
                  </a:cubicBezTo>
                  <a:close/>
                </a:path>
              </a:pathLst>
            </a:custGeom>
            <a:solidFill>
              <a:srgbClr val="C6AA33"/>
            </a:solidFill>
          </p:spPr>
        </p:sp>
      </p:grpSp>
      <p:sp>
        <p:nvSpPr>
          <p:cNvPr id="6" name="TextBox 6"/>
          <p:cNvSpPr txBox="1"/>
          <p:nvPr/>
        </p:nvSpPr>
        <p:spPr>
          <a:xfrm>
            <a:off x="10484667" y="2620035"/>
            <a:ext cx="5269461" cy="1834669"/>
          </a:xfrm>
          <a:prstGeom prst="rect">
            <a:avLst/>
          </a:prstGeom>
        </p:spPr>
        <p:txBody>
          <a:bodyPr wrap="square" lIns="0" tIns="0" rIns="0" bIns="0" rtlCol="0" anchor="t">
            <a:spAutoFit/>
          </a:bodyPr>
          <a:lstStyle/>
          <a:p>
            <a:pPr algn="ctr">
              <a:lnSpc>
                <a:spcPct val="150000"/>
              </a:lnSpc>
            </a:pPr>
            <a:r>
              <a:rPr lang="vi-VN" sz="4200" b="1" dirty="0" smtClean="0">
                <a:solidFill>
                  <a:srgbClr val="FAF9F5"/>
                </a:solidFill>
              </a:rPr>
              <a:t>Ôn lại kiến thức nội dung bài học.</a:t>
            </a:r>
            <a:endParaRPr lang="en-US" sz="4200" b="1" dirty="0">
              <a:solidFill>
                <a:srgbClr val="FAF9F5"/>
              </a:solidFill>
            </a:endParaRPr>
          </a:p>
        </p:txBody>
      </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799133" y="2414234"/>
            <a:ext cx="207023" cy="34313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97166" y="2414234"/>
            <a:ext cx="207023" cy="343138"/>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799132" y="4229100"/>
            <a:ext cx="207023" cy="343138"/>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02416" y="4229100"/>
            <a:ext cx="207023" cy="343138"/>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69270">
            <a:off x="6316293" y="1133699"/>
            <a:ext cx="1379440" cy="2580585"/>
          </a:xfrm>
          <a:prstGeom prst="rect">
            <a:avLst/>
          </a:prstGeom>
        </p:spPr>
      </p:pic>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V="1">
            <a:off x="16802152" y="-651118"/>
            <a:ext cx="3196411" cy="2272357"/>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11293">
            <a:off x="15648086" y="-1206578"/>
            <a:ext cx="2025530" cy="2121983"/>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708066" y="9329213"/>
            <a:ext cx="4612947" cy="357818"/>
          </a:xfrm>
          <a:prstGeom prst="rect">
            <a:avLst/>
          </a:prstGeom>
        </p:spPr>
      </p:pic>
      <p:sp>
        <p:nvSpPr>
          <p:cNvPr id="29" name="TextBox 29"/>
          <p:cNvSpPr txBox="1"/>
          <p:nvPr/>
        </p:nvSpPr>
        <p:spPr>
          <a:xfrm rot="390414">
            <a:off x="1676390" y="3410668"/>
            <a:ext cx="6035662" cy="2795637"/>
          </a:xfrm>
          <a:prstGeom prst="rect">
            <a:avLst/>
          </a:prstGeom>
        </p:spPr>
        <p:txBody>
          <a:bodyPr lIns="0" tIns="0" rIns="0" bIns="0" rtlCol="0" anchor="t">
            <a:spAutoFit/>
          </a:bodyPr>
          <a:lstStyle/>
          <a:p>
            <a:pPr algn="ctr">
              <a:lnSpc>
                <a:spcPct val="150000"/>
              </a:lnSpc>
            </a:pPr>
            <a:r>
              <a:rPr lang="vi-VN" sz="6400" b="1" dirty="0" smtClean="0">
                <a:solidFill>
                  <a:srgbClr val="FAF9F5"/>
                </a:solidFill>
              </a:rPr>
              <a:t>HƯỚNG DẪN VỀ NHÀ</a:t>
            </a:r>
            <a:endParaRPr lang="en-US" sz="6400" b="1" dirty="0">
              <a:solidFill>
                <a:srgbClr val="FAF9F5"/>
              </a:solidFill>
            </a:endParaRPr>
          </a:p>
        </p:txBody>
      </p:sp>
      <p:pic>
        <p:nvPicPr>
          <p:cNvPr id="31" name="Picture 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55468" y="7406765"/>
            <a:ext cx="8500356" cy="7327893"/>
          </a:xfrm>
          <a:prstGeom prst="rect">
            <a:avLst/>
          </a:prstGeom>
        </p:spPr>
      </p:pic>
      <p:grpSp>
        <p:nvGrpSpPr>
          <p:cNvPr id="32" name="Group 4"/>
          <p:cNvGrpSpPr/>
          <p:nvPr/>
        </p:nvGrpSpPr>
        <p:grpSpPr>
          <a:xfrm>
            <a:off x="9560101" y="5605375"/>
            <a:ext cx="7118595" cy="2577488"/>
            <a:chOff x="0" y="0"/>
            <a:chExt cx="4410806" cy="998489"/>
          </a:xfrm>
        </p:grpSpPr>
        <p:sp>
          <p:nvSpPr>
            <p:cNvPr id="33" name="Freeform 5"/>
            <p:cNvSpPr/>
            <p:nvPr/>
          </p:nvSpPr>
          <p:spPr>
            <a:xfrm>
              <a:off x="0" y="0"/>
              <a:ext cx="4410806" cy="998489"/>
            </a:xfrm>
            <a:custGeom>
              <a:avLst/>
              <a:gdLst/>
              <a:ahLst/>
              <a:cxnLst/>
              <a:rect l="l" t="t" r="r" b="b"/>
              <a:pathLst>
                <a:path w="4410806" h="998489">
                  <a:moveTo>
                    <a:pt x="4286346" y="998489"/>
                  </a:moveTo>
                  <a:lnTo>
                    <a:pt x="124460" y="998489"/>
                  </a:lnTo>
                  <a:cubicBezTo>
                    <a:pt x="55880" y="998489"/>
                    <a:pt x="0" y="942609"/>
                    <a:pt x="0" y="874029"/>
                  </a:cubicBezTo>
                  <a:lnTo>
                    <a:pt x="0" y="124460"/>
                  </a:lnTo>
                  <a:cubicBezTo>
                    <a:pt x="0" y="55880"/>
                    <a:pt x="55880" y="0"/>
                    <a:pt x="124460" y="0"/>
                  </a:cubicBezTo>
                  <a:lnTo>
                    <a:pt x="4286346" y="0"/>
                  </a:lnTo>
                  <a:cubicBezTo>
                    <a:pt x="4354926" y="0"/>
                    <a:pt x="4410806" y="55880"/>
                    <a:pt x="4410806" y="124460"/>
                  </a:cubicBezTo>
                  <a:lnTo>
                    <a:pt x="4410806" y="874029"/>
                  </a:lnTo>
                  <a:cubicBezTo>
                    <a:pt x="4410806" y="942609"/>
                    <a:pt x="4354926" y="998489"/>
                    <a:pt x="4286346" y="998489"/>
                  </a:cubicBezTo>
                  <a:close/>
                </a:path>
              </a:pathLst>
            </a:custGeom>
            <a:solidFill>
              <a:srgbClr val="C6AA33"/>
            </a:solidFill>
          </p:spPr>
        </p:sp>
      </p:grpSp>
      <p:sp>
        <p:nvSpPr>
          <p:cNvPr id="34" name="TextBox 6"/>
          <p:cNvSpPr txBox="1"/>
          <p:nvPr/>
        </p:nvSpPr>
        <p:spPr>
          <a:xfrm>
            <a:off x="10694225" y="5917392"/>
            <a:ext cx="4850343" cy="1938992"/>
          </a:xfrm>
          <a:prstGeom prst="rect">
            <a:avLst/>
          </a:prstGeom>
        </p:spPr>
        <p:txBody>
          <a:bodyPr wrap="square" lIns="0" tIns="0" rIns="0" bIns="0" rtlCol="0" anchor="t">
            <a:spAutoFit/>
          </a:bodyPr>
          <a:lstStyle/>
          <a:p>
            <a:pPr algn="ctr">
              <a:lnSpc>
                <a:spcPct val="150000"/>
              </a:lnSpc>
            </a:pPr>
            <a:r>
              <a:rPr lang="vi-VN" sz="4200" b="1" dirty="0" smtClean="0">
                <a:solidFill>
                  <a:srgbClr val="FAF9F5"/>
                </a:solidFill>
              </a:rPr>
              <a:t>Học và chuẩn bị bài mới.</a:t>
            </a:r>
            <a:endParaRPr lang="en-US" sz="4200" b="1" dirty="0">
              <a:solidFill>
                <a:srgbClr val="FAF9F5"/>
              </a:solidFill>
            </a:endParaRPr>
          </a:p>
        </p:txBody>
      </p:sp>
      <p:pic>
        <p:nvPicPr>
          <p:cNvPr id="35"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799133" y="5811839"/>
            <a:ext cx="207023" cy="343138"/>
          </a:xfrm>
          <a:prstGeom prst="rect">
            <a:avLst/>
          </a:prstGeom>
        </p:spPr>
      </p:pic>
      <p:pic>
        <p:nvPicPr>
          <p:cNvPr id="36"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97166" y="5811839"/>
            <a:ext cx="207023" cy="343138"/>
          </a:xfrm>
          <a:prstGeom prst="rect">
            <a:avLst/>
          </a:prstGeom>
        </p:spPr>
      </p:pic>
      <p:pic>
        <p:nvPicPr>
          <p:cNvPr id="3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799132" y="7626705"/>
            <a:ext cx="207023" cy="343138"/>
          </a:xfrm>
          <a:prstGeom prst="rect">
            <a:avLst/>
          </a:prstGeom>
        </p:spPr>
      </p:pic>
      <p:pic>
        <p:nvPicPr>
          <p:cNvPr id="38"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02416" y="7626705"/>
            <a:ext cx="207023" cy="34313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2D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4800" y="186647"/>
            <a:ext cx="17983200" cy="9829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66414" y="7006799"/>
            <a:ext cx="2152749" cy="277326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24367" y="364407"/>
            <a:ext cx="2026756" cy="277984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183857" y="7831032"/>
            <a:ext cx="3959845" cy="19079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403402">
            <a:off x="956663" y="135236"/>
            <a:ext cx="1572249" cy="2892097"/>
          </a:xfrm>
          <a:prstGeom prst="rect">
            <a:avLst/>
          </a:prstGeom>
        </p:spPr>
      </p:pic>
      <p:grpSp>
        <p:nvGrpSpPr>
          <p:cNvPr id="11" name="Group 13"/>
          <p:cNvGrpSpPr/>
          <p:nvPr/>
        </p:nvGrpSpPr>
        <p:grpSpPr>
          <a:xfrm>
            <a:off x="2716082" y="1754327"/>
            <a:ext cx="12608286" cy="5859452"/>
            <a:chOff x="0" y="0"/>
            <a:chExt cx="3778457" cy="1190493"/>
          </a:xfrm>
        </p:grpSpPr>
        <p:sp>
          <p:nvSpPr>
            <p:cNvPr id="12" name="Freeform 14"/>
            <p:cNvSpPr/>
            <p:nvPr/>
          </p:nvSpPr>
          <p:spPr>
            <a:xfrm>
              <a:off x="0" y="0"/>
              <a:ext cx="3778457" cy="1190493"/>
            </a:xfrm>
            <a:custGeom>
              <a:avLst/>
              <a:gdLst/>
              <a:ahLst/>
              <a:cxnLst/>
              <a:rect l="l" t="t" r="r" b="b"/>
              <a:pathLst>
                <a:path w="3778457" h="1190493">
                  <a:moveTo>
                    <a:pt x="3653997" y="1190493"/>
                  </a:moveTo>
                  <a:lnTo>
                    <a:pt x="124460" y="1190493"/>
                  </a:lnTo>
                  <a:cubicBezTo>
                    <a:pt x="55880" y="1190493"/>
                    <a:pt x="0" y="1134613"/>
                    <a:pt x="0" y="1066033"/>
                  </a:cubicBezTo>
                  <a:lnTo>
                    <a:pt x="0" y="124460"/>
                  </a:lnTo>
                  <a:cubicBezTo>
                    <a:pt x="0" y="55880"/>
                    <a:pt x="55880" y="0"/>
                    <a:pt x="124460" y="0"/>
                  </a:cubicBezTo>
                  <a:lnTo>
                    <a:pt x="3653997" y="0"/>
                  </a:lnTo>
                  <a:cubicBezTo>
                    <a:pt x="3722577" y="0"/>
                    <a:pt x="3778457" y="55880"/>
                    <a:pt x="3778457" y="124460"/>
                  </a:cubicBezTo>
                  <a:lnTo>
                    <a:pt x="3778457" y="1066033"/>
                  </a:lnTo>
                  <a:cubicBezTo>
                    <a:pt x="3778457" y="1134613"/>
                    <a:pt x="3722577" y="1190493"/>
                    <a:pt x="3653997" y="1190493"/>
                  </a:cubicBezTo>
                  <a:close/>
                </a:path>
              </a:pathLst>
            </a:custGeom>
            <a:solidFill>
              <a:srgbClr val="FAF9F5"/>
            </a:solidFill>
          </p:spPr>
        </p:sp>
      </p:grpSp>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056">
            <a:off x="263717" y="6284844"/>
            <a:ext cx="3636443" cy="3312469"/>
          </a:xfrm>
          <a:prstGeom prst="rect">
            <a:avLst/>
          </a:prstGeom>
        </p:spPr>
      </p:pic>
      <p:pic>
        <p:nvPicPr>
          <p:cNvPr id="14"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483674" y="1648554"/>
            <a:ext cx="5625449" cy="1461019"/>
          </a:xfrm>
          <a:prstGeom prst="rect">
            <a:avLst/>
          </a:prstGeom>
        </p:spPr>
      </p:pic>
      <p:sp>
        <p:nvSpPr>
          <p:cNvPr id="15" name="TextBox 15"/>
          <p:cNvSpPr txBox="1"/>
          <p:nvPr/>
        </p:nvSpPr>
        <p:spPr>
          <a:xfrm>
            <a:off x="6952414" y="2219622"/>
            <a:ext cx="4687971" cy="691215"/>
          </a:xfrm>
          <a:prstGeom prst="rect">
            <a:avLst/>
          </a:prstGeom>
        </p:spPr>
        <p:txBody>
          <a:bodyPr wrap="square" lIns="0" tIns="0" rIns="0" bIns="0" rtlCol="0" anchor="t">
            <a:spAutoFit/>
          </a:bodyPr>
          <a:lstStyle/>
          <a:p>
            <a:pPr algn="ctr">
              <a:lnSpc>
                <a:spcPts val="5032"/>
              </a:lnSpc>
            </a:pPr>
            <a:r>
              <a:rPr lang="vi-VN" sz="6400" b="1" dirty="0" smtClean="0">
                <a:solidFill>
                  <a:srgbClr val="FAF9F5"/>
                </a:solidFill>
              </a:rPr>
              <a:t>Bài 1:</a:t>
            </a:r>
            <a:endParaRPr lang="en-US" sz="6400" b="1" dirty="0">
              <a:solidFill>
                <a:srgbClr val="FAF9F5"/>
              </a:solidFill>
            </a:endParaRPr>
          </a:p>
        </p:txBody>
      </p:sp>
      <p:sp>
        <p:nvSpPr>
          <p:cNvPr id="16" name="TextBox 8"/>
          <p:cNvSpPr txBox="1"/>
          <p:nvPr/>
        </p:nvSpPr>
        <p:spPr>
          <a:xfrm>
            <a:off x="2324100" y="3167666"/>
            <a:ext cx="13944600" cy="3118674"/>
          </a:xfrm>
          <a:prstGeom prst="rect">
            <a:avLst/>
          </a:prstGeom>
        </p:spPr>
        <p:txBody>
          <a:bodyPr wrap="square" lIns="0" tIns="0" rIns="0" bIns="0" rtlCol="0" anchor="t">
            <a:spAutoFit/>
          </a:bodyPr>
          <a:lstStyle/>
          <a:p>
            <a:pPr algn="ctr">
              <a:lnSpc>
                <a:spcPct val="150000"/>
              </a:lnSpc>
              <a:spcBef>
                <a:spcPct val="0"/>
              </a:spcBef>
            </a:pPr>
            <a:r>
              <a:rPr lang="vi-VN" sz="7200" b="1" dirty="0">
                <a:solidFill>
                  <a:srgbClr val="C6AA33"/>
                </a:solidFill>
              </a:rPr>
              <a:t>CÁC HOẠT ĐỘNG KINH TẾ CƠ </a:t>
            </a:r>
            <a:r>
              <a:rPr lang="vi-VN" sz="7200" b="1" dirty="0" smtClean="0">
                <a:solidFill>
                  <a:srgbClr val="C6AA33"/>
                </a:solidFill>
              </a:rPr>
              <a:t>BẢN TRONG ĐỜI </a:t>
            </a:r>
            <a:r>
              <a:rPr lang="vi-VN" sz="7200" b="1" dirty="0">
                <a:solidFill>
                  <a:srgbClr val="C6AA33"/>
                </a:solidFill>
              </a:rPr>
              <a:t>SỐNG XÃ HỘI</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sp>
        <p:nvSpPr>
          <p:cNvPr id="5" name="TextBox 5"/>
          <p:cNvSpPr txBox="1"/>
          <p:nvPr/>
        </p:nvSpPr>
        <p:spPr>
          <a:xfrm>
            <a:off x="1660588" y="2395346"/>
            <a:ext cx="14630399" cy="3118674"/>
          </a:xfrm>
          <a:prstGeom prst="rect">
            <a:avLst/>
          </a:prstGeom>
        </p:spPr>
        <p:txBody>
          <a:bodyPr wrap="square" lIns="0" tIns="0" rIns="0" bIns="0" rtlCol="0" anchor="t">
            <a:spAutoFit/>
          </a:bodyPr>
          <a:lstStyle/>
          <a:p>
            <a:pPr algn="ctr">
              <a:lnSpc>
                <a:spcPct val="150000"/>
              </a:lnSpc>
              <a:spcBef>
                <a:spcPct val="0"/>
              </a:spcBef>
            </a:pPr>
            <a:r>
              <a:rPr lang="vi-VN" sz="7200" b="1" dirty="0" smtClean="0">
                <a:solidFill>
                  <a:srgbClr val="C6AA33"/>
                </a:solidFill>
                <a:latin typeface="Arial" panose="020B0604020202020204" pitchFamily="34" charset="0"/>
                <a:cs typeface="Arial" panose="020B0604020202020204" pitchFamily="34" charset="0"/>
              </a:rPr>
              <a:t>CẢM ƠN CÁC EM ĐÃ </a:t>
            </a:r>
          </a:p>
          <a:p>
            <a:pPr algn="ctr">
              <a:lnSpc>
                <a:spcPct val="150000"/>
              </a:lnSpc>
              <a:spcBef>
                <a:spcPct val="0"/>
              </a:spcBef>
            </a:pPr>
            <a:r>
              <a:rPr lang="vi-VN" sz="7200" b="1" dirty="0" smtClean="0">
                <a:solidFill>
                  <a:srgbClr val="C6AA33"/>
                </a:solidFill>
                <a:latin typeface="Arial" panose="020B0604020202020204" pitchFamily="34" charset="0"/>
                <a:cs typeface="Arial" panose="020B0604020202020204" pitchFamily="34" charset="0"/>
              </a:rPr>
              <a:t>LẮNG NGHE BÀI GIẢNG!</a:t>
            </a:r>
            <a:endParaRPr lang="en-US" sz="7200" b="1" dirty="0">
              <a:solidFill>
                <a:srgbClr val="C6AA33"/>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457390" y="264947"/>
            <a:ext cx="833597" cy="114333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7287" y="-423288"/>
            <a:ext cx="2152749" cy="2773268"/>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77792" flipV="1">
            <a:off x="15652206" y="8765488"/>
            <a:ext cx="1776084" cy="1698582"/>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11293" flipV="1">
            <a:off x="16680115" y="-386797"/>
            <a:ext cx="2025530" cy="2121983"/>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37287" y="9256962"/>
            <a:ext cx="4612947" cy="357818"/>
          </a:xfrm>
          <a:prstGeom prst="rect">
            <a:avLst/>
          </a:prstGeom>
        </p:spPr>
      </p:pic>
      <p:pic>
        <p:nvPicPr>
          <p:cNvPr id="15"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162187" y="6640698"/>
            <a:ext cx="9627199" cy="3646302"/>
          </a:xfrm>
          <a:prstGeom prst="rect">
            <a:avLst/>
          </a:prstGeom>
        </p:spPr>
      </p:pic>
    </p:spTree>
    <p:extLst>
      <p:ext uri="{BB962C8B-B14F-4D97-AF65-F5344CB8AC3E}">
        <p14:creationId xmlns:p14="http://schemas.microsoft.com/office/powerpoint/2010/main" val="981830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106786"/>
            <a:ext cx="14478000" cy="2169825"/>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sản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xuất</a:t>
            </a:r>
            <a:r>
              <a:rPr lang="en-US" sz="4500" b="1" dirty="0">
                <a:latin typeface="Arial" panose="020B0604020202020204" pitchFamily="34" charset="0"/>
                <a:cs typeface="Arial" panose="020B0604020202020204" pitchFamily="34" charset="0"/>
              </a:rPr>
              <a:t>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sp>
        <p:nvSpPr>
          <p:cNvPr id="15" name="Rectangle 14"/>
          <p:cNvSpPr/>
          <p:nvPr/>
        </p:nvSpPr>
        <p:spPr>
          <a:xfrm>
            <a:off x="1666776" y="2000319"/>
            <a:ext cx="14713386" cy="203132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1,2 SGK tr.7,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thảo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cs typeface="Arial" panose="020B0604020202020204" pitchFamily="34" charset="0"/>
            </a:endParaRPr>
          </a:p>
        </p:txBody>
      </p:sp>
      <p:pic>
        <p:nvPicPr>
          <p:cNvPr id="16" name="Picture 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341820">
            <a:off x="1258648" y="2251040"/>
            <a:ext cx="816256" cy="1200377"/>
          </a:xfrm>
          <a:prstGeom prst="rect">
            <a:avLst/>
          </a:prstGeom>
        </p:spPr>
      </p:pic>
      <p:pic>
        <p:nvPicPr>
          <p:cNvPr id="17" name="Picture 16"/>
          <p:cNvPicPr/>
          <p:nvPr/>
        </p:nvPicPr>
        <p:blipFill rotWithShape="1">
          <a:blip r:embed="rId19" cstate="print">
            <a:extLst>
              <a:ext uri="{28A0092B-C50C-407E-A947-70E740481C1C}">
                <a14:useLocalDpi xmlns:a14="http://schemas.microsoft.com/office/drawing/2010/main" val="0"/>
              </a:ext>
            </a:extLst>
          </a:blip>
          <a:srcRect l="1931" r="1510"/>
          <a:stretch/>
        </p:blipFill>
        <p:spPr>
          <a:xfrm>
            <a:off x="1219200" y="4117335"/>
            <a:ext cx="9372600" cy="5079958"/>
          </a:xfrm>
          <a:prstGeom prst="rect">
            <a:avLst/>
          </a:prstGeom>
        </p:spPr>
      </p:pic>
      <p:sp>
        <p:nvSpPr>
          <p:cNvPr id="18" name="Rectangle 17"/>
          <p:cNvSpPr/>
          <p:nvPr/>
        </p:nvSpPr>
        <p:spPr>
          <a:xfrm>
            <a:off x="10591800" y="4042758"/>
            <a:ext cx="7010400" cy="447814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mô</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tả</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dung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dưới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đóng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góp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16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169825"/>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sản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xuất</a:t>
            </a:r>
            <a:r>
              <a:rPr lang="en-US" sz="4500" b="1" dirty="0">
                <a:latin typeface="Arial" panose="020B0604020202020204" pitchFamily="34" charset="0"/>
                <a:cs typeface="Arial" panose="020B0604020202020204" pitchFamily="34" charset="0"/>
              </a:rPr>
              <a:t>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pic>
        <p:nvPicPr>
          <p:cNvPr id="17" name="Picture 16"/>
          <p:cNvPicPr/>
          <p:nvPr/>
        </p:nvPicPr>
        <p:blipFill rotWithShape="1">
          <a:blip r:embed="rId18" cstate="print">
            <a:extLst>
              <a:ext uri="{28A0092B-C50C-407E-A947-70E740481C1C}">
                <a14:useLocalDpi xmlns:a14="http://schemas.microsoft.com/office/drawing/2010/main" val="0"/>
              </a:ext>
            </a:extLst>
          </a:blip>
          <a:srcRect l="1931" t="3093" r="51752" b="3093"/>
          <a:stretch/>
        </p:blipFill>
        <p:spPr>
          <a:xfrm>
            <a:off x="1371600" y="2628900"/>
            <a:ext cx="6237980" cy="6934200"/>
          </a:xfrm>
          <a:prstGeom prst="rect">
            <a:avLst/>
          </a:prstGeom>
        </p:spPr>
      </p:pic>
      <p:sp>
        <p:nvSpPr>
          <p:cNvPr id="2" name="Rectangle 1"/>
          <p:cNvSpPr/>
          <p:nvPr/>
        </p:nvSpPr>
        <p:spPr>
          <a:xfrm>
            <a:off x="7848600" y="2730643"/>
            <a:ext cx="9829800" cy="6309420"/>
          </a:xfrm>
          <a:prstGeom prst="rect">
            <a:avLst/>
          </a:prstGeom>
        </p:spPr>
        <p:txBody>
          <a:bodyPr wrap="square">
            <a:spAutoFit/>
          </a:bodyPr>
          <a:lstStyle/>
          <a:p>
            <a:pPr marL="571500" marR="0" lvl="0" indent="-571500" algn="just">
              <a:lnSpc>
                <a:spcPct val="150000"/>
              </a:lnSpc>
              <a:spcBef>
                <a:spcPts val="300"/>
              </a:spcBef>
              <a:spcAft>
                <a:spcPts val="300"/>
              </a:spcAft>
              <a:buFont typeface="Wingdings" panose="05000000000000000000" pitchFamily="2" charset="2"/>
              <a:buChar char="q"/>
            </a:pP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Thể hiện hoạt động người công nhân sử dụng tư liệu lao động sản xuất ô tô (trong lĩnh vực công nghiệp).</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300"/>
              </a:spcBef>
              <a:spcAft>
                <a:spcPts val="300"/>
              </a:spcAft>
              <a:buFont typeface="Wingdings" panose="05000000000000000000" pitchFamily="2" charset="2"/>
              <a:buChar char="q"/>
            </a:pP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Góp phần tạo ra những chiếc ô tô cho con người sử dụng, tạo thu nhập cho người lao động trong nhà máy đó, đóng góp thuế phát triển kinh tế đất nước.</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660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169825"/>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sản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xuất</a:t>
            </a:r>
            <a:r>
              <a:rPr lang="en-US" sz="4500" b="1" dirty="0">
                <a:latin typeface="Arial" panose="020B0604020202020204" pitchFamily="34" charset="0"/>
                <a:cs typeface="Arial" panose="020B0604020202020204" pitchFamily="34" charset="0"/>
              </a:rPr>
              <a:t>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pic>
        <p:nvPicPr>
          <p:cNvPr id="17" name="Picture 16"/>
          <p:cNvPicPr/>
          <p:nvPr/>
        </p:nvPicPr>
        <p:blipFill rotWithShape="1">
          <a:blip r:embed="rId18" cstate="print">
            <a:extLst>
              <a:ext uri="{28A0092B-C50C-407E-A947-70E740481C1C}">
                <a14:useLocalDpi xmlns:a14="http://schemas.microsoft.com/office/drawing/2010/main" val="0"/>
              </a:ext>
            </a:extLst>
          </a:blip>
          <a:srcRect l="51486" t="3093" r="2197" b="3093"/>
          <a:stretch/>
        </p:blipFill>
        <p:spPr>
          <a:xfrm>
            <a:off x="1371600" y="2628900"/>
            <a:ext cx="6237980" cy="6934200"/>
          </a:xfrm>
          <a:prstGeom prst="rect">
            <a:avLst/>
          </a:prstGeom>
        </p:spPr>
      </p:pic>
      <p:sp>
        <p:nvSpPr>
          <p:cNvPr id="2" name="Rectangle 1"/>
          <p:cNvSpPr/>
          <p:nvPr/>
        </p:nvSpPr>
        <p:spPr>
          <a:xfrm>
            <a:off x="7848600" y="2730643"/>
            <a:ext cx="9829800" cy="5323893"/>
          </a:xfrm>
          <a:prstGeom prst="rect">
            <a:avLst/>
          </a:prstGeom>
        </p:spPr>
        <p:txBody>
          <a:bodyPr wrap="square">
            <a:spAutoFit/>
          </a:bodyPr>
          <a:lstStyle/>
          <a:p>
            <a:pPr marL="571500" marR="0" lvl="0" indent="-571500" algn="just">
              <a:lnSpc>
                <a:spcPct val="150000"/>
              </a:lnSpc>
              <a:spcBef>
                <a:spcPts val="300"/>
              </a:spcBef>
              <a:spcAft>
                <a:spcPts val="300"/>
              </a:spcAft>
              <a:buFont typeface="Wingdings" panose="05000000000000000000" pitchFamily="2" charset="2"/>
              <a:buChar char="q"/>
            </a:pPr>
            <a:r>
              <a:rPr lang="vi-VN" sz="3800" dirty="0" smtClean="0">
                <a:solidFill>
                  <a:srgbClr val="000000"/>
                </a:solidFill>
                <a:ea typeface="Calibri" panose="020F0502020204030204" pitchFamily="34" charset="0"/>
                <a:cs typeface="Arial" panose="020B0604020202020204" pitchFamily="34" charset="0"/>
              </a:rPr>
              <a:t>Thể </a:t>
            </a:r>
            <a:r>
              <a:rPr lang="vi-VN" sz="3800" dirty="0">
                <a:solidFill>
                  <a:srgbClr val="000000"/>
                </a:solidFill>
                <a:ea typeface="Calibri" panose="020F0502020204030204" pitchFamily="34" charset="0"/>
                <a:cs typeface="Arial" panose="020B0604020202020204" pitchFamily="34" charset="0"/>
              </a:rPr>
              <a:t>hiện hoạt động người nông dân sử dụng tư liệu lao động để sản xuất lúa gạo (trong lĩnh vực nông nghiệp).</a:t>
            </a:r>
          </a:p>
          <a:p>
            <a:pPr marL="571500" marR="0" lvl="0" indent="-571500" algn="just">
              <a:lnSpc>
                <a:spcPct val="150000"/>
              </a:lnSpc>
              <a:spcBef>
                <a:spcPts val="300"/>
              </a:spcBef>
              <a:spcAft>
                <a:spcPts val="300"/>
              </a:spcAft>
              <a:buFont typeface="Wingdings" panose="05000000000000000000" pitchFamily="2" charset="2"/>
              <a:buChar char="q"/>
            </a:pPr>
            <a:r>
              <a:rPr lang="vi-VN" sz="3800" dirty="0" smtClean="0">
                <a:solidFill>
                  <a:srgbClr val="000000"/>
                </a:solidFill>
                <a:ea typeface="Calibri" panose="020F0502020204030204" pitchFamily="34" charset="0"/>
                <a:cs typeface="Arial" panose="020B0604020202020204" pitchFamily="34" charset="0"/>
              </a:rPr>
              <a:t>Góp </a:t>
            </a:r>
            <a:r>
              <a:rPr lang="vi-VN" sz="3800" dirty="0">
                <a:solidFill>
                  <a:srgbClr val="000000"/>
                </a:solidFill>
                <a:ea typeface="Calibri" panose="020F0502020204030204" pitchFamily="34" charset="0"/>
                <a:cs typeface="Arial" panose="020B0604020202020204" pitchFamily="34" charset="0"/>
              </a:rPr>
              <a:t>phần tạo ra lương thực cho con người, tạo thu nhập cho người nông dân, đóng góp thuế phát triển kinh tế đất nước.</a:t>
            </a:r>
          </a:p>
        </p:txBody>
      </p:sp>
    </p:spTree>
    <p:extLst>
      <p:ext uri="{BB962C8B-B14F-4D97-AF65-F5344CB8AC3E}">
        <p14:creationId xmlns:p14="http://schemas.microsoft.com/office/powerpoint/2010/main" val="14076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169825"/>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sản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xuất</a:t>
            </a:r>
            <a:r>
              <a:rPr lang="en-US" sz="4500" b="1" dirty="0">
                <a:latin typeface="Arial" panose="020B0604020202020204" pitchFamily="34" charset="0"/>
                <a:cs typeface="Arial" panose="020B0604020202020204" pitchFamily="34" charset="0"/>
              </a:rPr>
              <a:t>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pic>
        <p:nvPicPr>
          <p:cNvPr id="8"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59381" y="5524500"/>
            <a:ext cx="7364192" cy="6170977"/>
          </a:xfrm>
          <a:prstGeom prst="rect">
            <a:avLst/>
          </a:prstGeom>
        </p:spPr>
      </p:pic>
      <p:sp>
        <p:nvSpPr>
          <p:cNvPr id="3" name="Cloud Callout 2"/>
          <p:cNvSpPr/>
          <p:nvPr/>
        </p:nvSpPr>
        <p:spPr>
          <a:xfrm>
            <a:off x="8458200" y="2228565"/>
            <a:ext cx="8610600" cy="5048535"/>
          </a:xfrm>
          <a:prstGeom prst="cloudCallout">
            <a:avLst>
              <a:gd name="adj1" fmla="val -53167"/>
              <a:gd name="adj2" fmla="val 51417"/>
            </a:avLst>
          </a:prstGeom>
          <a:solidFill>
            <a:srgbClr val="E6DF82"/>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500" dirty="0">
                <a:solidFill>
                  <a:schemeClr val="tx1"/>
                </a:solidFill>
                <a:latin typeface="Arial" panose="020B0604020202020204" pitchFamily="34" charset="0"/>
                <a:cs typeface="Arial" panose="020B0604020202020204" pitchFamily="34" charset="0"/>
              </a:rPr>
              <a:t>Theo </a:t>
            </a:r>
            <a:r>
              <a:rPr lang="fr-FR" sz="3500" dirty="0" err="1">
                <a:solidFill>
                  <a:schemeClr val="tx1"/>
                </a:solidFill>
                <a:latin typeface="Arial" panose="020B0604020202020204" pitchFamily="34" charset="0"/>
                <a:cs typeface="Arial" panose="020B0604020202020204" pitchFamily="34" charset="0"/>
              </a:rPr>
              <a:t>em</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hoạt</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động</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sản</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xuất</a:t>
            </a:r>
            <a:r>
              <a:rPr lang="fr-FR" sz="3500" dirty="0">
                <a:solidFill>
                  <a:schemeClr val="tx1"/>
                </a:solidFill>
                <a:latin typeface="Arial" panose="020B0604020202020204" pitchFamily="34" charset="0"/>
                <a:cs typeface="Arial" panose="020B0604020202020204" pitchFamily="34" charset="0"/>
              </a:rPr>
              <a:t> là </a:t>
            </a:r>
            <a:r>
              <a:rPr lang="fr-FR" sz="3500" dirty="0" err="1" smtClean="0">
                <a:solidFill>
                  <a:schemeClr val="tx1"/>
                </a:solidFill>
                <a:latin typeface="Arial" panose="020B0604020202020204" pitchFamily="34" charset="0"/>
                <a:cs typeface="Arial" panose="020B0604020202020204" pitchFamily="34" charset="0"/>
              </a:rPr>
              <a:t>gì</a:t>
            </a:r>
            <a:r>
              <a:rPr lang="fr-FR" sz="3500" dirty="0" smtClean="0">
                <a:solidFill>
                  <a:schemeClr val="tx1"/>
                </a:solidFill>
                <a:latin typeface="Arial" panose="020B0604020202020204" pitchFamily="34" charset="0"/>
                <a:cs typeface="Arial" panose="020B0604020202020204" pitchFamily="34" charset="0"/>
              </a:rPr>
              <a:t>?</a:t>
            </a:r>
            <a:r>
              <a:rPr lang="vi-VN" sz="3500" dirty="0" smtClean="0">
                <a:solidFill>
                  <a:schemeClr val="tx1"/>
                </a:solidFill>
                <a:latin typeface="Arial" panose="020B0604020202020204" pitchFamily="34" charset="0"/>
                <a:cs typeface="Arial" panose="020B0604020202020204" pitchFamily="34" charset="0"/>
              </a:rPr>
              <a:t> </a:t>
            </a:r>
            <a:r>
              <a:rPr lang="fr-FR" sz="3500" dirty="0" err="1" smtClean="0">
                <a:solidFill>
                  <a:schemeClr val="tx1"/>
                </a:solidFill>
                <a:latin typeface="Arial" panose="020B0604020202020204" pitchFamily="34" charset="0"/>
                <a:cs typeface="Arial" panose="020B0604020202020204" pitchFamily="34" charset="0"/>
              </a:rPr>
              <a:t>Hoạt</a:t>
            </a:r>
            <a:r>
              <a:rPr lang="fr-FR" sz="3500" dirty="0" smtClean="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động</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sản</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xuất</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có</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vai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trò</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như</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thế</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nào</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trong</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đời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sống</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xã</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hội</a:t>
            </a:r>
            <a:r>
              <a:rPr lang="fr-FR" sz="3500" dirty="0">
                <a:solidFill>
                  <a:schemeClr val="tx1"/>
                </a:solidFill>
                <a:latin typeface="Arial" panose="020B0604020202020204" pitchFamily="34" charset="0"/>
                <a:cs typeface="Arial" panose="020B0604020202020204" pitchFamily="34" charset="0"/>
              </a:rPr>
              <a:t>?</a:t>
            </a:r>
            <a:endParaRPr lang="en-US" sz="3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9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169825"/>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sản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xuất</a:t>
            </a:r>
            <a:r>
              <a:rPr lang="en-US" sz="4500" b="1" dirty="0">
                <a:latin typeface="Arial" panose="020B0604020202020204" pitchFamily="34" charset="0"/>
                <a:cs typeface="Arial" panose="020B0604020202020204" pitchFamily="34" charset="0"/>
              </a:rPr>
              <a:t>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grpSp>
        <p:nvGrpSpPr>
          <p:cNvPr id="9" name="Group 11"/>
          <p:cNvGrpSpPr/>
          <p:nvPr/>
        </p:nvGrpSpPr>
        <p:grpSpPr>
          <a:xfrm>
            <a:off x="1828800" y="2722706"/>
            <a:ext cx="15544800" cy="2987582"/>
            <a:chOff x="0" y="0"/>
            <a:chExt cx="6238240" cy="2012950"/>
          </a:xfrm>
          <a:solidFill>
            <a:srgbClr val="FED5CE"/>
          </a:solidFill>
        </p:grpSpPr>
        <p:sp>
          <p:nvSpPr>
            <p:cNvPr id="10"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2" name="Rectangle 1"/>
          <p:cNvSpPr/>
          <p:nvPr/>
        </p:nvSpPr>
        <p:spPr>
          <a:xfrm>
            <a:off x="2310069" y="2709467"/>
            <a:ext cx="13106400" cy="3000821"/>
          </a:xfrm>
          <a:prstGeom prst="rect">
            <a:avLst/>
          </a:prstGeom>
        </p:spPr>
        <p:txBody>
          <a:bodyPr wrap="square">
            <a:spAutoFit/>
          </a:bodyPr>
          <a:lstStyle/>
          <a:p>
            <a:pPr>
              <a:lnSpc>
                <a:spcPct val="150000"/>
              </a:lnSpc>
            </a:pP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Hoạt động sản xuất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là hoạt động con người sử dụng các yếu tố sản xuất để tạo ra các sản phẩm đáp ứng nhu cầu của đời sống xã hội. </a:t>
            </a:r>
            <a:endParaRPr lang="en-US" sz="4200" dirty="0">
              <a:latin typeface="Arial" panose="020B0604020202020204" pitchFamily="34" charset="0"/>
              <a:cs typeface="Arial" panose="020B0604020202020204" pitchFamily="34" charset="0"/>
            </a:endParaRPr>
          </a:p>
        </p:txBody>
      </p:sp>
      <p:grpSp>
        <p:nvGrpSpPr>
          <p:cNvPr id="12" name="Group 11"/>
          <p:cNvGrpSpPr/>
          <p:nvPr/>
        </p:nvGrpSpPr>
        <p:grpSpPr>
          <a:xfrm>
            <a:off x="1828800" y="6403877"/>
            <a:ext cx="15544800" cy="3006823"/>
            <a:chOff x="0" y="0"/>
            <a:chExt cx="6238240" cy="2012950"/>
          </a:xfrm>
          <a:solidFill>
            <a:srgbClr val="FED5CE"/>
          </a:solidFill>
        </p:grpSpPr>
        <p:sp>
          <p:nvSpPr>
            <p:cNvPr id="13"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15" name="Rectangle 14"/>
          <p:cNvSpPr/>
          <p:nvPr/>
        </p:nvSpPr>
        <p:spPr>
          <a:xfrm>
            <a:off x="2343051" y="6285855"/>
            <a:ext cx="13106400" cy="2881045"/>
          </a:xfrm>
          <a:prstGeom prst="rect">
            <a:avLst/>
          </a:prstGeom>
        </p:spPr>
        <p:txBody>
          <a:bodyPr wrap="square">
            <a:spAutoFit/>
          </a:bodyPr>
          <a:lstStyle/>
          <a:p>
            <a:pPr algn="just">
              <a:lnSpc>
                <a:spcPct val="150000"/>
              </a:lnSpc>
            </a:pPr>
            <a:r>
              <a:rPr lang="vi-VN" sz="4200" b="1" dirty="0" smtClean="0">
                <a:solidFill>
                  <a:srgbClr val="FF0000"/>
                </a:solidFill>
                <a:ea typeface="Calibri" panose="020F0502020204030204" pitchFamily="34" charset="0"/>
                <a:cs typeface="Arial" panose="020B0604020202020204" pitchFamily="34" charset="0"/>
              </a:rPr>
              <a:t>Vai trò của hoạt động sản xuất: </a:t>
            </a:r>
            <a:r>
              <a:rPr lang="vi-VN" sz="4200" dirty="0" smtClean="0">
                <a:ea typeface="Calibri" panose="020F0502020204030204" pitchFamily="34" charset="0"/>
                <a:cs typeface="Arial" panose="020B0604020202020204" pitchFamily="34" charset="0"/>
              </a:rPr>
              <a:t>hoạt </a:t>
            </a:r>
            <a:r>
              <a:rPr lang="vi-VN" sz="4200" dirty="0">
                <a:ea typeface="Calibri" panose="020F0502020204030204" pitchFamily="34" charset="0"/>
                <a:cs typeface="Arial" panose="020B0604020202020204" pitchFamily="34" charset="0"/>
              </a:rPr>
              <a:t>động cơ bản nhất trong các hoạt động của con người, quyết định đến các hoạt động phân phối, trao đổi, tiêu dùng.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6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70637" y="-395292"/>
            <a:ext cx="2894041"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5251" y="-784063"/>
            <a:ext cx="2152749" cy="27732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961749"/>
            <a:ext cx="4052362" cy="3190314"/>
          </a:xfrm>
          <a:prstGeom prst="rect">
            <a:avLst/>
          </a:prstGeom>
        </p:spPr>
      </p:pic>
      <p:sp>
        <p:nvSpPr>
          <p:cNvPr id="14" name="TextBox 13"/>
          <p:cNvSpPr txBox="1"/>
          <p:nvPr/>
        </p:nvSpPr>
        <p:spPr>
          <a:xfrm>
            <a:off x="1657251" y="258907"/>
            <a:ext cx="14478000" cy="2041456"/>
          </a:xfrm>
          <a:prstGeom prst="rect">
            <a:avLst/>
          </a:prstGeom>
          <a:noFill/>
        </p:spPr>
        <p:txBody>
          <a:bodyPr wrap="square" rtlCol="0">
            <a:spAutoFit/>
          </a:bodyPr>
          <a:lstStyle/>
          <a:p>
            <a:pPr algn="just">
              <a:lnSpc>
                <a:spcPct val="150000"/>
              </a:lnSpc>
            </a:pPr>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Tìm</a:t>
            </a:r>
            <a:r>
              <a:rPr lang="en-US" sz="4500" b="1" dirty="0">
                <a:latin typeface="Arial" panose="020B0604020202020204" pitchFamily="34" charset="0"/>
                <a:cs typeface="Arial" panose="020B0604020202020204" pitchFamily="34" charset="0"/>
              </a:rPr>
              <a:t> hiểu về </a:t>
            </a:r>
            <a:r>
              <a:rPr lang="en-US" sz="4500" b="1" dirty="0" err="1">
                <a:latin typeface="Arial" panose="020B0604020202020204" pitchFamily="34" charset="0"/>
                <a:cs typeface="Arial" panose="020B0604020202020204" pitchFamily="34" charset="0"/>
              </a:rPr>
              <a:t>vai</a:t>
            </a:r>
            <a:r>
              <a:rPr lang="en-US" sz="4500" b="1" dirty="0">
                <a:latin typeface="Arial" panose="020B0604020202020204" pitchFamily="34" charset="0"/>
                <a:cs typeface="Arial" panose="020B0604020202020204" pitchFamily="34" charset="0"/>
              </a:rPr>
              <a:t> trò của </a:t>
            </a:r>
            <a:r>
              <a:rPr lang="en-US" sz="4500" b="1" dirty="0" err="1">
                <a:latin typeface="Arial" panose="020B0604020202020204" pitchFamily="34" charset="0"/>
                <a:cs typeface="Arial" panose="020B0604020202020204" pitchFamily="34" charset="0"/>
              </a:rPr>
              <a:t>hoạt</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động</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phân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phối</a:t>
            </a:r>
            <a:r>
              <a:rPr lang="en-US" sz="4500" b="1" dirty="0">
                <a:latin typeface="Arial" panose="020B0604020202020204" pitchFamily="34" charset="0"/>
                <a:cs typeface="Arial" panose="020B0604020202020204" pitchFamily="34" charset="0"/>
              </a:rPr>
              <a:t> – </a:t>
            </a:r>
            <a:r>
              <a:rPr lang="en-US" sz="4500" b="1" dirty="0" err="1">
                <a:latin typeface="Arial" panose="020B0604020202020204" pitchFamily="34" charset="0"/>
                <a:cs typeface="Arial" panose="020B0604020202020204" pitchFamily="34" charset="0"/>
              </a:rPr>
              <a:t>trao</a:t>
            </a:r>
            <a:r>
              <a:rPr lang="en-US" sz="4500" b="1" dirty="0">
                <a:latin typeface="Arial" panose="020B0604020202020204" pitchFamily="34" charset="0"/>
                <a:cs typeface="Arial" panose="020B0604020202020204" pitchFamily="34" charset="0"/>
              </a:rPr>
              <a:t> đổi trong </a:t>
            </a:r>
            <a:r>
              <a:rPr lang="en-US" sz="4500" b="1" dirty="0" err="1">
                <a:latin typeface="Arial" panose="020B0604020202020204" pitchFamily="34" charset="0"/>
                <a:cs typeface="Arial" panose="020B0604020202020204" pitchFamily="34" charset="0"/>
              </a:rPr>
              <a:t>đời</a:t>
            </a:r>
            <a:r>
              <a:rPr lang="en-US" sz="4500" b="1" dirty="0">
                <a:latin typeface="Arial" panose="020B0604020202020204" pitchFamily="34" charset="0"/>
                <a:cs typeface="Arial" panose="020B0604020202020204" pitchFamily="34" charset="0"/>
              </a:rPr>
              <a:t> sống </a:t>
            </a:r>
            <a:r>
              <a:rPr lang="en-US" sz="4500" b="1" dirty="0" err="1">
                <a:latin typeface="Arial" panose="020B0604020202020204" pitchFamily="34" charset="0"/>
                <a:cs typeface="Arial" panose="020B0604020202020204" pitchFamily="34" charset="0"/>
              </a:rPr>
              <a:t>xã</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hội</a:t>
            </a:r>
            <a:endParaRPr lang="en-US" sz="4500" b="1" dirty="0">
              <a:latin typeface="Arial" panose="020B0604020202020204" pitchFamily="34" charset="0"/>
              <a:cs typeface="Arial" panose="020B0604020202020204" pitchFamily="34" charset="0"/>
            </a:endParaRPr>
          </a:p>
        </p:txBody>
      </p:sp>
      <p:sp>
        <p:nvSpPr>
          <p:cNvPr id="16" name="Rectangle 15"/>
          <p:cNvSpPr/>
          <p:nvPr/>
        </p:nvSpPr>
        <p:spPr>
          <a:xfrm>
            <a:off x="1660662" y="2228565"/>
            <a:ext cx="15712937" cy="203132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b="1" dirty="0">
                <a:solidFill>
                  <a:srgbClr val="FF0000"/>
                </a:solidFill>
                <a:ea typeface="Calibri" panose="020F0502020204030204" pitchFamily="34" charset="0"/>
                <a:cs typeface="Arial" panose="020B0604020202020204" pitchFamily="34" charset="0"/>
              </a:rPr>
              <a:t>HS thảo luận theo cặp đôi, đọc thông tin trường hợp 1 SGK tr.7 và trả lời câu hỏi:</a:t>
            </a:r>
            <a:endParaRPr lang="en-US" sz="4200" b="1" dirty="0">
              <a:solidFill>
                <a:srgbClr val="FF0000"/>
              </a:solidFill>
              <a:latin typeface="Arial" panose="020B0604020202020204" pitchFamily="34" charset="0"/>
              <a:cs typeface="Arial" panose="020B0604020202020204" pitchFamily="34" charset="0"/>
            </a:endParaRPr>
          </a:p>
        </p:txBody>
      </p:sp>
      <p:pic>
        <p:nvPicPr>
          <p:cNvPr id="17" name="Picture 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341820">
            <a:off x="1353669" y="2461520"/>
            <a:ext cx="816256" cy="1200377"/>
          </a:xfrm>
          <a:prstGeom prst="rect">
            <a:avLst/>
          </a:prstGeom>
        </p:spPr>
      </p:pic>
      <p:pic>
        <p:nvPicPr>
          <p:cNvPr id="4" name="Picture 3"/>
          <p:cNvPicPr>
            <a:picLocks noChangeAspect="1"/>
          </p:cNvPicPr>
          <p:nvPr/>
        </p:nvPicPr>
        <p:blipFill rotWithShape="1">
          <a:blip r:embed="rId19" cstate="print">
            <a:extLst>
              <a:ext uri="{28A0092B-C50C-407E-A947-70E740481C1C}">
                <a14:useLocalDpi xmlns:a14="http://schemas.microsoft.com/office/drawing/2010/main" val="0"/>
              </a:ext>
            </a:extLst>
          </a:blip>
          <a:srcRect l="2257" t="12617" r="3577" b="11133"/>
          <a:stretch/>
        </p:blipFill>
        <p:spPr>
          <a:xfrm>
            <a:off x="15922" y="4838700"/>
            <a:ext cx="6934200" cy="4419600"/>
          </a:xfrm>
          <a:prstGeom prst="rect">
            <a:avLst/>
          </a:prstGeom>
        </p:spPr>
      </p:pic>
      <p:sp>
        <p:nvSpPr>
          <p:cNvPr id="7" name="Rectangle 6"/>
          <p:cNvSpPr/>
          <p:nvPr/>
        </p:nvSpPr>
        <p:spPr>
          <a:xfrm>
            <a:off x="6934200" y="4379474"/>
            <a:ext cx="10883457" cy="5016758"/>
          </a:xfrm>
          <a:prstGeom prst="rect">
            <a:avLst/>
          </a:prstGeom>
        </p:spPr>
        <p:txBody>
          <a:bodyPr wrap="square">
            <a:spAutoFit/>
          </a:bodyPr>
          <a:lstStyle/>
          <a:p>
            <a:pPr marL="457200" indent="-457200" algn="just">
              <a:lnSpc>
                <a:spcPct val="150000"/>
              </a:lnSpc>
              <a:spcBef>
                <a:spcPts val="300"/>
              </a:spcBef>
              <a:spcAft>
                <a:spcPts val="300"/>
              </a:spcAft>
              <a:buFont typeface="Wingdings" panose="05000000000000000000" pitchFamily="2" charset="2"/>
              <a:buChar char="§"/>
            </a:pP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Ban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Giám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đốc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X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bổ</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lực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quả</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mang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lại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quả</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doanh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nghiệp</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lao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5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300"/>
              </a:spcBef>
              <a:spcAft>
                <a:spcPts val="300"/>
              </a:spcAft>
              <a:buFont typeface="Wingdings" panose="05000000000000000000" pitchFamily="2" charset="2"/>
              <a:buChar char="§"/>
            </a:pPr>
            <a:r>
              <a:rPr lang="fr-FR"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phối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vai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đời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sống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025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2089</Words>
  <Application>Microsoft Office PowerPoint</Application>
  <PresentationFormat>Custom</PresentationFormat>
  <Paragraphs>92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15</cp:revision>
  <dcterms:created xsi:type="dcterms:W3CDTF">2006-08-16T00:00:00Z</dcterms:created>
  <dcterms:modified xsi:type="dcterms:W3CDTF">2022-03-03T02:27:12Z</dcterms:modified>
  <dc:identifier>DAEswOIwa4E</dc:identifier>
</cp:coreProperties>
</file>