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74" r:id="rId5"/>
    <p:sldId id="271" r:id="rId6"/>
    <p:sldId id="269" r:id="rId7"/>
    <p:sldId id="270" r:id="rId8"/>
    <p:sldId id="266" r:id="rId9"/>
    <p:sldId id="275" r:id="rId10"/>
    <p:sldId id="276" r:id="rId11"/>
    <p:sldId id="273" r:id="rId12"/>
    <p:sldId id="272" r:id="rId13"/>
    <p:sldId id="268" r:id="rId14"/>
    <p:sldId id="267" r:id="rId15"/>
    <p:sldId id="277" r:id="rId16"/>
    <p:sldId id="278"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139A-99CD-3580-3161-339334C2FC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5F519-52F4-9576-3887-2C12CEF80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8A8A0D-A7DF-B200-CEA1-0D4ADA3FE442}"/>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5" name="Footer Placeholder 4">
            <a:extLst>
              <a:ext uri="{FF2B5EF4-FFF2-40B4-BE49-F238E27FC236}">
                <a16:creationId xmlns:a16="http://schemas.microsoft.com/office/drawing/2014/main" id="{3C0E2959-2064-FAC1-6545-8A54CAF78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07E4-0831-AFF9-B33E-C0DB279BAE69}"/>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40456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96DF-0F65-4F08-1D4E-F3F465CA36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89612-7941-C998-C277-EE11B08A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B36D3-0E51-91C9-0B3E-A8EFCE2DDF50}"/>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5" name="Footer Placeholder 4">
            <a:extLst>
              <a:ext uri="{FF2B5EF4-FFF2-40B4-BE49-F238E27FC236}">
                <a16:creationId xmlns:a16="http://schemas.microsoft.com/office/drawing/2014/main" id="{363D60DC-4702-F76B-F9C0-08C771009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82EC8-B0AA-8AAB-7B3B-C04A9C346700}"/>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13878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8B606-9FD6-EC18-A232-B40CD0496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A0D4BE-69E1-92B8-596D-AA7A8A174D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0ABB8-365E-E157-62FE-E1DA23C04E9C}"/>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5" name="Footer Placeholder 4">
            <a:extLst>
              <a:ext uri="{FF2B5EF4-FFF2-40B4-BE49-F238E27FC236}">
                <a16:creationId xmlns:a16="http://schemas.microsoft.com/office/drawing/2014/main" id="{73FA7059-D01A-755B-316D-BCD7420E1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D2E1C-8A2C-FACD-FA0D-9F72C83C2504}"/>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339429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0B25-5FB4-F1A7-1710-1658AF5B3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2513D-8037-AB8F-4AE9-65B0EB55E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F922A-DF3B-2A06-3855-F32644BA349A}"/>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5" name="Footer Placeholder 4">
            <a:extLst>
              <a:ext uri="{FF2B5EF4-FFF2-40B4-BE49-F238E27FC236}">
                <a16:creationId xmlns:a16="http://schemas.microsoft.com/office/drawing/2014/main" id="{5BF03A2B-5E28-A432-517B-981DCDD2D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821BA-E59F-F308-D74C-0732A244FC5B}"/>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335932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6BF0-E09C-795B-B6CF-55A411CC7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BB50C-DB78-39DD-91EE-3A4C301B1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6F5AD-D31E-1338-CB1C-C98B19F84282}"/>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5" name="Footer Placeholder 4">
            <a:extLst>
              <a:ext uri="{FF2B5EF4-FFF2-40B4-BE49-F238E27FC236}">
                <a16:creationId xmlns:a16="http://schemas.microsoft.com/office/drawing/2014/main" id="{5990B1FF-09D3-6468-989F-667D659C7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1BE65-4E2E-ACF5-7DC6-062CDB9ABFC4}"/>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110856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491E-9CF4-DD01-28A7-1265F8B2F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A6A07-EE9B-05FC-1CC2-4D44283777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7E98C-E5FE-628F-8DCC-0153A5FB28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D2F66-6478-A2B9-7791-85EC3DE59208}"/>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6" name="Footer Placeholder 5">
            <a:extLst>
              <a:ext uri="{FF2B5EF4-FFF2-40B4-BE49-F238E27FC236}">
                <a16:creationId xmlns:a16="http://schemas.microsoft.com/office/drawing/2014/main" id="{81495288-E463-C7CB-A229-950877045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6F51B-ED44-4F7A-EE32-82B2B4F0CD18}"/>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20619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48DF-6E3A-C4F4-DDF0-903F924417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7F6CBB-E62E-AA11-5B49-F53E8F0AB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BD5B70-B38D-27A1-15E6-8F22EE459D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148D1-B6C8-EA68-564B-73ED1E780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E6615-9CB5-7F8C-5F6D-C24B55198E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116535-C257-2D48-1D7A-A4C333044D61}"/>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8" name="Footer Placeholder 7">
            <a:extLst>
              <a:ext uri="{FF2B5EF4-FFF2-40B4-BE49-F238E27FC236}">
                <a16:creationId xmlns:a16="http://schemas.microsoft.com/office/drawing/2014/main" id="{75329E43-3C05-727A-02C2-92C76A2EE7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4A5FE-4F4C-6420-461B-332501528308}"/>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48040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171F-3B66-6245-5CE2-E3494E783B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EB1FC-6EDF-7618-9733-E708DB30B8AF}"/>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4" name="Footer Placeholder 3">
            <a:extLst>
              <a:ext uri="{FF2B5EF4-FFF2-40B4-BE49-F238E27FC236}">
                <a16:creationId xmlns:a16="http://schemas.microsoft.com/office/drawing/2014/main" id="{CA3BD28B-EC2F-0BD0-1CBF-738B97601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47F6C-8DDF-1A5B-D32D-8592A5FA3BF9}"/>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46942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9A043-FA2D-C834-68E6-E107D848C8FA}"/>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3" name="Footer Placeholder 2">
            <a:extLst>
              <a:ext uri="{FF2B5EF4-FFF2-40B4-BE49-F238E27FC236}">
                <a16:creationId xmlns:a16="http://schemas.microsoft.com/office/drawing/2014/main" id="{5B57A1D9-A25D-A697-2686-A0832112D1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2EB0B-B6FC-4B90-84C2-24E7CABBE697}"/>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160110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AA7C-A154-8CA3-30F8-D756A166C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D3B65-3FEF-C75D-BEA6-C3248ACA4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38F94-F4FD-1F41-47A6-8E7AD0CF2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73EAF-665D-EC65-A486-14B30ED24C61}"/>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6" name="Footer Placeholder 5">
            <a:extLst>
              <a:ext uri="{FF2B5EF4-FFF2-40B4-BE49-F238E27FC236}">
                <a16:creationId xmlns:a16="http://schemas.microsoft.com/office/drawing/2014/main" id="{8E4D54CE-902D-8757-736E-F1D22D6D3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42D87-A16C-2FAC-FAF6-3C1D819E22BE}"/>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353811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622C-AE0E-6C96-A003-5FDFBF8FE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E9571-C5E1-B5C3-AEA4-F75361DB9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FD014-1F51-DBA6-8EB4-805109DE5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BF0D8-56BD-1BB2-513C-BDD988AA3E1B}"/>
              </a:ext>
            </a:extLst>
          </p:cNvPr>
          <p:cNvSpPr>
            <a:spLocks noGrp="1"/>
          </p:cNvSpPr>
          <p:nvPr>
            <p:ph type="dt" sz="half" idx="10"/>
          </p:nvPr>
        </p:nvSpPr>
        <p:spPr/>
        <p:txBody>
          <a:bodyPr/>
          <a:lstStyle/>
          <a:p>
            <a:fld id="{991D58C5-CAA0-49EC-B7A1-1BEABCE6115C}" type="datetimeFigureOut">
              <a:rPr lang="en-US" smtClean="0"/>
              <a:t>9/26/2024</a:t>
            </a:fld>
            <a:endParaRPr lang="en-US"/>
          </a:p>
        </p:txBody>
      </p:sp>
      <p:sp>
        <p:nvSpPr>
          <p:cNvPr id="6" name="Footer Placeholder 5">
            <a:extLst>
              <a:ext uri="{FF2B5EF4-FFF2-40B4-BE49-F238E27FC236}">
                <a16:creationId xmlns:a16="http://schemas.microsoft.com/office/drawing/2014/main" id="{A71BC150-8632-1254-EF2D-4991C3D28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53E75-8BC5-6285-B37E-578C180225E1}"/>
              </a:ext>
            </a:extLst>
          </p:cNvPr>
          <p:cNvSpPr>
            <a:spLocks noGrp="1"/>
          </p:cNvSpPr>
          <p:nvPr>
            <p:ph type="sldNum" sz="quarter" idx="12"/>
          </p:nvPr>
        </p:nvSpPr>
        <p:spPr/>
        <p:txBody>
          <a:bodyPr/>
          <a:lstStyle/>
          <a:p>
            <a:fld id="{3C92CDAC-B037-45C8-81A9-86B0BD4C4E56}" type="slidenum">
              <a:rPr lang="en-US" smtClean="0"/>
              <a:t>‹#›</a:t>
            </a:fld>
            <a:endParaRPr lang="en-US"/>
          </a:p>
        </p:txBody>
      </p:sp>
    </p:spTree>
    <p:extLst>
      <p:ext uri="{BB962C8B-B14F-4D97-AF65-F5344CB8AC3E}">
        <p14:creationId xmlns:p14="http://schemas.microsoft.com/office/powerpoint/2010/main" val="232610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EC80F-CE25-B9AA-AA76-493C93509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3BD80B-66EB-5934-CF7D-F02D0064C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B749D-DDC9-BA63-E333-27A0AB861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D58C5-CAA0-49EC-B7A1-1BEABCE6115C}" type="datetimeFigureOut">
              <a:rPr lang="en-US" smtClean="0"/>
              <a:t>9/26/2024</a:t>
            </a:fld>
            <a:endParaRPr lang="en-US"/>
          </a:p>
        </p:txBody>
      </p:sp>
      <p:sp>
        <p:nvSpPr>
          <p:cNvPr id="5" name="Footer Placeholder 4">
            <a:extLst>
              <a:ext uri="{FF2B5EF4-FFF2-40B4-BE49-F238E27FC236}">
                <a16:creationId xmlns:a16="http://schemas.microsoft.com/office/drawing/2014/main" id="{FA479BE9-47C6-9CFA-2852-A24367484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60079B-2DB7-B43F-F80C-FF8BAEFE3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2CDAC-B037-45C8-81A9-86B0BD4C4E56}" type="slidenum">
              <a:rPr lang="en-US" smtClean="0"/>
              <a:t>‹#›</a:t>
            </a:fld>
            <a:endParaRPr lang="en-US"/>
          </a:p>
        </p:txBody>
      </p:sp>
    </p:spTree>
    <p:extLst>
      <p:ext uri="{BB962C8B-B14F-4D97-AF65-F5344CB8AC3E}">
        <p14:creationId xmlns:p14="http://schemas.microsoft.com/office/powerpoint/2010/main" val="362099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A7B7-10A0-7DBF-AF50-27138BB58220}"/>
              </a:ext>
            </a:extLst>
          </p:cNvPr>
          <p:cNvSpPr>
            <a:spLocks noGrp="1"/>
          </p:cNvSpPr>
          <p:nvPr>
            <p:ph type="ctrTitle"/>
          </p:nvPr>
        </p:nvSpPr>
        <p:spPr>
          <a:xfrm>
            <a:off x="1615440" y="294640"/>
            <a:ext cx="9144000" cy="2021522"/>
          </a:xfrm>
        </p:spPr>
        <p:txBody>
          <a:bodyPr>
            <a:noAutofit/>
          </a:bodyPr>
          <a:lstStyle/>
          <a:p>
            <a:r>
              <a:rPr lang="en-US" sz="40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ĐỀ 9</a:t>
            </a:r>
            <a:r>
              <a:rPr lang="en-US"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HỆ THỐNG CHÍNH TRỊ NƯỚC CỘNG HÒA XÃ HỘI CHỦ NGHĨA VIỆT NAM</a:t>
            </a:r>
            <a:endParaRPr lang="en-US" sz="4000">
              <a:solidFill>
                <a:srgbClr val="FF0000"/>
              </a:solidFill>
            </a:endParaRPr>
          </a:p>
        </p:txBody>
      </p:sp>
      <p:sp>
        <p:nvSpPr>
          <p:cNvPr id="3" name="Subtitle 2">
            <a:extLst>
              <a:ext uri="{FF2B5EF4-FFF2-40B4-BE49-F238E27FC236}">
                <a16:creationId xmlns:a16="http://schemas.microsoft.com/office/drawing/2014/main" id="{4EF2455C-B981-540D-DF0C-78E2E164C503}"/>
              </a:ext>
            </a:extLst>
          </p:cNvPr>
          <p:cNvSpPr>
            <a:spLocks noGrp="1"/>
          </p:cNvSpPr>
          <p:nvPr>
            <p:ph type="subTitle" idx="1"/>
          </p:nvPr>
        </p:nvSpPr>
        <p:spPr>
          <a:xfrm>
            <a:off x="4572000" y="2886077"/>
            <a:ext cx="7467600" cy="1655762"/>
          </a:xfrm>
        </p:spPr>
        <p:txBody>
          <a:bodyPr>
            <a:normAutofit fontScale="92500" lnSpcReduction="10000"/>
          </a:bodyPr>
          <a:lstStyle/>
          <a:p>
            <a:r>
              <a:rPr lang="en-US" sz="4000" b="1" u="sng">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22</a:t>
            </a:r>
            <a:r>
              <a:rPr lang="en-US" sz="40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40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TÒA ÁN NHÂN DÂN VÀ VIỆN KIỂM SÁT NHÂN DÂN</a:t>
            </a:r>
            <a:endParaRPr lang="en-US" sz="40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4000">
              <a:solidFill>
                <a:srgbClr val="0000CC"/>
              </a:solidFill>
            </a:endParaRPr>
          </a:p>
        </p:txBody>
      </p:sp>
      <p:pic>
        <p:nvPicPr>
          <p:cNvPr id="1026" name="Picture 2" descr="Khi cán cân Công lý “lệch một ly”... | Báo Dân trí">
            <a:extLst>
              <a:ext uri="{FF2B5EF4-FFF2-40B4-BE49-F238E27FC236}">
                <a16:creationId xmlns:a16="http://schemas.microsoft.com/office/drawing/2014/main" id="{F745FB82-0530-DC35-409D-F5B5D1B1D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 y="2722562"/>
            <a:ext cx="428625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BBAAA1-A302-26F8-7BE6-A1226ABE6972}"/>
              </a:ext>
            </a:extLst>
          </p:cNvPr>
          <p:cNvSpPr txBox="1"/>
          <p:nvPr/>
        </p:nvSpPr>
        <p:spPr>
          <a:xfrm>
            <a:off x="5852160" y="5506720"/>
            <a:ext cx="4291496" cy="954107"/>
          </a:xfrm>
          <a:prstGeom prst="rect">
            <a:avLst/>
          </a:prstGeom>
          <a:noFill/>
        </p:spPr>
        <p:txBody>
          <a:bodyPr wrap="non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Lê Thị Hải</a:t>
            </a:r>
          </a:p>
          <a:p>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THPT </a:t>
            </a:r>
            <a:r>
              <a:rPr lang="en-US" sz="2800" dirty="0" err="1">
                <a:solidFill>
                  <a:srgbClr val="002060"/>
                </a:solidFill>
                <a:latin typeface="Times New Roman" panose="02020603050405020304" pitchFamily="18" charset="0"/>
                <a:cs typeface="Times New Roman" panose="02020603050405020304" pitchFamily="18" charset="0"/>
              </a:rPr>
              <a:t>Trần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Tất</a:t>
            </a:r>
            <a:r>
              <a:rPr lang="en-US" sz="2800" dirty="0">
                <a:solidFill>
                  <a:srgbClr val="002060"/>
                </a:solidFill>
                <a:latin typeface="Times New Roman" panose="02020603050405020304" pitchFamily="18" charset="0"/>
                <a:cs typeface="Times New Roman" panose="02020603050405020304" pitchFamily="18" charset="0"/>
              </a:rPr>
              <a:t> Văn</a:t>
            </a:r>
          </a:p>
        </p:txBody>
      </p:sp>
    </p:spTree>
    <p:extLst>
      <p:ext uri="{BB962C8B-B14F-4D97-AF65-F5344CB8AC3E}">
        <p14:creationId xmlns:p14="http://schemas.microsoft.com/office/powerpoint/2010/main" val="309671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6FBE-C528-01E8-ED90-E5B2BF4C5D12}"/>
              </a:ext>
            </a:extLst>
          </p:cNvPr>
          <p:cNvSpPr>
            <a:spLocks noGrp="1"/>
          </p:cNvSpPr>
          <p:nvPr>
            <p:ph type="title"/>
          </p:nvPr>
        </p:nvSpPr>
        <p:spPr>
          <a:xfrm>
            <a:off x="2296160" y="16320"/>
            <a:ext cx="9824720" cy="600075"/>
          </a:xfrm>
        </p:spPr>
        <p:txBody>
          <a:bodyPr>
            <a:normAutofit/>
          </a:bodyPr>
          <a:lstStyle/>
          <a:p>
            <a:r>
              <a:rPr lang="en-US" sz="2800" b="1">
                <a:solidFill>
                  <a:srgbClr val="0000CC"/>
                </a:solidFill>
                <a:latin typeface="Times New Roman" panose="02020603050405020304" pitchFamily="18" charset="0"/>
                <a:cs typeface="Times New Roman" panose="02020603050405020304" pitchFamily="18" charset="0"/>
              </a:rPr>
              <a:t>VIỆN KIỂM SÁT THỰC HIỆN NHIỆM VỤ</a:t>
            </a:r>
          </a:p>
        </p:txBody>
      </p:sp>
      <p:pic>
        <p:nvPicPr>
          <p:cNvPr id="6146" name="Picture 2" descr="Nhiệm vụ, quyền hạn của VKSND trong giai đoạn truy tố và vấn đề nâng cao  chất lượng bản cáo trạng - Kiểm Sát Online">
            <a:extLst>
              <a:ext uri="{FF2B5EF4-FFF2-40B4-BE49-F238E27FC236}">
                <a16:creationId xmlns:a16="http://schemas.microsoft.com/office/drawing/2014/main" id="{0E347464-34CA-23A9-7D72-025721EC2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616395"/>
            <a:ext cx="5811520" cy="3020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ện kiểm sát nhân dân tỉnh Gia Lai tổ chức Hội nghị giao ban tháng 8 năm  2018">
            <a:extLst>
              <a:ext uri="{FF2B5EF4-FFF2-40B4-BE49-F238E27FC236}">
                <a16:creationId xmlns:a16="http://schemas.microsoft.com/office/drawing/2014/main" id="{3A09C2FC-AEFD-E532-57BC-B001348B3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743" y="616395"/>
            <a:ext cx="5316537" cy="2990874"/>
          </a:xfrm>
          <a:prstGeom prst="rect">
            <a:avLst/>
          </a:prstGeom>
          <a:noFill/>
          <a:extLst>
            <a:ext uri="{909E8E84-426E-40DD-AFC4-6F175D3DCCD1}">
              <a14:hiddenFill xmlns:a14="http://schemas.microsoft.com/office/drawing/2010/main">
                <a:solidFill>
                  <a:srgbClr val="FFFFFF"/>
                </a:solidFill>
              </a14:hiddenFill>
            </a:ext>
          </a:extLst>
        </p:spPr>
      </p:pic>
      <p:pic>
        <p:nvPicPr>
          <p:cNvPr id="3" name="Shape 1254">
            <a:extLst>
              <a:ext uri="{FF2B5EF4-FFF2-40B4-BE49-F238E27FC236}">
                <a16:creationId xmlns:a16="http://schemas.microsoft.com/office/drawing/2014/main" id="{6C988DA3-9765-89AA-648B-4665ECCD7308}"/>
              </a:ext>
            </a:extLst>
          </p:cNvPr>
          <p:cNvPicPr/>
          <p:nvPr/>
        </p:nvPicPr>
        <p:blipFill>
          <a:blip r:embed="rId4"/>
          <a:stretch/>
        </p:blipFill>
        <p:spPr>
          <a:xfrm>
            <a:off x="71120" y="3780790"/>
            <a:ext cx="5811520" cy="3020885"/>
          </a:xfrm>
          <a:prstGeom prst="rect">
            <a:avLst/>
          </a:prstGeom>
        </p:spPr>
      </p:pic>
      <p:pic>
        <p:nvPicPr>
          <p:cNvPr id="6150" name="Picture 6" descr="Thẩm quyền truy tố của Viện kiểm sát khi chuyển hồ sơ vụ án để điều tra  theo thẩm quyền">
            <a:extLst>
              <a:ext uri="{FF2B5EF4-FFF2-40B4-BE49-F238E27FC236}">
                <a16:creationId xmlns:a16="http://schemas.microsoft.com/office/drawing/2014/main" id="{0A7F80F5-0C42-F5C5-A8A4-D1535C453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768" y="3728720"/>
            <a:ext cx="5831111" cy="307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4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1000"/>
                                        <p:tgtEl>
                                          <p:spTgt spid="6148"/>
                                        </p:tgtEl>
                                      </p:cBhvr>
                                    </p:animEffect>
                                    <p:anim calcmode="lin" valueType="num">
                                      <p:cBhvr>
                                        <p:cTn id="19" dur="1000" fill="hold"/>
                                        <p:tgtEl>
                                          <p:spTgt spid="6148"/>
                                        </p:tgtEl>
                                        <p:attrNameLst>
                                          <p:attrName>ppt_x</p:attrName>
                                        </p:attrNameLst>
                                      </p:cBhvr>
                                      <p:tavLst>
                                        <p:tav tm="0">
                                          <p:val>
                                            <p:strVal val="#ppt_x"/>
                                          </p:val>
                                        </p:tav>
                                        <p:tav tm="100000">
                                          <p:val>
                                            <p:strVal val="#ppt_x"/>
                                          </p:val>
                                        </p:tav>
                                      </p:tavLst>
                                    </p:anim>
                                    <p:anim calcmode="lin" valueType="num">
                                      <p:cBhvr>
                                        <p:cTn id="20"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barn(inVertical)">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CC6297-2CA1-6E5B-A407-9727A3169CEB}"/>
              </a:ext>
            </a:extLst>
          </p:cNvPr>
          <p:cNvSpPr/>
          <p:nvPr/>
        </p:nvSpPr>
        <p:spPr>
          <a:xfrm>
            <a:off x="314960" y="914400"/>
            <a:ext cx="1920240" cy="469392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CHỨC NĂNG CỦA VIỆN KIỂM SÁT</a:t>
            </a:r>
          </a:p>
          <a:p>
            <a:pPr algn="ctr"/>
            <a:r>
              <a:rPr lang="en-US" sz="3600" b="1">
                <a:latin typeface="Times New Roman" panose="02020603050405020304" pitchFamily="18" charset="0"/>
                <a:cs typeface="Times New Roman" panose="02020603050405020304" pitchFamily="18" charset="0"/>
              </a:rPr>
              <a:t>NHÂN DÂN</a:t>
            </a:r>
          </a:p>
        </p:txBody>
      </p:sp>
      <p:sp>
        <p:nvSpPr>
          <p:cNvPr id="5" name="Rectangle: Rounded Corners 4">
            <a:extLst>
              <a:ext uri="{FF2B5EF4-FFF2-40B4-BE49-F238E27FC236}">
                <a16:creationId xmlns:a16="http://schemas.microsoft.com/office/drawing/2014/main" id="{3D38DFE2-28E3-269A-677C-DD733AAA8063}"/>
              </a:ext>
            </a:extLst>
          </p:cNvPr>
          <p:cNvSpPr/>
          <p:nvPr/>
        </p:nvSpPr>
        <p:spPr>
          <a:xfrm>
            <a:off x="3048000" y="45721"/>
            <a:ext cx="8971280" cy="236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600">
                <a:latin typeface="Times New Roman" panose="02020603050405020304" pitchFamily="18" charset="0"/>
                <a:cs typeface="Times New Roman" panose="02020603050405020304" pitchFamily="18" charset="0"/>
              </a:rPr>
              <a:t>Thực hành quy</a:t>
            </a:r>
            <a:r>
              <a:rPr lang="en-US" sz="2600">
                <a:latin typeface="Times New Roman" panose="02020603050405020304" pitchFamily="18" charset="0"/>
                <a:cs typeface="Times New Roman" panose="02020603050405020304" pitchFamily="18" charset="0"/>
              </a:rPr>
              <a:t>ề</a:t>
            </a:r>
            <a:r>
              <a:rPr lang="vi-VN" sz="2600">
                <a:latin typeface="Times New Roman" panose="02020603050405020304" pitchFamily="18" charset="0"/>
                <a:cs typeface="Times New Roman" panose="02020603050405020304" pitchFamily="18" charset="0"/>
              </a:rPr>
              <a:t>n công tố lã hoạt động cùa Vi</a:t>
            </a:r>
            <a:r>
              <a:rPr lang="en-US" sz="2600">
                <a:latin typeface="Times New Roman" panose="02020603050405020304" pitchFamily="18" charset="0"/>
                <a:cs typeface="Times New Roman" panose="02020603050405020304" pitchFamily="18" charset="0"/>
              </a:rPr>
              <a:t>ệ</a:t>
            </a:r>
            <a:r>
              <a:rPr lang="vi-VN" sz="2600">
                <a:latin typeface="Times New Roman" panose="02020603050405020304" pitchFamily="18" charset="0"/>
                <a:cs typeface="Times New Roman" panose="02020603050405020304" pitchFamily="18" charset="0"/>
              </a:rPr>
              <a:t>n kiểm sát nhân dân trong tố tụng hình sự đ</a:t>
            </a:r>
            <a:r>
              <a:rPr lang="en-US" sz="2600">
                <a:latin typeface="Times New Roman" panose="02020603050405020304" pitchFamily="18" charset="0"/>
                <a:cs typeface="Times New Roman" panose="02020603050405020304" pitchFamily="18" charset="0"/>
              </a:rPr>
              <a:t>ể</a:t>
            </a:r>
            <a:r>
              <a:rPr lang="vi-VN" sz="2600">
                <a:latin typeface="Times New Roman" panose="02020603050405020304" pitchFamily="18" charset="0"/>
                <a:cs typeface="Times New Roman" panose="02020603050405020304" pitchFamily="18" charset="0"/>
              </a:rPr>
              <a:t> thực hiện việc buộc tội c</a:t>
            </a:r>
            <a:r>
              <a:rPr lang="en-US" sz="2600">
                <a:latin typeface="Times New Roman" panose="02020603050405020304" pitchFamily="18" charset="0"/>
                <a:cs typeface="Times New Roman" panose="02020603050405020304" pitchFamily="18" charset="0"/>
              </a:rPr>
              <a:t>ủ</a:t>
            </a:r>
            <a:r>
              <a:rPr lang="vi-VN" sz="2600">
                <a:latin typeface="Times New Roman" panose="02020603050405020304" pitchFamily="18" charset="0"/>
                <a:cs typeface="Times New Roman" panose="02020603050405020304" pitchFamily="18" charset="0"/>
              </a:rPr>
              <a:t>a Nh</a:t>
            </a:r>
            <a:r>
              <a:rPr lang="en-US" sz="2600">
                <a:latin typeface="Times New Roman" panose="02020603050405020304" pitchFamily="18" charset="0"/>
                <a:cs typeface="Times New Roman" panose="02020603050405020304" pitchFamily="18" charset="0"/>
              </a:rPr>
              <a:t>à</a:t>
            </a:r>
            <a:r>
              <a:rPr lang="vi-VN" sz="2600">
                <a:latin typeface="Times New Roman" panose="02020603050405020304" pitchFamily="18" charset="0"/>
                <a:cs typeface="Times New Roman" panose="02020603050405020304" pitchFamily="18" charset="0"/>
              </a:rPr>
              <a:t> nước đ</a:t>
            </a:r>
            <a:r>
              <a:rPr lang="en-US" sz="2600">
                <a:latin typeface="Times New Roman" panose="02020603050405020304" pitchFamily="18" charset="0"/>
                <a:cs typeface="Times New Roman" panose="02020603050405020304" pitchFamily="18" charset="0"/>
              </a:rPr>
              <a:t>ố</a:t>
            </a:r>
            <a:r>
              <a:rPr lang="vi-VN" sz="2600">
                <a:latin typeface="Times New Roman" panose="02020603050405020304" pitchFamily="18" charset="0"/>
                <a:cs typeface="Times New Roman" panose="02020603050405020304" pitchFamily="18" charset="0"/>
              </a:rPr>
              <a:t>i với người phạm tội. được thực hiện ngay từ khi giải quyết tố giác, tin báo v</a:t>
            </a:r>
            <a:r>
              <a:rPr lang="en-US" sz="2600">
                <a:latin typeface="Times New Roman" panose="02020603050405020304" pitchFamily="18" charset="0"/>
                <a:cs typeface="Times New Roman" panose="02020603050405020304" pitchFamily="18" charset="0"/>
              </a:rPr>
              <a:t>ề</a:t>
            </a:r>
            <a:r>
              <a:rPr lang="vi-VN" sz="2600">
                <a:latin typeface="Times New Roman" panose="02020603050405020304" pitchFamily="18" charset="0"/>
                <a:cs typeface="Times New Roman" panose="02020603050405020304" pitchFamily="18" charset="0"/>
              </a:rPr>
              <a:t> tội phạm, kiến nghị khởi tố và trong suốt quá trinh kh</a:t>
            </a:r>
            <a:r>
              <a:rPr lang="en-US" sz="2600">
                <a:latin typeface="Times New Roman" panose="02020603050405020304" pitchFamily="18" charset="0"/>
                <a:cs typeface="Times New Roman" panose="02020603050405020304" pitchFamily="18" charset="0"/>
              </a:rPr>
              <a:t>ở</a:t>
            </a:r>
            <a:r>
              <a:rPr lang="vi-VN" sz="2600">
                <a:latin typeface="Times New Roman" panose="02020603050405020304" pitchFamily="18" charset="0"/>
                <a:cs typeface="Times New Roman" panose="02020603050405020304" pitchFamily="18" charset="0"/>
              </a:rPr>
              <a:t>i tố. điều tra, truy tố, xét xử vụ án h</a:t>
            </a:r>
            <a:r>
              <a:rPr lang="en-US" sz="2600">
                <a:latin typeface="Times New Roman" panose="02020603050405020304" pitchFamily="18" charset="0"/>
                <a:cs typeface="Times New Roman" panose="02020603050405020304" pitchFamily="18" charset="0"/>
              </a:rPr>
              <a:t>ì</a:t>
            </a:r>
            <a:r>
              <a:rPr lang="vi-VN" sz="2600">
                <a:latin typeface="Times New Roman" panose="02020603050405020304" pitchFamily="18" charset="0"/>
                <a:cs typeface="Times New Roman" panose="02020603050405020304" pitchFamily="18" charset="0"/>
              </a:rPr>
              <a:t>nh sự.</a:t>
            </a:r>
            <a:endParaRPr lang="en-US" sz="260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30EB05D-7CC2-2E5F-DA91-2F9497F11551}"/>
              </a:ext>
            </a:extLst>
          </p:cNvPr>
          <p:cNvSpPr/>
          <p:nvPr/>
        </p:nvSpPr>
        <p:spPr>
          <a:xfrm>
            <a:off x="3002280" y="2540003"/>
            <a:ext cx="9017000" cy="1412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600">
                <a:latin typeface="Times New Roman" panose="02020603050405020304" pitchFamily="18" charset="0"/>
                <a:cs typeface="Times New Roman" panose="02020603050405020304" pitchFamily="18" charset="0"/>
              </a:rPr>
              <a:t>Hoạt động thực hành quyền công tố bao gồm; Khởi tố bị can (đ</a:t>
            </a:r>
            <a:r>
              <a:rPr lang="en-US" sz="2600">
                <a:latin typeface="Times New Roman" panose="02020603050405020304" pitchFamily="18" charset="0"/>
                <a:cs typeface="Times New Roman" panose="02020603050405020304" pitchFamily="18" charset="0"/>
              </a:rPr>
              <a:t>ể</a:t>
            </a:r>
            <a:r>
              <a:rPr lang="vi-VN" sz="2600">
                <a:latin typeface="Times New Roman" panose="02020603050405020304" pitchFamily="18" charset="0"/>
                <a:cs typeface="Times New Roman" panose="02020603050405020304" pitchFamily="18" charset="0"/>
              </a:rPr>
              <a:t> có được quyết định khởi tố bị can. cơ quan c</a:t>
            </a:r>
            <a:r>
              <a:rPr lang="en-US" sz="2600">
                <a:latin typeface="Times New Roman" panose="02020603050405020304" pitchFamily="18" charset="0"/>
                <a:cs typeface="Times New Roman" panose="02020603050405020304" pitchFamily="18" charset="0"/>
              </a:rPr>
              <a:t>ô</a:t>
            </a:r>
            <a:r>
              <a:rPr lang="vi-VN" sz="2600">
                <a:latin typeface="Times New Roman" panose="02020603050405020304" pitchFamily="18" charset="0"/>
                <a:cs typeface="Times New Roman" panose="02020603050405020304" pitchFamily="18" charset="0"/>
              </a:rPr>
              <a:t>ng tố ph</a:t>
            </a:r>
            <a:r>
              <a:rPr lang="en-US" sz="2600">
                <a:latin typeface="Times New Roman" panose="02020603050405020304" pitchFamily="18" charset="0"/>
                <a:cs typeface="Times New Roman" panose="02020603050405020304" pitchFamily="18" charset="0"/>
              </a:rPr>
              <a:t>ả</a:t>
            </a:r>
            <a:r>
              <a:rPr lang="vi-VN" sz="2600">
                <a:latin typeface="Times New Roman" panose="02020603050405020304" pitchFamily="18" charset="0"/>
                <a:cs typeface="Times New Roman" panose="02020603050405020304" pitchFamily="18" charset="0"/>
              </a:rPr>
              <a:t>i kh</a:t>
            </a:r>
            <a:r>
              <a:rPr lang="en-US" sz="2600">
                <a:latin typeface="Times New Roman" panose="02020603050405020304" pitchFamily="18" charset="0"/>
                <a:cs typeface="Times New Roman" panose="02020603050405020304" pitchFamily="18" charset="0"/>
              </a:rPr>
              <a:t>ở</a:t>
            </a:r>
            <a:r>
              <a:rPr lang="vi-VN" sz="2600">
                <a:latin typeface="Times New Roman" panose="02020603050405020304" pitchFamily="18" charset="0"/>
                <a:cs typeface="Times New Roman" panose="02020603050405020304" pitchFamily="18" charset="0"/>
              </a:rPr>
              <a:t>i tố vụ án và điều tra, xác minh)</a:t>
            </a:r>
            <a:endParaRPr lang="en-US" sz="260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C6630F1-C203-F1B8-B849-342FB5515E37}"/>
              </a:ext>
            </a:extLst>
          </p:cNvPr>
          <p:cNvSpPr/>
          <p:nvPr/>
        </p:nvSpPr>
        <p:spPr>
          <a:xfrm>
            <a:off x="3002280" y="4165599"/>
            <a:ext cx="9017000" cy="28244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600">
                <a:latin typeface="Times New Roman" panose="02020603050405020304" pitchFamily="18" charset="0"/>
                <a:cs typeface="Times New Roman" panose="02020603050405020304" pitchFamily="18" charset="0"/>
              </a:rPr>
              <a:t>Truy tố bị can ra trước toà án tr</a:t>
            </a:r>
            <a:r>
              <a:rPr lang="en-US" sz="2600">
                <a:latin typeface="Times New Roman" panose="02020603050405020304" pitchFamily="18" charset="0"/>
                <a:cs typeface="Times New Roman" panose="02020603050405020304" pitchFamily="18" charset="0"/>
              </a:rPr>
              <a:t>ê</a:t>
            </a:r>
            <a:r>
              <a:rPr lang="vi-VN" sz="2600">
                <a:latin typeface="Times New Roman" panose="02020603050405020304" pitchFamily="18" charset="0"/>
                <a:cs typeface="Times New Roman" panose="02020603050405020304" pitchFamily="18" charset="0"/>
              </a:rPr>
              <a:t>n cơ s</a:t>
            </a:r>
            <a:r>
              <a:rPr lang="en-US" sz="2600">
                <a:latin typeface="Times New Roman" panose="02020603050405020304" pitchFamily="18" charset="0"/>
                <a:cs typeface="Times New Roman" panose="02020603050405020304" pitchFamily="18" charset="0"/>
              </a:rPr>
              <a:t>ở</a:t>
            </a:r>
            <a:r>
              <a:rPr lang="vi-VN" sz="2600">
                <a:latin typeface="Times New Roman" panose="02020603050405020304" pitchFamily="18" charset="0"/>
                <a:cs typeface="Times New Roman" panose="02020603050405020304" pitchFamily="18" charset="0"/>
              </a:rPr>
              <a:t> kết qu</a:t>
            </a:r>
            <a:r>
              <a:rPr lang="en-US" sz="2600">
                <a:latin typeface="Times New Roman" panose="02020603050405020304" pitchFamily="18" charset="0"/>
                <a:cs typeface="Times New Roman" panose="02020603050405020304" pitchFamily="18" charset="0"/>
              </a:rPr>
              <a:t>ả</a:t>
            </a:r>
            <a:r>
              <a:rPr lang="vi-VN" sz="2600">
                <a:latin typeface="Times New Roman" panose="02020603050405020304" pitchFamily="18" charset="0"/>
                <a:cs typeface="Times New Roman" panose="02020603050405020304" pitchFamily="18" charset="0"/>
              </a:rPr>
              <a:t> điểu tra vụ án và chứng minh được người phạm tội; Buộc tội bị c</a:t>
            </a:r>
            <a:r>
              <a:rPr lang="en-US" sz="2600">
                <a:latin typeface="Times New Roman" panose="02020603050405020304" pitchFamily="18" charset="0"/>
                <a:cs typeface="Times New Roman" panose="02020603050405020304" pitchFamily="18" charset="0"/>
              </a:rPr>
              <a:t>áo</a:t>
            </a:r>
            <a:r>
              <a:rPr lang="vi-VN" sz="2600">
                <a:latin typeface="Times New Roman" panose="02020603050405020304" pitchFamily="18" charset="0"/>
                <a:cs typeface="Times New Roman" panose="02020603050405020304" pitchFamily="18" charset="0"/>
              </a:rPr>
              <a:t> v</a:t>
            </a:r>
            <a:r>
              <a:rPr lang="en-US" sz="2600">
                <a:latin typeface="Times New Roman" panose="02020603050405020304" pitchFamily="18" charset="0"/>
                <a:cs typeface="Times New Roman" panose="02020603050405020304" pitchFamily="18" charset="0"/>
              </a:rPr>
              <a:t>à</a:t>
            </a:r>
            <a:r>
              <a:rPr lang="vi-VN" sz="2600">
                <a:latin typeface="Times New Roman" panose="02020603050405020304" pitchFamily="18" charset="0"/>
                <a:cs typeface="Times New Roman" panose="02020603050405020304" pitchFamily="18" charset="0"/>
              </a:rPr>
              <a:t> bảo vệ sự buộc tội trước phiên toà b</a:t>
            </a:r>
            <a:r>
              <a:rPr lang="en-US" sz="2600">
                <a:latin typeface="Times New Roman" panose="02020603050405020304" pitchFamily="18" charset="0"/>
                <a:cs typeface="Times New Roman" panose="02020603050405020304" pitchFamily="18" charset="0"/>
              </a:rPr>
              <a:t>ằ</a:t>
            </a:r>
            <a:r>
              <a:rPr lang="vi-VN" sz="2600">
                <a:latin typeface="Times New Roman" panose="02020603050405020304" pitchFamily="18" charset="0"/>
                <a:cs typeface="Times New Roman" panose="02020603050405020304" pitchFamily="18" charset="0"/>
              </a:rPr>
              <a:t>ng cách công bố b</a:t>
            </a:r>
            <a:r>
              <a:rPr lang="en-US" sz="2600">
                <a:latin typeface="Times New Roman" panose="02020603050405020304" pitchFamily="18" charset="0"/>
                <a:cs typeface="Times New Roman" panose="02020603050405020304" pitchFamily="18" charset="0"/>
              </a:rPr>
              <a:t>ả</a:t>
            </a:r>
            <a:r>
              <a:rPr lang="vi-VN" sz="2600">
                <a:latin typeface="Times New Roman" panose="02020603050405020304" pitchFamily="18" charset="0"/>
                <a:cs typeface="Times New Roman" panose="02020603050405020304" pitchFamily="18" charset="0"/>
              </a:rPr>
              <a:t>n cáo trạng, tham gia xét hỏi, trinh bày lời luận tội và tranh luận trước phiên toà sơ th</a:t>
            </a:r>
            <a:r>
              <a:rPr lang="en-US" sz="2600">
                <a:latin typeface="Times New Roman" panose="02020603050405020304" pitchFamily="18" charset="0"/>
                <a:cs typeface="Times New Roman" panose="02020603050405020304" pitchFamily="18" charset="0"/>
              </a:rPr>
              <a:t>ẩ</a:t>
            </a:r>
            <a:r>
              <a:rPr lang="vi-VN" sz="2600">
                <a:latin typeface="Times New Roman" panose="02020603050405020304" pitchFamily="18" charset="0"/>
                <a:cs typeface="Times New Roman" panose="02020603050405020304" pitchFamily="18" charset="0"/>
              </a:rPr>
              <a:t>m (nếu vụ án bị kháng cáo hoặc kh</a:t>
            </a:r>
            <a:r>
              <a:rPr lang="en-US" sz="2600">
                <a:latin typeface="Times New Roman" panose="02020603050405020304" pitchFamily="18" charset="0"/>
                <a:cs typeface="Times New Roman" panose="02020603050405020304" pitchFamily="18" charset="0"/>
              </a:rPr>
              <a:t>á</a:t>
            </a:r>
            <a:r>
              <a:rPr lang="vi-VN" sz="2600">
                <a:latin typeface="Times New Roman" panose="02020603050405020304" pitchFamily="18" charset="0"/>
                <a:cs typeface="Times New Roman" panose="02020603050405020304" pitchFamily="18" charset="0"/>
              </a:rPr>
              <a:t>ng nghi th</a:t>
            </a:r>
            <a:r>
              <a:rPr lang="en-US" sz="2600">
                <a:latin typeface="Times New Roman" panose="02020603050405020304" pitchFamily="18" charset="0"/>
                <a:cs typeface="Times New Roman" panose="02020603050405020304" pitchFamily="18" charset="0"/>
              </a:rPr>
              <a:t>ì</a:t>
            </a:r>
            <a:r>
              <a:rPr lang="vi-VN" sz="2600">
                <a:latin typeface="Times New Roman" panose="02020603050405020304" pitchFamily="18" charset="0"/>
                <a:cs typeface="Times New Roman" panose="02020603050405020304" pitchFamily="18" charset="0"/>
              </a:rPr>
              <a:t> có m</a:t>
            </a:r>
            <a:r>
              <a:rPr lang="en-US" sz="2600">
                <a:latin typeface="Times New Roman" panose="02020603050405020304" pitchFamily="18" charset="0"/>
                <a:cs typeface="Times New Roman" panose="02020603050405020304" pitchFamily="18" charset="0"/>
              </a:rPr>
              <a:t>ặ</a:t>
            </a:r>
            <a:r>
              <a:rPr lang="vi-VN" sz="2600">
                <a:latin typeface="Times New Roman" panose="02020603050405020304" pitchFamily="18" charset="0"/>
                <a:cs typeface="Times New Roman" panose="02020603050405020304" pitchFamily="18" charset="0"/>
              </a:rPr>
              <a:t>t để tham gia xét h</a:t>
            </a:r>
            <a:r>
              <a:rPr lang="en-US" sz="2600">
                <a:latin typeface="Times New Roman" panose="02020603050405020304" pitchFamily="18" charset="0"/>
                <a:cs typeface="Times New Roman" panose="02020603050405020304" pitchFamily="18" charset="0"/>
              </a:rPr>
              <a:t>ỏ</a:t>
            </a:r>
            <a:r>
              <a:rPr lang="vi-VN" sz="2600">
                <a:latin typeface="Times New Roman" panose="02020603050405020304" pitchFamily="18" charset="0"/>
                <a:cs typeface="Times New Roman" panose="02020603050405020304" pitchFamily="18" charset="0"/>
              </a:rPr>
              <a:t>i và trinh bày lời kết luận v</a:t>
            </a:r>
            <a:r>
              <a:rPr lang="en-US" sz="2600">
                <a:latin typeface="Times New Roman" panose="02020603050405020304" pitchFamily="18" charset="0"/>
                <a:cs typeface="Times New Roman" panose="02020603050405020304" pitchFamily="18" charset="0"/>
              </a:rPr>
              <a:t>ề</a:t>
            </a:r>
            <a:r>
              <a:rPr lang="vi-VN" sz="2600">
                <a:latin typeface="Times New Roman" panose="02020603050405020304" pitchFamily="18" charset="0"/>
                <a:cs typeface="Times New Roman" panose="02020603050405020304" pitchFamily="18" charset="0"/>
              </a:rPr>
              <a:t> kháng cáo. kháng nghị trước phiên to</a:t>
            </a:r>
            <a:r>
              <a:rPr lang="en-US" sz="2600">
                <a:latin typeface="Times New Roman" panose="02020603050405020304" pitchFamily="18" charset="0"/>
                <a:cs typeface="Times New Roman" panose="02020603050405020304" pitchFamily="18" charset="0"/>
              </a:rPr>
              <a:t>à</a:t>
            </a:r>
            <a:r>
              <a:rPr lang="vi-VN" sz="2600">
                <a:latin typeface="Times New Roman" panose="02020603050405020304" pitchFamily="18" charset="0"/>
                <a:cs typeface="Times New Roman" panose="02020603050405020304" pitchFamily="18" charset="0"/>
              </a:rPr>
              <a:t> ph</a:t>
            </a:r>
            <a:r>
              <a:rPr lang="en-US" sz="2600">
                <a:latin typeface="Times New Roman" panose="02020603050405020304" pitchFamily="18" charset="0"/>
                <a:cs typeface="Times New Roman" panose="02020603050405020304" pitchFamily="18" charset="0"/>
              </a:rPr>
              <a:t>ú</a:t>
            </a:r>
            <a:r>
              <a:rPr lang="vi-VN" sz="2600">
                <a:latin typeface="Times New Roman" panose="02020603050405020304" pitchFamily="18" charset="0"/>
                <a:cs typeface="Times New Roman" panose="02020603050405020304" pitchFamily="18" charset="0"/>
              </a:rPr>
              <a:t>c th</a:t>
            </a:r>
            <a:r>
              <a:rPr lang="en-US" sz="2600">
                <a:latin typeface="Times New Roman" panose="02020603050405020304" pitchFamily="18" charset="0"/>
                <a:cs typeface="Times New Roman" panose="02020603050405020304" pitchFamily="18" charset="0"/>
              </a:rPr>
              <a:t>ẩ</a:t>
            </a:r>
            <a:r>
              <a:rPr lang="vi-VN" sz="2600">
                <a:latin typeface="Times New Roman" panose="02020603050405020304" pitchFamily="18" charset="0"/>
                <a:cs typeface="Times New Roman" panose="02020603050405020304" pitchFamily="18" charset="0"/>
              </a:rPr>
              <a:t>m).</a:t>
            </a:r>
            <a:endParaRPr lang="en-US" sz="260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0D211A7F-9F91-5EF7-02C0-693FBCEA92BA}"/>
              </a:ext>
            </a:extLst>
          </p:cNvPr>
          <p:cNvCxnSpPr>
            <a:cxnSpLocks/>
            <a:endCxn id="5" idx="1"/>
          </p:cNvCxnSpPr>
          <p:nvPr/>
        </p:nvCxnSpPr>
        <p:spPr>
          <a:xfrm flipV="1">
            <a:off x="2235200" y="1229361"/>
            <a:ext cx="812800" cy="8686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9AD27CF-1542-05A1-81D7-650F10BCFB9D}"/>
              </a:ext>
            </a:extLst>
          </p:cNvPr>
          <p:cNvCxnSpPr/>
          <p:nvPr/>
        </p:nvCxnSpPr>
        <p:spPr>
          <a:xfrm>
            <a:off x="2235200" y="3241040"/>
            <a:ext cx="76708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4A53A689-875C-64A3-73CD-6E32F65E005D}"/>
              </a:ext>
            </a:extLst>
          </p:cNvPr>
          <p:cNvCxnSpPr>
            <a:cxnSpLocks/>
          </p:cNvCxnSpPr>
          <p:nvPr/>
        </p:nvCxnSpPr>
        <p:spPr>
          <a:xfrm>
            <a:off x="2235200" y="4485642"/>
            <a:ext cx="767080" cy="853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3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62C420-8966-AD3C-9671-C872FEECBA25}"/>
              </a:ext>
            </a:extLst>
          </p:cNvPr>
          <p:cNvSpPr/>
          <p:nvPr/>
        </p:nvSpPr>
        <p:spPr>
          <a:xfrm>
            <a:off x="1066804" y="142240"/>
            <a:ext cx="9773915"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Times New Roman" panose="02020603050405020304" pitchFamily="18" charset="0"/>
                <a:cs typeface="Times New Roman" panose="02020603050405020304" pitchFamily="18" charset="0"/>
              </a:rPr>
              <a:t>VIỆN KIỂM SÁT NHÂN DÂN DÂN TỐI CAO</a:t>
            </a:r>
          </a:p>
        </p:txBody>
      </p:sp>
      <p:sp>
        <p:nvSpPr>
          <p:cNvPr id="11" name="Rectangle: Rounded Corners 10">
            <a:extLst>
              <a:ext uri="{FF2B5EF4-FFF2-40B4-BE49-F238E27FC236}">
                <a16:creationId xmlns:a16="http://schemas.microsoft.com/office/drawing/2014/main" id="{A1E49D51-3720-11FE-E5D5-F464C2697C1A}"/>
              </a:ext>
            </a:extLst>
          </p:cNvPr>
          <p:cNvSpPr/>
          <p:nvPr/>
        </p:nvSpPr>
        <p:spPr>
          <a:xfrm>
            <a:off x="6715760" y="5349240"/>
            <a:ext cx="5247640"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VIỆN KIỂM SÁT QUÂN SỰ</a:t>
            </a:r>
          </a:p>
          <a:p>
            <a:pPr algn="ctr"/>
            <a:r>
              <a:rPr lang="en-US" sz="3000" b="1">
                <a:latin typeface="Times New Roman" panose="02020603050405020304" pitchFamily="18" charset="0"/>
                <a:cs typeface="Times New Roman" panose="02020603050405020304" pitchFamily="18" charset="0"/>
              </a:rPr>
              <a:t> KHU VỰC</a:t>
            </a:r>
          </a:p>
        </p:txBody>
      </p:sp>
      <p:sp>
        <p:nvSpPr>
          <p:cNvPr id="15" name="Rectangle: Rounded Corners 14">
            <a:extLst>
              <a:ext uri="{FF2B5EF4-FFF2-40B4-BE49-F238E27FC236}">
                <a16:creationId xmlns:a16="http://schemas.microsoft.com/office/drawing/2014/main" id="{CC8DA290-5D5E-2F71-0406-45E4B9E3A80B}"/>
              </a:ext>
            </a:extLst>
          </p:cNvPr>
          <p:cNvSpPr/>
          <p:nvPr/>
        </p:nvSpPr>
        <p:spPr>
          <a:xfrm>
            <a:off x="6634482" y="1974850"/>
            <a:ext cx="532891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VIỆN KIỂM SÁT QUÂN SỰ </a:t>
            </a:r>
          </a:p>
          <a:p>
            <a:pPr algn="ctr"/>
            <a:r>
              <a:rPr lang="en-US" sz="3000">
                <a:latin typeface="Times New Roman" panose="02020603050405020304" pitchFamily="18" charset="0"/>
                <a:cs typeface="Times New Roman" panose="02020603050405020304" pitchFamily="18" charset="0"/>
              </a:rPr>
              <a:t>TRUNG ƯƠNG</a:t>
            </a:r>
          </a:p>
        </p:txBody>
      </p:sp>
      <p:cxnSp>
        <p:nvCxnSpPr>
          <p:cNvPr id="17" name="Straight Connector 16">
            <a:extLst>
              <a:ext uri="{FF2B5EF4-FFF2-40B4-BE49-F238E27FC236}">
                <a16:creationId xmlns:a16="http://schemas.microsoft.com/office/drawing/2014/main" id="{3ACF4698-A1EB-4397-7160-005A7D2228B4}"/>
              </a:ext>
            </a:extLst>
          </p:cNvPr>
          <p:cNvCxnSpPr>
            <a:cxnSpLocks/>
          </p:cNvCxnSpPr>
          <p:nvPr/>
        </p:nvCxnSpPr>
        <p:spPr>
          <a:xfrm>
            <a:off x="6126480" y="1198880"/>
            <a:ext cx="0" cy="203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324F388-B5F7-80C3-B3E5-B9970D9C7683}"/>
              </a:ext>
            </a:extLst>
          </p:cNvPr>
          <p:cNvCxnSpPr>
            <a:cxnSpLocks/>
          </p:cNvCxnSpPr>
          <p:nvPr/>
        </p:nvCxnSpPr>
        <p:spPr>
          <a:xfrm>
            <a:off x="2895601" y="1399540"/>
            <a:ext cx="65836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6C6F2827-D0EA-9AD7-A028-A8EFE55D63D9}"/>
              </a:ext>
            </a:extLst>
          </p:cNvPr>
          <p:cNvCxnSpPr/>
          <p:nvPr/>
        </p:nvCxnSpPr>
        <p:spPr>
          <a:xfrm>
            <a:off x="2895601" y="1402080"/>
            <a:ext cx="0" cy="6858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2502973C-8F3A-C0D8-BC48-88D173FEAB01}"/>
              </a:ext>
            </a:extLst>
          </p:cNvPr>
          <p:cNvCxnSpPr>
            <a:cxnSpLocks/>
          </p:cNvCxnSpPr>
          <p:nvPr/>
        </p:nvCxnSpPr>
        <p:spPr>
          <a:xfrm>
            <a:off x="9479281" y="1399540"/>
            <a:ext cx="0" cy="624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94B18AF9-259E-C81E-BC1F-74E4E1808069}"/>
              </a:ext>
            </a:extLst>
          </p:cNvPr>
          <p:cNvCxnSpPr/>
          <p:nvPr/>
        </p:nvCxnSpPr>
        <p:spPr>
          <a:xfrm>
            <a:off x="2824480" y="3144521"/>
            <a:ext cx="0" cy="431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CD0852A2-8F5D-337C-9FEE-659F4FDB9D59}"/>
              </a:ext>
            </a:extLst>
          </p:cNvPr>
          <p:cNvCxnSpPr>
            <a:cxnSpLocks/>
          </p:cNvCxnSpPr>
          <p:nvPr/>
        </p:nvCxnSpPr>
        <p:spPr>
          <a:xfrm>
            <a:off x="9550397" y="3061969"/>
            <a:ext cx="1" cy="5448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67A9A969-0AB2-FCE7-357E-63F89FAB97CC}"/>
              </a:ext>
            </a:extLst>
          </p:cNvPr>
          <p:cNvCxnSpPr/>
          <p:nvPr/>
        </p:nvCxnSpPr>
        <p:spPr>
          <a:xfrm>
            <a:off x="2824480" y="4754880"/>
            <a:ext cx="0" cy="563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F2518FD3-641E-FF32-E012-E6601D70F880}"/>
              </a:ext>
            </a:extLst>
          </p:cNvPr>
          <p:cNvCxnSpPr>
            <a:cxnSpLocks/>
          </p:cNvCxnSpPr>
          <p:nvPr/>
        </p:nvCxnSpPr>
        <p:spPr>
          <a:xfrm>
            <a:off x="9519918" y="4685030"/>
            <a:ext cx="0" cy="6337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6" name="Rectangle: Rounded Corners 55">
            <a:extLst>
              <a:ext uri="{FF2B5EF4-FFF2-40B4-BE49-F238E27FC236}">
                <a16:creationId xmlns:a16="http://schemas.microsoft.com/office/drawing/2014/main" id="{774DF202-B6DB-1234-1B62-78F4F0930322}"/>
              </a:ext>
            </a:extLst>
          </p:cNvPr>
          <p:cNvSpPr/>
          <p:nvPr/>
        </p:nvSpPr>
        <p:spPr>
          <a:xfrm>
            <a:off x="386081" y="2057401"/>
            <a:ext cx="5425437"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VIỆN KIỂM SÁT NHÂN DÂN</a:t>
            </a:r>
          </a:p>
          <a:p>
            <a:pPr algn="ctr"/>
            <a:r>
              <a:rPr lang="en-US" sz="3000" b="1">
                <a:solidFill>
                  <a:srgbClr val="FFFF00"/>
                </a:solidFill>
                <a:latin typeface="Times New Roman" panose="02020603050405020304" pitchFamily="18" charset="0"/>
                <a:cs typeface="Times New Roman" panose="02020603050405020304" pitchFamily="18" charset="0"/>
              </a:rPr>
              <a:t> CẤP CAO</a:t>
            </a:r>
          </a:p>
        </p:txBody>
      </p:sp>
      <p:sp>
        <p:nvSpPr>
          <p:cNvPr id="57" name="Rectangle: Rounded Corners 56">
            <a:extLst>
              <a:ext uri="{FF2B5EF4-FFF2-40B4-BE49-F238E27FC236}">
                <a16:creationId xmlns:a16="http://schemas.microsoft.com/office/drawing/2014/main" id="{C119AF5E-423C-C5F4-A6B1-21BDF9CE2507}"/>
              </a:ext>
            </a:extLst>
          </p:cNvPr>
          <p:cNvSpPr/>
          <p:nvPr/>
        </p:nvSpPr>
        <p:spPr>
          <a:xfrm>
            <a:off x="386082" y="3606800"/>
            <a:ext cx="552195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VIỆN KIỂM SÁT NHÂN DÂN </a:t>
            </a:r>
          </a:p>
          <a:p>
            <a:pPr algn="ctr"/>
            <a:r>
              <a:rPr lang="en-US" sz="3000" b="1">
                <a:solidFill>
                  <a:srgbClr val="FFFF00"/>
                </a:solidFill>
                <a:latin typeface="Times New Roman" panose="02020603050405020304" pitchFamily="18" charset="0"/>
                <a:cs typeface="Times New Roman" panose="02020603050405020304" pitchFamily="18" charset="0"/>
              </a:rPr>
              <a:t>CẤP TỈNH</a:t>
            </a:r>
          </a:p>
        </p:txBody>
      </p:sp>
      <p:sp>
        <p:nvSpPr>
          <p:cNvPr id="58" name="Rectangle: Rounded Corners 57">
            <a:extLst>
              <a:ext uri="{FF2B5EF4-FFF2-40B4-BE49-F238E27FC236}">
                <a16:creationId xmlns:a16="http://schemas.microsoft.com/office/drawing/2014/main" id="{2F5F3BD3-83A3-455C-8FD4-9BD7AB88DFAE}"/>
              </a:ext>
            </a:extLst>
          </p:cNvPr>
          <p:cNvSpPr/>
          <p:nvPr/>
        </p:nvSpPr>
        <p:spPr>
          <a:xfrm>
            <a:off x="482604" y="5323840"/>
            <a:ext cx="5521955"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VIỆN KIỂM SÁT NHÂN DÂN </a:t>
            </a:r>
          </a:p>
          <a:p>
            <a:pPr algn="ctr"/>
            <a:r>
              <a:rPr lang="en-US" sz="3000" b="1">
                <a:solidFill>
                  <a:srgbClr val="FFFF00"/>
                </a:solidFill>
                <a:latin typeface="Times New Roman" panose="02020603050405020304" pitchFamily="18" charset="0"/>
                <a:cs typeface="Times New Roman" panose="02020603050405020304" pitchFamily="18" charset="0"/>
              </a:rPr>
              <a:t>CẤP HUYỆN</a:t>
            </a:r>
          </a:p>
        </p:txBody>
      </p:sp>
      <p:sp>
        <p:nvSpPr>
          <p:cNvPr id="59" name="Rectangle: Rounded Corners 58">
            <a:extLst>
              <a:ext uri="{FF2B5EF4-FFF2-40B4-BE49-F238E27FC236}">
                <a16:creationId xmlns:a16="http://schemas.microsoft.com/office/drawing/2014/main" id="{BAB98C82-A95E-DC33-20EB-2A347BACE9BA}"/>
              </a:ext>
            </a:extLst>
          </p:cNvPr>
          <p:cNvSpPr/>
          <p:nvPr/>
        </p:nvSpPr>
        <p:spPr>
          <a:xfrm>
            <a:off x="6634483" y="3576320"/>
            <a:ext cx="5328918" cy="1078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VKS QUÂN SỰ QUÂN KHU </a:t>
            </a:r>
          </a:p>
          <a:p>
            <a:pPr algn="ctr"/>
            <a:r>
              <a:rPr lang="en-US" sz="3000" b="1">
                <a:latin typeface="Times New Roman" panose="02020603050405020304" pitchFamily="18" charset="0"/>
                <a:cs typeface="Times New Roman" panose="02020603050405020304" pitchFamily="18" charset="0"/>
              </a:rPr>
              <a:t>VÀ TƯƠNG ĐƯƠNG</a:t>
            </a:r>
          </a:p>
        </p:txBody>
      </p:sp>
    </p:spTree>
    <p:extLst>
      <p:ext uri="{BB962C8B-B14F-4D97-AF65-F5344CB8AC3E}">
        <p14:creationId xmlns:p14="http://schemas.microsoft.com/office/powerpoint/2010/main" val="150553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arn(inVertical)">
                                      <p:cBhvr>
                                        <p:cTn id="66" dur="500"/>
                                        <p:tgtEl>
                                          <p:spTgt spid="3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56" grpId="0" animBg="1"/>
      <p:bldP spid="57"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11B5-1D53-04D7-5BC9-A4DC4A7D163E}"/>
              </a:ext>
            </a:extLst>
          </p:cNvPr>
          <p:cNvSpPr>
            <a:spLocks noGrp="1"/>
          </p:cNvSpPr>
          <p:nvPr>
            <p:ph type="title"/>
          </p:nvPr>
        </p:nvSpPr>
        <p:spPr>
          <a:xfrm>
            <a:off x="553720" y="1990725"/>
            <a:ext cx="10515600" cy="1087755"/>
          </a:xfrm>
        </p:spPr>
        <p:txBody>
          <a:bodyPr/>
          <a:lstStyle/>
          <a:p>
            <a:pPr algn="ctr"/>
            <a:r>
              <a:rPr lang="en-US" b="1">
                <a:solidFill>
                  <a:srgbClr val="0000CC"/>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49997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01C-125B-AD8B-11D0-48D1CCC7C9DF}"/>
              </a:ext>
            </a:extLst>
          </p:cNvPr>
          <p:cNvSpPr>
            <a:spLocks noGrp="1"/>
          </p:cNvSpPr>
          <p:nvPr>
            <p:ph idx="1"/>
          </p:nvPr>
        </p:nvSpPr>
        <p:spPr>
          <a:xfrm>
            <a:off x="838200" y="233680"/>
            <a:ext cx="10515600" cy="5943283"/>
          </a:xfrm>
        </p:spPr>
        <p:txBody>
          <a:bodyPr>
            <a:normAutofit/>
          </a:bodyPr>
          <a:lstStyle/>
          <a:p>
            <a:pPr marL="0" indent="0">
              <a:buNone/>
            </a:pPr>
            <a:r>
              <a:rPr lang="en-US" sz="3200" b="1">
                <a:latin typeface="Times New Roman" panose="02020603050405020304" pitchFamily="18" charset="0"/>
                <a:cs typeface="Times New Roman" panose="02020603050405020304" pitchFamily="18" charset="0"/>
              </a:rPr>
              <a:t>Câu </a:t>
            </a:r>
            <a:r>
              <a:rPr lang="vi-VN" sz="3200" b="1">
                <a:latin typeface="Times New Roman" panose="02020603050405020304" pitchFamily="18" charset="0"/>
                <a:cs typeface="Times New Roman" panose="02020603050405020304" pitchFamily="18" charset="0"/>
              </a:rPr>
              <a:t>1.</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Em hãy cho biết các ý kiến sau đây đúng hay sai. Vì sao?</a:t>
            </a:r>
          </a:p>
          <a:p>
            <a:pPr marL="0" indent="0">
              <a:buNone/>
            </a:pPr>
            <a:r>
              <a:rPr lang="vi-VN" sz="320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Người dân c</a:t>
            </a:r>
            <a:r>
              <a:rPr lang="en-US" sz="3200">
                <a:latin typeface="Times New Roman" panose="02020603050405020304" pitchFamily="18" charset="0"/>
                <a:cs typeface="Times New Roman" panose="02020603050405020304" pitchFamily="18" charset="0"/>
              </a:rPr>
              <a:t>ó</a:t>
            </a:r>
            <a:r>
              <a:rPr lang="vi-VN" sz="3200">
                <a:latin typeface="Times New Roman" panose="02020603050405020304" pitchFamily="18" charset="0"/>
                <a:cs typeface="Times New Roman" panose="02020603050405020304" pitchFamily="18" charset="0"/>
              </a:rPr>
              <a:t> th</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nộp đơn ở bất c</a:t>
            </a:r>
            <a:r>
              <a:rPr lang="en-US" sz="3200">
                <a:latin typeface="Times New Roman" panose="02020603050405020304" pitchFamily="18" charset="0"/>
                <a:cs typeface="Times New Roman" panose="02020603050405020304" pitchFamily="18" charset="0"/>
              </a:rPr>
              <a:t>ứ</a:t>
            </a:r>
            <a:r>
              <a:rPr lang="vi-VN" sz="3200">
                <a:latin typeface="Times New Roman" panose="02020603050405020304" pitchFamily="18" charset="0"/>
                <a:cs typeface="Times New Roman" panose="02020603050405020304" pitchFamily="18" charset="0"/>
              </a:rPr>
              <a:t> Toà án nào đ</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yêu cầu giải quyết những vấn đề của m</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a:t>
            </a:r>
          </a:p>
          <a:p>
            <a:pPr marL="0" indent="0">
              <a:buNone/>
            </a:pPr>
            <a:r>
              <a:rPr lang="vi-VN"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Khi không chấp thuận, không hài lòng với quyết đ</a:t>
            </a:r>
            <a:r>
              <a:rPr lang="en-US" sz="3200">
                <a:latin typeface="Times New Roman" panose="02020603050405020304" pitchFamily="18" charset="0"/>
                <a:cs typeface="Times New Roman" panose="02020603050405020304" pitchFamily="18" charset="0"/>
              </a:rPr>
              <a:t>ị</a:t>
            </a:r>
            <a:r>
              <a:rPr lang="vi-VN" sz="3200">
                <a:latin typeface="Times New Roman" panose="02020603050405020304" pitchFamily="18" charset="0"/>
                <a:cs typeface="Times New Roman" panose="02020603050405020304" pitchFamily="18" charset="0"/>
              </a:rPr>
              <a:t>nh c</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a Viện ki</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m sát. người dân có thể khiếu nại lên Viện kiểm sát cấp cao hơn đ</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được gi</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i quyết.</a:t>
            </a:r>
          </a:p>
          <a:p>
            <a:pPr marL="0" indent="0">
              <a:buNone/>
            </a:pPr>
            <a:r>
              <a:rPr lang="vi-VN"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Một số phiên toà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các vụ án liên quan đến trẻ em s</a:t>
            </a:r>
            <a:r>
              <a:rPr lang="en-US" sz="3200">
                <a:latin typeface="Times New Roman" panose="02020603050405020304" pitchFamily="18" charset="0"/>
                <a:cs typeface="Times New Roman" panose="02020603050405020304" pitchFamily="18" charset="0"/>
              </a:rPr>
              <a:t>ẽ</a:t>
            </a:r>
            <a:r>
              <a:rPr lang="vi-VN" sz="3200">
                <a:latin typeface="Times New Roman" panose="02020603050405020304" pitchFamily="18" charset="0"/>
                <a:cs typeface="Times New Roman" panose="02020603050405020304" pitchFamily="18" charset="0"/>
              </a:rPr>
              <a:t> không được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c</a:t>
            </a:r>
            <a:r>
              <a:rPr lang="en-US" sz="3200">
                <a:latin typeface="Times New Roman" panose="02020603050405020304" pitchFamily="18" charset="0"/>
                <a:cs typeface="Times New Roman" panose="02020603050405020304" pitchFamily="18" charset="0"/>
              </a:rPr>
              <a:t>ô</a:t>
            </a:r>
            <a:r>
              <a:rPr lang="vi-VN" sz="3200">
                <a:latin typeface="Times New Roman" panose="02020603050405020304" pitchFamily="18" charset="0"/>
                <a:cs typeface="Times New Roman" panose="02020603050405020304" pitchFamily="18" charset="0"/>
              </a:rPr>
              <a:t>ng khai.</a:t>
            </a:r>
          </a:p>
          <a:p>
            <a:pPr marL="0" indent="0">
              <a:buNone/>
            </a:pPr>
            <a:r>
              <a:rPr lang="vi-VN" sz="3200">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n án </a:t>
            </a:r>
            <a:r>
              <a:rPr lang="en-US" sz="3200">
                <a:latin typeface="Times New Roman" panose="02020603050405020304" pitchFamily="18" charset="0"/>
                <a:cs typeface="Times New Roman" panose="02020603050405020304" pitchFamily="18" charset="0"/>
              </a:rPr>
              <a:t>củ</a:t>
            </a:r>
            <a:r>
              <a:rPr lang="vi-VN" sz="3200">
                <a:latin typeface="Times New Roman" panose="02020603050405020304" pitchFamily="18" charset="0"/>
                <a:cs typeface="Times New Roman" panose="02020603050405020304" pitchFamily="18" charset="0"/>
              </a:rPr>
              <a:t>a Toà </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luôn luôn đúng v</a:t>
            </a:r>
            <a:r>
              <a:rPr lang="en-US" sz="3200">
                <a:latin typeface="Times New Roman" panose="02020603050405020304" pitchFamily="18" charset="0"/>
                <a:cs typeface="Times New Roman" panose="02020603050405020304" pitchFamily="18" charset="0"/>
              </a:rPr>
              <a:t>à</a:t>
            </a:r>
            <a:r>
              <a:rPr lang="vi-VN" sz="3200">
                <a:latin typeface="Times New Roman" panose="02020603050405020304" pitchFamily="18" charset="0"/>
                <a:cs typeface="Times New Roman" panose="02020603050405020304" pitchFamily="18" charset="0"/>
              </a:rPr>
              <a:t> không bao giờ b</a:t>
            </a:r>
            <a:r>
              <a:rPr lang="en-US" sz="3200">
                <a:latin typeface="Times New Roman" panose="02020603050405020304" pitchFamily="18" charset="0"/>
                <a:cs typeface="Times New Roman" panose="02020603050405020304" pitchFamily="18" charset="0"/>
              </a:rPr>
              <a:t>ị</a:t>
            </a:r>
            <a:r>
              <a:rPr lang="vi-VN" sz="3200">
                <a:latin typeface="Times New Roman" panose="02020603050405020304" pitchFamily="18" charset="0"/>
                <a:cs typeface="Times New Roman" panose="02020603050405020304" pitchFamily="18" charset="0"/>
              </a:rPr>
              <a:t> huỷ.</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9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01C-125B-AD8B-11D0-48D1CCC7C9DF}"/>
              </a:ext>
            </a:extLst>
          </p:cNvPr>
          <p:cNvSpPr>
            <a:spLocks noGrp="1"/>
          </p:cNvSpPr>
          <p:nvPr>
            <p:ph idx="1"/>
          </p:nvPr>
        </p:nvSpPr>
        <p:spPr>
          <a:xfrm>
            <a:off x="838200" y="233680"/>
            <a:ext cx="10515600" cy="5943283"/>
          </a:xfrm>
        </p:spPr>
        <p:txBody>
          <a:bodyPr>
            <a:normAutofit/>
          </a:bodyPr>
          <a:lstStyle/>
          <a:p>
            <a:pPr marL="0" indent="0">
              <a:buNone/>
            </a:pPr>
            <a:r>
              <a:rPr lang="en-US" sz="3200" b="1">
                <a:latin typeface="Times New Roman" panose="02020603050405020304" pitchFamily="18" charset="0"/>
                <a:cs typeface="Times New Roman" panose="02020603050405020304" pitchFamily="18" charset="0"/>
              </a:rPr>
              <a:t>Câu </a:t>
            </a:r>
            <a:r>
              <a:rPr lang="vi-VN" sz="3200" b="1">
                <a:latin typeface="Times New Roman" panose="02020603050405020304" pitchFamily="18" charset="0"/>
                <a:cs typeface="Times New Roman" panose="02020603050405020304" pitchFamily="18" charset="0"/>
              </a:rPr>
              <a:t>2.</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Em đồng tình hay không đồng tình với hành vi nào sau đây?</a:t>
            </a:r>
          </a:p>
          <a:p>
            <a:pPr marL="0" indent="0">
              <a:buNone/>
            </a:pPr>
            <a:r>
              <a:rPr lang="vi-VN" sz="320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bộ Viện ki</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m sát A k</a:t>
            </a:r>
            <a:r>
              <a:rPr lang="en-US" sz="3200">
                <a:latin typeface="Times New Roman" panose="02020603050405020304" pitchFamily="18" charset="0"/>
                <a:cs typeface="Times New Roman" panose="02020603050405020304" pitchFamily="18" charset="0"/>
              </a:rPr>
              <a:t>ể</a:t>
            </a:r>
            <a:r>
              <a:rPr lang="vi-VN" sz="3200">
                <a:latin typeface="Times New Roman" panose="02020603050405020304" pitchFamily="18" charset="0"/>
                <a:cs typeface="Times New Roman" panose="02020603050405020304" pitchFamily="18" charset="0"/>
              </a:rPr>
              <a:t> lại diễn biến quá trinh điều tra vụ án mà m</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 đang tham gia với mọi người trong gia đ</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a:t>
            </a:r>
          </a:p>
          <a:p>
            <a:pPr marL="0" indent="0">
              <a:buNone/>
            </a:pPr>
            <a:r>
              <a:rPr lang="vi-VN"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Là thư kí Toà án, chị B luôn tận t</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 hướng dẫn người dân các th</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 tục cẩn thiết để nộp cho Toà án khi có yêu cầu gi</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i quyết tranh chấp</a:t>
            </a:r>
          </a:p>
          <a:p>
            <a:pPr marL="0" indent="0">
              <a:buNone/>
            </a:pPr>
            <a:r>
              <a:rPr lang="vi-VN"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Trường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 tổ chức các phi</a:t>
            </a:r>
            <a:r>
              <a:rPr lang="en-US" sz="3200">
                <a:latin typeface="Times New Roman" panose="02020603050405020304" pitchFamily="18" charset="0"/>
                <a:cs typeface="Times New Roman" panose="02020603050405020304" pitchFamily="18" charset="0"/>
              </a:rPr>
              <a:t>ê</a:t>
            </a:r>
            <a:r>
              <a:rPr lang="vi-VN" sz="3200">
                <a:latin typeface="Times New Roman" panose="02020603050405020304" pitchFamily="18" charset="0"/>
                <a:cs typeface="Times New Roman" panose="02020603050405020304" pitchFamily="18" charset="0"/>
              </a:rPr>
              <a:t>n toà giả định v</a:t>
            </a:r>
            <a:r>
              <a:rPr lang="en-US" sz="3200">
                <a:latin typeface="Times New Roman" panose="02020603050405020304" pitchFamily="18" charset="0"/>
                <a:cs typeface="Times New Roman" panose="02020603050405020304" pitchFamily="18" charset="0"/>
              </a:rPr>
              <a:t>ề</a:t>
            </a:r>
            <a:r>
              <a:rPr lang="vi-VN" sz="3200">
                <a:latin typeface="Times New Roman" panose="02020603050405020304" pitchFamily="18" charset="0"/>
                <a:cs typeface="Times New Roman" panose="02020603050405020304" pitchFamily="18" charset="0"/>
              </a:rPr>
              <a:t> những vụ án liên quan đến bạo lực học đường để học sinh theo dõi.</a:t>
            </a:r>
          </a:p>
          <a:p>
            <a:pPr marL="0" indent="0">
              <a:buNone/>
            </a:pPr>
            <a:r>
              <a:rPr lang="vi-VN" sz="3200">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Không đồng t</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 với một số quan điểm c</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a kiểm s</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t viên tại phiên toà nên ông N đã gửi thư góp ý dù vụ </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đó không liên quan g</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 đến m</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nh.</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3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01C-125B-AD8B-11D0-48D1CCC7C9DF}"/>
              </a:ext>
            </a:extLst>
          </p:cNvPr>
          <p:cNvSpPr>
            <a:spLocks noGrp="1"/>
          </p:cNvSpPr>
          <p:nvPr>
            <p:ph idx="1"/>
          </p:nvPr>
        </p:nvSpPr>
        <p:spPr>
          <a:xfrm>
            <a:off x="838200" y="233680"/>
            <a:ext cx="11059160" cy="6532880"/>
          </a:xfrm>
        </p:spPr>
        <p:txBody>
          <a:bodyPr>
            <a:normAutofit fontScale="92500" lnSpcReduction="10000"/>
          </a:bodyPr>
          <a:lstStyle/>
          <a:p>
            <a:pPr marL="0" indent="0" algn="just">
              <a:buNone/>
            </a:pPr>
            <a:r>
              <a:rPr lang="vi-VN" sz="3200" b="1">
                <a:latin typeface="Times New Roman" panose="02020603050405020304" pitchFamily="18" charset="0"/>
                <a:cs typeface="Times New Roman" panose="02020603050405020304" pitchFamily="18" charset="0"/>
              </a:rPr>
              <a:t>Câu 3. </a:t>
            </a:r>
            <a:r>
              <a:rPr lang="en-US" sz="3200" b="1">
                <a:latin typeface="Times New Roman" panose="02020603050405020304" pitchFamily="18" charset="0"/>
                <a:cs typeface="Times New Roman" panose="02020603050405020304" pitchFamily="18" charset="0"/>
              </a:rPr>
              <a:t>Xử</a:t>
            </a:r>
            <a:r>
              <a:rPr lang="vi-VN" sz="3200" b="1">
                <a:latin typeface="Times New Roman" panose="02020603050405020304" pitchFamily="18" charset="0"/>
                <a:cs typeface="Times New Roman" panose="02020603050405020304" pitchFamily="18" charset="0"/>
              </a:rPr>
              <a:t> lí t</a:t>
            </a:r>
            <a:r>
              <a:rPr lang="en-US" sz="3200" b="1">
                <a:latin typeface="Times New Roman" panose="02020603050405020304" pitchFamily="18" charset="0"/>
                <a:cs typeface="Times New Roman" panose="02020603050405020304" pitchFamily="18" charset="0"/>
              </a:rPr>
              <a:t>ì</a:t>
            </a:r>
            <a:r>
              <a:rPr lang="vi-VN" sz="3200" b="1">
                <a:latin typeface="Times New Roman" panose="02020603050405020304" pitchFamily="18" charset="0"/>
                <a:cs typeface="Times New Roman" panose="02020603050405020304" pitchFamily="18" charset="0"/>
              </a:rPr>
              <a:t>nh huống</a:t>
            </a:r>
          </a:p>
          <a:p>
            <a:pPr marL="0" indent="0" algn="just">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Nghe tin Toà </a:t>
            </a:r>
            <a:r>
              <a:rPr lang="en-US" sz="3200">
                <a:latin typeface="Times New Roman" panose="02020603050405020304" pitchFamily="18" charset="0"/>
                <a:cs typeface="Times New Roman" panose="02020603050405020304" pitchFamily="18" charset="0"/>
              </a:rPr>
              <a:t>á</a:t>
            </a:r>
            <a:r>
              <a:rPr lang="vi-VN" sz="3200">
                <a:latin typeface="Times New Roman" panose="02020603050405020304" pitchFamily="18" charset="0"/>
                <a:cs typeface="Times New Roman" panose="02020603050405020304" pitchFamily="18" charset="0"/>
              </a:rPr>
              <a:t>n nhân tỉnh s</a:t>
            </a:r>
            <a:r>
              <a:rPr lang="en-US" sz="3200">
                <a:latin typeface="Times New Roman" panose="02020603050405020304" pitchFamily="18" charset="0"/>
                <a:cs typeface="Times New Roman" panose="02020603050405020304" pitchFamily="18" charset="0"/>
              </a:rPr>
              <a:t>ắ</a:t>
            </a:r>
            <a:r>
              <a:rPr lang="vi-VN" sz="3200">
                <a:latin typeface="Times New Roman" panose="02020603050405020304" pitchFamily="18" charset="0"/>
                <a:cs typeface="Times New Roman" panose="02020603050405020304" pitchFamily="18" charset="0"/>
              </a:rPr>
              <a:t>p t</a:t>
            </a:r>
            <a:r>
              <a:rPr lang="en-US" sz="3200">
                <a:latin typeface="Times New Roman" panose="02020603050405020304" pitchFamily="18" charset="0"/>
                <a:cs typeface="Times New Roman" panose="02020603050405020304" pitchFamily="18" charset="0"/>
              </a:rPr>
              <a:t>ổ</a:t>
            </a:r>
            <a:r>
              <a:rPr lang="vi-VN" sz="3200">
                <a:latin typeface="Times New Roman" panose="02020603050405020304" pitchFamily="18" charset="0"/>
                <a:cs typeface="Times New Roman" panose="02020603050405020304" pitchFamily="18" charset="0"/>
              </a:rPr>
              <a:t> ch</a:t>
            </a:r>
            <a:r>
              <a:rPr lang="en-US" sz="3200">
                <a:latin typeface="Times New Roman" panose="02020603050405020304" pitchFamily="18" charset="0"/>
                <a:cs typeface="Times New Roman" panose="02020603050405020304" pitchFamily="18" charset="0"/>
              </a:rPr>
              <a:t>ứ</a:t>
            </a:r>
            <a:r>
              <a:rPr lang="vi-VN" sz="3200">
                <a:latin typeface="Times New Roman" panose="02020603050405020304" pitchFamily="18" charset="0"/>
                <a:cs typeface="Times New Roman" panose="02020603050405020304" pitchFamily="18" charset="0"/>
              </a:rPr>
              <a:t>c phiên toà lưu động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công khai một vụ án mua bán trái phép chất ma tuý ở Uỷ ban nhân dân xã, N r</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 B cùng đi xem. Tuy nhiên, B cho r</a:t>
            </a:r>
            <a:r>
              <a:rPr lang="en-US" sz="3200">
                <a:latin typeface="Times New Roman" panose="02020603050405020304" pitchFamily="18" charset="0"/>
                <a:cs typeface="Times New Roman" panose="02020603050405020304" pitchFamily="18" charset="0"/>
              </a:rPr>
              <a:t>ằ</a:t>
            </a:r>
            <a:r>
              <a:rPr lang="vi-VN" sz="3200">
                <a:latin typeface="Times New Roman" panose="02020603050405020304" pitchFamily="18" charset="0"/>
                <a:cs typeface="Times New Roman" panose="02020603050405020304" pitchFamily="18" charset="0"/>
              </a:rPr>
              <a:t>ng việc đi xem một phiên toá xét x</a:t>
            </a:r>
            <a:r>
              <a:rPr lang="en-US" sz="3200">
                <a:latin typeface="Times New Roman" panose="02020603050405020304" pitchFamily="18" charset="0"/>
                <a:cs typeface="Times New Roman" panose="02020603050405020304" pitchFamily="18" charset="0"/>
              </a:rPr>
              <a:t>ử</a:t>
            </a:r>
            <a:r>
              <a:rPr lang="vi-VN" sz="3200">
                <a:latin typeface="Times New Roman" panose="02020603050405020304" pitchFamily="18" charset="0"/>
                <a:cs typeface="Times New Roman" panose="02020603050405020304" pitchFamily="18" charset="0"/>
              </a:rPr>
              <a:t> khống mang lại lợi ich gì cho học sinh nên đã từ chối.</a:t>
            </a:r>
          </a:p>
          <a:p>
            <a:pPr marL="0" indent="0" algn="just">
              <a:buNone/>
            </a:pPr>
            <a:r>
              <a:rPr lang="vi-VN" sz="3200">
                <a:latin typeface="Times New Roman" panose="02020603050405020304" pitchFamily="18" charset="0"/>
                <a:cs typeface="Times New Roman" panose="02020603050405020304" pitchFamily="18" charset="0"/>
              </a:rPr>
              <a:t>Nếu là N, em sẽ làm gì để B thay đổi ý định?</a:t>
            </a:r>
          </a:p>
          <a:p>
            <a:pPr marL="0" indent="0" algn="just">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D - anh trai của H vốn là một thanh niên l</a:t>
            </a:r>
            <a:r>
              <a:rPr lang="en-US" sz="3200">
                <a:latin typeface="Times New Roman" panose="02020603050405020304" pitchFamily="18" charset="0"/>
                <a:cs typeface="Times New Roman" panose="02020603050405020304" pitchFamily="18" charset="0"/>
              </a:rPr>
              <a:t>ê</a:t>
            </a:r>
            <a:r>
              <a:rPr lang="vi-VN" sz="3200">
                <a:latin typeface="Times New Roman" panose="02020603050405020304" pitchFamily="18" charset="0"/>
                <a:cs typeface="Times New Roman" panose="02020603050405020304" pitchFamily="18" charset="0"/>
              </a:rPr>
              <a:t>u l</a:t>
            </a:r>
            <a:r>
              <a:rPr lang="en-US" sz="3200">
                <a:latin typeface="Times New Roman" panose="02020603050405020304" pitchFamily="18" charset="0"/>
                <a:cs typeface="Times New Roman" panose="02020603050405020304" pitchFamily="18" charset="0"/>
              </a:rPr>
              <a:t>ổ</a:t>
            </a:r>
            <a:r>
              <a:rPr lang="vi-VN" sz="3200">
                <a:latin typeface="Times New Roman" panose="02020603050405020304" pitchFamily="18" charset="0"/>
                <a:cs typeface="Times New Roman" panose="02020603050405020304" pitchFamily="18" charset="0"/>
              </a:rPr>
              <a:t>ng, quậy phá. </a:t>
            </a:r>
            <a:r>
              <a:rPr lang="en-US" sz="3200">
                <a:latin typeface="Times New Roman" panose="02020603050405020304" pitchFamily="18" charset="0"/>
                <a:cs typeface="Times New Roman" panose="02020603050405020304" pitchFamily="18" charset="0"/>
              </a:rPr>
              <a:t>v</a:t>
            </a:r>
            <a:r>
              <a:rPr lang="vi-VN" sz="3200">
                <a:latin typeface="Times New Roman" panose="02020603050405020304" pitchFamily="18" charset="0"/>
                <a:cs typeface="Times New Roman" panose="02020603050405020304" pitchFamily="18" charset="0"/>
              </a:rPr>
              <a:t>ừạ qua, D đã đánh bạn bị thương tích nặng nên Viện kiểm sát nhân dân huyện truy tố đề nghị Toà án xem xét trách nhiệm hình sự. Lo sợ con trai phải ngồi tù. không được hự</a:t>
            </a:r>
            <a:r>
              <a:rPr lang="en-US" sz="3200">
                <a:latin typeface="Times New Roman" panose="02020603050405020304" pitchFamily="18" charset="0"/>
                <a:cs typeface="Times New Roman" panose="02020603050405020304" pitchFamily="18" charset="0"/>
              </a:rPr>
              <a:t>ở</a:t>
            </a:r>
            <a:r>
              <a:rPr lang="vi-VN" sz="3200">
                <a:latin typeface="Times New Roman" panose="02020603050405020304" pitchFamily="18" charset="0"/>
                <a:cs typeface="Times New Roman" panose="02020603050405020304" pitchFamily="18" charset="0"/>
              </a:rPr>
              <a:t>ng án treo n</a:t>
            </a:r>
            <a:r>
              <a:rPr lang="en-US" sz="3200">
                <a:latin typeface="Times New Roman" panose="02020603050405020304" pitchFamily="18" charset="0"/>
                <a:cs typeface="Times New Roman" panose="02020603050405020304" pitchFamily="18" charset="0"/>
              </a:rPr>
              <a:t>ê</a:t>
            </a:r>
            <a:r>
              <a:rPr lang="vi-VN" sz="3200">
                <a:latin typeface="Times New Roman" panose="02020603050405020304" pitchFamily="18" charset="0"/>
                <a:cs typeface="Times New Roman" panose="02020603050405020304" pitchFamily="18" charset="0"/>
              </a:rPr>
              <a:t>n mẹ đã bàn với H nhờ người làm già giấy xác nhận D là người tốt, đồng thời cung cấp thêm lời khai gi</a:t>
            </a:r>
            <a:r>
              <a:rPr lang="en-US" sz="3200">
                <a:latin typeface="Times New Roman" panose="02020603050405020304" pitchFamily="18" charset="0"/>
                <a:cs typeface="Times New Roman" panose="02020603050405020304" pitchFamily="18" charset="0"/>
              </a:rPr>
              <a:t>ả</a:t>
            </a:r>
            <a:r>
              <a:rPr lang="vi-VN" sz="3200">
                <a:latin typeface="Times New Roman" panose="02020603050405020304" pitchFamily="18" charset="0"/>
                <a:cs typeface="Times New Roman" panose="02020603050405020304" pitchFamily="18" charset="0"/>
              </a:rPr>
              <a:t> đề làm tinh tiết giảm nhẹ tội cho D. H không đồng tình với cách l</a:t>
            </a:r>
            <a:r>
              <a:rPr lang="en-US" sz="3200">
                <a:latin typeface="Times New Roman" panose="02020603050405020304" pitchFamily="18" charset="0"/>
                <a:cs typeface="Times New Roman" panose="02020603050405020304" pitchFamily="18" charset="0"/>
              </a:rPr>
              <a:t>à</a:t>
            </a:r>
            <a:r>
              <a:rPr lang="vi-VN" sz="3200">
                <a:latin typeface="Times New Roman" panose="02020603050405020304" pitchFamily="18" charset="0"/>
                <a:cs typeface="Times New Roman" panose="02020603050405020304" pitchFamily="18" charset="0"/>
              </a:rPr>
              <a:t>m c</a:t>
            </a:r>
            <a:r>
              <a:rPr lang="en-US" sz="3200">
                <a:latin typeface="Times New Roman" panose="02020603050405020304" pitchFamily="18" charset="0"/>
                <a:cs typeface="Times New Roman" panose="02020603050405020304" pitchFamily="18" charset="0"/>
              </a:rPr>
              <a:t>ủ</a:t>
            </a:r>
            <a:r>
              <a:rPr lang="vi-VN" sz="3200">
                <a:latin typeface="Times New Roman" panose="02020603050405020304" pitchFamily="18" charset="0"/>
                <a:cs typeface="Times New Roman" panose="02020603050405020304" pitchFamily="18" charset="0"/>
              </a:rPr>
              <a:t>a mẹ nhưng băn kho</a:t>
            </a:r>
            <a:r>
              <a:rPr lang="en-US" sz="3200">
                <a:latin typeface="Times New Roman" panose="02020603050405020304" pitchFamily="18" charset="0"/>
                <a:cs typeface="Times New Roman" panose="02020603050405020304" pitchFamily="18" charset="0"/>
              </a:rPr>
              <a:t>ă</a:t>
            </a:r>
            <a:r>
              <a:rPr lang="vi-VN" sz="3200">
                <a:latin typeface="Times New Roman" panose="02020603050405020304" pitchFamily="18" charset="0"/>
                <a:cs typeface="Times New Roman" panose="02020603050405020304" pitchFamily="18" charset="0"/>
              </a:rPr>
              <a:t>n không biết nên khuyên mẹ như thể nào?</a:t>
            </a:r>
          </a:p>
          <a:p>
            <a:pPr marL="0" indent="0" algn="just">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Nếu là H, em sẽ làm gì để mẹ thay đổi ý định?</a:t>
            </a:r>
          </a:p>
          <a:p>
            <a:pPr marL="0" indent="0" algn="just">
              <a:buNone/>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2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39CFA-271F-F426-0663-B19658664E41}"/>
              </a:ext>
            </a:extLst>
          </p:cNvPr>
          <p:cNvSpPr>
            <a:spLocks noGrp="1"/>
          </p:cNvSpPr>
          <p:nvPr>
            <p:ph idx="1"/>
          </p:nvPr>
        </p:nvSpPr>
        <p:spPr>
          <a:xfrm>
            <a:off x="838200" y="497840"/>
            <a:ext cx="10515600" cy="5679123"/>
          </a:xfrm>
        </p:spPr>
        <p:txBody>
          <a:bodyPr>
            <a:normAutofit/>
          </a:bodyPr>
          <a:lstStyle/>
          <a:p>
            <a:pPr marL="0" indent="0" algn="ctr">
              <a:buNone/>
            </a:pPr>
            <a:r>
              <a:rPr lang="en-US" sz="3600">
                <a:solidFill>
                  <a:srgbClr val="0000CC"/>
                </a:solidFill>
                <a:latin typeface="Times New Roman" panose="02020603050405020304" pitchFamily="18" charset="0"/>
                <a:cs typeface="Times New Roman" panose="02020603050405020304" pitchFamily="18" charset="0"/>
              </a:rPr>
              <a:t>VẬN DỤNG</a:t>
            </a:r>
          </a:p>
          <a:p>
            <a:pPr marL="0" indent="0">
              <a:buNone/>
            </a:pPr>
            <a:r>
              <a:rPr lang="en-US" sz="3600">
                <a:solidFill>
                  <a:srgbClr val="0000CC"/>
                </a:solidFill>
                <a:latin typeface="Times New Roman" panose="02020603050405020304" pitchFamily="18" charset="0"/>
                <a:cs typeface="Times New Roman" panose="02020603050405020304" pitchFamily="18" charset="0"/>
              </a:rPr>
              <a:t>	1. Em hãy viết bài luận tuyên truyền nhiệm vụ bảo vệ công lí cùa Toà án nhân dân và chia sẻ với thầy cô cùng các bạn.</a:t>
            </a:r>
          </a:p>
          <a:p>
            <a:pPr marL="0" indent="0">
              <a:buNone/>
            </a:pPr>
            <a:r>
              <a:rPr lang="en-US" sz="3600">
                <a:solidFill>
                  <a:srgbClr val="0000CC"/>
                </a:solidFill>
                <a:latin typeface="Times New Roman" panose="02020603050405020304" pitchFamily="18" charset="0"/>
                <a:cs typeface="Times New Roman" panose="02020603050405020304" pitchFamily="18" charset="0"/>
              </a:rPr>
              <a:t> 	2. Em hãy viết bài luận tuyên truyền chức năng thực hành quyền công tố của Viện kiểm sát nhân dân nhằm đảm bảo xét xử kịp thời, nghiêm minh, đúng pháp luật.</a:t>
            </a:r>
          </a:p>
          <a:p>
            <a:endParaRPr lang="en-US" sz="36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3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E45A-9FBA-7184-42C7-B1327C82337C}"/>
              </a:ext>
            </a:extLst>
          </p:cNvPr>
          <p:cNvSpPr>
            <a:spLocks noGrp="1"/>
          </p:cNvSpPr>
          <p:nvPr>
            <p:ph type="title"/>
          </p:nvPr>
        </p:nvSpPr>
        <p:spPr>
          <a:xfrm>
            <a:off x="452120" y="5861685"/>
            <a:ext cx="10515600" cy="915035"/>
          </a:xfrm>
        </p:spPr>
        <p:txBody>
          <a:bodyPr/>
          <a:lstStyle/>
          <a:p>
            <a:pPr algn="ctr"/>
            <a:r>
              <a:rPr lang="en-US">
                <a:solidFill>
                  <a:srgbClr val="0000CC"/>
                </a:solidFill>
                <a:latin typeface="Times New Roman" panose="02020603050405020304" pitchFamily="18" charset="0"/>
                <a:cs typeface="Times New Roman" panose="02020603050405020304" pitchFamily="18" charset="0"/>
              </a:rPr>
              <a:t>XIN CHÂN THÀNH CẢM ƠN!</a:t>
            </a:r>
          </a:p>
        </p:txBody>
      </p:sp>
      <p:pic>
        <p:nvPicPr>
          <p:cNvPr id="7170" name="Picture 2">
            <a:extLst>
              <a:ext uri="{FF2B5EF4-FFF2-40B4-BE49-F238E27FC236}">
                <a16:creationId xmlns:a16="http://schemas.microsoft.com/office/drawing/2014/main" id="{CD10EB55-D93A-C8DF-7A7A-BF3C13B6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 y="99561"/>
            <a:ext cx="11414760" cy="576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ện mạo mới của Tòa án Nhân dân Tối cao - VnExpress">
            <a:extLst>
              <a:ext uri="{FF2B5EF4-FFF2-40B4-BE49-F238E27FC236}">
                <a16:creationId xmlns:a16="http://schemas.microsoft.com/office/drawing/2014/main" id="{3BB65F57-CBB8-2626-35C1-A50C20B6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86066"/>
            <a:ext cx="561848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ện trưởng VKSND tối cao tiếp công dân định kỳ mỗi tháng 1 ngày - Viện  kiểm sát nhân dân tỉnh Đắk Lắk">
            <a:extLst>
              <a:ext uri="{FF2B5EF4-FFF2-40B4-BE49-F238E27FC236}">
                <a16:creationId xmlns:a16="http://schemas.microsoft.com/office/drawing/2014/main" id="{1BCDB14B-5049-4DA3-5C46-206BA12DF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552824"/>
            <a:ext cx="561848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hững điểm mới trong phiên tòa xét xử Đinh La Thăng và đồng phạm">
            <a:extLst>
              <a:ext uri="{FF2B5EF4-FFF2-40B4-BE49-F238E27FC236}">
                <a16:creationId xmlns:a16="http://schemas.microsoft.com/office/drawing/2014/main" id="{5A380858-33EA-2E4D-38CF-6357670AF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356" y="86067"/>
            <a:ext cx="5445603" cy="33429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Xét xử vụ án nhà đất 15 Thi Sách: Viện Kiểm sát đối đáp tại phiên tòa |  Pháp luật | Vietnam+ (VietnamPlus)">
            <a:extLst>
              <a:ext uri="{FF2B5EF4-FFF2-40B4-BE49-F238E27FC236}">
                <a16:creationId xmlns:a16="http://schemas.microsoft.com/office/drawing/2014/main" id="{6AAA1728-1EF3-0BAB-C749-204011C26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356" y="3604564"/>
            <a:ext cx="5435444" cy="325343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FED4F94F-849F-1157-9700-5ABE4B5DA929}"/>
              </a:ext>
            </a:extLst>
          </p:cNvPr>
          <p:cNvSpPr/>
          <p:nvPr/>
        </p:nvSpPr>
        <p:spPr>
          <a:xfrm>
            <a:off x="5750560" y="1442720"/>
            <a:ext cx="802796"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A639548-A873-E310-41DB-0291A5A9E400}"/>
              </a:ext>
            </a:extLst>
          </p:cNvPr>
          <p:cNvSpPr/>
          <p:nvPr/>
        </p:nvSpPr>
        <p:spPr>
          <a:xfrm>
            <a:off x="5781040" y="5120640"/>
            <a:ext cx="721516" cy="142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9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1000"/>
                                        <p:tgtEl>
                                          <p:spTgt spid="2054"/>
                                        </p:tgtEl>
                                      </p:cBhvr>
                                    </p:animEffect>
                                    <p:anim calcmode="lin" valueType="num">
                                      <p:cBhvr>
                                        <p:cTn id="17" dur="1000" fill="hold"/>
                                        <p:tgtEl>
                                          <p:spTgt spid="2054"/>
                                        </p:tgtEl>
                                        <p:attrNameLst>
                                          <p:attrName>ppt_x</p:attrName>
                                        </p:attrNameLst>
                                      </p:cBhvr>
                                      <p:tavLst>
                                        <p:tav tm="0">
                                          <p:val>
                                            <p:strVal val="#ppt_x"/>
                                          </p:val>
                                        </p:tav>
                                        <p:tav tm="100000">
                                          <p:val>
                                            <p:strVal val="#ppt_x"/>
                                          </p:val>
                                        </p:tav>
                                      </p:tavLst>
                                    </p:anim>
                                    <p:anim calcmode="lin" valueType="num">
                                      <p:cBhvr>
                                        <p:cTn id="1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anim calcmode="lin" valueType="num">
                                      <p:cBhvr>
                                        <p:cTn id="24" dur="1000" fill="hold"/>
                                        <p:tgtEl>
                                          <p:spTgt spid="2052"/>
                                        </p:tgtEl>
                                        <p:attrNameLst>
                                          <p:attrName>ppt_x</p:attrName>
                                        </p:attrNameLst>
                                      </p:cBhvr>
                                      <p:tavLst>
                                        <p:tav tm="0">
                                          <p:val>
                                            <p:strVal val="#ppt_x"/>
                                          </p:val>
                                        </p:tav>
                                        <p:tav tm="100000">
                                          <p:val>
                                            <p:strVal val="#ppt_x"/>
                                          </p:val>
                                        </p:tav>
                                      </p:tavLst>
                                    </p:anim>
                                    <p:anim calcmode="lin" valueType="num">
                                      <p:cBhvr>
                                        <p:cTn id="2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barn(inVertical)">
                                      <p:cBhvr>
                                        <p:cTn id="3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FB0ECB-D749-2826-7E88-F25974596116}"/>
              </a:ext>
            </a:extLst>
          </p:cNvPr>
          <p:cNvSpPr/>
          <p:nvPr/>
        </p:nvSpPr>
        <p:spPr>
          <a:xfrm>
            <a:off x="589279" y="1774862"/>
            <a:ext cx="4079565" cy="27569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TÒA ÁN </a:t>
            </a:r>
          </a:p>
          <a:p>
            <a:pPr algn="ctr"/>
            <a:r>
              <a:rPr lang="en-US" sz="4000" b="1">
                <a:latin typeface="Times New Roman" panose="02020603050405020304" pitchFamily="18" charset="0"/>
                <a:cs typeface="Times New Roman" panose="02020603050405020304" pitchFamily="18" charset="0"/>
              </a:rPr>
              <a:t>NHÂN DÂN</a:t>
            </a:r>
          </a:p>
        </p:txBody>
      </p:sp>
      <p:sp>
        <p:nvSpPr>
          <p:cNvPr id="5" name="Rectangle 4">
            <a:extLst>
              <a:ext uri="{FF2B5EF4-FFF2-40B4-BE49-F238E27FC236}">
                <a16:creationId xmlns:a16="http://schemas.microsoft.com/office/drawing/2014/main" id="{90669343-980E-D7D4-2C62-E3FEC6998D9B}"/>
              </a:ext>
            </a:extLst>
          </p:cNvPr>
          <p:cNvSpPr/>
          <p:nvPr/>
        </p:nvSpPr>
        <p:spPr>
          <a:xfrm>
            <a:off x="5938842" y="651072"/>
            <a:ext cx="5711391" cy="21694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Chức năng của </a:t>
            </a:r>
          </a:p>
          <a:p>
            <a:pPr algn="ctr"/>
            <a:r>
              <a:rPr lang="en-US" sz="4000" b="1">
                <a:latin typeface="Times New Roman" panose="02020603050405020304" pitchFamily="18" charset="0"/>
                <a:cs typeface="Times New Roman" panose="02020603050405020304" pitchFamily="18" charset="0"/>
              </a:rPr>
              <a:t>Tòa án nhân dân</a:t>
            </a:r>
          </a:p>
        </p:txBody>
      </p:sp>
      <p:sp>
        <p:nvSpPr>
          <p:cNvPr id="6" name="Rectangle 5">
            <a:extLst>
              <a:ext uri="{FF2B5EF4-FFF2-40B4-BE49-F238E27FC236}">
                <a16:creationId xmlns:a16="http://schemas.microsoft.com/office/drawing/2014/main" id="{566285B0-C555-9D08-E1E7-6A106D4A3CA1}"/>
              </a:ext>
            </a:extLst>
          </p:cNvPr>
          <p:cNvSpPr/>
          <p:nvPr/>
        </p:nvSpPr>
        <p:spPr>
          <a:xfrm>
            <a:off x="6044558" y="3607980"/>
            <a:ext cx="5711391" cy="22748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Cơ cấu tổ chức và hoạt động của Tòa án </a:t>
            </a:r>
          </a:p>
          <a:p>
            <a:pPr algn="ctr"/>
            <a:r>
              <a:rPr lang="en-US" sz="4000" b="1">
                <a:latin typeface="Times New Roman" panose="02020603050405020304" pitchFamily="18" charset="0"/>
                <a:cs typeface="Times New Roman" panose="02020603050405020304" pitchFamily="18" charset="0"/>
              </a:rPr>
              <a:t>nhân dân</a:t>
            </a:r>
          </a:p>
        </p:txBody>
      </p:sp>
      <p:cxnSp>
        <p:nvCxnSpPr>
          <p:cNvPr id="8" name="Straight Arrow Connector 7">
            <a:extLst>
              <a:ext uri="{FF2B5EF4-FFF2-40B4-BE49-F238E27FC236}">
                <a16:creationId xmlns:a16="http://schemas.microsoft.com/office/drawing/2014/main" id="{ADC6E7E3-D908-506A-6135-387E5955293C}"/>
              </a:ext>
            </a:extLst>
          </p:cNvPr>
          <p:cNvCxnSpPr>
            <a:cxnSpLocks/>
          </p:cNvCxnSpPr>
          <p:nvPr/>
        </p:nvCxnSpPr>
        <p:spPr>
          <a:xfrm flipV="1">
            <a:off x="4668844" y="1735791"/>
            <a:ext cx="1249679" cy="9464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0908969-9619-5264-3AEF-E6BEE4099756}"/>
              </a:ext>
            </a:extLst>
          </p:cNvPr>
          <p:cNvCxnSpPr>
            <a:cxnSpLocks/>
          </p:cNvCxnSpPr>
          <p:nvPr/>
        </p:nvCxnSpPr>
        <p:spPr>
          <a:xfrm>
            <a:off x="4668844" y="3749276"/>
            <a:ext cx="1373657" cy="9961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541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2D6B-6E31-C77B-7374-4BE1043CCF9C}"/>
              </a:ext>
            </a:extLst>
          </p:cNvPr>
          <p:cNvSpPr>
            <a:spLocks noGrp="1"/>
          </p:cNvSpPr>
          <p:nvPr>
            <p:ph type="title"/>
          </p:nvPr>
        </p:nvSpPr>
        <p:spPr>
          <a:xfrm>
            <a:off x="416560" y="172721"/>
            <a:ext cx="11521440" cy="711199"/>
          </a:xfrm>
        </p:spPr>
        <p:txBody>
          <a:bodyPr>
            <a:noAutofit/>
          </a:bodyPr>
          <a:lstStyle/>
          <a:p>
            <a:r>
              <a:rPr lang="en-US" sz="2800" b="1">
                <a:solidFill>
                  <a:srgbClr val="0000CC"/>
                </a:solidFill>
                <a:latin typeface="Times New Roman" panose="02020603050405020304" pitchFamily="18" charset="0"/>
                <a:cs typeface="Times New Roman" panose="02020603050405020304" pitchFamily="18" charset="0"/>
              </a:rPr>
              <a:t>PHIÊN TÒA XÉT XỬ VỤ ÁN “TỊNH THẤT BỒNG LAI” (Tháng 7/2022)</a:t>
            </a:r>
          </a:p>
        </p:txBody>
      </p:sp>
      <p:pic>
        <p:nvPicPr>
          <p:cNvPr id="3074" name="Picture 2" descr="Hoãn phiên xét xử sơ thẩm vụ 'Tịnh thất Bồng Lai'">
            <a:extLst>
              <a:ext uri="{FF2B5EF4-FFF2-40B4-BE49-F238E27FC236}">
                <a16:creationId xmlns:a16="http://schemas.microsoft.com/office/drawing/2014/main" id="{85E8F34A-CF16-94AE-1EEB-D1CB9209A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 y="3959860"/>
            <a:ext cx="5384800" cy="28270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iên tòa xét xử Tịnh Thất Bồng Lai: Thầy ông nội ngồi xế hộp, loạt biểu  cảm khó đỡ gây bật cười | Tin nóng | Đời sống - VGT TV">
            <a:extLst>
              <a:ext uri="{FF2B5EF4-FFF2-40B4-BE49-F238E27FC236}">
                <a16:creationId xmlns:a16="http://schemas.microsoft.com/office/drawing/2014/main" id="{364B0D32-C573-3495-44A0-5BE438AE6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20" y="3909059"/>
            <a:ext cx="5537200" cy="29286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ụ náo loạn tại Tịnh thất Bồng Lai: Tòa bác gần hết yêu cầu kháng cáo của  phía bị hại - Báo Long An Online">
            <a:extLst>
              <a:ext uri="{FF2B5EF4-FFF2-40B4-BE49-F238E27FC236}">
                <a16:creationId xmlns:a16="http://schemas.microsoft.com/office/drawing/2014/main" id="{EC1A2AC0-52CA-AF34-470B-2205DD9F5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 y="883920"/>
            <a:ext cx="5384800" cy="29286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ng An: Mở lại phiên tòa xét xử vụ án tại Tịnh thất Bồng Lai | baotintuc.vn">
            <a:extLst>
              <a:ext uri="{FF2B5EF4-FFF2-40B4-BE49-F238E27FC236}">
                <a16:creationId xmlns:a16="http://schemas.microsoft.com/office/drawing/2014/main" id="{9E143660-FE8F-FAB6-4E04-DAD45D4E9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241" y="883920"/>
            <a:ext cx="5618480" cy="292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ppt_x"/>
                                          </p:val>
                                        </p:tav>
                                        <p:tav tm="100000">
                                          <p:val>
                                            <p:strVal val="#ppt_x"/>
                                          </p:val>
                                        </p:tav>
                                      </p:tavLst>
                                    </p:anim>
                                    <p:anim calcmode="lin" valueType="num">
                                      <p:cBhvr additive="base">
                                        <p:cTn id="2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barn(inVertical)">
                                      <p:cBhvr>
                                        <p:cTn id="3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1F4-479F-5E28-5949-3EF0B0873A18}"/>
              </a:ext>
            </a:extLst>
          </p:cNvPr>
          <p:cNvSpPr>
            <a:spLocks noGrp="1"/>
          </p:cNvSpPr>
          <p:nvPr>
            <p:ph type="title"/>
          </p:nvPr>
        </p:nvSpPr>
        <p:spPr>
          <a:xfrm>
            <a:off x="3931920" y="681037"/>
            <a:ext cx="3688080" cy="897891"/>
          </a:xfrm>
        </p:spPr>
        <p:txBody>
          <a:bodyPr/>
          <a:lstStyle/>
          <a:p>
            <a:r>
              <a:rPr lang="en-US" b="1">
                <a:solidFill>
                  <a:srgbClr val="FF0000"/>
                </a:solidFill>
                <a:latin typeface="Times New Roman" panose="02020603050405020304" pitchFamily="18" charset="0"/>
                <a:cs typeface="Times New Roman" panose="02020603050405020304" pitchFamily="18" charset="0"/>
              </a:rPr>
              <a:t>Câu hỏi:</a:t>
            </a:r>
          </a:p>
        </p:txBody>
      </p:sp>
      <p:sp>
        <p:nvSpPr>
          <p:cNvPr id="3" name="Content Placeholder 2">
            <a:extLst>
              <a:ext uri="{FF2B5EF4-FFF2-40B4-BE49-F238E27FC236}">
                <a16:creationId xmlns:a16="http://schemas.microsoft.com/office/drawing/2014/main" id="{BBFA75FA-1BD2-0C83-236A-B44178CDAF3B}"/>
              </a:ext>
            </a:extLst>
          </p:cNvPr>
          <p:cNvSpPr>
            <a:spLocks noGrp="1"/>
          </p:cNvSpPr>
          <p:nvPr>
            <p:ph idx="1"/>
          </p:nvPr>
        </p:nvSpPr>
        <p:spPr>
          <a:xfrm>
            <a:off x="838200" y="1978025"/>
            <a:ext cx="10515600" cy="2004695"/>
          </a:xfrm>
        </p:spPr>
        <p:txBody>
          <a:bodyPr>
            <a:normAutofit/>
          </a:bodyPr>
          <a:lstStyle/>
          <a:p>
            <a:pPr marL="514350" indent="-514350">
              <a:buAutoNum type="arabicPeriod"/>
            </a:pPr>
            <a:r>
              <a:rPr lang="en-US" sz="4000" b="1" i="1">
                <a:solidFill>
                  <a:srgbClr val="0000CC"/>
                </a:solidFill>
                <a:latin typeface="Times New Roman" panose="02020603050405020304" pitchFamily="18" charset="0"/>
                <a:cs typeface="Times New Roman" panose="02020603050405020304" pitchFamily="18" charset="0"/>
              </a:rPr>
              <a:t>Tòa án nước ta thực hiện hoạt động xét xử nhằm mục đích gì?</a:t>
            </a:r>
          </a:p>
          <a:p>
            <a:pPr marL="514350" indent="-514350">
              <a:buAutoNum type="arabicPeriod"/>
            </a:pPr>
            <a:r>
              <a:rPr lang="en-US" sz="4000" b="1" i="1">
                <a:solidFill>
                  <a:srgbClr val="0000CC"/>
                </a:solidFill>
                <a:latin typeface="Times New Roman" panose="02020603050405020304" pitchFamily="18" charset="0"/>
                <a:cs typeface="Times New Roman" panose="02020603050405020304" pitchFamily="18" charset="0"/>
              </a:rPr>
              <a:t>Theo em Tòa án nhân dân có vai trò gì?</a:t>
            </a:r>
          </a:p>
        </p:txBody>
      </p:sp>
    </p:spTree>
    <p:extLst>
      <p:ext uri="{BB962C8B-B14F-4D97-AF65-F5344CB8AC3E}">
        <p14:creationId xmlns:p14="http://schemas.microsoft.com/office/powerpoint/2010/main" val="95569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CC6297-2CA1-6E5B-A407-9727A3169CEB}"/>
              </a:ext>
            </a:extLst>
          </p:cNvPr>
          <p:cNvSpPr/>
          <p:nvPr/>
        </p:nvSpPr>
        <p:spPr>
          <a:xfrm>
            <a:off x="314960" y="1391920"/>
            <a:ext cx="1920240" cy="42164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CHỨC NĂNG CỦA TÒA ÁN NHÂN DÂN</a:t>
            </a:r>
          </a:p>
        </p:txBody>
      </p:sp>
      <p:sp>
        <p:nvSpPr>
          <p:cNvPr id="5" name="Rectangle: Rounded Corners 4">
            <a:extLst>
              <a:ext uri="{FF2B5EF4-FFF2-40B4-BE49-F238E27FC236}">
                <a16:creationId xmlns:a16="http://schemas.microsoft.com/office/drawing/2014/main" id="{3D38DFE2-28E3-269A-677C-DD733AAA8063}"/>
              </a:ext>
            </a:extLst>
          </p:cNvPr>
          <p:cNvSpPr/>
          <p:nvPr/>
        </p:nvSpPr>
        <p:spPr>
          <a:xfrm>
            <a:off x="3048000" y="111760"/>
            <a:ext cx="8971280" cy="1463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000">
                <a:latin typeface="Times New Roman" panose="02020603050405020304" pitchFamily="18" charset="0"/>
                <a:cs typeface="Times New Roman" panose="02020603050405020304" pitchFamily="18" charset="0"/>
              </a:rPr>
              <a:t>Toà </a:t>
            </a:r>
            <a:r>
              <a:rPr lang="en-US" sz="3000">
                <a:latin typeface="Times New Roman" panose="02020603050405020304" pitchFamily="18" charset="0"/>
                <a:cs typeface="Times New Roman" panose="02020603050405020304" pitchFamily="18" charset="0"/>
              </a:rPr>
              <a:t>á</a:t>
            </a:r>
            <a:r>
              <a:rPr lang="vi-VN" sz="3000">
                <a:latin typeface="Times New Roman" panose="02020603050405020304" pitchFamily="18" charset="0"/>
                <a:cs typeface="Times New Roman" panose="02020603050405020304" pitchFamily="18" charset="0"/>
              </a:rPr>
              <a:t>n nhân dân là cơ quan xét xử của nước Cộng hoà xă hội ch</a:t>
            </a:r>
            <a:r>
              <a:rPr lang="en-US" sz="3000">
                <a:latin typeface="Times New Roman" panose="02020603050405020304" pitchFamily="18" charset="0"/>
                <a:cs typeface="Times New Roman" panose="02020603050405020304" pitchFamily="18" charset="0"/>
              </a:rPr>
              <a:t>ủ</a:t>
            </a:r>
            <a:r>
              <a:rPr lang="vi-VN" sz="3000">
                <a:latin typeface="Times New Roman" panose="02020603050405020304" pitchFamily="18" charset="0"/>
                <a:cs typeface="Times New Roman" panose="02020603050405020304" pitchFamily="18" charset="0"/>
              </a:rPr>
              <a:t> nghĩa Việt Nam. thực hiện quyền tư pháp. </a:t>
            </a:r>
            <a:endParaRPr lang="en-US" sz="300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30EB05D-7CC2-2E5F-DA91-2F9497F11551}"/>
              </a:ext>
            </a:extLst>
          </p:cNvPr>
          <p:cNvSpPr/>
          <p:nvPr/>
        </p:nvSpPr>
        <p:spPr>
          <a:xfrm>
            <a:off x="3002280" y="1752601"/>
            <a:ext cx="9189720" cy="26111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000">
                <a:latin typeface="Times New Roman" panose="02020603050405020304" pitchFamily="18" charset="0"/>
                <a:cs typeface="Times New Roman" panose="02020603050405020304" pitchFamily="18" charset="0"/>
              </a:rPr>
              <a:t>To</a:t>
            </a:r>
            <a:r>
              <a:rPr lang="en-US" sz="3000">
                <a:latin typeface="Times New Roman" panose="02020603050405020304" pitchFamily="18" charset="0"/>
                <a:cs typeface="Times New Roman" panose="02020603050405020304" pitchFamily="18" charset="0"/>
              </a:rPr>
              <a:t>à</a:t>
            </a:r>
            <a:r>
              <a:rPr lang="vi-VN" sz="3000">
                <a:latin typeface="Times New Roman" panose="02020603050405020304" pitchFamily="18" charset="0"/>
                <a:cs typeface="Times New Roman" panose="02020603050405020304" pitchFamily="18" charset="0"/>
              </a:rPr>
              <a:t> án xét xử các vụ án hình sự, dân sự, hôn nhân và gia đ</a:t>
            </a:r>
            <a:r>
              <a:rPr lang="en-US" sz="3000">
                <a:latin typeface="Times New Roman" panose="02020603050405020304" pitchFamily="18" charset="0"/>
                <a:cs typeface="Times New Roman" panose="02020603050405020304" pitchFamily="18" charset="0"/>
              </a:rPr>
              <a:t>ì</a:t>
            </a:r>
            <a:r>
              <a:rPr lang="vi-VN" sz="3000">
                <a:latin typeface="Times New Roman" panose="02020603050405020304" pitchFamily="18" charset="0"/>
                <a:cs typeface="Times New Roman" panose="02020603050405020304" pitchFamily="18" charset="0"/>
              </a:rPr>
              <a:t>nh, kinh doanh, thương mại, lao động, h</a:t>
            </a:r>
            <a:r>
              <a:rPr lang="en-US" sz="3000">
                <a:latin typeface="Times New Roman" panose="02020603050405020304" pitchFamily="18" charset="0"/>
                <a:cs typeface="Times New Roman" panose="02020603050405020304" pitchFamily="18" charset="0"/>
              </a:rPr>
              <a:t>à</a:t>
            </a:r>
            <a:r>
              <a:rPr lang="vi-VN" sz="3000">
                <a:latin typeface="Times New Roman" panose="02020603050405020304" pitchFamily="18" charset="0"/>
                <a:cs typeface="Times New Roman" panose="02020603050405020304" pitchFamily="18" charset="0"/>
              </a:rPr>
              <a:t>nh chính đề b</a:t>
            </a:r>
            <a:r>
              <a:rPr lang="en-US" sz="3000">
                <a:latin typeface="Times New Roman" panose="02020603050405020304" pitchFamily="18" charset="0"/>
                <a:cs typeface="Times New Roman" panose="02020603050405020304" pitchFamily="18" charset="0"/>
              </a:rPr>
              <a:t>ả</a:t>
            </a:r>
            <a:r>
              <a:rPr lang="vi-VN" sz="3000">
                <a:latin typeface="Times New Roman" panose="02020603050405020304" pitchFamily="18" charset="0"/>
                <a:cs typeface="Times New Roman" panose="02020603050405020304" pitchFamily="18" charset="0"/>
              </a:rPr>
              <a:t>o vệ công l</a:t>
            </a:r>
            <a:r>
              <a:rPr lang="en-US" sz="3000">
                <a:latin typeface="Times New Roman" panose="02020603050405020304" pitchFamily="18" charset="0"/>
                <a:cs typeface="Times New Roman" panose="02020603050405020304" pitchFamily="18" charset="0"/>
              </a:rPr>
              <a:t>í</a:t>
            </a:r>
            <a:r>
              <a:rPr lang="vi-VN" sz="3000">
                <a:latin typeface="Times New Roman" panose="02020603050405020304" pitchFamily="18" charset="0"/>
                <a:cs typeface="Times New Roman" panose="02020603050405020304" pitchFamily="18" charset="0"/>
              </a:rPr>
              <a:t>, b</a:t>
            </a:r>
            <a:r>
              <a:rPr lang="en-US" sz="3000">
                <a:latin typeface="Times New Roman" panose="02020603050405020304" pitchFamily="18" charset="0"/>
                <a:cs typeface="Times New Roman" panose="02020603050405020304" pitchFamily="18" charset="0"/>
              </a:rPr>
              <a:t>ả</a:t>
            </a:r>
            <a:r>
              <a:rPr lang="vi-VN" sz="3000">
                <a:latin typeface="Times New Roman" panose="02020603050405020304" pitchFamily="18" charset="0"/>
                <a:cs typeface="Times New Roman" panose="02020603050405020304" pitchFamily="18" charset="0"/>
              </a:rPr>
              <a:t>o vệ quyên con người, quyền c</a:t>
            </a:r>
            <a:r>
              <a:rPr lang="en-US" sz="3000">
                <a:latin typeface="Times New Roman" panose="02020603050405020304" pitchFamily="18" charset="0"/>
                <a:cs typeface="Times New Roman" panose="02020603050405020304" pitchFamily="18" charset="0"/>
              </a:rPr>
              <a:t>ô</a:t>
            </a:r>
            <a:r>
              <a:rPr lang="vi-VN" sz="3000">
                <a:latin typeface="Times New Roman" panose="02020603050405020304" pitchFamily="18" charset="0"/>
                <a:cs typeface="Times New Roman" panose="02020603050405020304" pitchFamily="18" charset="0"/>
              </a:rPr>
              <a:t>ng dân, bảo vệ chế độ x</a:t>
            </a:r>
            <a:r>
              <a:rPr lang="en-US" sz="3000">
                <a:latin typeface="Times New Roman" panose="02020603050405020304" pitchFamily="18" charset="0"/>
                <a:cs typeface="Times New Roman" panose="02020603050405020304" pitchFamily="18" charset="0"/>
              </a:rPr>
              <a:t>ã</a:t>
            </a:r>
            <a:r>
              <a:rPr lang="vi-VN" sz="3000">
                <a:latin typeface="Times New Roman" panose="02020603050405020304" pitchFamily="18" charset="0"/>
                <a:cs typeface="Times New Roman" panose="02020603050405020304" pitchFamily="18" charset="0"/>
              </a:rPr>
              <a:t> hội chủ nghĩa, bảo vệ lợi </a:t>
            </a:r>
            <a:r>
              <a:rPr lang="en-US" sz="3000">
                <a:latin typeface="Times New Roman" panose="02020603050405020304" pitchFamily="18" charset="0"/>
                <a:cs typeface="Times New Roman" panose="02020603050405020304" pitchFamily="18" charset="0"/>
              </a:rPr>
              <a:t>í</a:t>
            </a:r>
            <a:r>
              <a:rPr lang="vi-VN" sz="3000">
                <a:latin typeface="Times New Roman" panose="02020603050405020304" pitchFamily="18" charset="0"/>
                <a:cs typeface="Times New Roman" panose="02020603050405020304" pitchFamily="18" charset="0"/>
              </a:rPr>
              <a:t>ch c</a:t>
            </a:r>
            <a:r>
              <a:rPr lang="en-US" sz="3000">
                <a:latin typeface="Times New Roman" panose="02020603050405020304" pitchFamily="18" charset="0"/>
                <a:cs typeface="Times New Roman" panose="02020603050405020304" pitchFamily="18" charset="0"/>
              </a:rPr>
              <a:t>ủ</a:t>
            </a:r>
            <a:r>
              <a:rPr lang="vi-VN" sz="3000">
                <a:latin typeface="Times New Roman" panose="02020603050405020304" pitchFamily="18" charset="0"/>
                <a:cs typeface="Times New Roman" panose="02020603050405020304" pitchFamily="18" charset="0"/>
              </a:rPr>
              <a:t>a Nhà nước, quyền v</a:t>
            </a:r>
            <a:r>
              <a:rPr lang="en-US" sz="3000">
                <a:latin typeface="Times New Roman" panose="02020603050405020304" pitchFamily="18" charset="0"/>
                <a:cs typeface="Times New Roman" panose="02020603050405020304" pitchFamily="18" charset="0"/>
              </a:rPr>
              <a:t>à</a:t>
            </a:r>
            <a:r>
              <a:rPr lang="vi-VN" sz="3000">
                <a:latin typeface="Times New Roman" panose="02020603050405020304" pitchFamily="18" charset="0"/>
                <a:cs typeface="Times New Roman" panose="02020603050405020304" pitchFamily="18" charset="0"/>
              </a:rPr>
              <a:t> lợi ích hợp pháp c</a:t>
            </a:r>
            <a:r>
              <a:rPr lang="en-US" sz="3000">
                <a:latin typeface="Times New Roman" panose="02020603050405020304" pitchFamily="18" charset="0"/>
                <a:cs typeface="Times New Roman" panose="02020603050405020304" pitchFamily="18" charset="0"/>
              </a:rPr>
              <a:t>ủ</a:t>
            </a:r>
            <a:r>
              <a:rPr lang="vi-VN" sz="3000">
                <a:latin typeface="Times New Roman" panose="02020603050405020304" pitchFamily="18" charset="0"/>
                <a:cs typeface="Times New Roman" panose="02020603050405020304" pitchFamily="18" charset="0"/>
              </a:rPr>
              <a:t>a t</a:t>
            </a:r>
            <a:r>
              <a:rPr lang="en-US" sz="3000">
                <a:latin typeface="Times New Roman" panose="02020603050405020304" pitchFamily="18" charset="0"/>
                <a:cs typeface="Times New Roman" panose="02020603050405020304" pitchFamily="18" charset="0"/>
              </a:rPr>
              <a:t>ổ</a:t>
            </a:r>
            <a:r>
              <a:rPr lang="vi-VN" sz="3000">
                <a:latin typeface="Times New Roman" panose="02020603050405020304" pitchFamily="18" charset="0"/>
                <a:cs typeface="Times New Roman" panose="02020603050405020304" pitchFamily="18" charset="0"/>
              </a:rPr>
              <a:t> chức, cá nhân. </a:t>
            </a:r>
            <a:endParaRPr lang="en-US" sz="300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C6630F1-C203-F1B8-B849-342FB5515E37}"/>
              </a:ext>
            </a:extLst>
          </p:cNvPr>
          <p:cNvSpPr/>
          <p:nvPr/>
        </p:nvSpPr>
        <p:spPr>
          <a:xfrm>
            <a:off x="3048000" y="4683760"/>
            <a:ext cx="8971280" cy="2062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a:latin typeface="Times New Roman" panose="02020603050405020304" pitchFamily="18" charset="0"/>
                <a:cs typeface="Times New Roman" panose="02020603050405020304" pitchFamily="18" charset="0"/>
              </a:rPr>
              <a:t>Toà án góp phần giáo dục công dân trung thành với Tổ quốc, nghiêm chỉnh chấp hành pháp luật, tôn trọng những quy tắc của cuộc sống xã hội, ý thức đấu tranh phòng, chống tội phạm, các vi phạm pháp luật khác.</a:t>
            </a:r>
          </a:p>
        </p:txBody>
      </p:sp>
      <p:cxnSp>
        <p:nvCxnSpPr>
          <p:cNvPr id="12" name="Straight Arrow Connector 11">
            <a:extLst>
              <a:ext uri="{FF2B5EF4-FFF2-40B4-BE49-F238E27FC236}">
                <a16:creationId xmlns:a16="http://schemas.microsoft.com/office/drawing/2014/main" id="{0D211A7F-9F91-5EF7-02C0-693FBCEA92BA}"/>
              </a:ext>
            </a:extLst>
          </p:cNvPr>
          <p:cNvCxnSpPr>
            <a:cxnSpLocks/>
            <a:endCxn id="5" idx="1"/>
          </p:cNvCxnSpPr>
          <p:nvPr/>
        </p:nvCxnSpPr>
        <p:spPr>
          <a:xfrm flipV="1">
            <a:off x="2235200" y="843280"/>
            <a:ext cx="812800" cy="1320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9AD27CF-1542-05A1-81D7-650F10BCFB9D}"/>
              </a:ext>
            </a:extLst>
          </p:cNvPr>
          <p:cNvCxnSpPr/>
          <p:nvPr/>
        </p:nvCxnSpPr>
        <p:spPr>
          <a:xfrm>
            <a:off x="2235200" y="3241040"/>
            <a:ext cx="76708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4A53A689-875C-64A3-73CD-6E32F65E005D}"/>
              </a:ext>
            </a:extLst>
          </p:cNvPr>
          <p:cNvCxnSpPr>
            <a:cxnSpLocks/>
          </p:cNvCxnSpPr>
          <p:nvPr/>
        </p:nvCxnSpPr>
        <p:spPr>
          <a:xfrm>
            <a:off x="2280920" y="4541521"/>
            <a:ext cx="767080" cy="853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576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62C420-8966-AD3C-9671-C872FEECBA25}"/>
              </a:ext>
            </a:extLst>
          </p:cNvPr>
          <p:cNvSpPr/>
          <p:nvPr/>
        </p:nvSpPr>
        <p:spPr>
          <a:xfrm>
            <a:off x="1991361" y="142240"/>
            <a:ext cx="8341357"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Times New Roman" panose="02020603050405020304" pitchFamily="18" charset="0"/>
                <a:cs typeface="Times New Roman" panose="02020603050405020304" pitchFamily="18" charset="0"/>
              </a:rPr>
              <a:t>TÒA ÁN NHÂN DÂN DÂN TỐI CAO</a:t>
            </a:r>
          </a:p>
        </p:txBody>
      </p:sp>
      <p:sp>
        <p:nvSpPr>
          <p:cNvPr id="11" name="Rectangle: Rounded Corners 10">
            <a:extLst>
              <a:ext uri="{FF2B5EF4-FFF2-40B4-BE49-F238E27FC236}">
                <a16:creationId xmlns:a16="http://schemas.microsoft.com/office/drawing/2014/main" id="{A1E49D51-3720-11FE-E5D5-F464C2697C1A}"/>
              </a:ext>
            </a:extLst>
          </p:cNvPr>
          <p:cNvSpPr/>
          <p:nvPr/>
        </p:nvSpPr>
        <p:spPr>
          <a:xfrm>
            <a:off x="6944362" y="545846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TÒA ÁN QUÂN SỰ</a:t>
            </a:r>
          </a:p>
          <a:p>
            <a:pPr algn="ctr"/>
            <a:r>
              <a:rPr lang="en-US" sz="3000" b="1">
                <a:latin typeface="Times New Roman" panose="02020603050405020304" pitchFamily="18" charset="0"/>
                <a:cs typeface="Times New Roman" panose="02020603050405020304" pitchFamily="18" charset="0"/>
              </a:rPr>
              <a:t> KHU VỰC</a:t>
            </a:r>
          </a:p>
        </p:txBody>
      </p:sp>
      <p:sp>
        <p:nvSpPr>
          <p:cNvPr id="15" name="Rectangle: Rounded Corners 14">
            <a:extLst>
              <a:ext uri="{FF2B5EF4-FFF2-40B4-BE49-F238E27FC236}">
                <a16:creationId xmlns:a16="http://schemas.microsoft.com/office/drawing/2014/main" id="{CC8DA290-5D5E-2F71-0406-45E4B9E3A80B}"/>
              </a:ext>
            </a:extLst>
          </p:cNvPr>
          <p:cNvSpPr/>
          <p:nvPr/>
        </p:nvSpPr>
        <p:spPr>
          <a:xfrm>
            <a:off x="6944362" y="197485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TÒA ÁN QUÂN SỰ </a:t>
            </a:r>
          </a:p>
          <a:p>
            <a:pPr algn="ctr"/>
            <a:r>
              <a:rPr lang="en-US" sz="3000">
                <a:latin typeface="Times New Roman" panose="02020603050405020304" pitchFamily="18" charset="0"/>
                <a:cs typeface="Times New Roman" panose="02020603050405020304" pitchFamily="18" charset="0"/>
              </a:rPr>
              <a:t>TRUNG ƯƠNG</a:t>
            </a:r>
          </a:p>
        </p:txBody>
      </p:sp>
      <p:cxnSp>
        <p:nvCxnSpPr>
          <p:cNvPr id="17" name="Straight Connector 16">
            <a:extLst>
              <a:ext uri="{FF2B5EF4-FFF2-40B4-BE49-F238E27FC236}">
                <a16:creationId xmlns:a16="http://schemas.microsoft.com/office/drawing/2014/main" id="{3ACF4698-A1EB-4397-7160-005A7D2228B4}"/>
              </a:ext>
            </a:extLst>
          </p:cNvPr>
          <p:cNvCxnSpPr>
            <a:cxnSpLocks/>
          </p:cNvCxnSpPr>
          <p:nvPr/>
        </p:nvCxnSpPr>
        <p:spPr>
          <a:xfrm>
            <a:off x="6126480" y="1198880"/>
            <a:ext cx="0" cy="203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9324F388-B5F7-80C3-B3E5-B9970D9C7683}"/>
              </a:ext>
            </a:extLst>
          </p:cNvPr>
          <p:cNvCxnSpPr>
            <a:cxnSpLocks/>
          </p:cNvCxnSpPr>
          <p:nvPr/>
        </p:nvCxnSpPr>
        <p:spPr>
          <a:xfrm>
            <a:off x="2895601" y="1399540"/>
            <a:ext cx="65836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6C6F2827-D0EA-9AD7-A028-A8EFE55D63D9}"/>
              </a:ext>
            </a:extLst>
          </p:cNvPr>
          <p:cNvCxnSpPr/>
          <p:nvPr/>
        </p:nvCxnSpPr>
        <p:spPr>
          <a:xfrm>
            <a:off x="2895601" y="1402080"/>
            <a:ext cx="0" cy="6858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2502973C-8F3A-C0D8-BC48-88D173FEAB01}"/>
              </a:ext>
            </a:extLst>
          </p:cNvPr>
          <p:cNvCxnSpPr>
            <a:cxnSpLocks/>
          </p:cNvCxnSpPr>
          <p:nvPr/>
        </p:nvCxnSpPr>
        <p:spPr>
          <a:xfrm>
            <a:off x="9479281" y="1399540"/>
            <a:ext cx="0" cy="624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94B18AF9-259E-C81E-BC1F-74E4E1808069}"/>
              </a:ext>
            </a:extLst>
          </p:cNvPr>
          <p:cNvCxnSpPr/>
          <p:nvPr/>
        </p:nvCxnSpPr>
        <p:spPr>
          <a:xfrm>
            <a:off x="2824480" y="3144521"/>
            <a:ext cx="0" cy="431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CD0852A2-8F5D-337C-9FEE-659F4FDB9D59}"/>
              </a:ext>
            </a:extLst>
          </p:cNvPr>
          <p:cNvCxnSpPr>
            <a:cxnSpLocks/>
            <a:stCxn id="15" idx="2"/>
          </p:cNvCxnSpPr>
          <p:nvPr/>
        </p:nvCxnSpPr>
        <p:spPr>
          <a:xfrm>
            <a:off x="9453881" y="3031490"/>
            <a:ext cx="0" cy="4927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67A9A969-0AB2-FCE7-357E-63F89FAB97CC}"/>
              </a:ext>
            </a:extLst>
          </p:cNvPr>
          <p:cNvCxnSpPr/>
          <p:nvPr/>
        </p:nvCxnSpPr>
        <p:spPr>
          <a:xfrm>
            <a:off x="2824480" y="4754880"/>
            <a:ext cx="0" cy="563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F2518FD3-641E-FF32-E012-E6601D70F880}"/>
              </a:ext>
            </a:extLst>
          </p:cNvPr>
          <p:cNvCxnSpPr>
            <a:cxnSpLocks/>
            <a:endCxn id="11" idx="0"/>
          </p:cNvCxnSpPr>
          <p:nvPr/>
        </p:nvCxnSpPr>
        <p:spPr>
          <a:xfrm>
            <a:off x="9453881" y="4687570"/>
            <a:ext cx="0" cy="7708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6" name="Rectangle: Rounded Corners 55">
            <a:extLst>
              <a:ext uri="{FF2B5EF4-FFF2-40B4-BE49-F238E27FC236}">
                <a16:creationId xmlns:a16="http://schemas.microsoft.com/office/drawing/2014/main" id="{774DF202-B6DB-1234-1B62-78F4F0930322}"/>
              </a:ext>
            </a:extLst>
          </p:cNvPr>
          <p:cNvSpPr/>
          <p:nvPr/>
        </p:nvSpPr>
        <p:spPr>
          <a:xfrm>
            <a:off x="386082" y="2057401"/>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TÒA ÁN NHÂN DÂN</a:t>
            </a:r>
          </a:p>
          <a:p>
            <a:pPr algn="ctr"/>
            <a:r>
              <a:rPr lang="en-US" sz="3000" b="1">
                <a:solidFill>
                  <a:srgbClr val="FFFF00"/>
                </a:solidFill>
                <a:latin typeface="Times New Roman" panose="02020603050405020304" pitchFamily="18" charset="0"/>
                <a:cs typeface="Times New Roman" panose="02020603050405020304" pitchFamily="18" charset="0"/>
              </a:rPr>
              <a:t> CẤP CAO</a:t>
            </a:r>
          </a:p>
        </p:txBody>
      </p:sp>
      <p:sp>
        <p:nvSpPr>
          <p:cNvPr id="57" name="Rectangle: Rounded Corners 56">
            <a:extLst>
              <a:ext uri="{FF2B5EF4-FFF2-40B4-BE49-F238E27FC236}">
                <a16:creationId xmlns:a16="http://schemas.microsoft.com/office/drawing/2014/main" id="{C119AF5E-423C-C5F4-A6B1-21BDF9CE2507}"/>
              </a:ext>
            </a:extLst>
          </p:cNvPr>
          <p:cNvSpPr/>
          <p:nvPr/>
        </p:nvSpPr>
        <p:spPr>
          <a:xfrm>
            <a:off x="386082" y="357632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TÒA ÁN NHÂN DÂN </a:t>
            </a:r>
          </a:p>
          <a:p>
            <a:pPr algn="ctr"/>
            <a:r>
              <a:rPr lang="en-US" sz="3000" b="1">
                <a:solidFill>
                  <a:srgbClr val="FFFF00"/>
                </a:solidFill>
                <a:latin typeface="Times New Roman" panose="02020603050405020304" pitchFamily="18" charset="0"/>
                <a:cs typeface="Times New Roman" panose="02020603050405020304" pitchFamily="18" charset="0"/>
              </a:rPr>
              <a:t>CẤP TỈNH</a:t>
            </a:r>
          </a:p>
        </p:txBody>
      </p:sp>
      <p:sp>
        <p:nvSpPr>
          <p:cNvPr id="58" name="Rectangle: Rounded Corners 57">
            <a:extLst>
              <a:ext uri="{FF2B5EF4-FFF2-40B4-BE49-F238E27FC236}">
                <a16:creationId xmlns:a16="http://schemas.microsoft.com/office/drawing/2014/main" id="{2F5F3BD3-83A3-455C-8FD4-9BD7AB88DFAE}"/>
              </a:ext>
            </a:extLst>
          </p:cNvPr>
          <p:cNvSpPr/>
          <p:nvPr/>
        </p:nvSpPr>
        <p:spPr>
          <a:xfrm>
            <a:off x="482605" y="5323840"/>
            <a:ext cx="5019038" cy="1056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00"/>
                </a:solidFill>
                <a:latin typeface="Times New Roman" panose="02020603050405020304" pitchFamily="18" charset="0"/>
                <a:cs typeface="Times New Roman" panose="02020603050405020304" pitchFamily="18" charset="0"/>
              </a:rPr>
              <a:t>TÒA ÁN NHÂN DÂN </a:t>
            </a:r>
          </a:p>
          <a:p>
            <a:pPr algn="ctr"/>
            <a:r>
              <a:rPr lang="en-US" sz="3000" b="1">
                <a:solidFill>
                  <a:srgbClr val="FFFF00"/>
                </a:solidFill>
                <a:latin typeface="Times New Roman" panose="02020603050405020304" pitchFamily="18" charset="0"/>
                <a:cs typeface="Times New Roman" panose="02020603050405020304" pitchFamily="18" charset="0"/>
              </a:rPr>
              <a:t>CẤP HUYỆN</a:t>
            </a:r>
          </a:p>
        </p:txBody>
      </p:sp>
      <p:sp>
        <p:nvSpPr>
          <p:cNvPr id="59" name="Rectangle: Rounded Corners 58">
            <a:extLst>
              <a:ext uri="{FF2B5EF4-FFF2-40B4-BE49-F238E27FC236}">
                <a16:creationId xmlns:a16="http://schemas.microsoft.com/office/drawing/2014/main" id="{BAB98C82-A95E-DC33-20EB-2A347BACE9BA}"/>
              </a:ext>
            </a:extLst>
          </p:cNvPr>
          <p:cNvSpPr/>
          <p:nvPr/>
        </p:nvSpPr>
        <p:spPr>
          <a:xfrm>
            <a:off x="6995161" y="3576320"/>
            <a:ext cx="4968239" cy="1078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anose="02020603050405020304" pitchFamily="18" charset="0"/>
                <a:cs typeface="Times New Roman" panose="02020603050405020304" pitchFamily="18" charset="0"/>
              </a:rPr>
              <a:t>TA QUÂN SỰ QUÂN KHU </a:t>
            </a:r>
          </a:p>
          <a:p>
            <a:pPr algn="ctr"/>
            <a:r>
              <a:rPr lang="en-US" sz="3000" b="1">
                <a:latin typeface="Times New Roman" panose="02020603050405020304" pitchFamily="18" charset="0"/>
                <a:cs typeface="Times New Roman" panose="02020603050405020304" pitchFamily="18" charset="0"/>
              </a:rPr>
              <a:t>VÀ TƯƠNG ĐƯƠNG</a:t>
            </a:r>
          </a:p>
        </p:txBody>
      </p:sp>
    </p:spTree>
    <p:extLst>
      <p:ext uri="{BB962C8B-B14F-4D97-AF65-F5344CB8AC3E}">
        <p14:creationId xmlns:p14="http://schemas.microsoft.com/office/powerpoint/2010/main" val="108835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arn(inVertical)">
                                      <p:cBhvr>
                                        <p:cTn id="66" dur="500"/>
                                        <p:tgtEl>
                                          <p:spTgt spid="3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FB0ECB-D749-2826-7E88-F25974596116}"/>
              </a:ext>
            </a:extLst>
          </p:cNvPr>
          <p:cNvSpPr/>
          <p:nvPr/>
        </p:nvSpPr>
        <p:spPr>
          <a:xfrm>
            <a:off x="264161" y="1774862"/>
            <a:ext cx="4404684" cy="27569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VIỆN KIỂM SÁT</a:t>
            </a:r>
          </a:p>
          <a:p>
            <a:pPr algn="ctr"/>
            <a:r>
              <a:rPr lang="en-US" sz="4000" b="1">
                <a:latin typeface="Times New Roman" panose="02020603050405020304" pitchFamily="18" charset="0"/>
                <a:cs typeface="Times New Roman" panose="02020603050405020304" pitchFamily="18" charset="0"/>
              </a:rPr>
              <a:t>NHÂN DÂN</a:t>
            </a:r>
          </a:p>
        </p:txBody>
      </p:sp>
      <p:sp>
        <p:nvSpPr>
          <p:cNvPr id="5" name="Rectangle 4">
            <a:extLst>
              <a:ext uri="{FF2B5EF4-FFF2-40B4-BE49-F238E27FC236}">
                <a16:creationId xmlns:a16="http://schemas.microsoft.com/office/drawing/2014/main" id="{90669343-980E-D7D4-2C62-E3FEC6998D9B}"/>
              </a:ext>
            </a:extLst>
          </p:cNvPr>
          <p:cNvSpPr/>
          <p:nvPr/>
        </p:nvSpPr>
        <p:spPr>
          <a:xfrm>
            <a:off x="5938842" y="651072"/>
            <a:ext cx="5711391" cy="21694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Chức năng của </a:t>
            </a:r>
          </a:p>
          <a:p>
            <a:pPr algn="ctr"/>
            <a:r>
              <a:rPr lang="en-US" sz="4000" b="1">
                <a:latin typeface="Times New Roman" panose="02020603050405020304" pitchFamily="18" charset="0"/>
                <a:cs typeface="Times New Roman" panose="02020603050405020304" pitchFamily="18" charset="0"/>
              </a:rPr>
              <a:t>Viện kiểm sát nhân dân</a:t>
            </a:r>
          </a:p>
        </p:txBody>
      </p:sp>
      <p:sp>
        <p:nvSpPr>
          <p:cNvPr id="6" name="Rectangle 5">
            <a:extLst>
              <a:ext uri="{FF2B5EF4-FFF2-40B4-BE49-F238E27FC236}">
                <a16:creationId xmlns:a16="http://schemas.microsoft.com/office/drawing/2014/main" id="{566285B0-C555-9D08-E1E7-6A106D4A3CA1}"/>
              </a:ext>
            </a:extLst>
          </p:cNvPr>
          <p:cNvSpPr/>
          <p:nvPr/>
        </p:nvSpPr>
        <p:spPr>
          <a:xfrm>
            <a:off x="6044558" y="3607980"/>
            <a:ext cx="5711391" cy="22748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Cơ cấu tổ chức và hoạt động của Viện kiểm sát</a:t>
            </a:r>
          </a:p>
          <a:p>
            <a:pPr algn="ctr"/>
            <a:r>
              <a:rPr lang="en-US" sz="4000" b="1">
                <a:latin typeface="Times New Roman" panose="02020603050405020304" pitchFamily="18" charset="0"/>
                <a:cs typeface="Times New Roman" panose="02020603050405020304" pitchFamily="18" charset="0"/>
              </a:rPr>
              <a:t>nhân dân</a:t>
            </a:r>
          </a:p>
        </p:txBody>
      </p:sp>
      <p:cxnSp>
        <p:nvCxnSpPr>
          <p:cNvPr id="8" name="Straight Arrow Connector 7">
            <a:extLst>
              <a:ext uri="{FF2B5EF4-FFF2-40B4-BE49-F238E27FC236}">
                <a16:creationId xmlns:a16="http://schemas.microsoft.com/office/drawing/2014/main" id="{ADC6E7E3-D908-506A-6135-387E5955293C}"/>
              </a:ext>
            </a:extLst>
          </p:cNvPr>
          <p:cNvCxnSpPr>
            <a:cxnSpLocks/>
          </p:cNvCxnSpPr>
          <p:nvPr/>
        </p:nvCxnSpPr>
        <p:spPr>
          <a:xfrm flipV="1">
            <a:off x="4668844" y="1735791"/>
            <a:ext cx="1249679" cy="9464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0908969-9619-5264-3AEF-E6BEE4099756}"/>
              </a:ext>
            </a:extLst>
          </p:cNvPr>
          <p:cNvCxnSpPr>
            <a:cxnSpLocks/>
          </p:cNvCxnSpPr>
          <p:nvPr/>
        </p:nvCxnSpPr>
        <p:spPr>
          <a:xfrm>
            <a:off x="4668844" y="3749276"/>
            <a:ext cx="1373657" cy="9961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524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6FBE-C528-01E8-ED90-E5B2BF4C5D12}"/>
              </a:ext>
            </a:extLst>
          </p:cNvPr>
          <p:cNvSpPr>
            <a:spLocks noGrp="1"/>
          </p:cNvSpPr>
          <p:nvPr>
            <p:ph type="title"/>
          </p:nvPr>
        </p:nvSpPr>
        <p:spPr>
          <a:xfrm>
            <a:off x="568960" y="16320"/>
            <a:ext cx="11551920" cy="600075"/>
          </a:xfrm>
        </p:spPr>
        <p:txBody>
          <a:bodyPr>
            <a:normAutofit/>
          </a:bodyPr>
          <a:lstStyle/>
          <a:p>
            <a:r>
              <a:rPr lang="en-US" sz="2800" b="1">
                <a:solidFill>
                  <a:srgbClr val="0000CC"/>
                </a:solidFill>
                <a:latin typeface="Times New Roman" panose="02020603050405020304" pitchFamily="18" charset="0"/>
                <a:cs typeface="Times New Roman" panose="02020603050405020304" pitchFamily="18" charset="0"/>
              </a:rPr>
              <a:t>XÉT XỬ VỤ ÁN HAI VỢ CHỒNG BẠO HÀNH BÉ 3 TUỔI TỬ VONG</a:t>
            </a:r>
          </a:p>
        </p:txBody>
      </p:sp>
      <p:pic>
        <p:nvPicPr>
          <p:cNvPr id="4098" name="Picture 2" descr="Tử hình cha dượng bạo hành bé gái 3 tuổi đến chết tại Hà Nội">
            <a:extLst>
              <a:ext uri="{FF2B5EF4-FFF2-40B4-BE49-F238E27FC236}">
                <a16:creationId xmlns:a16="http://schemas.microsoft.com/office/drawing/2014/main" id="{D321492D-F86D-6FF5-13D2-8F5A2E184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720" y="3821749"/>
            <a:ext cx="5852160" cy="3036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ãn xét xử cặp vợ chồng bạo hành con gái 3 tuổi tử vong - Kiểm Sát Online">
            <a:extLst>
              <a:ext uri="{FF2B5EF4-FFF2-40B4-BE49-F238E27FC236}">
                <a16:creationId xmlns:a16="http://schemas.microsoft.com/office/drawing/2014/main" id="{CFDB0B8E-8B67-AE98-C234-613E52648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440" y="616395"/>
            <a:ext cx="5730240" cy="30362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ụ cặp vợ chồng bạo hành đến chết con gái 3 tuổi: Lá thư gửi bà ngoại không  giúp người mẹ thoát án">
            <a:extLst>
              <a:ext uri="{FF2B5EF4-FFF2-40B4-BE49-F238E27FC236}">
                <a16:creationId xmlns:a16="http://schemas.microsoft.com/office/drawing/2014/main" id="{C244EDEB-EF0A-49FE-D9E1-7CD6C70DB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3821748"/>
            <a:ext cx="5852160" cy="303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barn(inVertical)">
                                      <p:cBhvr>
                                        <p:cTn id="21" dur="500"/>
                                        <p:tgtEl>
                                          <p:spTgt spid="410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barn(inVertical)">
                                      <p:cBhvr>
                                        <p:cTn id="2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1365</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CHỦ ĐỀ 9: HỆ THỐNG CHÍNH TRỊ NƯỚC CỘNG HÒA XÃ HỘI CHỦ NGHĨA VIỆT NAM</vt:lpstr>
      <vt:lpstr>PowerPoint Presentation</vt:lpstr>
      <vt:lpstr>PowerPoint Presentation</vt:lpstr>
      <vt:lpstr>PHIÊN TÒA XÉT XỬ VỤ ÁN “TỊNH THẤT BỒNG LAI” (Tháng 7/2022)</vt:lpstr>
      <vt:lpstr>Câu hỏi:</vt:lpstr>
      <vt:lpstr>PowerPoint Presentation</vt:lpstr>
      <vt:lpstr>PowerPoint Presentation</vt:lpstr>
      <vt:lpstr>PowerPoint Presentation</vt:lpstr>
      <vt:lpstr>XÉT XỬ VỤ ÁN HAI VỢ CHỒNG BẠO HÀNH BÉ 3 TUỔI TỬ VONG</vt:lpstr>
      <vt:lpstr>VIỆN KIỂM SÁT THỰC HIỆN NHIỆM VỤ</vt:lpstr>
      <vt:lpstr>PowerPoint Presentation</vt:lpstr>
      <vt:lpstr>PowerPoint Presentation</vt:lpstr>
      <vt:lpstr>LUYỆN TẬP</vt:lpstr>
      <vt:lpstr>PowerPoint Presentation</vt:lpstr>
      <vt:lpstr>PowerPoint Presentation</vt:lpstr>
      <vt:lpstr>PowerPoint Presentation</vt:lpstr>
      <vt:lpstr>PowerPoint Presentation</vt:lpstr>
      <vt:lpstr>XIN CHÂN THÀNH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9: HỆ THỐNG CHÍNH TRỊ NƯỚC CỘNG HÒA XÃ HỘI CHỦ NGHĨA VIỆT NAM</dc:title>
  <dc:creator>Pham Thi Thu Hoa</dc:creator>
  <cp:lastModifiedBy>Lê Thị Hải</cp:lastModifiedBy>
  <cp:revision>15</cp:revision>
  <dcterms:created xsi:type="dcterms:W3CDTF">2022-08-20T04:28:28Z</dcterms:created>
  <dcterms:modified xsi:type="dcterms:W3CDTF">2024-09-26T03:20:28Z</dcterms:modified>
</cp:coreProperties>
</file>