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66" r:id="rId3"/>
    <p:sldId id="273" r:id="rId4"/>
    <p:sldId id="257"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60" r:id="rId21"/>
    <p:sldId id="291" r:id="rId22"/>
    <p:sldId id="292" r:id="rId23"/>
    <p:sldId id="293" r:id="rId24"/>
    <p:sldId id="294" r:id="rId25"/>
    <p:sldId id="295" r:id="rId26"/>
    <p:sldId id="296" r:id="rId27"/>
    <p:sldId id="297" r:id="rId28"/>
    <p:sldId id="298" r:id="rId29"/>
    <p:sldId id="301" r:id="rId30"/>
    <p:sldId id="302" r:id="rId31"/>
    <p:sldId id="299" r:id="rId32"/>
    <p:sldId id="303" r:id="rId33"/>
    <p:sldId id="269" r:id="rId34"/>
    <p:sldId id="270" r:id="rId35"/>
    <p:sldId id="271"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20.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4.sv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51.png"/><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8.png"/><Relationship Id="rId18" Type="http://schemas.openxmlformats.org/officeDocument/2006/relationships/image" Target="../media/image65.svg"/><Relationship Id="rId3" Type="http://schemas.openxmlformats.org/officeDocument/2006/relationships/slide" Target="slide3.xml"/><Relationship Id="rId21" Type="http://schemas.openxmlformats.org/officeDocument/2006/relationships/slide" Target="slide1.xml"/><Relationship Id="rId7" Type="http://schemas.openxmlformats.org/officeDocument/2006/relationships/image" Target="../media/image79.png"/><Relationship Id="rId12" Type="http://schemas.openxmlformats.org/officeDocument/2006/relationships/image" Target="../media/image67.svg"/><Relationship Id="rId17" Type="http://schemas.openxmlformats.org/officeDocument/2006/relationships/image" Target="../media/image64.png"/><Relationship Id="rId2" Type="http://schemas.openxmlformats.org/officeDocument/2006/relationships/image" Target="../media/image76.pn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66.png"/><Relationship Id="rId5" Type="http://schemas.openxmlformats.org/officeDocument/2006/relationships/slide" Target="slide2.xml"/><Relationship Id="rId15" Type="http://schemas.openxmlformats.org/officeDocument/2006/relationships/image" Target="../media/image70.png"/><Relationship Id="rId10" Type="http://schemas.openxmlformats.org/officeDocument/2006/relationships/image" Target="../media/image61.svg"/><Relationship Id="rId19" Type="http://schemas.openxmlformats.org/officeDocument/2006/relationships/image" Target="../media/image74.png"/><Relationship Id="rId4" Type="http://schemas.openxmlformats.org/officeDocument/2006/relationships/image" Target="../media/image77.png"/><Relationship Id="rId9" Type="http://schemas.openxmlformats.org/officeDocument/2006/relationships/image" Target="../media/image60.png"/><Relationship Id="rId14" Type="http://schemas.openxmlformats.org/officeDocument/2006/relationships/image" Target="../media/image69.svg"/><Relationship Id="rId22"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3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4.png"/><Relationship Id="rId7" Type="http://schemas.openxmlformats.org/officeDocument/2006/relationships/image" Target="../media/image97.png"/><Relationship Id="rId12" Type="http://schemas.openxmlformats.org/officeDocument/2006/relationships/image" Target="../media/image31.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30.png"/><Relationship Id="rId5" Type="http://schemas.openxmlformats.org/officeDocument/2006/relationships/image" Target="../media/image95.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png"/><Relationship Id="rId3" Type="http://schemas.openxmlformats.org/officeDocument/2006/relationships/image" Target="../media/image15.svg"/><Relationship Id="rId7" Type="http://schemas.openxmlformats.org/officeDocument/2006/relationships/image" Target="../media/image97.png"/><Relationship Id="rId12" Type="http://schemas.openxmlformats.org/officeDocument/2006/relationships/image" Target="../media/image3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38.png"/><Relationship Id="rId5" Type="http://schemas.openxmlformats.org/officeDocument/2006/relationships/image" Target="../media/image9.svg"/><Relationship Id="rId10" Type="http://schemas.openxmlformats.org/officeDocument/2006/relationships/image" Target="../media/image100.svg"/><Relationship Id="rId4" Type="http://schemas.openxmlformats.org/officeDocument/2006/relationships/image" Target="../media/image8.png"/><Relationship Id="rId9" Type="http://schemas.openxmlformats.org/officeDocument/2006/relationships/image" Target="../media/image99.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29" r="16048" b="1106"/>
          <a:stretch>
            <a:fillRect/>
          </a:stretch>
        </p:blipFill>
        <p:spPr>
          <a:xfrm rot="-5400000">
            <a:off x="7447986" y="-1583385"/>
            <a:ext cx="8001976" cy="1375311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297" b="26380"/>
          <a:stretch>
            <a:fillRect/>
          </a:stretch>
        </p:blipFill>
        <p:spPr>
          <a:xfrm>
            <a:off x="-406356" y="4407111"/>
            <a:ext cx="6472391" cy="5904341"/>
          </a:xfrm>
          <a:prstGeom prst="rect">
            <a:avLst/>
          </a:prstGeom>
        </p:spPr>
      </p:pic>
      <p:sp>
        <p:nvSpPr>
          <p:cNvPr id="5" name="TextBox 5"/>
          <p:cNvSpPr txBox="1"/>
          <p:nvPr/>
        </p:nvSpPr>
        <p:spPr>
          <a:xfrm>
            <a:off x="5801233" y="3765554"/>
            <a:ext cx="11849100" cy="3733779"/>
          </a:xfrm>
          <a:prstGeom prst="rect">
            <a:avLst/>
          </a:prstGeom>
        </p:spPr>
        <p:txBody>
          <a:bodyPr wrap="square" lIns="0" tIns="0" rIns="0" bIns="0" rtlCol="0" anchor="t">
            <a:spAutoFit/>
          </a:bodyPr>
          <a:lstStyle/>
          <a:p>
            <a:pPr algn="ctr">
              <a:lnSpc>
                <a:spcPts val="15112"/>
              </a:lnSpc>
            </a:pPr>
            <a:r>
              <a:rPr lang="vi-VN" sz="10500" b="1" dirty="0">
                <a:solidFill>
                  <a:srgbClr val="C3113D"/>
                </a:solidFill>
              </a:rPr>
              <a:t>CÁC CHỦ THỂ </a:t>
            </a:r>
          </a:p>
          <a:p>
            <a:pPr algn="ctr">
              <a:lnSpc>
                <a:spcPts val="15112"/>
              </a:lnSpc>
            </a:pPr>
            <a:r>
              <a:rPr lang="vi-VN" sz="10500" b="1" dirty="0">
                <a:solidFill>
                  <a:srgbClr val="C3113D"/>
                </a:solidFill>
              </a:rPr>
              <a:t>CỦA NỀN KINH TẾ</a:t>
            </a:r>
            <a:endParaRPr lang="en-US" sz="10500" b="1" dirty="0">
              <a:solidFill>
                <a:srgbClr val="C3113D"/>
              </a:solidFill>
            </a:endParaRPr>
          </a:p>
        </p:txBody>
      </p:sp>
      <p:grpSp>
        <p:nvGrpSpPr>
          <p:cNvPr id="7" name="Group 7"/>
          <p:cNvGrpSpPr/>
          <p:nvPr/>
        </p:nvGrpSpPr>
        <p:grpSpPr>
          <a:xfrm>
            <a:off x="6800299" y="1747080"/>
            <a:ext cx="9390153" cy="1260694"/>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10368741" y="1894735"/>
            <a:ext cx="2574573" cy="1107996"/>
          </a:xfrm>
          <a:prstGeom prst="rect">
            <a:avLst/>
          </a:prstGeom>
        </p:spPr>
        <p:txBody>
          <a:bodyPr wrap="square" lIns="0" tIns="0" rIns="0" bIns="0" rtlCol="0" anchor="t">
            <a:spAutoFit/>
          </a:bodyPr>
          <a:lstStyle/>
          <a:p>
            <a:pPr marL="0" lvl="0" indent="0" algn="ctr">
              <a:spcBef>
                <a:spcPct val="0"/>
              </a:spcBef>
            </a:pPr>
            <a:r>
              <a:rPr lang="vi-VN" sz="7200" b="1" u="none" spc="188" dirty="0">
                <a:solidFill>
                  <a:srgbClr val="FFFFFF"/>
                </a:solidFill>
              </a:rPr>
              <a:t>BÀI 2</a:t>
            </a:r>
            <a:endParaRPr lang="en-US" sz="7200" b="1" u="none" spc="188" dirty="0">
              <a:solidFill>
                <a:srgbClr val="FFFFFF"/>
              </a:solidFill>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99515" y="569260"/>
            <a:ext cx="1378911" cy="254497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6537">
            <a:off x="5640645" y="2544385"/>
            <a:ext cx="1466160" cy="1391519"/>
          </a:xfrm>
          <a:prstGeom prst="rect">
            <a:avLst/>
          </a:prstGeom>
        </p:spPr>
      </p:pic>
      <p:pic>
        <p:nvPicPr>
          <p:cNvPr id="1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4192">
            <a:off x="-702009" y="3113153"/>
            <a:ext cx="1707041" cy="94042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8234" y="313949"/>
            <a:ext cx="3507441" cy="2595506"/>
          </a:xfrm>
          <a:prstGeom prst="rect">
            <a:avLst/>
          </a:prstGeom>
        </p:spPr>
      </p:pic>
    </p:spTree>
    <p:extLst>
      <p:ext uri="{BB962C8B-B14F-4D97-AF65-F5344CB8AC3E}">
        <p14:creationId xmlns:p14="http://schemas.microsoft.com/office/powerpoint/2010/main" val="13510528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sp>
        <p:nvSpPr>
          <p:cNvPr id="21" name="TextBox 20"/>
          <p:cNvSpPr txBox="1"/>
          <p:nvPr/>
        </p:nvSpPr>
        <p:spPr>
          <a:xfrm>
            <a:off x="6635332" y="1458956"/>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22" name="Rectangle 21"/>
          <p:cNvSpPr/>
          <p:nvPr/>
        </p:nvSpPr>
        <p:spPr>
          <a:xfrm>
            <a:off x="767932" y="2171700"/>
            <a:ext cx="16611600" cy="2171428"/>
          </a:xfrm>
          <a:prstGeom prst="rect">
            <a:avLst/>
          </a:prstGeom>
        </p:spPr>
        <p:txBody>
          <a:bodyPr wrap="square">
            <a:spAutoFit/>
          </a:bodyPr>
          <a:lstStyle/>
          <a:p>
            <a:pPr algn="just">
              <a:lnSpc>
                <a:spcPct val="150000"/>
              </a:lnSpc>
            </a:pPr>
            <a:r>
              <a:rPr lang="fr-FR" sz="4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i="1" dirty="0">
                <a:solidFill>
                  <a:srgbClr val="000000"/>
                </a:solidFill>
                <a:ea typeface="Calibri" panose="020F0502020204030204" pitchFamily="34" charset="0"/>
                <a:cs typeface="Arial" panose="020B0604020202020204" pitchFamily="34" charset="0"/>
              </a:rPr>
              <a:t>Quan sát tranh minh họa 1, 2, đọc thông tin 1, 2 SGK tr.12, 13 đưa ra và trả lời câu hỏi: </a:t>
            </a:r>
            <a:endParaRPr lang="en-US" sz="4800" i="1" dirty="0">
              <a:latin typeface="Arial" panose="020B0604020202020204" pitchFamily="34" charset="0"/>
              <a:cs typeface="Arial" panose="020B0604020202020204" pitchFamily="34" charset="0"/>
            </a:endParaRPr>
          </a:p>
        </p:txBody>
      </p:sp>
      <p:sp>
        <p:nvSpPr>
          <p:cNvPr id="7" name="Rectangle 6"/>
          <p:cNvSpPr/>
          <p:nvPr/>
        </p:nvSpPr>
        <p:spPr>
          <a:xfrm>
            <a:off x="767932" y="4343128"/>
            <a:ext cx="16529468" cy="5286062"/>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vi-VN" sz="4500" dirty="0"/>
              <a:t>Các nhân vật trong các bức tranh tham gia nền kinh tế với vai trò là chủ thể gì?</a:t>
            </a:r>
          </a:p>
          <a:p>
            <a:pPr marL="685800" indent="-685800" algn="just">
              <a:lnSpc>
                <a:spcPct val="150000"/>
              </a:lnSpc>
              <a:buFont typeface="Wingdings" panose="05000000000000000000" pitchFamily="2" charset="2"/>
              <a:buChar char="v"/>
            </a:pPr>
            <a:r>
              <a:rPr lang="vi-VN" sz="4500" dirty="0"/>
              <a:t>Người tiêu dùng có vai trò gì đối với sự phát triển của xã hội? Vì sao người tiêu dùng phải có trách nhiệm đối với sự phát triển bền vững của xã hội?</a:t>
            </a:r>
          </a:p>
        </p:txBody>
      </p:sp>
    </p:spTree>
    <p:extLst>
      <p:ext uri="{BB962C8B-B14F-4D97-AF65-F5344CB8AC3E}">
        <p14:creationId xmlns:p14="http://schemas.microsoft.com/office/powerpoint/2010/main" val="21111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Scale>
                                      <p:cBhvr>
                                        <p:cTn id="1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gtEl>
                                        <p:attrNameLst>
                                          <p:attrName>ppt_x</p:attrName>
                                          <p:attrName>ppt_y</p:attrName>
                                        </p:attrNameLst>
                                      </p:cBhvr>
                                    </p:animMotion>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50038"/>
          <a:stretch/>
        </p:blipFill>
        <p:spPr>
          <a:xfrm>
            <a:off x="1354463" y="1592162"/>
            <a:ext cx="7713337" cy="576113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50345" t="522" r="-307" b="-522"/>
          <a:stretch/>
        </p:blipFill>
        <p:spPr>
          <a:xfrm>
            <a:off x="9525000" y="1592162"/>
            <a:ext cx="7713337" cy="5761138"/>
          </a:xfrm>
          <a:prstGeom prst="rect">
            <a:avLst/>
          </a:prstGeom>
        </p:spPr>
      </p:pic>
      <p:sp>
        <p:nvSpPr>
          <p:cNvPr id="3" name="Rectangle 2"/>
          <p:cNvSpPr/>
          <p:nvPr/>
        </p:nvSpPr>
        <p:spPr>
          <a:xfrm>
            <a:off x="590002" y="7734300"/>
            <a:ext cx="17195733" cy="784830"/>
          </a:xfrm>
          <a:prstGeom prst="rect">
            <a:avLst/>
          </a:prstGeom>
        </p:spPr>
        <p:txBody>
          <a:bodyPr wrap="none">
            <a:spAutoFit/>
          </a:bodyPr>
          <a:lstStyle/>
          <a:p>
            <a:pPr marL="685800" indent="-685800">
              <a:buFont typeface="Symbol" panose="05050102010706020507" pitchFamily="18" charset="2"/>
              <a:buChar char="Þ"/>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tiêu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867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sp>
        <p:nvSpPr>
          <p:cNvPr id="4" name="Rectangle 3"/>
          <p:cNvSpPr/>
          <p:nvPr/>
        </p:nvSpPr>
        <p:spPr>
          <a:xfrm>
            <a:off x="1447800" y="1375531"/>
            <a:ext cx="15605969" cy="2041456"/>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trách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bền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grpSp>
        <p:nvGrpSpPr>
          <p:cNvPr id="11" name="Group 4"/>
          <p:cNvGrpSpPr/>
          <p:nvPr/>
        </p:nvGrpSpPr>
        <p:grpSpPr>
          <a:xfrm>
            <a:off x="1447800" y="3924300"/>
            <a:ext cx="15814060" cy="2433585"/>
            <a:chOff x="0" y="0"/>
            <a:chExt cx="6990895" cy="1169740"/>
          </a:xfrm>
        </p:grpSpPr>
        <p:sp>
          <p:nvSpPr>
            <p:cNvPr id="12" name="Freeform 5"/>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solidFill>
              <a:srgbClr val="FFFFFF"/>
            </a:solidFill>
          </p:spPr>
        </p:sp>
        <p:sp>
          <p:nvSpPr>
            <p:cNvPr id="13" name="Freeform 6"/>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solidFill>
              <a:srgbClr val="FFFFFF"/>
            </a:solidFill>
          </p:spPr>
        </p:sp>
      </p:grpSp>
      <p:sp>
        <p:nvSpPr>
          <p:cNvPr id="6" name="Rectangle 5"/>
          <p:cNvSpPr/>
          <p:nvPr/>
        </p:nvSpPr>
        <p:spPr>
          <a:xfrm>
            <a:off x="1600200" y="4747356"/>
            <a:ext cx="15661660" cy="784830"/>
          </a:xfrm>
          <a:prstGeom prst="rect">
            <a:avLst/>
          </a:prstGeom>
        </p:spPr>
        <p:txBody>
          <a:bodyPr wrap="none">
            <a:spAutoFit/>
          </a:bodyPr>
          <a:lstStyle/>
          <a:p>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Người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tiêu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dùng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chiếm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đ</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586" y="3425539"/>
            <a:ext cx="880661" cy="1321817"/>
          </a:xfrm>
          <a:prstGeom prst="rect">
            <a:avLst/>
          </a:prstGeom>
        </p:spPr>
      </p:pic>
      <p:grpSp>
        <p:nvGrpSpPr>
          <p:cNvPr id="16" name="Group 4"/>
          <p:cNvGrpSpPr/>
          <p:nvPr/>
        </p:nvGrpSpPr>
        <p:grpSpPr>
          <a:xfrm>
            <a:off x="1470783" y="7050919"/>
            <a:ext cx="15814060" cy="2433585"/>
            <a:chOff x="0" y="0"/>
            <a:chExt cx="6990895" cy="1169740"/>
          </a:xfrm>
        </p:grpSpPr>
        <p:sp>
          <p:nvSpPr>
            <p:cNvPr id="17" name="Freeform 5"/>
            <p:cNvSpPr/>
            <p:nvPr/>
          </p:nvSpPr>
          <p:spPr>
            <a:xfrm>
              <a:off x="10160" y="16510"/>
              <a:ext cx="6968035" cy="1141800"/>
            </a:xfrm>
            <a:custGeom>
              <a:avLst/>
              <a:gdLst/>
              <a:ahLst/>
              <a:cxnLst/>
              <a:rect l="l" t="t" r="r" b="b"/>
              <a:pathLst>
                <a:path w="6968035" h="1141800">
                  <a:moveTo>
                    <a:pt x="6968035" y="1141800"/>
                  </a:moveTo>
                  <a:lnTo>
                    <a:pt x="0" y="1134180"/>
                  </a:lnTo>
                  <a:lnTo>
                    <a:pt x="0" y="409233"/>
                  </a:lnTo>
                  <a:lnTo>
                    <a:pt x="17780" y="19050"/>
                  </a:lnTo>
                  <a:lnTo>
                    <a:pt x="3472781" y="0"/>
                  </a:lnTo>
                  <a:lnTo>
                    <a:pt x="6948985" y="5080"/>
                  </a:lnTo>
                  <a:close/>
                </a:path>
              </a:pathLst>
            </a:custGeom>
            <a:solidFill>
              <a:srgbClr val="FFFFFF"/>
            </a:solidFill>
          </p:spPr>
        </p:sp>
        <p:sp>
          <p:nvSpPr>
            <p:cNvPr id="18" name="Freeform 6"/>
            <p:cNvSpPr/>
            <p:nvPr/>
          </p:nvSpPr>
          <p:spPr>
            <a:xfrm>
              <a:off x="-3810" y="0"/>
              <a:ext cx="6997245" cy="1168470"/>
            </a:xfrm>
            <a:custGeom>
              <a:avLst/>
              <a:gdLst/>
              <a:ahLst/>
              <a:cxnLst/>
              <a:rect l="l" t="t" r="r" b="b"/>
              <a:pathLst>
                <a:path w="6997245" h="1168470">
                  <a:moveTo>
                    <a:pt x="6962955" y="21590"/>
                  </a:moveTo>
                  <a:cubicBezTo>
                    <a:pt x="6964225" y="34290"/>
                    <a:pt x="6964225" y="44450"/>
                    <a:pt x="6965495" y="54610"/>
                  </a:cubicBezTo>
                  <a:cubicBezTo>
                    <a:pt x="6968035" y="80471"/>
                    <a:pt x="6969305" y="103823"/>
                    <a:pt x="6971845" y="126340"/>
                  </a:cubicBezTo>
                  <a:cubicBezTo>
                    <a:pt x="6971845" y="158866"/>
                    <a:pt x="6984545" y="800205"/>
                    <a:pt x="6990895" y="832730"/>
                  </a:cubicBezTo>
                  <a:cubicBezTo>
                    <a:pt x="6997245" y="881936"/>
                    <a:pt x="6993435" y="931975"/>
                    <a:pt x="6993435" y="981181"/>
                  </a:cubicBezTo>
                  <a:cubicBezTo>
                    <a:pt x="6993435" y="1024548"/>
                    <a:pt x="6994705" y="1064580"/>
                    <a:pt x="6995975" y="1107510"/>
                  </a:cubicBezTo>
                  <a:cubicBezTo>
                    <a:pt x="6995975" y="1129100"/>
                    <a:pt x="6995975" y="1143070"/>
                    <a:pt x="6995975" y="1167200"/>
                  </a:cubicBezTo>
                  <a:cubicBezTo>
                    <a:pt x="6973115" y="1167200"/>
                    <a:pt x="6952795" y="1168470"/>
                    <a:pt x="6915340" y="1167200"/>
                  </a:cubicBezTo>
                  <a:cubicBezTo>
                    <a:pt x="6560470" y="1162120"/>
                    <a:pt x="6200141" y="1168470"/>
                    <a:pt x="5845271" y="1163390"/>
                  </a:cubicBezTo>
                  <a:cubicBezTo>
                    <a:pt x="5632349" y="1159580"/>
                    <a:pt x="5424886" y="1162120"/>
                    <a:pt x="5211965" y="1159580"/>
                  </a:cubicBezTo>
                  <a:cubicBezTo>
                    <a:pt x="5113693" y="1158310"/>
                    <a:pt x="5015421" y="1157040"/>
                    <a:pt x="4917150" y="1155770"/>
                  </a:cubicBezTo>
                  <a:cubicBezTo>
                    <a:pt x="4857094" y="1155770"/>
                    <a:pt x="4802499" y="1157040"/>
                    <a:pt x="4742444" y="1157040"/>
                  </a:cubicBezTo>
                  <a:cubicBezTo>
                    <a:pt x="4589577" y="1155770"/>
                    <a:pt x="4169193" y="1157040"/>
                    <a:pt x="4016326" y="1155770"/>
                  </a:cubicBezTo>
                  <a:cubicBezTo>
                    <a:pt x="3907135" y="1154500"/>
                    <a:pt x="1723320" y="1163390"/>
                    <a:pt x="1614129" y="1162120"/>
                  </a:cubicBezTo>
                  <a:cubicBezTo>
                    <a:pt x="1586831" y="1162120"/>
                    <a:pt x="1554074" y="1163390"/>
                    <a:pt x="1526777" y="1163390"/>
                  </a:cubicBezTo>
                  <a:cubicBezTo>
                    <a:pt x="1461262" y="1163390"/>
                    <a:pt x="1401207" y="1164660"/>
                    <a:pt x="1335693" y="1164660"/>
                  </a:cubicBezTo>
                  <a:cubicBezTo>
                    <a:pt x="1171907" y="1164660"/>
                    <a:pt x="1013580" y="1163390"/>
                    <a:pt x="849794" y="1162120"/>
                  </a:cubicBezTo>
                  <a:cubicBezTo>
                    <a:pt x="751522" y="1160850"/>
                    <a:pt x="653251" y="1159580"/>
                    <a:pt x="560438" y="1158310"/>
                  </a:cubicBezTo>
                  <a:cubicBezTo>
                    <a:pt x="385733" y="1157040"/>
                    <a:pt x="211028" y="1155770"/>
                    <a:pt x="48260" y="1155770"/>
                  </a:cubicBezTo>
                  <a:cubicBezTo>
                    <a:pt x="38100" y="1155770"/>
                    <a:pt x="29210" y="1155770"/>
                    <a:pt x="19050" y="1154500"/>
                  </a:cubicBezTo>
                  <a:cubicBezTo>
                    <a:pt x="10160" y="1153230"/>
                    <a:pt x="5080" y="1146880"/>
                    <a:pt x="7620" y="1137990"/>
                  </a:cubicBezTo>
                  <a:cubicBezTo>
                    <a:pt x="16510" y="1106279"/>
                    <a:pt x="12700" y="1085429"/>
                    <a:pt x="11430" y="1063746"/>
                  </a:cubicBezTo>
                  <a:cubicBezTo>
                    <a:pt x="10160" y="1019544"/>
                    <a:pt x="6350" y="976177"/>
                    <a:pt x="7620" y="931975"/>
                  </a:cubicBezTo>
                  <a:cubicBezTo>
                    <a:pt x="5080" y="876932"/>
                    <a:pt x="0" y="195562"/>
                    <a:pt x="7620" y="139684"/>
                  </a:cubicBezTo>
                  <a:cubicBezTo>
                    <a:pt x="8890" y="128842"/>
                    <a:pt x="7620" y="117167"/>
                    <a:pt x="8890" y="106325"/>
                  </a:cubicBezTo>
                  <a:cubicBezTo>
                    <a:pt x="10160" y="88811"/>
                    <a:pt x="12700" y="69629"/>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1150690"/>
                  </a:moveTo>
                  <a:cubicBezTo>
                    <a:pt x="6974385" y="1134180"/>
                    <a:pt x="6975655" y="1121480"/>
                    <a:pt x="6975655" y="1108780"/>
                  </a:cubicBezTo>
                  <a:cubicBezTo>
                    <a:pt x="6974385" y="1060410"/>
                    <a:pt x="6973115" y="1016208"/>
                    <a:pt x="6973115" y="968671"/>
                  </a:cubicBezTo>
                  <a:cubicBezTo>
                    <a:pt x="6973115" y="946987"/>
                    <a:pt x="6975655" y="925303"/>
                    <a:pt x="6974385" y="903620"/>
                  </a:cubicBezTo>
                  <a:cubicBezTo>
                    <a:pt x="6974385" y="883604"/>
                    <a:pt x="6973115" y="862754"/>
                    <a:pt x="6971845" y="842738"/>
                  </a:cubicBezTo>
                  <a:cubicBezTo>
                    <a:pt x="6966765" y="811881"/>
                    <a:pt x="6955335" y="173044"/>
                    <a:pt x="6955335" y="142186"/>
                  </a:cubicBezTo>
                  <a:cubicBezTo>
                    <a:pt x="6952795" y="116333"/>
                    <a:pt x="6950255" y="89645"/>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67127"/>
                  </a:cubicBezTo>
                  <a:cubicBezTo>
                    <a:pt x="31750" y="82139"/>
                    <a:pt x="31750" y="97151"/>
                    <a:pt x="30480" y="112163"/>
                  </a:cubicBezTo>
                  <a:cubicBezTo>
                    <a:pt x="29210" y="137182"/>
                    <a:pt x="26670" y="161368"/>
                    <a:pt x="25400" y="186388"/>
                  </a:cubicBezTo>
                  <a:cubicBezTo>
                    <a:pt x="20320" y="213075"/>
                    <a:pt x="26670" y="865256"/>
                    <a:pt x="29210" y="891944"/>
                  </a:cubicBezTo>
                  <a:cubicBezTo>
                    <a:pt x="29210" y="920299"/>
                    <a:pt x="29210" y="949489"/>
                    <a:pt x="30480" y="977845"/>
                  </a:cubicBezTo>
                  <a:cubicBezTo>
                    <a:pt x="30480" y="998694"/>
                    <a:pt x="33020" y="1019544"/>
                    <a:pt x="33020" y="1040394"/>
                  </a:cubicBezTo>
                  <a:cubicBezTo>
                    <a:pt x="33020" y="1062912"/>
                    <a:pt x="33020" y="1085429"/>
                    <a:pt x="31750" y="1108780"/>
                  </a:cubicBezTo>
                  <a:cubicBezTo>
                    <a:pt x="31750" y="1112590"/>
                    <a:pt x="31750" y="1115130"/>
                    <a:pt x="31750" y="1118940"/>
                  </a:cubicBezTo>
                  <a:cubicBezTo>
                    <a:pt x="31750" y="1129100"/>
                    <a:pt x="35560" y="1132910"/>
                    <a:pt x="44450" y="1132910"/>
                  </a:cubicBezTo>
                  <a:cubicBezTo>
                    <a:pt x="85459" y="1132910"/>
                    <a:pt x="161892" y="1134180"/>
                    <a:pt x="232866" y="1134180"/>
                  </a:cubicBezTo>
                  <a:cubicBezTo>
                    <a:pt x="336597" y="1134180"/>
                    <a:pt x="445788" y="1131640"/>
                    <a:pt x="549519" y="1134180"/>
                  </a:cubicBezTo>
                  <a:cubicBezTo>
                    <a:pt x="718765" y="1137990"/>
                    <a:pt x="888011" y="1140530"/>
                    <a:pt x="1057256" y="1139260"/>
                  </a:cubicBezTo>
                  <a:cubicBezTo>
                    <a:pt x="1166447" y="1137990"/>
                    <a:pt x="1270178" y="1140530"/>
                    <a:pt x="1379369" y="1140530"/>
                  </a:cubicBezTo>
                  <a:cubicBezTo>
                    <a:pt x="1537696" y="1140530"/>
                    <a:pt x="1696022" y="1139260"/>
                    <a:pt x="1854349" y="1140530"/>
                  </a:cubicBezTo>
                  <a:cubicBezTo>
                    <a:pt x="2089109" y="1141800"/>
                    <a:pt x="4666011" y="1131640"/>
                    <a:pt x="4906231" y="1134180"/>
                  </a:cubicBezTo>
                  <a:cubicBezTo>
                    <a:pt x="5009962" y="1135450"/>
                    <a:pt x="5113693" y="1136720"/>
                    <a:pt x="5211965" y="1136720"/>
                  </a:cubicBezTo>
                  <a:cubicBezTo>
                    <a:pt x="5392130" y="1139260"/>
                    <a:pt x="5566834" y="1135450"/>
                    <a:pt x="5746999" y="1139260"/>
                  </a:cubicBezTo>
                  <a:cubicBezTo>
                    <a:pt x="5894407" y="1141800"/>
                    <a:pt x="6041814" y="1141800"/>
                    <a:pt x="6189222" y="1144340"/>
                  </a:cubicBezTo>
                  <a:cubicBezTo>
                    <a:pt x="6407603" y="1148150"/>
                    <a:pt x="6625985" y="1150690"/>
                    <a:pt x="6844366" y="1151960"/>
                  </a:cubicBezTo>
                  <a:cubicBezTo>
                    <a:pt x="6926260" y="1151960"/>
                    <a:pt x="6952795" y="1150690"/>
                    <a:pt x="6973115" y="1150690"/>
                  </a:cubicBezTo>
                  <a:close/>
                </a:path>
              </a:pathLst>
            </a:custGeom>
            <a:solidFill>
              <a:srgbClr val="FFFFFF"/>
            </a:solidFill>
          </p:spPr>
        </p:sp>
      </p:grpSp>
      <p:sp>
        <p:nvSpPr>
          <p:cNvPr id="19" name="Rectangle 18"/>
          <p:cNvSpPr/>
          <p:nvPr/>
        </p:nvSpPr>
        <p:spPr>
          <a:xfrm>
            <a:off x="1989564" y="7213066"/>
            <a:ext cx="14926836" cy="2169825"/>
          </a:xfrm>
          <a:prstGeom prst="rect">
            <a:avLst/>
          </a:prstGeom>
        </p:spPr>
        <p:txBody>
          <a:bodyPr wrap="square">
            <a:spAutoFit/>
          </a:bodyPr>
          <a:lstStyle/>
          <a:p>
            <a:pPr algn="just">
              <a:lnSpc>
                <a:spcPct val="150000"/>
              </a:lnSpc>
            </a:pPr>
            <a:r>
              <a:rPr lang="vi-VN" sz="4500" dirty="0">
                <a:ea typeface="Calibri" panose="020F0502020204030204" pitchFamily="34" charset="0"/>
                <a:cs typeface="Arial" panose="020B0604020202020204" pitchFamily="34" charset="0"/>
              </a:rPr>
              <a:t>Mỗi lựa chọn của người tiêu dùng đều có </a:t>
            </a:r>
            <a:r>
              <a:rPr lang="vi-VN" sz="4500" b="1" dirty="0">
                <a:solidFill>
                  <a:srgbClr val="FF0000"/>
                </a:solidFill>
                <a:ea typeface="Calibri" panose="020F0502020204030204" pitchFamily="34" charset="0"/>
                <a:cs typeface="Arial" panose="020B0604020202020204" pitchFamily="34" charset="0"/>
              </a:rPr>
              <a:t>sự ảnh hưởng </a:t>
            </a:r>
            <a:r>
              <a:rPr lang="vi-VN" sz="4500" dirty="0">
                <a:ea typeface="Calibri" panose="020F0502020204030204" pitchFamily="34" charset="0"/>
                <a:cs typeface="Arial" panose="020B0604020202020204" pitchFamily="34" charset="0"/>
              </a:rPr>
              <a:t>nhất định đối với đời sống xã hội. </a:t>
            </a:r>
            <a:endParaRPr lang="en-US" sz="4500" dirty="0">
              <a:latin typeface="Arial" panose="020B0604020202020204" pitchFamily="34" charset="0"/>
              <a:cs typeface="Arial" panose="020B0604020202020204" pitchFamily="34" charset="0"/>
            </a:endParaRPr>
          </a:p>
        </p:txBody>
      </p:sp>
      <p:pic>
        <p:nvPicPr>
          <p:cNvPr id="20"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569" y="6552158"/>
            <a:ext cx="880661" cy="1321817"/>
          </a:xfrm>
          <a:prstGeom prst="rect">
            <a:avLst/>
          </a:prstGeom>
        </p:spPr>
      </p:pic>
    </p:spTree>
    <p:extLst>
      <p:ext uri="{BB962C8B-B14F-4D97-AF65-F5344CB8AC3E}">
        <p14:creationId xmlns:p14="http://schemas.microsoft.com/office/powerpoint/2010/main" val="107652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500"/>
                                        <p:tgtEl>
                                          <p:spTgt spid="1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out)">
                                      <p:cBhvr>
                                        <p:cTn id="25" dur="500"/>
                                        <p:tgtEl>
                                          <p:spTgt spid="20"/>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500"/>
                                        <p:tgtEl>
                                          <p:spTgt spid="16"/>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ou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sp>
        <p:nvSpPr>
          <p:cNvPr id="2" name="Down Arrow 1"/>
          <p:cNvSpPr/>
          <p:nvPr/>
        </p:nvSpPr>
        <p:spPr>
          <a:xfrm rot="16200000">
            <a:off x="1371600" y="1779017"/>
            <a:ext cx="914400" cy="1143000"/>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57300" y="2858778"/>
            <a:ext cx="15605969" cy="5286062"/>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trách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nhiệm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mình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biến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hoang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nghiệp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gây</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ô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nhiễm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tàn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2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6072" b="46388"/>
          <a:stretch>
            <a:fillRect/>
          </a:stretch>
        </p:blipFill>
        <p:spPr>
          <a:xfrm>
            <a:off x="15011400" y="7505700"/>
            <a:ext cx="3329713" cy="2795851"/>
          </a:xfrm>
          <a:prstGeom prst="rect">
            <a:avLst/>
          </a:prstGeom>
        </p:spPr>
      </p:pic>
    </p:spTree>
    <p:extLst>
      <p:ext uri="{BB962C8B-B14F-4D97-AF65-F5344CB8AC3E}">
        <p14:creationId xmlns:p14="http://schemas.microsoft.com/office/powerpoint/2010/main" val="48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pic>
        <p:nvPicPr>
          <p:cNvPr id="8" name="Picture 27"/>
          <p:cNvPicPr>
            <a:picLocks noChangeAspect="1"/>
          </p:cNvPicPr>
          <p:nvPr/>
        </p:nvPicPr>
        <p:blipFill>
          <a:blip r:embed="rId6"/>
          <a:srcRect/>
          <a:stretch>
            <a:fillRect/>
          </a:stretch>
        </p:blipFill>
        <p:spPr>
          <a:xfrm>
            <a:off x="609600" y="2019300"/>
            <a:ext cx="6691854" cy="7306848"/>
          </a:xfrm>
          <a:prstGeom prst="rect">
            <a:avLst/>
          </a:prstGeom>
        </p:spPr>
      </p:pic>
      <p:sp>
        <p:nvSpPr>
          <p:cNvPr id="4" name="Rectangle 3"/>
          <p:cNvSpPr/>
          <p:nvPr/>
        </p:nvSpPr>
        <p:spPr>
          <a:xfrm>
            <a:off x="7301454" y="1567395"/>
            <a:ext cx="9825300" cy="2197076"/>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là ai?</a:t>
            </a:r>
            <a:endParaRPr lang="en-US" sz="48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13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987450"/>
          </a:xfrm>
          <a:prstGeom prst="rect">
            <a:avLst/>
          </a:prstGeom>
        </p:spPr>
        <p:txBody>
          <a:bodyPr wrap="square" lIns="0" tIns="0" rIns="0" bIns="0" rtlCol="0" anchor="t">
            <a:spAutoFit/>
          </a:bodyPr>
          <a:lstStyle/>
          <a:p>
            <a:pPr>
              <a:lnSpc>
                <a:spcPts val="7679"/>
              </a:lnSpc>
            </a:pPr>
            <a:r>
              <a:rPr lang="vi-VN" sz="5200" b="1" dirty="0">
                <a:solidFill>
                  <a:srgbClr val="06605A"/>
                </a:solidFill>
                <a:latin typeface="Arial" panose="020B0604020202020204" pitchFamily="34" charset="0"/>
                <a:cs typeface="Arial" panose="020B0604020202020204" pitchFamily="34" charset="0"/>
              </a:rPr>
              <a:t>2</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tiêu</a:t>
            </a:r>
            <a:r>
              <a:rPr lang="en-US" sz="5200" b="1" dirty="0">
                <a:solidFill>
                  <a:srgbClr val="06605A"/>
                </a:solidFill>
                <a:latin typeface="Arial" panose="020B0604020202020204" pitchFamily="34" charset="0"/>
                <a:cs typeface="Arial" panose="020B0604020202020204" pitchFamily="34" charset="0"/>
              </a:rPr>
              <a:t> dùng</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14"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90500"/>
            <a:ext cx="1401662" cy="1401662"/>
          </a:xfrm>
          <a:prstGeom prst="rect">
            <a:avLst/>
          </a:prstGeom>
        </p:spPr>
      </p:pic>
      <p:grpSp>
        <p:nvGrpSpPr>
          <p:cNvPr id="7" name="Group 13"/>
          <p:cNvGrpSpPr/>
          <p:nvPr/>
        </p:nvGrpSpPr>
        <p:grpSpPr>
          <a:xfrm>
            <a:off x="1524000" y="1604095"/>
            <a:ext cx="15468600" cy="2777405"/>
            <a:chOff x="0" y="0"/>
            <a:chExt cx="6990895" cy="3858826"/>
          </a:xfrm>
        </p:grpSpPr>
        <p:sp>
          <p:nvSpPr>
            <p:cNvPr id="9"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1"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2" name="Rectangle 11"/>
          <p:cNvSpPr/>
          <p:nvPr/>
        </p:nvSpPr>
        <p:spPr>
          <a:xfrm>
            <a:off x="1590192" y="1811201"/>
            <a:ext cx="14967080" cy="2041456"/>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b="1" dirty="0">
                <a:solidFill>
                  <a:srgbClr val="FF0000"/>
                </a:solidFill>
                <a:ea typeface="Calibri" panose="020F0502020204030204" pitchFamily="34" charset="0"/>
                <a:cs typeface="Arial" panose="020B0604020202020204" pitchFamily="34" charset="0"/>
              </a:rPr>
              <a:t>Chủ thể tiêu dùng </a:t>
            </a:r>
            <a:r>
              <a:rPr lang="vi-VN" sz="4500" dirty="0">
                <a:ea typeface="Calibri" panose="020F0502020204030204" pitchFamily="34" charset="0"/>
                <a:cs typeface="Arial" panose="020B0604020202020204" pitchFamily="34" charset="0"/>
              </a:rPr>
              <a:t>là người mua hàng hoá, dịch vụ để thoả mãn nhu cầu tiêu dùng cho sinh hoạt, sản xuất,…</a:t>
            </a:r>
            <a:endParaRPr lang="en-US" sz="4500" dirty="0">
              <a:latin typeface="Arial" panose="020B0604020202020204" pitchFamily="34" charset="0"/>
              <a:cs typeface="Arial" panose="020B0604020202020204" pitchFamily="34" charset="0"/>
            </a:endParaRPr>
          </a:p>
        </p:txBody>
      </p:sp>
      <p:grpSp>
        <p:nvGrpSpPr>
          <p:cNvPr id="13" name="Group 13"/>
          <p:cNvGrpSpPr/>
          <p:nvPr/>
        </p:nvGrpSpPr>
        <p:grpSpPr>
          <a:xfrm>
            <a:off x="1495899" y="4914900"/>
            <a:ext cx="15468600" cy="3581400"/>
            <a:chOff x="0" y="0"/>
            <a:chExt cx="6990895" cy="3858826"/>
          </a:xfrm>
        </p:grpSpPr>
        <p:sp>
          <p:nvSpPr>
            <p:cNvPr id="15"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6"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7" name="Rectangle 16"/>
          <p:cNvSpPr/>
          <p:nvPr/>
        </p:nvSpPr>
        <p:spPr>
          <a:xfrm>
            <a:off x="1562091" y="5122006"/>
            <a:ext cx="14967080" cy="3080202"/>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ea typeface="Calibri" panose="020F0502020204030204" pitchFamily="34" charset="0"/>
                <a:cs typeface="Arial" panose="020B0604020202020204" pitchFamily="34" charset="0"/>
              </a:rPr>
              <a:t>Chủ thể tiêu dùng có vai trò định hướng, tạo động lực cho sản xuất phát triển, có trách nhiệm đối với sự phát triên bền vững của xã hội.</a:t>
            </a:r>
            <a:endParaRPr lang="en-US" sz="4500" dirty="0">
              <a:latin typeface="Arial" panose="020B0604020202020204" pitchFamily="34" charset="0"/>
              <a:cs typeface="Arial" panose="020B0604020202020204" pitchFamily="34" charset="0"/>
            </a:endParaRPr>
          </a:p>
        </p:txBody>
      </p:sp>
      <p:pic>
        <p:nvPicPr>
          <p:cNvPr id="18"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6072" b="46388"/>
          <a:stretch>
            <a:fillRect/>
          </a:stretch>
        </p:blipFill>
        <p:spPr>
          <a:xfrm>
            <a:off x="15011400" y="7505700"/>
            <a:ext cx="3329713" cy="2795851"/>
          </a:xfrm>
          <a:prstGeom prst="rect">
            <a:avLst/>
          </a:prstGeom>
        </p:spPr>
      </p:pic>
      <p:pic>
        <p:nvPicPr>
          <p:cNvPr id="19"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86" y="8039100"/>
            <a:ext cx="2000157" cy="2225488"/>
          </a:xfrm>
          <a:prstGeom prst="rect">
            <a:avLst/>
          </a:prstGeom>
        </p:spPr>
      </p:pic>
    </p:spTree>
    <p:extLst>
      <p:ext uri="{BB962C8B-B14F-4D97-AF65-F5344CB8AC3E}">
        <p14:creationId xmlns:p14="http://schemas.microsoft.com/office/powerpoint/2010/main" val="38588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par>
                                <p:cTn id="16" presetID="16" presetClass="entr" presetSubtype="37"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21" name="TextBox 20"/>
          <p:cNvSpPr txBox="1"/>
          <p:nvPr/>
        </p:nvSpPr>
        <p:spPr>
          <a:xfrm>
            <a:off x="6635332" y="1458956"/>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22" name="Rectangle 21"/>
          <p:cNvSpPr/>
          <p:nvPr/>
        </p:nvSpPr>
        <p:spPr>
          <a:xfrm>
            <a:off x="767932" y="2171700"/>
            <a:ext cx="16611600" cy="2171428"/>
          </a:xfrm>
          <a:prstGeom prst="rect">
            <a:avLst/>
          </a:prstGeom>
        </p:spPr>
        <p:txBody>
          <a:bodyPr wrap="square">
            <a:spAutoFit/>
          </a:bodyPr>
          <a:lstStyle/>
          <a:p>
            <a:pPr algn="just">
              <a:lnSpc>
                <a:spcPct val="150000"/>
              </a:lnSpc>
            </a:pPr>
            <a:r>
              <a:rPr lang="fr-FR" sz="4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i="1" dirty="0">
                <a:solidFill>
                  <a:srgbClr val="000000"/>
                </a:solidFill>
                <a:ea typeface="Calibri" panose="020F0502020204030204" pitchFamily="34" charset="0"/>
                <a:cs typeface="Arial" panose="020B0604020202020204" pitchFamily="34" charset="0"/>
              </a:rPr>
              <a:t>Quan sát tranh minh họa 1, 2, đọc các thông tin 1, 2 SGK tr.13 và thực hiện nhiệm vụ: </a:t>
            </a:r>
            <a:endParaRPr lang="en-US" sz="48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836" r="3298"/>
          <a:stretch/>
        </p:blipFill>
        <p:spPr>
          <a:xfrm>
            <a:off x="774756" y="4585083"/>
            <a:ext cx="7924800" cy="4704471"/>
          </a:xfrm>
          <a:prstGeom prst="rect">
            <a:avLst/>
          </a:prstGeom>
        </p:spPr>
      </p:pic>
      <p:sp>
        <p:nvSpPr>
          <p:cNvPr id="6" name="Rectangle 5"/>
          <p:cNvSpPr/>
          <p:nvPr/>
        </p:nvSpPr>
        <p:spPr>
          <a:xfrm>
            <a:off x="8915400" y="4131860"/>
            <a:ext cx="8763000" cy="5157694"/>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4500" dirty="0" err="1">
                <a:latin typeface="Arial" panose="020B0604020202020204" pitchFamily="34" charset="0"/>
                <a:cs typeface="Arial" panose="020B0604020202020204" pitchFamily="34" charset="0"/>
              </a:rPr>
              <a:t>Chủ</a:t>
            </a:r>
            <a:r>
              <a:rPr lang="en-US" sz="4500" dirty="0">
                <a:latin typeface="Arial" panose="020B0604020202020204" pitchFamily="34" charset="0"/>
                <a:cs typeface="Arial" panose="020B0604020202020204" pitchFamily="34" charset="0"/>
              </a:rPr>
              <a:t> thể </a:t>
            </a:r>
            <a:r>
              <a:rPr lang="en-US" sz="4500" dirty="0" err="1">
                <a:latin typeface="Arial" panose="020B0604020202020204" pitchFamily="34" charset="0"/>
                <a:cs typeface="Arial" panose="020B0604020202020204" pitchFamily="34" charset="0"/>
              </a:rPr>
              <a:t>tham</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gia</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hoạt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động</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kinh</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tế</a:t>
            </a:r>
            <a:r>
              <a:rPr lang="en-US" sz="4500" dirty="0">
                <a:latin typeface="Arial" panose="020B0604020202020204" pitchFamily="34" charset="0"/>
                <a:cs typeface="Arial" panose="020B0604020202020204" pitchFamily="34" charset="0"/>
              </a:rPr>
              <a:t> trong mỗi </a:t>
            </a:r>
            <a:r>
              <a:rPr lang="en-US" sz="4500" dirty="0" err="1">
                <a:latin typeface="Arial" panose="020B0604020202020204" pitchFamily="34" charset="0"/>
                <a:cs typeface="Arial" panose="020B0604020202020204" pitchFamily="34" charset="0"/>
              </a:rPr>
              <a:t>bức</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tranh</a:t>
            </a:r>
            <a:r>
              <a:rPr lang="en-US" sz="4500" dirty="0">
                <a:latin typeface="Arial" panose="020B0604020202020204" pitchFamily="34" charset="0"/>
                <a:cs typeface="Arial" panose="020B0604020202020204" pitchFamily="34" charset="0"/>
              </a:rPr>
              <a:t> trên là </a:t>
            </a:r>
            <a:r>
              <a:rPr lang="en-US" sz="4500" dirty="0" err="1">
                <a:latin typeface="Arial" panose="020B0604020202020204" pitchFamily="34" charset="0"/>
                <a:cs typeface="Arial" panose="020B0604020202020204" pitchFamily="34" charset="0"/>
              </a:rPr>
              <a:t>ai</a:t>
            </a:r>
            <a:r>
              <a:rPr lang="en-US" sz="4500" dirty="0">
                <a:latin typeface="Arial" panose="020B0604020202020204" pitchFamily="34" charset="0"/>
                <a:cs typeface="Arial" panose="020B0604020202020204" pitchFamily="34" charset="0"/>
              </a:rPr>
              <a:t>? </a:t>
            </a:r>
          </a:p>
          <a:p>
            <a:pPr marL="685800" indent="-685800" algn="just">
              <a:lnSpc>
                <a:spcPct val="150000"/>
              </a:lnSpc>
              <a:buFont typeface="Wingdings" panose="05000000000000000000" pitchFamily="2" charset="2"/>
              <a:buChar char="v"/>
            </a:pPr>
            <a:r>
              <a:rPr lang="en-US" sz="4500" dirty="0" err="1">
                <a:latin typeface="Arial" panose="020B0604020202020204" pitchFamily="34" charset="0"/>
                <a:cs typeface="Arial" panose="020B0604020202020204" pitchFamily="34" charset="0"/>
              </a:rPr>
              <a:t>Hoạt</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động</a:t>
            </a:r>
            <a:r>
              <a:rPr lang="en-US" sz="4500" dirty="0">
                <a:latin typeface="Arial" panose="020B0604020202020204" pitchFamily="34" charset="0"/>
                <a:cs typeface="Arial" panose="020B0604020202020204" pitchFamily="34" charset="0"/>
              </a:rPr>
              <a:t> của </a:t>
            </a:r>
            <a:r>
              <a:rPr lang="en-US" sz="4500" dirty="0" err="1">
                <a:latin typeface="Arial" panose="020B0604020202020204" pitchFamily="34" charset="0"/>
                <a:cs typeface="Arial" panose="020B0604020202020204" pitchFamily="34" charset="0"/>
              </a:rPr>
              <a:t>họ</a:t>
            </a:r>
            <a:r>
              <a:rPr lang="en-US" sz="4500" dirty="0">
                <a:latin typeface="Arial" panose="020B0604020202020204" pitchFamily="34" charset="0"/>
                <a:cs typeface="Arial" panose="020B0604020202020204" pitchFamily="34" charset="0"/>
              </a:rPr>
              <a:t> có đóng góp gì </a:t>
            </a:r>
            <a:r>
              <a:rPr lang="en-US" sz="4500" dirty="0" err="1">
                <a:latin typeface="Arial" panose="020B0604020202020204" pitchFamily="34" charset="0"/>
                <a:cs typeface="Arial" panose="020B0604020202020204" pitchFamily="34" charset="0"/>
              </a:rPr>
              <a:t>cho</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đời</a:t>
            </a:r>
            <a:r>
              <a:rPr lang="en-US" sz="4500" dirty="0">
                <a:latin typeface="Arial" panose="020B0604020202020204" pitchFamily="34" charset="0"/>
                <a:cs typeface="Arial" panose="020B0604020202020204" pitchFamily="34" charset="0"/>
              </a:rPr>
              <a:t> sống </a:t>
            </a:r>
            <a:r>
              <a:rPr lang="en-US" sz="4500" dirty="0" err="1">
                <a:latin typeface="Arial" panose="020B0604020202020204" pitchFamily="34" charset="0"/>
                <a:cs typeface="Arial" panose="020B0604020202020204" pitchFamily="34" charset="0"/>
              </a:rPr>
              <a:t>xã</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hội</a:t>
            </a:r>
            <a:r>
              <a:rPr lang="en-US" sz="4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801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Scale>
                                      <p:cBhvr>
                                        <p:cTn id="1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2"/>
                                        </p:tgtEl>
                                        <p:attrNameLst>
                                          <p:attrName>ppt_x</p:attrName>
                                          <p:attrName>ppt_y</p:attrName>
                                        </p:attrNameLst>
                                      </p:cBhvr>
                                    </p:animMotion>
                                    <p:animEffect transition="in" filter="fade">
                                      <p:cBhvr>
                                        <p:cTn id="14" dur="1000"/>
                                        <p:tgtEl>
                                          <p:spTgt spid="22"/>
                                        </p:tgtEl>
                                      </p:cBhvr>
                                    </p:animEffect>
                                  </p:childTnLst>
                                </p:cTn>
                              </p:par>
                              <p:par>
                                <p:cTn id="15" presetID="5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3" name="Rectangle 2"/>
          <p:cNvSpPr/>
          <p:nvPr/>
        </p:nvSpPr>
        <p:spPr>
          <a:xfrm>
            <a:off x="1327990" y="1289966"/>
            <a:ext cx="15527818" cy="2169825"/>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cxnSp>
        <p:nvCxnSpPr>
          <p:cNvPr id="7" name="Straight Connector 6"/>
          <p:cNvCxnSpPr>
            <a:stCxn id="3" idx="2"/>
          </p:cNvCxnSpPr>
          <p:nvPr/>
        </p:nvCxnSpPr>
        <p:spPr>
          <a:xfrm>
            <a:off x="9091899" y="3459791"/>
            <a:ext cx="0" cy="6331909"/>
          </a:xfrm>
          <a:prstGeom prst="line">
            <a:avLst/>
          </a:prstGeom>
        </p:spPr>
        <p:style>
          <a:lnRef idx="3">
            <a:schemeClr val="dk1"/>
          </a:lnRef>
          <a:fillRef idx="0">
            <a:schemeClr val="dk1"/>
          </a:fillRef>
          <a:effectRef idx="2">
            <a:schemeClr val="dk1"/>
          </a:effectRef>
          <a:fontRef idx="minor">
            <a:schemeClr val="tx1"/>
          </a:fontRef>
        </p:style>
      </p:cxnSp>
      <p:sp>
        <p:nvSpPr>
          <p:cNvPr id="8" name="Rectangle 7"/>
          <p:cNvSpPr/>
          <p:nvPr/>
        </p:nvSpPr>
        <p:spPr>
          <a:xfrm>
            <a:off x="423600" y="3314700"/>
            <a:ext cx="8382000" cy="5286062"/>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Nhà</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phân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phối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hàng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hóa</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nơi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gọn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
        <p:nvSpPr>
          <p:cNvPr id="15" name="Rectangle 14"/>
          <p:cNvSpPr/>
          <p:nvPr/>
        </p:nvSpPr>
        <p:spPr>
          <a:xfrm>
            <a:off x="9207389" y="3345976"/>
            <a:ext cx="8564059" cy="6324808"/>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b="1" dirty="0">
                <a:solidFill>
                  <a:srgbClr val="FF0000"/>
                </a:solidFill>
                <a:ea typeface="Calibri" panose="020F0502020204030204" pitchFamily="34" charset="0"/>
                <a:cs typeface="Arial" panose="020B0604020202020204" pitchFamily="34" charset="0"/>
              </a:rPr>
              <a:t>Môi giới việc làm: </a:t>
            </a:r>
            <a:r>
              <a:rPr lang="vi-VN" sz="4500" dirty="0">
                <a:solidFill>
                  <a:srgbClr val="000000"/>
                </a:solidFill>
                <a:ea typeface="Calibri" panose="020F0502020204030204" pitchFamily="34" charset="0"/>
                <a:cs typeface="Arial" panose="020B0604020202020204" pitchFamily="34" charset="0"/>
              </a:rPr>
              <a:t>Cung cấp thông tin về việc làm và người lao động để được hưởng phí môi giới </a:t>
            </a:r>
            <a:r>
              <a:rPr lang="vi-VN" sz="4500" dirty="0">
                <a:solidFill>
                  <a:srgbClr val="000000"/>
                </a:solidFill>
                <a:ea typeface="Calibri" panose="020F0502020204030204" pitchFamily="34" charset="0"/>
                <a:cs typeface="Arial" panose="020B0604020202020204" pitchFamily="34" charset="0"/>
                <a:sym typeface="Wingdings" panose="05000000000000000000" pitchFamily="2" charset="2"/>
              </a:rPr>
              <a:t></a:t>
            </a:r>
            <a:r>
              <a:rPr lang="vi-VN" sz="4500" dirty="0">
                <a:solidFill>
                  <a:srgbClr val="000000"/>
                </a:solidFill>
                <a:ea typeface="Calibri" panose="020F0502020204030204" pitchFamily="34" charset="0"/>
                <a:cs typeface="Arial" panose="020B0604020202020204" pitchFamily="34" charset="0"/>
              </a:rPr>
              <a:t> Việc tìm kiếm việc làm và người lao động thuận lợi, nhanh chóng hơn. </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4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2" name="Rectangle 1"/>
          <p:cNvSpPr/>
          <p:nvPr/>
        </p:nvSpPr>
        <p:spPr>
          <a:xfrm>
            <a:off x="1737108" y="1328066"/>
            <a:ext cx="15021205" cy="2067104"/>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ai?</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524000" y="4076700"/>
            <a:ext cx="15045089" cy="5157694"/>
          </a:xfrm>
          <a:prstGeom prst="rect">
            <a:avLst/>
          </a:prstGeom>
        </p:spPr>
        <p:txBody>
          <a:bodyPr wrap="square">
            <a:spAutoFit/>
          </a:bodyPr>
          <a:lstStyle/>
          <a:p>
            <a:pPr algn="just">
              <a:lnSpc>
                <a:spcPct val="150000"/>
              </a:lnSpc>
              <a:spcBef>
                <a:spcPts val="100"/>
              </a:spcBef>
              <a:spcAft>
                <a:spcPts val="100"/>
              </a:spcAft>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trung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đảm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vi-VN" sz="4500" dirty="0">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dịch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vi-VN" sz="4500" dirty="0">
                <a:solidFill>
                  <a:srgbClr val="000000"/>
                </a:solidFill>
                <a:ea typeface="Calibri" panose="020F0502020204030204" pitchFamily="34" charset="0"/>
                <a:cs typeface="Arial" panose="020B0604020202020204" pitchFamily="34" charset="0"/>
              </a:rPr>
              <a:t>: Các thương nhân chuyên phân phối hàng hoá, nhà môi giới chứng khoán, môi giới bắt động sản, giới thiệu việc làm,.... </a:t>
            </a:r>
          </a:p>
        </p:txBody>
      </p:sp>
      <p:sp>
        <p:nvSpPr>
          <p:cNvPr id="11" name="Down Arrow 10"/>
          <p:cNvSpPr/>
          <p:nvPr/>
        </p:nvSpPr>
        <p:spPr>
          <a:xfrm rot="16200000">
            <a:off x="661070" y="3657600"/>
            <a:ext cx="914400" cy="1143000"/>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5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500"/>
                                        <p:tgtEl>
                                          <p:spTgt spid="11"/>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828800" y="39760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3. Tìm hiểu về chủ thể trung gian</a:t>
            </a:r>
            <a:endParaRPr lang="en-US" sz="5200" b="1" dirty="0">
              <a:solidFill>
                <a:srgbClr val="06605A"/>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8955">
            <a:off x="16936725" y="65722"/>
            <a:ext cx="1669447" cy="2186181"/>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706">
            <a:off x="265150" y="309139"/>
            <a:ext cx="1358743" cy="1361218"/>
          </a:xfrm>
          <a:prstGeom prst="rect">
            <a:avLst/>
          </a:prstGeom>
        </p:spPr>
      </p:pic>
      <p:sp>
        <p:nvSpPr>
          <p:cNvPr id="3" name="Rectangle 2"/>
          <p:cNvSpPr/>
          <p:nvPr/>
        </p:nvSpPr>
        <p:spPr>
          <a:xfrm>
            <a:off x="1600200" y="1289966"/>
            <a:ext cx="14249400" cy="4285789"/>
          </a:xfrm>
          <a:prstGeom prst="rect">
            <a:avLst/>
          </a:prstGeom>
        </p:spPr>
        <p:txBody>
          <a:bodyPr wrap="square">
            <a:spAutoFit/>
          </a:bodyPr>
          <a:lstStyle/>
          <a:p>
            <a:pPr algn="just">
              <a:lnSpc>
                <a:spcPct val="150000"/>
              </a:lnSpc>
              <a:spcBef>
                <a:spcPts val="100"/>
              </a:spcBef>
              <a:spcAft>
                <a:spcPts val="100"/>
              </a:spcAft>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Ø"/>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mua –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buFont typeface="Wingdings" panose="05000000000000000000" pitchFamily="2" charset="2"/>
              <a:buChar char="Ø"/>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Giúp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15800" y="4229100"/>
            <a:ext cx="5880756" cy="5829300"/>
          </a:xfrm>
          <a:prstGeom prst="rect">
            <a:avLst/>
          </a:prstGeom>
        </p:spPr>
      </p:pic>
    </p:spTree>
    <p:extLst>
      <p:ext uri="{BB962C8B-B14F-4D97-AF65-F5344CB8AC3E}">
        <p14:creationId xmlns:p14="http://schemas.microsoft.com/office/powerpoint/2010/main" val="41752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09460" y="289590"/>
            <a:ext cx="8115300" cy="1290953"/>
            <a:chOff x="0" y="0"/>
            <a:chExt cx="7108630" cy="1130816"/>
          </a:xfrm>
        </p:grpSpPr>
        <p:sp>
          <p:nvSpPr>
            <p:cNvPr id="4" name="Freeform 4"/>
            <p:cNvSpPr/>
            <p:nvPr/>
          </p:nvSpPr>
          <p:spPr>
            <a:xfrm>
              <a:off x="10160" y="16510"/>
              <a:ext cx="7085770" cy="1102876"/>
            </a:xfrm>
            <a:custGeom>
              <a:avLst/>
              <a:gdLst/>
              <a:ahLst/>
              <a:cxnLst/>
              <a:rect l="l" t="t" r="r" b="b"/>
              <a:pathLst>
                <a:path w="7085770" h="1102876">
                  <a:moveTo>
                    <a:pt x="7085770" y="1102876"/>
                  </a:moveTo>
                  <a:lnTo>
                    <a:pt x="0" y="1095256"/>
                  </a:lnTo>
                  <a:lnTo>
                    <a:pt x="0" y="395733"/>
                  </a:lnTo>
                  <a:lnTo>
                    <a:pt x="17780" y="19050"/>
                  </a:lnTo>
                  <a:lnTo>
                    <a:pt x="3531497" y="0"/>
                  </a:lnTo>
                  <a:lnTo>
                    <a:pt x="7066720" y="5080"/>
                  </a:lnTo>
                  <a:close/>
                </a:path>
              </a:pathLst>
            </a:custGeom>
            <a:solidFill>
              <a:srgbClr val="C3113D"/>
            </a:solidFill>
          </p:spPr>
        </p:sp>
        <p:sp>
          <p:nvSpPr>
            <p:cNvPr id="5" name="Freeform 5"/>
            <p:cNvSpPr/>
            <p:nvPr/>
          </p:nvSpPr>
          <p:spPr>
            <a:xfrm>
              <a:off x="-3810" y="0"/>
              <a:ext cx="7114980" cy="1129546"/>
            </a:xfrm>
            <a:custGeom>
              <a:avLst/>
              <a:gdLst/>
              <a:ahLst/>
              <a:cxnLst/>
              <a:rect l="l" t="t" r="r" b="b"/>
              <a:pathLst>
                <a:path w="7114980" h="1129546">
                  <a:moveTo>
                    <a:pt x="7080690" y="21590"/>
                  </a:moveTo>
                  <a:cubicBezTo>
                    <a:pt x="7081959" y="34290"/>
                    <a:pt x="7081959" y="44450"/>
                    <a:pt x="7083230" y="54610"/>
                  </a:cubicBezTo>
                  <a:cubicBezTo>
                    <a:pt x="7085769" y="79869"/>
                    <a:pt x="7087040" y="102348"/>
                    <a:pt x="7089580" y="124025"/>
                  </a:cubicBezTo>
                  <a:cubicBezTo>
                    <a:pt x="7089580" y="155335"/>
                    <a:pt x="7102280" y="772717"/>
                    <a:pt x="7108630" y="804027"/>
                  </a:cubicBezTo>
                  <a:cubicBezTo>
                    <a:pt x="7114980" y="851395"/>
                    <a:pt x="7111169" y="899565"/>
                    <a:pt x="7111169" y="946932"/>
                  </a:cubicBezTo>
                  <a:cubicBezTo>
                    <a:pt x="7111169" y="988680"/>
                    <a:pt x="7112440" y="1027216"/>
                    <a:pt x="7113709" y="1068586"/>
                  </a:cubicBezTo>
                  <a:cubicBezTo>
                    <a:pt x="7113709" y="1090176"/>
                    <a:pt x="7113709" y="1104146"/>
                    <a:pt x="7113709" y="1128276"/>
                  </a:cubicBezTo>
                  <a:cubicBezTo>
                    <a:pt x="7090850" y="1128276"/>
                    <a:pt x="7070530" y="1129546"/>
                    <a:pt x="7032693" y="1128276"/>
                  </a:cubicBezTo>
                  <a:cubicBezTo>
                    <a:pt x="6671754" y="1123196"/>
                    <a:pt x="6305262" y="1129546"/>
                    <a:pt x="5944323" y="1124466"/>
                  </a:cubicBezTo>
                  <a:cubicBezTo>
                    <a:pt x="5727759" y="1120656"/>
                    <a:pt x="5516749" y="1123196"/>
                    <a:pt x="5300186" y="1120656"/>
                  </a:cubicBezTo>
                  <a:cubicBezTo>
                    <a:pt x="5200233" y="1119386"/>
                    <a:pt x="5100281" y="1118116"/>
                    <a:pt x="5000328" y="1116846"/>
                  </a:cubicBezTo>
                  <a:cubicBezTo>
                    <a:pt x="4939246" y="1116846"/>
                    <a:pt x="4883718" y="1118116"/>
                    <a:pt x="4822635" y="1118116"/>
                  </a:cubicBezTo>
                  <a:cubicBezTo>
                    <a:pt x="4667154" y="1116846"/>
                    <a:pt x="4239580" y="1118116"/>
                    <a:pt x="4084099" y="1116846"/>
                  </a:cubicBezTo>
                  <a:cubicBezTo>
                    <a:pt x="3973041" y="1115576"/>
                    <a:pt x="1751877" y="1124466"/>
                    <a:pt x="1640819" y="1123196"/>
                  </a:cubicBezTo>
                  <a:cubicBezTo>
                    <a:pt x="1613054" y="1123196"/>
                    <a:pt x="1579737" y="1124466"/>
                    <a:pt x="1551972" y="1124466"/>
                  </a:cubicBezTo>
                  <a:cubicBezTo>
                    <a:pt x="1485338" y="1124466"/>
                    <a:pt x="1424256" y="1125736"/>
                    <a:pt x="1357621" y="1125736"/>
                  </a:cubicBezTo>
                  <a:cubicBezTo>
                    <a:pt x="1191033" y="1125736"/>
                    <a:pt x="1029999" y="1124466"/>
                    <a:pt x="863412" y="1123196"/>
                  </a:cubicBezTo>
                  <a:cubicBezTo>
                    <a:pt x="763460" y="1121926"/>
                    <a:pt x="663507" y="1120656"/>
                    <a:pt x="569108" y="1119386"/>
                  </a:cubicBezTo>
                  <a:cubicBezTo>
                    <a:pt x="391415" y="1118116"/>
                    <a:pt x="213722" y="1116846"/>
                    <a:pt x="48260" y="1116846"/>
                  </a:cubicBezTo>
                  <a:cubicBezTo>
                    <a:pt x="38100" y="1116846"/>
                    <a:pt x="29210" y="1116846"/>
                    <a:pt x="19050" y="1115576"/>
                  </a:cubicBezTo>
                  <a:cubicBezTo>
                    <a:pt x="10160" y="1114306"/>
                    <a:pt x="5080" y="1107956"/>
                    <a:pt x="7620" y="1099066"/>
                  </a:cubicBezTo>
                  <a:cubicBezTo>
                    <a:pt x="16510" y="1067358"/>
                    <a:pt x="12700" y="1047287"/>
                    <a:pt x="11430" y="1026413"/>
                  </a:cubicBezTo>
                  <a:cubicBezTo>
                    <a:pt x="10160" y="983863"/>
                    <a:pt x="6350" y="942115"/>
                    <a:pt x="7620" y="899565"/>
                  </a:cubicBezTo>
                  <a:cubicBezTo>
                    <a:pt x="5080" y="846578"/>
                    <a:pt x="0" y="190660"/>
                    <a:pt x="7620" y="136870"/>
                  </a:cubicBezTo>
                  <a:cubicBezTo>
                    <a:pt x="8890" y="126433"/>
                    <a:pt x="7620" y="115193"/>
                    <a:pt x="8890" y="104757"/>
                  </a:cubicBezTo>
                  <a:cubicBezTo>
                    <a:pt x="10160" y="87897"/>
                    <a:pt x="12700" y="69432"/>
                    <a:pt x="13970" y="44450"/>
                  </a:cubicBezTo>
                  <a:cubicBezTo>
                    <a:pt x="13970" y="41910"/>
                    <a:pt x="15240" y="39370"/>
                    <a:pt x="16510" y="38100"/>
                  </a:cubicBezTo>
                  <a:cubicBezTo>
                    <a:pt x="38100" y="35560"/>
                    <a:pt x="74899" y="30480"/>
                    <a:pt x="163745" y="29210"/>
                  </a:cubicBezTo>
                  <a:cubicBezTo>
                    <a:pt x="313674" y="25400"/>
                    <a:pt x="463603" y="22860"/>
                    <a:pt x="619084" y="20320"/>
                  </a:cubicBezTo>
                  <a:cubicBezTo>
                    <a:pt x="724589" y="17780"/>
                    <a:pt x="830094" y="16510"/>
                    <a:pt x="930047" y="13970"/>
                  </a:cubicBezTo>
                  <a:cubicBezTo>
                    <a:pt x="1029999" y="11430"/>
                    <a:pt x="1135504" y="8890"/>
                    <a:pt x="1235457" y="8890"/>
                  </a:cubicBezTo>
                  <a:cubicBezTo>
                    <a:pt x="1346515" y="7620"/>
                    <a:pt x="1457573" y="10160"/>
                    <a:pt x="1568631" y="8890"/>
                  </a:cubicBezTo>
                  <a:cubicBezTo>
                    <a:pt x="1707454" y="8890"/>
                    <a:pt x="4222921" y="6350"/>
                    <a:pt x="4361744" y="5080"/>
                  </a:cubicBezTo>
                  <a:cubicBezTo>
                    <a:pt x="4495014" y="3810"/>
                    <a:pt x="4628284" y="2540"/>
                    <a:pt x="4767106" y="2540"/>
                  </a:cubicBezTo>
                  <a:cubicBezTo>
                    <a:pt x="4994776" y="1270"/>
                    <a:pt x="5216892" y="0"/>
                    <a:pt x="5444561" y="0"/>
                  </a:cubicBezTo>
                  <a:cubicBezTo>
                    <a:pt x="5538961" y="0"/>
                    <a:pt x="5638913" y="2540"/>
                    <a:pt x="5733312" y="2540"/>
                  </a:cubicBezTo>
                  <a:cubicBezTo>
                    <a:pt x="5994299" y="3810"/>
                    <a:pt x="6260839" y="5080"/>
                    <a:pt x="6521825" y="7620"/>
                  </a:cubicBezTo>
                  <a:cubicBezTo>
                    <a:pt x="6660648" y="8890"/>
                    <a:pt x="6799470" y="12700"/>
                    <a:pt x="6938294" y="16510"/>
                  </a:cubicBezTo>
                  <a:cubicBezTo>
                    <a:pt x="6971611" y="16510"/>
                    <a:pt x="7004928" y="16510"/>
                    <a:pt x="7032693" y="16510"/>
                  </a:cubicBezTo>
                  <a:cubicBezTo>
                    <a:pt x="7061640" y="17780"/>
                    <a:pt x="7070530" y="20320"/>
                    <a:pt x="7080690" y="21590"/>
                  </a:cubicBezTo>
                  <a:close/>
                  <a:moveTo>
                    <a:pt x="7090850" y="1111766"/>
                  </a:moveTo>
                  <a:cubicBezTo>
                    <a:pt x="7092120" y="1095256"/>
                    <a:pt x="7093390" y="1082556"/>
                    <a:pt x="7093390" y="1069856"/>
                  </a:cubicBezTo>
                  <a:cubicBezTo>
                    <a:pt x="7092120" y="1023202"/>
                    <a:pt x="7090850" y="980651"/>
                    <a:pt x="7090850" y="934890"/>
                  </a:cubicBezTo>
                  <a:cubicBezTo>
                    <a:pt x="7090850" y="914016"/>
                    <a:pt x="7093390" y="893142"/>
                    <a:pt x="7092120" y="872268"/>
                  </a:cubicBezTo>
                  <a:cubicBezTo>
                    <a:pt x="7092120" y="853000"/>
                    <a:pt x="7090850" y="832929"/>
                    <a:pt x="7089580" y="813661"/>
                  </a:cubicBezTo>
                  <a:cubicBezTo>
                    <a:pt x="7084500" y="783956"/>
                    <a:pt x="7073070" y="168984"/>
                    <a:pt x="7073070" y="139279"/>
                  </a:cubicBezTo>
                  <a:cubicBezTo>
                    <a:pt x="7070530" y="114391"/>
                    <a:pt x="7067990" y="88700"/>
                    <a:pt x="7065450" y="63500"/>
                  </a:cubicBezTo>
                  <a:cubicBezTo>
                    <a:pt x="7064180" y="44450"/>
                    <a:pt x="7062909" y="43180"/>
                    <a:pt x="7016035" y="41910"/>
                  </a:cubicBezTo>
                  <a:cubicBezTo>
                    <a:pt x="6999376" y="41910"/>
                    <a:pt x="6988270" y="41910"/>
                    <a:pt x="6971611" y="40640"/>
                  </a:cubicBezTo>
                  <a:cubicBezTo>
                    <a:pt x="6832789" y="36830"/>
                    <a:pt x="6688413" y="31750"/>
                    <a:pt x="6549590" y="30480"/>
                  </a:cubicBezTo>
                  <a:cubicBezTo>
                    <a:pt x="6210863" y="26670"/>
                    <a:pt x="5866582" y="25400"/>
                    <a:pt x="5527855" y="22860"/>
                  </a:cubicBezTo>
                  <a:cubicBezTo>
                    <a:pt x="5477879" y="22860"/>
                    <a:pt x="5422350" y="22860"/>
                    <a:pt x="5372373" y="22860"/>
                  </a:cubicBezTo>
                  <a:cubicBezTo>
                    <a:pt x="5289080" y="22860"/>
                    <a:pt x="5205786" y="22860"/>
                    <a:pt x="5128046" y="22860"/>
                  </a:cubicBezTo>
                  <a:cubicBezTo>
                    <a:pt x="4950353" y="22860"/>
                    <a:pt x="4772660" y="22860"/>
                    <a:pt x="4600519" y="24130"/>
                  </a:cubicBezTo>
                  <a:cubicBezTo>
                    <a:pt x="4450591" y="25400"/>
                    <a:pt x="1924017" y="29210"/>
                    <a:pt x="1774089" y="29210"/>
                  </a:cubicBezTo>
                  <a:cubicBezTo>
                    <a:pt x="1529761" y="29210"/>
                    <a:pt x="1285433" y="26670"/>
                    <a:pt x="1041105" y="33020"/>
                  </a:cubicBezTo>
                  <a:cubicBezTo>
                    <a:pt x="913388" y="36830"/>
                    <a:pt x="791224" y="36830"/>
                    <a:pt x="669060" y="38100"/>
                  </a:cubicBezTo>
                  <a:cubicBezTo>
                    <a:pt x="458050" y="41910"/>
                    <a:pt x="247039" y="45720"/>
                    <a:pt x="49530" y="50800"/>
                  </a:cubicBezTo>
                  <a:cubicBezTo>
                    <a:pt x="36830" y="50800"/>
                    <a:pt x="34290" y="53340"/>
                    <a:pt x="33020" y="67023"/>
                  </a:cubicBezTo>
                  <a:cubicBezTo>
                    <a:pt x="31750" y="81474"/>
                    <a:pt x="31750" y="95925"/>
                    <a:pt x="30480" y="110376"/>
                  </a:cubicBezTo>
                  <a:cubicBezTo>
                    <a:pt x="29210" y="134462"/>
                    <a:pt x="26670" y="157744"/>
                    <a:pt x="25400" y="181829"/>
                  </a:cubicBezTo>
                  <a:cubicBezTo>
                    <a:pt x="20320" y="207520"/>
                    <a:pt x="26670" y="835338"/>
                    <a:pt x="29210" y="861029"/>
                  </a:cubicBezTo>
                  <a:cubicBezTo>
                    <a:pt x="29210" y="888325"/>
                    <a:pt x="29210" y="916424"/>
                    <a:pt x="30480" y="943721"/>
                  </a:cubicBezTo>
                  <a:cubicBezTo>
                    <a:pt x="30480" y="963792"/>
                    <a:pt x="33020" y="983863"/>
                    <a:pt x="33020" y="1003934"/>
                  </a:cubicBezTo>
                  <a:cubicBezTo>
                    <a:pt x="33020" y="1025610"/>
                    <a:pt x="33020" y="1047287"/>
                    <a:pt x="31750" y="1069856"/>
                  </a:cubicBezTo>
                  <a:cubicBezTo>
                    <a:pt x="31750" y="1073666"/>
                    <a:pt x="31750" y="1076206"/>
                    <a:pt x="31750" y="1080016"/>
                  </a:cubicBezTo>
                  <a:cubicBezTo>
                    <a:pt x="31750" y="1090176"/>
                    <a:pt x="35560" y="1093986"/>
                    <a:pt x="44450" y="1093986"/>
                  </a:cubicBezTo>
                  <a:cubicBezTo>
                    <a:pt x="86005" y="1093986"/>
                    <a:pt x="163745" y="1095256"/>
                    <a:pt x="235933" y="1095256"/>
                  </a:cubicBezTo>
                  <a:cubicBezTo>
                    <a:pt x="341439" y="1095256"/>
                    <a:pt x="452497" y="1092716"/>
                    <a:pt x="558002" y="1095256"/>
                  </a:cubicBezTo>
                  <a:cubicBezTo>
                    <a:pt x="730142" y="1099066"/>
                    <a:pt x="902282" y="1101606"/>
                    <a:pt x="1074422" y="1100336"/>
                  </a:cubicBezTo>
                  <a:cubicBezTo>
                    <a:pt x="1185481" y="1099066"/>
                    <a:pt x="1290986" y="1101606"/>
                    <a:pt x="1402044" y="1101606"/>
                  </a:cubicBezTo>
                  <a:cubicBezTo>
                    <a:pt x="1563078" y="1101606"/>
                    <a:pt x="1724113" y="1100336"/>
                    <a:pt x="1885147" y="1101606"/>
                  </a:cubicBezTo>
                  <a:cubicBezTo>
                    <a:pt x="2123922" y="1102876"/>
                    <a:pt x="4744895" y="1092716"/>
                    <a:pt x="4989223" y="1095256"/>
                  </a:cubicBezTo>
                  <a:cubicBezTo>
                    <a:pt x="5094728" y="1096526"/>
                    <a:pt x="5200233" y="1097796"/>
                    <a:pt x="5300186" y="1097796"/>
                  </a:cubicBezTo>
                  <a:cubicBezTo>
                    <a:pt x="5483432" y="1100336"/>
                    <a:pt x="5661125" y="1096526"/>
                    <a:pt x="5844371" y="1100336"/>
                  </a:cubicBezTo>
                  <a:cubicBezTo>
                    <a:pt x="5994299" y="1102876"/>
                    <a:pt x="6144228" y="1102876"/>
                    <a:pt x="6294156" y="1105416"/>
                  </a:cubicBezTo>
                  <a:cubicBezTo>
                    <a:pt x="6516273" y="1109226"/>
                    <a:pt x="6738389" y="1111766"/>
                    <a:pt x="6960506" y="1113036"/>
                  </a:cubicBezTo>
                  <a:cubicBezTo>
                    <a:pt x="7043799" y="1113036"/>
                    <a:pt x="7070530" y="1111766"/>
                    <a:pt x="7090850" y="1111766"/>
                  </a:cubicBezTo>
                  <a:close/>
                </a:path>
              </a:pathLst>
            </a:custGeom>
            <a:solidFill>
              <a:srgbClr val="C3113D"/>
            </a:solidFill>
          </p:spPr>
        </p:sp>
      </p:grpSp>
      <p:sp>
        <p:nvSpPr>
          <p:cNvPr id="9" name="TextBox 9"/>
          <p:cNvSpPr txBox="1"/>
          <p:nvPr/>
        </p:nvSpPr>
        <p:spPr>
          <a:xfrm>
            <a:off x="7143720" y="441898"/>
            <a:ext cx="4149495" cy="984885"/>
          </a:xfrm>
          <a:prstGeom prst="rect">
            <a:avLst/>
          </a:prstGeom>
        </p:spPr>
        <p:txBody>
          <a:bodyPr wrap="square" lIns="0" tIns="0" rIns="0" bIns="0" rtlCol="0" anchor="t">
            <a:spAutoFit/>
          </a:bodyPr>
          <a:lstStyle/>
          <a:p>
            <a:pPr marL="0" lvl="0" indent="0" algn="ctr">
              <a:spcBef>
                <a:spcPct val="0"/>
              </a:spcBef>
            </a:pPr>
            <a:r>
              <a:rPr lang="vi-VN" sz="6400" b="1" u="none" spc="420" dirty="0">
                <a:solidFill>
                  <a:srgbClr val="FFFFFF"/>
                </a:solidFill>
                <a:latin typeface="Arial" panose="020B0604020202020204" pitchFamily="34" charset="0"/>
                <a:cs typeface="Arial" panose="020B0604020202020204" pitchFamily="34" charset="0"/>
              </a:rPr>
              <a:t>MỞ ĐẦU</a:t>
            </a:r>
            <a:endParaRPr lang="en-US" sz="6400" b="1" u="none" spc="420" dirty="0">
              <a:solidFill>
                <a:srgbClr val="FFFFFF"/>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3706">
            <a:off x="15704014" y="166805"/>
            <a:ext cx="2771069" cy="242815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74434" y="650088"/>
            <a:ext cx="1338348" cy="127021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763977"/>
            <a:ext cx="1483332" cy="1402423"/>
          </a:xfrm>
          <a:prstGeom prst="rect">
            <a:avLst/>
          </a:prstGeom>
        </p:spPr>
      </p:pic>
      <p:pic>
        <p:nvPicPr>
          <p:cNvPr id="14"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51885" y="27478"/>
            <a:ext cx="1338348" cy="1270213"/>
          </a:xfrm>
          <a:prstGeom prst="rect">
            <a:avLst/>
          </a:prstGeom>
        </p:spPr>
      </p:pic>
      <p:sp>
        <p:nvSpPr>
          <p:cNvPr id="15" name="Rectangle 14"/>
          <p:cNvSpPr/>
          <p:nvPr/>
        </p:nvSpPr>
        <p:spPr>
          <a:xfrm>
            <a:off x="2674848" y="2095500"/>
            <a:ext cx="13657906" cy="892552"/>
          </a:xfrm>
          <a:prstGeom prst="rect">
            <a:avLst/>
          </a:prstGeom>
        </p:spPr>
        <p:txBody>
          <a:bodyPr wrap="none">
            <a:spAutoFit/>
          </a:bodyPr>
          <a:lstStyle/>
          <a:p>
            <a:r>
              <a:rPr lang="vi-VN" sz="5200" dirty="0">
                <a:solidFill>
                  <a:srgbClr val="000000"/>
                </a:solidFill>
                <a:latin typeface="Arial" panose="020B0604020202020204" pitchFamily="34" charset="0"/>
                <a:ea typeface="Calibri" panose="020F0502020204030204" pitchFamily="34" charset="0"/>
                <a:cs typeface="Arial" panose="020B0604020202020204" pitchFamily="34" charset="0"/>
              </a:rPr>
              <a:t>Cả lớp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nghe</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5200" b="1" i="1" dirty="0">
                <a:latin typeface="Arial" panose="020B0604020202020204" pitchFamily="34" charset="0"/>
                <a:ea typeface="Calibri" panose="020F0502020204030204" pitchFamily="34" charset="0"/>
                <a:cs typeface="Arial" panose="020B0604020202020204" pitchFamily="34" charset="0"/>
              </a:rPr>
              <a:t>“Bài ca xây dựng”</a:t>
            </a:r>
            <a:r>
              <a:rPr lang="nl-NL" sz="5200" b="1" dirty="0">
                <a:latin typeface="Arial" panose="020B0604020202020204" pitchFamily="34" charset="0"/>
                <a:ea typeface="Calibri" panose="020F0502020204030204" pitchFamily="34" charset="0"/>
                <a:cs typeface="Arial" panose="020B0604020202020204" pitchFamily="34" charset="0"/>
              </a:rPr>
              <a:t> </a:t>
            </a:r>
            <a:endParaRPr lang="en-US" sz="5200" b="1" dirty="0">
              <a:latin typeface="Arial" panose="020B0604020202020204" pitchFamily="34" charset="0"/>
              <a:cs typeface="Arial" panose="020B0604020202020204" pitchFamily="34" charset="0"/>
            </a:endParaRPr>
          </a:p>
        </p:txBody>
      </p:sp>
      <p:pic>
        <p:nvPicPr>
          <p:cNvPr id="16" name="y2mate.com - Bài Ca Xây Dựng Trọng Tấn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632441" y="3314700"/>
            <a:ext cx="10866437" cy="6124999"/>
          </a:xfrm>
          <a:prstGeom prst="rect">
            <a:avLst/>
          </a:prstGeom>
        </p:spPr>
      </p:pic>
      <p:pic>
        <p:nvPicPr>
          <p:cNvPr id="17"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6134100"/>
            <a:ext cx="3852276" cy="43794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6" name="TextBox 25"/>
          <p:cNvSpPr txBox="1"/>
          <p:nvPr/>
        </p:nvSpPr>
        <p:spPr>
          <a:xfrm>
            <a:off x="6558527" y="1551469"/>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27" name="Rectangle 26"/>
          <p:cNvSpPr/>
          <p:nvPr/>
        </p:nvSpPr>
        <p:spPr>
          <a:xfrm>
            <a:off x="304800" y="2247900"/>
            <a:ext cx="8680868" cy="6740307"/>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800" b="1" dirty="0">
                <a:solidFill>
                  <a:srgbClr val="000000"/>
                </a:solidFill>
                <a:ea typeface="Calibri" panose="020F0502020204030204" pitchFamily="34" charset="0"/>
                <a:cs typeface="Arial" panose="020B0604020202020204" pitchFamily="34" charset="0"/>
              </a:rPr>
              <a:t>Nhóm 1: </a:t>
            </a:r>
            <a:r>
              <a:rPr lang="vi-VN" sz="4800" dirty="0">
                <a:solidFill>
                  <a:srgbClr val="000000"/>
                </a:solidFill>
                <a:ea typeface="Calibri" panose="020F0502020204030204" pitchFamily="34" charset="0"/>
                <a:cs typeface="Arial" panose="020B0604020202020204" pitchFamily="34" charset="0"/>
              </a:rPr>
              <a:t>Nội dung các hình ảnh dưới đây thể hiện Nhà nước đã làm gì để tạo điều kiện cho các chủ thể kinh tế được tự chủ, tổ chức các hoạt động kinh tế thuận lợi?</a:t>
            </a:r>
            <a:endParaRPr lang="en-US" sz="4800" dirty="0">
              <a:latin typeface="Arial" panose="020B0604020202020204" pitchFamily="34" charset="0"/>
              <a:cs typeface="Arial" panose="020B0604020202020204" pitchFamily="34" charset="0"/>
            </a:endParaRPr>
          </a:p>
        </p:txBody>
      </p:sp>
      <p:pic>
        <p:nvPicPr>
          <p:cNvPr id="31" name="Picture 30"/>
          <p:cNvPicPr/>
          <p:nvPr/>
        </p:nvPicPr>
        <p:blipFill>
          <a:blip r:embed="rId8">
            <a:extLst>
              <a:ext uri="{28A0092B-C50C-407E-A947-70E740481C1C}">
                <a14:useLocalDpi xmlns:a14="http://schemas.microsoft.com/office/drawing/2010/main" val="0"/>
              </a:ext>
            </a:extLst>
          </a:blip>
          <a:stretch>
            <a:fillRect/>
          </a:stretch>
        </p:blipFill>
        <p:spPr>
          <a:xfrm>
            <a:off x="9144000" y="2676748"/>
            <a:ext cx="8686800" cy="5566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7" name="Rectangle 26"/>
          <p:cNvSpPr/>
          <p:nvPr/>
        </p:nvSpPr>
        <p:spPr>
          <a:xfrm>
            <a:off x="338919" y="1395327"/>
            <a:ext cx="17074732" cy="3417923"/>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800" b="1" dirty="0">
                <a:solidFill>
                  <a:srgbClr val="000000"/>
                </a:solidFill>
                <a:ea typeface="Calibri" panose="020F0502020204030204" pitchFamily="34" charset="0"/>
                <a:cs typeface="Arial" panose="020B0604020202020204" pitchFamily="34" charset="0"/>
              </a:rPr>
              <a:t>Nhóm 2: </a:t>
            </a:r>
            <a:r>
              <a:rPr lang="vi-VN" sz="4800" dirty="0">
                <a:solidFill>
                  <a:srgbClr val="000000"/>
                </a:solidFill>
                <a:ea typeface="Calibri" panose="020F0502020204030204" pitchFamily="34" charset="0"/>
                <a:cs typeface="Arial" panose="020B0604020202020204" pitchFamily="34" charset="0"/>
              </a:rPr>
              <a:t>Đọc nội </a:t>
            </a:r>
            <a:r>
              <a:rPr lang="en-US" sz="5400" dirty="0">
                <a:solidFill>
                  <a:srgbClr val="000000"/>
                </a:solidFill>
                <a:ea typeface="Calibri" panose="020F0502020204030204" pitchFamily="34" charset="0"/>
                <a:cs typeface="Arial" panose="020B0604020202020204" pitchFamily="34" charset="0"/>
              </a:rPr>
              <a:t>dung</a:t>
            </a:r>
            <a:r>
              <a:rPr lang="en-US" sz="4800" dirty="0">
                <a:solidFill>
                  <a:srgbClr val="000000"/>
                </a:solidFill>
                <a:ea typeface="Calibri" panose="020F0502020204030204" pitchFamily="34" charset="0"/>
                <a:cs typeface="Arial" panose="020B0604020202020204" pitchFamily="34" charset="0"/>
              </a:rPr>
              <a:t> </a:t>
            </a:r>
            <a:r>
              <a:rPr lang="vi-VN" sz="4800" dirty="0">
                <a:solidFill>
                  <a:srgbClr val="000000"/>
                </a:solidFill>
                <a:ea typeface="Calibri" panose="020F0502020204030204" pitchFamily="34" charset="0"/>
                <a:cs typeface="Arial" panose="020B0604020202020204" pitchFamily="34" charset="0"/>
              </a:rPr>
              <a:t>đoạn thông tin 1 và cho biết: Nhà nước đã làm gì trước những khó khăn của nền kinh tế do tác động của đại dịch COVID – 19?</a:t>
            </a:r>
            <a:endParaRPr lang="en-US" sz="4800" dirty="0">
              <a:latin typeface="Arial" panose="020B0604020202020204" pitchFamily="34" charset="0"/>
              <a:cs typeface="Arial" panose="020B0604020202020204" pitchFamily="34" charset="0"/>
            </a:endParaRPr>
          </a:p>
        </p:txBody>
      </p:sp>
      <p:pic>
        <p:nvPicPr>
          <p:cNvPr id="9" name="Picture 8"/>
          <p:cNvPicPr/>
          <p:nvPr/>
        </p:nvPicPr>
        <p:blipFill rotWithShape="1">
          <a:blip r:embed="rId8">
            <a:extLst>
              <a:ext uri="{28A0092B-C50C-407E-A947-70E740481C1C}">
                <a14:useLocalDpi xmlns:a14="http://schemas.microsoft.com/office/drawing/2010/main" val="0"/>
              </a:ext>
            </a:extLst>
          </a:blip>
          <a:srcRect t="9162"/>
          <a:stretch/>
        </p:blipFill>
        <p:spPr>
          <a:xfrm>
            <a:off x="1100919" y="4943792"/>
            <a:ext cx="15923626" cy="3686319"/>
          </a:xfrm>
          <a:prstGeom prst="rect">
            <a:avLst/>
          </a:prstGeom>
        </p:spPr>
      </p:pic>
    </p:spTree>
    <p:extLst>
      <p:ext uri="{BB962C8B-B14F-4D97-AF65-F5344CB8AC3E}">
        <p14:creationId xmlns:p14="http://schemas.microsoft.com/office/powerpoint/2010/main" val="28397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7" name="Rectangle 26"/>
          <p:cNvSpPr/>
          <p:nvPr/>
        </p:nvSpPr>
        <p:spPr>
          <a:xfrm>
            <a:off x="304800" y="1409700"/>
            <a:ext cx="17074732" cy="4524315"/>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800" b="1" dirty="0">
                <a:solidFill>
                  <a:srgbClr val="000000"/>
                </a:solidFill>
                <a:ea typeface="Calibri" panose="020F0502020204030204" pitchFamily="34" charset="0"/>
                <a:cs typeface="Arial" panose="020B0604020202020204" pitchFamily="34" charset="0"/>
              </a:rPr>
              <a:t>Nhóm 3: </a:t>
            </a:r>
            <a:r>
              <a:rPr lang="vi-VN" sz="4800" dirty="0">
                <a:solidFill>
                  <a:srgbClr val="000000"/>
                </a:solidFill>
                <a:ea typeface="Calibri" panose="020F0502020204030204" pitchFamily="34" charset="0"/>
                <a:cs typeface="Arial" panose="020B0604020202020204" pitchFamily="34" charset="0"/>
              </a:rPr>
              <a:t>Đọc nội dung đoạn thông tin 2 và cho biết: Nhà nước đã làm gì để giải quyết vấn đề đói nghèo trong xã hội, thực hiện tăng trưởng kinh tế gắn liền với tiến bộ xã hội, bảo đảm định hướng xã hội chủ nghĩa?</a:t>
            </a:r>
            <a:endParaRPr lang="en-US" sz="4800" dirty="0">
              <a:latin typeface="Arial" panose="020B0604020202020204" pitchFamily="34" charset="0"/>
              <a:cs typeface="Arial" panose="020B0604020202020204" pitchFamily="34" charset="0"/>
            </a:endParaRPr>
          </a:p>
        </p:txBody>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1676400" y="5961878"/>
            <a:ext cx="15240000" cy="3601221"/>
          </a:xfrm>
          <a:prstGeom prst="rect">
            <a:avLst/>
          </a:prstGeom>
        </p:spPr>
      </p:pic>
    </p:spTree>
    <p:extLst>
      <p:ext uri="{BB962C8B-B14F-4D97-AF65-F5344CB8AC3E}">
        <p14:creationId xmlns:p14="http://schemas.microsoft.com/office/powerpoint/2010/main" val="399200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 name="Rectangle 1"/>
          <p:cNvSpPr/>
          <p:nvPr/>
        </p:nvSpPr>
        <p:spPr>
          <a:xfrm>
            <a:off x="1219330" y="1593813"/>
            <a:ext cx="6324617" cy="784830"/>
          </a:xfrm>
          <a:prstGeom prst="rect">
            <a:avLst/>
          </a:prstGeom>
        </p:spPr>
        <p:txBody>
          <a:bodyPr wrap="none">
            <a:spAutoFit/>
          </a:bodyPr>
          <a:lstStyle/>
          <a:p>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grpSp>
        <p:nvGrpSpPr>
          <p:cNvPr id="9" name="Group 13"/>
          <p:cNvGrpSpPr/>
          <p:nvPr/>
        </p:nvGrpSpPr>
        <p:grpSpPr>
          <a:xfrm>
            <a:off x="1415084" y="2931572"/>
            <a:ext cx="15468600" cy="2777405"/>
            <a:chOff x="0" y="0"/>
            <a:chExt cx="6990895" cy="3858826"/>
          </a:xfrm>
        </p:grpSpPr>
        <p:sp>
          <p:nvSpPr>
            <p:cNvPr id="11"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2"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3" name="Rectangle 12"/>
          <p:cNvSpPr/>
          <p:nvPr/>
        </p:nvSpPr>
        <p:spPr>
          <a:xfrm>
            <a:off x="1481276" y="3138678"/>
            <a:ext cx="15173808" cy="2169825"/>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Ban hành luật, tạo ra khung pháp lí để các chủ thể kinh tế tự do sản xuất kinh doanh trong khuôn khổ pháp luật. </a:t>
            </a:r>
            <a:endParaRPr lang="en-US" sz="4500" dirty="0">
              <a:latin typeface="Arial" panose="020B0604020202020204" pitchFamily="34" charset="0"/>
              <a:cs typeface="Arial" panose="020B0604020202020204" pitchFamily="34" charset="0"/>
            </a:endParaRPr>
          </a:p>
        </p:txBody>
      </p:sp>
      <p:grpSp>
        <p:nvGrpSpPr>
          <p:cNvPr id="14" name="Group 13"/>
          <p:cNvGrpSpPr/>
          <p:nvPr/>
        </p:nvGrpSpPr>
        <p:grpSpPr>
          <a:xfrm>
            <a:off x="1437565" y="6438900"/>
            <a:ext cx="15468600" cy="3352800"/>
            <a:chOff x="0" y="0"/>
            <a:chExt cx="6990895" cy="3858826"/>
          </a:xfrm>
        </p:grpSpPr>
        <p:sp>
          <p:nvSpPr>
            <p:cNvPr id="15"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6"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7" name="Rectangle 16"/>
          <p:cNvSpPr/>
          <p:nvPr/>
        </p:nvSpPr>
        <p:spPr>
          <a:xfrm>
            <a:off x="1503757" y="6646006"/>
            <a:ext cx="15173808" cy="3080202"/>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Thường xuyên tổ chức các hội nghị để giải quyết những khó khăn, vướng mắc, giúp các chủ thể kinh tế phát triển thuận lợi.</a:t>
            </a:r>
            <a:endParaRPr lang="en-US" sz="4500" dirty="0">
              <a:latin typeface="Arial" panose="020B0604020202020204" pitchFamily="34" charset="0"/>
              <a:cs typeface="Arial" panose="020B0604020202020204" pitchFamily="34" charset="0"/>
            </a:endParaRPr>
          </a:p>
        </p:txBody>
      </p:sp>
      <p:pic>
        <p:nvPicPr>
          <p:cNvPr id="18"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0945" y="2398546"/>
            <a:ext cx="880661" cy="1321817"/>
          </a:xfrm>
          <a:prstGeom prst="rect">
            <a:avLst/>
          </a:prstGeom>
        </p:spPr>
      </p:pic>
      <p:pic>
        <p:nvPicPr>
          <p:cNvPr id="19"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426" y="5957162"/>
            <a:ext cx="880661" cy="1321817"/>
          </a:xfrm>
          <a:prstGeom prst="rect">
            <a:avLst/>
          </a:prstGeom>
        </p:spPr>
      </p:pic>
    </p:spTree>
    <p:extLst>
      <p:ext uri="{BB962C8B-B14F-4D97-AF65-F5344CB8AC3E}">
        <p14:creationId xmlns:p14="http://schemas.microsoft.com/office/powerpoint/2010/main" val="10201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500"/>
                                        <p:tgtEl>
                                          <p:spTgt spid="1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5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5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5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2" name="Rectangle 1"/>
          <p:cNvSpPr/>
          <p:nvPr/>
        </p:nvSpPr>
        <p:spPr>
          <a:xfrm>
            <a:off x="1219330" y="1593813"/>
            <a:ext cx="6324617" cy="784830"/>
          </a:xfrm>
          <a:prstGeom prst="rect">
            <a:avLst/>
          </a:prstGeom>
        </p:spPr>
        <p:txBody>
          <a:bodyPr wrap="none">
            <a:spAutoFit/>
          </a:bodyPr>
          <a:lstStyle/>
          <a:p>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grpSp>
        <p:nvGrpSpPr>
          <p:cNvPr id="9" name="Group 13"/>
          <p:cNvGrpSpPr/>
          <p:nvPr/>
        </p:nvGrpSpPr>
        <p:grpSpPr>
          <a:xfrm>
            <a:off x="1415084" y="2931572"/>
            <a:ext cx="15729916" cy="3278728"/>
            <a:chOff x="0" y="0"/>
            <a:chExt cx="6990895" cy="3858826"/>
          </a:xfrm>
        </p:grpSpPr>
        <p:sp>
          <p:nvSpPr>
            <p:cNvPr id="11"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2"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3" name="Rectangle 12"/>
          <p:cNvSpPr/>
          <p:nvPr/>
        </p:nvSpPr>
        <p:spPr>
          <a:xfrm>
            <a:off x="1415028" y="2741649"/>
            <a:ext cx="15427699" cy="320857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Nhà nước đã nhanh chóng ban hành những cơ chế, chính sách như giãn nợ, miễn giảm thuế; giảm thiểu tối đa số doanh nghiệp, hợp tác xã,...</a:t>
            </a:r>
          </a:p>
        </p:txBody>
      </p:sp>
      <p:grpSp>
        <p:nvGrpSpPr>
          <p:cNvPr id="14" name="Group 13"/>
          <p:cNvGrpSpPr/>
          <p:nvPr/>
        </p:nvGrpSpPr>
        <p:grpSpPr>
          <a:xfrm>
            <a:off x="1445906" y="6960090"/>
            <a:ext cx="15468600" cy="2376931"/>
            <a:chOff x="0" y="0"/>
            <a:chExt cx="6990895" cy="3858826"/>
          </a:xfrm>
        </p:grpSpPr>
        <p:sp>
          <p:nvSpPr>
            <p:cNvPr id="15"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6"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17" name="Rectangle 16"/>
          <p:cNvSpPr/>
          <p:nvPr/>
        </p:nvSpPr>
        <p:spPr>
          <a:xfrm>
            <a:off x="1511717" y="7009738"/>
            <a:ext cx="15173808" cy="2169825"/>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cs typeface="Arial" panose="020B0604020202020204" pitchFamily="34" charset="0"/>
              </a:rPr>
              <a:t>	Nhà nước đã triển khai các chương trình xoá đói giảm nghèo đến các vùng miền núi, vùng sâu, vùng xa, biên giới</a:t>
            </a:r>
            <a:endParaRPr lang="en-US" sz="4500" dirty="0">
              <a:latin typeface="Arial" panose="020B0604020202020204" pitchFamily="34" charset="0"/>
              <a:cs typeface="Arial" panose="020B0604020202020204" pitchFamily="34" charset="0"/>
            </a:endParaRPr>
          </a:p>
        </p:txBody>
      </p:sp>
      <p:pic>
        <p:nvPicPr>
          <p:cNvPr id="18"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6071" y="2568566"/>
            <a:ext cx="880661" cy="1321817"/>
          </a:xfrm>
          <a:prstGeom prst="rect">
            <a:avLst/>
          </a:prstGeom>
        </p:spPr>
      </p:pic>
      <p:pic>
        <p:nvPicPr>
          <p:cNvPr id="19"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3237" y="6506167"/>
            <a:ext cx="959836" cy="1440653"/>
          </a:xfrm>
          <a:prstGeom prst="rect">
            <a:avLst/>
          </a:prstGeom>
        </p:spPr>
      </p:pic>
    </p:spTree>
    <p:extLst>
      <p:ext uri="{BB962C8B-B14F-4D97-AF65-F5344CB8AC3E}">
        <p14:creationId xmlns:p14="http://schemas.microsoft.com/office/powerpoint/2010/main" val="188810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500"/>
                                        <p:tgtEl>
                                          <p:spTgt spid="18"/>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50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ou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500"/>
                                        <p:tgtEl>
                                          <p:spTgt spid="19"/>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out)">
                                      <p:cBhvr>
                                        <p:cTn id="21" dur="500"/>
                                        <p:tgtEl>
                                          <p:spTgt spid="17"/>
                                        </p:tgtEl>
                                      </p:cBhvr>
                                    </p:animEffect>
                                  </p:childTnLst>
                                </p:cTn>
                              </p:par>
                              <p:par>
                                <p:cTn id="22" presetID="6" presetClass="entr" presetSubtype="3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ou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sp>
        <p:nvSpPr>
          <p:cNvPr id="3" name="Rectangle 2"/>
          <p:cNvSpPr/>
          <p:nvPr/>
        </p:nvSpPr>
        <p:spPr>
          <a:xfrm>
            <a:off x="1860512" y="1593813"/>
            <a:ext cx="15055887" cy="3080202"/>
          </a:xfrm>
          <a:prstGeom prst="rect">
            <a:avLst/>
          </a:prstGeom>
        </p:spPr>
        <p:txBody>
          <a:bodyPr wrap="square">
            <a:spAutoFit/>
          </a:bodyPr>
          <a:lstStyle/>
          <a:p>
            <a:pPr algn="just">
              <a:lnSpc>
                <a:spcPct val="150000"/>
              </a:lnSpc>
              <a:spcBef>
                <a:spcPts val="100"/>
              </a:spcBef>
              <a:spcAft>
                <a:spcPts val="100"/>
              </a:spcAft>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duy</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quản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quản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i="1" dirty="0">
              <a:latin typeface="Arial" panose="020B0604020202020204" pitchFamily="34" charset="0"/>
              <a:ea typeface="Calibri" panose="020F0502020204030204" pitchFamily="34" charset="0"/>
              <a:cs typeface="Arial" panose="020B0604020202020204" pitchFamily="34" charset="0"/>
            </a:endParaRPr>
          </a:p>
        </p:txBody>
      </p:sp>
      <p:pic>
        <p:nvPicPr>
          <p:cNvPr id="20"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71800" y="4611789"/>
            <a:ext cx="12834247" cy="5727285"/>
          </a:xfrm>
          <a:prstGeom prst="rect">
            <a:avLst/>
          </a:prstGeom>
        </p:spPr>
      </p:pic>
    </p:spTree>
    <p:extLst>
      <p:ext uri="{BB962C8B-B14F-4D97-AF65-F5344CB8AC3E}">
        <p14:creationId xmlns:p14="http://schemas.microsoft.com/office/powerpoint/2010/main" val="11676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9532" y="-84946"/>
            <a:ext cx="1192380" cy="220070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190500"/>
            <a:ext cx="1403313" cy="140331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4192">
            <a:off x="-1495069" y="9179960"/>
            <a:ext cx="2538400" cy="1398428"/>
          </a:xfrm>
          <a:prstGeom prst="rect">
            <a:avLst/>
          </a:prstGeom>
        </p:spPr>
      </p:pic>
      <p:sp>
        <p:nvSpPr>
          <p:cNvPr id="25" name="TextBox 5"/>
          <p:cNvSpPr txBox="1"/>
          <p:nvPr/>
        </p:nvSpPr>
        <p:spPr>
          <a:xfrm>
            <a:off x="2013073" y="445976"/>
            <a:ext cx="10741147" cy="892360"/>
          </a:xfrm>
          <a:prstGeom prst="rect">
            <a:avLst/>
          </a:prstGeom>
        </p:spPr>
        <p:txBody>
          <a:bodyPr wrap="square" lIns="0" tIns="0" rIns="0" bIns="0" rtlCol="0" anchor="t">
            <a:spAutoFit/>
          </a:bodyPr>
          <a:lstStyle/>
          <a:p>
            <a:pPr>
              <a:lnSpc>
                <a:spcPts val="7679"/>
              </a:lnSpc>
            </a:pPr>
            <a:r>
              <a:rPr lang="vi-VN" sz="5200" b="1" dirty="0">
                <a:solidFill>
                  <a:srgbClr val="06605A"/>
                </a:solidFill>
                <a:cs typeface="Arial" panose="020B0604020202020204" pitchFamily="34" charset="0"/>
              </a:rPr>
              <a:t>4. Tìm hiểu về chủ thể nhà nước</a:t>
            </a:r>
            <a:endParaRPr lang="en-US" sz="5200" b="1" dirty="0">
              <a:solidFill>
                <a:srgbClr val="06605A"/>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676874"/>
            <a:ext cx="16963829" cy="9117124"/>
          </a:xfrm>
          <a:prstGeom prst="rect">
            <a:avLst/>
          </a:prstGeom>
        </p:spPr>
      </p:pic>
    </p:spTree>
    <p:extLst>
      <p:ext uri="{BB962C8B-B14F-4D97-AF65-F5344CB8AC3E}">
        <p14:creationId xmlns:p14="http://schemas.microsoft.com/office/powerpoint/2010/main" val="33176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5"/>
          </a:xfrm>
          <a:prstGeom prst="rect">
            <a:avLst/>
          </a:prstGeom>
        </p:spPr>
      </p:pic>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6251" y="8331423"/>
            <a:ext cx="5514080" cy="1782885"/>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38424" y="4286705"/>
            <a:ext cx="3611997" cy="5625435"/>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6711" y="3553761"/>
            <a:ext cx="877739"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9923" y="3842982"/>
            <a:ext cx="911528" cy="2075583"/>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32351"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0386" y="6016212"/>
            <a:ext cx="3707985"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89" y="947330"/>
            <a:ext cx="2011757"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3"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89" y="3240238"/>
            <a:ext cx="2011757"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3"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0" b="1" dirty="0">
                <a:latin typeface="Arial" panose="020B0604020202020204" pitchFamily="34" charset="0"/>
                <a:cs typeface="Arial" panose="020B0604020202020204" pitchFamily="34" charset="0"/>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32204"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804070" y="2230583"/>
            <a:ext cx="1654295"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934105" y="933161"/>
            <a:ext cx="1298688" cy="2213673"/>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7722" y="1818488"/>
            <a:ext cx="1521345"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52178" r="11108" b="9444"/>
          <a:stretch/>
        </p:blipFill>
        <p:spPr>
          <a:xfrm>
            <a:off x="8572088" y="6422972"/>
            <a:ext cx="2904237" cy="3187791"/>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688536" y="5731961"/>
            <a:ext cx="2421045" cy="4054787"/>
          </a:xfrm>
          <a:prstGeom prst="rect">
            <a:avLst/>
          </a:prstGeom>
        </p:spPr>
      </p:pic>
    </p:spTree>
    <p:extLst>
      <p:ext uri="{BB962C8B-B14F-4D97-AF65-F5344CB8AC3E}">
        <p14:creationId xmlns:p14="http://schemas.microsoft.com/office/powerpoint/2010/main" val="30530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3657600" y="1295874"/>
            <a:ext cx="10972800" cy="6678222"/>
          </a:xfrm>
          <a:prstGeom prst="rect">
            <a:avLst/>
          </a:prstGeom>
        </p:spPr>
      </p:pic>
      <p:pic>
        <p:nvPicPr>
          <p:cNvPr id="20" name="Picture 19">
            <a:hlinkClick r:id="rId3"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4"/>
          <a:stretch>
            <a:fillRect/>
          </a:stretch>
        </p:blipFill>
        <p:spPr>
          <a:xfrm>
            <a:off x="4559229" y="1615067"/>
            <a:ext cx="4389120" cy="2952672"/>
          </a:xfrm>
          <a:prstGeom prst="rect">
            <a:avLst/>
          </a:prstGeom>
        </p:spPr>
      </p:pic>
      <p:pic>
        <p:nvPicPr>
          <p:cNvPr id="21" name="Picture 20">
            <a:hlinkClick r:id="rId5"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6"/>
          <a:stretch>
            <a:fillRect/>
          </a:stretch>
        </p:blipFill>
        <p:spPr>
          <a:xfrm>
            <a:off x="9339653" y="1586184"/>
            <a:ext cx="4389120" cy="2952672"/>
          </a:xfrm>
          <a:prstGeom prst="rect">
            <a:avLst/>
          </a:prstGeom>
        </p:spPr>
      </p:pic>
      <p:pic>
        <p:nvPicPr>
          <p:cNvPr id="22" name="Picture 21">
            <a:hlinkClick r:id="rId5"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7"/>
          <a:stretch>
            <a:fillRect/>
          </a:stretch>
        </p:blipFill>
        <p:spPr>
          <a:xfrm>
            <a:off x="9339653" y="4645211"/>
            <a:ext cx="4389120" cy="3022512"/>
          </a:xfrm>
          <a:prstGeom prst="rect">
            <a:avLst/>
          </a:prstGeom>
        </p:spPr>
      </p:pic>
      <p:pic>
        <p:nvPicPr>
          <p:cNvPr id="23" name="Picture 22">
            <a:hlinkClick r:id="rId3"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8"/>
          <a:stretch>
            <a:fillRect/>
          </a:stretch>
        </p:blipFill>
        <p:spPr>
          <a:xfrm>
            <a:off x="4559229" y="4634985"/>
            <a:ext cx="4389120" cy="302942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56888" y="5331621"/>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241585" y="1422230"/>
            <a:ext cx="1654295"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630400" y="508230"/>
            <a:ext cx="1298688" cy="2213673"/>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78663" y="2610846"/>
            <a:ext cx="1521345"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229875"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24462" y="5839165"/>
            <a:ext cx="2421045" cy="4054787"/>
          </a:xfrm>
          <a:prstGeom prst="rect">
            <a:avLst/>
          </a:prstGeom>
        </p:spPr>
      </p:pic>
      <p:pic>
        <p:nvPicPr>
          <p:cNvPr id="11" name="Picture 10">
            <a:hlinkClick r:id="rId21"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2"/>
          <a:stretch>
            <a:fillRect/>
          </a:stretch>
        </p:blipFill>
        <p:spPr>
          <a:xfrm>
            <a:off x="8268854" y="8231167"/>
            <a:ext cx="2141598" cy="1763669"/>
          </a:xfrm>
          <a:prstGeom prst="rect">
            <a:avLst/>
          </a:prstGeom>
        </p:spPr>
      </p:pic>
    </p:spTree>
    <p:extLst>
      <p:ext uri="{BB962C8B-B14F-4D97-AF65-F5344CB8AC3E}">
        <p14:creationId xmlns:p14="http://schemas.microsoft.com/office/powerpoint/2010/main" val="968378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C6041B3D-A748-A0B9-1D1D-82BE2548AA87}"/>
              </a:ext>
            </a:extLst>
          </p:cNvPr>
          <p:cNvSpPr/>
          <p:nvPr/>
        </p:nvSpPr>
        <p:spPr>
          <a:xfrm>
            <a:off x="1821872" y="43458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1. </a:t>
            </a:r>
            <a:r>
              <a:rPr lang="vi-VN" sz="4800" noProof="1">
                <a:solidFill>
                  <a:prstClr val="black"/>
                </a:solidFill>
                <a:cs typeface="Arial" panose="020B0604020202020204" pitchFamily="34" charset="0"/>
              </a:rPr>
              <a:t>Nội dung nào dưới đây là vai trò của chủ thể sản xuất?</a:t>
            </a:r>
            <a:endParaRPr lang="vi-VN" sz="4800" noProof="1">
              <a:solidFill>
                <a:prstClr val="black"/>
              </a:solidFill>
              <a:latin typeface="Arial" panose="020B060402020202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id="{E89916CF-0176-9D2A-D58C-555F1414B6F9}"/>
              </a:ext>
            </a:extLst>
          </p:cNvPr>
          <p:cNvSpPr/>
          <p:nvPr/>
        </p:nvSpPr>
        <p:spPr>
          <a:xfrm>
            <a:off x="1821872"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200" noProof="1">
                <a:solidFill>
                  <a:prstClr val="black"/>
                </a:solidFill>
                <a:latin typeface="Arial" panose="020B0604020202020204" pitchFamily="34" charset="0"/>
                <a:cs typeface="Arial" panose="020B0604020202020204" pitchFamily="34" charset="0"/>
              </a:rPr>
              <a:t>A. Là cầu nối giữa sản xuất với tiêu dùng.</a:t>
            </a:r>
            <a:endParaRPr lang="vi-VN" sz="42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86B4CAD6-50A0-8F31-5C42-746FE6637ED0}"/>
              </a:ext>
            </a:extLst>
          </p:cNvPr>
          <p:cNvSpPr/>
          <p:nvPr/>
        </p:nvSpPr>
        <p:spPr>
          <a:xfrm>
            <a:off x="1821872"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200" noProof="1">
                <a:solidFill>
                  <a:prstClr val="black"/>
                </a:solidFill>
                <a:latin typeface="Arial" panose="020B0604020202020204" pitchFamily="34" charset="0"/>
                <a:cs typeface="Arial" panose="020B0604020202020204" pitchFamily="34" charset="0"/>
              </a:rPr>
              <a:t>B. Là cầu nối giữa tiêu dùng và phân phối.</a:t>
            </a:r>
            <a:endParaRPr lang="vi-VN" sz="42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14869F21-815D-0088-7C12-17FD4C928D9C}"/>
              </a:ext>
            </a:extLst>
          </p:cNvPr>
          <p:cNvSpPr/>
          <p:nvPr/>
        </p:nvSpPr>
        <p:spPr>
          <a:xfrm>
            <a:off x="9663545"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200" noProof="1">
                <a:solidFill>
                  <a:prstClr val="black"/>
                </a:solidFill>
                <a:cs typeface="Arial" panose="020B0604020202020204" pitchFamily="34" charset="0"/>
              </a:rPr>
              <a:t>C. Tạo môi trường cho sự phát triển kinh tế.</a:t>
            </a:r>
            <a:endParaRPr lang="vi-VN" sz="42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75091531-81A6-B98C-15E8-2B03BCC7FD34}"/>
              </a:ext>
            </a:extLst>
          </p:cNvPr>
          <p:cNvSpPr/>
          <p:nvPr/>
        </p:nvSpPr>
        <p:spPr>
          <a:xfrm>
            <a:off x="9663544"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noProof="1">
                <a:solidFill>
                  <a:prstClr val="black"/>
                </a:solidFill>
                <a:latin typeface="Arial" panose="020B0604020202020204" pitchFamily="34" charset="0"/>
                <a:cs typeface="Arial" panose="020B0604020202020204" pitchFamily="34" charset="0"/>
              </a:rPr>
              <a:t>D. Sử dụng các yếu tố sản xuất để sản xuất, kinh doanh và thu lợi nhuận.</a:t>
            </a:r>
            <a:endParaRPr lang="vi-VN" sz="4200" noProof="1">
              <a:solidFill>
                <a:prstClr val="black"/>
              </a:solidFill>
              <a:latin typeface="Arial" panose="020B060402020202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D7F6AAE2-1AB6-CBCC-DBD7-7F2A244503C6}"/>
              </a:ext>
            </a:extLst>
          </p:cNvPr>
          <p:cNvSpPr/>
          <p:nvPr/>
        </p:nvSpPr>
        <p:spPr>
          <a:xfrm>
            <a:off x="9663544" y="6336617"/>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noProof="1">
                <a:solidFill>
                  <a:prstClr val="black"/>
                </a:solidFill>
                <a:latin typeface="Arial" panose="020B0604020202020204" pitchFamily="34" charset="0"/>
                <a:cs typeface="Arial" panose="020B0604020202020204" pitchFamily="34" charset="0"/>
              </a:rPr>
              <a:t>D. Sử dụng các yếu tố sản xuất để sản xuất, kinh doanh và thu lợi nhuận.</a:t>
            </a:r>
            <a:endParaRPr lang="vi-VN" sz="4200" noProof="1">
              <a:solidFill>
                <a:prstClr val="black"/>
              </a:solidFill>
              <a:cs typeface="Arial" panose="020B0604020202020204" pitchFamily="34" charset="0"/>
            </a:endParaRPr>
          </a:p>
        </p:txBody>
      </p:sp>
    </p:spTree>
    <p:extLst>
      <p:ext uri="{BB962C8B-B14F-4D97-AF65-F5344CB8AC3E}">
        <p14:creationId xmlns:p14="http://schemas.microsoft.com/office/powerpoint/2010/main" val="175898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09460" y="289590"/>
            <a:ext cx="8115300" cy="1290953"/>
            <a:chOff x="0" y="0"/>
            <a:chExt cx="7108630" cy="1130816"/>
          </a:xfrm>
        </p:grpSpPr>
        <p:sp>
          <p:nvSpPr>
            <p:cNvPr id="4" name="Freeform 4"/>
            <p:cNvSpPr/>
            <p:nvPr/>
          </p:nvSpPr>
          <p:spPr>
            <a:xfrm>
              <a:off x="10160" y="16510"/>
              <a:ext cx="7085770" cy="1102876"/>
            </a:xfrm>
            <a:custGeom>
              <a:avLst/>
              <a:gdLst/>
              <a:ahLst/>
              <a:cxnLst/>
              <a:rect l="l" t="t" r="r" b="b"/>
              <a:pathLst>
                <a:path w="7085770" h="1102876">
                  <a:moveTo>
                    <a:pt x="7085770" y="1102876"/>
                  </a:moveTo>
                  <a:lnTo>
                    <a:pt x="0" y="1095256"/>
                  </a:lnTo>
                  <a:lnTo>
                    <a:pt x="0" y="395733"/>
                  </a:lnTo>
                  <a:lnTo>
                    <a:pt x="17780" y="19050"/>
                  </a:lnTo>
                  <a:lnTo>
                    <a:pt x="3531497" y="0"/>
                  </a:lnTo>
                  <a:lnTo>
                    <a:pt x="7066720" y="5080"/>
                  </a:lnTo>
                  <a:close/>
                </a:path>
              </a:pathLst>
            </a:custGeom>
            <a:solidFill>
              <a:srgbClr val="C3113D"/>
            </a:solidFill>
          </p:spPr>
        </p:sp>
        <p:sp>
          <p:nvSpPr>
            <p:cNvPr id="5" name="Freeform 5"/>
            <p:cNvSpPr/>
            <p:nvPr/>
          </p:nvSpPr>
          <p:spPr>
            <a:xfrm>
              <a:off x="-3810" y="0"/>
              <a:ext cx="7114980" cy="1129546"/>
            </a:xfrm>
            <a:custGeom>
              <a:avLst/>
              <a:gdLst/>
              <a:ahLst/>
              <a:cxnLst/>
              <a:rect l="l" t="t" r="r" b="b"/>
              <a:pathLst>
                <a:path w="7114980" h="1129546">
                  <a:moveTo>
                    <a:pt x="7080690" y="21590"/>
                  </a:moveTo>
                  <a:cubicBezTo>
                    <a:pt x="7081959" y="34290"/>
                    <a:pt x="7081959" y="44450"/>
                    <a:pt x="7083230" y="54610"/>
                  </a:cubicBezTo>
                  <a:cubicBezTo>
                    <a:pt x="7085769" y="79869"/>
                    <a:pt x="7087040" y="102348"/>
                    <a:pt x="7089580" y="124025"/>
                  </a:cubicBezTo>
                  <a:cubicBezTo>
                    <a:pt x="7089580" y="155335"/>
                    <a:pt x="7102280" y="772717"/>
                    <a:pt x="7108630" y="804027"/>
                  </a:cubicBezTo>
                  <a:cubicBezTo>
                    <a:pt x="7114980" y="851395"/>
                    <a:pt x="7111169" y="899565"/>
                    <a:pt x="7111169" y="946932"/>
                  </a:cubicBezTo>
                  <a:cubicBezTo>
                    <a:pt x="7111169" y="988680"/>
                    <a:pt x="7112440" y="1027216"/>
                    <a:pt x="7113709" y="1068586"/>
                  </a:cubicBezTo>
                  <a:cubicBezTo>
                    <a:pt x="7113709" y="1090176"/>
                    <a:pt x="7113709" y="1104146"/>
                    <a:pt x="7113709" y="1128276"/>
                  </a:cubicBezTo>
                  <a:cubicBezTo>
                    <a:pt x="7090850" y="1128276"/>
                    <a:pt x="7070530" y="1129546"/>
                    <a:pt x="7032693" y="1128276"/>
                  </a:cubicBezTo>
                  <a:cubicBezTo>
                    <a:pt x="6671754" y="1123196"/>
                    <a:pt x="6305262" y="1129546"/>
                    <a:pt x="5944323" y="1124466"/>
                  </a:cubicBezTo>
                  <a:cubicBezTo>
                    <a:pt x="5727759" y="1120656"/>
                    <a:pt x="5516749" y="1123196"/>
                    <a:pt x="5300186" y="1120656"/>
                  </a:cubicBezTo>
                  <a:cubicBezTo>
                    <a:pt x="5200233" y="1119386"/>
                    <a:pt x="5100281" y="1118116"/>
                    <a:pt x="5000328" y="1116846"/>
                  </a:cubicBezTo>
                  <a:cubicBezTo>
                    <a:pt x="4939246" y="1116846"/>
                    <a:pt x="4883718" y="1118116"/>
                    <a:pt x="4822635" y="1118116"/>
                  </a:cubicBezTo>
                  <a:cubicBezTo>
                    <a:pt x="4667154" y="1116846"/>
                    <a:pt x="4239580" y="1118116"/>
                    <a:pt x="4084099" y="1116846"/>
                  </a:cubicBezTo>
                  <a:cubicBezTo>
                    <a:pt x="3973041" y="1115576"/>
                    <a:pt x="1751877" y="1124466"/>
                    <a:pt x="1640819" y="1123196"/>
                  </a:cubicBezTo>
                  <a:cubicBezTo>
                    <a:pt x="1613054" y="1123196"/>
                    <a:pt x="1579737" y="1124466"/>
                    <a:pt x="1551972" y="1124466"/>
                  </a:cubicBezTo>
                  <a:cubicBezTo>
                    <a:pt x="1485338" y="1124466"/>
                    <a:pt x="1424256" y="1125736"/>
                    <a:pt x="1357621" y="1125736"/>
                  </a:cubicBezTo>
                  <a:cubicBezTo>
                    <a:pt x="1191033" y="1125736"/>
                    <a:pt x="1029999" y="1124466"/>
                    <a:pt x="863412" y="1123196"/>
                  </a:cubicBezTo>
                  <a:cubicBezTo>
                    <a:pt x="763460" y="1121926"/>
                    <a:pt x="663507" y="1120656"/>
                    <a:pt x="569108" y="1119386"/>
                  </a:cubicBezTo>
                  <a:cubicBezTo>
                    <a:pt x="391415" y="1118116"/>
                    <a:pt x="213722" y="1116846"/>
                    <a:pt x="48260" y="1116846"/>
                  </a:cubicBezTo>
                  <a:cubicBezTo>
                    <a:pt x="38100" y="1116846"/>
                    <a:pt x="29210" y="1116846"/>
                    <a:pt x="19050" y="1115576"/>
                  </a:cubicBezTo>
                  <a:cubicBezTo>
                    <a:pt x="10160" y="1114306"/>
                    <a:pt x="5080" y="1107956"/>
                    <a:pt x="7620" y="1099066"/>
                  </a:cubicBezTo>
                  <a:cubicBezTo>
                    <a:pt x="16510" y="1067358"/>
                    <a:pt x="12700" y="1047287"/>
                    <a:pt x="11430" y="1026413"/>
                  </a:cubicBezTo>
                  <a:cubicBezTo>
                    <a:pt x="10160" y="983863"/>
                    <a:pt x="6350" y="942115"/>
                    <a:pt x="7620" y="899565"/>
                  </a:cubicBezTo>
                  <a:cubicBezTo>
                    <a:pt x="5080" y="846578"/>
                    <a:pt x="0" y="190660"/>
                    <a:pt x="7620" y="136870"/>
                  </a:cubicBezTo>
                  <a:cubicBezTo>
                    <a:pt x="8890" y="126433"/>
                    <a:pt x="7620" y="115193"/>
                    <a:pt x="8890" y="104757"/>
                  </a:cubicBezTo>
                  <a:cubicBezTo>
                    <a:pt x="10160" y="87897"/>
                    <a:pt x="12700" y="69432"/>
                    <a:pt x="13970" y="44450"/>
                  </a:cubicBezTo>
                  <a:cubicBezTo>
                    <a:pt x="13970" y="41910"/>
                    <a:pt x="15240" y="39370"/>
                    <a:pt x="16510" y="38100"/>
                  </a:cubicBezTo>
                  <a:cubicBezTo>
                    <a:pt x="38100" y="35560"/>
                    <a:pt x="74899" y="30480"/>
                    <a:pt x="163745" y="29210"/>
                  </a:cubicBezTo>
                  <a:cubicBezTo>
                    <a:pt x="313674" y="25400"/>
                    <a:pt x="463603" y="22860"/>
                    <a:pt x="619084" y="20320"/>
                  </a:cubicBezTo>
                  <a:cubicBezTo>
                    <a:pt x="724589" y="17780"/>
                    <a:pt x="830094" y="16510"/>
                    <a:pt x="930047" y="13970"/>
                  </a:cubicBezTo>
                  <a:cubicBezTo>
                    <a:pt x="1029999" y="11430"/>
                    <a:pt x="1135504" y="8890"/>
                    <a:pt x="1235457" y="8890"/>
                  </a:cubicBezTo>
                  <a:cubicBezTo>
                    <a:pt x="1346515" y="7620"/>
                    <a:pt x="1457573" y="10160"/>
                    <a:pt x="1568631" y="8890"/>
                  </a:cubicBezTo>
                  <a:cubicBezTo>
                    <a:pt x="1707454" y="8890"/>
                    <a:pt x="4222921" y="6350"/>
                    <a:pt x="4361744" y="5080"/>
                  </a:cubicBezTo>
                  <a:cubicBezTo>
                    <a:pt x="4495014" y="3810"/>
                    <a:pt x="4628284" y="2540"/>
                    <a:pt x="4767106" y="2540"/>
                  </a:cubicBezTo>
                  <a:cubicBezTo>
                    <a:pt x="4994776" y="1270"/>
                    <a:pt x="5216892" y="0"/>
                    <a:pt x="5444561" y="0"/>
                  </a:cubicBezTo>
                  <a:cubicBezTo>
                    <a:pt x="5538961" y="0"/>
                    <a:pt x="5638913" y="2540"/>
                    <a:pt x="5733312" y="2540"/>
                  </a:cubicBezTo>
                  <a:cubicBezTo>
                    <a:pt x="5994299" y="3810"/>
                    <a:pt x="6260839" y="5080"/>
                    <a:pt x="6521825" y="7620"/>
                  </a:cubicBezTo>
                  <a:cubicBezTo>
                    <a:pt x="6660648" y="8890"/>
                    <a:pt x="6799470" y="12700"/>
                    <a:pt x="6938294" y="16510"/>
                  </a:cubicBezTo>
                  <a:cubicBezTo>
                    <a:pt x="6971611" y="16510"/>
                    <a:pt x="7004928" y="16510"/>
                    <a:pt x="7032693" y="16510"/>
                  </a:cubicBezTo>
                  <a:cubicBezTo>
                    <a:pt x="7061640" y="17780"/>
                    <a:pt x="7070530" y="20320"/>
                    <a:pt x="7080690" y="21590"/>
                  </a:cubicBezTo>
                  <a:close/>
                  <a:moveTo>
                    <a:pt x="7090850" y="1111766"/>
                  </a:moveTo>
                  <a:cubicBezTo>
                    <a:pt x="7092120" y="1095256"/>
                    <a:pt x="7093390" y="1082556"/>
                    <a:pt x="7093390" y="1069856"/>
                  </a:cubicBezTo>
                  <a:cubicBezTo>
                    <a:pt x="7092120" y="1023202"/>
                    <a:pt x="7090850" y="980651"/>
                    <a:pt x="7090850" y="934890"/>
                  </a:cubicBezTo>
                  <a:cubicBezTo>
                    <a:pt x="7090850" y="914016"/>
                    <a:pt x="7093390" y="893142"/>
                    <a:pt x="7092120" y="872268"/>
                  </a:cubicBezTo>
                  <a:cubicBezTo>
                    <a:pt x="7092120" y="853000"/>
                    <a:pt x="7090850" y="832929"/>
                    <a:pt x="7089580" y="813661"/>
                  </a:cubicBezTo>
                  <a:cubicBezTo>
                    <a:pt x="7084500" y="783956"/>
                    <a:pt x="7073070" y="168984"/>
                    <a:pt x="7073070" y="139279"/>
                  </a:cubicBezTo>
                  <a:cubicBezTo>
                    <a:pt x="7070530" y="114391"/>
                    <a:pt x="7067990" y="88700"/>
                    <a:pt x="7065450" y="63500"/>
                  </a:cubicBezTo>
                  <a:cubicBezTo>
                    <a:pt x="7064180" y="44450"/>
                    <a:pt x="7062909" y="43180"/>
                    <a:pt x="7016035" y="41910"/>
                  </a:cubicBezTo>
                  <a:cubicBezTo>
                    <a:pt x="6999376" y="41910"/>
                    <a:pt x="6988270" y="41910"/>
                    <a:pt x="6971611" y="40640"/>
                  </a:cubicBezTo>
                  <a:cubicBezTo>
                    <a:pt x="6832789" y="36830"/>
                    <a:pt x="6688413" y="31750"/>
                    <a:pt x="6549590" y="30480"/>
                  </a:cubicBezTo>
                  <a:cubicBezTo>
                    <a:pt x="6210863" y="26670"/>
                    <a:pt x="5866582" y="25400"/>
                    <a:pt x="5527855" y="22860"/>
                  </a:cubicBezTo>
                  <a:cubicBezTo>
                    <a:pt x="5477879" y="22860"/>
                    <a:pt x="5422350" y="22860"/>
                    <a:pt x="5372373" y="22860"/>
                  </a:cubicBezTo>
                  <a:cubicBezTo>
                    <a:pt x="5289080" y="22860"/>
                    <a:pt x="5205786" y="22860"/>
                    <a:pt x="5128046" y="22860"/>
                  </a:cubicBezTo>
                  <a:cubicBezTo>
                    <a:pt x="4950353" y="22860"/>
                    <a:pt x="4772660" y="22860"/>
                    <a:pt x="4600519" y="24130"/>
                  </a:cubicBezTo>
                  <a:cubicBezTo>
                    <a:pt x="4450591" y="25400"/>
                    <a:pt x="1924017" y="29210"/>
                    <a:pt x="1774089" y="29210"/>
                  </a:cubicBezTo>
                  <a:cubicBezTo>
                    <a:pt x="1529761" y="29210"/>
                    <a:pt x="1285433" y="26670"/>
                    <a:pt x="1041105" y="33020"/>
                  </a:cubicBezTo>
                  <a:cubicBezTo>
                    <a:pt x="913388" y="36830"/>
                    <a:pt x="791224" y="36830"/>
                    <a:pt x="669060" y="38100"/>
                  </a:cubicBezTo>
                  <a:cubicBezTo>
                    <a:pt x="458050" y="41910"/>
                    <a:pt x="247039" y="45720"/>
                    <a:pt x="49530" y="50800"/>
                  </a:cubicBezTo>
                  <a:cubicBezTo>
                    <a:pt x="36830" y="50800"/>
                    <a:pt x="34290" y="53340"/>
                    <a:pt x="33020" y="67023"/>
                  </a:cubicBezTo>
                  <a:cubicBezTo>
                    <a:pt x="31750" y="81474"/>
                    <a:pt x="31750" y="95925"/>
                    <a:pt x="30480" y="110376"/>
                  </a:cubicBezTo>
                  <a:cubicBezTo>
                    <a:pt x="29210" y="134462"/>
                    <a:pt x="26670" y="157744"/>
                    <a:pt x="25400" y="181829"/>
                  </a:cubicBezTo>
                  <a:cubicBezTo>
                    <a:pt x="20320" y="207520"/>
                    <a:pt x="26670" y="835338"/>
                    <a:pt x="29210" y="861029"/>
                  </a:cubicBezTo>
                  <a:cubicBezTo>
                    <a:pt x="29210" y="888325"/>
                    <a:pt x="29210" y="916424"/>
                    <a:pt x="30480" y="943721"/>
                  </a:cubicBezTo>
                  <a:cubicBezTo>
                    <a:pt x="30480" y="963792"/>
                    <a:pt x="33020" y="983863"/>
                    <a:pt x="33020" y="1003934"/>
                  </a:cubicBezTo>
                  <a:cubicBezTo>
                    <a:pt x="33020" y="1025610"/>
                    <a:pt x="33020" y="1047287"/>
                    <a:pt x="31750" y="1069856"/>
                  </a:cubicBezTo>
                  <a:cubicBezTo>
                    <a:pt x="31750" y="1073666"/>
                    <a:pt x="31750" y="1076206"/>
                    <a:pt x="31750" y="1080016"/>
                  </a:cubicBezTo>
                  <a:cubicBezTo>
                    <a:pt x="31750" y="1090176"/>
                    <a:pt x="35560" y="1093986"/>
                    <a:pt x="44450" y="1093986"/>
                  </a:cubicBezTo>
                  <a:cubicBezTo>
                    <a:pt x="86005" y="1093986"/>
                    <a:pt x="163745" y="1095256"/>
                    <a:pt x="235933" y="1095256"/>
                  </a:cubicBezTo>
                  <a:cubicBezTo>
                    <a:pt x="341439" y="1095256"/>
                    <a:pt x="452497" y="1092716"/>
                    <a:pt x="558002" y="1095256"/>
                  </a:cubicBezTo>
                  <a:cubicBezTo>
                    <a:pt x="730142" y="1099066"/>
                    <a:pt x="902282" y="1101606"/>
                    <a:pt x="1074422" y="1100336"/>
                  </a:cubicBezTo>
                  <a:cubicBezTo>
                    <a:pt x="1185481" y="1099066"/>
                    <a:pt x="1290986" y="1101606"/>
                    <a:pt x="1402044" y="1101606"/>
                  </a:cubicBezTo>
                  <a:cubicBezTo>
                    <a:pt x="1563078" y="1101606"/>
                    <a:pt x="1724113" y="1100336"/>
                    <a:pt x="1885147" y="1101606"/>
                  </a:cubicBezTo>
                  <a:cubicBezTo>
                    <a:pt x="2123922" y="1102876"/>
                    <a:pt x="4744895" y="1092716"/>
                    <a:pt x="4989223" y="1095256"/>
                  </a:cubicBezTo>
                  <a:cubicBezTo>
                    <a:pt x="5094728" y="1096526"/>
                    <a:pt x="5200233" y="1097796"/>
                    <a:pt x="5300186" y="1097796"/>
                  </a:cubicBezTo>
                  <a:cubicBezTo>
                    <a:pt x="5483432" y="1100336"/>
                    <a:pt x="5661125" y="1096526"/>
                    <a:pt x="5844371" y="1100336"/>
                  </a:cubicBezTo>
                  <a:cubicBezTo>
                    <a:pt x="5994299" y="1102876"/>
                    <a:pt x="6144228" y="1102876"/>
                    <a:pt x="6294156" y="1105416"/>
                  </a:cubicBezTo>
                  <a:cubicBezTo>
                    <a:pt x="6516273" y="1109226"/>
                    <a:pt x="6738389" y="1111766"/>
                    <a:pt x="6960506" y="1113036"/>
                  </a:cubicBezTo>
                  <a:cubicBezTo>
                    <a:pt x="7043799" y="1113036"/>
                    <a:pt x="7070530" y="1111766"/>
                    <a:pt x="7090850" y="1111766"/>
                  </a:cubicBezTo>
                  <a:close/>
                </a:path>
              </a:pathLst>
            </a:custGeom>
            <a:solidFill>
              <a:srgbClr val="C3113D"/>
            </a:solidFill>
          </p:spPr>
        </p:sp>
      </p:grpSp>
      <p:sp>
        <p:nvSpPr>
          <p:cNvPr id="9" name="TextBox 9"/>
          <p:cNvSpPr txBox="1"/>
          <p:nvPr/>
        </p:nvSpPr>
        <p:spPr>
          <a:xfrm>
            <a:off x="7143720" y="441898"/>
            <a:ext cx="4149495" cy="984885"/>
          </a:xfrm>
          <a:prstGeom prst="rect">
            <a:avLst/>
          </a:prstGeom>
        </p:spPr>
        <p:txBody>
          <a:bodyPr wrap="square" lIns="0" tIns="0" rIns="0" bIns="0" rtlCol="0" anchor="t">
            <a:spAutoFit/>
          </a:bodyPr>
          <a:lstStyle/>
          <a:p>
            <a:pPr marL="0" lvl="0" indent="0" algn="ctr">
              <a:spcBef>
                <a:spcPct val="0"/>
              </a:spcBef>
            </a:pPr>
            <a:r>
              <a:rPr lang="vi-VN" sz="6400" b="1" u="none" spc="420" dirty="0">
                <a:solidFill>
                  <a:srgbClr val="FFFFFF"/>
                </a:solidFill>
                <a:latin typeface="Arial" panose="020B0604020202020204" pitchFamily="34" charset="0"/>
                <a:cs typeface="Arial" panose="020B0604020202020204" pitchFamily="34" charset="0"/>
              </a:rPr>
              <a:t>MỞ ĐẦU</a:t>
            </a:r>
            <a:endParaRPr lang="en-US" sz="6400" b="1" u="none" spc="420" dirty="0">
              <a:solidFill>
                <a:srgbClr val="FFFFFF"/>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15704014" y="166805"/>
            <a:ext cx="2771069" cy="2428150"/>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74434" y="650088"/>
            <a:ext cx="1338348" cy="127021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763977"/>
            <a:ext cx="1483332" cy="1402423"/>
          </a:xfrm>
          <a:prstGeom prst="rect">
            <a:avLst/>
          </a:prstGeom>
        </p:spPr>
      </p:pic>
      <p:pic>
        <p:nvPicPr>
          <p:cNvPr id="14"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51885" y="27478"/>
            <a:ext cx="1338348" cy="1270213"/>
          </a:xfrm>
          <a:prstGeom prst="rect">
            <a:avLst/>
          </a:prstGeom>
        </p:spPr>
      </p:pic>
      <p:sp>
        <p:nvSpPr>
          <p:cNvPr id="15" name="Rectangle 14"/>
          <p:cNvSpPr/>
          <p:nvPr/>
        </p:nvSpPr>
        <p:spPr>
          <a:xfrm>
            <a:off x="2674847" y="2037510"/>
            <a:ext cx="13657906" cy="892552"/>
          </a:xfrm>
          <a:prstGeom prst="rect">
            <a:avLst/>
          </a:prstGeom>
        </p:spPr>
        <p:txBody>
          <a:bodyPr wrap="none">
            <a:spAutoFit/>
          </a:bodyPr>
          <a:lstStyle/>
          <a:p>
            <a:r>
              <a:rPr lang="vi-VN" sz="5200" dirty="0">
                <a:solidFill>
                  <a:srgbClr val="000000"/>
                </a:solidFill>
                <a:latin typeface="Arial" panose="020B0604020202020204" pitchFamily="34" charset="0"/>
                <a:ea typeface="Calibri" panose="020F0502020204030204" pitchFamily="34" charset="0"/>
                <a:cs typeface="Arial" panose="020B0604020202020204" pitchFamily="34" charset="0"/>
              </a:rPr>
              <a:t>Cả lớp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lắng</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nghe</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2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fr-FR" sz="5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5200" b="1" i="1" dirty="0">
                <a:latin typeface="Arial" panose="020B0604020202020204" pitchFamily="34" charset="0"/>
                <a:ea typeface="Calibri" panose="020F0502020204030204" pitchFamily="34" charset="0"/>
                <a:cs typeface="Arial" panose="020B0604020202020204" pitchFamily="34" charset="0"/>
              </a:rPr>
              <a:t>“Bài ca xây dựng”</a:t>
            </a:r>
            <a:r>
              <a:rPr lang="nl-NL" sz="5200" b="1" dirty="0">
                <a:latin typeface="Arial" panose="020B0604020202020204" pitchFamily="34" charset="0"/>
                <a:ea typeface="Calibri" panose="020F0502020204030204" pitchFamily="34" charset="0"/>
                <a:cs typeface="Arial" panose="020B0604020202020204" pitchFamily="34" charset="0"/>
              </a:rPr>
              <a:t> </a:t>
            </a:r>
            <a:endParaRPr lang="en-US" sz="5200" b="1" dirty="0">
              <a:latin typeface="Arial" panose="020B0604020202020204" pitchFamily="34" charset="0"/>
              <a:cs typeface="Arial" panose="020B0604020202020204" pitchFamily="34" charset="0"/>
            </a:endParaRPr>
          </a:p>
        </p:txBody>
      </p:sp>
      <p:pic>
        <p:nvPicPr>
          <p:cNvPr id="17"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134100"/>
            <a:ext cx="3852276" cy="4379405"/>
          </a:xfrm>
          <a:prstGeom prst="rect">
            <a:avLst/>
          </a:prstGeom>
        </p:spPr>
      </p:pic>
      <p:sp>
        <p:nvSpPr>
          <p:cNvPr id="2" name="Rectangle 1"/>
          <p:cNvSpPr/>
          <p:nvPr/>
        </p:nvSpPr>
        <p:spPr>
          <a:xfrm>
            <a:off x="2184987" y="2909837"/>
            <a:ext cx="14311053" cy="3441968"/>
          </a:xfrm>
          <a:prstGeom prst="rect">
            <a:avLst/>
          </a:prstGeom>
        </p:spPr>
        <p:txBody>
          <a:bodyPr wrap="square">
            <a:spAutoFit/>
          </a:bodyPr>
          <a:lstStyle/>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ca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ngợi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lao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100"/>
              </a:spcBef>
              <a:spcAft>
                <a:spcPts val="100"/>
              </a:spcAft>
              <a:buFont typeface="Wingdings" panose="05000000000000000000" pitchFamily="2" charset="2"/>
              <a:buChar char="v"/>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906948" y="6467398"/>
            <a:ext cx="13009452" cy="3279424"/>
          </a:xfrm>
          <a:prstGeom prst="rect">
            <a:avLst/>
          </a:prstGeom>
          <a:solidFill>
            <a:schemeClr val="bg1"/>
          </a:solidFill>
        </p:spPr>
        <p:txBody>
          <a:bodyPr wrap="square">
            <a:spAutoFit/>
          </a:bodyPr>
          <a:lstStyle/>
          <a:p>
            <a:pPr marL="685800" indent="-685800" algn="just">
              <a:lnSpc>
                <a:spcPct val="150000"/>
              </a:lnSpc>
              <a:spcBef>
                <a:spcPts val="100"/>
              </a:spcBef>
              <a:spcAft>
                <a:spcPts val="100"/>
              </a:spcAft>
              <a:buFont typeface="Symbol" panose="05050102010706020507" pitchFamily="18" charset="2"/>
              <a:buChar char="Þ"/>
            </a:pP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thợ</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xuất</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kinh</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doanh</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nền</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kinh</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FF0000"/>
                </a:solidFill>
                <a:latin typeface="Arial" panose="020B0604020202020204" pitchFamily="34" charset="0"/>
                <a:ea typeface="Calibri" panose="020F0502020204030204" pitchFamily="34" charset="0"/>
                <a:cs typeface="Arial" panose="020B0604020202020204" pitchFamily="34" charset="0"/>
              </a:rPr>
              <a:t>tế</a:t>
            </a:r>
            <a:r>
              <a:rPr lang="fr-FR" sz="4800" b="1"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594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2AAB0A6C-B5CF-A61F-BFA1-084E8179427B}"/>
              </a:ext>
            </a:extLst>
          </p:cNvPr>
          <p:cNvSpPr/>
          <p:nvPr/>
        </p:nvSpPr>
        <p:spPr>
          <a:xfrm>
            <a:off x="1821872" y="43458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2. </a:t>
            </a:r>
            <a:r>
              <a:rPr lang="vi-VN" sz="4800" noProof="1">
                <a:solidFill>
                  <a:prstClr val="black"/>
                </a:solidFill>
                <a:cs typeface="Arial" panose="020B0604020202020204" pitchFamily="34" charset="0"/>
              </a:rPr>
              <a:t>Nội dung nào dưới đây là vai trò của chủ thể tiêu dùng?</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52229840-47B9-FBF0-72CA-85D9065C1AE6}"/>
              </a:ext>
            </a:extLst>
          </p:cNvPr>
          <p:cNvSpPr/>
          <p:nvPr/>
        </p:nvSpPr>
        <p:spPr>
          <a:xfrm>
            <a:off x="1821872" y="388437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1371600">
              <a:lnSpc>
                <a:spcPct val="150000"/>
              </a:lnSpc>
              <a:buAutoNum type="alphaUcPeriod"/>
              <a:defRPr/>
            </a:pPr>
            <a:r>
              <a:rPr lang="vi-VN" sz="4500" noProof="1">
                <a:solidFill>
                  <a:prstClr val="black"/>
                </a:solidFill>
                <a:cs typeface="Arial" panose="020B0604020202020204" pitchFamily="34" charset="0"/>
              </a:rPr>
              <a:t>Giúp nên kinh tế </a:t>
            </a:r>
          </a:p>
          <a:p>
            <a:pPr algn="ctr" defTabSz="1371600">
              <a:lnSpc>
                <a:spcPct val="150000"/>
              </a:lnSpc>
              <a:defRPr/>
            </a:pPr>
            <a:r>
              <a:rPr lang="vi-VN" sz="4500" noProof="1">
                <a:solidFill>
                  <a:prstClr val="black"/>
                </a:solidFill>
                <a:cs typeface="Arial" panose="020B0604020202020204" pitchFamily="34" charset="0"/>
              </a:rPr>
              <a:t>linh hoạt hơn.</a:t>
            </a:r>
            <a:endParaRPr lang="vi-VN" sz="45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787E0EB2-EA57-2079-2EDA-481213F341F4}"/>
              </a:ext>
            </a:extLst>
          </p:cNvPr>
          <p:cNvSpPr/>
          <p:nvPr/>
        </p:nvSpPr>
        <p:spPr>
          <a:xfrm>
            <a:off x="1821872" y="633662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noProof="1">
                <a:solidFill>
                  <a:prstClr val="black"/>
                </a:solidFill>
                <a:latin typeface="Arial" panose="020B0604020202020204" pitchFamily="34" charset="0"/>
                <a:cs typeface="Arial" panose="020B0604020202020204" pitchFamily="34" charset="0"/>
              </a:rPr>
              <a:t>B. </a:t>
            </a:r>
            <a:r>
              <a:rPr lang="vi-VN" sz="4500" noProof="1">
                <a:solidFill>
                  <a:prstClr val="black"/>
                </a:solidFill>
                <a:cs typeface="Arial" panose="020B0604020202020204" pitchFamily="34" charset="0"/>
              </a:rPr>
              <a:t>Định hướng, tạo động lực sản xuất phát triển.</a:t>
            </a:r>
            <a:endParaRPr lang="vi-VN" sz="45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7F210423-51A6-25E3-31EF-5296FB305F72}"/>
              </a:ext>
            </a:extLst>
          </p:cNvPr>
          <p:cNvSpPr/>
          <p:nvPr/>
        </p:nvSpPr>
        <p:spPr>
          <a:xfrm>
            <a:off x="9663545" y="388437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noProof="1">
                <a:solidFill>
                  <a:prstClr val="black"/>
                </a:solidFill>
                <a:latin typeface="Arial" panose="020B0604020202020204" pitchFamily="34" charset="0"/>
                <a:cs typeface="Arial" panose="020B0604020202020204" pitchFamily="34" charset="0"/>
              </a:rPr>
              <a:t>C. Tạo ra sản phẩm phù hợp với nhu cầu xã hội.</a:t>
            </a:r>
            <a:endParaRPr lang="vi-VN" sz="45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6A6064CC-EE32-098D-472C-5E99F97268AB}"/>
              </a:ext>
            </a:extLst>
          </p:cNvPr>
          <p:cNvSpPr/>
          <p:nvPr/>
        </p:nvSpPr>
        <p:spPr>
          <a:xfrm>
            <a:off x="9663544" y="633662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500" noProof="1">
                <a:solidFill>
                  <a:prstClr val="black"/>
                </a:solidFill>
                <a:cs typeface="Arial" panose="020B0604020202020204" pitchFamily="34" charset="0"/>
              </a:rPr>
              <a:t>D. Tiết kiệm năng lượng.</a:t>
            </a:r>
            <a:endParaRPr lang="vi-VN" sz="4500" noProof="1">
              <a:solidFill>
                <a:prstClr val="black"/>
              </a:solidFill>
              <a:latin typeface="Arial" panose="020B060402020202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46D44C3C-7263-7CC7-BACB-318DAA07637C}"/>
              </a:ext>
            </a:extLst>
          </p:cNvPr>
          <p:cNvSpPr/>
          <p:nvPr/>
        </p:nvSpPr>
        <p:spPr>
          <a:xfrm>
            <a:off x="1821871" y="6336621"/>
            <a:ext cx="6802583" cy="1995053"/>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noProof="1">
                <a:solidFill>
                  <a:prstClr val="black"/>
                </a:solidFill>
                <a:latin typeface="Arial" panose="020B0604020202020204" pitchFamily="34" charset="0"/>
                <a:cs typeface="Arial" panose="020B0604020202020204" pitchFamily="34" charset="0"/>
              </a:rPr>
              <a:t>B. </a:t>
            </a:r>
            <a:r>
              <a:rPr lang="vi-VN" sz="4500" noProof="1">
                <a:solidFill>
                  <a:prstClr val="black"/>
                </a:solidFill>
                <a:cs typeface="Arial" panose="020B0604020202020204" pitchFamily="34" charset="0"/>
              </a:rPr>
              <a:t>Định hướng, tạo động lực sản xuất phát triển.</a:t>
            </a:r>
          </a:p>
        </p:txBody>
      </p:sp>
    </p:spTree>
    <p:extLst>
      <p:ext uri="{BB962C8B-B14F-4D97-AF65-F5344CB8AC3E}">
        <p14:creationId xmlns:p14="http://schemas.microsoft.com/office/powerpoint/2010/main" val="24442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B304FF3E-4BF4-C942-A52E-754F238B89B0}"/>
              </a:ext>
            </a:extLst>
          </p:cNvPr>
          <p:cNvSpPr/>
          <p:nvPr/>
        </p:nvSpPr>
        <p:spPr>
          <a:xfrm>
            <a:off x="1821872" y="453978"/>
            <a:ext cx="14644256" cy="2228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3. </a:t>
            </a:r>
            <a:r>
              <a:rPr lang="vi-VN" sz="4800" noProof="1">
                <a:solidFill>
                  <a:prstClr val="black"/>
                </a:solidFill>
                <a:cs typeface="Arial" panose="020B0604020202020204" pitchFamily="34" charset="0"/>
              </a:rPr>
              <a:t>Nội dung nào dưới đây là vai trò của chủ thể trung gian?</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A046DBDD-8D9E-42A2-3613-FE6729626C51}"/>
              </a:ext>
            </a:extLst>
          </p:cNvPr>
          <p:cNvSpPr/>
          <p:nvPr/>
        </p:nvSpPr>
        <p:spPr>
          <a:xfrm>
            <a:off x="1001919" y="3125071"/>
            <a:ext cx="7837281" cy="247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A. Là cầu nối giữa các chủ thể sản xuất, tiêu dùng hàng hoá, dịch vụ trên thị trường.</a:t>
            </a:r>
            <a:endParaRPr lang="vi-VN" sz="4000" noProof="1">
              <a:solidFill>
                <a:prstClr val="black"/>
              </a:solidFill>
              <a:latin typeface="Arial" panose="020B0604020202020204" pitchFamily="34" charset="0"/>
              <a:cs typeface="Arial" panose="020B0604020202020204" pitchFamily="34" charset="0"/>
            </a:endParaRPr>
          </a:p>
        </p:txBody>
      </p:sp>
      <p:sp>
        <p:nvSpPr>
          <p:cNvPr id="9" name="Đáp án sai 1">
            <a:extLst>
              <a:ext uri="{FF2B5EF4-FFF2-40B4-BE49-F238E27FC236}">
                <a16:creationId xmlns:a16="http://schemas.microsoft.com/office/drawing/2014/main" id="{03538CF6-EF12-6739-3454-BB39D1C4BD25}"/>
              </a:ext>
            </a:extLst>
          </p:cNvPr>
          <p:cNvSpPr/>
          <p:nvPr/>
        </p:nvSpPr>
        <p:spPr>
          <a:xfrm>
            <a:off x="1001919" y="6108365"/>
            <a:ext cx="7837281" cy="2464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B. Thực hiện tăng trưởng kinh tế gắn liền với tiến bộ, công bằng xã hội.</a:t>
            </a:r>
            <a:endParaRPr lang="vi-VN" sz="4000" noProof="1">
              <a:solidFill>
                <a:prstClr val="black"/>
              </a:solidFill>
              <a:latin typeface="Arial" panose="020B0604020202020204" pitchFamily="34" charset="0"/>
              <a:cs typeface="Arial" panose="020B0604020202020204" pitchFamily="34" charset="0"/>
            </a:endParaRPr>
          </a:p>
        </p:txBody>
      </p:sp>
      <p:sp>
        <p:nvSpPr>
          <p:cNvPr id="10" name="Đáp án sai 2">
            <a:extLst>
              <a:ext uri="{FF2B5EF4-FFF2-40B4-BE49-F238E27FC236}">
                <a16:creationId xmlns:a16="http://schemas.microsoft.com/office/drawing/2014/main" id="{068B4EA7-D6DC-D01B-451C-047F24645159}"/>
              </a:ext>
            </a:extLst>
          </p:cNvPr>
          <p:cNvSpPr/>
          <p:nvPr/>
        </p:nvSpPr>
        <p:spPr>
          <a:xfrm>
            <a:off x="9646484" y="3125071"/>
            <a:ext cx="7772400" cy="247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C. Khắc phục những bất ổn trong nền kinh tế như lạm phát, thất nghiệp.</a:t>
            </a:r>
            <a:endParaRPr lang="vi-VN" sz="4000" noProof="1">
              <a:solidFill>
                <a:prstClr val="black"/>
              </a:solidFill>
              <a:latin typeface="Arial" panose="020B0604020202020204" pitchFamily="34" charset="0"/>
              <a:cs typeface="Arial" panose="020B0604020202020204" pitchFamily="34" charset="0"/>
            </a:endParaRPr>
          </a:p>
        </p:txBody>
      </p:sp>
      <p:sp>
        <p:nvSpPr>
          <p:cNvPr id="11" name="Đáp án sai 3">
            <a:extLst>
              <a:ext uri="{FF2B5EF4-FFF2-40B4-BE49-F238E27FC236}">
                <a16:creationId xmlns:a16="http://schemas.microsoft.com/office/drawing/2014/main" id="{D93C52D9-135B-5879-D0AF-E2C2BD52F230}"/>
              </a:ext>
            </a:extLst>
          </p:cNvPr>
          <p:cNvSpPr/>
          <p:nvPr/>
        </p:nvSpPr>
        <p:spPr>
          <a:xfrm>
            <a:off x="9646484" y="6095347"/>
            <a:ext cx="7755340" cy="24878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D. Dẫn dắt nền kinh tế theo định hướng xã hội chủ nghĩa.</a:t>
            </a:r>
            <a:endParaRPr lang="vi-VN" sz="4000" noProof="1">
              <a:solidFill>
                <a:prstClr val="black"/>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a16="http://schemas.microsoft.com/office/drawing/2014/main" id="{FFA0D970-F0CC-47DF-846F-4B57F8A0BB8B}"/>
              </a:ext>
            </a:extLst>
          </p:cNvPr>
          <p:cNvSpPr/>
          <p:nvPr/>
        </p:nvSpPr>
        <p:spPr>
          <a:xfrm>
            <a:off x="964388" y="3105566"/>
            <a:ext cx="7874812" cy="2494602"/>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A. Là cầu nối giữa các chủ thể sản xuất, tiêu dùng hàng hoá, dịch vụ trên thị trường.</a:t>
            </a:r>
          </a:p>
        </p:txBody>
      </p:sp>
    </p:spTree>
    <p:extLst>
      <p:ext uri="{BB962C8B-B14F-4D97-AF65-F5344CB8AC3E}">
        <p14:creationId xmlns:p14="http://schemas.microsoft.com/office/powerpoint/2010/main" val="280123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4072" y="9113001"/>
            <a:ext cx="18696144" cy="1173999"/>
          </a:xfrm>
          <a:prstGeom prst="rect">
            <a:avLst/>
          </a:prstGeom>
          <a:solidFill>
            <a:srgbClr val="FFD68B">
              <a:alpha val="52157"/>
            </a:srgbClr>
          </a:solidFill>
        </p:spPr>
        <p:txBody>
          <a:bodyPr/>
          <a:lstStyle/>
          <a:p>
            <a:endParaRPr lang="en-US" sz="2700" dirty="0"/>
          </a:p>
        </p:txBody>
      </p:sp>
      <p:sp>
        <p:nvSpPr>
          <p:cNvPr id="7" name="Câu hỏi">
            <a:extLst>
              <a:ext uri="{FF2B5EF4-FFF2-40B4-BE49-F238E27FC236}">
                <a16:creationId xmlns:a16="http://schemas.microsoft.com/office/drawing/2014/main" id="{C6041B3D-A748-A0B9-1D1D-82BE2548AA87}"/>
              </a:ext>
            </a:extLst>
          </p:cNvPr>
          <p:cNvSpPr/>
          <p:nvPr/>
        </p:nvSpPr>
        <p:spPr>
          <a:xfrm>
            <a:off x="1821872" y="434585"/>
            <a:ext cx="14644256" cy="2499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800" b="1" noProof="1">
                <a:solidFill>
                  <a:prstClr val="black"/>
                </a:solidFill>
                <a:cs typeface="Arial" panose="020B0604020202020204" pitchFamily="34" charset="0"/>
              </a:rPr>
              <a:t>Câu 4. </a:t>
            </a:r>
            <a:r>
              <a:rPr lang="vi-VN" sz="4800" noProof="1">
                <a:solidFill>
                  <a:prstClr val="black"/>
                </a:solidFill>
                <a:cs typeface="Arial" panose="020B0604020202020204" pitchFamily="34" charset="0"/>
              </a:rPr>
              <a:t>Nội dung nào dưới đây là vai trò chủ thể kinh tế của Nhà nước?</a:t>
            </a:r>
            <a:endParaRPr lang="vi-VN" sz="4800" noProof="1">
              <a:solidFill>
                <a:prstClr val="black"/>
              </a:solidFill>
              <a:latin typeface="Arial" panose="020B060402020202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id="{E89916CF-0176-9D2A-D58C-555F1414B6F9}"/>
              </a:ext>
            </a:extLst>
          </p:cNvPr>
          <p:cNvSpPr/>
          <p:nvPr/>
        </p:nvSpPr>
        <p:spPr>
          <a:xfrm>
            <a:off x="1143000" y="3390900"/>
            <a:ext cx="7481455" cy="24885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noProof="1">
                <a:solidFill>
                  <a:prstClr val="black"/>
                </a:solidFill>
                <a:cs typeface="Arial" panose="020B0604020202020204" pitchFamily="34" charset="0"/>
              </a:rPr>
              <a:t>A. Quyết định số lượng sản phẩm cung ứng cho thị trường.</a:t>
            </a:r>
            <a:endParaRPr lang="vi-VN" sz="40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86B4CAD6-50A0-8F31-5C42-746FE6637ED0}"/>
              </a:ext>
            </a:extLst>
          </p:cNvPr>
          <p:cNvSpPr/>
          <p:nvPr/>
        </p:nvSpPr>
        <p:spPr>
          <a:xfrm>
            <a:off x="1143000" y="6213237"/>
            <a:ext cx="7481455" cy="25395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latin typeface="Arial" panose="020B0604020202020204" pitchFamily="34" charset="0"/>
                <a:cs typeface="Arial" panose="020B0604020202020204" pitchFamily="34" charset="0"/>
              </a:rPr>
              <a:t>B. Quyết định hiệu quả kinh doanh của doanh nghiệp.</a:t>
            </a:r>
            <a:endParaRPr lang="vi-VN" sz="40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14869F21-815D-0088-7C12-17FD4C928D9C}"/>
              </a:ext>
            </a:extLst>
          </p:cNvPr>
          <p:cNvSpPr/>
          <p:nvPr/>
        </p:nvSpPr>
        <p:spPr>
          <a:xfrm>
            <a:off x="9663545" y="3390900"/>
            <a:ext cx="7481455" cy="24885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C. Thoả mãn nhu cầu của người sản xuất.</a:t>
            </a:r>
            <a:endParaRPr lang="vi-VN" sz="40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75091531-81A6-B98C-15E8-2B03BCC7FD34}"/>
              </a:ext>
            </a:extLst>
          </p:cNvPr>
          <p:cNvSpPr/>
          <p:nvPr/>
        </p:nvSpPr>
        <p:spPr>
          <a:xfrm>
            <a:off x="9663544" y="6213237"/>
            <a:ext cx="7481456" cy="26168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D. Quản lí nền kinh tế thông qua thực hiện chức năng quản lí nhà nước vẻ kinh tế.</a:t>
            </a:r>
            <a:endParaRPr lang="vi-VN" sz="4000" noProof="1">
              <a:solidFill>
                <a:prstClr val="black"/>
              </a:solidFill>
              <a:latin typeface="Arial" panose="020B0604020202020204" pitchFamily="34" charset="0"/>
              <a:cs typeface="Arial" panose="020B0604020202020204" pitchFamily="34" charset="0"/>
            </a:endParaRPr>
          </a:p>
        </p:txBody>
      </p:sp>
      <p:sp>
        <p:nvSpPr>
          <p:cNvPr id="13" name="Đáp án đúng">
            <a:extLst>
              <a:ext uri="{FF2B5EF4-FFF2-40B4-BE49-F238E27FC236}">
                <a16:creationId xmlns:a16="http://schemas.microsoft.com/office/drawing/2014/main" id="{D7F6AAE2-1AB6-CBCC-DBD7-7F2A244503C6}"/>
              </a:ext>
            </a:extLst>
          </p:cNvPr>
          <p:cNvSpPr/>
          <p:nvPr/>
        </p:nvSpPr>
        <p:spPr>
          <a:xfrm>
            <a:off x="9663544" y="6213238"/>
            <a:ext cx="7537003" cy="2652374"/>
          </a:xfrm>
          <a:prstGeom prst="roundRect">
            <a:avLst/>
          </a:prstGeom>
          <a:solidFill>
            <a:srgbClr val="FFD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rPr>
              <a:t>D. Quản lí nền kinh tế thông qua thực hiện chức năng quản lí nhà nước vẻ kinh tế.</a:t>
            </a:r>
          </a:p>
        </p:txBody>
      </p:sp>
    </p:spTree>
    <p:extLst>
      <p:ext uri="{BB962C8B-B14F-4D97-AF65-F5344CB8AC3E}">
        <p14:creationId xmlns:p14="http://schemas.microsoft.com/office/powerpoint/2010/main" val="9085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6790" r="2168"/>
          <a:stretch>
            <a:fillRect/>
          </a:stretch>
        </p:blipFill>
        <p:spPr>
          <a:xfrm>
            <a:off x="325682" y="0"/>
            <a:ext cx="5283925" cy="4125878"/>
          </a:xfrm>
          <a:prstGeom prst="rect">
            <a:avLst/>
          </a:prstGeom>
        </p:spPr>
      </p:pic>
      <p:sp>
        <p:nvSpPr>
          <p:cNvPr id="4" name="TextBox 4"/>
          <p:cNvSpPr txBox="1"/>
          <p:nvPr/>
        </p:nvSpPr>
        <p:spPr>
          <a:xfrm>
            <a:off x="728000" y="312903"/>
            <a:ext cx="4479288" cy="2954655"/>
          </a:xfrm>
          <a:prstGeom prst="rect">
            <a:avLst/>
          </a:prstGeom>
        </p:spPr>
        <p:txBody>
          <a:bodyPr wrap="square" lIns="0" tIns="0" rIns="0" bIns="0" rtlCol="0" anchor="t">
            <a:spAutoFit/>
          </a:bodyPr>
          <a:lstStyle/>
          <a:p>
            <a:pPr marL="0" lvl="0" indent="0" algn="ctr">
              <a:lnSpc>
                <a:spcPct val="150000"/>
              </a:lnSpc>
              <a:spcBef>
                <a:spcPct val="0"/>
              </a:spcBef>
            </a:pPr>
            <a:r>
              <a:rPr lang="vi-VN" sz="6400" b="1" dirty="0">
                <a:solidFill>
                  <a:srgbClr val="FFFFFF"/>
                </a:solidFill>
              </a:rPr>
              <a:t>BÀI TẬP </a:t>
            </a:r>
          </a:p>
          <a:p>
            <a:pPr marL="0" lvl="0" indent="0" algn="ctr">
              <a:lnSpc>
                <a:spcPct val="150000"/>
              </a:lnSpc>
              <a:spcBef>
                <a:spcPct val="0"/>
              </a:spcBef>
            </a:pPr>
            <a:r>
              <a:rPr lang="vi-VN" sz="6400" b="1" dirty="0">
                <a:solidFill>
                  <a:srgbClr val="FFFFFF"/>
                </a:solidFill>
              </a:rPr>
              <a:t>VẬN DỤNG</a:t>
            </a:r>
            <a:endParaRPr lang="en-US" sz="6400" b="1" u="none" dirty="0">
              <a:solidFill>
                <a:srgbClr val="FFFFFF"/>
              </a:solidFill>
            </a:endParaRPr>
          </a:p>
        </p:txBody>
      </p:sp>
      <p:grpSp>
        <p:nvGrpSpPr>
          <p:cNvPr id="6" name="Group 6"/>
          <p:cNvGrpSpPr/>
          <p:nvPr/>
        </p:nvGrpSpPr>
        <p:grpSpPr>
          <a:xfrm>
            <a:off x="6011925" y="1028700"/>
            <a:ext cx="11590275" cy="7975894"/>
            <a:chOff x="0" y="0"/>
            <a:chExt cx="4063114" cy="1675757"/>
          </a:xfrm>
        </p:grpSpPr>
        <p:sp>
          <p:nvSpPr>
            <p:cNvPr id="7" name="Freeform 7"/>
            <p:cNvSpPr/>
            <p:nvPr/>
          </p:nvSpPr>
          <p:spPr>
            <a:xfrm>
              <a:off x="10160" y="16510"/>
              <a:ext cx="4040254" cy="1647817"/>
            </a:xfrm>
            <a:custGeom>
              <a:avLst/>
              <a:gdLst/>
              <a:ahLst/>
              <a:cxnLst/>
              <a:rect l="l" t="t" r="r" b="b"/>
              <a:pathLst>
                <a:path w="4040254" h="1647817">
                  <a:moveTo>
                    <a:pt x="4040254" y="1647817"/>
                  </a:moveTo>
                  <a:lnTo>
                    <a:pt x="0" y="1640197"/>
                  </a:lnTo>
                  <a:lnTo>
                    <a:pt x="0" y="584733"/>
                  </a:lnTo>
                  <a:lnTo>
                    <a:pt x="17780" y="19050"/>
                  </a:lnTo>
                  <a:lnTo>
                    <a:pt x="2012655" y="0"/>
                  </a:lnTo>
                  <a:lnTo>
                    <a:pt x="4021204" y="5080"/>
                  </a:lnTo>
                  <a:close/>
                </a:path>
              </a:pathLst>
            </a:custGeom>
            <a:solidFill>
              <a:srgbClr val="FFFFFF"/>
            </a:solidFill>
          </p:spPr>
        </p:sp>
        <p:sp>
          <p:nvSpPr>
            <p:cNvPr id="8" name="Freeform 8"/>
            <p:cNvSpPr/>
            <p:nvPr/>
          </p:nvSpPr>
          <p:spPr>
            <a:xfrm>
              <a:off x="-3810" y="0"/>
              <a:ext cx="4069464" cy="1674487"/>
            </a:xfrm>
            <a:custGeom>
              <a:avLst/>
              <a:gdLst/>
              <a:ahLst/>
              <a:cxnLst/>
              <a:rect l="l" t="t" r="r" b="b"/>
              <a:pathLst>
                <a:path w="4069464" h="1674487">
                  <a:moveTo>
                    <a:pt x="4035174" y="21590"/>
                  </a:moveTo>
                  <a:cubicBezTo>
                    <a:pt x="4036444" y="34290"/>
                    <a:pt x="4036444" y="44450"/>
                    <a:pt x="4037714" y="54610"/>
                  </a:cubicBezTo>
                  <a:cubicBezTo>
                    <a:pt x="4040254" y="88301"/>
                    <a:pt x="4041524" y="122992"/>
                    <a:pt x="4044064" y="156445"/>
                  </a:cubicBezTo>
                  <a:cubicBezTo>
                    <a:pt x="4044064" y="204766"/>
                    <a:pt x="4056764" y="1157550"/>
                    <a:pt x="4063114" y="1205871"/>
                  </a:cubicBezTo>
                  <a:cubicBezTo>
                    <a:pt x="4069464" y="1278971"/>
                    <a:pt x="4065654" y="1353311"/>
                    <a:pt x="4065654" y="1426411"/>
                  </a:cubicBezTo>
                  <a:cubicBezTo>
                    <a:pt x="4065654" y="1490839"/>
                    <a:pt x="4066924" y="1550311"/>
                    <a:pt x="4068194" y="1613527"/>
                  </a:cubicBezTo>
                  <a:cubicBezTo>
                    <a:pt x="4068194" y="1635117"/>
                    <a:pt x="4068194" y="1649087"/>
                    <a:pt x="4068194" y="1673217"/>
                  </a:cubicBezTo>
                  <a:cubicBezTo>
                    <a:pt x="4045334" y="1673217"/>
                    <a:pt x="4025014" y="1674487"/>
                    <a:pt x="3997056" y="1673217"/>
                  </a:cubicBezTo>
                  <a:cubicBezTo>
                    <a:pt x="3793110" y="1668137"/>
                    <a:pt x="3586026" y="1674487"/>
                    <a:pt x="3382081" y="1669407"/>
                  </a:cubicBezTo>
                  <a:cubicBezTo>
                    <a:pt x="3259713" y="1665597"/>
                    <a:pt x="3140483" y="1668137"/>
                    <a:pt x="3018115" y="1665597"/>
                  </a:cubicBezTo>
                  <a:cubicBezTo>
                    <a:pt x="2961638" y="1664327"/>
                    <a:pt x="2905161" y="1663057"/>
                    <a:pt x="2848683" y="1661787"/>
                  </a:cubicBezTo>
                  <a:cubicBezTo>
                    <a:pt x="2814169" y="1661787"/>
                    <a:pt x="2782793" y="1663057"/>
                    <a:pt x="2748279" y="1663057"/>
                  </a:cubicBezTo>
                  <a:cubicBezTo>
                    <a:pt x="2660426" y="1661787"/>
                    <a:pt x="2418828" y="1663057"/>
                    <a:pt x="2330975" y="1661787"/>
                  </a:cubicBezTo>
                  <a:cubicBezTo>
                    <a:pt x="2268222" y="1660517"/>
                    <a:pt x="1013170" y="1669407"/>
                    <a:pt x="950417" y="1668137"/>
                  </a:cubicBezTo>
                  <a:cubicBezTo>
                    <a:pt x="934729" y="1668137"/>
                    <a:pt x="915903" y="1669407"/>
                    <a:pt x="900215" y="1669407"/>
                  </a:cubicBezTo>
                  <a:cubicBezTo>
                    <a:pt x="862564" y="1669407"/>
                    <a:pt x="828050" y="1670677"/>
                    <a:pt x="790398" y="1670677"/>
                  </a:cubicBezTo>
                  <a:cubicBezTo>
                    <a:pt x="696269" y="1670677"/>
                    <a:pt x="605278" y="1669407"/>
                    <a:pt x="511149" y="1668137"/>
                  </a:cubicBezTo>
                  <a:cubicBezTo>
                    <a:pt x="454672" y="1666867"/>
                    <a:pt x="398195" y="1665597"/>
                    <a:pt x="344855" y="1664327"/>
                  </a:cubicBezTo>
                  <a:cubicBezTo>
                    <a:pt x="244451" y="1663057"/>
                    <a:pt x="144047" y="1661787"/>
                    <a:pt x="48260" y="1661787"/>
                  </a:cubicBezTo>
                  <a:cubicBezTo>
                    <a:pt x="38100" y="1661787"/>
                    <a:pt x="29210" y="1661787"/>
                    <a:pt x="19050" y="1660517"/>
                  </a:cubicBezTo>
                  <a:cubicBezTo>
                    <a:pt x="10160" y="1659247"/>
                    <a:pt x="5080" y="1652897"/>
                    <a:pt x="7620" y="1644007"/>
                  </a:cubicBezTo>
                  <a:cubicBezTo>
                    <a:pt x="16510" y="1612260"/>
                    <a:pt x="12700" y="1581285"/>
                    <a:pt x="11430" y="1549072"/>
                  </a:cubicBezTo>
                  <a:cubicBezTo>
                    <a:pt x="10160" y="1483405"/>
                    <a:pt x="6350" y="1418977"/>
                    <a:pt x="7620" y="1353311"/>
                  </a:cubicBezTo>
                  <a:cubicBezTo>
                    <a:pt x="5080" y="1271538"/>
                    <a:pt x="0" y="259281"/>
                    <a:pt x="7620" y="176269"/>
                  </a:cubicBezTo>
                  <a:cubicBezTo>
                    <a:pt x="8890" y="160162"/>
                    <a:pt x="7620" y="142816"/>
                    <a:pt x="8890" y="126709"/>
                  </a:cubicBezTo>
                  <a:cubicBezTo>
                    <a:pt x="10160" y="100690"/>
                    <a:pt x="12700" y="72194"/>
                    <a:pt x="13970" y="44450"/>
                  </a:cubicBezTo>
                  <a:cubicBezTo>
                    <a:pt x="13970" y="41910"/>
                    <a:pt x="15240" y="39370"/>
                    <a:pt x="16510" y="38100"/>
                  </a:cubicBezTo>
                  <a:cubicBezTo>
                    <a:pt x="38100" y="35560"/>
                    <a:pt x="65606" y="30480"/>
                    <a:pt x="115808" y="29210"/>
                  </a:cubicBezTo>
                  <a:cubicBezTo>
                    <a:pt x="200524" y="25400"/>
                    <a:pt x="285240" y="22860"/>
                    <a:pt x="373094" y="20320"/>
                  </a:cubicBezTo>
                  <a:cubicBezTo>
                    <a:pt x="432709" y="17780"/>
                    <a:pt x="492324" y="16510"/>
                    <a:pt x="548801" y="13970"/>
                  </a:cubicBezTo>
                  <a:cubicBezTo>
                    <a:pt x="605278" y="11430"/>
                    <a:pt x="664893" y="8890"/>
                    <a:pt x="721370" y="8890"/>
                  </a:cubicBezTo>
                  <a:cubicBezTo>
                    <a:pt x="784123" y="7620"/>
                    <a:pt x="846876" y="10160"/>
                    <a:pt x="909628" y="8890"/>
                  </a:cubicBezTo>
                  <a:cubicBezTo>
                    <a:pt x="988069" y="8890"/>
                    <a:pt x="2409415" y="6350"/>
                    <a:pt x="2487856" y="5080"/>
                  </a:cubicBezTo>
                  <a:cubicBezTo>
                    <a:pt x="2563159" y="3810"/>
                    <a:pt x="2638462" y="2540"/>
                    <a:pt x="2716903" y="2540"/>
                  </a:cubicBezTo>
                  <a:cubicBezTo>
                    <a:pt x="2845546" y="1270"/>
                    <a:pt x="2971051" y="0"/>
                    <a:pt x="3099694" y="0"/>
                  </a:cubicBezTo>
                  <a:cubicBezTo>
                    <a:pt x="3153033" y="0"/>
                    <a:pt x="3209511" y="2540"/>
                    <a:pt x="3262851" y="2540"/>
                  </a:cubicBezTo>
                  <a:cubicBezTo>
                    <a:pt x="3410319" y="3810"/>
                    <a:pt x="3560925" y="5080"/>
                    <a:pt x="3708394" y="7620"/>
                  </a:cubicBezTo>
                  <a:cubicBezTo>
                    <a:pt x="3786835" y="8890"/>
                    <a:pt x="3865275" y="12700"/>
                    <a:pt x="3943716" y="16510"/>
                  </a:cubicBezTo>
                  <a:cubicBezTo>
                    <a:pt x="3962542" y="16510"/>
                    <a:pt x="3981368" y="16510"/>
                    <a:pt x="3997056" y="16510"/>
                  </a:cubicBezTo>
                  <a:cubicBezTo>
                    <a:pt x="4016124" y="17780"/>
                    <a:pt x="4025014" y="20320"/>
                    <a:pt x="4035174" y="21590"/>
                  </a:cubicBezTo>
                  <a:close/>
                  <a:moveTo>
                    <a:pt x="4045334" y="1656707"/>
                  </a:moveTo>
                  <a:cubicBezTo>
                    <a:pt x="4046604" y="1640197"/>
                    <a:pt x="4047874" y="1627497"/>
                    <a:pt x="4047874" y="1614797"/>
                  </a:cubicBezTo>
                  <a:cubicBezTo>
                    <a:pt x="4046604" y="1544116"/>
                    <a:pt x="4045334" y="1478449"/>
                    <a:pt x="4045334" y="1407827"/>
                  </a:cubicBezTo>
                  <a:cubicBezTo>
                    <a:pt x="4045334" y="1375613"/>
                    <a:pt x="4047874" y="1343399"/>
                    <a:pt x="4046604" y="1311185"/>
                  </a:cubicBezTo>
                  <a:cubicBezTo>
                    <a:pt x="4046604" y="1281449"/>
                    <a:pt x="4045334" y="1250475"/>
                    <a:pt x="4044064" y="1220739"/>
                  </a:cubicBezTo>
                  <a:cubicBezTo>
                    <a:pt x="4038984" y="1174896"/>
                    <a:pt x="4027554" y="225829"/>
                    <a:pt x="4027554" y="179986"/>
                  </a:cubicBezTo>
                  <a:cubicBezTo>
                    <a:pt x="4025014" y="141577"/>
                    <a:pt x="4022474" y="101929"/>
                    <a:pt x="4019934" y="63500"/>
                  </a:cubicBezTo>
                  <a:cubicBezTo>
                    <a:pt x="4018664" y="44450"/>
                    <a:pt x="4017394" y="43180"/>
                    <a:pt x="3987643" y="41910"/>
                  </a:cubicBezTo>
                  <a:cubicBezTo>
                    <a:pt x="3978230" y="41910"/>
                    <a:pt x="3971955" y="41910"/>
                    <a:pt x="3962542" y="40640"/>
                  </a:cubicBezTo>
                  <a:cubicBezTo>
                    <a:pt x="3884101" y="36830"/>
                    <a:pt x="3802523" y="31750"/>
                    <a:pt x="3724082" y="30480"/>
                  </a:cubicBezTo>
                  <a:cubicBezTo>
                    <a:pt x="3532687" y="26670"/>
                    <a:pt x="3338154" y="25400"/>
                    <a:pt x="3146758" y="22860"/>
                  </a:cubicBezTo>
                  <a:cubicBezTo>
                    <a:pt x="3118520" y="22860"/>
                    <a:pt x="3087143" y="22860"/>
                    <a:pt x="3058905" y="22860"/>
                  </a:cubicBezTo>
                  <a:cubicBezTo>
                    <a:pt x="3011840" y="22860"/>
                    <a:pt x="2964776" y="22860"/>
                    <a:pt x="2920849" y="22860"/>
                  </a:cubicBezTo>
                  <a:cubicBezTo>
                    <a:pt x="2820445" y="22860"/>
                    <a:pt x="2720041" y="22860"/>
                    <a:pt x="2622774" y="24130"/>
                  </a:cubicBezTo>
                  <a:cubicBezTo>
                    <a:pt x="2538058" y="25400"/>
                    <a:pt x="1110437" y="29210"/>
                    <a:pt x="1025721" y="29210"/>
                  </a:cubicBezTo>
                  <a:cubicBezTo>
                    <a:pt x="887665" y="29210"/>
                    <a:pt x="749609" y="26670"/>
                    <a:pt x="611554" y="33020"/>
                  </a:cubicBezTo>
                  <a:cubicBezTo>
                    <a:pt x="539388" y="36830"/>
                    <a:pt x="470360" y="36830"/>
                    <a:pt x="401332" y="38100"/>
                  </a:cubicBezTo>
                  <a:cubicBezTo>
                    <a:pt x="282102" y="41910"/>
                    <a:pt x="162872" y="45720"/>
                    <a:pt x="49530" y="50800"/>
                  </a:cubicBezTo>
                  <a:cubicBezTo>
                    <a:pt x="36830" y="50800"/>
                    <a:pt x="34290" y="53340"/>
                    <a:pt x="33020" y="68477"/>
                  </a:cubicBezTo>
                  <a:cubicBezTo>
                    <a:pt x="31750" y="90779"/>
                    <a:pt x="31750" y="113080"/>
                    <a:pt x="30480" y="135382"/>
                  </a:cubicBezTo>
                  <a:cubicBezTo>
                    <a:pt x="29210" y="172552"/>
                    <a:pt x="26670" y="208483"/>
                    <a:pt x="25400" y="245652"/>
                  </a:cubicBezTo>
                  <a:cubicBezTo>
                    <a:pt x="20320" y="285300"/>
                    <a:pt x="26670" y="1254192"/>
                    <a:pt x="29210" y="1293839"/>
                  </a:cubicBezTo>
                  <a:cubicBezTo>
                    <a:pt x="29210" y="1335965"/>
                    <a:pt x="29210" y="1379330"/>
                    <a:pt x="30480" y="1421455"/>
                  </a:cubicBezTo>
                  <a:cubicBezTo>
                    <a:pt x="30480" y="1452430"/>
                    <a:pt x="33020" y="1483405"/>
                    <a:pt x="33020" y="1514380"/>
                  </a:cubicBezTo>
                  <a:cubicBezTo>
                    <a:pt x="33020" y="1547833"/>
                    <a:pt x="33020" y="1581285"/>
                    <a:pt x="31750" y="1614797"/>
                  </a:cubicBezTo>
                  <a:cubicBezTo>
                    <a:pt x="31750" y="1618607"/>
                    <a:pt x="31750" y="1621147"/>
                    <a:pt x="31750" y="1624957"/>
                  </a:cubicBezTo>
                  <a:cubicBezTo>
                    <a:pt x="31750" y="1635117"/>
                    <a:pt x="35560" y="1638927"/>
                    <a:pt x="44450" y="1638927"/>
                  </a:cubicBezTo>
                  <a:cubicBezTo>
                    <a:pt x="71881" y="1638927"/>
                    <a:pt x="115808" y="1640197"/>
                    <a:pt x="156597" y="1640197"/>
                  </a:cubicBezTo>
                  <a:cubicBezTo>
                    <a:pt x="216212" y="1640197"/>
                    <a:pt x="278965" y="1637657"/>
                    <a:pt x="338580" y="1640197"/>
                  </a:cubicBezTo>
                  <a:cubicBezTo>
                    <a:pt x="435846" y="1644007"/>
                    <a:pt x="533113" y="1646547"/>
                    <a:pt x="630379" y="1645277"/>
                  </a:cubicBezTo>
                  <a:cubicBezTo>
                    <a:pt x="693132" y="1644007"/>
                    <a:pt x="752747" y="1646547"/>
                    <a:pt x="815499" y="1646547"/>
                  </a:cubicBezTo>
                  <a:cubicBezTo>
                    <a:pt x="906491" y="1646547"/>
                    <a:pt x="997482" y="1645277"/>
                    <a:pt x="1088473" y="1646547"/>
                  </a:cubicBezTo>
                  <a:cubicBezTo>
                    <a:pt x="1223391" y="1647817"/>
                    <a:pt x="2704353" y="1637657"/>
                    <a:pt x="2842408" y="1640197"/>
                  </a:cubicBezTo>
                  <a:cubicBezTo>
                    <a:pt x="2902023" y="1641467"/>
                    <a:pt x="2961638" y="1642737"/>
                    <a:pt x="3018116" y="1642737"/>
                  </a:cubicBezTo>
                  <a:cubicBezTo>
                    <a:pt x="3121657" y="1645277"/>
                    <a:pt x="3222061" y="1641467"/>
                    <a:pt x="3325603" y="1645277"/>
                  </a:cubicBezTo>
                  <a:cubicBezTo>
                    <a:pt x="3410319" y="1647817"/>
                    <a:pt x="3495035" y="1647817"/>
                    <a:pt x="3579751" y="1650357"/>
                  </a:cubicBezTo>
                  <a:cubicBezTo>
                    <a:pt x="3705257" y="1654167"/>
                    <a:pt x="3830762" y="1656707"/>
                    <a:pt x="3956267" y="1657977"/>
                  </a:cubicBezTo>
                  <a:cubicBezTo>
                    <a:pt x="4003331" y="1657977"/>
                    <a:pt x="4025014" y="1656707"/>
                    <a:pt x="4045334" y="1656707"/>
                  </a:cubicBezTo>
                  <a:close/>
                </a:path>
              </a:pathLst>
            </a:custGeom>
            <a:solidFill>
              <a:srgbClr val="FFFFFF"/>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87627" y="664068"/>
            <a:ext cx="2031623" cy="96798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9253" y="234980"/>
            <a:ext cx="1736280" cy="1647887"/>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0890" y="4438781"/>
            <a:ext cx="4766634" cy="663708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038955">
            <a:off x="5337836" y="8172735"/>
            <a:ext cx="1888658" cy="2473243"/>
          </a:xfrm>
          <a:prstGeom prst="rect">
            <a:avLst/>
          </a:prstGeom>
        </p:spPr>
      </p:pic>
      <p:sp>
        <p:nvSpPr>
          <p:cNvPr id="24" name="TextBox 23"/>
          <p:cNvSpPr txBox="1"/>
          <p:nvPr/>
        </p:nvSpPr>
        <p:spPr>
          <a:xfrm>
            <a:off x="6412190" y="2181329"/>
            <a:ext cx="10523259" cy="5174237"/>
          </a:xfrm>
          <a:prstGeom prst="rect">
            <a:avLst/>
          </a:prstGeom>
          <a:noFill/>
        </p:spPr>
        <p:txBody>
          <a:bodyPr wrap="square" rtlCol="0">
            <a:spAutoFit/>
          </a:bodyPr>
          <a:lstStyle/>
          <a:p>
            <a:pPr marL="742950" indent="-742950" algn="just">
              <a:lnSpc>
                <a:spcPct val="150000"/>
              </a:lnSpc>
              <a:buAutoNum type="arabicPeriod"/>
            </a:pPr>
            <a:r>
              <a:rPr lang="vi-VN" sz="4500" dirty="0"/>
              <a:t>Em hãy viết bài chia sẻ việc bản thân hoặc gia đình em đã tham gia nền kinh tế với tư cách một chủ thể kinh tế và đã thể hiện vai trò của chủ thể đó như thế nào.</a:t>
            </a:r>
            <a:endParaRPr lang="en-US" sz="4500" dirty="0"/>
          </a:p>
        </p:txBody>
      </p:sp>
      <p:pic>
        <p:nvPicPr>
          <p:cNvPr id="25"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737042">
            <a:off x="16456530" y="6416572"/>
            <a:ext cx="845856" cy="3909416"/>
          </a:xfrm>
          <a:prstGeom prst="rect">
            <a:avLst/>
          </a:prstGeom>
        </p:spPr>
      </p:pic>
    </p:spTree>
    <p:extLst>
      <p:ext uri="{BB962C8B-B14F-4D97-AF65-F5344CB8AC3E}">
        <p14:creationId xmlns:p14="http://schemas.microsoft.com/office/powerpoint/2010/main" val="1868194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301194" y="7898217"/>
            <a:ext cx="18288000" cy="238878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297" b="26380"/>
          <a:stretch>
            <a:fillRect/>
          </a:stretch>
        </p:blipFill>
        <p:spPr>
          <a:xfrm>
            <a:off x="13487400" y="6816624"/>
            <a:ext cx="5212817" cy="4361827"/>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6675"/>
          <a:stretch>
            <a:fillRect/>
          </a:stretch>
        </p:blipFill>
        <p:spPr>
          <a:xfrm>
            <a:off x="-8670" y="13801"/>
            <a:ext cx="3850000" cy="718709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057" y="6004834"/>
            <a:ext cx="4451683" cy="4346462"/>
          </a:xfrm>
          <a:prstGeom prst="rect">
            <a:avLst/>
          </a:prstGeom>
        </p:spPr>
      </p:pic>
      <p:sp>
        <p:nvSpPr>
          <p:cNvPr id="15" name="TextBox 4"/>
          <p:cNvSpPr txBox="1"/>
          <p:nvPr/>
        </p:nvSpPr>
        <p:spPr>
          <a:xfrm>
            <a:off x="5469158" y="459602"/>
            <a:ext cx="10624650" cy="979755"/>
          </a:xfrm>
          <a:prstGeom prst="rect">
            <a:avLst/>
          </a:prstGeom>
        </p:spPr>
        <p:txBody>
          <a:bodyPr lIns="0" tIns="0" rIns="0" bIns="0" rtlCol="0" anchor="t">
            <a:spAutoFit/>
          </a:bodyPr>
          <a:lstStyle/>
          <a:p>
            <a:pPr marL="0" lvl="0" indent="0" algn="ctr">
              <a:lnSpc>
                <a:spcPts val="8000"/>
              </a:lnSpc>
              <a:spcBef>
                <a:spcPct val="0"/>
              </a:spcBef>
            </a:pPr>
            <a:r>
              <a:rPr lang="vi-VN" sz="6400" b="1" u="none" spc="400" dirty="0">
                <a:solidFill>
                  <a:srgbClr val="C3113D"/>
                </a:solidFill>
              </a:rPr>
              <a:t>HƯỚNG DẪN VỀ NHÀ</a:t>
            </a:r>
            <a:endParaRPr lang="en-US" sz="6400" b="1" u="none" spc="400" dirty="0">
              <a:solidFill>
                <a:srgbClr val="C3113D"/>
              </a:solidFill>
            </a:endParaRPr>
          </a:p>
        </p:txBody>
      </p:sp>
      <p:pic>
        <p:nvPicPr>
          <p:cNvPr id="16"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30650" y="1097195"/>
            <a:ext cx="2209800" cy="1635252"/>
          </a:xfrm>
          <a:prstGeom prst="rect">
            <a:avLst/>
          </a:prstGeom>
        </p:spPr>
      </p:pic>
      <p:sp>
        <p:nvSpPr>
          <p:cNvPr id="17" name="Rectangle 16"/>
          <p:cNvSpPr/>
          <p:nvPr/>
        </p:nvSpPr>
        <p:spPr>
          <a:xfrm>
            <a:off x="3855277" y="1439357"/>
            <a:ext cx="13880273" cy="6555641"/>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Ôn tập lại nội dung kiến thức đã được học.</a:t>
            </a:r>
          </a:p>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Trả lời câu hỏi bài tập 1 phần Luyện tập SGK tr.15.</a:t>
            </a:r>
          </a:p>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Làm bài tập Bài 2 - Sách bài tập </a:t>
            </a:r>
            <a:r>
              <a:rPr lang="vi-VN" sz="4500" b="1" i="1" dirty="0">
                <a:solidFill>
                  <a:srgbClr val="000000"/>
                </a:solidFill>
                <a:ea typeface="Calibri" panose="020F0502020204030204" pitchFamily="34" charset="0"/>
                <a:cs typeface="Arial" panose="020B0604020202020204" pitchFamily="34" charset="0"/>
              </a:rPr>
              <a:t>Giáo duc kinh tế và pháp luật 10.</a:t>
            </a:r>
          </a:p>
          <a:p>
            <a:pPr marL="685800" indent="-685800" algn="just">
              <a:lnSpc>
                <a:spcPct val="150000"/>
              </a:lnSpc>
              <a:spcBef>
                <a:spcPts val="300"/>
              </a:spcBef>
              <a:spcAft>
                <a:spcPts val="300"/>
              </a:spcAft>
              <a:buFont typeface="Wingdings" panose="05000000000000000000" pitchFamily="2" charset="2"/>
              <a:buChar char="ü"/>
            </a:pPr>
            <a:r>
              <a:rPr lang="vi-VN" sz="4500" dirty="0">
                <a:solidFill>
                  <a:srgbClr val="000000"/>
                </a:solidFill>
                <a:ea typeface="Calibri" panose="020F0502020204030204" pitchFamily="34" charset="0"/>
                <a:cs typeface="Arial" panose="020B0604020202020204" pitchFamily="34" charset="0"/>
              </a:rPr>
              <a:t>Đọc và tìm hiểu trước nội dung kiến thức </a:t>
            </a:r>
            <a:r>
              <a:rPr lang="vi-VN" sz="4500" b="1" i="1" dirty="0">
                <a:solidFill>
                  <a:srgbClr val="000000"/>
                </a:solidFill>
                <a:ea typeface="Calibri" panose="020F0502020204030204" pitchFamily="34" charset="0"/>
                <a:cs typeface="Arial" panose="020B0604020202020204" pitchFamily="34" charset="0"/>
              </a:rPr>
              <a:t>Bài 3: </a:t>
            </a:r>
            <a:r>
              <a:rPr lang="vi-VN" sz="4500" b="1" dirty="0">
                <a:solidFill>
                  <a:srgbClr val="000000"/>
                </a:solidFill>
                <a:ea typeface="Calibri" panose="020F0502020204030204" pitchFamily="34" charset="0"/>
                <a:cs typeface="Arial" panose="020B0604020202020204" pitchFamily="34" charset="0"/>
              </a:rPr>
              <a:t>Thị trường.</a:t>
            </a:r>
          </a:p>
        </p:txBody>
      </p:sp>
      <p:pic>
        <p:nvPicPr>
          <p:cNvPr id="19"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9334" y="252563"/>
            <a:ext cx="1139975" cy="1139975"/>
          </a:xfrm>
          <a:prstGeom prst="rect">
            <a:avLst/>
          </a:prstGeom>
        </p:spPr>
      </p:pic>
      <p:pic>
        <p:nvPicPr>
          <p:cNvPr id="12"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523820" y="205744"/>
            <a:ext cx="1139975" cy="1139975"/>
          </a:xfrm>
          <a:prstGeom prst="rect">
            <a:avLst/>
          </a:prstGeom>
        </p:spPr>
      </p:pic>
    </p:spTree>
    <p:extLst>
      <p:ext uri="{BB962C8B-B14F-4D97-AF65-F5344CB8AC3E}">
        <p14:creationId xmlns:p14="http://schemas.microsoft.com/office/powerpoint/2010/main" val="2933692488"/>
      </p:ext>
    </p:extLst>
  </p:cSld>
  <p:clrMapOvr>
    <a:masterClrMapping/>
  </p:clrMapOvr>
  <p:transition spd="slow">
    <p:strips dir="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524000" y="3343486"/>
            <a:ext cx="15240000" cy="3145028"/>
          </a:xfrm>
          <a:prstGeom prst="rect">
            <a:avLst/>
          </a:prstGeom>
        </p:spPr>
        <p:txBody>
          <a:bodyPr wrap="square" lIns="0" tIns="0" rIns="0" bIns="0" rtlCol="0" anchor="t">
            <a:spAutoFit/>
          </a:bodyPr>
          <a:lstStyle/>
          <a:p>
            <a:pPr marL="0" lvl="0" indent="0" algn="ctr">
              <a:lnSpc>
                <a:spcPct val="150000"/>
              </a:lnSpc>
              <a:spcBef>
                <a:spcPct val="0"/>
              </a:spcBef>
            </a:pPr>
            <a:r>
              <a:rPr lang="vi-VN" sz="7200" b="1" dirty="0">
                <a:solidFill>
                  <a:srgbClr val="C3113D"/>
                </a:solidFill>
              </a:rPr>
              <a:t>CẢM ƠN CÁC EM ĐÃ </a:t>
            </a:r>
          </a:p>
          <a:p>
            <a:pPr marL="0" lvl="0" indent="0" algn="ctr">
              <a:lnSpc>
                <a:spcPct val="150000"/>
              </a:lnSpc>
              <a:spcBef>
                <a:spcPct val="0"/>
              </a:spcBef>
            </a:pPr>
            <a:r>
              <a:rPr lang="vi-VN" sz="7200" b="1" dirty="0">
                <a:solidFill>
                  <a:srgbClr val="C3113D"/>
                </a:solidFill>
              </a:rPr>
              <a:t>LẮNG NGHE BÀI GIẢNG!</a:t>
            </a:r>
            <a:endParaRPr lang="en-US" sz="7200" b="1" u="none" dirty="0">
              <a:solidFill>
                <a:srgbClr val="C3113D"/>
              </a:solidFill>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1065371" y="4513212"/>
            <a:ext cx="2247300" cy="1969197"/>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67595" y="1445403"/>
            <a:ext cx="1552810" cy="1473757"/>
          </a:xfrm>
          <a:prstGeom prst="rect">
            <a:avLst/>
          </a:prstGeom>
        </p:spPr>
      </p:pic>
      <p:pic>
        <p:nvPicPr>
          <p:cNvPr id="14" name="Picture 5"/>
          <p:cNvPicPr>
            <a:picLocks noChangeAspect="1"/>
          </p:cNvPicPr>
          <p:nvPr/>
        </p:nvPicPr>
        <p:blipFill>
          <a:blip r:embed="rId6"/>
          <a:srcRect b="64907"/>
          <a:stretch>
            <a:fillRect/>
          </a:stretch>
        </p:blipFill>
        <p:spPr>
          <a:xfrm>
            <a:off x="0" y="7898217"/>
            <a:ext cx="18288000" cy="238878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4937" y="6730045"/>
            <a:ext cx="3643063" cy="3556955"/>
          </a:xfrm>
          <a:prstGeom prst="rect">
            <a:avLst/>
          </a:prstGeom>
        </p:spPr>
      </p:pic>
      <p:pic>
        <p:nvPicPr>
          <p:cNvPr id="16"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7" t="5308"/>
          <a:stretch>
            <a:fillRect/>
          </a:stretch>
        </p:blipFill>
        <p:spPr>
          <a:xfrm>
            <a:off x="0" y="0"/>
            <a:ext cx="3673770" cy="2247293"/>
          </a:xfrm>
          <a:prstGeom prst="rect">
            <a:avLst/>
          </a:prstGeom>
        </p:spPr>
      </p:pic>
      <p:pic>
        <p:nvPicPr>
          <p:cNvPr id="17"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07" t="5308"/>
          <a:stretch>
            <a:fillRect/>
          </a:stretch>
        </p:blipFill>
        <p:spPr>
          <a:xfrm flipH="1">
            <a:off x="14644937" y="-1"/>
            <a:ext cx="3673770" cy="2247293"/>
          </a:xfrm>
          <a:prstGeom prst="rect">
            <a:avLst/>
          </a:prstGeom>
        </p:spPr>
      </p:pic>
      <p:pic>
        <p:nvPicPr>
          <p:cNvPr id="18"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7091485"/>
            <a:ext cx="2819400" cy="3137024"/>
          </a:xfrm>
          <a:prstGeom prst="rect">
            <a:avLst/>
          </a:prstGeom>
        </p:spPr>
      </p:pic>
      <p:pic>
        <p:nvPicPr>
          <p:cNvPr id="19" name="Picture 2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94192">
            <a:off x="16865878" y="3997233"/>
            <a:ext cx="2538400" cy="1398428"/>
          </a:xfrm>
          <a:prstGeom prst="rect">
            <a:avLst/>
          </a:prstGeom>
        </p:spPr>
      </p:pic>
    </p:spTree>
    <p:extLst>
      <p:ext uri="{BB962C8B-B14F-4D97-AF65-F5344CB8AC3E}">
        <p14:creationId xmlns:p14="http://schemas.microsoft.com/office/powerpoint/2010/main" val="2214626313"/>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666345" y="-369"/>
            <a:ext cx="1669447" cy="2186181"/>
          </a:xfrm>
          <a:prstGeom prst="rect">
            <a:avLst/>
          </a:prstGeom>
        </p:spPr>
      </p:pic>
      <p:sp>
        <p:nvSpPr>
          <p:cNvPr id="12" name="TextBox 11"/>
          <p:cNvSpPr txBox="1"/>
          <p:nvPr/>
        </p:nvSpPr>
        <p:spPr>
          <a:xfrm>
            <a:off x="6629400" y="1604095"/>
            <a:ext cx="5860900" cy="830997"/>
          </a:xfrm>
          <a:prstGeom prst="rect">
            <a:avLst/>
          </a:prstGeom>
          <a:noFill/>
        </p:spPr>
        <p:txBody>
          <a:bodyPr wrap="none" rtlCol="0">
            <a:spAutoFit/>
          </a:bodyPr>
          <a:lstStyle/>
          <a:p>
            <a:r>
              <a:rPr lang="en-US" sz="4800" b="1" dirty="0">
                <a:solidFill>
                  <a:srgbClr val="FF0000"/>
                </a:solidFill>
                <a:latin typeface="Arial" panose="020B0604020202020204" pitchFamily="34" charset="0"/>
                <a:cs typeface="Arial" panose="020B0604020202020204" pitchFamily="34" charset="0"/>
              </a:rPr>
              <a:t>THẢO LUẬN NHÓM</a:t>
            </a:r>
          </a:p>
        </p:txBody>
      </p:sp>
      <p:sp>
        <p:nvSpPr>
          <p:cNvPr id="13" name="Rectangle 12"/>
          <p:cNvSpPr/>
          <p:nvPr/>
        </p:nvSpPr>
        <p:spPr>
          <a:xfrm>
            <a:off x="762000" y="2316839"/>
            <a:ext cx="16611600" cy="2308324"/>
          </a:xfrm>
          <a:prstGeom prst="rect">
            <a:avLst/>
          </a:prstGeom>
        </p:spPr>
        <p:txBody>
          <a:bodyPr wrap="square">
            <a:spAutoFit/>
          </a:bodyPr>
          <a:lstStyle/>
          <a:p>
            <a:pPr algn="just">
              <a:lnSpc>
                <a:spcPct val="150000"/>
              </a:lnSpc>
            </a:pPr>
            <a:r>
              <a:rPr lang="fr-FR" sz="48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800" i="1" dirty="0">
                <a:solidFill>
                  <a:srgbClr val="000000"/>
                </a:solidFill>
                <a:ea typeface="Calibri" panose="020F0502020204030204" pitchFamily="34" charset="0"/>
                <a:cs typeface="Arial" panose="020B0604020202020204" pitchFamily="34" charset="0"/>
              </a:rPr>
              <a:t>Quan sát hình ảnh minh họa, đọc trường hợp SGK tr.11, 12 đưa ra và trả lời câu hỏi: </a:t>
            </a:r>
            <a:endParaRPr lang="en-US" sz="4800" i="1" dirty="0">
              <a:latin typeface="Arial" panose="020B0604020202020204" pitchFamily="34" charset="0"/>
              <a:cs typeface="Arial" panose="020B0604020202020204" pitchFamily="34" charset="0"/>
            </a:endParaRPr>
          </a:p>
        </p:txBody>
      </p:sp>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609600" y="4762500"/>
            <a:ext cx="7772400" cy="4876800"/>
          </a:xfrm>
          <a:prstGeom prst="rect">
            <a:avLst/>
          </a:prstGeom>
        </p:spPr>
      </p:pic>
      <p:sp>
        <p:nvSpPr>
          <p:cNvPr id="15" name="Rectangle 14"/>
          <p:cNvSpPr/>
          <p:nvPr/>
        </p:nvSpPr>
        <p:spPr>
          <a:xfrm>
            <a:off x="8590218" y="4625163"/>
            <a:ext cx="8891516" cy="4247317"/>
          </a:xfrm>
          <a:prstGeom prst="rect">
            <a:avLst/>
          </a:prstGeom>
        </p:spPr>
        <p:txBody>
          <a:bodyPr wrap="square">
            <a:spAutoFit/>
          </a:bodyPr>
          <a:lstStyle/>
          <a:p>
            <a:pPr algn="just">
              <a:lnSpc>
                <a:spcPct val="150000"/>
              </a:lnSpc>
              <a:spcBef>
                <a:spcPts val="100"/>
              </a:spcBef>
              <a:spcAft>
                <a:spcPts val="100"/>
              </a:spcAft>
            </a:pP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Q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Họ</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đóng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
                                        </p:tgtEl>
                                      </p:cBhvr>
                                    </p:animEffect>
                                  </p:childTnLst>
                                </p:cTn>
                              </p:par>
                              <p:par>
                                <p:cTn id="25" presetID="25"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666345" y="-369"/>
            <a:ext cx="1669447" cy="2186181"/>
          </a:xfrm>
          <a:prstGeom prst="rect">
            <a:avLst/>
          </a:prstGeom>
        </p:spPr>
      </p:pic>
      <p:pic>
        <p:nvPicPr>
          <p:cNvPr id="14" name="Picture 13"/>
          <p:cNvPicPr/>
          <p:nvPr/>
        </p:nvPicPr>
        <p:blipFill rotWithShape="1">
          <a:blip r:embed="rId6">
            <a:extLst>
              <a:ext uri="{28A0092B-C50C-407E-A947-70E740481C1C}">
                <a14:useLocalDpi xmlns:a14="http://schemas.microsoft.com/office/drawing/2010/main" val="0"/>
              </a:ext>
            </a:extLst>
          </a:blip>
          <a:srcRect r="47653"/>
          <a:stretch/>
        </p:blipFill>
        <p:spPr>
          <a:xfrm>
            <a:off x="1720720" y="1604095"/>
            <a:ext cx="6934200" cy="4530006"/>
          </a:xfrm>
          <a:prstGeom prst="rect">
            <a:avLst/>
          </a:prstGeom>
        </p:spPr>
      </p:pic>
      <p:pic>
        <p:nvPicPr>
          <p:cNvPr id="16" name="Picture 15"/>
          <p:cNvPicPr/>
          <p:nvPr/>
        </p:nvPicPr>
        <p:blipFill rotWithShape="1">
          <a:blip r:embed="rId6">
            <a:extLst>
              <a:ext uri="{28A0092B-C50C-407E-A947-70E740481C1C}">
                <a14:useLocalDpi xmlns:a14="http://schemas.microsoft.com/office/drawing/2010/main" val="0"/>
              </a:ext>
            </a:extLst>
          </a:blip>
          <a:srcRect l="51772" t="-666" r="-93" b="666"/>
          <a:stretch/>
        </p:blipFill>
        <p:spPr>
          <a:xfrm>
            <a:off x="9677400" y="1604094"/>
            <a:ext cx="6858000" cy="4530008"/>
          </a:xfrm>
          <a:prstGeom prst="rect">
            <a:avLst/>
          </a:prstGeom>
        </p:spPr>
      </p:pic>
      <p:sp>
        <p:nvSpPr>
          <p:cNvPr id="6" name="Rectangle 5"/>
          <p:cNvSpPr/>
          <p:nvPr/>
        </p:nvSpPr>
        <p:spPr>
          <a:xfrm>
            <a:off x="1981200" y="6418946"/>
            <a:ext cx="6437981" cy="784830"/>
          </a:xfrm>
          <a:prstGeom prst="rect">
            <a:avLst/>
          </a:prstGeom>
          <a:solidFill>
            <a:schemeClr val="accent5">
              <a:lumMod val="20000"/>
              <a:lumOff val="80000"/>
            </a:schemeClr>
          </a:solidFill>
        </p:spPr>
        <p:txBody>
          <a:bodyPr wrap="none">
            <a:spAutoFit/>
          </a:bodyPr>
          <a:lstStyle/>
          <a:p>
            <a:r>
              <a:rPr lang="vi-VN" sz="4500" dirty="0" err="1">
                <a:solidFill>
                  <a:srgbClr val="000000"/>
                </a:solidFill>
                <a:latin typeface="Arial" panose="020B0604020202020204" pitchFamily="34" charset="0"/>
                <a:ea typeface="Calibri" panose="020F0502020204030204" pitchFamily="34" charset="0"/>
                <a:cs typeface="Arial" panose="020B0604020202020204" pitchFamily="34" charset="0"/>
              </a:rPr>
              <a:t>A</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Q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endParaRPr lang="en-US" sz="4500" dirty="0">
              <a:latin typeface="Arial" panose="020B0604020202020204" pitchFamily="34" charset="0"/>
              <a:cs typeface="Arial" panose="020B0604020202020204" pitchFamily="34" charset="0"/>
            </a:endParaRPr>
          </a:p>
        </p:txBody>
      </p:sp>
      <p:sp>
        <p:nvSpPr>
          <p:cNvPr id="17" name="Rectangle 16"/>
          <p:cNvSpPr/>
          <p:nvPr/>
        </p:nvSpPr>
        <p:spPr>
          <a:xfrm>
            <a:off x="9842525" y="6418946"/>
            <a:ext cx="6527749" cy="784830"/>
          </a:xfrm>
          <a:prstGeom prst="rect">
            <a:avLst/>
          </a:prstGeom>
          <a:solidFill>
            <a:schemeClr val="accent5">
              <a:lumMod val="20000"/>
              <a:lumOff val="80000"/>
            </a:schemeClr>
          </a:solidFill>
        </p:spPr>
        <p:txBody>
          <a:bodyPr wrap="none">
            <a:spAutoFit/>
          </a:bodyPr>
          <a:lstStyle/>
          <a:p>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Người lao động sản xuất</a:t>
            </a:r>
            <a:endParaRPr lang="en-US" sz="4500" dirty="0">
              <a:latin typeface="Arial" panose="020B0604020202020204" pitchFamily="34" charset="0"/>
              <a:cs typeface="Arial" panose="020B0604020202020204" pitchFamily="34" charset="0"/>
            </a:endParaRPr>
          </a:p>
        </p:txBody>
      </p:sp>
      <p:sp>
        <p:nvSpPr>
          <p:cNvPr id="7" name="Rectangle 6"/>
          <p:cNvSpPr/>
          <p:nvPr/>
        </p:nvSpPr>
        <p:spPr>
          <a:xfrm>
            <a:off x="1143000" y="7353300"/>
            <a:ext cx="15586258" cy="2169825"/>
          </a:xfrm>
          <a:prstGeom prst="rect">
            <a:avLst/>
          </a:prstGeom>
        </p:spPr>
        <p:txBody>
          <a:bodyPr wrap="square">
            <a:spAutoFit/>
          </a:bodyPr>
          <a:lstStyle/>
          <a:p>
            <a:pPr marL="685800" indent="-685800" algn="just">
              <a:lnSpc>
                <a:spcPct val="150000"/>
              </a:lnSpc>
              <a:buFont typeface="Symbol" panose="05050102010706020507" pitchFamily="18" charset="2"/>
              <a:buChar char="Þ"/>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Họ là </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trực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tiếp</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567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par>
                                <p:cTn id="16" presetID="16" presetClass="entr" presetSubtype="37"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sp>
        <p:nvSpPr>
          <p:cNvPr id="4" name="Rectangle 3"/>
          <p:cNvSpPr/>
          <p:nvPr/>
        </p:nvSpPr>
        <p:spPr>
          <a:xfrm>
            <a:off x="4876800" y="1319250"/>
            <a:ext cx="11887200" cy="8402300"/>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Anh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khách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xuyên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nghiên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cứu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kĩ</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500" dirty="0">
                <a:solidFill>
                  <a:srgbClr val="000000"/>
                </a:solidFill>
                <a:ea typeface="Calibri" panose="020F0502020204030204" pitchFamily="34" charset="0"/>
                <a:cs typeface="Arial" panose="020B0604020202020204" pitchFamily="34" charset="0"/>
              </a:rPr>
              <a:t>Tạo việc làm cho người lao động, đóng thuế cho ngân sách nhà nước và tham gia hoạt động từ 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6"/>
          <a:srcRect/>
          <a:stretch>
            <a:fillRect/>
          </a:stretch>
        </p:blipFill>
        <p:spPr>
          <a:xfrm flipH="1">
            <a:off x="250209" y="2043546"/>
            <a:ext cx="5029201" cy="8216727"/>
          </a:xfrm>
          <a:prstGeom prst="rect">
            <a:avLst/>
          </a:prstGeom>
        </p:spPr>
      </p:pic>
    </p:spTree>
    <p:extLst>
      <p:ext uri="{BB962C8B-B14F-4D97-AF65-F5344CB8AC3E}">
        <p14:creationId xmlns:p14="http://schemas.microsoft.com/office/powerpoint/2010/main" val="2638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1002" y="3086100"/>
            <a:ext cx="5717398" cy="5156883"/>
          </a:xfrm>
          <a:prstGeom prst="rect">
            <a:avLst/>
          </a:prstGeom>
        </p:spPr>
      </p:pic>
      <p:sp>
        <p:nvSpPr>
          <p:cNvPr id="2" name="Cloud Callout 1"/>
          <p:cNvSpPr/>
          <p:nvPr/>
        </p:nvSpPr>
        <p:spPr>
          <a:xfrm>
            <a:off x="7772400" y="1534698"/>
            <a:ext cx="7543800" cy="3850554"/>
          </a:xfrm>
          <a:prstGeom prst="cloudCallout">
            <a:avLst>
              <a:gd name="adj1" fmla="val -66482"/>
              <a:gd name="adj2" fmla="val 24561"/>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dirty="0">
                <a:solidFill>
                  <a:schemeClr val="tx1"/>
                </a:solidFill>
                <a:latin typeface="Arial" panose="020B0604020202020204" pitchFamily="34" charset="0"/>
                <a:cs typeface="Arial" panose="020B0604020202020204" pitchFamily="34" charset="0"/>
              </a:rPr>
              <a:t>Theo </a:t>
            </a:r>
            <a:r>
              <a:rPr lang="en-US" sz="4500" dirty="0" err="1">
                <a:solidFill>
                  <a:schemeClr val="tx1"/>
                </a:solidFill>
                <a:latin typeface="Arial" panose="020B0604020202020204" pitchFamily="34" charset="0"/>
                <a:cs typeface="Arial" panose="020B0604020202020204" pitchFamily="34" charset="0"/>
              </a:rPr>
              <a:t>em</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chủ</a:t>
            </a:r>
            <a:r>
              <a:rPr lang="en-US" sz="4500" dirty="0">
                <a:solidFill>
                  <a:schemeClr val="tx1"/>
                </a:solidFill>
                <a:latin typeface="Arial" panose="020B0604020202020204" pitchFamily="34" charset="0"/>
                <a:cs typeface="Arial" panose="020B0604020202020204" pitchFamily="34" charset="0"/>
              </a:rPr>
              <a:t> thế </a:t>
            </a:r>
            <a:r>
              <a:rPr lang="en-US" sz="4500" dirty="0" err="1">
                <a:solidFill>
                  <a:schemeClr val="tx1"/>
                </a:solidFill>
                <a:latin typeface="Arial" panose="020B0604020202020204" pitchFamily="34" charset="0"/>
                <a:cs typeface="Arial" panose="020B0604020202020204" pitchFamily="34" charset="0"/>
              </a:rPr>
              <a:t>sản</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xuất</a:t>
            </a:r>
            <a:r>
              <a:rPr lang="en-US" sz="4500" dirty="0">
                <a:solidFill>
                  <a:schemeClr val="tx1"/>
                </a:solidFill>
                <a:latin typeface="Arial" panose="020B0604020202020204" pitchFamily="34" charset="0"/>
                <a:cs typeface="Arial" panose="020B0604020202020204" pitchFamily="34" charset="0"/>
              </a:rPr>
              <a:t> là </a:t>
            </a:r>
            <a:r>
              <a:rPr lang="en-US" sz="4500" dirty="0" err="1">
                <a:solidFill>
                  <a:schemeClr val="tx1"/>
                </a:solidFill>
                <a:latin typeface="Arial" panose="020B0604020202020204" pitchFamily="34" charset="0"/>
                <a:cs typeface="Arial" panose="020B0604020202020204" pitchFamily="34" charset="0"/>
              </a:rPr>
              <a:t>ai</a:t>
            </a:r>
            <a:r>
              <a:rPr lang="en-US" sz="4500" dirty="0">
                <a:solidFill>
                  <a:schemeClr val="tx1"/>
                </a:solidFill>
                <a:latin typeface="Arial" panose="020B0604020202020204" pitchFamily="34" charset="0"/>
                <a:cs typeface="Arial" panose="020B0604020202020204" pitchFamily="34" charset="0"/>
              </a:rPr>
              <a:t>?</a:t>
            </a:r>
          </a:p>
        </p:txBody>
      </p:sp>
      <p:sp>
        <p:nvSpPr>
          <p:cNvPr id="11" name="Cloud Callout 10"/>
          <p:cNvSpPr/>
          <p:nvPr/>
        </p:nvSpPr>
        <p:spPr>
          <a:xfrm>
            <a:off x="6477000" y="5695817"/>
            <a:ext cx="10820400" cy="3850554"/>
          </a:xfrm>
          <a:prstGeom prst="cloudCallout">
            <a:avLst>
              <a:gd name="adj1" fmla="val -62374"/>
              <a:gd name="adj2" fmla="val 896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dirty="0" err="1">
                <a:solidFill>
                  <a:schemeClr val="tx1"/>
                </a:solidFill>
                <a:latin typeface="Arial" panose="020B0604020202020204" pitchFamily="34" charset="0"/>
                <a:cs typeface="Arial" panose="020B0604020202020204" pitchFamily="34" charset="0"/>
              </a:rPr>
              <a:t>Chủ</a:t>
            </a:r>
            <a:r>
              <a:rPr lang="en-US" sz="4500" dirty="0">
                <a:solidFill>
                  <a:schemeClr val="tx1"/>
                </a:solidFill>
                <a:latin typeface="Arial" panose="020B0604020202020204" pitchFamily="34" charset="0"/>
                <a:cs typeface="Arial" panose="020B0604020202020204" pitchFamily="34" charset="0"/>
              </a:rPr>
              <a:t> thể </a:t>
            </a:r>
            <a:r>
              <a:rPr lang="en-US" sz="4500" dirty="0" err="1">
                <a:solidFill>
                  <a:schemeClr val="tx1"/>
                </a:solidFill>
                <a:latin typeface="Arial" panose="020B0604020202020204" pitchFamily="34" charset="0"/>
                <a:cs typeface="Arial" panose="020B0604020202020204" pitchFamily="34" charset="0"/>
              </a:rPr>
              <a:t>sản</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xuất</a:t>
            </a:r>
            <a:r>
              <a:rPr lang="en-US" sz="4500" dirty="0">
                <a:solidFill>
                  <a:schemeClr val="tx1"/>
                </a:solidFill>
                <a:latin typeface="Arial" panose="020B0604020202020204" pitchFamily="34" charset="0"/>
                <a:cs typeface="Arial" panose="020B0604020202020204" pitchFamily="34" charset="0"/>
              </a:rPr>
              <a:t> có </a:t>
            </a:r>
            <a:r>
              <a:rPr lang="en-US" sz="4500" dirty="0" err="1">
                <a:solidFill>
                  <a:schemeClr val="tx1"/>
                </a:solidFill>
                <a:latin typeface="Arial" panose="020B0604020202020204" pitchFamily="34" charset="0"/>
                <a:cs typeface="Arial" panose="020B0604020202020204" pitchFamily="34" charset="0"/>
              </a:rPr>
              <a:t>vai</a:t>
            </a:r>
            <a:r>
              <a:rPr lang="en-US" sz="4500" dirty="0">
                <a:solidFill>
                  <a:schemeClr val="tx1"/>
                </a:solidFill>
                <a:latin typeface="Arial" panose="020B0604020202020204" pitchFamily="34" charset="0"/>
                <a:cs typeface="Arial" panose="020B0604020202020204" pitchFamily="34" charset="0"/>
              </a:rPr>
              <a:t> trò gì trong </a:t>
            </a:r>
            <a:r>
              <a:rPr lang="en-US" sz="4500" dirty="0" err="1">
                <a:solidFill>
                  <a:schemeClr val="tx1"/>
                </a:solidFill>
                <a:latin typeface="Arial" panose="020B0604020202020204" pitchFamily="34" charset="0"/>
                <a:cs typeface="Arial" panose="020B0604020202020204" pitchFamily="34" charset="0"/>
              </a:rPr>
              <a:t>đời</a:t>
            </a:r>
            <a:r>
              <a:rPr lang="en-US" sz="4500" dirty="0">
                <a:solidFill>
                  <a:schemeClr val="tx1"/>
                </a:solidFill>
                <a:latin typeface="Arial" panose="020B0604020202020204" pitchFamily="34" charset="0"/>
                <a:cs typeface="Arial" panose="020B0604020202020204" pitchFamily="34" charset="0"/>
              </a:rPr>
              <a:t> sống </a:t>
            </a:r>
            <a:r>
              <a:rPr lang="en-US" sz="4500" dirty="0" err="1">
                <a:solidFill>
                  <a:schemeClr val="tx1"/>
                </a:solidFill>
                <a:latin typeface="Arial" panose="020B0604020202020204" pitchFamily="34" charset="0"/>
                <a:cs typeface="Arial" panose="020B0604020202020204" pitchFamily="34" charset="0"/>
              </a:rPr>
              <a:t>xã</a:t>
            </a:r>
            <a:r>
              <a:rPr lang="en-US" sz="4500" dirty="0">
                <a:solidFill>
                  <a:schemeClr val="tx1"/>
                </a:solidFill>
                <a:latin typeface="Arial" panose="020B0604020202020204" pitchFamily="34" charset="0"/>
                <a:cs typeface="Arial" panose="020B0604020202020204" pitchFamily="34" charset="0"/>
              </a:rPr>
              <a:t> </a:t>
            </a:r>
            <a:r>
              <a:rPr lang="en-US" sz="4500" dirty="0" err="1">
                <a:solidFill>
                  <a:schemeClr val="tx1"/>
                </a:solidFill>
                <a:latin typeface="Arial" panose="020B0604020202020204" pitchFamily="34" charset="0"/>
                <a:cs typeface="Arial" panose="020B0604020202020204" pitchFamily="34" charset="0"/>
              </a:rPr>
              <a:t>hội</a:t>
            </a:r>
            <a:r>
              <a:rPr lang="en-US" sz="45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3587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grpSp>
        <p:nvGrpSpPr>
          <p:cNvPr id="9" name="Group 13"/>
          <p:cNvGrpSpPr/>
          <p:nvPr/>
        </p:nvGrpSpPr>
        <p:grpSpPr>
          <a:xfrm>
            <a:off x="1524000" y="1604095"/>
            <a:ext cx="15468600" cy="4405284"/>
            <a:chOff x="0" y="0"/>
            <a:chExt cx="6990895" cy="3858826"/>
          </a:xfrm>
        </p:grpSpPr>
        <p:sp>
          <p:nvSpPr>
            <p:cNvPr id="12" name="Freeform 14"/>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13" name="Freeform 15"/>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0" y="3856286"/>
                  </a:cubicBezTo>
                  <a:cubicBezTo>
                    <a:pt x="6560470" y="3851206"/>
                    <a:pt x="6200141" y="3857556"/>
                    <a:pt x="5845271" y="3852476"/>
                  </a:cubicBezTo>
                  <a:cubicBezTo>
                    <a:pt x="5632349" y="3848666"/>
                    <a:pt x="5424886" y="3851206"/>
                    <a:pt x="5211965" y="3848666"/>
                  </a:cubicBezTo>
                  <a:cubicBezTo>
                    <a:pt x="5113693" y="3847396"/>
                    <a:pt x="5015421" y="3846126"/>
                    <a:pt x="4917150" y="3844856"/>
                  </a:cubicBezTo>
                  <a:cubicBezTo>
                    <a:pt x="4857094"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8"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0" y="2540"/>
                    <a:pt x="4687849" y="2540"/>
                  </a:cubicBezTo>
                  <a:cubicBezTo>
                    <a:pt x="4911690" y="1270"/>
                    <a:pt x="5130072" y="0"/>
                    <a:pt x="5353913" y="0"/>
                  </a:cubicBezTo>
                  <a:cubicBezTo>
                    <a:pt x="5446725" y="0"/>
                    <a:pt x="5544996" y="2540"/>
                    <a:pt x="5637808" y="2540"/>
                  </a:cubicBezTo>
                  <a:cubicBezTo>
                    <a:pt x="5894407" y="3810"/>
                    <a:pt x="6156465" y="5080"/>
                    <a:pt x="6413063" y="7620"/>
                  </a:cubicBezTo>
                  <a:cubicBezTo>
                    <a:pt x="6549552" y="8890"/>
                    <a:pt x="6686039" y="12700"/>
                    <a:pt x="6822528" y="16510"/>
                  </a:cubicBezTo>
                  <a:cubicBezTo>
                    <a:pt x="6855286" y="16510"/>
                    <a:pt x="6888043" y="16510"/>
                    <a:pt x="6915340"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4"/>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5"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6"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3" y="3837236"/>
                    <a:pt x="6625985" y="3839776"/>
                    <a:pt x="6844366" y="3841046"/>
                  </a:cubicBezTo>
                  <a:cubicBezTo>
                    <a:pt x="6926260" y="3841046"/>
                    <a:pt x="6952795" y="3839776"/>
                    <a:pt x="6973115" y="3839776"/>
                  </a:cubicBezTo>
                  <a:close/>
                </a:path>
              </a:pathLst>
            </a:custGeom>
            <a:solidFill>
              <a:srgbClr val="FFFFFF"/>
            </a:solidFill>
          </p:spPr>
        </p:sp>
      </p:grpSp>
      <p:sp>
        <p:nvSpPr>
          <p:cNvPr id="3" name="Rectangle 2"/>
          <p:cNvSpPr/>
          <p:nvPr/>
        </p:nvSpPr>
        <p:spPr>
          <a:xfrm>
            <a:off x="1644520" y="1716600"/>
            <a:ext cx="14967080" cy="4118948"/>
          </a:xfrm>
          <a:prstGeom prst="rect">
            <a:avLst/>
          </a:prstGeom>
        </p:spPr>
        <p:txBody>
          <a:bodyPr wrap="square">
            <a:spAutoFit/>
          </a:bodyPr>
          <a:lstStyle/>
          <a:p>
            <a:pPr algn="just">
              <a:lnSpc>
                <a:spcPct val="150000"/>
              </a:lnSpc>
            </a:pP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xuất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dịch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đáp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pic>
        <p:nvPicPr>
          <p:cNvPr id="14" name="Picture 3"/>
          <p:cNvPicPr>
            <a:picLocks noChangeAspect="1"/>
          </p:cNvPicPr>
          <p:nvPr/>
        </p:nvPicPr>
        <p:blipFill>
          <a:blip r:embed="rId6"/>
          <a:srcRect/>
          <a:stretch>
            <a:fillRect/>
          </a:stretch>
        </p:blipFill>
        <p:spPr>
          <a:xfrm>
            <a:off x="4631707" y="5808821"/>
            <a:ext cx="8992705" cy="4428907"/>
          </a:xfrm>
          <a:prstGeom prst="rect">
            <a:avLst/>
          </a:prstGeom>
        </p:spPr>
      </p:pic>
    </p:spTree>
    <p:extLst>
      <p:ext uri="{BB962C8B-B14F-4D97-AF65-F5344CB8AC3E}">
        <p14:creationId xmlns:p14="http://schemas.microsoft.com/office/powerpoint/2010/main" val="122177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720720" y="426890"/>
            <a:ext cx="10741147" cy="892360"/>
          </a:xfrm>
          <a:prstGeom prst="rect">
            <a:avLst/>
          </a:prstGeom>
        </p:spPr>
        <p:txBody>
          <a:bodyPr wrap="square" lIns="0" tIns="0" rIns="0" bIns="0" rtlCol="0" anchor="t">
            <a:spAutoFit/>
          </a:bodyPr>
          <a:lstStyle/>
          <a:p>
            <a:pPr>
              <a:lnSpc>
                <a:spcPts val="7679"/>
              </a:lnSpc>
            </a:pPr>
            <a:r>
              <a:rPr lang="en-US" sz="5200" b="1" dirty="0">
                <a:solidFill>
                  <a:srgbClr val="06605A"/>
                </a:solidFill>
                <a:latin typeface="Arial" panose="020B0604020202020204" pitchFamily="34" charset="0"/>
                <a:cs typeface="Arial" panose="020B0604020202020204" pitchFamily="34" charset="0"/>
              </a:rPr>
              <a:t>1. </a:t>
            </a:r>
            <a:r>
              <a:rPr lang="en-US" sz="5200" b="1" dirty="0" err="1">
                <a:solidFill>
                  <a:srgbClr val="06605A"/>
                </a:solidFill>
                <a:latin typeface="Arial" panose="020B0604020202020204" pitchFamily="34" charset="0"/>
                <a:cs typeface="Arial" panose="020B0604020202020204" pitchFamily="34" charset="0"/>
              </a:rPr>
              <a:t>Tìm</a:t>
            </a:r>
            <a:r>
              <a:rPr lang="en-US" sz="5200" b="1" dirty="0">
                <a:solidFill>
                  <a:srgbClr val="06605A"/>
                </a:solidFill>
                <a:latin typeface="Arial" panose="020B0604020202020204" pitchFamily="34" charset="0"/>
                <a:cs typeface="Arial" panose="020B0604020202020204" pitchFamily="34" charset="0"/>
              </a:rPr>
              <a:t> hiểu về </a:t>
            </a:r>
            <a:r>
              <a:rPr lang="en-US" sz="5200" b="1" dirty="0" err="1">
                <a:solidFill>
                  <a:srgbClr val="06605A"/>
                </a:solidFill>
                <a:latin typeface="Arial" panose="020B0604020202020204" pitchFamily="34" charset="0"/>
                <a:cs typeface="Arial" panose="020B0604020202020204" pitchFamily="34" charset="0"/>
              </a:rPr>
              <a:t>chủ</a:t>
            </a:r>
            <a:r>
              <a:rPr lang="en-US" sz="5200" b="1" dirty="0">
                <a:solidFill>
                  <a:srgbClr val="06605A"/>
                </a:solidFill>
                <a:latin typeface="Arial" panose="020B0604020202020204" pitchFamily="34" charset="0"/>
                <a:cs typeface="Arial" panose="020B0604020202020204" pitchFamily="34" charset="0"/>
              </a:rPr>
              <a:t> thể </a:t>
            </a:r>
            <a:r>
              <a:rPr lang="en-US" sz="5200" b="1" dirty="0" err="1">
                <a:solidFill>
                  <a:srgbClr val="06605A"/>
                </a:solidFill>
                <a:latin typeface="Arial" panose="020B0604020202020204" pitchFamily="34" charset="0"/>
                <a:cs typeface="Arial" panose="020B0604020202020204" pitchFamily="34" charset="0"/>
              </a:rPr>
              <a:t>sản</a:t>
            </a:r>
            <a:r>
              <a:rPr lang="en-US" sz="5200" b="1" dirty="0">
                <a:solidFill>
                  <a:srgbClr val="06605A"/>
                </a:solidFill>
                <a:latin typeface="Arial" panose="020B0604020202020204" pitchFamily="34" charset="0"/>
                <a:cs typeface="Arial" panose="020B0604020202020204" pitchFamily="34" charset="0"/>
              </a:rPr>
              <a:t> </a:t>
            </a:r>
            <a:r>
              <a:rPr lang="en-US" sz="5200" b="1" dirty="0" err="1">
                <a:solidFill>
                  <a:srgbClr val="06605A"/>
                </a:solidFill>
                <a:latin typeface="Arial" panose="020B0604020202020204" pitchFamily="34" charset="0"/>
                <a:cs typeface="Arial" panose="020B0604020202020204" pitchFamily="34" charset="0"/>
              </a:rPr>
              <a:t>xuất</a:t>
            </a:r>
            <a:endParaRPr lang="en-US" sz="5200" b="1" dirty="0">
              <a:solidFill>
                <a:srgbClr val="06605A"/>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58923"/>
            <a:ext cx="1371600" cy="144517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6936725" y="65722"/>
            <a:ext cx="1669447" cy="2186181"/>
          </a:xfrm>
          <a:prstGeom prst="rect">
            <a:avLst/>
          </a:prstGeom>
        </p:spPr>
      </p:pic>
      <p:sp>
        <p:nvSpPr>
          <p:cNvPr id="2" name="TextBox 1"/>
          <p:cNvSpPr txBox="1"/>
          <p:nvPr/>
        </p:nvSpPr>
        <p:spPr>
          <a:xfrm>
            <a:off x="1720720" y="1604095"/>
            <a:ext cx="2833020" cy="784830"/>
          </a:xfrm>
          <a:prstGeom prst="rect">
            <a:avLst/>
          </a:prstGeom>
          <a:noFill/>
        </p:spPr>
        <p:txBody>
          <a:bodyPr wrap="none" rtlCol="0">
            <a:spAutoFit/>
          </a:bodyPr>
          <a:lstStyle/>
          <a:p>
            <a:pPr marL="685800" indent="-685800">
              <a:buFont typeface="Wingdings" panose="05000000000000000000" pitchFamily="2" charset="2"/>
              <a:buChar char="§"/>
            </a:pPr>
            <a:r>
              <a:rPr lang="vi-VN" sz="4500" b="1" dirty="0">
                <a:solidFill>
                  <a:srgbClr val="FF0000"/>
                </a:solidFill>
              </a:rPr>
              <a:t>Vai trò:</a:t>
            </a:r>
            <a:endParaRPr lang="en-US" sz="4500" b="1" dirty="0">
              <a:solidFill>
                <a:srgbClr val="FF0000"/>
              </a:solidFill>
            </a:endParaRPr>
          </a:p>
        </p:txBody>
      </p:sp>
      <p:grpSp>
        <p:nvGrpSpPr>
          <p:cNvPr id="11" name="Group 4"/>
          <p:cNvGrpSpPr/>
          <p:nvPr/>
        </p:nvGrpSpPr>
        <p:grpSpPr>
          <a:xfrm>
            <a:off x="685800" y="2726083"/>
            <a:ext cx="8228463" cy="6127330"/>
            <a:chOff x="0" y="0"/>
            <a:chExt cx="8400244" cy="3858826"/>
          </a:xfrm>
        </p:grpSpPr>
        <p:sp>
          <p:nvSpPr>
            <p:cNvPr id="15"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1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4" name="Rectangle 3"/>
          <p:cNvSpPr/>
          <p:nvPr/>
        </p:nvSpPr>
        <p:spPr>
          <a:xfrm>
            <a:off x="843619" y="2690519"/>
            <a:ext cx="7910335" cy="6324808"/>
          </a:xfrm>
          <a:prstGeom prst="rect">
            <a:avLst/>
          </a:prstGeom>
        </p:spPr>
        <p:txBody>
          <a:bodyPr wrap="square">
            <a:spAutoFit/>
          </a:bodyPr>
          <a:lstStyle/>
          <a:p>
            <a:pPr algn="just">
              <a:lnSpc>
                <a:spcPct val="150000"/>
              </a:lnSpc>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yếu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tố</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nhuận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thoả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tương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lai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hạn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grpSp>
        <p:nvGrpSpPr>
          <p:cNvPr id="17" name="Group 4"/>
          <p:cNvGrpSpPr/>
          <p:nvPr/>
        </p:nvGrpSpPr>
        <p:grpSpPr>
          <a:xfrm>
            <a:off x="9372600" y="2707317"/>
            <a:ext cx="8228463" cy="6127330"/>
            <a:chOff x="0" y="0"/>
            <a:chExt cx="8400244" cy="3858826"/>
          </a:xfrm>
        </p:grpSpPr>
        <p:sp>
          <p:nvSpPr>
            <p:cNvPr id="18" name="Freeform 5"/>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19"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20" name="Rectangle 19"/>
          <p:cNvSpPr/>
          <p:nvPr/>
        </p:nvSpPr>
        <p:spPr>
          <a:xfrm>
            <a:off x="9530419" y="2671753"/>
            <a:ext cx="7910335" cy="5286062"/>
          </a:xfrm>
          <a:prstGeom prst="rect">
            <a:avLst/>
          </a:prstGeom>
        </p:spPr>
        <p:txBody>
          <a:bodyPr wrap="square">
            <a:spAutoFit/>
          </a:bodyPr>
          <a:lstStyle/>
          <a:p>
            <a:pPr algn="just">
              <a:lnSpc>
                <a:spcPct val="150000"/>
              </a:lnSpc>
            </a:pP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solidFill>
                  <a:srgbClr val="000000"/>
                </a:solidFill>
                <a:ea typeface="Calibri" panose="020F0502020204030204" pitchFamily="34" charset="0"/>
                <a:cs typeface="Arial" panose="020B0604020202020204" pitchFamily="34" charset="0"/>
              </a:rPr>
              <a:t>	Có trách nhiệm cung cấp những hàng hoá, dịch vụ không làm tổn hại tới sức khoẻ và lợi ích của con người trong xã hội.</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31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outVertical)">
                                      <p:cBhvr>
                                        <p:cTn id="22" dur="500"/>
                                        <p:tgtEl>
                                          <p:spTgt spid="20"/>
                                        </p:tgtEl>
                                      </p:cBhvr>
                                    </p:animEffect>
                                  </p:childTnLst>
                                </p:cTn>
                              </p:par>
                              <p:par>
                                <p:cTn id="23" presetID="16" presetClass="entr" presetSubtype="37"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1964</Words>
  <Application>Microsoft Office PowerPoint</Application>
  <PresentationFormat>Custom</PresentationFormat>
  <Paragraphs>123</Paragraphs>
  <Slides>35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Wingdings</vt:lpstr>
      <vt:lpstr>Symbol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Nguyễn</dc:creator>
  <cp:lastModifiedBy>Lê Thị Hải</cp:lastModifiedBy>
  <cp:revision>25</cp:revision>
  <dcterms:created xsi:type="dcterms:W3CDTF">2006-08-16T00:00:00Z</dcterms:created>
  <dcterms:modified xsi:type="dcterms:W3CDTF">2024-04-27T08:18:44Z</dcterms:modified>
  <dc:identifier>DAEswOIwa4E</dc:identifier>
</cp:coreProperties>
</file>