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8288000" cy="10287000"/>
  <p:notesSz cx="6858000" cy="9144000"/>
  <p:embeddedFontLst>
    <p:embeddedFont>
      <p:font typeface="Poppins Bold" panose="020B0604020202020204" charset="0"/>
      <p:regular r:id="rId22"/>
    </p:embeddedFont>
    <p:embeddedFont>
      <p:font typeface="Open Sans" panose="020B0604020202020204" charset="0"/>
      <p:regular r:id="rId23"/>
    </p:embeddedFont>
    <p:embeddedFont>
      <p:font typeface="Trebuchet MS" panose="020B0603020202020204" pitchFamily="34" charset="0"/>
      <p:regular r:id="rId24"/>
      <p:bold r:id="rId25"/>
      <p:italic r:id="rId26"/>
      <p:boldItalic r:id="rId27"/>
    </p:embeddedFont>
    <p:embeddedFont>
      <p:font typeface="Open Sans Bold" panose="020B0604020202020204" charset="0"/>
      <p:regular r:id="rId28"/>
    </p:embeddedFont>
    <p:embeddedFont>
      <p:font typeface="Poppins" panose="020B0604020202020204" charset="0"/>
      <p:regular r:id="rId29"/>
      <p:bold r:id="rId30"/>
    </p:embeddedFont>
    <p:embeddedFont>
      <p:font typeface="Wingdings 3" panose="05040102010807070707" pitchFamily="18" charset="2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610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0601" y="3606801"/>
            <a:ext cx="11650404" cy="2469453"/>
          </a:xfrm>
        </p:spPr>
        <p:txBody>
          <a:bodyPr anchor="b">
            <a:noAutofit/>
          </a:bodyPr>
          <a:lstStyle>
            <a:lvl1pPr algn="r">
              <a:defRPr sz="8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0601" y="6076250"/>
            <a:ext cx="11650404" cy="164534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74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51054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19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49209" y="5448300"/>
            <a:ext cx="10836786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27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0764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2897982"/>
            <a:ext cx="12895002" cy="3893190"/>
          </a:xfrm>
        </p:spPr>
        <p:txBody>
          <a:bodyPr anchor="b">
            <a:normAutofit/>
          </a:bodyPr>
          <a:lstStyle>
            <a:lvl1pPr algn="l">
              <a:defRPr sz="6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43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32205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914400"/>
            <a:ext cx="12882305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76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7348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51510" y="914399"/>
            <a:ext cx="1957115" cy="787717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3" y="914400"/>
            <a:ext cx="10590225" cy="78771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02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4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4051301"/>
            <a:ext cx="12895002" cy="2739872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113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2" y="3240884"/>
            <a:ext cx="6276053" cy="582115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4955" y="3240884"/>
            <a:ext cx="6276051" cy="58211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99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618" y="3241475"/>
            <a:ext cx="627843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3618" y="4105868"/>
            <a:ext cx="6278435" cy="495617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32575" y="3241475"/>
            <a:ext cx="627842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32577" y="4105868"/>
            <a:ext cx="6278426" cy="495617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183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360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08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2247906"/>
            <a:ext cx="5781792" cy="191769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92" y="772387"/>
            <a:ext cx="6770312" cy="828965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1" y="4165604"/>
            <a:ext cx="5781792" cy="387667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595" indent="0">
              <a:buNone/>
              <a:defRPr sz="2100"/>
            </a:lvl2pPr>
            <a:lvl3pPr marL="1371189" indent="0">
              <a:buNone/>
              <a:defRPr sz="1800"/>
            </a:lvl3pPr>
            <a:lvl4pPr marL="2056784" indent="0">
              <a:buNone/>
              <a:defRPr sz="1500"/>
            </a:lvl4pPr>
            <a:lvl5pPr marL="2742377" indent="0">
              <a:buNone/>
              <a:defRPr sz="1500"/>
            </a:lvl5pPr>
            <a:lvl6pPr marL="3427971" indent="0">
              <a:buNone/>
              <a:defRPr sz="1500"/>
            </a:lvl6pPr>
            <a:lvl7pPr marL="4113566" indent="0">
              <a:buNone/>
              <a:defRPr sz="1500"/>
            </a:lvl7pPr>
            <a:lvl8pPr marL="4799160" indent="0">
              <a:buNone/>
              <a:defRPr sz="1500"/>
            </a:lvl8pPr>
            <a:lvl9pPr marL="5484755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22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2" y="7200900"/>
            <a:ext cx="12895001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16001" y="914400"/>
            <a:ext cx="12895002" cy="576857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8051007"/>
            <a:ext cx="12895001" cy="101103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8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1" y="3240884"/>
            <a:ext cx="12895002" cy="582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07700" y="9062044"/>
            <a:ext cx="13679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01" y="9062044"/>
            <a:ext cx="944641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85995" y="9062044"/>
            <a:ext cx="10250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12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thietbichannuoibo.vn/cong-thuc-thuc-an-cho-vat-nuoi-mua-nong.html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6.png"/><Relationship Id="rId7" Type="http://schemas.openxmlformats.org/officeDocument/2006/relationships/image" Target="../media/image6.svg"/><Relationship Id="rId2" Type="http://schemas.openxmlformats.org/officeDocument/2006/relationships/hyperlink" Target="https://thietbichannuoibo.vn/cong-thuc-thuc-an-cho-vat-nuoi-mua-nong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8.png"/><Relationship Id="rId9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6.png"/><Relationship Id="rId7" Type="http://schemas.openxmlformats.org/officeDocument/2006/relationships/image" Target="../media/image6.svg"/><Relationship Id="rId2" Type="http://schemas.openxmlformats.org/officeDocument/2006/relationships/hyperlink" Target="https://thietbichannuoibo.vn/cong-thuc-thuc-an-cho-vat-nuoi-mua-nong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8.png"/><Relationship Id="rId9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7.sv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sv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3" Type="http://schemas.openxmlformats.org/officeDocument/2006/relationships/image" Target="../media/image27.png"/><Relationship Id="rId12" Type="http://schemas.openxmlformats.org/officeDocument/2006/relationships/image" Target="../media/image38.svg"/><Relationship Id="rId2" Type="http://schemas.openxmlformats.org/officeDocument/2006/relationships/image" Target="../media/image26.png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png"/><Relationship Id="rId15" Type="http://schemas.openxmlformats.org/officeDocument/2006/relationships/image" Target="../media/image30.png"/><Relationship Id="rId10" Type="http://schemas.openxmlformats.org/officeDocument/2006/relationships/image" Target="../media/image36.svg"/><Relationship Id="rId14" Type="http://schemas.openxmlformats.org/officeDocument/2006/relationships/image" Target="../media/image4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2.pn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2.pn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349347" y="942233"/>
            <a:ext cx="7504013" cy="9540157"/>
            <a:chOff x="-2540" y="-1270"/>
            <a:chExt cx="4329430" cy="5504180"/>
          </a:xfrm>
        </p:grpSpPr>
        <p:sp>
          <p:nvSpPr>
            <p:cNvPr id="4" name="Freeform 4"/>
            <p:cNvSpPr/>
            <p:nvPr/>
          </p:nvSpPr>
          <p:spPr>
            <a:xfrm rot="6000">
              <a:off x="-439" y="-21"/>
              <a:ext cx="4326243" cy="5502990"/>
            </a:xfrm>
            <a:custGeom>
              <a:avLst/>
              <a:gdLst/>
              <a:ahLst/>
              <a:cxnLst/>
              <a:rect l="l" t="t" r="r" b="b"/>
              <a:pathLst>
                <a:path w="4326243" h="5502990">
                  <a:moveTo>
                    <a:pt x="2218851" y="5502839"/>
                  </a:moveTo>
                  <a:cubicBezTo>
                    <a:pt x="2189641" y="5502890"/>
                    <a:pt x="2160431" y="5502941"/>
                    <a:pt x="2132491" y="5502990"/>
                  </a:cubicBezTo>
                  <a:cubicBezTo>
                    <a:pt x="2126139" y="5501731"/>
                    <a:pt x="2121056" y="5500470"/>
                    <a:pt x="2114706" y="5500481"/>
                  </a:cubicBezTo>
                  <a:cubicBezTo>
                    <a:pt x="2041040" y="5496799"/>
                    <a:pt x="1969898" y="5484223"/>
                    <a:pt x="1900010" y="5462755"/>
                  </a:cubicBezTo>
                  <a:cubicBezTo>
                    <a:pt x="1775484" y="5424873"/>
                    <a:pt x="1659812" y="5366654"/>
                    <a:pt x="1550468" y="5295725"/>
                  </a:cubicBezTo>
                  <a:cubicBezTo>
                    <a:pt x="1425869" y="5215932"/>
                    <a:pt x="1296203" y="5143768"/>
                    <a:pt x="1162744" y="5081771"/>
                  </a:cubicBezTo>
                  <a:cubicBezTo>
                    <a:pt x="1041997" y="5026102"/>
                    <a:pt x="916189" y="4981872"/>
                    <a:pt x="792918" y="4935097"/>
                  </a:cubicBezTo>
                  <a:cubicBezTo>
                    <a:pt x="635334" y="4875681"/>
                    <a:pt x="494209" y="4787027"/>
                    <a:pt x="374621" y="4667856"/>
                  </a:cubicBezTo>
                  <a:cubicBezTo>
                    <a:pt x="321188" y="4614609"/>
                    <a:pt x="275361" y="4553729"/>
                    <a:pt x="228267" y="4494121"/>
                  </a:cubicBezTo>
                  <a:cubicBezTo>
                    <a:pt x="174810" y="4426904"/>
                    <a:pt x="127696" y="4355867"/>
                    <a:pt x="95806" y="4275912"/>
                  </a:cubicBezTo>
                  <a:cubicBezTo>
                    <a:pt x="32033" y="4119814"/>
                    <a:pt x="0" y="3957309"/>
                    <a:pt x="2245" y="3788395"/>
                  </a:cubicBezTo>
                  <a:cubicBezTo>
                    <a:pt x="5738" y="3606779"/>
                    <a:pt x="28288" y="3428939"/>
                    <a:pt x="91491" y="3258649"/>
                  </a:cubicBezTo>
                  <a:cubicBezTo>
                    <a:pt x="187549" y="2994320"/>
                    <a:pt x="352283" y="2784483"/>
                    <a:pt x="588241" y="2634210"/>
                  </a:cubicBezTo>
                  <a:cubicBezTo>
                    <a:pt x="712562" y="2553983"/>
                    <a:pt x="850903" y="2502942"/>
                    <a:pt x="993076" y="2464594"/>
                  </a:cubicBezTo>
                  <a:cubicBezTo>
                    <a:pt x="1120016" y="2430082"/>
                    <a:pt x="1248235" y="2400648"/>
                    <a:pt x="1376451" y="2369944"/>
                  </a:cubicBezTo>
                  <a:cubicBezTo>
                    <a:pt x="1523709" y="2334127"/>
                    <a:pt x="1650583" y="2261516"/>
                    <a:pt x="1755802" y="2152112"/>
                  </a:cubicBezTo>
                  <a:cubicBezTo>
                    <a:pt x="1838201" y="2065608"/>
                    <a:pt x="1901530" y="1967707"/>
                    <a:pt x="1952142" y="1859669"/>
                  </a:cubicBezTo>
                  <a:cubicBezTo>
                    <a:pt x="2022995" y="1707145"/>
                    <a:pt x="2092579" y="1554623"/>
                    <a:pt x="2163435" y="1403369"/>
                  </a:cubicBezTo>
                  <a:cubicBezTo>
                    <a:pt x="2227966" y="1266096"/>
                    <a:pt x="2302665" y="1133886"/>
                    <a:pt x="2396437" y="1014342"/>
                  </a:cubicBezTo>
                  <a:cubicBezTo>
                    <a:pt x="2477537" y="911330"/>
                    <a:pt x="2567547" y="819733"/>
                    <a:pt x="2681730" y="752224"/>
                  </a:cubicBezTo>
                  <a:cubicBezTo>
                    <a:pt x="2787033" y="691080"/>
                    <a:pt x="2901269" y="654050"/>
                    <a:pt x="3019334" y="628444"/>
                  </a:cubicBezTo>
                  <a:cubicBezTo>
                    <a:pt x="3103123" y="610518"/>
                    <a:pt x="3186914" y="593862"/>
                    <a:pt x="3273274" y="593711"/>
                  </a:cubicBezTo>
                  <a:cubicBezTo>
                    <a:pt x="3391382" y="592235"/>
                    <a:pt x="3506989" y="613623"/>
                    <a:pt x="3618816" y="651528"/>
                  </a:cubicBezTo>
                  <a:cubicBezTo>
                    <a:pt x="3706497" y="680585"/>
                    <a:pt x="3787843" y="718543"/>
                    <a:pt x="3857801" y="780651"/>
                  </a:cubicBezTo>
                  <a:cubicBezTo>
                    <a:pt x="3958286" y="869376"/>
                    <a:pt x="4037212" y="975918"/>
                    <a:pt x="4102184" y="1091375"/>
                  </a:cubicBezTo>
                  <a:cubicBezTo>
                    <a:pt x="4156962" y="1187800"/>
                    <a:pt x="4196510" y="1289331"/>
                    <a:pt x="4228444" y="1394685"/>
                  </a:cubicBezTo>
                  <a:cubicBezTo>
                    <a:pt x="4276974" y="1549541"/>
                    <a:pt x="4309001" y="1708235"/>
                    <a:pt x="4319445" y="1870777"/>
                  </a:cubicBezTo>
                  <a:cubicBezTo>
                    <a:pt x="4320748" y="1889825"/>
                    <a:pt x="4323321" y="1908870"/>
                    <a:pt x="4325895" y="1927916"/>
                  </a:cubicBezTo>
                  <a:cubicBezTo>
                    <a:pt x="4326010" y="1993956"/>
                    <a:pt x="4326127" y="2061266"/>
                    <a:pt x="4326243" y="2127306"/>
                  </a:cubicBezTo>
                  <a:cubicBezTo>
                    <a:pt x="4324986" y="2134928"/>
                    <a:pt x="4323729" y="2142550"/>
                    <a:pt x="4323740" y="2148900"/>
                  </a:cubicBezTo>
                  <a:cubicBezTo>
                    <a:pt x="4318787" y="2221299"/>
                    <a:pt x="4316375" y="2294963"/>
                    <a:pt x="4308881" y="2367366"/>
                  </a:cubicBezTo>
                  <a:cubicBezTo>
                    <a:pt x="4292651" y="2527415"/>
                    <a:pt x="4259905" y="2684952"/>
                    <a:pt x="4218266" y="2839965"/>
                  </a:cubicBezTo>
                  <a:cubicBezTo>
                    <a:pt x="4141297" y="3127120"/>
                    <a:pt x="4035100" y="3404165"/>
                    <a:pt x="3902214" y="3669828"/>
                  </a:cubicBezTo>
                  <a:cubicBezTo>
                    <a:pt x="3742752" y="3990147"/>
                    <a:pt x="3560407" y="4296535"/>
                    <a:pt x="3353905" y="4587726"/>
                  </a:cubicBezTo>
                  <a:cubicBezTo>
                    <a:pt x="3250020" y="4733958"/>
                    <a:pt x="3144858" y="4876382"/>
                    <a:pt x="3021897" y="5007406"/>
                  </a:cubicBezTo>
                  <a:cubicBezTo>
                    <a:pt x="2994010" y="5037935"/>
                    <a:pt x="2962307" y="5064660"/>
                    <a:pt x="2936965" y="5097725"/>
                  </a:cubicBezTo>
                  <a:cubicBezTo>
                    <a:pt x="2853326" y="5202011"/>
                    <a:pt x="2755687" y="5288541"/>
                    <a:pt x="2642779" y="5358589"/>
                  </a:cubicBezTo>
                  <a:cubicBezTo>
                    <a:pt x="2542558" y="5420994"/>
                    <a:pt x="2437230" y="5468168"/>
                    <a:pt x="2320424" y="5487422"/>
                  </a:cubicBezTo>
                  <a:cubicBezTo>
                    <a:pt x="2286143" y="5492562"/>
                    <a:pt x="2251862" y="5497701"/>
                    <a:pt x="2218851" y="5502839"/>
                  </a:cubicBezTo>
                  <a:close/>
                  <a:moveTo>
                    <a:pt x="1241563" y="2216510"/>
                  </a:moveTo>
                  <a:cubicBezTo>
                    <a:pt x="1425622" y="2164118"/>
                    <a:pt x="1563864" y="2055927"/>
                    <a:pt x="1652467" y="1885592"/>
                  </a:cubicBezTo>
                  <a:cubicBezTo>
                    <a:pt x="1705625" y="1781359"/>
                    <a:pt x="1756243" y="1677131"/>
                    <a:pt x="1803044" y="1569099"/>
                  </a:cubicBezTo>
                  <a:cubicBezTo>
                    <a:pt x="1865030" y="1429290"/>
                    <a:pt x="1920662" y="1286953"/>
                    <a:pt x="1980104" y="1144609"/>
                  </a:cubicBezTo>
                  <a:cubicBezTo>
                    <a:pt x="2015520" y="1061997"/>
                    <a:pt x="2056018" y="980646"/>
                    <a:pt x="2085081" y="896775"/>
                  </a:cubicBezTo>
                  <a:cubicBezTo>
                    <a:pt x="2102770" y="844675"/>
                    <a:pt x="2121730" y="792571"/>
                    <a:pt x="2145773" y="742999"/>
                  </a:cubicBezTo>
                  <a:cubicBezTo>
                    <a:pt x="2186267" y="659109"/>
                    <a:pt x="2191192" y="570200"/>
                    <a:pt x="2169442" y="478798"/>
                  </a:cubicBezTo>
                  <a:cubicBezTo>
                    <a:pt x="2155372" y="421672"/>
                    <a:pt x="2124806" y="372195"/>
                    <a:pt x="2098047" y="321442"/>
                  </a:cubicBezTo>
                  <a:cubicBezTo>
                    <a:pt x="2058542" y="244041"/>
                    <a:pt x="2001283" y="181911"/>
                    <a:pt x="1928814" y="136317"/>
                  </a:cubicBezTo>
                  <a:cubicBezTo>
                    <a:pt x="1799130" y="53993"/>
                    <a:pt x="1656810" y="8522"/>
                    <a:pt x="1503129" y="2440"/>
                  </a:cubicBezTo>
                  <a:cubicBezTo>
                    <a:pt x="1445975" y="0"/>
                    <a:pt x="1387564" y="5182"/>
                    <a:pt x="1329151" y="9094"/>
                  </a:cubicBezTo>
                  <a:cubicBezTo>
                    <a:pt x="1233910" y="14340"/>
                    <a:pt x="1139957" y="29744"/>
                    <a:pt x="1048570" y="60383"/>
                  </a:cubicBezTo>
                  <a:cubicBezTo>
                    <a:pt x="948298" y="93578"/>
                    <a:pt x="848032" y="130583"/>
                    <a:pt x="760511" y="192966"/>
                  </a:cubicBezTo>
                  <a:cubicBezTo>
                    <a:pt x="680601" y="250256"/>
                    <a:pt x="607054" y="315154"/>
                    <a:pt x="539870" y="387662"/>
                  </a:cubicBezTo>
                  <a:cubicBezTo>
                    <a:pt x="402974" y="539031"/>
                    <a:pt x="288960" y="703060"/>
                    <a:pt x="221994" y="900027"/>
                  </a:cubicBezTo>
                  <a:cubicBezTo>
                    <a:pt x="156289" y="1091912"/>
                    <a:pt x="132498" y="1286264"/>
                    <a:pt x="156976" y="1485612"/>
                  </a:cubicBezTo>
                  <a:cubicBezTo>
                    <a:pt x="181447" y="1681149"/>
                    <a:pt x="259214" y="1851194"/>
                    <a:pt x="391553" y="1999553"/>
                  </a:cubicBezTo>
                  <a:cubicBezTo>
                    <a:pt x="545522" y="2170735"/>
                    <a:pt x="738697" y="2247868"/>
                    <a:pt x="933025" y="2257688"/>
                  </a:cubicBezTo>
                  <a:cubicBezTo>
                    <a:pt x="1047327" y="2258759"/>
                    <a:pt x="1155246" y="2240791"/>
                    <a:pt x="1241563" y="2216510"/>
                  </a:cubicBezTo>
                  <a:close/>
                </a:path>
              </a:pathLst>
            </a:custGeom>
            <a:blipFill>
              <a:blip r:embed="rId2"/>
              <a:stretch>
                <a:fillRect l="-88137" t="-17264" r="-92032" b="-6610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2867302" flipH="1">
            <a:off x="14995002" y="-412199"/>
            <a:ext cx="2366010" cy="4114800"/>
          </a:xfrm>
          <a:custGeom>
            <a:avLst/>
            <a:gdLst/>
            <a:ahLst/>
            <a:cxnLst/>
            <a:rect l="l" t="t" r="r" b="b"/>
            <a:pathLst>
              <a:path w="2366010" h="4114800">
                <a:moveTo>
                  <a:pt x="2366010" y="0"/>
                </a:moveTo>
                <a:lnTo>
                  <a:pt x="0" y="0"/>
                </a:lnTo>
                <a:lnTo>
                  <a:pt x="0" y="4114800"/>
                </a:lnTo>
                <a:lnTo>
                  <a:pt x="2366010" y="4114800"/>
                </a:lnTo>
                <a:lnTo>
                  <a:pt x="236601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95661" y="329621"/>
            <a:ext cx="1693979" cy="1472137"/>
          </a:xfrm>
          <a:custGeom>
            <a:avLst/>
            <a:gdLst/>
            <a:ahLst/>
            <a:cxnLst/>
            <a:rect l="l" t="t" r="r" b="b"/>
            <a:pathLst>
              <a:path w="1693979" h="1472137">
                <a:moveTo>
                  <a:pt x="0" y="0"/>
                </a:moveTo>
                <a:lnTo>
                  <a:pt x="1693979" y="0"/>
                </a:lnTo>
                <a:lnTo>
                  <a:pt x="1693979" y="1472137"/>
                </a:lnTo>
                <a:lnTo>
                  <a:pt x="0" y="14721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932697" flipH="1">
            <a:off x="467093" y="8687001"/>
            <a:ext cx="1123215" cy="1953417"/>
          </a:xfrm>
          <a:custGeom>
            <a:avLst/>
            <a:gdLst/>
            <a:ahLst/>
            <a:cxnLst/>
            <a:rect l="l" t="t" r="r" b="b"/>
            <a:pathLst>
              <a:path w="1123215" h="1953417">
                <a:moveTo>
                  <a:pt x="1123214" y="0"/>
                </a:moveTo>
                <a:lnTo>
                  <a:pt x="0" y="0"/>
                </a:lnTo>
                <a:lnTo>
                  <a:pt x="0" y="1953417"/>
                </a:lnTo>
                <a:lnTo>
                  <a:pt x="1123214" y="1953417"/>
                </a:lnTo>
                <a:lnTo>
                  <a:pt x="112321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800000">
            <a:off x="15064977" y="7412911"/>
            <a:ext cx="2589979" cy="2250798"/>
          </a:xfrm>
          <a:custGeom>
            <a:avLst/>
            <a:gdLst/>
            <a:ahLst/>
            <a:cxnLst/>
            <a:rect l="l" t="t" r="r" b="b"/>
            <a:pathLst>
              <a:path w="2589979" h="2250798">
                <a:moveTo>
                  <a:pt x="0" y="0"/>
                </a:moveTo>
                <a:lnTo>
                  <a:pt x="2589979" y="0"/>
                </a:lnTo>
                <a:lnTo>
                  <a:pt x="2589979" y="2250798"/>
                </a:lnTo>
                <a:lnTo>
                  <a:pt x="0" y="22507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869127" y="996526"/>
            <a:ext cx="8031925" cy="2614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08"/>
              </a:lnSpc>
              <a:spcBef>
                <a:spcPct val="0"/>
              </a:spcBef>
            </a:pPr>
            <a:r>
              <a:rPr lang="en-US" sz="14434">
                <a:solidFill>
                  <a:srgbClr val="FFFFFF"/>
                </a:solidFill>
                <a:latin typeface="Poppins"/>
              </a:rPr>
              <a:t>BÀI 7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3689" y="3453121"/>
            <a:ext cx="11363992" cy="4083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764"/>
              </a:lnSpc>
              <a:spcBef>
                <a:spcPct val="0"/>
              </a:spcBef>
            </a:pP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THỨC ĂN VÀ </a:t>
            </a:r>
          </a:p>
          <a:p>
            <a:pPr algn="ctr">
              <a:lnSpc>
                <a:spcPts val="10764"/>
              </a:lnSpc>
              <a:spcBef>
                <a:spcPct val="0"/>
              </a:spcBef>
            </a:pP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NHU CẦU DINH DƯỠNG CỦA VẬT NUÔI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1028700"/>
            <a:ext cx="4152752" cy="5932503"/>
            <a:chOff x="0" y="0"/>
            <a:chExt cx="4445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lnTo>
                    <a:pt x="2222500" y="6350000"/>
                  </a:ln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lnTo>
                    <a:pt x="2222500" y="0"/>
                  </a:ln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45907" r="-69726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6060331" y="1280953"/>
            <a:ext cx="10808770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,...);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,...);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lang, dong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riềng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,...).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81452" y="435776"/>
            <a:ext cx="5641926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A5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999" dirty="0">
                <a:solidFill>
                  <a:srgbClr val="A5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A5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999" dirty="0">
                <a:solidFill>
                  <a:srgbClr val="A5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A5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sz="3999" dirty="0">
              <a:solidFill>
                <a:srgbClr val="A5E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181452" y="3617126"/>
            <a:ext cx="5641926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A5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999" dirty="0">
                <a:solidFill>
                  <a:srgbClr val="A5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protein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060331" y="4373724"/>
            <a:ext cx="10808770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vừng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,...),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81452" y="6005674"/>
            <a:ext cx="5641926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A5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 khoáng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060331" y="6885003"/>
            <a:ext cx="1080877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 vỏ tôm, vỏ cua, vỏ ốc, vỏ trứng,...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181452" y="7726378"/>
            <a:ext cx="5641926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A5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999" dirty="0">
                <a:solidFill>
                  <a:srgbClr val="A5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vitamin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060331" y="8503105"/>
            <a:ext cx="10808770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,...), premix,...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44922" y="-449985"/>
            <a:ext cx="16661136" cy="7201635"/>
            <a:chOff x="0" y="0"/>
            <a:chExt cx="12407900" cy="5363210"/>
          </a:xfrm>
        </p:grpSpPr>
        <p:sp>
          <p:nvSpPr>
            <p:cNvPr id="3" name="Freeform 3">
              <a:hlinkClick r:id="rId2" tooltip="https://thietbichannuoibo.vn/cong-thuc-thuc-an-cho-vat-nuoi-mua-nong.html"/>
            </p:cNvPr>
            <p:cNvSpPr/>
            <p:nvPr/>
          </p:nvSpPr>
          <p:spPr>
            <a:xfrm>
              <a:off x="-1188720" y="-1299210"/>
              <a:ext cx="14579600" cy="7821930"/>
            </a:xfrm>
            <a:custGeom>
              <a:avLst/>
              <a:gdLst/>
              <a:ahLst/>
              <a:cxnLst/>
              <a:rect l="l" t="t" r="r" b="b"/>
              <a:pathLst>
                <a:path w="14579600" h="7821930">
                  <a:moveTo>
                    <a:pt x="1446530" y="2216150"/>
                  </a:moveTo>
                  <a:cubicBezTo>
                    <a:pt x="2578100" y="0"/>
                    <a:pt x="6996430" y="2960370"/>
                    <a:pt x="8751570" y="1879600"/>
                  </a:cubicBezTo>
                  <a:cubicBezTo>
                    <a:pt x="11271250" y="328930"/>
                    <a:pt x="14579600" y="2044700"/>
                    <a:pt x="13321030" y="5191760"/>
                  </a:cubicBezTo>
                  <a:cubicBezTo>
                    <a:pt x="12679680" y="6795770"/>
                    <a:pt x="9763759" y="5523230"/>
                    <a:pt x="8426450" y="6164580"/>
                  </a:cubicBezTo>
                  <a:cubicBezTo>
                    <a:pt x="4964430" y="7821930"/>
                    <a:pt x="0" y="5048250"/>
                    <a:pt x="1446531" y="2216150"/>
                  </a:cubicBezTo>
                  <a:close/>
                </a:path>
              </a:pathLst>
            </a:custGeom>
            <a:blipFill>
              <a:blip r:embed="rId3"/>
              <a:stretch>
                <a:fillRect t="-34178" b="-12016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2103635" y="7514197"/>
            <a:ext cx="15143710" cy="98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 dirty="0">
                <a:solidFill>
                  <a:srgbClr val="FFFFFF"/>
                </a:solidFill>
                <a:latin typeface="Poppins"/>
              </a:rPr>
              <a:t>II. NHU CẦU DINH DƯỠNG CỦA VẬT NUÔI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73831" y="391959"/>
            <a:ext cx="6419408" cy="9895041"/>
          </a:xfrm>
          <a:custGeom>
            <a:avLst/>
            <a:gdLst/>
            <a:ahLst/>
            <a:cxnLst/>
            <a:rect l="l" t="t" r="r" b="b"/>
            <a:pathLst>
              <a:path w="6419408" h="9895041">
                <a:moveTo>
                  <a:pt x="0" y="0"/>
                </a:moveTo>
                <a:lnTo>
                  <a:pt x="6419408" y="0"/>
                </a:lnTo>
                <a:lnTo>
                  <a:pt x="6419408" y="9895041"/>
                </a:lnTo>
                <a:lnTo>
                  <a:pt x="0" y="98950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813057"/>
            <a:ext cx="9238396" cy="2054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028"/>
              </a:lnSpc>
              <a:spcBef>
                <a:spcPct val="0"/>
              </a:spcBef>
            </a:pPr>
            <a:r>
              <a:rPr lang="en-US" sz="5734" dirty="0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 CẦU DINH DƯỠNG CỦA VẬT NUÔI LÀ GÌ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172754" y="7658100"/>
            <a:ext cx="11821918" cy="1034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089"/>
              </a:lnSpc>
              <a:spcBef>
                <a:spcPct val="0"/>
              </a:spcBef>
            </a:pPr>
            <a:r>
              <a:rPr lang="en-US" sz="5778" dirty="0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NGHĨA GÌ TRONG CHĂN NUÔI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133600" y="3550579"/>
            <a:ext cx="9947849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023"/>
              </a:lnSpc>
              <a:spcBef>
                <a:spcPct val="0"/>
              </a:spcBef>
            </a:pPr>
            <a:r>
              <a:rPr lang="en-US" sz="5731" dirty="0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 CẦU DINH DƯỠNG CỦA VẬT NUÔI PHỤ THUỘC VÀO NHỮNG YẾU TỐ NÀO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129444" y="-2629576"/>
            <a:ext cx="12709788" cy="5493698"/>
            <a:chOff x="0" y="0"/>
            <a:chExt cx="12407900" cy="5363210"/>
          </a:xfrm>
        </p:grpSpPr>
        <p:sp>
          <p:nvSpPr>
            <p:cNvPr id="3" name="Freeform 3">
              <a:hlinkClick r:id="rId2" tooltip="https://thietbichannuoibo.vn/cong-thuc-thuc-an-cho-vat-nuoi-mua-nong.html"/>
            </p:cNvPr>
            <p:cNvSpPr/>
            <p:nvPr/>
          </p:nvSpPr>
          <p:spPr>
            <a:xfrm>
              <a:off x="-1188720" y="-1299210"/>
              <a:ext cx="14579600" cy="7821930"/>
            </a:xfrm>
            <a:custGeom>
              <a:avLst/>
              <a:gdLst/>
              <a:ahLst/>
              <a:cxnLst/>
              <a:rect l="l" t="t" r="r" b="b"/>
              <a:pathLst>
                <a:path w="14579600" h="7821930">
                  <a:moveTo>
                    <a:pt x="1446530" y="2216150"/>
                  </a:moveTo>
                  <a:cubicBezTo>
                    <a:pt x="2578100" y="0"/>
                    <a:pt x="6996430" y="2960370"/>
                    <a:pt x="8751570" y="1879600"/>
                  </a:cubicBezTo>
                  <a:cubicBezTo>
                    <a:pt x="11271250" y="328930"/>
                    <a:pt x="14579600" y="2044700"/>
                    <a:pt x="13321030" y="5191760"/>
                  </a:cubicBezTo>
                  <a:cubicBezTo>
                    <a:pt x="12679680" y="6795770"/>
                    <a:pt x="9763759" y="5523230"/>
                    <a:pt x="8426450" y="6164580"/>
                  </a:cubicBezTo>
                  <a:cubicBezTo>
                    <a:pt x="4964430" y="7821930"/>
                    <a:pt x="0" y="5048250"/>
                    <a:pt x="1446531" y="2216150"/>
                  </a:cubicBezTo>
                  <a:close/>
                </a:path>
              </a:pathLst>
            </a:custGeom>
            <a:blipFill>
              <a:blip r:embed="rId3"/>
              <a:stretch>
                <a:fillRect t="-34178" b="-12016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 rot="10090965">
            <a:off x="-1783347" y="8087572"/>
            <a:ext cx="4370918" cy="4398856"/>
          </a:xfrm>
          <a:custGeom>
            <a:avLst/>
            <a:gdLst/>
            <a:ahLst/>
            <a:cxnLst/>
            <a:rect l="l" t="t" r="r" b="b"/>
            <a:pathLst>
              <a:path w="4370918" h="4398856">
                <a:moveTo>
                  <a:pt x="0" y="0"/>
                </a:moveTo>
                <a:lnTo>
                  <a:pt x="4370919" y="0"/>
                </a:lnTo>
                <a:lnTo>
                  <a:pt x="4370919" y="4398856"/>
                </a:lnTo>
                <a:lnTo>
                  <a:pt x="0" y="4398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932697" flipH="1">
            <a:off x="467093" y="8687001"/>
            <a:ext cx="1123215" cy="1953417"/>
          </a:xfrm>
          <a:custGeom>
            <a:avLst/>
            <a:gdLst/>
            <a:ahLst/>
            <a:cxnLst/>
            <a:rect l="l" t="t" r="r" b="b"/>
            <a:pathLst>
              <a:path w="1123215" h="1953417">
                <a:moveTo>
                  <a:pt x="1123214" y="0"/>
                </a:moveTo>
                <a:lnTo>
                  <a:pt x="0" y="0"/>
                </a:lnTo>
                <a:lnTo>
                  <a:pt x="0" y="1953417"/>
                </a:lnTo>
                <a:lnTo>
                  <a:pt x="1123214" y="1953417"/>
                </a:lnTo>
                <a:lnTo>
                  <a:pt x="112321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60838">
            <a:off x="16206000" y="8105968"/>
            <a:ext cx="4164000" cy="4190615"/>
          </a:xfrm>
          <a:custGeom>
            <a:avLst/>
            <a:gdLst/>
            <a:ahLst/>
            <a:cxnLst/>
            <a:rect l="l" t="t" r="r" b="b"/>
            <a:pathLst>
              <a:path w="4164000" h="4190615">
                <a:moveTo>
                  <a:pt x="0" y="0"/>
                </a:moveTo>
                <a:lnTo>
                  <a:pt x="4164000" y="0"/>
                </a:lnTo>
                <a:lnTo>
                  <a:pt x="4164000" y="4190614"/>
                </a:lnTo>
                <a:lnTo>
                  <a:pt x="0" y="4190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6319057" y="8500319"/>
            <a:ext cx="1687000" cy="1466073"/>
          </a:xfrm>
          <a:custGeom>
            <a:avLst/>
            <a:gdLst/>
            <a:ahLst/>
            <a:cxnLst/>
            <a:rect l="l" t="t" r="r" b="b"/>
            <a:pathLst>
              <a:path w="1687000" h="1466073">
                <a:moveTo>
                  <a:pt x="0" y="0"/>
                </a:moveTo>
                <a:lnTo>
                  <a:pt x="1687001" y="0"/>
                </a:lnTo>
                <a:lnTo>
                  <a:pt x="1687001" y="1466073"/>
                </a:lnTo>
                <a:lnTo>
                  <a:pt x="0" y="14660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09034">
            <a:off x="14868560" y="-2239030"/>
            <a:ext cx="5414219" cy="5448824"/>
          </a:xfrm>
          <a:custGeom>
            <a:avLst/>
            <a:gdLst/>
            <a:ahLst/>
            <a:cxnLst/>
            <a:rect l="l" t="t" r="r" b="b"/>
            <a:pathLst>
              <a:path w="5414219" h="5448824">
                <a:moveTo>
                  <a:pt x="0" y="0"/>
                </a:moveTo>
                <a:lnTo>
                  <a:pt x="5414219" y="0"/>
                </a:lnTo>
                <a:lnTo>
                  <a:pt x="5414219" y="5448824"/>
                </a:lnTo>
                <a:lnTo>
                  <a:pt x="0" y="5448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867302" flipH="1">
            <a:off x="15420242" y="-582893"/>
            <a:ext cx="2192191" cy="3812507"/>
          </a:xfrm>
          <a:custGeom>
            <a:avLst/>
            <a:gdLst/>
            <a:ahLst/>
            <a:cxnLst/>
            <a:rect l="l" t="t" r="r" b="b"/>
            <a:pathLst>
              <a:path w="2192191" h="3812507">
                <a:moveTo>
                  <a:pt x="2192191" y="0"/>
                </a:moveTo>
                <a:lnTo>
                  <a:pt x="0" y="0"/>
                </a:lnTo>
                <a:lnTo>
                  <a:pt x="0" y="3812507"/>
                </a:lnTo>
                <a:lnTo>
                  <a:pt x="2192191" y="3812507"/>
                </a:lnTo>
                <a:lnTo>
                  <a:pt x="219219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339161">
            <a:off x="-3048968" y="-3099562"/>
            <a:ext cx="6392809" cy="6433669"/>
          </a:xfrm>
          <a:custGeom>
            <a:avLst/>
            <a:gdLst/>
            <a:ahLst/>
            <a:cxnLst/>
            <a:rect l="l" t="t" r="r" b="b"/>
            <a:pathLst>
              <a:path w="6392809" h="6433669">
                <a:moveTo>
                  <a:pt x="0" y="0"/>
                </a:moveTo>
                <a:lnTo>
                  <a:pt x="6392809" y="0"/>
                </a:lnTo>
                <a:lnTo>
                  <a:pt x="6392809" y="6433670"/>
                </a:lnTo>
                <a:lnTo>
                  <a:pt x="0" y="64336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80290" y="477879"/>
            <a:ext cx="2589979" cy="2250798"/>
          </a:xfrm>
          <a:custGeom>
            <a:avLst/>
            <a:gdLst/>
            <a:ahLst/>
            <a:cxnLst/>
            <a:rect l="l" t="t" r="r" b="b"/>
            <a:pathLst>
              <a:path w="2589979" h="2250798">
                <a:moveTo>
                  <a:pt x="0" y="0"/>
                </a:moveTo>
                <a:lnTo>
                  <a:pt x="2589979" y="0"/>
                </a:lnTo>
                <a:lnTo>
                  <a:pt x="2589979" y="2250798"/>
                </a:lnTo>
                <a:lnTo>
                  <a:pt x="0" y="22507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47436" y="2722193"/>
            <a:ext cx="15143710" cy="905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NHU CẦU DINH DƯỠNG CỦA VẬT NUÔI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79461" y="3773118"/>
            <a:ext cx="5641926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A5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 </a:t>
            </a:r>
            <a:r>
              <a:rPr lang="en-US" sz="3999" dirty="0" err="1">
                <a:solidFill>
                  <a:srgbClr val="A5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999" dirty="0">
                <a:solidFill>
                  <a:srgbClr val="A5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A5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999" dirty="0">
                <a:solidFill>
                  <a:srgbClr val="A5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A5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US" sz="3999" dirty="0">
              <a:solidFill>
                <a:srgbClr val="A5E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129444" y="4519243"/>
            <a:ext cx="16130778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79461" y="5970218"/>
            <a:ext cx="13559771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A5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 </a:t>
            </a:r>
            <a:r>
              <a:rPr lang="en-US" sz="3999" dirty="0" err="1">
                <a:solidFill>
                  <a:srgbClr val="A5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999" dirty="0">
                <a:solidFill>
                  <a:srgbClr val="A5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A5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999" dirty="0">
                <a:solidFill>
                  <a:srgbClr val="A5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A5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999" dirty="0">
                <a:solidFill>
                  <a:srgbClr val="A5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A5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999" dirty="0">
                <a:solidFill>
                  <a:srgbClr val="A5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A5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999" dirty="0">
                <a:solidFill>
                  <a:srgbClr val="A5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A5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999" dirty="0">
                <a:solidFill>
                  <a:srgbClr val="A5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A5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999" dirty="0">
                <a:solidFill>
                  <a:srgbClr val="A5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A5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999" dirty="0">
                <a:solidFill>
                  <a:srgbClr val="A5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129444" y="6844744"/>
            <a:ext cx="16130778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 loài, giống, từng giai đoạn sinh trưởng và khả năng sản xuất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79461" y="7680033"/>
            <a:ext cx="13559771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A5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999" dirty="0" err="1">
                <a:solidFill>
                  <a:srgbClr val="A5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3999" dirty="0">
              <a:solidFill>
                <a:srgbClr val="A5E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129444" y="8711908"/>
            <a:ext cx="16130778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 cứ xác định tiêu chuẩn ăn và khẩu phần ăn cho vật nuôi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129444" y="-769239"/>
            <a:ext cx="13425454" cy="5803039"/>
            <a:chOff x="0" y="0"/>
            <a:chExt cx="12407900" cy="5363210"/>
          </a:xfrm>
        </p:grpSpPr>
        <p:sp>
          <p:nvSpPr>
            <p:cNvPr id="3" name="Freeform 3">
              <a:hlinkClick r:id="rId2" tooltip="https://thietbichannuoibo.vn/cong-thuc-thuc-an-cho-vat-nuoi-mua-nong.html"/>
            </p:cNvPr>
            <p:cNvSpPr/>
            <p:nvPr/>
          </p:nvSpPr>
          <p:spPr>
            <a:xfrm>
              <a:off x="-1188720" y="-1299210"/>
              <a:ext cx="14579600" cy="7821930"/>
            </a:xfrm>
            <a:custGeom>
              <a:avLst/>
              <a:gdLst/>
              <a:ahLst/>
              <a:cxnLst/>
              <a:rect l="l" t="t" r="r" b="b"/>
              <a:pathLst>
                <a:path w="14579600" h="7821930">
                  <a:moveTo>
                    <a:pt x="1446530" y="2216150"/>
                  </a:moveTo>
                  <a:cubicBezTo>
                    <a:pt x="2578100" y="0"/>
                    <a:pt x="6996430" y="2960370"/>
                    <a:pt x="8751570" y="1879600"/>
                  </a:cubicBezTo>
                  <a:cubicBezTo>
                    <a:pt x="11271250" y="328930"/>
                    <a:pt x="14579600" y="2044700"/>
                    <a:pt x="13321030" y="5191760"/>
                  </a:cubicBezTo>
                  <a:cubicBezTo>
                    <a:pt x="12679680" y="6795770"/>
                    <a:pt x="9763759" y="5523230"/>
                    <a:pt x="8426450" y="6164580"/>
                  </a:cubicBezTo>
                  <a:cubicBezTo>
                    <a:pt x="4964430" y="7821930"/>
                    <a:pt x="0" y="5048250"/>
                    <a:pt x="1446531" y="2216150"/>
                  </a:cubicBezTo>
                  <a:close/>
                </a:path>
              </a:pathLst>
            </a:custGeom>
            <a:blipFill>
              <a:blip r:embed="rId3"/>
              <a:stretch>
                <a:fillRect t="-34178" b="-12016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 rot="10090965">
            <a:off x="-1783347" y="8087572"/>
            <a:ext cx="4370918" cy="4398856"/>
          </a:xfrm>
          <a:custGeom>
            <a:avLst/>
            <a:gdLst/>
            <a:ahLst/>
            <a:cxnLst/>
            <a:rect l="l" t="t" r="r" b="b"/>
            <a:pathLst>
              <a:path w="4370918" h="4398856">
                <a:moveTo>
                  <a:pt x="0" y="0"/>
                </a:moveTo>
                <a:lnTo>
                  <a:pt x="4370919" y="0"/>
                </a:lnTo>
                <a:lnTo>
                  <a:pt x="4370919" y="4398856"/>
                </a:lnTo>
                <a:lnTo>
                  <a:pt x="0" y="4398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932697" flipH="1">
            <a:off x="467093" y="8687001"/>
            <a:ext cx="1123215" cy="1953417"/>
          </a:xfrm>
          <a:custGeom>
            <a:avLst/>
            <a:gdLst/>
            <a:ahLst/>
            <a:cxnLst/>
            <a:rect l="l" t="t" r="r" b="b"/>
            <a:pathLst>
              <a:path w="1123215" h="1953417">
                <a:moveTo>
                  <a:pt x="1123214" y="0"/>
                </a:moveTo>
                <a:lnTo>
                  <a:pt x="0" y="0"/>
                </a:lnTo>
                <a:lnTo>
                  <a:pt x="0" y="1953417"/>
                </a:lnTo>
                <a:lnTo>
                  <a:pt x="1123214" y="1953417"/>
                </a:lnTo>
                <a:lnTo>
                  <a:pt x="112321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60838">
            <a:off x="16206000" y="8105968"/>
            <a:ext cx="4164000" cy="4190615"/>
          </a:xfrm>
          <a:custGeom>
            <a:avLst/>
            <a:gdLst/>
            <a:ahLst/>
            <a:cxnLst/>
            <a:rect l="l" t="t" r="r" b="b"/>
            <a:pathLst>
              <a:path w="4164000" h="4190615">
                <a:moveTo>
                  <a:pt x="0" y="0"/>
                </a:moveTo>
                <a:lnTo>
                  <a:pt x="4164000" y="0"/>
                </a:lnTo>
                <a:lnTo>
                  <a:pt x="4164000" y="4190614"/>
                </a:lnTo>
                <a:lnTo>
                  <a:pt x="0" y="4190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6319057" y="8500319"/>
            <a:ext cx="1687000" cy="1466073"/>
          </a:xfrm>
          <a:custGeom>
            <a:avLst/>
            <a:gdLst/>
            <a:ahLst/>
            <a:cxnLst/>
            <a:rect l="l" t="t" r="r" b="b"/>
            <a:pathLst>
              <a:path w="1687000" h="1466073">
                <a:moveTo>
                  <a:pt x="0" y="0"/>
                </a:moveTo>
                <a:lnTo>
                  <a:pt x="1687001" y="0"/>
                </a:lnTo>
                <a:lnTo>
                  <a:pt x="1687001" y="1466073"/>
                </a:lnTo>
                <a:lnTo>
                  <a:pt x="0" y="14660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09034">
            <a:off x="14868560" y="-2239030"/>
            <a:ext cx="5414219" cy="5448824"/>
          </a:xfrm>
          <a:custGeom>
            <a:avLst/>
            <a:gdLst/>
            <a:ahLst/>
            <a:cxnLst/>
            <a:rect l="l" t="t" r="r" b="b"/>
            <a:pathLst>
              <a:path w="5414219" h="5448824">
                <a:moveTo>
                  <a:pt x="0" y="0"/>
                </a:moveTo>
                <a:lnTo>
                  <a:pt x="5414219" y="0"/>
                </a:lnTo>
                <a:lnTo>
                  <a:pt x="5414219" y="5448824"/>
                </a:lnTo>
                <a:lnTo>
                  <a:pt x="0" y="5448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867302" flipH="1">
            <a:off x="15420242" y="-582893"/>
            <a:ext cx="2192191" cy="3812507"/>
          </a:xfrm>
          <a:custGeom>
            <a:avLst/>
            <a:gdLst/>
            <a:ahLst/>
            <a:cxnLst/>
            <a:rect l="l" t="t" r="r" b="b"/>
            <a:pathLst>
              <a:path w="2192191" h="3812507">
                <a:moveTo>
                  <a:pt x="2192191" y="0"/>
                </a:moveTo>
                <a:lnTo>
                  <a:pt x="0" y="0"/>
                </a:lnTo>
                <a:lnTo>
                  <a:pt x="0" y="3812507"/>
                </a:lnTo>
                <a:lnTo>
                  <a:pt x="2192191" y="3812507"/>
                </a:lnTo>
                <a:lnTo>
                  <a:pt x="219219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339161">
            <a:off x="-3048968" y="-3099562"/>
            <a:ext cx="6392809" cy="6433669"/>
          </a:xfrm>
          <a:custGeom>
            <a:avLst/>
            <a:gdLst/>
            <a:ahLst/>
            <a:cxnLst/>
            <a:rect l="l" t="t" r="r" b="b"/>
            <a:pathLst>
              <a:path w="6392809" h="6433669">
                <a:moveTo>
                  <a:pt x="0" y="0"/>
                </a:moveTo>
                <a:lnTo>
                  <a:pt x="6392809" y="0"/>
                </a:lnTo>
                <a:lnTo>
                  <a:pt x="6392809" y="6433670"/>
                </a:lnTo>
                <a:lnTo>
                  <a:pt x="0" y="64336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80290" y="477879"/>
            <a:ext cx="2589979" cy="2250798"/>
          </a:xfrm>
          <a:custGeom>
            <a:avLst/>
            <a:gdLst/>
            <a:ahLst/>
            <a:cxnLst/>
            <a:rect l="l" t="t" r="r" b="b"/>
            <a:pathLst>
              <a:path w="2589979" h="2250798">
                <a:moveTo>
                  <a:pt x="0" y="0"/>
                </a:moveTo>
                <a:lnTo>
                  <a:pt x="2589979" y="0"/>
                </a:lnTo>
                <a:lnTo>
                  <a:pt x="2589979" y="2250798"/>
                </a:lnTo>
                <a:lnTo>
                  <a:pt x="0" y="22507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-1407557" y="4991100"/>
            <a:ext cx="15143710" cy="98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FFFFFF"/>
                </a:solidFill>
                <a:latin typeface="Poppins"/>
              </a:rPr>
              <a:t>III. TIÊU CHUẨN ĂN CHO VẬT NUÔI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5946775"/>
            <a:ext cx="13655092" cy="901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B6F61A"/>
                </a:solidFill>
                <a:latin typeface="Poppins Bold"/>
              </a:rPr>
              <a:t>1. TIÊU CHUẨN ĂN CỦA VẬT NUÔI LÀ GÌ?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6944147"/>
            <a:ext cx="16977358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FFFFFF"/>
                </a:solidFill>
                <a:latin typeface="Open Sans"/>
              </a:rPr>
              <a:t>Mức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ăn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cần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cung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cấp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cho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1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vật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nuôi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trong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1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ngày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đêm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để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đáp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ứng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nhu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cầu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dinh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dưỡng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cho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vật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nuôi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duy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trì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hoạt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động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sống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và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tạo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sản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phẩm</a:t>
            </a:r>
            <a:endParaRPr lang="en-US" sz="3999" dirty="0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478600"/>
            <a:ext cx="1905628" cy="1791290"/>
          </a:xfrm>
          <a:custGeom>
            <a:avLst/>
            <a:gdLst/>
            <a:ahLst/>
            <a:cxnLst/>
            <a:rect l="l" t="t" r="r" b="b"/>
            <a:pathLst>
              <a:path w="1905628" h="1791290">
                <a:moveTo>
                  <a:pt x="0" y="0"/>
                </a:moveTo>
                <a:lnTo>
                  <a:pt x="1905628" y="0"/>
                </a:lnTo>
                <a:lnTo>
                  <a:pt x="1905628" y="1791290"/>
                </a:lnTo>
                <a:lnTo>
                  <a:pt x="0" y="17912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76630" y="5869934"/>
            <a:ext cx="1905628" cy="1791290"/>
          </a:xfrm>
          <a:custGeom>
            <a:avLst/>
            <a:gdLst/>
            <a:ahLst/>
            <a:cxnLst/>
            <a:rect l="l" t="t" r="r" b="b"/>
            <a:pathLst>
              <a:path w="1905628" h="1791290">
                <a:moveTo>
                  <a:pt x="0" y="0"/>
                </a:moveTo>
                <a:lnTo>
                  <a:pt x="1905628" y="0"/>
                </a:lnTo>
                <a:lnTo>
                  <a:pt x="1905628" y="1791290"/>
                </a:lnTo>
                <a:lnTo>
                  <a:pt x="0" y="17912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144000" y="3601837"/>
            <a:ext cx="1905628" cy="1791290"/>
          </a:xfrm>
          <a:custGeom>
            <a:avLst/>
            <a:gdLst/>
            <a:ahLst/>
            <a:cxnLst/>
            <a:rect l="l" t="t" r="r" b="b"/>
            <a:pathLst>
              <a:path w="1905628" h="1791290">
                <a:moveTo>
                  <a:pt x="0" y="0"/>
                </a:moveTo>
                <a:lnTo>
                  <a:pt x="1905628" y="0"/>
                </a:lnTo>
                <a:lnTo>
                  <a:pt x="1905628" y="1791291"/>
                </a:lnTo>
                <a:lnTo>
                  <a:pt x="0" y="1791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017075" y="6049004"/>
            <a:ext cx="1905628" cy="1791290"/>
          </a:xfrm>
          <a:custGeom>
            <a:avLst/>
            <a:gdLst/>
            <a:ahLst/>
            <a:cxnLst/>
            <a:rect l="l" t="t" r="r" b="b"/>
            <a:pathLst>
              <a:path w="1905628" h="1791290">
                <a:moveTo>
                  <a:pt x="0" y="0"/>
                </a:moveTo>
                <a:lnTo>
                  <a:pt x="1905628" y="0"/>
                </a:lnTo>
                <a:lnTo>
                  <a:pt x="1905628" y="1791290"/>
                </a:lnTo>
                <a:lnTo>
                  <a:pt x="0" y="17912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8564" y="33521"/>
            <a:ext cx="3625900" cy="2896187"/>
          </a:xfrm>
          <a:custGeom>
            <a:avLst/>
            <a:gdLst/>
            <a:ahLst/>
            <a:cxnLst/>
            <a:rect l="l" t="t" r="r" b="b"/>
            <a:pathLst>
              <a:path w="3625900" h="2896187">
                <a:moveTo>
                  <a:pt x="0" y="0"/>
                </a:moveTo>
                <a:lnTo>
                  <a:pt x="3625900" y="0"/>
                </a:lnTo>
                <a:lnTo>
                  <a:pt x="3625900" y="2896187"/>
                </a:lnTo>
                <a:lnTo>
                  <a:pt x="0" y="28961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984043" y="3856133"/>
            <a:ext cx="2032553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3D25"/>
                </a:solidFill>
                <a:latin typeface="Open Sans Bold"/>
              </a:rPr>
              <a:t>Nhóm </a:t>
            </a:r>
          </a:p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03D25"/>
                </a:solidFill>
                <a:latin typeface="Open Sans Bold"/>
              </a:rPr>
              <a:t>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991675" y="3664005"/>
            <a:ext cx="4558003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Open Sans"/>
              </a:rPr>
              <a:t>Tìm hiểu chỉ số năng lượng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496652" y="4145294"/>
            <a:ext cx="1031176" cy="396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3D25"/>
                </a:solidFill>
                <a:latin typeface="Open Sans Bold"/>
              </a:rPr>
              <a:t>02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374133" y="4145294"/>
            <a:ext cx="1031176" cy="396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3D25"/>
                </a:solidFill>
                <a:latin typeface="Open Sans Bold"/>
              </a:rPr>
              <a:t>03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374133" y="6548409"/>
            <a:ext cx="1031176" cy="396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3D25"/>
                </a:solidFill>
                <a:latin typeface="Open Sans Bold"/>
              </a:rPr>
              <a:t>06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323790" y="1934217"/>
            <a:ext cx="12832387" cy="98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B6F61A"/>
                </a:solidFill>
                <a:latin typeface="Poppins Bold"/>
              </a:rPr>
              <a:t>CÁC CHỈ SỐ DINH DƯỠNG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963636" y="913290"/>
            <a:ext cx="12360728" cy="98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FFFFFF"/>
                </a:solidFill>
                <a:latin typeface="Poppins"/>
              </a:rPr>
              <a:t>HOẠT ĐỘNG NHÓM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13168" y="6124229"/>
            <a:ext cx="2032553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3D25"/>
                </a:solidFill>
                <a:latin typeface="Open Sans Bold"/>
              </a:rPr>
              <a:t>Nhóm </a:t>
            </a:r>
          </a:p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03D25"/>
                </a:solidFill>
                <a:latin typeface="Open Sans Bold"/>
              </a:rPr>
              <a:t>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017075" y="3856133"/>
            <a:ext cx="2032553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3D25"/>
                </a:solidFill>
                <a:latin typeface="Open Sans Bold"/>
              </a:rPr>
              <a:t>Nhóm </a:t>
            </a:r>
          </a:p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03D25"/>
                </a:solidFill>
                <a:latin typeface="Open Sans Bold"/>
              </a:rPr>
              <a:t>3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890150" y="6445199"/>
            <a:ext cx="2032553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3D25"/>
                </a:solidFill>
                <a:latin typeface="Open Sans Bold"/>
              </a:rPr>
              <a:t>Nhóm </a:t>
            </a:r>
          </a:p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03D25"/>
                </a:solidFill>
                <a:latin typeface="Open Sans Bold"/>
              </a:rPr>
              <a:t>4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323790" y="6267399"/>
            <a:ext cx="4558003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Open Sans"/>
              </a:rPr>
              <a:t>Tìm hiểu chỉ số protein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761054" y="3664005"/>
            <a:ext cx="4558003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Open Sans"/>
              </a:rPr>
              <a:t>Tìm hiểu chỉ số chất khoáng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056178" y="6267399"/>
            <a:ext cx="4558003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Open Sans"/>
              </a:rPr>
              <a:t>Tìm hiểu chỉ số vitamin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881154" y="8034934"/>
            <a:ext cx="12970690" cy="1787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>
                <a:solidFill>
                  <a:srgbClr val="FFFFFF"/>
                </a:solidFill>
                <a:latin typeface="Poppins Bold"/>
              </a:rPr>
              <a:t>HÃY CHO BIẾT NHỮNG TÁC HẠI KHI VẬT NUÔI BỊ THIẾU CHẤT KHOÁNG?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991675" y="2123682"/>
            <a:ext cx="5779630" cy="5562944"/>
            <a:chOff x="30480" y="591820"/>
            <a:chExt cx="12736830" cy="12259310"/>
          </a:xfrm>
        </p:grpSpPr>
        <p:sp>
          <p:nvSpPr>
            <p:cNvPr id="3" name="Freeform 3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2"/>
              <a:stretch>
                <a:fillRect l="-22390" t="-5134" r="-21903" b="5134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548438" y="1865138"/>
            <a:ext cx="6048244" cy="5821488"/>
            <a:chOff x="30480" y="591820"/>
            <a:chExt cx="12736830" cy="12259310"/>
          </a:xfrm>
        </p:grpSpPr>
        <p:sp>
          <p:nvSpPr>
            <p:cNvPr id="5" name="Freeform 5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3"/>
              <a:stretch>
                <a:fillRect l="-42062" t="-5134" r="-8099" b="5134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4013172" y="7950173"/>
            <a:ext cx="3736634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FFFFF"/>
                </a:solidFill>
                <a:latin typeface="Open Sans Bold"/>
              </a:rPr>
              <a:t>Trứng của gà thiếu Ca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995640" y="8042275"/>
            <a:ext cx="3153840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FFFFF"/>
                </a:solidFill>
                <a:latin typeface="Open Sans Bold"/>
              </a:rPr>
              <a:t>Heo bị thiếu Fe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880888"/>
            <a:ext cx="16521126" cy="98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B6F61A"/>
                </a:solidFill>
                <a:latin typeface="Poppins Bold"/>
              </a:rPr>
              <a:t>TÁC HẠI KHI VẬT NUÔI BỊ THIẾU CHẤT KHOÁNG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3303" y="3533772"/>
            <a:ext cx="3219468" cy="3219455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0" y="3175025"/>
                  </a:moveTo>
                  <a:cubicBezTo>
                    <a:pt x="0" y="4928451"/>
                    <a:pt x="1421524" y="6349974"/>
                    <a:pt x="3175000" y="6349974"/>
                  </a:cubicBezTo>
                  <a:cubicBezTo>
                    <a:pt x="4928502" y="6349974"/>
                    <a:pt x="6350000" y="4928451"/>
                    <a:pt x="6350000" y="3175025"/>
                  </a:cubicBezTo>
                  <a:cubicBezTo>
                    <a:pt x="6350000" y="1421511"/>
                    <a:pt x="4928502" y="0"/>
                    <a:pt x="3175000" y="0"/>
                  </a:cubicBezTo>
                  <a:cubicBezTo>
                    <a:pt x="1421499" y="0"/>
                    <a:pt x="0" y="1421511"/>
                    <a:pt x="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0704" t="-12179" r="-3653" b="-12179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473917" y="1028700"/>
            <a:ext cx="3219468" cy="3219455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3473917" y="6038845"/>
            <a:ext cx="3219468" cy="3219455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2187" t="-23445" r="-62749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5924532" y="3533772"/>
            <a:ext cx="3219468" cy="3219455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11403214" y="3610508"/>
            <a:ext cx="5759343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khái niệm khẩu phần ăn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144000" y="3620033"/>
            <a:ext cx="2121779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A5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144000" y="5734043"/>
            <a:ext cx="2121779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A5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144000" y="7848052"/>
            <a:ext cx="2121779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A5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348985" y="2073808"/>
            <a:ext cx="6910315" cy="98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920942" y="9525"/>
            <a:ext cx="12235235" cy="98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KHẨU PHẦN ĂN CỦA VẬT NUÔI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403214" y="5705910"/>
            <a:ext cx="6602844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nguyên tắc lập khẩu phần ăn và giải thích.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566094" y="7804585"/>
            <a:ext cx="6022135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niệm và mục đích của phối trộn thức ăn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498751" y="6721473"/>
            <a:ext cx="3961697" cy="356552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09034">
            <a:off x="15939368" y="-1775030"/>
            <a:ext cx="4101281" cy="4127494"/>
          </a:xfrm>
          <a:custGeom>
            <a:avLst/>
            <a:gdLst/>
            <a:ahLst/>
            <a:cxnLst/>
            <a:rect l="l" t="t" r="r" b="b"/>
            <a:pathLst>
              <a:path w="4101281" h="4127494">
                <a:moveTo>
                  <a:pt x="0" y="0"/>
                </a:moveTo>
                <a:lnTo>
                  <a:pt x="4101281" y="0"/>
                </a:lnTo>
                <a:lnTo>
                  <a:pt x="4101281" y="4127495"/>
                </a:lnTo>
                <a:lnTo>
                  <a:pt x="0" y="41274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867302" flipH="1">
            <a:off x="16506070" y="-261716"/>
            <a:ext cx="1362984" cy="2370408"/>
          </a:xfrm>
          <a:custGeom>
            <a:avLst/>
            <a:gdLst/>
            <a:ahLst/>
            <a:cxnLst/>
            <a:rect l="l" t="t" r="r" b="b"/>
            <a:pathLst>
              <a:path w="1362984" h="2370408">
                <a:moveTo>
                  <a:pt x="1362984" y="0"/>
                </a:moveTo>
                <a:lnTo>
                  <a:pt x="0" y="0"/>
                </a:lnTo>
                <a:lnTo>
                  <a:pt x="0" y="2370407"/>
                </a:lnTo>
                <a:lnTo>
                  <a:pt x="1362984" y="2370407"/>
                </a:lnTo>
                <a:lnTo>
                  <a:pt x="136298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60838">
            <a:off x="16206000" y="8105968"/>
            <a:ext cx="4164000" cy="4190615"/>
          </a:xfrm>
          <a:custGeom>
            <a:avLst/>
            <a:gdLst/>
            <a:ahLst/>
            <a:cxnLst/>
            <a:rect l="l" t="t" r="r" b="b"/>
            <a:pathLst>
              <a:path w="4164000" h="4190615">
                <a:moveTo>
                  <a:pt x="0" y="0"/>
                </a:moveTo>
                <a:lnTo>
                  <a:pt x="4164000" y="0"/>
                </a:lnTo>
                <a:lnTo>
                  <a:pt x="4164000" y="4190614"/>
                </a:lnTo>
                <a:lnTo>
                  <a:pt x="0" y="4190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339161">
            <a:off x="-3048968" y="-3099562"/>
            <a:ext cx="6392809" cy="6433669"/>
          </a:xfrm>
          <a:custGeom>
            <a:avLst/>
            <a:gdLst/>
            <a:ahLst/>
            <a:cxnLst/>
            <a:rect l="l" t="t" r="r" b="b"/>
            <a:pathLst>
              <a:path w="6392809" h="6433669">
                <a:moveTo>
                  <a:pt x="0" y="0"/>
                </a:moveTo>
                <a:lnTo>
                  <a:pt x="6392809" y="0"/>
                </a:lnTo>
                <a:lnTo>
                  <a:pt x="6392809" y="6433670"/>
                </a:lnTo>
                <a:lnTo>
                  <a:pt x="0" y="6433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88473" y="58084"/>
            <a:ext cx="2589979" cy="2250798"/>
          </a:xfrm>
          <a:custGeom>
            <a:avLst/>
            <a:gdLst/>
            <a:ahLst/>
            <a:cxnLst/>
            <a:rect l="l" t="t" r="r" b="b"/>
            <a:pathLst>
              <a:path w="2589979" h="2250798">
                <a:moveTo>
                  <a:pt x="0" y="0"/>
                </a:moveTo>
                <a:lnTo>
                  <a:pt x="2589979" y="0"/>
                </a:lnTo>
                <a:lnTo>
                  <a:pt x="2589979" y="2250798"/>
                </a:lnTo>
                <a:lnTo>
                  <a:pt x="0" y="22507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54360" y="1976278"/>
            <a:ext cx="17035649" cy="1393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4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063851" y="1178582"/>
            <a:ext cx="4859631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dirty="0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KHÁI NIỆM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920942" y="44450"/>
            <a:ext cx="12235235" cy="98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  <a:spcBef>
                <a:spcPct val="0"/>
              </a:spcBef>
            </a:pPr>
            <a:r>
              <a:rPr lang="en-US" sz="54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KHẨU PHẦN ĂN CỦA VẬT NUÔI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33526" y="3541553"/>
            <a:ext cx="16489754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NGUYÊN TẮC LẬP KHẨU PHẦN VÀ PHỐI TRỘN THỨC ĂN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7436" y="4380472"/>
            <a:ext cx="18375844" cy="430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7436" y="8515592"/>
            <a:ext cx="17842572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4000" dirty="0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4000" dirty="0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dirty="0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dirty="0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4000" dirty="0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4000" dirty="0">
              <a:solidFill>
                <a:srgbClr val="B6F6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122599" y="2257025"/>
            <a:ext cx="15964891" cy="2054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028"/>
              </a:lnSpc>
              <a:spcBef>
                <a:spcPct val="0"/>
              </a:spcBef>
            </a:pPr>
            <a:r>
              <a:rPr lang="en-US" sz="5734">
                <a:solidFill>
                  <a:srgbClr val="B6F61A"/>
                </a:solidFill>
                <a:latin typeface="Poppins Bold"/>
              </a:rPr>
              <a:t>NÊU VAI TRÒ CỦA PROTEIN, KHOÁNG CHẤT, VITAMIN ĐỐI VỚI CƠ THỂ VẬT NUÔI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122599" y="5273658"/>
            <a:ext cx="15964891" cy="3045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023"/>
              </a:lnSpc>
              <a:spcBef>
                <a:spcPct val="0"/>
              </a:spcBef>
            </a:pPr>
            <a:r>
              <a:rPr lang="en-US" sz="5731">
                <a:solidFill>
                  <a:srgbClr val="B6F61A"/>
                </a:solidFill>
                <a:latin typeface="Poppins Bold"/>
              </a:rPr>
              <a:t>TẠI SAO KHI XÂY DỰNG KHẨU PHẦN ĂN NGƯỜI TA THƯỜNG KẾT HỢP NHIỀU LOẠI THỨC ĂN GIÀU PROTEIN VỚI NHAU?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363788" y="220509"/>
            <a:ext cx="12360728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5999">
                <a:solidFill>
                  <a:srgbClr val="FFFFFF"/>
                </a:solidFill>
                <a:latin typeface="Poppins Bold"/>
              </a:rPr>
              <a:t>LUYỆN TẬP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80290" y="909830"/>
            <a:ext cx="7824138" cy="7824107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85726" t="-49159" r="-43700" b="-36143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8085663" y="2342721"/>
            <a:ext cx="10435377" cy="2246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61"/>
              </a:lnSpc>
              <a:spcBef>
                <a:spcPct val="0"/>
              </a:spcBef>
            </a:pPr>
            <a:r>
              <a:rPr lang="en-US" sz="6329" dirty="0">
                <a:solidFill>
                  <a:srgbClr val="FFFFFF"/>
                </a:solidFill>
                <a:latin typeface="Poppins Bold"/>
              </a:rPr>
              <a:t>KỂ TÊN MỘT SỐ LOẠI THỨC ĂN CHĂN NUÔI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620000" y="6074719"/>
            <a:ext cx="10200129" cy="2209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61"/>
              </a:lnSpc>
              <a:spcBef>
                <a:spcPct val="0"/>
              </a:spcBef>
            </a:pPr>
            <a:r>
              <a:rPr lang="en-US" sz="6186" dirty="0">
                <a:solidFill>
                  <a:srgbClr val="FFFFFF"/>
                </a:solidFill>
                <a:latin typeface="Poppins Bold"/>
              </a:rPr>
              <a:t>NGUỒN GỐC CÁC LOẠI THỨC ĂN CHĂN NUÔI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490931" y="5255328"/>
            <a:ext cx="12097451" cy="6048725"/>
            <a:chOff x="0" y="0"/>
            <a:chExt cx="6350000" cy="3175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3175000"/>
            </a:xfrm>
            <a:custGeom>
              <a:avLst/>
              <a:gdLst/>
              <a:ahLst/>
              <a:cxnLst/>
              <a:rect l="l" t="t" r="r" b="b"/>
              <a:pathLst>
                <a:path w="6350000" h="3175000">
                  <a:moveTo>
                    <a:pt x="6350000" y="3175000"/>
                  </a:moveTo>
                  <a:lnTo>
                    <a:pt x="0" y="3175000"/>
                  </a:lnTo>
                  <a:lnTo>
                    <a:pt x="0" y="1574800"/>
                  </a:lnTo>
                  <a:cubicBezTo>
                    <a:pt x="0" y="704850"/>
                    <a:pt x="704850" y="0"/>
                    <a:pt x="1574800" y="0"/>
                  </a:cubicBezTo>
                  <a:lnTo>
                    <a:pt x="4775200" y="0"/>
                  </a:lnTo>
                  <a:cubicBezTo>
                    <a:pt x="5645150" y="0"/>
                    <a:pt x="6350000" y="704850"/>
                    <a:pt x="6350000" y="1574800"/>
                  </a:cubicBezTo>
                  <a:lnTo>
                    <a:pt x="6350000" y="3175000"/>
                  </a:lnTo>
                  <a:close/>
                </a:path>
              </a:pathLst>
            </a:custGeom>
            <a:blipFill>
              <a:blip r:embed="rId2"/>
              <a:stretch>
                <a:fillRect t="-12500" b="-12500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0262760" y="2024215"/>
            <a:ext cx="424542" cy="419139"/>
          </a:xfrm>
          <a:custGeom>
            <a:avLst/>
            <a:gdLst/>
            <a:ahLst/>
            <a:cxnLst/>
            <a:rect l="l" t="t" r="r" b="b"/>
            <a:pathLst>
              <a:path w="424542" h="419139">
                <a:moveTo>
                  <a:pt x="0" y="0"/>
                </a:moveTo>
                <a:lnTo>
                  <a:pt x="424542" y="0"/>
                </a:lnTo>
                <a:lnTo>
                  <a:pt x="424542" y="419139"/>
                </a:lnTo>
                <a:lnTo>
                  <a:pt x="0" y="4191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62760" y="2834342"/>
            <a:ext cx="424542" cy="326511"/>
          </a:xfrm>
          <a:custGeom>
            <a:avLst/>
            <a:gdLst/>
            <a:ahLst/>
            <a:cxnLst/>
            <a:rect l="l" t="t" r="r" b="b"/>
            <a:pathLst>
              <a:path w="424542" h="326511">
                <a:moveTo>
                  <a:pt x="0" y="0"/>
                </a:moveTo>
                <a:lnTo>
                  <a:pt x="424542" y="0"/>
                </a:lnTo>
                <a:lnTo>
                  <a:pt x="424542" y="326511"/>
                </a:lnTo>
                <a:lnTo>
                  <a:pt x="0" y="3265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262760" y="3541683"/>
            <a:ext cx="424542" cy="432003"/>
          </a:xfrm>
          <a:custGeom>
            <a:avLst/>
            <a:gdLst/>
            <a:ahLst/>
            <a:cxnLst/>
            <a:rect l="l" t="t" r="r" b="b"/>
            <a:pathLst>
              <a:path w="424542" h="432003">
                <a:moveTo>
                  <a:pt x="0" y="0"/>
                </a:moveTo>
                <a:lnTo>
                  <a:pt x="424542" y="0"/>
                </a:lnTo>
                <a:lnTo>
                  <a:pt x="424542" y="432003"/>
                </a:lnTo>
                <a:lnTo>
                  <a:pt x="0" y="4320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319053" y="4314815"/>
            <a:ext cx="311956" cy="483312"/>
          </a:xfrm>
          <a:custGeom>
            <a:avLst/>
            <a:gdLst/>
            <a:ahLst/>
            <a:cxnLst/>
            <a:rect l="l" t="t" r="r" b="b"/>
            <a:pathLst>
              <a:path w="311956" h="483312">
                <a:moveTo>
                  <a:pt x="0" y="0"/>
                </a:moveTo>
                <a:lnTo>
                  <a:pt x="311956" y="0"/>
                </a:lnTo>
                <a:lnTo>
                  <a:pt x="311956" y="483313"/>
                </a:lnTo>
                <a:lnTo>
                  <a:pt x="0" y="48331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211164" y="148646"/>
            <a:ext cx="6103192" cy="1168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en-US" sz="6499" dirty="0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107874" y="2014266"/>
            <a:ext cx="5442592" cy="360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79"/>
              </a:lnSpc>
              <a:spcBef>
                <a:spcPct val="0"/>
              </a:spcBef>
            </a:pPr>
            <a:r>
              <a:rPr lang="en-US" sz="2127">
                <a:solidFill>
                  <a:srgbClr val="003D25"/>
                </a:solidFill>
                <a:latin typeface="Open Sans"/>
              </a:rPr>
              <a:t>+123-456-7890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107874" y="3578219"/>
            <a:ext cx="5442592" cy="360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79"/>
              </a:lnSpc>
              <a:spcBef>
                <a:spcPct val="0"/>
              </a:spcBef>
            </a:pPr>
            <a:r>
              <a:rPr lang="en-US" sz="2127">
                <a:solidFill>
                  <a:srgbClr val="003D25"/>
                </a:solidFill>
                <a:latin typeface="Open Sans"/>
              </a:rPr>
              <a:t>www.reallygreatsite.com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107874" y="4360195"/>
            <a:ext cx="5442592" cy="360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79"/>
              </a:lnSpc>
              <a:spcBef>
                <a:spcPct val="0"/>
              </a:spcBef>
            </a:pPr>
            <a:r>
              <a:rPr lang="en-US" sz="2127">
                <a:solidFill>
                  <a:srgbClr val="003D25"/>
                </a:solidFill>
                <a:latin typeface="Open Sans"/>
              </a:rPr>
              <a:t>123 Anywhere ST., Any City, ST 12345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107874" y="2796242"/>
            <a:ext cx="5442592" cy="360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79"/>
              </a:lnSpc>
              <a:spcBef>
                <a:spcPct val="0"/>
              </a:spcBef>
            </a:pPr>
            <a:r>
              <a:rPr lang="en-US" sz="2127">
                <a:solidFill>
                  <a:srgbClr val="003D25"/>
                </a:solidFill>
                <a:latin typeface="Open Sans"/>
              </a:rPr>
              <a:t>hello@reallygreatsite.com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24356" y="1793245"/>
            <a:ext cx="16230600" cy="2962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 CHỌN LOẠI THỨC ĂN PHÙ HỢP VÀ LẬP KHẨU PHẦN ĂN HỢP LÍ CHO MỘT ĐỐI TƯỢNG VẬT NUÔI CỤ THỂ Ở GIA ĐÌNH VÀ ĐỊA PHƯƠNG.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83781" y="391959"/>
            <a:ext cx="9503120" cy="9503082"/>
            <a:chOff x="0" y="0"/>
            <a:chExt cx="6350025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749" r="-749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0757960" y="391959"/>
            <a:ext cx="6419408" cy="9895041"/>
          </a:xfrm>
          <a:custGeom>
            <a:avLst/>
            <a:gdLst/>
            <a:ahLst/>
            <a:cxnLst/>
            <a:rect l="l" t="t" r="r" b="b"/>
            <a:pathLst>
              <a:path w="6419408" h="9895041">
                <a:moveTo>
                  <a:pt x="0" y="0"/>
                </a:moveTo>
                <a:lnTo>
                  <a:pt x="6419408" y="0"/>
                </a:lnTo>
                <a:lnTo>
                  <a:pt x="6419408" y="9895041"/>
                </a:lnTo>
                <a:lnTo>
                  <a:pt x="0" y="98950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524057" y="1324421"/>
            <a:ext cx="9238396" cy="2042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8"/>
              </a:lnSpc>
            </a:pPr>
            <a:r>
              <a:rPr lang="en-US" sz="5734" dirty="0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ĂN </a:t>
            </a:r>
          </a:p>
          <a:p>
            <a:pPr algn="ctr">
              <a:lnSpc>
                <a:spcPts val="8028"/>
              </a:lnSpc>
              <a:spcBef>
                <a:spcPct val="0"/>
              </a:spcBef>
            </a:pPr>
            <a:r>
              <a:rPr lang="en-US" sz="5734" dirty="0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 NUÔI LÀ GÌ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524057" y="6850227"/>
            <a:ext cx="9967670" cy="206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9"/>
              </a:lnSpc>
            </a:pPr>
            <a:r>
              <a:rPr lang="en-US" sz="5778" dirty="0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 TRÒ CỦA THỨC </a:t>
            </a:r>
          </a:p>
          <a:p>
            <a:pPr algn="ctr">
              <a:lnSpc>
                <a:spcPts val="8089"/>
              </a:lnSpc>
              <a:spcBef>
                <a:spcPct val="0"/>
              </a:spcBef>
            </a:pPr>
            <a:r>
              <a:rPr lang="en-US" sz="5778" dirty="0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CHĂN NUÔI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98509" y="4090674"/>
            <a:ext cx="8289491" cy="2035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3"/>
              </a:lnSpc>
              <a:spcBef>
                <a:spcPct val="0"/>
              </a:spcBef>
            </a:pPr>
            <a:r>
              <a:rPr lang="en-US" sz="5731" dirty="0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NHỮNG LOẠI THỨC ĂN CHĂN NUÔI NÀO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47778" y="-769239"/>
            <a:ext cx="15382945" cy="6649148"/>
            <a:chOff x="0" y="0"/>
            <a:chExt cx="12407900" cy="5363210"/>
          </a:xfrm>
        </p:grpSpPr>
        <p:sp>
          <p:nvSpPr>
            <p:cNvPr id="3" name="Freeform 3"/>
            <p:cNvSpPr/>
            <p:nvPr/>
          </p:nvSpPr>
          <p:spPr>
            <a:xfrm>
              <a:off x="-1188720" y="-1299210"/>
              <a:ext cx="14579600" cy="7821930"/>
            </a:xfrm>
            <a:custGeom>
              <a:avLst/>
              <a:gdLst/>
              <a:ahLst/>
              <a:cxnLst/>
              <a:rect l="l" t="t" r="r" b="b"/>
              <a:pathLst>
                <a:path w="14579600" h="7821930">
                  <a:moveTo>
                    <a:pt x="1446530" y="2216150"/>
                  </a:moveTo>
                  <a:cubicBezTo>
                    <a:pt x="2578100" y="0"/>
                    <a:pt x="6996430" y="2960370"/>
                    <a:pt x="8751570" y="1879600"/>
                  </a:cubicBezTo>
                  <a:cubicBezTo>
                    <a:pt x="11271250" y="328930"/>
                    <a:pt x="14579600" y="2044700"/>
                    <a:pt x="13321030" y="5191760"/>
                  </a:cubicBezTo>
                  <a:cubicBezTo>
                    <a:pt x="12679680" y="6795770"/>
                    <a:pt x="9763759" y="5523230"/>
                    <a:pt x="8426450" y="6164580"/>
                  </a:cubicBezTo>
                  <a:cubicBezTo>
                    <a:pt x="4964430" y="7821930"/>
                    <a:pt x="0" y="5048250"/>
                    <a:pt x="1446531" y="2216150"/>
                  </a:cubicBezTo>
                  <a:close/>
                </a:path>
              </a:pathLst>
            </a:custGeom>
            <a:blipFill>
              <a:blip r:embed="rId2"/>
              <a:stretch>
                <a:fillRect t="-11224" b="-11224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 rot="10090965">
            <a:off x="-1783347" y="8087572"/>
            <a:ext cx="4370918" cy="4398856"/>
          </a:xfrm>
          <a:custGeom>
            <a:avLst/>
            <a:gdLst/>
            <a:ahLst/>
            <a:cxnLst/>
            <a:rect l="l" t="t" r="r" b="b"/>
            <a:pathLst>
              <a:path w="4370918" h="4398856">
                <a:moveTo>
                  <a:pt x="0" y="0"/>
                </a:moveTo>
                <a:lnTo>
                  <a:pt x="4370919" y="0"/>
                </a:lnTo>
                <a:lnTo>
                  <a:pt x="4370919" y="4398856"/>
                </a:lnTo>
                <a:lnTo>
                  <a:pt x="0" y="4398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932697" flipH="1">
            <a:off x="467093" y="8687001"/>
            <a:ext cx="1123215" cy="1953417"/>
          </a:xfrm>
          <a:custGeom>
            <a:avLst/>
            <a:gdLst/>
            <a:ahLst/>
            <a:cxnLst/>
            <a:rect l="l" t="t" r="r" b="b"/>
            <a:pathLst>
              <a:path w="1123215" h="1953417">
                <a:moveTo>
                  <a:pt x="1123214" y="0"/>
                </a:moveTo>
                <a:lnTo>
                  <a:pt x="0" y="0"/>
                </a:lnTo>
                <a:lnTo>
                  <a:pt x="0" y="1953417"/>
                </a:lnTo>
                <a:lnTo>
                  <a:pt x="1123214" y="1953417"/>
                </a:lnTo>
                <a:lnTo>
                  <a:pt x="11232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60838">
            <a:off x="16206000" y="8105968"/>
            <a:ext cx="4164000" cy="4190615"/>
          </a:xfrm>
          <a:custGeom>
            <a:avLst/>
            <a:gdLst/>
            <a:ahLst/>
            <a:cxnLst/>
            <a:rect l="l" t="t" r="r" b="b"/>
            <a:pathLst>
              <a:path w="4164000" h="4190615">
                <a:moveTo>
                  <a:pt x="0" y="0"/>
                </a:moveTo>
                <a:lnTo>
                  <a:pt x="4164000" y="0"/>
                </a:lnTo>
                <a:lnTo>
                  <a:pt x="4164000" y="4190614"/>
                </a:lnTo>
                <a:lnTo>
                  <a:pt x="0" y="41906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6319057" y="8500319"/>
            <a:ext cx="1687000" cy="1466073"/>
          </a:xfrm>
          <a:custGeom>
            <a:avLst/>
            <a:gdLst/>
            <a:ahLst/>
            <a:cxnLst/>
            <a:rect l="l" t="t" r="r" b="b"/>
            <a:pathLst>
              <a:path w="1687000" h="1466073">
                <a:moveTo>
                  <a:pt x="0" y="0"/>
                </a:moveTo>
                <a:lnTo>
                  <a:pt x="1687001" y="0"/>
                </a:lnTo>
                <a:lnTo>
                  <a:pt x="1687001" y="1466073"/>
                </a:lnTo>
                <a:lnTo>
                  <a:pt x="0" y="14660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09034">
            <a:off x="14868560" y="-2239030"/>
            <a:ext cx="5414219" cy="5448824"/>
          </a:xfrm>
          <a:custGeom>
            <a:avLst/>
            <a:gdLst/>
            <a:ahLst/>
            <a:cxnLst/>
            <a:rect l="l" t="t" r="r" b="b"/>
            <a:pathLst>
              <a:path w="5414219" h="5448824">
                <a:moveTo>
                  <a:pt x="0" y="0"/>
                </a:moveTo>
                <a:lnTo>
                  <a:pt x="5414219" y="0"/>
                </a:lnTo>
                <a:lnTo>
                  <a:pt x="5414219" y="5448824"/>
                </a:lnTo>
                <a:lnTo>
                  <a:pt x="0" y="54488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867302" flipH="1">
            <a:off x="15420242" y="-582893"/>
            <a:ext cx="2192191" cy="3812507"/>
          </a:xfrm>
          <a:custGeom>
            <a:avLst/>
            <a:gdLst/>
            <a:ahLst/>
            <a:cxnLst/>
            <a:rect l="l" t="t" r="r" b="b"/>
            <a:pathLst>
              <a:path w="2192191" h="3812507">
                <a:moveTo>
                  <a:pt x="2192191" y="0"/>
                </a:moveTo>
                <a:lnTo>
                  <a:pt x="0" y="0"/>
                </a:lnTo>
                <a:lnTo>
                  <a:pt x="0" y="3812507"/>
                </a:lnTo>
                <a:lnTo>
                  <a:pt x="2192191" y="3812507"/>
                </a:lnTo>
                <a:lnTo>
                  <a:pt x="219219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339161">
            <a:off x="-3048968" y="-3099562"/>
            <a:ext cx="6392809" cy="6433669"/>
          </a:xfrm>
          <a:custGeom>
            <a:avLst/>
            <a:gdLst/>
            <a:ahLst/>
            <a:cxnLst/>
            <a:rect l="l" t="t" r="r" b="b"/>
            <a:pathLst>
              <a:path w="6392809" h="6433669">
                <a:moveTo>
                  <a:pt x="0" y="0"/>
                </a:moveTo>
                <a:lnTo>
                  <a:pt x="6392809" y="0"/>
                </a:lnTo>
                <a:lnTo>
                  <a:pt x="6392809" y="6433670"/>
                </a:lnTo>
                <a:lnTo>
                  <a:pt x="0" y="64336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80290" y="477879"/>
            <a:ext cx="2589979" cy="2250798"/>
          </a:xfrm>
          <a:custGeom>
            <a:avLst/>
            <a:gdLst/>
            <a:ahLst/>
            <a:cxnLst/>
            <a:rect l="l" t="t" r="r" b="b"/>
            <a:pathLst>
              <a:path w="2589979" h="2250798">
                <a:moveTo>
                  <a:pt x="0" y="0"/>
                </a:moveTo>
                <a:lnTo>
                  <a:pt x="2589979" y="0"/>
                </a:lnTo>
                <a:lnTo>
                  <a:pt x="2589979" y="2250798"/>
                </a:lnTo>
                <a:lnTo>
                  <a:pt x="0" y="22507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47436" y="6969076"/>
            <a:ext cx="8741888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B6F61A"/>
                </a:solidFill>
                <a:latin typeface="Poppins Bold"/>
              </a:rPr>
              <a:t>1. KHÁI NIỆM THỨC ĂN CHĂN NUÔI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7436" y="5913317"/>
            <a:ext cx="7836344" cy="98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FFFFFF"/>
                </a:solidFill>
                <a:latin typeface="Poppins"/>
              </a:rPr>
              <a:t>I. THỨC ĂN CHĂN NUÔI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898849" y="5989517"/>
            <a:ext cx="9116734" cy="2352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6"/>
              </a:lnSpc>
              <a:spcBef>
                <a:spcPct val="0"/>
              </a:spcBef>
            </a:pPr>
            <a:r>
              <a:rPr lang="en-US" sz="4497" dirty="0">
                <a:solidFill>
                  <a:srgbClr val="FFFFFF"/>
                </a:solidFill>
                <a:latin typeface="Open Sans"/>
              </a:rPr>
              <a:t>- </a:t>
            </a:r>
            <a:r>
              <a:rPr lang="en-US" sz="4497" dirty="0" err="1">
                <a:solidFill>
                  <a:srgbClr val="FFFFFF"/>
                </a:solidFill>
                <a:latin typeface="Open Sans"/>
              </a:rPr>
              <a:t>Là</a:t>
            </a:r>
            <a:r>
              <a:rPr lang="en-US" sz="449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497" dirty="0" err="1">
                <a:solidFill>
                  <a:srgbClr val="FFFFFF"/>
                </a:solidFill>
                <a:latin typeface="Open Sans"/>
              </a:rPr>
              <a:t>sản</a:t>
            </a:r>
            <a:r>
              <a:rPr lang="en-US" sz="449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497" dirty="0" err="1">
                <a:solidFill>
                  <a:srgbClr val="FFFFFF"/>
                </a:solidFill>
                <a:latin typeface="Open Sans"/>
              </a:rPr>
              <a:t>phẩm</a:t>
            </a:r>
            <a:r>
              <a:rPr lang="en-US" sz="449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497" dirty="0" err="1">
                <a:solidFill>
                  <a:srgbClr val="FFFFFF"/>
                </a:solidFill>
                <a:latin typeface="Open Sans"/>
              </a:rPr>
              <a:t>mà</a:t>
            </a:r>
            <a:r>
              <a:rPr lang="en-US" sz="449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497" dirty="0" err="1">
                <a:solidFill>
                  <a:srgbClr val="FFFFFF"/>
                </a:solidFill>
                <a:latin typeface="Open Sans"/>
              </a:rPr>
              <a:t>vật</a:t>
            </a:r>
            <a:r>
              <a:rPr lang="en-US" sz="449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497" dirty="0" err="1">
                <a:solidFill>
                  <a:srgbClr val="FFFFFF"/>
                </a:solidFill>
                <a:latin typeface="Open Sans"/>
              </a:rPr>
              <a:t>nuôi</a:t>
            </a:r>
            <a:r>
              <a:rPr lang="en-US" sz="449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497" dirty="0" err="1">
                <a:solidFill>
                  <a:srgbClr val="FFFFFF"/>
                </a:solidFill>
                <a:latin typeface="Open Sans"/>
              </a:rPr>
              <a:t>ăn</a:t>
            </a:r>
            <a:r>
              <a:rPr lang="en-US" sz="4497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4497" dirty="0" err="1">
                <a:solidFill>
                  <a:srgbClr val="FFFFFF"/>
                </a:solidFill>
                <a:latin typeface="Open Sans"/>
              </a:rPr>
              <a:t>uống</a:t>
            </a:r>
            <a:r>
              <a:rPr lang="en-US" sz="4497" dirty="0">
                <a:solidFill>
                  <a:srgbClr val="FFFFFF"/>
                </a:solidFill>
                <a:latin typeface="Open Sans"/>
              </a:rPr>
              <a:t> ở </a:t>
            </a:r>
            <a:r>
              <a:rPr lang="en-US" sz="4497" dirty="0" err="1">
                <a:solidFill>
                  <a:srgbClr val="FFFFFF"/>
                </a:solidFill>
                <a:latin typeface="Open Sans"/>
              </a:rPr>
              <a:t>dạng</a:t>
            </a:r>
            <a:r>
              <a:rPr lang="en-US" sz="449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497" dirty="0" err="1">
                <a:solidFill>
                  <a:srgbClr val="FFFFFF"/>
                </a:solidFill>
                <a:latin typeface="Open Sans"/>
              </a:rPr>
              <a:t>tươi</a:t>
            </a:r>
            <a:r>
              <a:rPr lang="en-US" sz="4497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4497" dirty="0" err="1">
                <a:solidFill>
                  <a:srgbClr val="FFFFFF"/>
                </a:solidFill>
                <a:latin typeface="Open Sans"/>
              </a:rPr>
              <a:t>sống</a:t>
            </a:r>
            <a:r>
              <a:rPr lang="en-US" sz="449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497" dirty="0" err="1">
                <a:solidFill>
                  <a:srgbClr val="FFFFFF"/>
                </a:solidFill>
                <a:latin typeface="Open Sans"/>
              </a:rPr>
              <a:t>hoặc</a:t>
            </a:r>
            <a:r>
              <a:rPr lang="en-US" sz="449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497" dirty="0" err="1">
                <a:solidFill>
                  <a:srgbClr val="FFFFFF"/>
                </a:solidFill>
                <a:latin typeface="Open Sans"/>
              </a:rPr>
              <a:t>đã</a:t>
            </a:r>
            <a:r>
              <a:rPr lang="en-US" sz="4497" dirty="0">
                <a:solidFill>
                  <a:srgbClr val="FFFFFF"/>
                </a:solidFill>
                <a:latin typeface="Open Sans"/>
              </a:rPr>
              <a:t> qua </a:t>
            </a:r>
            <a:r>
              <a:rPr lang="en-US" sz="4497" dirty="0" err="1">
                <a:solidFill>
                  <a:srgbClr val="FFFFFF"/>
                </a:solidFill>
                <a:latin typeface="Open Sans"/>
              </a:rPr>
              <a:t>chế</a:t>
            </a:r>
            <a:r>
              <a:rPr lang="en-US" sz="449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497" dirty="0" err="1">
                <a:solidFill>
                  <a:srgbClr val="FFFFFF"/>
                </a:solidFill>
                <a:latin typeface="Open Sans"/>
              </a:rPr>
              <a:t>biên</a:t>
            </a:r>
            <a:endParaRPr lang="en-US" sz="4497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557211" y="8496273"/>
            <a:ext cx="13959126" cy="162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530"/>
              </a:lnSpc>
              <a:spcBef>
                <a:spcPct val="0"/>
              </a:spcBef>
            </a:pPr>
            <a:r>
              <a:rPr lang="en-US" sz="4664" dirty="0">
                <a:solidFill>
                  <a:srgbClr val="FFFFFF"/>
                </a:solidFill>
                <a:latin typeface="Open Sans"/>
              </a:rPr>
              <a:t>- 4 </a:t>
            </a:r>
            <a:r>
              <a:rPr lang="en-US" sz="4664" dirty="0" err="1">
                <a:solidFill>
                  <a:srgbClr val="FFFFFF"/>
                </a:solidFill>
                <a:latin typeface="Open Sans"/>
              </a:rPr>
              <a:t>loại</a:t>
            </a:r>
            <a:r>
              <a:rPr lang="en-US" sz="4664" dirty="0">
                <a:solidFill>
                  <a:srgbClr val="FFFFFF"/>
                </a:solidFill>
                <a:latin typeface="Open Sans"/>
              </a:rPr>
              <a:t>: </a:t>
            </a:r>
            <a:r>
              <a:rPr lang="en-US" sz="4664" dirty="0" err="1">
                <a:solidFill>
                  <a:srgbClr val="FFFFFF"/>
                </a:solidFill>
                <a:latin typeface="Open Sans"/>
              </a:rPr>
              <a:t>Thức</a:t>
            </a:r>
            <a:r>
              <a:rPr lang="en-US" sz="4664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664" dirty="0" err="1">
                <a:solidFill>
                  <a:srgbClr val="FFFFFF"/>
                </a:solidFill>
                <a:latin typeface="Open Sans"/>
              </a:rPr>
              <a:t>ăn</a:t>
            </a:r>
            <a:r>
              <a:rPr lang="en-US" sz="4664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664" dirty="0" err="1">
                <a:solidFill>
                  <a:srgbClr val="FFFFFF"/>
                </a:solidFill>
                <a:latin typeface="Open Sans"/>
              </a:rPr>
              <a:t>hỗn</a:t>
            </a:r>
            <a:r>
              <a:rPr lang="en-US" sz="4664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664" dirty="0" err="1">
                <a:solidFill>
                  <a:srgbClr val="FFFFFF"/>
                </a:solidFill>
                <a:latin typeface="Open Sans"/>
              </a:rPr>
              <a:t>hợp</a:t>
            </a:r>
            <a:r>
              <a:rPr lang="en-US" sz="4664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664" dirty="0" err="1">
                <a:solidFill>
                  <a:srgbClr val="FFFFFF"/>
                </a:solidFill>
                <a:latin typeface="Open Sans"/>
              </a:rPr>
              <a:t>hoàn</a:t>
            </a:r>
            <a:r>
              <a:rPr lang="en-US" sz="4664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664" dirty="0" err="1">
                <a:solidFill>
                  <a:srgbClr val="FFFFFF"/>
                </a:solidFill>
                <a:latin typeface="Open Sans"/>
              </a:rPr>
              <a:t>chỉnh</a:t>
            </a:r>
            <a:r>
              <a:rPr lang="en-US" sz="4664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4664" dirty="0" err="1">
                <a:solidFill>
                  <a:srgbClr val="FFFFFF"/>
                </a:solidFill>
                <a:latin typeface="Open Sans"/>
              </a:rPr>
              <a:t>thức</a:t>
            </a:r>
            <a:r>
              <a:rPr lang="en-US" sz="4664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664" dirty="0" err="1">
                <a:solidFill>
                  <a:srgbClr val="FFFFFF"/>
                </a:solidFill>
                <a:latin typeface="Open Sans"/>
              </a:rPr>
              <a:t>ăn</a:t>
            </a:r>
            <a:r>
              <a:rPr lang="en-US" sz="4664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664" dirty="0" err="1">
                <a:solidFill>
                  <a:srgbClr val="FFFFFF"/>
                </a:solidFill>
                <a:latin typeface="Open Sans"/>
              </a:rPr>
              <a:t>đậm</a:t>
            </a:r>
            <a:r>
              <a:rPr lang="en-US" sz="4664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664" dirty="0" err="1">
                <a:solidFill>
                  <a:srgbClr val="FFFFFF"/>
                </a:solidFill>
                <a:latin typeface="Open Sans"/>
              </a:rPr>
              <a:t>đặc</a:t>
            </a:r>
            <a:r>
              <a:rPr lang="en-US" sz="4664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4664" dirty="0" err="1">
                <a:solidFill>
                  <a:srgbClr val="FFFFFF"/>
                </a:solidFill>
                <a:latin typeface="Open Sans"/>
              </a:rPr>
              <a:t>thức</a:t>
            </a:r>
            <a:r>
              <a:rPr lang="en-US" sz="4664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664" dirty="0" err="1">
                <a:solidFill>
                  <a:srgbClr val="FFFFFF"/>
                </a:solidFill>
                <a:latin typeface="Open Sans"/>
              </a:rPr>
              <a:t>ăn</a:t>
            </a:r>
            <a:r>
              <a:rPr lang="en-US" sz="4664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664" dirty="0" err="1">
                <a:solidFill>
                  <a:srgbClr val="FFFFFF"/>
                </a:solidFill>
                <a:latin typeface="Open Sans"/>
              </a:rPr>
              <a:t>bổ</a:t>
            </a:r>
            <a:r>
              <a:rPr lang="en-US" sz="4664" dirty="0">
                <a:solidFill>
                  <a:srgbClr val="FFFFFF"/>
                </a:solidFill>
                <a:latin typeface="Open Sans"/>
              </a:rPr>
              <a:t> sung </a:t>
            </a:r>
            <a:r>
              <a:rPr lang="en-US" sz="4664" dirty="0" err="1">
                <a:solidFill>
                  <a:srgbClr val="FFFFFF"/>
                </a:solidFill>
                <a:latin typeface="Open Sans"/>
              </a:rPr>
              <a:t>và</a:t>
            </a:r>
            <a:r>
              <a:rPr lang="en-US" sz="4664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664" dirty="0" err="1">
                <a:solidFill>
                  <a:srgbClr val="FFFFFF"/>
                </a:solidFill>
                <a:latin typeface="Open Sans"/>
              </a:rPr>
              <a:t>thức</a:t>
            </a:r>
            <a:r>
              <a:rPr lang="en-US" sz="4664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664" dirty="0" err="1">
                <a:solidFill>
                  <a:srgbClr val="FFFFFF"/>
                </a:solidFill>
                <a:latin typeface="Open Sans"/>
              </a:rPr>
              <a:t>ăn</a:t>
            </a:r>
            <a:r>
              <a:rPr lang="en-US" sz="4664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664" dirty="0" err="1">
                <a:solidFill>
                  <a:srgbClr val="FFFFFF"/>
                </a:solidFill>
                <a:latin typeface="Open Sans"/>
              </a:rPr>
              <a:t>truyền</a:t>
            </a:r>
            <a:r>
              <a:rPr lang="en-US" sz="4664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664" dirty="0" err="1">
                <a:solidFill>
                  <a:srgbClr val="FFFFFF"/>
                </a:solidFill>
                <a:latin typeface="Open Sans"/>
              </a:rPr>
              <a:t>thống</a:t>
            </a:r>
            <a:endParaRPr lang="en-US" sz="4664" dirty="0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610215"/>
            <a:ext cx="18288000" cy="10897215"/>
            <a:chOff x="0" y="0"/>
            <a:chExt cx="7580632" cy="45170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580632" cy="4517048"/>
            </a:xfrm>
            <a:custGeom>
              <a:avLst/>
              <a:gdLst/>
              <a:ahLst/>
              <a:cxnLst/>
              <a:rect l="l" t="t" r="r" b="b"/>
              <a:pathLst>
                <a:path w="7580632" h="4517048">
                  <a:moveTo>
                    <a:pt x="7456171" y="4517048"/>
                  </a:moveTo>
                  <a:lnTo>
                    <a:pt x="124460" y="4517048"/>
                  </a:lnTo>
                  <a:cubicBezTo>
                    <a:pt x="55880" y="4517048"/>
                    <a:pt x="0" y="4461168"/>
                    <a:pt x="0" y="43925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456172" y="0"/>
                  </a:lnTo>
                  <a:cubicBezTo>
                    <a:pt x="7524752" y="0"/>
                    <a:pt x="7580632" y="55880"/>
                    <a:pt x="7580632" y="124460"/>
                  </a:cubicBezTo>
                  <a:lnTo>
                    <a:pt x="7580632" y="4392588"/>
                  </a:lnTo>
                  <a:cubicBezTo>
                    <a:pt x="7580632" y="4461168"/>
                    <a:pt x="7524752" y="4517048"/>
                    <a:pt x="7456172" y="4517048"/>
                  </a:cubicBezTo>
                  <a:close/>
                </a:path>
              </a:pathLst>
            </a:custGeom>
            <a:solidFill>
              <a:srgbClr val="003D25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420256" y="1028700"/>
            <a:ext cx="5486400" cy="8229600"/>
            <a:chOff x="0" y="0"/>
            <a:chExt cx="6350000" cy="952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58363" r="-66356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5066144" y="2147115"/>
            <a:ext cx="13221856" cy="5957297"/>
          </a:xfrm>
          <a:custGeom>
            <a:avLst/>
            <a:gdLst/>
            <a:ahLst/>
            <a:cxnLst/>
            <a:rect l="l" t="t" r="r" b="b"/>
            <a:pathLst>
              <a:path w="13221856" h="5957297">
                <a:moveTo>
                  <a:pt x="0" y="0"/>
                </a:moveTo>
                <a:lnTo>
                  <a:pt x="13221856" y="0"/>
                </a:lnTo>
                <a:lnTo>
                  <a:pt x="13221856" y="5957297"/>
                </a:lnTo>
                <a:lnTo>
                  <a:pt x="0" y="59572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165" t="-45244" r="-11626" b="-10551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817835" y="390525"/>
            <a:ext cx="13221856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B6F61A"/>
                </a:solidFill>
                <a:latin typeface="Poppins Bold"/>
              </a:rPr>
              <a:t>VAI TRÒ CỦA THỨC ĂN CHĂN NUÔI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798120" y="2249354"/>
            <a:ext cx="13822327" cy="7774962"/>
            <a:chOff x="0" y="0"/>
            <a:chExt cx="112890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-11729" t="-18231" r="-17820" b="-11331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 rot="-709034">
            <a:off x="14399578" y="-2199651"/>
            <a:ext cx="5843512" cy="5880861"/>
          </a:xfrm>
          <a:custGeom>
            <a:avLst/>
            <a:gdLst/>
            <a:ahLst/>
            <a:cxnLst/>
            <a:rect l="l" t="t" r="r" b="b"/>
            <a:pathLst>
              <a:path w="5843512" h="5880861">
                <a:moveTo>
                  <a:pt x="0" y="0"/>
                </a:moveTo>
                <a:lnTo>
                  <a:pt x="5843511" y="0"/>
                </a:lnTo>
                <a:lnTo>
                  <a:pt x="5843511" y="5880861"/>
                </a:lnTo>
                <a:lnTo>
                  <a:pt x="0" y="5880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867302" flipH="1">
            <a:off x="14995002" y="-412199"/>
            <a:ext cx="2366010" cy="4114800"/>
          </a:xfrm>
          <a:custGeom>
            <a:avLst/>
            <a:gdLst/>
            <a:ahLst/>
            <a:cxnLst/>
            <a:rect l="l" t="t" r="r" b="b"/>
            <a:pathLst>
              <a:path w="2366010" h="4114800">
                <a:moveTo>
                  <a:pt x="2366010" y="0"/>
                </a:moveTo>
                <a:lnTo>
                  <a:pt x="0" y="0"/>
                </a:lnTo>
                <a:lnTo>
                  <a:pt x="0" y="4114800"/>
                </a:lnTo>
                <a:lnTo>
                  <a:pt x="2366010" y="4114800"/>
                </a:lnTo>
                <a:lnTo>
                  <a:pt x="236601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339161">
            <a:off x="-2921756" y="-2940431"/>
            <a:ext cx="5843512" cy="5880861"/>
          </a:xfrm>
          <a:custGeom>
            <a:avLst/>
            <a:gdLst/>
            <a:ahLst/>
            <a:cxnLst/>
            <a:rect l="l" t="t" r="r" b="b"/>
            <a:pathLst>
              <a:path w="5843512" h="5880861">
                <a:moveTo>
                  <a:pt x="0" y="0"/>
                </a:moveTo>
                <a:lnTo>
                  <a:pt x="5843512" y="0"/>
                </a:lnTo>
                <a:lnTo>
                  <a:pt x="5843512" y="5880862"/>
                </a:lnTo>
                <a:lnTo>
                  <a:pt x="0" y="5880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95661" y="329621"/>
            <a:ext cx="1693979" cy="1472137"/>
          </a:xfrm>
          <a:custGeom>
            <a:avLst/>
            <a:gdLst/>
            <a:ahLst/>
            <a:cxnLst/>
            <a:rect l="l" t="t" r="r" b="b"/>
            <a:pathLst>
              <a:path w="1693979" h="1472137">
                <a:moveTo>
                  <a:pt x="0" y="0"/>
                </a:moveTo>
                <a:lnTo>
                  <a:pt x="1693979" y="0"/>
                </a:lnTo>
                <a:lnTo>
                  <a:pt x="1693979" y="1472137"/>
                </a:lnTo>
                <a:lnTo>
                  <a:pt x="0" y="14721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090965">
            <a:off x="-1783347" y="8087572"/>
            <a:ext cx="4370918" cy="4398856"/>
          </a:xfrm>
          <a:custGeom>
            <a:avLst/>
            <a:gdLst/>
            <a:ahLst/>
            <a:cxnLst/>
            <a:rect l="l" t="t" r="r" b="b"/>
            <a:pathLst>
              <a:path w="4370918" h="4398856">
                <a:moveTo>
                  <a:pt x="0" y="0"/>
                </a:moveTo>
                <a:lnTo>
                  <a:pt x="4370919" y="0"/>
                </a:lnTo>
                <a:lnTo>
                  <a:pt x="4370919" y="4398856"/>
                </a:lnTo>
                <a:lnTo>
                  <a:pt x="0" y="4398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932697" flipH="1">
            <a:off x="467093" y="8687001"/>
            <a:ext cx="1123215" cy="1953417"/>
          </a:xfrm>
          <a:custGeom>
            <a:avLst/>
            <a:gdLst/>
            <a:ahLst/>
            <a:cxnLst/>
            <a:rect l="l" t="t" r="r" b="b"/>
            <a:pathLst>
              <a:path w="1123215" h="1953417">
                <a:moveTo>
                  <a:pt x="1123214" y="0"/>
                </a:moveTo>
                <a:lnTo>
                  <a:pt x="0" y="0"/>
                </a:lnTo>
                <a:lnTo>
                  <a:pt x="0" y="1953417"/>
                </a:lnTo>
                <a:lnTo>
                  <a:pt x="1123214" y="1953417"/>
                </a:lnTo>
                <a:lnTo>
                  <a:pt x="11232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60838">
            <a:off x="14891406" y="6807481"/>
            <a:ext cx="6392809" cy="6433669"/>
          </a:xfrm>
          <a:custGeom>
            <a:avLst/>
            <a:gdLst/>
            <a:ahLst/>
            <a:cxnLst/>
            <a:rect l="l" t="t" r="r" b="b"/>
            <a:pathLst>
              <a:path w="6392809" h="6433669">
                <a:moveTo>
                  <a:pt x="0" y="0"/>
                </a:moveTo>
                <a:lnTo>
                  <a:pt x="6392808" y="0"/>
                </a:lnTo>
                <a:lnTo>
                  <a:pt x="6392808" y="6433669"/>
                </a:lnTo>
                <a:lnTo>
                  <a:pt x="0" y="64336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15064977" y="7412911"/>
            <a:ext cx="2589979" cy="2250798"/>
          </a:xfrm>
          <a:custGeom>
            <a:avLst/>
            <a:gdLst/>
            <a:ahLst/>
            <a:cxnLst/>
            <a:rect l="l" t="t" r="r" b="b"/>
            <a:pathLst>
              <a:path w="2589979" h="2250798">
                <a:moveTo>
                  <a:pt x="0" y="0"/>
                </a:moveTo>
                <a:lnTo>
                  <a:pt x="2589979" y="0"/>
                </a:lnTo>
                <a:lnTo>
                  <a:pt x="2589979" y="2250798"/>
                </a:lnTo>
                <a:lnTo>
                  <a:pt x="0" y="22507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190700" y="67653"/>
            <a:ext cx="11037165" cy="195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B6F61A"/>
                </a:solidFill>
                <a:latin typeface="Poppins Bold"/>
              </a:rPr>
              <a:t>2. THÀNH PHẦN DINH DƯỠNG CỦA THỨC ĂN CHĂN NUÔI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242651" y="1460740"/>
            <a:ext cx="15224324" cy="8563575"/>
            <a:chOff x="0" y="0"/>
            <a:chExt cx="112890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-15616" t="-23809" b="-23809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1022139" y="274055"/>
            <a:ext cx="15775894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Poppins Bold"/>
              </a:rPr>
              <a:t>THÀNH PHẦN DINH DƯỠNG CỦA THỨC ĂN CHĂN NUÔI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666756" y="2101571"/>
            <a:ext cx="14085055" cy="7922745"/>
            <a:chOff x="0" y="0"/>
            <a:chExt cx="112890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-20911" t="-36792" r="-28109" b="-12242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3190700" y="-60604"/>
            <a:ext cx="11037165" cy="2162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B6F61A"/>
                </a:solidFill>
                <a:latin typeface="Poppins Bold"/>
              </a:rPr>
              <a:t>3. VAI TRÒ CỦA CÁC NHÓM THỨC ĂN ĐỐI VỚI VẬT NUÔI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029700" y="1028700"/>
            <a:ext cx="9258300" cy="925830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6350000"/>
                  </a:moveTo>
                  <a:lnTo>
                    <a:pt x="6350000" y="6350000"/>
                  </a:lnTo>
                  <a:lnTo>
                    <a:pt x="6350000" y="0"/>
                  </a:lnTo>
                  <a:cubicBezTo>
                    <a:pt x="2843530" y="0"/>
                    <a:pt x="0" y="2843530"/>
                    <a:pt x="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17953" r="-17953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2867302" flipH="1">
            <a:off x="14995002" y="-412199"/>
            <a:ext cx="2366010" cy="4114800"/>
          </a:xfrm>
          <a:custGeom>
            <a:avLst/>
            <a:gdLst/>
            <a:ahLst/>
            <a:cxnLst/>
            <a:rect l="l" t="t" r="r" b="b"/>
            <a:pathLst>
              <a:path w="2366010" h="4114800">
                <a:moveTo>
                  <a:pt x="2366010" y="0"/>
                </a:moveTo>
                <a:lnTo>
                  <a:pt x="0" y="0"/>
                </a:lnTo>
                <a:lnTo>
                  <a:pt x="0" y="4114800"/>
                </a:lnTo>
                <a:lnTo>
                  <a:pt x="2366010" y="4114800"/>
                </a:lnTo>
                <a:lnTo>
                  <a:pt x="236601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95661" y="329621"/>
            <a:ext cx="1693979" cy="1472137"/>
          </a:xfrm>
          <a:custGeom>
            <a:avLst/>
            <a:gdLst/>
            <a:ahLst/>
            <a:cxnLst/>
            <a:rect l="l" t="t" r="r" b="b"/>
            <a:pathLst>
              <a:path w="1693979" h="1472137">
                <a:moveTo>
                  <a:pt x="0" y="0"/>
                </a:moveTo>
                <a:lnTo>
                  <a:pt x="1693979" y="0"/>
                </a:lnTo>
                <a:lnTo>
                  <a:pt x="1693979" y="1472137"/>
                </a:lnTo>
                <a:lnTo>
                  <a:pt x="0" y="14721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800000">
            <a:off x="15064977" y="7412911"/>
            <a:ext cx="2589979" cy="2250798"/>
          </a:xfrm>
          <a:custGeom>
            <a:avLst/>
            <a:gdLst/>
            <a:ahLst/>
            <a:cxnLst/>
            <a:rect l="l" t="t" r="r" b="b"/>
            <a:pathLst>
              <a:path w="2589979" h="2250798">
                <a:moveTo>
                  <a:pt x="0" y="0"/>
                </a:moveTo>
                <a:lnTo>
                  <a:pt x="2589979" y="0"/>
                </a:lnTo>
                <a:lnTo>
                  <a:pt x="2589979" y="2250798"/>
                </a:lnTo>
                <a:lnTo>
                  <a:pt x="0" y="22507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02112" y="2235965"/>
            <a:ext cx="10188519" cy="389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699"/>
              </a:lnSpc>
              <a:spcBef>
                <a:spcPct val="0"/>
              </a:spcBef>
            </a:pPr>
            <a:r>
              <a:rPr lang="en-US" sz="5499" dirty="0">
                <a:solidFill>
                  <a:srgbClr val="B6F6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TÊN MỘT SỐ THỨC ĂN GIÀU NĂNG LƯỢNG VÀ GIÀU PROTEIN ĐƯỢC DÙNG TRONG CHĂN NUÔI Ở ĐỊA PHƯƠNG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</TotalTime>
  <Words>777</Words>
  <Application>Microsoft Office PowerPoint</Application>
  <PresentationFormat>Custom</PresentationFormat>
  <Paragraphs>89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Times New Roman</vt:lpstr>
      <vt:lpstr>Arial</vt:lpstr>
      <vt:lpstr>Poppins Bold</vt:lpstr>
      <vt:lpstr>Open Sans</vt:lpstr>
      <vt:lpstr>Trebuchet MS</vt:lpstr>
      <vt:lpstr>Open Sans Bold</vt:lpstr>
      <vt:lpstr>Poppins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Animal</dc:title>
  <dc:creator>STD</dc:creator>
  <cp:lastModifiedBy>STD</cp:lastModifiedBy>
  <cp:revision>4</cp:revision>
  <dcterms:created xsi:type="dcterms:W3CDTF">2006-08-16T00:00:00Z</dcterms:created>
  <dcterms:modified xsi:type="dcterms:W3CDTF">2025-11-04T08:03:27Z</dcterms:modified>
  <dc:identifier>DAFoh9opw5s</dc:identifier>
</cp:coreProperties>
</file>