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6"/>
  </p:notesMasterIdLst>
  <p:sldIdLst>
    <p:sldId id="256" r:id="rId2"/>
    <p:sldId id="258" r:id="rId3"/>
    <p:sldId id="288" r:id="rId4"/>
    <p:sldId id="289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86" r:id="rId13"/>
    <p:sldId id="298" r:id="rId14"/>
    <p:sldId id="29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FFFF"/>
    <a:srgbClr val="F2FAEA"/>
    <a:srgbClr val="C5C5C5"/>
    <a:srgbClr val="C0C0C0"/>
    <a:srgbClr val="DDDDDD"/>
    <a:srgbClr val="70A8DA"/>
    <a:srgbClr val="357DA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743" autoAdjust="0"/>
  </p:normalViewPr>
  <p:slideViewPr>
    <p:cSldViewPr>
      <p:cViewPr varScale="1">
        <p:scale>
          <a:sx n="82" d="100"/>
          <a:sy n="82" d="100"/>
        </p:scale>
        <p:origin x="144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BC8DBA-BE47-4098-A81A-A1BC5ED420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06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994-525B-4996-AB03-3CD413868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0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994-525B-4996-AB03-3CD413868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5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994-525B-4996-AB03-3CD413868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70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55B21FF2-5A16-42B2-B490-7722302F70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9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994-525B-4996-AB03-3CD413868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8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994-525B-4996-AB03-3CD413868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994-525B-4996-AB03-3CD413868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0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994-525B-4996-AB03-3CD413868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994-525B-4996-AB03-3CD413868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994-525B-4996-AB03-3CD413868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3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994-525B-4996-AB03-3CD413868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2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994-525B-4996-AB03-3CD413868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4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76994-525B-4996-AB03-3CD413868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4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23.png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8Dh4qeDpC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27.sv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1.svg"/><Relationship Id="rId5" Type="http://schemas.openxmlformats.org/officeDocument/2006/relationships/slide" Target="slide14.xml"/><Relationship Id="rId10" Type="http://schemas.openxmlformats.org/officeDocument/2006/relationships/image" Target="../media/image14.png"/><Relationship Id="rId4" Type="http://schemas.openxmlformats.org/officeDocument/2006/relationships/image" Target="../media/image25.svg"/><Relationship Id="rId9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SG" altLang="en-US" sz="2400" dirty="0">
                <a:solidFill>
                  <a:schemeClr val="tx2"/>
                </a:solidFill>
              </a:rPr>
              <a:t>BÀI 11</a:t>
            </a:r>
            <a:r>
              <a:rPr lang="en-SG" altLang="en-US" sz="2800" dirty="0">
                <a:solidFill>
                  <a:schemeClr val="tx2"/>
                </a:solidFill>
              </a:rPr>
              <a:t/>
            </a:r>
            <a:br>
              <a:rPr lang="en-SG" altLang="en-US" sz="2800" dirty="0">
                <a:solidFill>
                  <a:schemeClr val="tx2"/>
                </a:solidFill>
              </a:rPr>
            </a:br>
            <a:r>
              <a:rPr lang="en-SG" altLang="en-US" sz="3600" dirty="0"/>
              <a:t>KHÁI NIỆM VÀ VAI TRÒ CỦA GIỐNG CÂY TRỒNG</a:t>
            </a:r>
            <a:endParaRPr lang="en-US" sz="36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4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III. LUYỆN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3B80EB-8907-4DED-31B9-FB7E1BC09DE2}"/>
              </a:ext>
            </a:extLst>
          </p:cNvPr>
          <p:cNvSpPr txBox="1"/>
          <p:nvPr/>
        </p:nvSpPr>
        <p:spPr>
          <a:xfrm>
            <a:off x="107504" y="116940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</a:rPr>
              <a:t>- Em hãy liệt kê 3 điều em đã học được về giống cây trồng vào phiếu học tập KWL trong thời gian 1 phút</a:t>
            </a:r>
          </a:p>
          <a:p>
            <a:r>
              <a:rPr lang="en-US" sz="2000">
                <a:solidFill>
                  <a:srgbClr val="002060"/>
                </a:solidFill>
              </a:rPr>
              <a:t>- Tóm tắt nội dung bài dưới dạng sơ đồ tư duy vào vở trong thời gian 5 phút</a:t>
            </a:r>
            <a:endParaRPr lang="en-SG" sz="2000">
              <a:solidFill>
                <a:srgbClr val="00206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AB68E4-2363-BB56-7BDA-C600D327BFB9}"/>
              </a:ext>
            </a:extLst>
          </p:cNvPr>
          <p:cNvGrpSpPr/>
          <p:nvPr/>
        </p:nvGrpSpPr>
        <p:grpSpPr>
          <a:xfrm>
            <a:off x="34481" y="2250326"/>
            <a:ext cx="9217023" cy="4631404"/>
            <a:chOff x="819988" y="1661235"/>
            <a:chExt cx="7181763" cy="49675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1F175A-090E-FD07-E5A2-A82E41FE87C0}"/>
                </a:ext>
              </a:extLst>
            </p:cNvPr>
            <p:cNvGrpSpPr/>
            <p:nvPr/>
          </p:nvGrpSpPr>
          <p:grpSpPr>
            <a:xfrm>
              <a:off x="819988" y="1661235"/>
              <a:ext cx="7181763" cy="4967586"/>
              <a:chOff x="391266" y="1482019"/>
              <a:chExt cx="7486004" cy="488722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69D2C83-96A8-0713-BC7F-2770C9FA91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6426" r="10724"/>
              <a:stretch/>
            </p:blipFill>
            <p:spPr>
              <a:xfrm>
                <a:off x="742171" y="1482019"/>
                <a:ext cx="7135099" cy="4887229"/>
              </a:xfrm>
              <a:prstGeom prst="rect">
                <a:avLst/>
              </a:prstGeom>
            </p:spPr>
          </p:pic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A7ACF3F-07C2-9C7B-39EA-0D5993CFC8B6}"/>
                  </a:ext>
                </a:extLst>
              </p:cNvPr>
              <p:cNvSpPr/>
              <p:nvPr/>
            </p:nvSpPr>
            <p:spPr>
              <a:xfrm>
                <a:off x="391266" y="3063533"/>
                <a:ext cx="1356888" cy="1724198"/>
              </a:xfrm>
              <a:prstGeom prst="ellipse">
                <a:avLst/>
              </a:prstGeom>
              <a:solidFill>
                <a:srgbClr val="F2FAEA"/>
              </a:solidFill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rgbClr val="002060"/>
                    </a:solidFill>
                  </a:rPr>
                  <a:t>Giống cây trồng</a:t>
                </a:r>
                <a:endParaRPr lang="en-SG" sz="24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6AEFDE-9F64-2CAF-6C0A-05AAEE0F0A38}"/>
                </a:ext>
              </a:extLst>
            </p:cNvPr>
            <p:cNvSpPr txBox="1"/>
            <p:nvPr/>
          </p:nvSpPr>
          <p:spPr>
            <a:xfrm>
              <a:off x="2054353" y="2845022"/>
              <a:ext cx="1670333" cy="429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>
                  <a:solidFill>
                    <a:srgbClr val="002060"/>
                  </a:solidFill>
                </a:rPr>
                <a:t>điều em đã biết</a:t>
              </a:r>
              <a:endParaRPr lang="en-SG" sz="2000">
                <a:solidFill>
                  <a:srgbClr val="00206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789CFD-6758-AB53-A262-6A9487E41303}"/>
                </a:ext>
              </a:extLst>
            </p:cNvPr>
            <p:cNvSpPr txBox="1"/>
            <p:nvPr/>
          </p:nvSpPr>
          <p:spPr>
            <a:xfrm>
              <a:off x="2032276" y="4402553"/>
              <a:ext cx="1852198" cy="429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>
                  <a:solidFill>
                    <a:srgbClr val="002060"/>
                  </a:solidFill>
                </a:rPr>
                <a:t>điều em muốn biết</a:t>
              </a:r>
              <a:endParaRPr lang="en-SG" sz="2000">
                <a:solidFill>
                  <a:srgbClr val="00206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FAA40A-B6BC-4DC2-A14B-4F26B087CAE2}"/>
                </a:ext>
              </a:extLst>
            </p:cNvPr>
            <p:cNvSpPr txBox="1"/>
            <p:nvPr/>
          </p:nvSpPr>
          <p:spPr>
            <a:xfrm>
              <a:off x="2054353" y="6044054"/>
              <a:ext cx="1830122" cy="429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>
                  <a:solidFill>
                    <a:srgbClr val="002060"/>
                  </a:solidFill>
                </a:rPr>
                <a:t>điều em học được</a:t>
              </a:r>
              <a:endParaRPr lang="en-SG" sz="200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391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38223-48EF-7DEE-873F-757BE2E59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IV. VẬN DỤNG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ED48D-CC4B-3C1F-CA94-FE783A6A72B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54360" y="1196752"/>
            <a:ext cx="8435280" cy="4733925"/>
          </a:xfrm>
        </p:spPr>
        <p:txBody>
          <a:bodyPr/>
          <a:lstStyle/>
          <a:p>
            <a:r>
              <a:rPr lang="en-US" sz="2400"/>
              <a:t>Mỗi nhóm lên báo cáo sản phẩm thảo luận nhóm ở nhà trong 5 phút</a:t>
            </a:r>
          </a:p>
          <a:p>
            <a:r>
              <a:rPr lang="en-US" sz="2400"/>
              <a:t>Mỗi nhóm đánh giá vào phiếu đánh giá sản phẩm theo rubric đánh giá GV đưa ra</a:t>
            </a:r>
            <a:endParaRPr lang="en-SG" sz="24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038671-6011-2C14-22BE-84B192434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841581"/>
              </p:ext>
            </p:extLst>
          </p:nvPr>
        </p:nvGraphicFramePr>
        <p:xfrm>
          <a:off x="7297" y="1227597"/>
          <a:ext cx="9143999" cy="5294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2774">
                  <a:extLst>
                    <a:ext uri="{9D8B030D-6E8A-4147-A177-3AD203B41FA5}">
                      <a16:colId xmlns:a16="http://schemas.microsoft.com/office/drawing/2014/main" val="248135538"/>
                    </a:ext>
                  </a:extLst>
                </a:gridCol>
                <a:gridCol w="2988958">
                  <a:extLst>
                    <a:ext uri="{9D8B030D-6E8A-4147-A177-3AD203B41FA5}">
                      <a16:colId xmlns:a16="http://schemas.microsoft.com/office/drawing/2014/main" val="2204050"/>
                    </a:ext>
                  </a:extLst>
                </a:gridCol>
                <a:gridCol w="2661465">
                  <a:extLst>
                    <a:ext uri="{9D8B030D-6E8A-4147-A177-3AD203B41FA5}">
                      <a16:colId xmlns:a16="http://schemas.microsoft.com/office/drawing/2014/main" val="2313431970"/>
                    </a:ext>
                  </a:extLst>
                </a:gridCol>
                <a:gridCol w="2740802">
                  <a:extLst>
                    <a:ext uri="{9D8B030D-6E8A-4147-A177-3AD203B41FA5}">
                      <a16:colId xmlns:a16="http://schemas.microsoft.com/office/drawing/2014/main" val="31326215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STT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Mức 1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Mức 2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Mức 3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211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1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Đầy đủ nội dung nhưng trình bày không khoa học và thẩm mĩ hoặc thiếu 1 trong các nội dung: Tên giống cây trồng, giá trị sử dung, kĩ thuật canh tác, phương án nhân rộng giống, phương án cơ cấu mùa vụ hợp lí 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15-25 ĐIỂM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Đầy đủ nội dung, trình bày khoa học, tính thẩm mĩ không cao: Tên giống cây trồng, giá trị sử dung, kĩ thuật canh tác, phương án nhân rộng giống, phương án cơ cấu mùa vụ hợp lí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25-35 ĐIỂM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Đầy đủ nội dung, trình bày khoa học, thẩm mĩ cao, số liệu cập nhật chính xác: Tên giống cây trồng, giá trị sử dung, kĩ thuật canh tác, phương án nhân rộng giống, phương án cơ cấu mùa vụ hợp lí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35-40 ĐIỂM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3123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2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Giọng nói còn nhỏ, chưa rõ ràng, chưa thu hút người nghe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5-10 ĐIỂM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Giọng nói to, rõ ràng,  chưa truyền cảm, chưa thu hút người nghe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10-15 ĐIỂM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Giọng nói to, rõ ràng, truyền cảm, thu hút người nghe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15-20 ĐIỂM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9034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3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Chưa có tính sáng tạo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5-10 ĐIỂM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Tính sáng tạo còn ít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10-15 ĐIỂM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Rất sáng tạo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15-20 ĐIỂM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9853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4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62830" algn="l"/>
                        </a:tabLs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Điểm thưởng khác (10-20 ĐIỂM)</a:t>
                      </a:r>
                      <a:r>
                        <a:rPr lang="en-SG" sz="1800">
                          <a:solidFill>
                            <a:srgbClr val="333333"/>
                          </a:solidFill>
                          <a:effectLst/>
                        </a:rPr>
                        <a:t>: </a:t>
                      </a: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</a:rPr>
                        <a:t>Lí do thưởng điểm</a:t>
                      </a:r>
                      <a:endParaRPr lang="en-SG" sz="18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97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13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Thank You!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2" name="charlie_clouser_-_convoy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ài 9. Giống cây trồng trang 50, 51, 52 SGK Công nghệ 10 Cánh diều | SGK  Công nghệ 10 - Cánh diều">
            <a:extLst>
              <a:ext uri="{FF2B5EF4-FFF2-40B4-BE49-F238E27FC236}">
                <a16:creationId xmlns:a16="http://schemas.microsoft.com/office/drawing/2014/main" id="{EA70F908-9503-A0AE-76FE-43505443C3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574936" cy="34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270BEF0-885E-EA54-FE57-2252CA8F46DB}"/>
              </a:ext>
            </a:extLst>
          </p:cNvPr>
          <p:cNvGraphicFramePr>
            <a:graphicFrameLocks noGrp="1"/>
          </p:cNvGraphicFramePr>
          <p:nvPr/>
        </p:nvGraphicFramePr>
        <p:xfrm>
          <a:off x="143507" y="1124744"/>
          <a:ext cx="8856985" cy="523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012">
                  <a:extLst>
                    <a:ext uri="{9D8B030D-6E8A-4147-A177-3AD203B41FA5}">
                      <a16:colId xmlns:a16="http://schemas.microsoft.com/office/drawing/2014/main" val="3112707684"/>
                    </a:ext>
                  </a:extLst>
                </a:gridCol>
                <a:gridCol w="2109561">
                  <a:extLst>
                    <a:ext uri="{9D8B030D-6E8A-4147-A177-3AD203B41FA5}">
                      <a16:colId xmlns:a16="http://schemas.microsoft.com/office/drawing/2014/main" val="936474601"/>
                    </a:ext>
                  </a:extLst>
                </a:gridCol>
                <a:gridCol w="5200412">
                  <a:extLst>
                    <a:ext uri="{9D8B030D-6E8A-4147-A177-3AD203B41FA5}">
                      <a16:colId xmlns:a16="http://schemas.microsoft.com/office/drawing/2014/main" val="896093669"/>
                    </a:ext>
                  </a:extLst>
                </a:gridCol>
              </a:tblGrid>
              <a:tr h="1086570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FFFFFF"/>
                          </a:solidFill>
                        </a:rPr>
                        <a:t>Giống lúa</a:t>
                      </a:r>
                      <a:endParaRPr lang="en-SG" sz="220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FFFFFF"/>
                          </a:solidFill>
                        </a:rPr>
                        <a:t>Năng suất trung bình (tạ/ha)</a:t>
                      </a:r>
                      <a:endParaRPr lang="en-SG" sz="220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FFFFFF"/>
                          </a:solidFill>
                        </a:rPr>
                        <a:t>Chất lượng</a:t>
                      </a:r>
                      <a:endParaRPr lang="en-SG" sz="220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995882"/>
                  </a:ext>
                </a:extLst>
              </a:tr>
              <a:tr h="757423">
                <a:tc>
                  <a:txBody>
                    <a:bodyPr/>
                    <a:lstStyle/>
                    <a:p>
                      <a:r>
                        <a:rPr lang="en-US" sz="2200"/>
                        <a:t>Giống Gia Lộc 26</a:t>
                      </a:r>
                      <a:endParaRPr lang="en-SG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64,0-71,0</a:t>
                      </a:r>
                      <a:endParaRPr lang="en-SG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Gạo trong, cơm mềm, mùi thơm nhẹ, hàm lượng amylose khoảng 18%</a:t>
                      </a:r>
                      <a:endParaRPr lang="en-SG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788251"/>
                  </a:ext>
                </a:extLst>
              </a:tr>
              <a:tr h="1086570">
                <a:tc>
                  <a:txBody>
                    <a:bodyPr/>
                    <a:lstStyle/>
                    <a:p>
                      <a:r>
                        <a:rPr lang="en-US" sz="2200"/>
                        <a:t>Giống lúa lai thơm 6</a:t>
                      </a:r>
                      <a:endParaRPr lang="en-SG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60,0-80,0</a:t>
                      </a:r>
                      <a:endParaRPr lang="en-SG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Cơm trắng bóng, cơm dẻo, dai, vị đậm và có hương thơm mùi cốm. Hàm lượng amylose khoảng 12-14%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060201"/>
                  </a:ext>
                </a:extLst>
              </a:tr>
              <a:tr h="757423">
                <a:tc>
                  <a:txBody>
                    <a:bodyPr/>
                    <a:lstStyle/>
                    <a:p>
                      <a:r>
                        <a:rPr lang="en-US" sz="2200"/>
                        <a:t>Giống lúa ST 25</a:t>
                      </a:r>
                      <a:endParaRPr lang="en-SG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65,0-70,0</a:t>
                      </a:r>
                      <a:endParaRPr lang="en-SG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Gạo trắng trong, cơm mềm, thơm, vị đậm</a:t>
                      </a:r>
                      <a:endParaRPr lang="en-SG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17665"/>
                  </a:ext>
                </a:extLst>
              </a:tr>
              <a:tr h="757423">
                <a:tc>
                  <a:txBody>
                    <a:bodyPr/>
                    <a:lstStyle/>
                    <a:p>
                      <a:r>
                        <a:rPr lang="en-US" sz="2200"/>
                        <a:t>Giống LTh31</a:t>
                      </a:r>
                      <a:endParaRPr lang="en-SG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/>
                        <a:t>65,0-68,0</a:t>
                      </a:r>
                      <a:endParaRPr lang="en-SG" sz="2200"/>
                    </a:p>
                    <a:p>
                      <a:pPr algn="ctr"/>
                      <a:endParaRPr lang="en-SG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Gạo trắng trong, cơm mềm và đậm, hàm lượng amylose khoảng 18,5%</a:t>
                      </a:r>
                      <a:endParaRPr lang="en-SG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37295"/>
                  </a:ext>
                </a:extLst>
              </a:tr>
              <a:tr h="757423">
                <a:tc>
                  <a:txBody>
                    <a:bodyPr/>
                    <a:lstStyle/>
                    <a:p>
                      <a:r>
                        <a:rPr lang="en-US" sz="2200"/>
                        <a:t>Giống BC 15</a:t>
                      </a:r>
                      <a:endParaRPr lang="en-SG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70,0-75,0</a:t>
                      </a:r>
                      <a:endParaRPr lang="en-SG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Gạo trong, cơm mềm và đậm, hàm lượng amylose khoảng 18,5</a:t>
                      </a:r>
                      <a:endParaRPr lang="en-SG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089534"/>
                  </a:ext>
                </a:extLst>
              </a:tr>
            </a:tbl>
          </a:graphicData>
        </a:graphic>
      </p:graphicFrame>
      <p:pic>
        <p:nvPicPr>
          <p:cNvPr id="6" name="Graphic 5" descr="Back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919C34A5-BA1C-93E5-5A73-EF304A0BB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00" y="210344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409DB3-9D14-6415-8AE9-8C4BFCE95890}"/>
              </a:ext>
            </a:extLst>
          </p:cNvPr>
          <p:cNvSpPr txBox="1"/>
          <p:nvPr/>
        </p:nvSpPr>
        <p:spPr>
          <a:xfrm>
            <a:off x="755576" y="427479"/>
            <a:ext cx="648072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Tăng năng suất và chất lượng nông sản.</a:t>
            </a:r>
            <a:endParaRPr lang="en-SG" sz="2800" b="1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ood, corn, fries, pile&#10;&#10;Description automatically generated">
            <a:extLst>
              <a:ext uri="{FF2B5EF4-FFF2-40B4-BE49-F238E27FC236}">
                <a16:creationId xmlns:a16="http://schemas.microsoft.com/office/drawing/2014/main" id="{55179ADF-00ED-4FE5-4104-95EB51C2B0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/>
          <a:stretch/>
        </p:blipFill>
        <p:spPr>
          <a:xfrm>
            <a:off x="2339752" y="3878830"/>
            <a:ext cx="4726806" cy="2718891"/>
          </a:xfrm>
          <a:prstGeom prst="rect">
            <a:avLst/>
          </a:prstGeom>
        </p:spPr>
      </p:pic>
      <p:pic>
        <p:nvPicPr>
          <p:cNvPr id="9" name="Content Placeholder 4" descr="A picture containing vegetable, fennel, grass, plant&#10;&#10;Description automatically generated">
            <a:extLst>
              <a:ext uri="{FF2B5EF4-FFF2-40B4-BE49-F238E27FC236}">
                <a16:creationId xmlns:a16="http://schemas.microsoft.com/office/drawing/2014/main" id="{70BC1D4D-A126-D7B2-ED8A-65803D15E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0" b="-649"/>
          <a:stretch/>
        </p:blipFill>
        <p:spPr bwMode="gray">
          <a:xfrm>
            <a:off x="1691680" y="1274129"/>
            <a:ext cx="6229518" cy="260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raphic 9" descr="Back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D1CD5EE1-983E-348D-C33E-04744EA974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00" y="210344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5E6766-FFBE-85C7-321D-65B92F993C3E}"/>
              </a:ext>
            </a:extLst>
          </p:cNvPr>
          <p:cNvSpPr txBox="1"/>
          <p:nvPr/>
        </p:nvSpPr>
        <p:spPr>
          <a:xfrm>
            <a:off x="1115616" y="40593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Giống cây trồng kháng sâu bệnh</a:t>
            </a:r>
            <a:endParaRPr lang="en-SG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0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SG" altLang="en-US"/>
              <a:t>NỘI DUNG</a:t>
            </a:r>
            <a:endParaRPr lang="en-US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927225" y="3460750"/>
            <a:ext cx="5311775" cy="688975"/>
            <a:chOff x="720" y="1392"/>
            <a:chExt cx="4058" cy="480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4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7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1927225" y="4325938"/>
            <a:ext cx="5311775" cy="688975"/>
            <a:chOff x="720" y="1392"/>
            <a:chExt cx="4058" cy="480"/>
          </a:xfrm>
        </p:grpSpPr>
        <p:sp>
          <p:nvSpPr>
            <p:cNvPr id="7177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178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9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0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1927225" y="5183188"/>
            <a:ext cx="5311775" cy="688975"/>
            <a:chOff x="720" y="1392"/>
            <a:chExt cx="4058" cy="480"/>
          </a:xfrm>
        </p:grpSpPr>
        <p:sp>
          <p:nvSpPr>
            <p:cNvPr id="7182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183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4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5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1927225" y="2597150"/>
            <a:ext cx="5311775" cy="688975"/>
            <a:chOff x="720" y="1392"/>
            <a:chExt cx="4058" cy="480"/>
          </a:xfrm>
        </p:grpSpPr>
        <p:sp>
          <p:nvSpPr>
            <p:cNvPr id="7187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188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9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191" name="Text Box 23"/>
          <p:cNvSpPr txBox="1">
            <a:spLocks noChangeArrowheads="1"/>
          </p:cNvSpPr>
          <p:nvPr/>
        </p:nvSpPr>
        <p:spPr bwMode="white">
          <a:xfrm>
            <a:off x="2393950" y="271145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K</a:t>
            </a:r>
            <a:r>
              <a:rPr lang="en-SG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hái niệm về giống cây trồng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white">
          <a:xfrm>
            <a:off x="2405063" y="35687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SG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Vai trò của giống cây trồng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white">
          <a:xfrm>
            <a:off x="2405063" y="4427538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SG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white">
          <a:xfrm>
            <a:off x="2405063" y="5275263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SG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7195" name="Picture 27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27200" y="5146675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43075" y="4300538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43075" y="3449638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31963" y="2592388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9" name="Text Box 31"/>
          <p:cNvSpPr txBox="1">
            <a:spLocks noChangeArrowheads="1"/>
          </p:cNvSpPr>
          <p:nvPr/>
        </p:nvSpPr>
        <p:spPr bwMode="white">
          <a:xfrm>
            <a:off x="1964237" y="5296842"/>
            <a:ext cx="549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IV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white">
          <a:xfrm>
            <a:off x="2052638" y="268922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I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white">
          <a:xfrm>
            <a:off x="2065338" y="35480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II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white">
          <a:xfrm>
            <a:off x="1945859" y="4435773"/>
            <a:ext cx="650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III</a:t>
            </a:r>
          </a:p>
        </p:txBody>
      </p:sp>
      <p:sp>
        <p:nvSpPr>
          <p:cNvPr id="7203" name="AutoShape 35"/>
          <p:cNvSpPr>
            <a:spLocks noChangeArrowheads="1"/>
          </p:cNvSpPr>
          <p:nvPr/>
        </p:nvSpPr>
        <p:spPr bwMode="auto">
          <a:xfrm>
            <a:off x="457200" y="1577182"/>
            <a:ext cx="6553200" cy="720725"/>
          </a:xfrm>
          <a:prstGeom prst="roundRect">
            <a:avLst>
              <a:gd name="adj" fmla="val 421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C0C0C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SG" altLang="en-US" sz="2400" b="1">
                <a:solidFill>
                  <a:srgbClr val="000000"/>
                </a:solidFill>
                <a:cs typeface="Arial" panose="020B0604020202020204" pitchFamily="34" charset="0"/>
              </a:rPr>
              <a:t>Bài 11: KHÁI NIỆM VÀ VAI TRÒ CỦA GIỐNG CÂY TRỒNG</a:t>
            </a:r>
          </a:p>
        </p:txBody>
      </p:sp>
    </p:spTree>
    <p:extLst>
      <p:ext uri="{BB962C8B-B14F-4D97-AF65-F5344CB8AC3E}">
        <p14:creationId xmlns:p14="http://schemas.microsoft.com/office/powerpoint/2010/main" val="1254229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/>
      <p:bldP spid="7192" grpId="0"/>
      <p:bldP spid="7193" grpId="0"/>
      <p:bldP spid="7194" grpId="0"/>
      <p:bldP spid="7199" grpId="0"/>
      <p:bldP spid="7200" grpId="0"/>
      <p:bldP spid="7201" grpId="0"/>
      <p:bldP spid="7202" grpId="0"/>
      <p:bldP spid="72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38125"/>
            <a:ext cx="6477000" cy="868363"/>
          </a:xfrm>
        </p:spPr>
        <p:txBody>
          <a:bodyPr/>
          <a:lstStyle/>
          <a:p>
            <a:r>
              <a:rPr lang="en-US"/>
              <a:t>MỤC TIÊU BÀI HỌC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395536" y="41910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black">
          <a:xfrm>
            <a:off x="3544855" y="3153219"/>
            <a:ext cx="1905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cs typeface="Arial" charset="0"/>
              </a:rPr>
              <a:t> MỤC TIÊU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gray">
          <a:xfrm>
            <a:off x="449511" y="46196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white">
          <a:xfrm>
            <a:off x="851149" y="4214813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gray">
          <a:xfrm>
            <a:off x="185909" y="4557603"/>
            <a:ext cx="29764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 xuất phương án nhân rộng giống cây trồng địa phương.</a:t>
            </a: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>
            <a:off x="395536" y="18288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gray">
          <a:xfrm>
            <a:off x="449511" y="22574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white">
          <a:xfrm>
            <a:off x="913485" y="1827572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14347" name="Text Box 9"/>
          <p:cNvSpPr txBox="1">
            <a:spLocks noChangeArrowheads="1"/>
          </p:cNvSpPr>
          <p:nvPr/>
        </p:nvSpPr>
        <p:spPr bwMode="gray">
          <a:xfrm>
            <a:off x="527074" y="2224447"/>
            <a:ext cx="2316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được khái niệm giống cây trồng.</a:t>
            </a: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6005761" y="41910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gray">
          <a:xfrm>
            <a:off x="6059736" y="46196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Text Box 18"/>
          <p:cNvSpPr txBox="1">
            <a:spLocks noChangeArrowheads="1"/>
          </p:cNvSpPr>
          <p:nvPr/>
        </p:nvSpPr>
        <p:spPr bwMode="white">
          <a:xfrm>
            <a:off x="6461374" y="4214813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4351" name="Text Box 9"/>
          <p:cNvSpPr txBox="1">
            <a:spLocks noChangeArrowheads="1"/>
          </p:cNvSpPr>
          <p:nvPr/>
        </p:nvSpPr>
        <p:spPr bwMode="gray">
          <a:xfrm>
            <a:off x="5981224" y="4590871"/>
            <a:ext cx="26414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Khảo sát được các giống cây trồng ở địa phương </a:t>
            </a: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gray">
          <a:xfrm>
            <a:off x="6005761" y="18288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gray">
          <a:xfrm>
            <a:off x="6059736" y="22574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white">
          <a:xfrm>
            <a:off x="6461374" y="1852613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14355" name="Text Box 9"/>
          <p:cNvSpPr txBox="1">
            <a:spLocks noChangeArrowheads="1"/>
          </p:cNvSpPr>
          <p:nvPr/>
        </p:nvSpPr>
        <p:spPr bwMode="gray">
          <a:xfrm>
            <a:off x="6053004" y="2200275"/>
            <a:ext cx="243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 được vai trò của giống cây trồng.</a:t>
            </a: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4356" name="Group 20"/>
          <p:cNvGrpSpPr>
            <a:grpSpLocks/>
          </p:cNvGrpSpPr>
          <p:nvPr/>
        </p:nvGrpSpPr>
        <p:grpSpPr bwMode="auto">
          <a:xfrm>
            <a:off x="3033961" y="2438400"/>
            <a:ext cx="2819400" cy="2803525"/>
            <a:chOff x="1968" y="1488"/>
            <a:chExt cx="1776" cy="1766"/>
          </a:xfrm>
        </p:grpSpPr>
        <p:sp>
          <p:nvSpPr>
            <p:cNvPr id="14357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4358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4359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4360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1149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/>
      <p:bldP spid="14341" grpId="0" animBg="1"/>
      <p:bldP spid="14342" grpId="0"/>
      <p:bldP spid="14343" grpId="0"/>
      <p:bldP spid="14344" grpId="0" animBg="1"/>
      <p:bldP spid="14345" grpId="0" animBg="1"/>
      <p:bldP spid="14346" grpId="0"/>
      <p:bldP spid="14347" grpId="0"/>
      <p:bldP spid="14348" grpId="0" animBg="1"/>
      <p:bldP spid="14349" grpId="0" animBg="1"/>
      <p:bldP spid="14350" grpId="0"/>
      <p:bldP spid="14351" grpId="0"/>
      <p:bldP spid="14352" grpId="0" animBg="1"/>
      <p:bldP spid="14353" grpId="0" animBg="1"/>
      <p:bldP spid="14354" grpId="0"/>
      <p:bldP spid="143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D2AF4-4AAB-9B02-D36C-B4A1EDEA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I. KHÁI NIỆM VỀ GIỐNG CÂY TRỒNG</a:t>
            </a:r>
            <a:endParaRPr lang="en-SG" sz="2800"/>
          </a:p>
        </p:txBody>
      </p:sp>
      <p:pic>
        <p:nvPicPr>
          <p:cNvPr id="5" name="Content Placeholder 4" descr="A field of green grass&#10;&#10;Description automatically generated with medium confidence">
            <a:extLst>
              <a:ext uri="{FF2B5EF4-FFF2-40B4-BE49-F238E27FC236}">
                <a16:creationId xmlns:a16="http://schemas.microsoft.com/office/drawing/2014/main" id="{84ACA615-6014-325E-4133-F787E590A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1007"/>
            <a:ext cx="3024336" cy="1889321"/>
          </a:xfrm>
        </p:spPr>
      </p:pic>
      <p:pic>
        <p:nvPicPr>
          <p:cNvPr id="7" name="Picture 6" descr="A field of green grass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1BAAAEC4-415E-2CD4-2254-C46A5DAAAC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0" b="15350"/>
          <a:stretch/>
        </p:blipFill>
        <p:spPr>
          <a:xfrm>
            <a:off x="3400391" y="1521007"/>
            <a:ext cx="2954777" cy="1944216"/>
          </a:xfrm>
          <a:prstGeom prst="rect">
            <a:avLst/>
          </a:prstGeom>
        </p:spPr>
      </p:pic>
      <p:pic>
        <p:nvPicPr>
          <p:cNvPr id="38914" name="Picture 2" descr="Phú Thọ: Thử nghiệm thành công giống lúa ST25 | baotintuc.vn">
            <a:extLst>
              <a:ext uri="{FF2B5EF4-FFF2-40B4-BE49-F238E27FC236}">
                <a16:creationId xmlns:a16="http://schemas.microsoft.com/office/drawing/2014/main" id="{58B70090-D554-2320-F9C1-0E9C049D5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1" y="1521007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783095-FAA2-8357-4439-9967D99706AB}"/>
              </a:ext>
            </a:extLst>
          </p:cNvPr>
          <p:cNvSpPr txBox="1"/>
          <p:nvPr/>
        </p:nvSpPr>
        <p:spPr>
          <a:xfrm>
            <a:off x="177097" y="1151675"/>
            <a:ext cx="29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</a:rPr>
              <a:t>Giống lúa Nàng Thơm</a:t>
            </a:r>
            <a:endParaRPr lang="en-SG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EFBE97-D571-C106-52C3-C0F2B5409134}"/>
              </a:ext>
            </a:extLst>
          </p:cNvPr>
          <p:cNvSpPr txBox="1"/>
          <p:nvPr/>
        </p:nvSpPr>
        <p:spPr>
          <a:xfrm>
            <a:off x="3398901" y="1153414"/>
            <a:ext cx="29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</a:rPr>
              <a:t>Giống lúa nếp Tú Lệ</a:t>
            </a:r>
            <a:endParaRPr lang="en-SG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2E8392-64FD-44A5-CC91-D626914AC566}"/>
              </a:ext>
            </a:extLst>
          </p:cNvPr>
          <p:cNvSpPr txBox="1"/>
          <p:nvPr/>
        </p:nvSpPr>
        <p:spPr>
          <a:xfrm>
            <a:off x="6542035" y="1151675"/>
            <a:ext cx="29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</a:rPr>
              <a:t>Giống lúa ST25</a:t>
            </a:r>
            <a:endParaRPr lang="en-SG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A93E8-E208-A733-9D24-0641DCD71ACB}"/>
              </a:ext>
            </a:extLst>
          </p:cNvPr>
          <p:cNvSpPr txBox="1"/>
          <p:nvPr/>
        </p:nvSpPr>
        <p:spPr>
          <a:xfrm>
            <a:off x="823280" y="3645024"/>
            <a:ext cx="497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>
                    <a:lumMod val="75000"/>
                  </a:schemeClr>
                </a:solidFill>
              </a:rPr>
              <a:t>Giống cây trồng là gì???</a:t>
            </a:r>
            <a:endParaRPr lang="en-SG" sz="28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01F29682-5BD8-4BDF-B2D5-5079F1D55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1" y="3410328"/>
            <a:ext cx="543519" cy="9247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3947AB3-0E06-7F58-2A7A-5C4175C7AFA0}"/>
              </a:ext>
            </a:extLst>
          </p:cNvPr>
          <p:cNvSpPr txBox="1"/>
          <p:nvPr/>
        </p:nvSpPr>
        <p:spPr>
          <a:xfrm>
            <a:off x="88548" y="3429000"/>
            <a:ext cx="9235980" cy="313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Giống cây trồng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  </a:t>
            </a:r>
            <a:r>
              <a:rPr lang="en-US" sz="240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quần thể cây trồng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 thể </a:t>
            </a:r>
            <a:r>
              <a:rPr lang="en-US" sz="240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phân biệt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 QT cây trồng khác qua biểu hiện của ít nhất </a:t>
            </a:r>
            <a:r>
              <a:rPr lang="en-US" sz="240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đặc tính và di truyền được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cho đời sau; </a:t>
            </a:r>
            <a:endParaRPr lang="en-SG" sz="24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đồng nhất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 </a:t>
            </a:r>
            <a:r>
              <a:rPr lang="en-US" sz="240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 thái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ổn định qua các chu kì nhân giống; </a:t>
            </a:r>
            <a:endParaRPr lang="en-SG" sz="24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có </a:t>
            </a:r>
            <a:r>
              <a:rPr lang="en-US" sz="240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giá trị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canh tác, giá trị sử dụng.</a:t>
            </a:r>
            <a:endParaRPr lang="en-SG" sz="24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Bao gồm: giống cây </a:t>
            </a:r>
            <a:r>
              <a:rPr lang="en-US" sz="240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nông nghiệp, </a:t>
            </a:r>
            <a:r>
              <a:rPr lang="en-US" sz="240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dược liệu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cây cảnh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240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nấm ăn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24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4" grpId="1"/>
      <p:bldP spid="14" grpId="2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E50D-1419-607D-38A0-E1F8F3F9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Giống cây trồng địa phương</a:t>
            </a:r>
            <a:endParaRPr lang="en-SG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A1188-1431-02B5-3CEE-00AE878C8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1268760"/>
            <a:ext cx="8507288" cy="1224135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Kể tên giống cây trồng ở địa phương và cho biết chúng có đặc điểm gì nổi bật so với các giống khác cùng loài.</a:t>
            </a:r>
            <a:endParaRPr lang="en-SG" sz="2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44161-29D2-BAEE-5F23-F4637E94577A}"/>
              </a:ext>
            </a:extLst>
          </p:cNvPr>
          <p:cNvSpPr txBox="1"/>
          <p:nvPr/>
        </p:nvSpPr>
        <p:spPr>
          <a:xfrm>
            <a:off x="435829" y="4253020"/>
            <a:ext cx="489654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1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https://www.youtube.com/watch?v=8Dh4qeDpCpg</a:t>
            </a:r>
            <a:endParaRPr lang="en-SG" sz="160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tree, apple, outdoor, fruit&#10;&#10;Description automatically generated">
            <a:extLst>
              <a:ext uri="{FF2B5EF4-FFF2-40B4-BE49-F238E27FC236}">
                <a16:creationId xmlns:a16="http://schemas.microsoft.com/office/drawing/2014/main" id="{ABD738A3-B5E0-C409-4404-E5E113956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7" y="1379617"/>
            <a:ext cx="3384376" cy="2536337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A0E13DF1-4A9C-1603-4CA2-E83B2D9F4A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r="3829"/>
          <a:stretch/>
        </p:blipFill>
        <p:spPr>
          <a:xfrm>
            <a:off x="4470846" y="1379617"/>
            <a:ext cx="3672408" cy="2536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4C560F-2E07-44AC-8867-A8DFAA88C47D}"/>
              </a:ext>
            </a:extLst>
          </p:cNvPr>
          <p:cNvSpPr txBox="1"/>
          <p:nvPr/>
        </p:nvSpPr>
        <p:spPr>
          <a:xfrm>
            <a:off x="611560" y="3915954"/>
            <a:ext cx="324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Bưởi Đoan Hùng</a:t>
            </a:r>
            <a:endParaRPr lang="en-SG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06987-4476-7921-4A1B-CB5D7D08AEDA}"/>
              </a:ext>
            </a:extLst>
          </p:cNvPr>
          <p:cNvSpPr txBox="1"/>
          <p:nvPr/>
        </p:nvSpPr>
        <p:spPr>
          <a:xfrm>
            <a:off x="4355976" y="3883688"/>
            <a:ext cx="391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Hồng không hạt Gia Thanh</a:t>
            </a:r>
            <a:endParaRPr lang="en-SG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B13CEF-F4C1-D73E-696B-DDC1251D7D0C}"/>
              </a:ext>
            </a:extLst>
          </p:cNvPr>
          <p:cNvSpPr txBox="1"/>
          <p:nvPr/>
        </p:nvSpPr>
        <p:spPr>
          <a:xfrm>
            <a:off x="732093" y="4444334"/>
            <a:ext cx="8300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B050"/>
                </a:solidFill>
                <a:effectLst/>
                <a:latin typeface="+mn-lt"/>
                <a:ea typeface="Arial" panose="020B0604020202020204" pitchFamily="34" charset="0"/>
              </a:rPr>
              <a:t>Vì sao mỗi giống cây trồng lại chỉ phù hợp với một hoặc một số vùng sinh thái nhất định?</a:t>
            </a:r>
            <a:endParaRPr lang="en-SG" sz="240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54D60CCA-5CB9-6BC0-EB32-C12E1B6E6F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6" y="4271241"/>
            <a:ext cx="649466" cy="11050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78B703-C9DA-364E-DDF9-0E8D90E1B70C}"/>
              </a:ext>
            </a:extLst>
          </p:cNvPr>
          <p:cNvSpPr txBox="1"/>
          <p:nvPr/>
        </p:nvSpPr>
        <p:spPr>
          <a:xfrm>
            <a:off x="503729" y="4445834"/>
            <a:ext cx="86771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Mỗi giống cây trồng thường chỉ cho năng suất cao, chất lượng tốt ở 1 hoặc 1 số vùng sinh thái nhất định.</a:t>
            </a:r>
            <a:endParaRPr lang="en-SG" sz="2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49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10" grpId="0"/>
      <p:bldP spid="11" grpId="0"/>
      <p:bldP spid="13" grpId="0"/>
      <p:bldP spid="13" grpId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EB9B-A049-8749-6D5B-65A619FD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125"/>
            <a:ext cx="7380312" cy="868363"/>
          </a:xfrm>
        </p:spPr>
        <p:txBody>
          <a:bodyPr/>
          <a:lstStyle/>
          <a:p>
            <a:pPr algn="ctr">
              <a:defRPr/>
            </a:pPr>
            <a:r>
              <a:rPr lang="en-US" sz="3200"/>
              <a:t>THẢO LUẬN NHÓM</a:t>
            </a:r>
            <a:endParaRPr lang="en-SG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0FC00-9842-DF39-C6EA-3CA56610CBB3}"/>
              </a:ext>
            </a:extLst>
          </p:cNvPr>
          <p:cNvSpPr txBox="1"/>
          <p:nvPr/>
        </p:nvSpPr>
        <p:spPr>
          <a:xfrm>
            <a:off x="515851" y="1196752"/>
            <a:ext cx="81122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SG" sz="2400">
                <a:solidFill>
                  <a:schemeClr val="bg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HS chia 4 nhóm, </a:t>
            </a:r>
            <a:r>
              <a:rPr lang="en-US" sz="2400">
                <a:solidFill>
                  <a:schemeClr val="bg1">
                    <a:lumMod val="75000"/>
                  </a:schemeClr>
                </a:solidFill>
              </a:rPr>
              <a:t>nghiên cứu tài liệu SGK trang 58, 59 </a:t>
            </a:r>
            <a:r>
              <a:rPr lang="en-SG" sz="2400">
                <a:solidFill>
                  <a:schemeClr val="bg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thảo luận nhóm trong 10 phút hoàn thành phiếu học tập </a:t>
            </a:r>
            <a:r>
              <a:rPr lang="en-SG" sz="2400" b="1">
                <a:solidFill>
                  <a:schemeClr val="bg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“Vai trò của giống cây trồng”.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73CB6D-CB65-BBFF-5805-635401E0152C}"/>
              </a:ext>
            </a:extLst>
          </p:cNvPr>
          <p:cNvGrpSpPr/>
          <p:nvPr/>
        </p:nvGrpSpPr>
        <p:grpSpPr>
          <a:xfrm>
            <a:off x="161192" y="2487345"/>
            <a:ext cx="9177096" cy="4122127"/>
            <a:chOff x="161192" y="2487345"/>
            <a:chExt cx="9177096" cy="4122127"/>
          </a:xfrm>
        </p:grpSpPr>
        <p:pic>
          <p:nvPicPr>
            <p:cNvPr id="6" name="Picture 5" descr="Nêu vai trò của giống cây trồng">
              <a:extLst>
                <a:ext uri="{FF2B5EF4-FFF2-40B4-BE49-F238E27FC236}">
                  <a16:creationId xmlns:a16="http://schemas.microsoft.com/office/drawing/2014/main" id="{0E31C5F3-B7BC-E9DE-56A9-1755C1862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92" y="2670438"/>
              <a:ext cx="3862357" cy="2904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3124F0-AC2F-DE64-1CF3-1D8E7DD18A93}"/>
                </a:ext>
              </a:extLst>
            </p:cNvPr>
            <p:cNvSpPr txBox="1"/>
            <p:nvPr/>
          </p:nvSpPr>
          <p:spPr>
            <a:xfrm>
              <a:off x="4023549" y="2487345"/>
              <a:ext cx="5314739" cy="3977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  <a:tabLst>
                  <a:tab pos="4862830" algn="l"/>
                </a:tabLst>
              </a:pPr>
              <a:r>
                <a:rPr lang="en-US" sz="2000">
                  <a:solidFill>
                    <a:srgbClr val="C0000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1. Nêu các vai trò của giống cây trồng</a:t>
              </a:r>
              <a:endParaRPr lang="en-SG" sz="200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7902B8-CFA5-90FD-2584-06A43F71FFD0}"/>
                </a:ext>
              </a:extLst>
            </p:cNvPr>
            <p:cNvSpPr txBox="1"/>
            <p:nvPr/>
          </p:nvSpPr>
          <p:spPr>
            <a:xfrm>
              <a:off x="4139952" y="2885083"/>
              <a:ext cx="4752528" cy="1480021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SG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9AA17A-2E85-AA24-67D7-79BD4D8167B4}"/>
                </a:ext>
              </a:extLst>
            </p:cNvPr>
            <p:cNvSpPr txBox="1"/>
            <p:nvPr/>
          </p:nvSpPr>
          <p:spPr>
            <a:xfrm>
              <a:off x="4101852" y="4395498"/>
              <a:ext cx="4667250" cy="734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  <a:tabLst>
                  <a:tab pos="4862830" algn="l"/>
                </a:tabLst>
              </a:pPr>
              <a:r>
                <a:rPr lang="en-US" sz="2000">
                  <a:solidFill>
                    <a:srgbClr val="C0000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2. Giống mới giúp tăng vụ và thay đổi cơ cấu cây trồng như thế nào?</a:t>
              </a:r>
              <a:endParaRPr lang="en-SG" sz="200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0B9F8-845F-D5D0-F67F-5C017CC80C2B}"/>
                </a:ext>
              </a:extLst>
            </p:cNvPr>
            <p:cNvSpPr txBox="1"/>
            <p:nvPr/>
          </p:nvSpPr>
          <p:spPr>
            <a:xfrm>
              <a:off x="4101852" y="5129451"/>
              <a:ext cx="4788147" cy="1480021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SG"/>
            </a:p>
          </p:txBody>
        </p:sp>
      </p:grpSp>
      <p:pic>
        <p:nvPicPr>
          <p:cNvPr id="15" name="Happy Whistling Ukulele">
            <a:hlinkClick r:id="" action="ppaction://media"/>
            <a:extLst>
              <a:ext uri="{FF2B5EF4-FFF2-40B4-BE49-F238E27FC236}">
                <a16:creationId xmlns:a16="http://schemas.microsoft.com/office/drawing/2014/main" id="{B2050FC2-FB08-226B-27B3-E63211A615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342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0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6364">
                <p:cTn id="15" repeatCount="2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FB0AB-5C5F-D979-E957-EE8A14326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4" y="251618"/>
            <a:ext cx="7416824" cy="868363"/>
          </a:xfrm>
        </p:spPr>
        <p:txBody>
          <a:bodyPr/>
          <a:lstStyle/>
          <a:p>
            <a:r>
              <a:rPr lang="en-US" sz="3200"/>
              <a:t>II. VAI TRÒ CỦA GIỐNG CÂY TRỒNG</a:t>
            </a:r>
            <a:endParaRPr lang="en-SG" sz="32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DCBE62-E3D3-1084-9B4C-6CBA2540D02A}"/>
              </a:ext>
            </a:extLst>
          </p:cNvPr>
          <p:cNvGrpSpPr/>
          <p:nvPr/>
        </p:nvGrpSpPr>
        <p:grpSpPr>
          <a:xfrm>
            <a:off x="457201" y="1442623"/>
            <a:ext cx="7643191" cy="1290860"/>
            <a:chOff x="457201" y="1442623"/>
            <a:chExt cx="8229598" cy="12908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0F60E3-E0D2-921F-B761-79D922E7232C}"/>
                </a:ext>
              </a:extLst>
            </p:cNvPr>
            <p:cNvSpPr/>
            <p:nvPr/>
          </p:nvSpPr>
          <p:spPr>
            <a:xfrm>
              <a:off x="457201" y="1442623"/>
              <a:ext cx="903601" cy="1290860"/>
            </a:xfrm>
            <a:custGeom>
              <a:avLst/>
              <a:gdLst>
                <a:gd name="connsiteX0" fmla="*/ 0 w 1290859"/>
                <a:gd name="connsiteY0" fmla="*/ 0 h 903601"/>
                <a:gd name="connsiteX1" fmla="*/ 839059 w 1290859"/>
                <a:gd name="connsiteY1" fmla="*/ 0 h 903601"/>
                <a:gd name="connsiteX2" fmla="*/ 1290859 w 1290859"/>
                <a:gd name="connsiteY2" fmla="*/ 451801 h 903601"/>
                <a:gd name="connsiteX3" fmla="*/ 839059 w 1290859"/>
                <a:gd name="connsiteY3" fmla="*/ 903601 h 903601"/>
                <a:gd name="connsiteX4" fmla="*/ 0 w 1290859"/>
                <a:gd name="connsiteY4" fmla="*/ 903601 h 903601"/>
                <a:gd name="connsiteX5" fmla="*/ 451801 w 1290859"/>
                <a:gd name="connsiteY5" fmla="*/ 451801 h 903601"/>
                <a:gd name="connsiteX6" fmla="*/ 0 w 1290859"/>
                <a:gd name="connsiteY6" fmla="*/ 0 h 9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859" h="903601">
                  <a:moveTo>
                    <a:pt x="1290859" y="0"/>
                  </a:moveTo>
                  <a:lnTo>
                    <a:pt x="1290859" y="587341"/>
                  </a:lnTo>
                  <a:lnTo>
                    <a:pt x="645429" y="903601"/>
                  </a:lnTo>
                  <a:lnTo>
                    <a:pt x="0" y="587341"/>
                  </a:lnTo>
                  <a:lnTo>
                    <a:pt x="0" y="0"/>
                  </a:lnTo>
                  <a:lnTo>
                    <a:pt x="645429" y="316261"/>
                  </a:lnTo>
                  <a:lnTo>
                    <a:pt x="129085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1" tIns="469582" rIns="17779" bIns="4695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>
                  <a:solidFill>
                    <a:srgbClr val="F2FAEA"/>
                  </a:solidFill>
                </a:rPr>
                <a:t>1</a:t>
              </a:r>
              <a:endParaRPr lang="en-SG" sz="2800" b="1" kern="1200">
                <a:solidFill>
                  <a:srgbClr val="F2FAEA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DD76857-F5E2-15C1-C91F-B312E6B7E50E}"/>
                </a:ext>
              </a:extLst>
            </p:cNvPr>
            <p:cNvSpPr/>
            <p:nvPr/>
          </p:nvSpPr>
          <p:spPr>
            <a:xfrm>
              <a:off x="1360800" y="1442625"/>
              <a:ext cx="7325999" cy="839500"/>
            </a:xfrm>
            <a:custGeom>
              <a:avLst/>
              <a:gdLst>
                <a:gd name="connsiteX0" fmla="*/ 139919 w 839499"/>
                <a:gd name="connsiteY0" fmla="*/ 0 h 7325998"/>
                <a:gd name="connsiteX1" fmla="*/ 699580 w 839499"/>
                <a:gd name="connsiteY1" fmla="*/ 0 h 7325998"/>
                <a:gd name="connsiteX2" fmla="*/ 839499 w 839499"/>
                <a:gd name="connsiteY2" fmla="*/ 139919 h 7325998"/>
                <a:gd name="connsiteX3" fmla="*/ 839499 w 839499"/>
                <a:gd name="connsiteY3" fmla="*/ 7325998 h 7325998"/>
                <a:gd name="connsiteX4" fmla="*/ 839499 w 839499"/>
                <a:gd name="connsiteY4" fmla="*/ 7325998 h 7325998"/>
                <a:gd name="connsiteX5" fmla="*/ 0 w 839499"/>
                <a:gd name="connsiteY5" fmla="*/ 7325998 h 7325998"/>
                <a:gd name="connsiteX6" fmla="*/ 0 w 839499"/>
                <a:gd name="connsiteY6" fmla="*/ 7325998 h 7325998"/>
                <a:gd name="connsiteX7" fmla="*/ 0 w 839499"/>
                <a:gd name="connsiteY7" fmla="*/ 139919 h 7325998"/>
                <a:gd name="connsiteX8" fmla="*/ 139919 w 839499"/>
                <a:gd name="connsiteY8" fmla="*/ 0 h 732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9499" h="7325998">
                  <a:moveTo>
                    <a:pt x="839499" y="1221024"/>
                  </a:moveTo>
                  <a:lnTo>
                    <a:pt x="839499" y="6104974"/>
                  </a:lnTo>
                  <a:cubicBezTo>
                    <a:pt x="839499" y="6779323"/>
                    <a:pt x="832320" y="7325994"/>
                    <a:pt x="823465" y="7325994"/>
                  </a:cubicBezTo>
                  <a:lnTo>
                    <a:pt x="0" y="7325994"/>
                  </a:lnTo>
                  <a:lnTo>
                    <a:pt x="0" y="7325994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3465" y="4"/>
                  </a:lnTo>
                  <a:cubicBezTo>
                    <a:pt x="832320" y="4"/>
                    <a:pt x="839499" y="546675"/>
                    <a:pt x="839499" y="1221024"/>
                  </a:cubicBezTo>
                  <a:close/>
                </a:path>
              </a:pathLst>
            </a:custGeom>
            <a:solidFill>
              <a:schemeClr val="bg1">
                <a:lumMod val="60000"/>
                <a:lumOff val="40000"/>
                <a:alpha val="90000"/>
              </a:schemeClr>
            </a:solidFill>
            <a:ln>
              <a:solidFill>
                <a:schemeClr val="bg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6221" rIns="56221" bIns="56222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kern="1200">
                  <a:solidFill>
                    <a:srgbClr val="33333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Tăng năng suất và chất lượng nông sản.</a:t>
              </a:r>
              <a:endParaRPr lang="en-SG" sz="2400" b="1" kern="1200">
                <a:solidFill>
                  <a:srgbClr val="333333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BADB6E-D855-BDFD-F73F-09FDE2200E71}"/>
              </a:ext>
            </a:extLst>
          </p:cNvPr>
          <p:cNvGrpSpPr/>
          <p:nvPr/>
        </p:nvGrpSpPr>
        <p:grpSpPr>
          <a:xfrm>
            <a:off x="457201" y="2587413"/>
            <a:ext cx="7643191" cy="1290859"/>
            <a:chOff x="457201" y="2587413"/>
            <a:chExt cx="8229598" cy="129085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D3EB17C-EA2B-24FB-C4DB-8C9DDF213568}"/>
                </a:ext>
              </a:extLst>
            </p:cNvPr>
            <p:cNvSpPr/>
            <p:nvPr/>
          </p:nvSpPr>
          <p:spPr>
            <a:xfrm>
              <a:off x="457201" y="2587413"/>
              <a:ext cx="903601" cy="1290859"/>
            </a:xfrm>
            <a:custGeom>
              <a:avLst/>
              <a:gdLst>
                <a:gd name="connsiteX0" fmla="*/ 0 w 1290859"/>
                <a:gd name="connsiteY0" fmla="*/ 0 h 903601"/>
                <a:gd name="connsiteX1" fmla="*/ 839059 w 1290859"/>
                <a:gd name="connsiteY1" fmla="*/ 0 h 903601"/>
                <a:gd name="connsiteX2" fmla="*/ 1290859 w 1290859"/>
                <a:gd name="connsiteY2" fmla="*/ 451801 h 903601"/>
                <a:gd name="connsiteX3" fmla="*/ 839059 w 1290859"/>
                <a:gd name="connsiteY3" fmla="*/ 903601 h 903601"/>
                <a:gd name="connsiteX4" fmla="*/ 0 w 1290859"/>
                <a:gd name="connsiteY4" fmla="*/ 903601 h 903601"/>
                <a:gd name="connsiteX5" fmla="*/ 451801 w 1290859"/>
                <a:gd name="connsiteY5" fmla="*/ 451801 h 903601"/>
                <a:gd name="connsiteX6" fmla="*/ 0 w 1290859"/>
                <a:gd name="connsiteY6" fmla="*/ 0 h 9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859" h="903601">
                  <a:moveTo>
                    <a:pt x="1290859" y="0"/>
                  </a:moveTo>
                  <a:lnTo>
                    <a:pt x="1290859" y="587341"/>
                  </a:lnTo>
                  <a:lnTo>
                    <a:pt x="645429" y="903601"/>
                  </a:lnTo>
                  <a:lnTo>
                    <a:pt x="0" y="587341"/>
                  </a:lnTo>
                  <a:lnTo>
                    <a:pt x="0" y="0"/>
                  </a:lnTo>
                  <a:lnTo>
                    <a:pt x="645429" y="316261"/>
                  </a:lnTo>
                  <a:lnTo>
                    <a:pt x="1290859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1" tIns="469581" rIns="17779" bIns="4695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>
                  <a:solidFill>
                    <a:srgbClr val="F2FAEA"/>
                  </a:solidFill>
                </a:rPr>
                <a:t>2</a:t>
              </a:r>
              <a:endParaRPr lang="en-SG" sz="2800" b="1" kern="1200">
                <a:solidFill>
                  <a:srgbClr val="F2FAEA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C4D450E-4549-9C60-0B41-D93330DB2162}"/>
                </a:ext>
              </a:extLst>
            </p:cNvPr>
            <p:cNvSpPr/>
            <p:nvPr/>
          </p:nvSpPr>
          <p:spPr>
            <a:xfrm>
              <a:off x="1360801" y="2587414"/>
              <a:ext cx="7325998" cy="839058"/>
            </a:xfrm>
            <a:custGeom>
              <a:avLst/>
              <a:gdLst>
                <a:gd name="connsiteX0" fmla="*/ 139846 w 839058"/>
                <a:gd name="connsiteY0" fmla="*/ 0 h 7325998"/>
                <a:gd name="connsiteX1" fmla="*/ 699212 w 839058"/>
                <a:gd name="connsiteY1" fmla="*/ 0 h 7325998"/>
                <a:gd name="connsiteX2" fmla="*/ 839058 w 839058"/>
                <a:gd name="connsiteY2" fmla="*/ 139846 h 7325998"/>
                <a:gd name="connsiteX3" fmla="*/ 839058 w 839058"/>
                <a:gd name="connsiteY3" fmla="*/ 7325998 h 7325998"/>
                <a:gd name="connsiteX4" fmla="*/ 839058 w 839058"/>
                <a:gd name="connsiteY4" fmla="*/ 7325998 h 7325998"/>
                <a:gd name="connsiteX5" fmla="*/ 0 w 839058"/>
                <a:gd name="connsiteY5" fmla="*/ 7325998 h 7325998"/>
                <a:gd name="connsiteX6" fmla="*/ 0 w 839058"/>
                <a:gd name="connsiteY6" fmla="*/ 7325998 h 7325998"/>
                <a:gd name="connsiteX7" fmla="*/ 0 w 839058"/>
                <a:gd name="connsiteY7" fmla="*/ 139846 h 7325998"/>
                <a:gd name="connsiteX8" fmla="*/ 139846 w 839058"/>
                <a:gd name="connsiteY8" fmla="*/ 0 h 732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9058" h="7325998">
                  <a:moveTo>
                    <a:pt x="839058" y="1221029"/>
                  </a:moveTo>
                  <a:lnTo>
                    <a:pt x="839058" y="6104969"/>
                  </a:lnTo>
                  <a:cubicBezTo>
                    <a:pt x="839058" y="6779324"/>
                    <a:pt x="831887" y="7325994"/>
                    <a:pt x="823041" y="7325994"/>
                  </a:cubicBezTo>
                  <a:lnTo>
                    <a:pt x="0" y="7325994"/>
                  </a:lnTo>
                  <a:lnTo>
                    <a:pt x="0" y="7325994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3041" y="4"/>
                  </a:lnTo>
                  <a:cubicBezTo>
                    <a:pt x="831887" y="4"/>
                    <a:pt x="839058" y="546674"/>
                    <a:pt x="839058" y="1221029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9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6198" rIns="56198" bIns="5620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>
                  <a:solidFill>
                    <a:srgbClr val="33333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Tăng khả năng kháng sâu, bệnhvà tăng khả năng chống chịu với điều kiện bất lợi của môi trường.</a:t>
              </a:r>
              <a:endParaRPr lang="en-SG" sz="2400" kern="1200">
                <a:solidFill>
                  <a:srgbClr val="333333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6C77E5-7101-1E27-D6DD-CF34CD75657E}"/>
              </a:ext>
            </a:extLst>
          </p:cNvPr>
          <p:cNvGrpSpPr/>
          <p:nvPr/>
        </p:nvGrpSpPr>
        <p:grpSpPr>
          <a:xfrm>
            <a:off x="457201" y="3732202"/>
            <a:ext cx="7643191" cy="1290859"/>
            <a:chOff x="457201" y="3732202"/>
            <a:chExt cx="8229598" cy="129085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186FB6F-1BA1-F290-B27C-41B358AEA4C1}"/>
                </a:ext>
              </a:extLst>
            </p:cNvPr>
            <p:cNvSpPr/>
            <p:nvPr/>
          </p:nvSpPr>
          <p:spPr>
            <a:xfrm>
              <a:off x="457201" y="3732202"/>
              <a:ext cx="903601" cy="1290859"/>
            </a:xfrm>
            <a:custGeom>
              <a:avLst/>
              <a:gdLst>
                <a:gd name="connsiteX0" fmla="*/ 0 w 1290859"/>
                <a:gd name="connsiteY0" fmla="*/ 0 h 903601"/>
                <a:gd name="connsiteX1" fmla="*/ 839059 w 1290859"/>
                <a:gd name="connsiteY1" fmla="*/ 0 h 903601"/>
                <a:gd name="connsiteX2" fmla="*/ 1290859 w 1290859"/>
                <a:gd name="connsiteY2" fmla="*/ 451801 h 903601"/>
                <a:gd name="connsiteX3" fmla="*/ 839059 w 1290859"/>
                <a:gd name="connsiteY3" fmla="*/ 903601 h 903601"/>
                <a:gd name="connsiteX4" fmla="*/ 0 w 1290859"/>
                <a:gd name="connsiteY4" fmla="*/ 903601 h 903601"/>
                <a:gd name="connsiteX5" fmla="*/ 451801 w 1290859"/>
                <a:gd name="connsiteY5" fmla="*/ 451801 h 903601"/>
                <a:gd name="connsiteX6" fmla="*/ 0 w 1290859"/>
                <a:gd name="connsiteY6" fmla="*/ 0 h 9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859" h="903601">
                  <a:moveTo>
                    <a:pt x="1290859" y="0"/>
                  </a:moveTo>
                  <a:lnTo>
                    <a:pt x="1290859" y="587341"/>
                  </a:lnTo>
                  <a:lnTo>
                    <a:pt x="645429" y="903601"/>
                  </a:lnTo>
                  <a:lnTo>
                    <a:pt x="0" y="587341"/>
                  </a:lnTo>
                  <a:lnTo>
                    <a:pt x="0" y="0"/>
                  </a:lnTo>
                  <a:lnTo>
                    <a:pt x="645429" y="316261"/>
                  </a:lnTo>
                  <a:lnTo>
                    <a:pt x="129085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1" tIns="469581" rIns="17779" bIns="4695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>
                  <a:solidFill>
                    <a:srgbClr val="F2FAEA"/>
                  </a:solidFill>
                </a:rPr>
                <a:t>3</a:t>
              </a:r>
              <a:endParaRPr lang="en-SG" sz="2800" b="1" kern="1200">
                <a:solidFill>
                  <a:srgbClr val="F2FAEA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1E9723D-0DD9-18DA-49DA-1C65B0DEAEE7}"/>
                </a:ext>
              </a:extLst>
            </p:cNvPr>
            <p:cNvSpPr/>
            <p:nvPr/>
          </p:nvSpPr>
          <p:spPr>
            <a:xfrm>
              <a:off x="1360801" y="3732203"/>
              <a:ext cx="7325998" cy="839058"/>
            </a:xfrm>
            <a:custGeom>
              <a:avLst/>
              <a:gdLst>
                <a:gd name="connsiteX0" fmla="*/ 139846 w 839058"/>
                <a:gd name="connsiteY0" fmla="*/ 0 h 7325998"/>
                <a:gd name="connsiteX1" fmla="*/ 699212 w 839058"/>
                <a:gd name="connsiteY1" fmla="*/ 0 h 7325998"/>
                <a:gd name="connsiteX2" fmla="*/ 839058 w 839058"/>
                <a:gd name="connsiteY2" fmla="*/ 139846 h 7325998"/>
                <a:gd name="connsiteX3" fmla="*/ 839058 w 839058"/>
                <a:gd name="connsiteY3" fmla="*/ 7325998 h 7325998"/>
                <a:gd name="connsiteX4" fmla="*/ 839058 w 839058"/>
                <a:gd name="connsiteY4" fmla="*/ 7325998 h 7325998"/>
                <a:gd name="connsiteX5" fmla="*/ 0 w 839058"/>
                <a:gd name="connsiteY5" fmla="*/ 7325998 h 7325998"/>
                <a:gd name="connsiteX6" fmla="*/ 0 w 839058"/>
                <a:gd name="connsiteY6" fmla="*/ 7325998 h 7325998"/>
                <a:gd name="connsiteX7" fmla="*/ 0 w 839058"/>
                <a:gd name="connsiteY7" fmla="*/ 139846 h 7325998"/>
                <a:gd name="connsiteX8" fmla="*/ 139846 w 839058"/>
                <a:gd name="connsiteY8" fmla="*/ 0 h 732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9058" h="7325998">
                  <a:moveTo>
                    <a:pt x="839058" y="1221029"/>
                  </a:moveTo>
                  <a:lnTo>
                    <a:pt x="839058" y="6104969"/>
                  </a:lnTo>
                  <a:cubicBezTo>
                    <a:pt x="839058" y="6779324"/>
                    <a:pt x="831887" y="7325994"/>
                    <a:pt x="823041" y="7325994"/>
                  </a:cubicBezTo>
                  <a:lnTo>
                    <a:pt x="0" y="7325994"/>
                  </a:lnTo>
                  <a:lnTo>
                    <a:pt x="0" y="7325994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3041" y="4"/>
                  </a:lnTo>
                  <a:cubicBezTo>
                    <a:pt x="831887" y="4"/>
                    <a:pt x="839058" y="546674"/>
                    <a:pt x="839058" y="1221029"/>
                  </a:cubicBezTo>
                  <a:close/>
                </a:path>
              </a:pathLst>
            </a:custGeom>
            <a:solidFill>
              <a:srgbClr val="92D050">
                <a:alpha val="90000"/>
              </a:srgb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6198" rIns="56198" bIns="5620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kern="1200">
                  <a:solidFill>
                    <a:srgbClr val="33333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Tăng vụ</a:t>
              </a:r>
              <a:endParaRPr lang="en-SG" sz="2400" b="1" kern="1200">
                <a:solidFill>
                  <a:srgbClr val="333333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E1FA1A-3155-A88C-D12F-92CDB4C7AE89}"/>
              </a:ext>
            </a:extLst>
          </p:cNvPr>
          <p:cNvGrpSpPr/>
          <p:nvPr/>
        </p:nvGrpSpPr>
        <p:grpSpPr>
          <a:xfrm>
            <a:off x="457201" y="4876990"/>
            <a:ext cx="7643191" cy="1290859"/>
            <a:chOff x="457201" y="4876990"/>
            <a:chExt cx="8229598" cy="129085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69A4AF8-351C-25FA-5970-4FF07E9C58D6}"/>
                </a:ext>
              </a:extLst>
            </p:cNvPr>
            <p:cNvSpPr/>
            <p:nvPr/>
          </p:nvSpPr>
          <p:spPr>
            <a:xfrm>
              <a:off x="457201" y="4876990"/>
              <a:ext cx="903601" cy="1290859"/>
            </a:xfrm>
            <a:custGeom>
              <a:avLst/>
              <a:gdLst>
                <a:gd name="connsiteX0" fmla="*/ 0 w 1290859"/>
                <a:gd name="connsiteY0" fmla="*/ 0 h 903601"/>
                <a:gd name="connsiteX1" fmla="*/ 839059 w 1290859"/>
                <a:gd name="connsiteY1" fmla="*/ 0 h 903601"/>
                <a:gd name="connsiteX2" fmla="*/ 1290859 w 1290859"/>
                <a:gd name="connsiteY2" fmla="*/ 451801 h 903601"/>
                <a:gd name="connsiteX3" fmla="*/ 839059 w 1290859"/>
                <a:gd name="connsiteY3" fmla="*/ 903601 h 903601"/>
                <a:gd name="connsiteX4" fmla="*/ 0 w 1290859"/>
                <a:gd name="connsiteY4" fmla="*/ 903601 h 903601"/>
                <a:gd name="connsiteX5" fmla="*/ 451801 w 1290859"/>
                <a:gd name="connsiteY5" fmla="*/ 451801 h 903601"/>
                <a:gd name="connsiteX6" fmla="*/ 0 w 1290859"/>
                <a:gd name="connsiteY6" fmla="*/ 0 h 9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859" h="903601">
                  <a:moveTo>
                    <a:pt x="1290859" y="0"/>
                  </a:moveTo>
                  <a:lnTo>
                    <a:pt x="1290859" y="587341"/>
                  </a:lnTo>
                  <a:lnTo>
                    <a:pt x="645429" y="903601"/>
                  </a:lnTo>
                  <a:lnTo>
                    <a:pt x="0" y="587341"/>
                  </a:lnTo>
                  <a:lnTo>
                    <a:pt x="0" y="0"/>
                  </a:lnTo>
                  <a:lnTo>
                    <a:pt x="645429" y="316261"/>
                  </a:lnTo>
                  <a:lnTo>
                    <a:pt x="1290859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1" tIns="469581" rIns="17779" bIns="4695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>
                  <a:solidFill>
                    <a:srgbClr val="F2FAEA"/>
                  </a:solidFill>
                </a:rPr>
                <a:t>4</a:t>
              </a:r>
              <a:endParaRPr lang="en-SG" sz="2800" b="1" kern="1200">
                <a:solidFill>
                  <a:srgbClr val="F2FAEA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FF9794-8C5C-DAB2-ADAA-272D4DDF9E2A}"/>
                </a:ext>
              </a:extLst>
            </p:cNvPr>
            <p:cNvSpPr/>
            <p:nvPr/>
          </p:nvSpPr>
          <p:spPr>
            <a:xfrm>
              <a:off x="1360801" y="4876990"/>
              <a:ext cx="7325998" cy="839058"/>
            </a:xfrm>
            <a:custGeom>
              <a:avLst/>
              <a:gdLst>
                <a:gd name="connsiteX0" fmla="*/ 139846 w 839058"/>
                <a:gd name="connsiteY0" fmla="*/ 0 h 7325998"/>
                <a:gd name="connsiteX1" fmla="*/ 699212 w 839058"/>
                <a:gd name="connsiteY1" fmla="*/ 0 h 7325998"/>
                <a:gd name="connsiteX2" fmla="*/ 839058 w 839058"/>
                <a:gd name="connsiteY2" fmla="*/ 139846 h 7325998"/>
                <a:gd name="connsiteX3" fmla="*/ 839058 w 839058"/>
                <a:gd name="connsiteY3" fmla="*/ 7325998 h 7325998"/>
                <a:gd name="connsiteX4" fmla="*/ 839058 w 839058"/>
                <a:gd name="connsiteY4" fmla="*/ 7325998 h 7325998"/>
                <a:gd name="connsiteX5" fmla="*/ 0 w 839058"/>
                <a:gd name="connsiteY5" fmla="*/ 7325998 h 7325998"/>
                <a:gd name="connsiteX6" fmla="*/ 0 w 839058"/>
                <a:gd name="connsiteY6" fmla="*/ 7325998 h 7325998"/>
                <a:gd name="connsiteX7" fmla="*/ 0 w 839058"/>
                <a:gd name="connsiteY7" fmla="*/ 139846 h 7325998"/>
                <a:gd name="connsiteX8" fmla="*/ 139846 w 839058"/>
                <a:gd name="connsiteY8" fmla="*/ 0 h 732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9058" h="7325998">
                  <a:moveTo>
                    <a:pt x="839058" y="1221029"/>
                  </a:moveTo>
                  <a:lnTo>
                    <a:pt x="839058" y="6104969"/>
                  </a:lnTo>
                  <a:cubicBezTo>
                    <a:pt x="839058" y="6779324"/>
                    <a:pt x="831887" y="7325994"/>
                    <a:pt x="823041" y="7325994"/>
                  </a:cubicBezTo>
                  <a:lnTo>
                    <a:pt x="0" y="7325994"/>
                  </a:lnTo>
                  <a:lnTo>
                    <a:pt x="0" y="7325994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3041" y="4"/>
                  </a:lnTo>
                  <a:cubicBezTo>
                    <a:pt x="831887" y="4"/>
                    <a:pt x="839058" y="546674"/>
                    <a:pt x="839058" y="12210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9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6199" rIns="56198" bIns="561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>
                  <a:solidFill>
                    <a:srgbClr val="33333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Thay đổi cơ cấu cây trồng</a:t>
              </a:r>
              <a:endParaRPr lang="en-SG" sz="2400" kern="1200">
                <a:solidFill>
                  <a:srgbClr val="333333"/>
                </a:solidFill>
              </a:endParaRPr>
            </a:p>
          </p:txBody>
        </p:sp>
      </p:grpSp>
      <p:pic>
        <p:nvPicPr>
          <p:cNvPr id="23" name="Graphic 22" descr="Apertur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0C4F5AAA-3308-33E0-2834-9E681FF1D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8997" y="1442623"/>
            <a:ext cx="829220" cy="829220"/>
          </a:xfrm>
          <a:prstGeom prst="rect">
            <a:avLst/>
          </a:prstGeom>
        </p:spPr>
      </p:pic>
      <p:pic>
        <p:nvPicPr>
          <p:cNvPr id="26" name="Graphic 25" descr="Aperture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2FD796D5-1B1F-CFC8-D71C-167A5A337C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8997" y="2635650"/>
            <a:ext cx="829220" cy="829220"/>
          </a:xfrm>
          <a:prstGeom prst="rect">
            <a:avLst/>
          </a:prstGeom>
        </p:spPr>
      </p:pic>
      <p:pic>
        <p:nvPicPr>
          <p:cNvPr id="27" name="Graphic 26" descr="Aperture with solid fill">
            <a:extLst>
              <a:ext uri="{FF2B5EF4-FFF2-40B4-BE49-F238E27FC236}">
                <a16:creationId xmlns:a16="http://schemas.microsoft.com/office/drawing/2014/main" id="{0B0B525E-C085-10F7-0E9A-A72B8084D1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8997" y="4931124"/>
            <a:ext cx="829220" cy="829220"/>
          </a:xfrm>
          <a:prstGeom prst="rect">
            <a:avLst/>
          </a:prstGeom>
        </p:spPr>
      </p:pic>
      <p:pic>
        <p:nvPicPr>
          <p:cNvPr id="28" name="Graphic 27" descr="Aperture with solid fill">
            <a:extLst>
              <a:ext uri="{FF2B5EF4-FFF2-40B4-BE49-F238E27FC236}">
                <a16:creationId xmlns:a16="http://schemas.microsoft.com/office/drawing/2014/main" id="{2B5F6DF2-63B3-3A52-BBCD-1EEC18E593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66264" y="3756269"/>
            <a:ext cx="829220" cy="82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6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997C-DBF9-F52A-C973-634200B60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74935"/>
            <a:ext cx="6477000" cy="868363"/>
          </a:xfrm>
        </p:spPr>
        <p:txBody>
          <a:bodyPr/>
          <a:lstStyle/>
          <a:p>
            <a:r>
              <a:rPr lang="en-US" sz="4400" b="1">
                <a:solidFill>
                  <a:srgbClr val="FFFFFF"/>
                </a:solidFill>
              </a:rPr>
              <a:t>THẢO LUẬN NHÓM</a:t>
            </a:r>
            <a:endParaRPr lang="en-SG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AF1F390-9B1F-035C-F5CE-427D75D76C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88840"/>
            <a:ext cx="3319463" cy="198358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51A8787-5606-7EFD-00B0-CA04B2B99A3E}"/>
              </a:ext>
            </a:extLst>
          </p:cNvPr>
          <p:cNvSpPr txBox="1">
            <a:spLocks/>
          </p:cNvSpPr>
          <p:nvPr/>
        </p:nvSpPr>
        <p:spPr bwMode="gray">
          <a:xfrm>
            <a:off x="-109983" y="1178396"/>
            <a:ext cx="8892480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700" kern="0">
                <a:solidFill>
                  <a:srgbClr val="C00000"/>
                </a:solidFill>
              </a:rPr>
              <a:t/>
            </a:r>
            <a:br>
              <a:rPr lang="en-US" sz="2700" kern="0">
                <a:solidFill>
                  <a:srgbClr val="C00000"/>
                </a:solidFill>
              </a:rPr>
            </a:br>
            <a:r>
              <a:rPr lang="en-US" sz="2700" kern="0">
                <a:solidFill>
                  <a:srgbClr val="C00000"/>
                </a:solidFill>
              </a:rPr>
              <a:t>KHẢO SÁT GIỐNG CÂY TRỒNG Ở ĐỊA PHƯƠNG</a:t>
            </a:r>
            <a:endParaRPr lang="en-SG" sz="2700" kern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EEC69-CB13-5F7F-0E39-5F786E2F8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r="8759"/>
          <a:stretch>
            <a:fillRect/>
          </a:stretch>
        </p:blipFill>
        <p:spPr bwMode="auto">
          <a:xfrm>
            <a:off x="1195388" y="3972420"/>
            <a:ext cx="3140869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4608F-403C-175D-CF56-CC90CA757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3" b="11069"/>
          <a:stretch>
            <a:fillRect/>
          </a:stretch>
        </p:blipFill>
        <p:spPr bwMode="auto">
          <a:xfrm>
            <a:off x="1240631" y="1956692"/>
            <a:ext cx="3205163" cy="203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8A77FF-1006-5374-DA4A-FAFB71079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1" t="8836" r="15170" b="8836"/>
          <a:stretch>
            <a:fillRect/>
          </a:stretch>
        </p:blipFill>
        <p:spPr bwMode="auto">
          <a:xfrm>
            <a:off x="4572000" y="3972420"/>
            <a:ext cx="3319463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appy Whistling Ukulele">
            <a:hlinkClick r:id="" action="ppaction://media"/>
            <a:extLst>
              <a:ext uri="{FF2B5EF4-FFF2-40B4-BE49-F238E27FC236}">
                <a16:creationId xmlns:a16="http://schemas.microsoft.com/office/drawing/2014/main" id="{5E1F5E70-F2E6-5306-4A25-C7BBECB9A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823" y="538003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52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18ADC-0949-CD80-6058-5FF526F0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38126"/>
            <a:ext cx="7175687" cy="769154"/>
          </a:xfrm>
        </p:spPr>
        <p:txBody>
          <a:bodyPr/>
          <a:lstStyle/>
          <a:p>
            <a:pPr algn="ctr"/>
            <a:r>
              <a:rPr lang="en-US" kern="0">
                <a:latin typeface="Lucida Handwriting" panose="03010101010101010101" pitchFamily="66" charset="0"/>
              </a:rPr>
              <a:t>NỘI DUNG</a:t>
            </a:r>
            <a:endParaRPr lang="en-SG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6139617-4DAC-F8D5-9CB3-FB298EBC8D59}"/>
              </a:ext>
            </a:extLst>
          </p:cNvPr>
          <p:cNvSpPr/>
          <p:nvPr/>
        </p:nvSpPr>
        <p:spPr>
          <a:xfrm>
            <a:off x="827584" y="2554025"/>
            <a:ext cx="2395413" cy="1148809"/>
          </a:xfrm>
          <a:custGeom>
            <a:avLst/>
            <a:gdLst>
              <a:gd name="connsiteX0" fmla="*/ 0 w 2161877"/>
              <a:gd name="connsiteY0" fmla="*/ 129713 h 1297126"/>
              <a:gd name="connsiteX1" fmla="*/ 129713 w 2161877"/>
              <a:gd name="connsiteY1" fmla="*/ 0 h 1297126"/>
              <a:gd name="connsiteX2" fmla="*/ 2032164 w 2161877"/>
              <a:gd name="connsiteY2" fmla="*/ 0 h 1297126"/>
              <a:gd name="connsiteX3" fmla="*/ 2161877 w 2161877"/>
              <a:gd name="connsiteY3" fmla="*/ 129713 h 1297126"/>
              <a:gd name="connsiteX4" fmla="*/ 2161877 w 2161877"/>
              <a:gd name="connsiteY4" fmla="*/ 1167413 h 1297126"/>
              <a:gd name="connsiteX5" fmla="*/ 2032164 w 2161877"/>
              <a:gd name="connsiteY5" fmla="*/ 1297126 h 1297126"/>
              <a:gd name="connsiteX6" fmla="*/ 129713 w 2161877"/>
              <a:gd name="connsiteY6" fmla="*/ 1297126 h 1297126"/>
              <a:gd name="connsiteX7" fmla="*/ 0 w 2161877"/>
              <a:gd name="connsiteY7" fmla="*/ 1167413 h 1297126"/>
              <a:gd name="connsiteX8" fmla="*/ 0 w 2161877"/>
              <a:gd name="connsiteY8" fmla="*/ 129713 h 129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877" h="1297126">
                <a:moveTo>
                  <a:pt x="0" y="129713"/>
                </a:moveTo>
                <a:cubicBezTo>
                  <a:pt x="0" y="58074"/>
                  <a:pt x="58074" y="0"/>
                  <a:pt x="129713" y="0"/>
                </a:cubicBezTo>
                <a:lnTo>
                  <a:pt x="2032164" y="0"/>
                </a:lnTo>
                <a:cubicBezTo>
                  <a:pt x="2103803" y="0"/>
                  <a:pt x="2161877" y="58074"/>
                  <a:pt x="2161877" y="129713"/>
                </a:cubicBezTo>
                <a:lnTo>
                  <a:pt x="2161877" y="1167413"/>
                </a:lnTo>
                <a:cubicBezTo>
                  <a:pt x="2161877" y="1239052"/>
                  <a:pt x="2103803" y="1297126"/>
                  <a:pt x="2032164" y="1297126"/>
                </a:cubicBezTo>
                <a:lnTo>
                  <a:pt x="129713" y="1297126"/>
                </a:lnTo>
                <a:cubicBezTo>
                  <a:pt x="58074" y="1297126"/>
                  <a:pt x="0" y="1239052"/>
                  <a:pt x="0" y="1167413"/>
                </a:cubicBezTo>
                <a:lnTo>
                  <a:pt x="0" y="1297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6102" tIns="156102" rIns="156102" bIns="156102" spcCol="1270" anchor="ctr"/>
          <a:lstStyle/>
          <a:p>
            <a:pPr algn="ctr" defTabSz="1377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>
                <a:solidFill>
                  <a:srgbClr val="FFFFFF"/>
                </a:solidFill>
              </a:rPr>
              <a:t>Tên giống cây trồng</a:t>
            </a:r>
            <a:endParaRPr lang="en-SG" sz="2800">
              <a:solidFill>
                <a:srgbClr val="FFFFFF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1167240-6F06-FB7A-AC70-25F111671AC6}"/>
              </a:ext>
            </a:extLst>
          </p:cNvPr>
          <p:cNvSpPr/>
          <p:nvPr/>
        </p:nvSpPr>
        <p:spPr>
          <a:xfrm rot="19832510">
            <a:off x="2477337" y="1928689"/>
            <a:ext cx="506382" cy="482303"/>
          </a:xfrm>
          <a:custGeom>
            <a:avLst/>
            <a:gdLst>
              <a:gd name="connsiteX0" fmla="*/ 0 w 458318"/>
              <a:gd name="connsiteY0" fmla="*/ 107229 h 536145"/>
              <a:gd name="connsiteX1" fmla="*/ 229159 w 458318"/>
              <a:gd name="connsiteY1" fmla="*/ 107229 h 536145"/>
              <a:gd name="connsiteX2" fmla="*/ 229159 w 458318"/>
              <a:gd name="connsiteY2" fmla="*/ 0 h 536145"/>
              <a:gd name="connsiteX3" fmla="*/ 458318 w 458318"/>
              <a:gd name="connsiteY3" fmla="*/ 268073 h 536145"/>
              <a:gd name="connsiteX4" fmla="*/ 229159 w 458318"/>
              <a:gd name="connsiteY4" fmla="*/ 536145 h 536145"/>
              <a:gd name="connsiteX5" fmla="*/ 229159 w 458318"/>
              <a:gd name="connsiteY5" fmla="*/ 428916 h 536145"/>
              <a:gd name="connsiteX6" fmla="*/ 0 w 458318"/>
              <a:gd name="connsiteY6" fmla="*/ 428916 h 536145"/>
              <a:gd name="connsiteX7" fmla="*/ 0 w 458318"/>
              <a:gd name="connsiteY7" fmla="*/ 107229 h 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318" h="536145">
                <a:moveTo>
                  <a:pt x="0" y="107229"/>
                </a:moveTo>
                <a:lnTo>
                  <a:pt x="229159" y="107229"/>
                </a:lnTo>
                <a:lnTo>
                  <a:pt x="229159" y="0"/>
                </a:lnTo>
                <a:lnTo>
                  <a:pt x="458318" y="268073"/>
                </a:lnTo>
                <a:lnTo>
                  <a:pt x="229159" y="536145"/>
                </a:lnTo>
                <a:lnTo>
                  <a:pt x="229159" y="428916"/>
                </a:lnTo>
                <a:lnTo>
                  <a:pt x="0" y="428916"/>
                </a:lnTo>
                <a:lnTo>
                  <a:pt x="0" y="1072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-1" tIns="107229" rIns="137495" bIns="107228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endParaRPr lang="en-SG" sz="2300">
              <a:solidFill>
                <a:srgbClr val="FFFFFF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BE09A7-0657-5AAD-4553-EFD79B8FAEAF}"/>
              </a:ext>
            </a:extLst>
          </p:cNvPr>
          <p:cNvSpPr/>
          <p:nvPr/>
        </p:nvSpPr>
        <p:spPr>
          <a:xfrm>
            <a:off x="3069580" y="1242053"/>
            <a:ext cx="2395413" cy="1148810"/>
          </a:xfrm>
          <a:custGeom>
            <a:avLst/>
            <a:gdLst>
              <a:gd name="connsiteX0" fmla="*/ 0 w 2161877"/>
              <a:gd name="connsiteY0" fmla="*/ 129713 h 1297126"/>
              <a:gd name="connsiteX1" fmla="*/ 129713 w 2161877"/>
              <a:gd name="connsiteY1" fmla="*/ 0 h 1297126"/>
              <a:gd name="connsiteX2" fmla="*/ 2032164 w 2161877"/>
              <a:gd name="connsiteY2" fmla="*/ 0 h 1297126"/>
              <a:gd name="connsiteX3" fmla="*/ 2161877 w 2161877"/>
              <a:gd name="connsiteY3" fmla="*/ 129713 h 1297126"/>
              <a:gd name="connsiteX4" fmla="*/ 2161877 w 2161877"/>
              <a:gd name="connsiteY4" fmla="*/ 1167413 h 1297126"/>
              <a:gd name="connsiteX5" fmla="*/ 2032164 w 2161877"/>
              <a:gd name="connsiteY5" fmla="*/ 1297126 h 1297126"/>
              <a:gd name="connsiteX6" fmla="*/ 129713 w 2161877"/>
              <a:gd name="connsiteY6" fmla="*/ 1297126 h 1297126"/>
              <a:gd name="connsiteX7" fmla="*/ 0 w 2161877"/>
              <a:gd name="connsiteY7" fmla="*/ 1167413 h 1297126"/>
              <a:gd name="connsiteX8" fmla="*/ 0 w 2161877"/>
              <a:gd name="connsiteY8" fmla="*/ 129713 h 129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877" h="1297126">
                <a:moveTo>
                  <a:pt x="0" y="129713"/>
                </a:moveTo>
                <a:cubicBezTo>
                  <a:pt x="0" y="58074"/>
                  <a:pt x="58074" y="0"/>
                  <a:pt x="129713" y="0"/>
                </a:cubicBezTo>
                <a:lnTo>
                  <a:pt x="2032164" y="0"/>
                </a:lnTo>
                <a:cubicBezTo>
                  <a:pt x="2103803" y="0"/>
                  <a:pt x="2161877" y="58074"/>
                  <a:pt x="2161877" y="129713"/>
                </a:cubicBezTo>
                <a:lnTo>
                  <a:pt x="2161877" y="1167413"/>
                </a:lnTo>
                <a:cubicBezTo>
                  <a:pt x="2161877" y="1239052"/>
                  <a:pt x="2103803" y="1297126"/>
                  <a:pt x="2032164" y="1297126"/>
                </a:cubicBezTo>
                <a:lnTo>
                  <a:pt x="129713" y="1297126"/>
                </a:lnTo>
                <a:cubicBezTo>
                  <a:pt x="58074" y="1297126"/>
                  <a:pt x="0" y="1239052"/>
                  <a:pt x="0" y="1167413"/>
                </a:cubicBezTo>
                <a:lnTo>
                  <a:pt x="0" y="1297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936304"/>
              <a:satOff val="-1168"/>
              <a:lumOff val="275"/>
              <a:alphaOff val="0"/>
            </a:schemeClr>
          </a:fillRef>
          <a:effectRef idx="0">
            <a:schemeClr val="accent2">
              <a:hueOff val="936304"/>
              <a:satOff val="-1168"/>
              <a:lumOff val="275"/>
              <a:alphaOff val="0"/>
            </a:schemeClr>
          </a:effectRef>
          <a:fontRef idx="minor">
            <a:schemeClr val="lt1"/>
          </a:fontRef>
        </p:style>
        <p:txBody>
          <a:bodyPr lIns="156102" tIns="156102" rIns="156102" bIns="156102" spcCol="1270" anchor="ctr"/>
          <a:lstStyle/>
          <a:p>
            <a:pPr algn="ctr" defTabSz="1377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>
                <a:solidFill>
                  <a:srgbClr val="FFFFFF"/>
                </a:solidFill>
              </a:rPr>
              <a:t>Giá trị sử dụng</a:t>
            </a:r>
            <a:endParaRPr lang="en-SG" sz="2800">
              <a:solidFill>
                <a:srgbClr val="FFFFFF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2B6D7E2-2515-23E5-A145-4DBC18FCA74F}"/>
              </a:ext>
            </a:extLst>
          </p:cNvPr>
          <p:cNvSpPr/>
          <p:nvPr/>
        </p:nvSpPr>
        <p:spPr>
          <a:xfrm rot="1808894">
            <a:off x="5661559" y="2020426"/>
            <a:ext cx="600812" cy="475272"/>
          </a:xfrm>
          <a:custGeom>
            <a:avLst/>
            <a:gdLst>
              <a:gd name="connsiteX0" fmla="*/ 0 w 458318"/>
              <a:gd name="connsiteY0" fmla="*/ 107229 h 536145"/>
              <a:gd name="connsiteX1" fmla="*/ 229159 w 458318"/>
              <a:gd name="connsiteY1" fmla="*/ 107229 h 536145"/>
              <a:gd name="connsiteX2" fmla="*/ 229159 w 458318"/>
              <a:gd name="connsiteY2" fmla="*/ 0 h 536145"/>
              <a:gd name="connsiteX3" fmla="*/ 458318 w 458318"/>
              <a:gd name="connsiteY3" fmla="*/ 268073 h 536145"/>
              <a:gd name="connsiteX4" fmla="*/ 229159 w 458318"/>
              <a:gd name="connsiteY4" fmla="*/ 536145 h 536145"/>
              <a:gd name="connsiteX5" fmla="*/ 229159 w 458318"/>
              <a:gd name="connsiteY5" fmla="*/ 428916 h 536145"/>
              <a:gd name="connsiteX6" fmla="*/ 0 w 458318"/>
              <a:gd name="connsiteY6" fmla="*/ 428916 h 536145"/>
              <a:gd name="connsiteX7" fmla="*/ 0 w 458318"/>
              <a:gd name="connsiteY7" fmla="*/ 107229 h 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318" h="536145">
                <a:moveTo>
                  <a:pt x="0" y="107229"/>
                </a:moveTo>
                <a:lnTo>
                  <a:pt x="229159" y="107229"/>
                </a:lnTo>
                <a:lnTo>
                  <a:pt x="229159" y="0"/>
                </a:lnTo>
                <a:lnTo>
                  <a:pt x="458318" y="268073"/>
                </a:lnTo>
                <a:lnTo>
                  <a:pt x="229159" y="536145"/>
                </a:lnTo>
                <a:lnTo>
                  <a:pt x="229159" y="428916"/>
                </a:lnTo>
                <a:lnTo>
                  <a:pt x="0" y="428916"/>
                </a:lnTo>
                <a:lnTo>
                  <a:pt x="0" y="1072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170380"/>
              <a:satOff val="-1460"/>
              <a:lumOff val="343"/>
              <a:alphaOff val="0"/>
            </a:schemeClr>
          </a:fillRef>
          <a:effectRef idx="0">
            <a:schemeClr val="accent2">
              <a:hueOff val="1170380"/>
              <a:satOff val="-1460"/>
              <a:lumOff val="343"/>
              <a:alphaOff val="0"/>
            </a:schemeClr>
          </a:effectRef>
          <a:fontRef idx="minor">
            <a:schemeClr val="lt1"/>
          </a:fontRef>
        </p:style>
        <p:txBody>
          <a:bodyPr lIns="-1" tIns="107228" rIns="137495" bIns="107229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endParaRPr lang="en-SG" sz="2300">
              <a:solidFill>
                <a:srgbClr val="FFFFFF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DC06954-ED39-AD96-BF09-61E35853B9A0}"/>
              </a:ext>
            </a:extLst>
          </p:cNvPr>
          <p:cNvSpPr/>
          <p:nvPr/>
        </p:nvSpPr>
        <p:spPr>
          <a:xfrm>
            <a:off x="5293043" y="2554026"/>
            <a:ext cx="2485434" cy="1148809"/>
          </a:xfrm>
          <a:custGeom>
            <a:avLst/>
            <a:gdLst>
              <a:gd name="connsiteX0" fmla="*/ 0 w 2161877"/>
              <a:gd name="connsiteY0" fmla="*/ 129713 h 1297126"/>
              <a:gd name="connsiteX1" fmla="*/ 129713 w 2161877"/>
              <a:gd name="connsiteY1" fmla="*/ 0 h 1297126"/>
              <a:gd name="connsiteX2" fmla="*/ 2032164 w 2161877"/>
              <a:gd name="connsiteY2" fmla="*/ 0 h 1297126"/>
              <a:gd name="connsiteX3" fmla="*/ 2161877 w 2161877"/>
              <a:gd name="connsiteY3" fmla="*/ 129713 h 1297126"/>
              <a:gd name="connsiteX4" fmla="*/ 2161877 w 2161877"/>
              <a:gd name="connsiteY4" fmla="*/ 1167413 h 1297126"/>
              <a:gd name="connsiteX5" fmla="*/ 2032164 w 2161877"/>
              <a:gd name="connsiteY5" fmla="*/ 1297126 h 1297126"/>
              <a:gd name="connsiteX6" fmla="*/ 129713 w 2161877"/>
              <a:gd name="connsiteY6" fmla="*/ 1297126 h 1297126"/>
              <a:gd name="connsiteX7" fmla="*/ 0 w 2161877"/>
              <a:gd name="connsiteY7" fmla="*/ 1167413 h 1297126"/>
              <a:gd name="connsiteX8" fmla="*/ 0 w 2161877"/>
              <a:gd name="connsiteY8" fmla="*/ 129713 h 129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877" h="1297126">
                <a:moveTo>
                  <a:pt x="0" y="129713"/>
                </a:moveTo>
                <a:cubicBezTo>
                  <a:pt x="0" y="58074"/>
                  <a:pt x="58074" y="0"/>
                  <a:pt x="129713" y="0"/>
                </a:cubicBezTo>
                <a:lnTo>
                  <a:pt x="2032164" y="0"/>
                </a:lnTo>
                <a:cubicBezTo>
                  <a:pt x="2103803" y="0"/>
                  <a:pt x="2161877" y="58074"/>
                  <a:pt x="2161877" y="129713"/>
                </a:cubicBezTo>
                <a:lnTo>
                  <a:pt x="2161877" y="1167413"/>
                </a:lnTo>
                <a:cubicBezTo>
                  <a:pt x="2161877" y="1239052"/>
                  <a:pt x="2103803" y="1297126"/>
                  <a:pt x="2032164" y="1297126"/>
                </a:cubicBezTo>
                <a:lnTo>
                  <a:pt x="129713" y="1297126"/>
                </a:lnTo>
                <a:cubicBezTo>
                  <a:pt x="58074" y="1297126"/>
                  <a:pt x="0" y="1239052"/>
                  <a:pt x="0" y="1167413"/>
                </a:cubicBezTo>
                <a:lnTo>
                  <a:pt x="0" y="12971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872608"/>
              <a:satOff val="-2336"/>
              <a:lumOff val="549"/>
              <a:alphaOff val="0"/>
            </a:schemeClr>
          </a:fillRef>
          <a:effectRef idx="0">
            <a:schemeClr val="accent2">
              <a:hueOff val="1872608"/>
              <a:satOff val="-2336"/>
              <a:lumOff val="549"/>
              <a:alphaOff val="0"/>
            </a:schemeClr>
          </a:effectRef>
          <a:fontRef idx="minor">
            <a:schemeClr val="lt1"/>
          </a:fontRef>
        </p:style>
        <p:txBody>
          <a:bodyPr lIns="156102" tIns="156102" rIns="156102" bIns="156102" spcCol="1270" anchor="ctr"/>
          <a:lstStyle/>
          <a:p>
            <a:pPr algn="ctr" defTabSz="1377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SG" sz="2800">
                <a:solidFill>
                  <a:srgbClr val="FFFFFF"/>
                </a:solidFill>
              </a:rPr>
              <a:t>Kỹ thuật canh tác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8886936-BED0-2705-EF34-70CFC3973F25}"/>
              </a:ext>
            </a:extLst>
          </p:cNvPr>
          <p:cNvSpPr/>
          <p:nvPr/>
        </p:nvSpPr>
        <p:spPr>
          <a:xfrm>
            <a:off x="6045615" y="3802738"/>
            <a:ext cx="590939" cy="497771"/>
          </a:xfrm>
          <a:custGeom>
            <a:avLst/>
            <a:gdLst>
              <a:gd name="connsiteX0" fmla="*/ 0 w 458317"/>
              <a:gd name="connsiteY0" fmla="*/ 107229 h 536145"/>
              <a:gd name="connsiteX1" fmla="*/ 229159 w 458317"/>
              <a:gd name="connsiteY1" fmla="*/ 107229 h 536145"/>
              <a:gd name="connsiteX2" fmla="*/ 229159 w 458317"/>
              <a:gd name="connsiteY2" fmla="*/ 0 h 536145"/>
              <a:gd name="connsiteX3" fmla="*/ 458317 w 458317"/>
              <a:gd name="connsiteY3" fmla="*/ 268073 h 536145"/>
              <a:gd name="connsiteX4" fmla="*/ 229159 w 458317"/>
              <a:gd name="connsiteY4" fmla="*/ 536145 h 536145"/>
              <a:gd name="connsiteX5" fmla="*/ 229159 w 458317"/>
              <a:gd name="connsiteY5" fmla="*/ 428916 h 536145"/>
              <a:gd name="connsiteX6" fmla="*/ 0 w 458317"/>
              <a:gd name="connsiteY6" fmla="*/ 428916 h 536145"/>
              <a:gd name="connsiteX7" fmla="*/ 0 w 458317"/>
              <a:gd name="connsiteY7" fmla="*/ 107229 h 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317" h="536145">
                <a:moveTo>
                  <a:pt x="366654" y="1"/>
                </a:moveTo>
                <a:lnTo>
                  <a:pt x="366654" y="268073"/>
                </a:lnTo>
                <a:lnTo>
                  <a:pt x="458317" y="268073"/>
                </a:lnTo>
                <a:lnTo>
                  <a:pt x="229158" y="536144"/>
                </a:lnTo>
                <a:lnTo>
                  <a:pt x="0" y="268073"/>
                </a:lnTo>
                <a:lnTo>
                  <a:pt x="91663" y="268073"/>
                </a:lnTo>
                <a:lnTo>
                  <a:pt x="91663" y="1"/>
                </a:lnTo>
                <a:lnTo>
                  <a:pt x="366654" y="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lIns="107230" tIns="0" rIns="107228" bIns="137495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endParaRPr lang="en-SG" sz="2200">
              <a:solidFill>
                <a:srgbClr val="FFFFFF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5DC0209-14DE-4FEC-CD66-8B240767799D}"/>
              </a:ext>
            </a:extLst>
          </p:cNvPr>
          <p:cNvSpPr/>
          <p:nvPr/>
        </p:nvSpPr>
        <p:spPr>
          <a:xfrm>
            <a:off x="5237473" y="4370117"/>
            <a:ext cx="2541004" cy="1148809"/>
          </a:xfrm>
          <a:custGeom>
            <a:avLst/>
            <a:gdLst>
              <a:gd name="connsiteX0" fmla="*/ 0 w 2161877"/>
              <a:gd name="connsiteY0" fmla="*/ 129713 h 1297126"/>
              <a:gd name="connsiteX1" fmla="*/ 129713 w 2161877"/>
              <a:gd name="connsiteY1" fmla="*/ 0 h 1297126"/>
              <a:gd name="connsiteX2" fmla="*/ 2032164 w 2161877"/>
              <a:gd name="connsiteY2" fmla="*/ 0 h 1297126"/>
              <a:gd name="connsiteX3" fmla="*/ 2161877 w 2161877"/>
              <a:gd name="connsiteY3" fmla="*/ 129713 h 1297126"/>
              <a:gd name="connsiteX4" fmla="*/ 2161877 w 2161877"/>
              <a:gd name="connsiteY4" fmla="*/ 1167413 h 1297126"/>
              <a:gd name="connsiteX5" fmla="*/ 2032164 w 2161877"/>
              <a:gd name="connsiteY5" fmla="*/ 1297126 h 1297126"/>
              <a:gd name="connsiteX6" fmla="*/ 129713 w 2161877"/>
              <a:gd name="connsiteY6" fmla="*/ 1297126 h 1297126"/>
              <a:gd name="connsiteX7" fmla="*/ 0 w 2161877"/>
              <a:gd name="connsiteY7" fmla="*/ 1167413 h 1297126"/>
              <a:gd name="connsiteX8" fmla="*/ 0 w 2161877"/>
              <a:gd name="connsiteY8" fmla="*/ 129713 h 129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877" h="1297126">
                <a:moveTo>
                  <a:pt x="0" y="129713"/>
                </a:moveTo>
                <a:cubicBezTo>
                  <a:pt x="0" y="58074"/>
                  <a:pt x="58074" y="0"/>
                  <a:pt x="129713" y="0"/>
                </a:cubicBezTo>
                <a:lnTo>
                  <a:pt x="2032164" y="0"/>
                </a:lnTo>
                <a:cubicBezTo>
                  <a:pt x="2103803" y="0"/>
                  <a:pt x="2161877" y="58074"/>
                  <a:pt x="2161877" y="129713"/>
                </a:cubicBezTo>
                <a:lnTo>
                  <a:pt x="2161877" y="1167413"/>
                </a:lnTo>
                <a:cubicBezTo>
                  <a:pt x="2161877" y="1239052"/>
                  <a:pt x="2103803" y="1297126"/>
                  <a:pt x="2032164" y="1297126"/>
                </a:cubicBezTo>
                <a:lnTo>
                  <a:pt x="129713" y="1297126"/>
                </a:lnTo>
                <a:cubicBezTo>
                  <a:pt x="58074" y="1297126"/>
                  <a:pt x="0" y="1239052"/>
                  <a:pt x="0" y="1167413"/>
                </a:cubicBezTo>
                <a:lnTo>
                  <a:pt x="0" y="12971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808911"/>
              <a:satOff val="-3503"/>
              <a:lumOff val="824"/>
              <a:alphaOff val="0"/>
            </a:schemeClr>
          </a:fillRef>
          <a:effectRef idx="0">
            <a:schemeClr val="accent2">
              <a:hueOff val="2808911"/>
              <a:satOff val="-3503"/>
              <a:lumOff val="824"/>
              <a:alphaOff val="0"/>
            </a:schemeClr>
          </a:effectRef>
          <a:fontRef idx="minor">
            <a:schemeClr val="lt1"/>
          </a:fontRef>
        </p:style>
        <p:txBody>
          <a:bodyPr lIns="156102" tIns="156102" rIns="156102" bIns="156102" spcCol="1270" anchor="ctr"/>
          <a:lstStyle/>
          <a:p>
            <a:pPr algn="ctr" defTabSz="1377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SG" sz="2400">
                <a:solidFill>
                  <a:srgbClr val="FFFFFF"/>
                </a:solidFill>
              </a:rPr>
              <a:t>Phương án nhân rộng giống cây trồng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36365D0-56D1-B3F6-5BD3-736AFADF0F2E}"/>
              </a:ext>
            </a:extLst>
          </p:cNvPr>
          <p:cNvSpPr/>
          <p:nvPr/>
        </p:nvSpPr>
        <p:spPr>
          <a:xfrm>
            <a:off x="4139952" y="4840822"/>
            <a:ext cx="619785" cy="475272"/>
          </a:xfrm>
          <a:custGeom>
            <a:avLst/>
            <a:gdLst>
              <a:gd name="connsiteX0" fmla="*/ 0 w 458317"/>
              <a:gd name="connsiteY0" fmla="*/ 107229 h 536145"/>
              <a:gd name="connsiteX1" fmla="*/ 229159 w 458317"/>
              <a:gd name="connsiteY1" fmla="*/ 107229 h 536145"/>
              <a:gd name="connsiteX2" fmla="*/ 229159 w 458317"/>
              <a:gd name="connsiteY2" fmla="*/ 0 h 536145"/>
              <a:gd name="connsiteX3" fmla="*/ 458317 w 458317"/>
              <a:gd name="connsiteY3" fmla="*/ 268073 h 536145"/>
              <a:gd name="connsiteX4" fmla="*/ 229159 w 458317"/>
              <a:gd name="connsiteY4" fmla="*/ 536145 h 536145"/>
              <a:gd name="connsiteX5" fmla="*/ 229159 w 458317"/>
              <a:gd name="connsiteY5" fmla="*/ 428916 h 536145"/>
              <a:gd name="connsiteX6" fmla="*/ 0 w 458317"/>
              <a:gd name="connsiteY6" fmla="*/ 428916 h 536145"/>
              <a:gd name="connsiteX7" fmla="*/ 0 w 458317"/>
              <a:gd name="connsiteY7" fmla="*/ 107229 h 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317" h="536145">
                <a:moveTo>
                  <a:pt x="458317" y="428916"/>
                </a:moveTo>
                <a:lnTo>
                  <a:pt x="229158" y="428916"/>
                </a:lnTo>
                <a:lnTo>
                  <a:pt x="229158" y="536145"/>
                </a:lnTo>
                <a:lnTo>
                  <a:pt x="0" y="268072"/>
                </a:lnTo>
                <a:lnTo>
                  <a:pt x="229158" y="0"/>
                </a:lnTo>
                <a:lnTo>
                  <a:pt x="229158" y="107229"/>
                </a:lnTo>
                <a:lnTo>
                  <a:pt x="458317" y="107229"/>
                </a:lnTo>
                <a:lnTo>
                  <a:pt x="458317" y="428916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511139"/>
              <a:satOff val="-4379"/>
              <a:lumOff val="1030"/>
              <a:alphaOff val="0"/>
            </a:schemeClr>
          </a:fillRef>
          <a:effectRef idx="0">
            <a:schemeClr val="accent2">
              <a:hueOff val="3511139"/>
              <a:satOff val="-4379"/>
              <a:lumOff val="1030"/>
              <a:alphaOff val="0"/>
            </a:schemeClr>
          </a:effectRef>
          <a:fontRef idx="minor">
            <a:schemeClr val="lt1"/>
          </a:fontRef>
        </p:style>
        <p:txBody>
          <a:bodyPr lIns="137495" tIns="107230" rIns="0" bIns="107229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endParaRPr lang="en-SG" sz="2300">
              <a:solidFill>
                <a:srgbClr val="FFFFFF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7EE97B9-BE66-7E20-F671-A0E5EFA74BBD}"/>
              </a:ext>
            </a:extLst>
          </p:cNvPr>
          <p:cNvSpPr/>
          <p:nvPr/>
        </p:nvSpPr>
        <p:spPr>
          <a:xfrm>
            <a:off x="1365523" y="4446751"/>
            <a:ext cx="2395413" cy="1148809"/>
          </a:xfrm>
          <a:custGeom>
            <a:avLst/>
            <a:gdLst>
              <a:gd name="connsiteX0" fmla="*/ 0 w 2161877"/>
              <a:gd name="connsiteY0" fmla="*/ 129713 h 1297126"/>
              <a:gd name="connsiteX1" fmla="*/ 129713 w 2161877"/>
              <a:gd name="connsiteY1" fmla="*/ 0 h 1297126"/>
              <a:gd name="connsiteX2" fmla="*/ 2032164 w 2161877"/>
              <a:gd name="connsiteY2" fmla="*/ 0 h 1297126"/>
              <a:gd name="connsiteX3" fmla="*/ 2161877 w 2161877"/>
              <a:gd name="connsiteY3" fmla="*/ 129713 h 1297126"/>
              <a:gd name="connsiteX4" fmla="*/ 2161877 w 2161877"/>
              <a:gd name="connsiteY4" fmla="*/ 1167413 h 1297126"/>
              <a:gd name="connsiteX5" fmla="*/ 2032164 w 2161877"/>
              <a:gd name="connsiteY5" fmla="*/ 1297126 h 1297126"/>
              <a:gd name="connsiteX6" fmla="*/ 129713 w 2161877"/>
              <a:gd name="connsiteY6" fmla="*/ 1297126 h 1297126"/>
              <a:gd name="connsiteX7" fmla="*/ 0 w 2161877"/>
              <a:gd name="connsiteY7" fmla="*/ 1167413 h 1297126"/>
              <a:gd name="connsiteX8" fmla="*/ 0 w 2161877"/>
              <a:gd name="connsiteY8" fmla="*/ 129713 h 129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877" h="1297126">
                <a:moveTo>
                  <a:pt x="0" y="129713"/>
                </a:moveTo>
                <a:cubicBezTo>
                  <a:pt x="0" y="58074"/>
                  <a:pt x="58074" y="0"/>
                  <a:pt x="129713" y="0"/>
                </a:cubicBezTo>
                <a:lnTo>
                  <a:pt x="2032164" y="0"/>
                </a:lnTo>
                <a:cubicBezTo>
                  <a:pt x="2103803" y="0"/>
                  <a:pt x="2161877" y="58074"/>
                  <a:pt x="2161877" y="129713"/>
                </a:cubicBezTo>
                <a:lnTo>
                  <a:pt x="2161877" y="1167413"/>
                </a:lnTo>
                <a:cubicBezTo>
                  <a:pt x="2161877" y="1239052"/>
                  <a:pt x="2103803" y="1297126"/>
                  <a:pt x="2032164" y="1297126"/>
                </a:cubicBezTo>
                <a:lnTo>
                  <a:pt x="129713" y="1297126"/>
                </a:lnTo>
                <a:cubicBezTo>
                  <a:pt x="58074" y="1297126"/>
                  <a:pt x="0" y="1239052"/>
                  <a:pt x="0" y="1167413"/>
                </a:cubicBezTo>
                <a:lnTo>
                  <a:pt x="0" y="129713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745215"/>
              <a:satOff val="-4671"/>
              <a:lumOff val="1098"/>
              <a:alphaOff val="0"/>
            </a:schemeClr>
          </a:fillRef>
          <a:effectRef idx="0">
            <a:schemeClr val="accent2">
              <a:hueOff val="3745215"/>
              <a:satOff val="-4671"/>
              <a:lumOff val="1098"/>
              <a:alphaOff val="0"/>
            </a:schemeClr>
          </a:effectRef>
          <a:fontRef idx="minor">
            <a:schemeClr val="lt1"/>
          </a:fontRef>
        </p:style>
        <p:txBody>
          <a:bodyPr lIns="156102" tIns="156102" rIns="156102" bIns="156102" spcCol="1270" anchor="ctr"/>
          <a:lstStyle/>
          <a:p>
            <a:pPr algn="ctr" defTabSz="1377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Phương án cơ cấu mùa vụ hợp lí</a:t>
            </a:r>
            <a:endParaRPr lang="en-SG" sz="240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36189B-638F-C118-8770-DE46718840A1}"/>
              </a:ext>
            </a:extLst>
          </p:cNvPr>
          <p:cNvSpPr txBox="1"/>
          <p:nvPr/>
        </p:nvSpPr>
        <p:spPr>
          <a:xfrm>
            <a:off x="485827" y="5588534"/>
            <a:ext cx="8789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Làm việc tại nhà hoàn thành </a:t>
            </a:r>
            <a:r>
              <a:rPr lang="en-US" sz="2400">
                <a:solidFill>
                  <a:srgbClr val="C00000"/>
                </a:solidFill>
              </a:rPr>
              <a:t>báo cáo dưới dạng </a:t>
            </a:r>
            <a:r>
              <a:rPr lang="en-US" sz="2400" b="1">
                <a:solidFill>
                  <a:srgbClr val="C00000"/>
                </a:solidFill>
              </a:rPr>
              <a:t>poster,</a:t>
            </a: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2400" b="1">
                <a:solidFill>
                  <a:srgbClr val="C00000"/>
                </a:solidFill>
              </a:rPr>
              <a:t>powerpoint, word </a:t>
            </a:r>
            <a:r>
              <a:rPr lang="en-US" sz="2400">
                <a:solidFill>
                  <a:srgbClr val="C00000"/>
                </a:solidFill>
              </a:rPr>
              <a:t>hoặc </a:t>
            </a:r>
            <a:r>
              <a:rPr lang="en-US" sz="2400" b="1">
                <a:solidFill>
                  <a:srgbClr val="C00000"/>
                </a:solidFill>
              </a:rPr>
              <a:t>video </a:t>
            </a:r>
            <a:r>
              <a:rPr lang="en-US" sz="2400">
                <a:solidFill>
                  <a:srgbClr val="C00000"/>
                </a:solidFill>
              </a:rPr>
              <a:t>tiết học tiếp theo báo cáo</a:t>
            </a:r>
            <a:endParaRPr lang="en-SG" sz="2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927</Words>
  <Application>Microsoft Office PowerPoint</Application>
  <PresentationFormat>On-screen Show (4:3)</PresentationFormat>
  <Paragraphs>118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Lucida Handwriting</vt:lpstr>
      <vt:lpstr>Times New Roman</vt:lpstr>
      <vt:lpstr>Office Theme</vt:lpstr>
      <vt:lpstr>BÀI 11 KHÁI NIỆM VÀ VAI TRÒ CỦA GIỐNG CÂY TRỒNG</vt:lpstr>
      <vt:lpstr>NỘI DUNG</vt:lpstr>
      <vt:lpstr>MỤC TIÊU BÀI HỌC</vt:lpstr>
      <vt:lpstr>I. KHÁI NIỆM VỀ GIỐNG CÂY TRỒNG</vt:lpstr>
      <vt:lpstr>Giống cây trồng địa phương</vt:lpstr>
      <vt:lpstr>THẢO LUẬN NHÓM</vt:lpstr>
      <vt:lpstr>II. VAI TRÒ CỦA GIỐNG CÂY TRỒNG</vt:lpstr>
      <vt:lpstr>THẢO LUẬN NHÓM</vt:lpstr>
      <vt:lpstr>NỘI DUNG</vt:lpstr>
      <vt:lpstr>III. LUYỆN TẬP</vt:lpstr>
      <vt:lpstr>IV. VẬN DỤNG</vt:lpstr>
      <vt:lpstr>Thank You!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Sergey</dc:creator>
  <cp:lastModifiedBy>STD</cp:lastModifiedBy>
  <cp:revision>11</cp:revision>
  <dcterms:created xsi:type="dcterms:W3CDTF">2012-08-15T16:28:56Z</dcterms:created>
  <dcterms:modified xsi:type="dcterms:W3CDTF">2025-11-28T15:20:32Z</dcterms:modified>
</cp:coreProperties>
</file>