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Lst>
  <p:notesMasterIdLst>
    <p:notesMasterId r:id="rId42"/>
  </p:notesMasterIdLst>
  <p:sldIdLst>
    <p:sldId id="256" r:id="rId3"/>
    <p:sldId id="6317" r:id="rId4"/>
    <p:sldId id="6311" r:id="rId5"/>
    <p:sldId id="6312" r:id="rId6"/>
    <p:sldId id="6318" r:id="rId7"/>
    <p:sldId id="6320" r:id="rId8"/>
    <p:sldId id="6358" r:id="rId9"/>
    <p:sldId id="258" r:id="rId10"/>
    <p:sldId id="6359" r:id="rId11"/>
    <p:sldId id="6360" r:id="rId12"/>
    <p:sldId id="6361" r:id="rId13"/>
    <p:sldId id="6357" r:id="rId14"/>
    <p:sldId id="6346" r:id="rId15"/>
    <p:sldId id="257" r:id="rId16"/>
    <p:sldId id="6323" r:id="rId17"/>
    <p:sldId id="259" r:id="rId18"/>
    <p:sldId id="6325" r:id="rId19"/>
    <p:sldId id="6326" r:id="rId20"/>
    <p:sldId id="6368" r:id="rId21"/>
    <p:sldId id="6327" r:id="rId22"/>
    <p:sldId id="6371" r:id="rId23"/>
    <p:sldId id="6370" r:id="rId24"/>
    <p:sldId id="6369" r:id="rId25"/>
    <p:sldId id="6330" r:id="rId26"/>
    <p:sldId id="6331" r:id="rId27"/>
    <p:sldId id="6333" r:id="rId28"/>
    <p:sldId id="6367" r:id="rId29"/>
    <p:sldId id="6335" r:id="rId30"/>
    <p:sldId id="6373" r:id="rId31"/>
    <p:sldId id="6374" r:id="rId32"/>
    <p:sldId id="6372" r:id="rId33"/>
    <p:sldId id="261" r:id="rId34"/>
    <p:sldId id="6356" r:id="rId35"/>
    <p:sldId id="6345" r:id="rId36"/>
    <p:sldId id="6342" r:id="rId37"/>
    <p:sldId id="6343" r:id="rId38"/>
    <p:sldId id="6344" r:id="rId39"/>
    <p:sldId id="262" r:id="rId40"/>
    <p:sldId id="279" r:id="rId41"/>
  </p:sldIdLst>
  <p:sldSz cx="9144000" cy="5143500" type="screen16x9"/>
  <p:notesSz cx="6858000" cy="9144000"/>
  <p:embeddedFontLst>
    <p:embeddedFont>
      <p:font typeface="#9Slide03 Arima Madurai Black" panose="020B0604020202020204" charset="0"/>
      <p:bold r:id="rId43"/>
    </p:embeddedFont>
    <p:embeddedFont>
      <p:font typeface="Cambria Math" panose="02040503050406030204" pitchFamily="18" charset="0"/>
      <p:regular r:id="rId44"/>
    </p:embeddedFont>
    <p:embeddedFont>
      <p:font typeface="Dosis" panose="020F0502020204030204" pitchFamily="2" charset="0"/>
      <p:regular r:id="rId45"/>
      <p:bold r:id="rId46"/>
    </p:embeddedFont>
    <p:embeddedFont>
      <p:font typeface="Patrick Hand SC" panose="00000500000000000000" pitchFamily="2" charset="0"/>
      <p:regular r:id="rId47"/>
    </p:embeddedFont>
    <p:embeddedFont>
      <p:font typeface="Roboto Condensed" panose="02000000000000000000" pitchFamily="2" charset="0"/>
      <p:regular r:id="rId48"/>
      <p:bold r:id="rId49"/>
      <p:italic r:id="rId50"/>
      <p:boldItalic r:id="rId51"/>
    </p:embeddedFont>
    <p:embeddedFont>
      <p:font typeface="Sniglet"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264E68-F1DE-44E1-B0F2-D61F2BFD0ED5}">
  <a:tblStyle styleId="{DB264E68-F1DE-44E1-B0F2-D61F2BFD0ED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83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54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80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579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18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04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96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14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49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00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30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56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96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8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01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extLst>
      <p:ext uri="{BB962C8B-B14F-4D97-AF65-F5344CB8AC3E}">
        <p14:creationId xmlns:p14="http://schemas.microsoft.com/office/powerpoint/2010/main" val="398818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extLst>
      <p:ext uri="{BB962C8B-B14F-4D97-AF65-F5344CB8AC3E}">
        <p14:creationId xmlns:p14="http://schemas.microsoft.com/office/powerpoint/2010/main" val="101316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747925"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2953086"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5158248"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7442902" y="-91153"/>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92" name="Shape 392"/>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extLst>
      <p:ext uri="{BB962C8B-B14F-4D97-AF65-F5344CB8AC3E}">
        <p14:creationId xmlns:p14="http://schemas.microsoft.com/office/powerpoint/2010/main" val="376973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3"/>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extLst>
      <p:ext uri="{BB962C8B-B14F-4D97-AF65-F5344CB8AC3E}">
        <p14:creationId xmlns:p14="http://schemas.microsoft.com/office/powerpoint/2010/main" val="368429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extLst>
      <p:ext uri="{BB962C8B-B14F-4D97-AF65-F5344CB8AC3E}">
        <p14:creationId xmlns:p14="http://schemas.microsoft.com/office/powerpoint/2010/main" val="170556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extLst>
      <p:ext uri="{BB962C8B-B14F-4D97-AF65-F5344CB8AC3E}">
        <p14:creationId xmlns:p14="http://schemas.microsoft.com/office/powerpoint/2010/main" val="1760417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extLst>
      <p:ext uri="{BB962C8B-B14F-4D97-AF65-F5344CB8AC3E}">
        <p14:creationId xmlns:p14="http://schemas.microsoft.com/office/powerpoint/2010/main" val="31255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Image">
  <p:cSld name="BLANK_1">
    <p:bg>
      <p:bgPr>
        <a:solidFill>
          <a:srgbClr val="2A95B7"/>
        </a:solidFill>
        <a:effectLst/>
      </p:bgPr>
    </p:bg>
    <p:spTree>
      <p:nvGrpSpPr>
        <p:cNvPr id="1" name="Shape 42"/>
        <p:cNvGrpSpPr/>
        <p:nvPr/>
      </p:nvGrpSpPr>
      <p:grpSpPr>
        <a:xfrm>
          <a:off x="0" y="0"/>
          <a:ext cx="0" cy="0"/>
          <a:chOff x="0" y="0"/>
          <a:chExt cx="0" cy="0"/>
        </a:xfrm>
      </p:grpSpPr>
      <p:pic>
        <p:nvPicPr>
          <p:cNvPr id="43" name="Google Shape;43;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extLst>
      <p:ext uri="{BB962C8B-B14F-4D97-AF65-F5344CB8AC3E}">
        <p14:creationId xmlns:p14="http://schemas.microsoft.com/office/powerpoint/2010/main" val="68311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extLst>
      <p:ext uri="{BB962C8B-B14F-4D97-AF65-F5344CB8AC3E}">
        <p14:creationId xmlns:p14="http://schemas.microsoft.com/office/powerpoint/2010/main" val="177695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extLst>
      <p:ext uri="{BB962C8B-B14F-4D97-AF65-F5344CB8AC3E}">
        <p14:creationId xmlns:p14="http://schemas.microsoft.com/office/powerpoint/2010/main" val="300515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extLst>
      <p:ext uri="{BB962C8B-B14F-4D97-AF65-F5344CB8AC3E}">
        <p14:creationId xmlns:p14="http://schemas.microsoft.com/office/powerpoint/2010/main" val="2979987499"/>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6.xml"/><Relationship Id="rId3" Type="http://schemas.openxmlformats.org/officeDocument/2006/relationships/slideLayout" Target="../slideLayouts/slideLayout16.xml"/><Relationship Id="rId7" Type="http://schemas.openxmlformats.org/officeDocument/2006/relationships/slide" Target="slide7.xml"/><Relationship Id="rId12" Type="http://schemas.openxmlformats.org/officeDocument/2006/relationships/image" Target="../media/image8.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5.gif"/><Relationship Id="rId11" Type="http://schemas.openxmlformats.org/officeDocument/2006/relationships/image" Target="../media/image7.jpeg"/><Relationship Id="rId5" Type="http://schemas.openxmlformats.org/officeDocument/2006/relationships/image" Target="../media/image4.png"/><Relationship Id="rId15" Type="http://schemas.openxmlformats.org/officeDocument/2006/relationships/image" Target="../media/image10.jpeg"/><Relationship Id="rId10" Type="http://schemas.openxmlformats.org/officeDocument/2006/relationships/slide" Target="slide4.xml"/><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 name="Rectangle 3" descr="n185 Fb Thu Huong Pham">
            <a:extLst>
              <a:ext uri="{FF2B5EF4-FFF2-40B4-BE49-F238E27FC236}">
                <a16:creationId xmlns:a16="http://schemas.microsoft.com/office/drawing/2014/main" id="{01138A1F-8E90-7333-93A2-435651F8A972}"/>
              </a:ext>
            </a:extLst>
          </p:cNvPr>
          <p:cNvSpPr/>
          <p:nvPr/>
        </p:nvSpPr>
        <p:spPr>
          <a:xfrm>
            <a:off x="1021188" y="1956197"/>
            <a:ext cx="7101624" cy="1231106"/>
          </a:xfrm>
          <a:prstGeom prst="rect">
            <a:avLst/>
          </a:prstGeom>
          <a:noFill/>
        </p:spPr>
        <p:txBody>
          <a:bodyPr wrap="none" lIns="91440" tIns="45720" rIns="91440" bIns="45720">
            <a:spAutoFit/>
          </a:bodyPr>
          <a:lstStyle/>
          <a:p>
            <a:pPr algn="ctr">
              <a:spcBef>
                <a:spcPts val="600"/>
              </a:spcBef>
              <a:spcAft>
                <a:spcPts val="600"/>
              </a:spcAft>
            </a:pPr>
            <a:r>
              <a:rPr lang="en-US" sz="3200" b="1" cap="none" spc="0" dirty="0">
                <a:ln w="22225">
                  <a:solidFill>
                    <a:schemeClr val="accent2"/>
                  </a:solidFill>
                  <a:prstDash val="solid"/>
                </a:ln>
                <a:solidFill>
                  <a:srgbClr val="FF0000"/>
                </a:solidFill>
                <a:effectLst/>
              </a:rPr>
              <a:t>CHÀO MỪNG CÁC EM</a:t>
            </a:r>
          </a:p>
          <a:p>
            <a:pPr algn="ctr">
              <a:spcBef>
                <a:spcPts val="600"/>
              </a:spcBef>
              <a:spcAft>
                <a:spcPts val="600"/>
              </a:spcAft>
            </a:pPr>
            <a:r>
              <a:rPr lang="en-US" sz="3200" b="1" cap="none" spc="0" dirty="0">
                <a:ln w="22225">
                  <a:solidFill>
                    <a:schemeClr val="accent2"/>
                  </a:solidFill>
                  <a:prstDash val="solid"/>
                </a:ln>
                <a:solidFill>
                  <a:srgbClr val="FF0000"/>
                </a:solidFill>
                <a:effectLst/>
              </a:rPr>
              <a:t>ĐẾN VỚI BÀI HỌC NGÀY HÔM NAY</a:t>
            </a:r>
          </a:p>
        </p:txBody>
      </p:sp>
      <p:sp>
        <p:nvSpPr>
          <p:cNvPr id="5" name="Shape 806" descr="n185 Fb Thu Huong Pham">
            <a:extLst>
              <a:ext uri="{FF2B5EF4-FFF2-40B4-BE49-F238E27FC236}">
                <a16:creationId xmlns:a16="http://schemas.microsoft.com/office/drawing/2014/main" id="{4E84D39F-8E14-C69E-F7ED-4E8E73058ED1}"/>
              </a:ext>
            </a:extLst>
          </p:cNvPr>
          <p:cNvSpPr/>
          <p:nvPr/>
        </p:nvSpPr>
        <p:spPr>
          <a:xfrm>
            <a:off x="6881706" y="576562"/>
            <a:ext cx="1104910" cy="1088367"/>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 name="Shape 808" descr="n185 Fb Thu Huong Pham">
            <a:extLst>
              <a:ext uri="{FF2B5EF4-FFF2-40B4-BE49-F238E27FC236}">
                <a16:creationId xmlns:a16="http://schemas.microsoft.com/office/drawing/2014/main" id="{566C450D-4C09-1237-B909-697CE194AB80}"/>
              </a:ext>
            </a:extLst>
          </p:cNvPr>
          <p:cNvSpPr/>
          <p:nvPr/>
        </p:nvSpPr>
        <p:spPr>
          <a:xfrm>
            <a:off x="7326941" y="1084822"/>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4.93827E-6 L 0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 name="Picture 6" descr="n185 Fb Thu Huong Pham">
            <a:extLst>
              <a:ext uri="{FF2B5EF4-FFF2-40B4-BE49-F238E27FC236}">
                <a16:creationId xmlns:a16="http://schemas.microsoft.com/office/drawing/2014/main" id="{97E3E834-446B-DB36-B9C8-52527BFE5FE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7659338" y="531436"/>
            <a:ext cx="791193" cy="791193"/>
          </a:xfrm>
          <a:prstGeom prst="rect">
            <a:avLst/>
          </a:prstGeom>
        </p:spPr>
      </p:pic>
      <p:sp>
        <p:nvSpPr>
          <p:cNvPr id="63" name="Google Shape;63;p14" descr="n185 Fb Thu Huong Pham"/>
          <p:cNvSpPr txBox="1">
            <a:spLocks noGrp="1"/>
          </p:cNvSpPr>
          <p:nvPr>
            <p:ph type="title"/>
          </p:nvPr>
        </p:nvSpPr>
        <p:spPr>
          <a:xfrm>
            <a:off x="2078856" y="509537"/>
            <a:ext cx="4986287" cy="4000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Kết quả phiếu học tập số 1</a:t>
            </a:r>
            <a:endParaRPr sz="3600" dirty="0"/>
          </a:p>
        </p:txBody>
      </p:sp>
      <p:sp>
        <p:nvSpPr>
          <p:cNvPr id="66" name="Google Shape;66;p14"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8" name="Google Shape;64;p14" descr="n185 Fb Thu Huong Pham">
            <a:extLst>
              <a:ext uri="{FF2B5EF4-FFF2-40B4-BE49-F238E27FC236}">
                <a16:creationId xmlns:a16="http://schemas.microsoft.com/office/drawing/2014/main" id="{2F7BCA27-4F36-4796-C345-CB8007E44DF2}"/>
              </a:ext>
            </a:extLst>
          </p:cNvPr>
          <p:cNvSpPr txBox="1">
            <a:spLocks/>
          </p:cNvSpPr>
          <p:nvPr/>
        </p:nvSpPr>
        <p:spPr>
          <a:xfrm>
            <a:off x="1007446" y="1298137"/>
            <a:ext cx="6825041" cy="9010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76200" indent="0" algn="just">
              <a:spcBef>
                <a:spcPts val="0"/>
              </a:spcBef>
              <a:spcAft>
                <a:spcPts val="600"/>
              </a:spcAft>
              <a:buNone/>
            </a:pPr>
            <a:r>
              <a:rPr lang="en-US" sz="22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Câu</a:t>
            </a:r>
            <a:r>
              <a:rPr lang="en-US" sz="22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2. </a:t>
            </a: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Môi trường truyền dẫn được chia làm 2 loại: Hữu tuyến</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có</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dây</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a:t>
            </a: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và vô thuyết</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không</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dây</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a:t>
            </a:r>
            <a:endPar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19" name="Rectangle: Rounded Corners 18" descr="n185 Fb Thu Huong Pham">
            <a:extLst>
              <a:ext uri="{FF2B5EF4-FFF2-40B4-BE49-F238E27FC236}">
                <a16:creationId xmlns:a16="http://schemas.microsoft.com/office/drawing/2014/main" id="{03311CC3-61EB-B12E-B6EE-8A557FEE10F1}"/>
              </a:ext>
            </a:extLst>
          </p:cNvPr>
          <p:cNvSpPr/>
          <p:nvPr/>
        </p:nvSpPr>
        <p:spPr>
          <a:xfrm>
            <a:off x="928613" y="1322629"/>
            <a:ext cx="7162193" cy="791193"/>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n185 Fb Thu Huong Pham">
            <a:extLst>
              <a:ext uri="{FF2B5EF4-FFF2-40B4-BE49-F238E27FC236}">
                <a16:creationId xmlns:a16="http://schemas.microsoft.com/office/drawing/2014/main" id="{C5954621-1A65-1352-0AB9-BDBCB9812E34}"/>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968857" y="2424793"/>
            <a:ext cx="7121949" cy="1765032"/>
          </a:xfrm>
          <a:prstGeom prst="rect">
            <a:avLst/>
          </a:prstGeom>
        </p:spPr>
      </p:pic>
    </p:spTree>
    <p:extLst>
      <p:ext uri="{BB962C8B-B14F-4D97-AF65-F5344CB8AC3E}">
        <p14:creationId xmlns:p14="http://schemas.microsoft.com/office/powerpoint/2010/main" val="4515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descr="n185 Fb Thu Huong Pham"/>
          <p:cNvSpPr txBox="1">
            <a:spLocks noGrp="1"/>
          </p:cNvSpPr>
          <p:nvPr>
            <p:ph type="title"/>
          </p:nvPr>
        </p:nvSpPr>
        <p:spPr>
          <a:xfrm>
            <a:off x="2078856" y="509537"/>
            <a:ext cx="4986287" cy="4000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Kết quả phiếu học tập số 1</a:t>
            </a:r>
            <a:endParaRPr sz="3600" dirty="0"/>
          </a:p>
        </p:txBody>
      </p:sp>
      <p:sp>
        <p:nvSpPr>
          <p:cNvPr id="8" name="Google Shape;64;p14" descr="n185 Fb Thu Huong Pham">
            <a:extLst>
              <a:ext uri="{FF2B5EF4-FFF2-40B4-BE49-F238E27FC236}">
                <a16:creationId xmlns:a16="http://schemas.microsoft.com/office/drawing/2014/main" id="{2F7BCA27-4F36-4796-C345-CB8007E44DF2}"/>
              </a:ext>
            </a:extLst>
          </p:cNvPr>
          <p:cNvSpPr txBox="1">
            <a:spLocks/>
          </p:cNvSpPr>
          <p:nvPr/>
        </p:nvSpPr>
        <p:spPr>
          <a:xfrm>
            <a:off x="1010467" y="1201402"/>
            <a:ext cx="3798297" cy="3084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76200" indent="0" algn="just">
              <a:spcBef>
                <a:spcPts val="0"/>
              </a:spcBef>
              <a:buNone/>
            </a:pPr>
            <a:r>
              <a:rPr lang="vi-VN" sz="22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Câu 3.</a:t>
            </a:r>
          </a:p>
          <a:p>
            <a:pPr marL="76200" indent="0" algn="just">
              <a:spcBef>
                <a:spcPts val="0"/>
              </a:spcBef>
              <a:buNone/>
            </a:pP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Trong quá trình truyền, tín hiệu vô tuyến bị yếu dần theo khoảng cách, vì sóng của tín hiệu vô tuyến lan truyền sẽ bị lan tỏa, sự hấp thụ bởi nước, lá cây... và sự phản xạ của mặt đất dẫn đến mật độ công suất sẽ giảm.</a:t>
            </a:r>
          </a:p>
        </p:txBody>
      </p:sp>
      <p:sp>
        <p:nvSpPr>
          <p:cNvPr id="19" name="Rectangle: Rounded Corners 18" descr="n185 Fb Thu Huong Pham">
            <a:extLst>
              <a:ext uri="{FF2B5EF4-FFF2-40B4-BE49-F238E27FC236}">
                <a16:creationId xmlns:a16="http://schemas.microsoft.com/office/drawing/2014/main" id="{03311CC3-61EB-B12E-B6EE-8A557FEE10F1}"/>
              </a:ext>
            </a:extLst>
          </p:cNvPr>
          <p:cNvSpPr/>
          <p:nvPr/>
        </p:nvSpPr>
        <p:spPr>
          <a:xfrm>
            <a:off x="1011314" y="1173080"/>
            <a:ext cx="3798297" cy="2869942"/>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2" descr="n185 Fb Thu Huong Pham">
            <a:extLst>
              <a:ext uri="{FF2B5EF4-FFF2-40B4-BE49-F238E27FC236}">
                <a16:creationId xmlns:a16="http://schemas.microsoft.com/office/drawing/2014/main" id="{D97E2E68-6D23-8C52-E49A-B43C7666A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106" y="1275490"/>
            <a:ext cx="3647666" cy="2735750"/>
          </a:xfrm>
          <a:prstGeom prst="round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descr="n185 Fb Thu Huong Pham"/>
          <p:cNvSpPr txBox="1">
            <a:spLocks noGrp="1"/>
          </p:cNvSpPr>
          <p:nvPr>
            <p:ph type="title"/>
          </p:nvPr>
        </p:nvSpPr>
        <p:spPr>
          <a:xfrm>
            <a:off x="733029" y="510425"/>
            <a:ext cx="37410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MÔI TRƯỜNG TRUYỀN DẪN</a:t>
            </a:r>
            <a:endParaRPr sz="2800" dirty="0"/>
          </a:p>
        </p:txBody>
      </p:sp>
      <p:sp>
        <p:nvSpPr>
          <p:cNvPr id="122" name="Google Shape;122;p21" descr="n185 Fb Thu Huong Pham"/>
          <p:cNvSpPr txBox="1">
            <a:spLocks noGrp="1"/>
          </p:cNvSpPr>
          <p:nvPr>
            <p:ph type="body" idx="1"/>
          </p:nvPr>
        </p:nvSpPr>
        <p:spPr>
          <a:xfrm>
            <a:off x="867016" y="954155"/>
            <a:ext cx="7214025" cy="1548087"/>
          </a:xfrm>
          <a:prstGeom prst="rect">
            <a:avLst/>
          </a:prstGeom>
        </p:spPr>
        <p:txBody>
          <a:bodyPr spcFirstLastPara="1" wrap="square" lIns="91425" tIns="91425" rIns="91425" bIns="91425" anchor="t" anchorCtr="0">
            <a:noAutofit/>
          </a:bodyPr>
          <a:lstStyle/>
          <a:p>
            <a:pPr marL="342900" indent="-342900" algn="just">
              <a:spcBef>
                <a:spcPts val="0"/>
              </a:spcBef>
            </a:pPr>
            <a:r>
              <a:rPr lang="vi-VN" sz="2200" dirty="0">
                <a:latin typeface="Roboto Condensed" panose="02000000000000000000" pitchFamily="2" charset="0"/>
                <a:ea typeface="Roboto Condensed" panose="02000000000000000000" pitchFamily="2" charset="0"/>
              </a:rPr>
              <a:t>Cùng với sự phát triển của công nghệ, các phương tiện truyền dẫn tốt hơn cũng được phát</a:t>
            </a:r>
            <a:r>
              <a:rPr lang="en-US" sz="2200" dirty="0">
                <a:latin typeface="Roboto Condensed" panose="02000000000000000000" pitchFamily="2" charset="0"/>
                <a:ea typeface="Roboto Condensed" panose="02000000000000000000" pitchFamily="2" charset="0"/>
              </a:rPr>
              <a:t> </a:t>
            </a:r>
            <a:r>
              <a:rPr lang="vi-VN" sz="2200" dirty="0">
                <a:latin typeface="Roboto Condensed" panose="02000000000000000000" pitchFamily="2" charset="0"/>
                <a:ea typeface="Roboto Condensed" panose="02000000000000000000" pitchFamily="2" charset="0"/>
              </a:rPr>
              <a:t>minh (cáp xoắn đôi, cáp đồng trục).</a:t>
            </a:r>
            <a:endParaRPr lang="en-US" sz="2200" dirty="0">
              <a:latin typeface="Roboto Condensed" panose="02000000000000000000" pitchFamily="2" charset="0"/>
              <a:ea typeface="Roboto Condensed" panose="02000000000000000000" pitchFamily="2" charset="0"/>
            </a:endParaRPr>
          </a:p>
          <a:p>
            <a:pPr marL="342900" indent="-342900" algn="just">
              <a:spcBef>
                <a:spcPts val="0"/>
              </a:spcBef>
            </a:pPr>
            <a:r>
              <a:rPr lang="vi-VN" sz="2200" dirty="0">
                <a:latin typeface="Roboto Condensed" panose="02000000000000000000" pitchFamily="2" charset="0"/>
                <a:ea typeface="Roboto Condensed" panose="02000000000000000000" pitchFamily="2" charset="0"/>
              </a:rPr>
              <a:t>Việc sử dụng cáp sợi quang đã làm tăng tốc độ truyền</a:t>
            </a:r>
            <a:r>
              <a:rPr lang="en-US" sz="2200" dirty="0">
                <a:latin typeface="Roboto Condensed" panose="02000000000000000000" pitchFamily="2" charset="0"/>
                <a:ea typeface="Roboto Condensed" panose="02000000000000000000" pitchFamily="2" charset="0"/>
              </a:rPr>
              <a:t> </a:t>
            </a:r>
            <a:r>
              <a:rPr lang="vi-VN" sz="2200" dirty="0">
                <a:latin typeface="Roboto Condensed" panose="02000000000000000000" pitchFamily="2" charset="0"/>
                <a:ea typeface="Roboto Condensed" panose="02000000000000000000" pitchFamily="2" charset="0"/>
              </a:rPr>
              <a:t>dẫn và làm tăng chất lượng tín hiệu được truyền.</a:t>
            </a:r>
            <a:endParaRPr sz="2200" dirty="0">
              <a:latin typeface="Roboto Condensed" panose="02000000000000000000" pitchFamily="2" charset="0"/>
              <a:ea typeface="Roboto Condensed" panose="02000000000000000000" pitchFamily="2" charset="0"/>
            </a:endParaRPr>
          </a:p>
        </p:txBody>
      </p:sp>
      <p:pic>
        <p:nvPicPr>
          <p:cNvPr id="3" name="Picture 2" descr="n185 Fb Thu Huong Pham">
            <a:extLst>
              <a:ext uri="{FF2B5EF4-FFF2-40B4-BE49-F238E27FC236}">
                <a16:creationId xmlns:a16="http://schemas.microsoft.com/office/drawing/2014/main" id="{DF9AE7A1-6F78-0373-148E-F75AABB77DB7}"/>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93227" y="2712721"/>
            <a:ext cx="6146806" cy="1761874"/>
          </a:xfrm>
          <a:prstGeom prst="rect">
            <a:avLst/>
          </a:prstGeom>
          <a:ln>
            <a:noFill/>
          </a:ln>
          <a:effectLst>
            <a:softEdge rad="112500"/>
          </a:effectLst>
        </p:spPr>
      </p:pic>
    </p:spTree>
    <p:extLst>
      <p:ext uri="{BB962C8B-B14F-4D97-AF65-F5344CB8AC3E}">
        <p14:creationId xmlns:p14="http://schemas.microsoft.com/office/powerpoint/2010/main" val="8977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n185 Fb Thu Huong Pham">
            <a:extLst>
              <a:ext uri="{FF2B5EF4-FFF2-40B4-BE49-F238E27FC236}">
                <a16:creationId xmlns:a16="http://schemas.microsoft.com/office/drawing/2014/main" id="{B564FA98-D353-5683-DDD7-9102D03FC2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TextBox 3" descr="n185 Fb Thu Huong Pham">
            <a:extLst>
              <a:ext uri="{FF2B5EF4-FFF2-40B4-BE49-F238E27FC236}">
                <a16:creationId xmlns:a16="http://schemas.microsoft.com/office/drawing/2014/main" id="{8DD9A358-B6C9-C46F-F1CF-A174606F88CA}"/>
              </a:ext>
            </a:extLst>
          </p:cNvPr>
          <p:cNvSpPr txBox="1"/>
          <p:nvPr/>
        </p:nvSpPr>
        <p:spPr>
          <a:xfrm>
            <a:off x="840921" y="627736"/>
            <a:ext cx="7462157" cy="3631763"/>
          </a:xfrm>
          <a:prstGeom prst="rect">
            <a:avLst/>
          </a:prstGeom>
          <a:noFill/>
        </p:spPr>
        <p:txBody>
          <a:bodyPr wrap="square">
            <a:spAutoFit/>
          </a:bodyPr>
          <a:lstStyle/>
          <a:p>
            <a:pPr algn="ctr">
              <a:spcBef>
                <a:spcPts val="600"/>
              </a:spcBef>
            </a:pPr>
            <a:r>
              <a:rPr lang="en-US" sz="2000" b="1" dirty="0">
                <a:solidFill>
                  <a:srgbClr val="FFFF00"/>
                </a:solidFill>
                <a:latin typeface="Roboto Condensed" panose="02000000000000000000" pitchFamily="2" charset="0"/>
                <a:ea typeface="Roboto Condensed" panose="02000000000000000000" pitchFamily="2" charset="0"/>
                <a:cs typeface="Times New Roman" panose="02020603050405020304" pitchFamily="18" charset="0"/>
              </a:rPr>
              <a:t>I. MÔI TRƯỜNG TRUYỀN DẪN</a:t>
            </a:r>
            <a:endParaRPr lang="en-US" sz="2000" b="1" dirty="0">
              <a:solidFill>
                <a:srgbClr val="FFFF00"/>
              </a:solidFill>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spcBef>
                <a:spcPts val="600"/>
              </a:spcBef>
            </a:pPr>
            <a:r>
              <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Môi trường truyền dẫn là bất cứ thứ gì có thể mang thông tin từ nguồn đến đích.</a:t>
            </a:r>
          </a:p>
          <a:p>
            <a:pPr algn="just">
              <a:spcBef>
                <a:spcPts val="600"/>
              </a:spcBef>
            </a:pPr>
            <a:r>
              <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Trong truyền dữ liệu: môi trường truyền dẫn thường là không gian tự do, cáp đồng, hoặc cáp sợi quang</a:t>
            </a:r>
            <a:r>
              <a:rPr lang="en-US"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a:t>
            </a:r>
            <a:endPar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endParaRPr>
          </a:p>
          <a:p>
            <a:pPr algn="just">
              <a:spcBef>
                <a:spcPts val="600"/>
              </a:spcBef>
            </a:pPr>
            <a:r>
              <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Môi trường truyền dẫn được chia làm 2 loại: Hữu tuyến và vô thuyết</a:t>
            </a:r>
          </a:p>
          <a:p>
            <a:pPr marL="342900" indent="-342900" algn="just">
              <a:spcBef>
                <a:spcPts val="600"/>
              </a:spcBef>
              <a:buFont typeface="Arial" panose="020B0604020202020204" pitchFamily="34" charset="0"/>
              <a:buChar char="•"/>
            </a:pPr>
            <a:r>
              <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Hữu tuyến (có dây) gồm: cáp kim loại và cáp quang</a:t>
            </a:r>
          </a:p>
          <a:p>
            <a:pPr marL="342900" indent="-342900" algn="just">
              <a:spcBef>
                <a:spcPts val="600"/>
              </a:spcBef>
              <a:buFont typeface="Arial" panose="020B0604020202020204" pitchFamily="34" charset="0"/>
              <a:buChar char="•"/>
            </a:pPr>
            <a:r>
              <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Vô tuyến (không dây) gồm: sóng radio, sóng micro, hồng ngoại</a:t>
            </a:r>
          </a:p>
          <a:p>
            <a:pPr algn="just">
              <a:spcBef>
                <a:spcPts val="600"/>
              </a:spcBef>
            </a:pPr>
            <a:r>
              <a:rPr lang="vi-VN" sz="2000" dirty="0">
                <a:solidFill>
                  <a:schemeClr val="bg1"/>
                </a:solidFill>
                <a:latin typeface="Roboto Condensed" panose="02000000000000000000" pitchFamily="2" charset="0"/>
                <a:ea typeface="Roboto Condensed" panose="02000000000000000000" pitchFamily="2" charset="0"/>
                <a:cs typeface="Times New Roman" panose="02020603050405020304" pitchFamily="18" charset="0"/>
              </a:rPr>
              <a:t>- Trong suốt quá trình truyền, tín hiệu vô tuyến bị yếu dần theo khoảng cách dẫn đến mật độ công suất sẽ giảm.</a:t>
            </a:r>
          </a:p>
        </p:txBody>
      </p:sp>
    </p:spTree>
    <p:extLst>
      <p:ext uri="{BB962C8B-B14F-4D97-AF65-F5344CB8AC3E}">
        <p14:creationId xmlns:p14="http://schemas.microsoft.com/office/powerpoint/2010/main" val="177300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0" name="Google Shape;86;p17" descr="n185 Fb Thu Huong Pham">
            <a:extLst>
              <a:ext uri="{FF2B5EF4-FFF2-40B4-BE49-F238E27FC236}">
                <a16:creationId xmlns:a16="http://schemas.microsoft.com/office/drawing/2014/main" id="{7DE5DA0C-53FA-9513-2392-717DF329FA9B}"/>
              </a:ext>
            </a:extLst>
          </p:cNvPr>
          <p:cNvSpPr txBox="1">
            <a:spLocks noGrp="1"/>
          </p:cNvSpPr>
          <p:nvPr>
            <p:ph type="title"/>
          </p:nvPr>
        </p:nvSpPr>
        <p:spPr>
          <a:xfrm>
            <a:off x="690272" y="445111"/>
            <a:ext cx="5657188" cy="559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II. SỰ SUY GIẢM TÍN HIỆU VÀ ĐƠN VỊ ĐO</a:t>
            </a:r>
            <a:endParaRPr sz="2800" dirty="0"/>
          </a:p>
        </p:txBody>
      </p:sp>
      <p:sp>
        <p:nvSpPr>
          <p:cNvPr id="11" name="Google Shape;86;p17" descr="n185 Fb Thu Huong Pham">
            <a:extLst>
              <a:ext uri="{FF2B5EF4-FFF2-40B4-BE49-F238E27FC236}">
                <a16:creationId xmlns:a16="http://schemas.microsoft.com/office/drawing/2014/main" id="{81B159B9-0936-6304-4E09-1BB94FA49553}"/>
              </a:ext>
            </a:extLst>
          </p:cNvPr>
          <p:cNvSpPr txBox="1">
            <a:spLocks/>
          </p:cNvSpPr>
          <p:nvPr/>
        </p:nvSpPr>
        <p:spPr>
          <a:xfrm>
            <a:off x="571500" y="836313"/>
            <a:ext cx="8001000"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1+2.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Sự</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suy</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giảm</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tín</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hiệu</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nguyên</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nhân</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chủ</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yếu</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làm</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suy</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giảm</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tín</a:t>
            </a:r>
            <a:r>
              <a:rPr lang="en-US" sz="22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200" dirty="0" err="1">
                <a:solidFill>
                  <a:schemeClr val="tx1">
                    <a:lumMod val="95000"/>
                    <a:lumOff val="5000"/>
                  </a:schemeClr>
                </a:solidFill>
                <a:latin typeface="Roboto Condensed" panose="02000000000000000000" pitchFamily="2" charset="0"/>
                <a:ea typeface="Roboto Condensed" panose="02000000000000000000" pitchFamily="2" charset="0"/>
              </a:rPr>
              <a:t>hiệu</a:t>
            </a:r>
            <a:endParaRPr lang="en-US" sz="2200" dirty="0">
              <a:solidFill>
                <a:schemeClr val="tx1">
                  <a:lumMod val="95000"/>
                  <a:lumOff val="5000"/>
                </a:schemeClr>
              </a:solidFill>
              <a:latin typeface="Roboto Condensed" panose="02000000000000000000" pitchFamily="2" charset="0"/>
              <a:ea typeface="Roboto Condensed" panose="02000000000000000000" pitchFamily="2" charset="0"/>
            </a:endParaRPr>
          </a:p>
        </p:txBody>
      </p:sp>
      <p:sp>
        <p:nvSpPr>
          <p:cNvPr id="3" name="Google Shape;63;p14" descr="n185 Fb Thu Huong Pham">
            <a:extLst>
              <a:ext uri="{FF2B5EF4-FFF2-40B4-BE49-F238E27FC236}">
                <a16:creationId xmlns:a16="http://schemas.microsoft.com/office/drawing/2014/main" id="{2583D31A-25ED-4E72-68C7-AD1C0B0567E6}"/>
              </a:ext>
            </a:extLst>
          </p:cNvPr>
          <p:cNvSpPr txBox="1">
            <a:spLocks/>
          </p:cNvSpPr>
          <p:nvPr/>
        </p:nvSpPr>
        <p:spPr>
          <a:xfrm>
            <a:off x="2783230" y="1299956"/>
            <a:ext cx="3849675" cy="2894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pPr algn="ctr"/>
            <a:r>
              <a:rPr lang="en-US" b="0" dirty="0" err="1"/>
              <a:t>phiếu</a:t>
            </a:r>
            <a:r>
              <a:rPr lang="en-US" b="0" dirty="0"/>
              <a:t> </a:t>
            </a:r>
            <a:r>
              <a:rPr lang="en-US" b="0" dirty="0" err="1"/>
              <a:t>học</a:t>
            </a:r>
            <a:r>
              <a:rPr lang="en-US" b="0" dirty="0"/>
              <a:t> </a:t>
            </a:r>
            <a:r>
              <a:rPr lang="en-US" b="0" dirty="0" err="1"/>
              <a:t>tập</a:t>
            </a:r>
            <a:r>
              <a:rPr lang="en-US" b="0" dirty="0"/>
              <a:t> </a:t>
            </a:r>
            <a:r>
              <a:rPr lang="en-US" b="0" dirty="0" err="1"/>
              <a:t>số</a:t>
            </a:r>
            <a:r>
              <a:rPr lang="en-US" b="0" dirty="0"/>
              <a:t> 2</a:t>
            </a:r>
          </a:p>
        </p:txBody>
      </p:sp>
      <p:grpSp>
        <p:nvGrpSpPr>
          <p:cNvPr id="4" name="Group 3" descr="n185 Fb Thu Huong Pham">
            <a:extLst>
              <a:ext uri="{FF2B5EF4-FFF2-40B4-BE49-F238E27FC236}">
                <a16:creationId xmlns:a16="http://schemas.microsoft.com/office/drawing/2014/main" id="{993ECBC7-F157-6D84-6989-615E409C7820}"/>
              </a:ext>
            </a:extLst>
          </p:cNvPr>
          <p:cNvGrpSpPr/>
          <p:nvPr/>
        </p:nvGrpSpPr>
        <p:grpSpPr>
          <a:xfrm>
            <a:off x="774349" y="1867066"/>
            <a:ext cx="3655105" cy="908116"/>
            <a:chOff x="1687177" y="1717082"/>
            <a:chExt cx="3655105" cy="908116"/>
          </a:xfrm>
        </p:grpSpPr>
        <p:sp>
          <p:nvSpPr>
            <p:cNvPr id="5" name="TextBox 4">
              <a:extLst>
                <a:ext uri="{FF2B5EF4-FFF2-40B4-BE49-F238E27FC236}">
                  <a16:creationId xmlns:a16="http://schemas.microsoft.com/office/drawing/2014/main" id="{5A206B36-7797-5C87-9C35-B5B13925E7C5}"/>
                </a:ext>
              </a:extLst>
            </p:cNvPr>
            <p:cNvSpPr txBox="1"/>
            <p:nvPr/>
          </p:nvSpPr>
          <p:spPr>
            <a:xfrm>
              <a:off x="2742833" y="1790424"/>
              <a:ext cx="2104158" cy="707886"/>
            </a:xfrm>
            <a:prstGeom prst="rect">
              <a:avLst/>
            </a:prstGeom>
            <a:noFill/>
          </p:spPr>
          <p:txBody>
            <a:bodyPr wrap="square">
              <a:spAutoFit/>
            </a:bodyPr>
            <a:lstStyle/>
            <a:p>
              <a:pPr algn="just"/>
              <a:r>
                <a:rPr lang="vi-VN" sz="2000" dirty="0">
                  <a:solidFill>
                    <a:srgbClr val="003300"/>
                  </a:solidFill>
                  <a:effectLst/>
                  <a:latin typeface="Roboto Condensed" panose="02000000000000000000" pitchFamily="2" charset="0"/>
                  <a:ea typeface="Roboto Condensed" panose="02000000000000000000" pitchFamily="2" charset="0"/>
                </a:rPr>
                <a:t>Sự suy giảm tín hiệu là gì?</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grpSp>
          <p:nvGrpSpPr>
            <p:cNvPr id="6" name="Google Shape;989;p45">
              <a:extLst>
                <a:ext uri="{FF2B5EF4-FFF2-40B4-BE49-F238E27FC236}">
                  <a16:creationId xmlns:a16="http://schemas.microsoft.com/office/drawing/2014/main" id="{A0AD66EF-83DC-20E6-32C9-D519EC96D139}"/>
                </a:ext>
              </a:extLst>
            </p:cNvPr>
            <p:cNvGrpSpPr/>
            <p:nvPr/>
          </p:nvGrpSpPr>
          <p:grpSpPr>
            <a:xfrm>
              <a:off x="1687177" y="1717082"/>
              <a:ext cx="3655105" cy="908116"/>
              <a:chOff x="4467988" y="4382931"/>
              <a:chExt cx="659177" cy="159243"/>
            </a:xfrm>
          </p:grpSpPr>
          <p:sp>
            <p:nvSpPr>
              <p:cNvPr id="8" name="Google Shape;991;p45">
                <a:extLst>
                  <a:ext uri="{FF2B5EF4-FFF2-40B4-BE49-F238E27FC236}">
                    <a16:creationId xmlns:a16="http://schemas.microsoft.com/office/drawing/2014/main" id="{FD80A108-8EDB-B374-962C-2894418D5611}"/>
                  </a:ext>
                </a:extLst>
              </p:cNvPr>
              <p:cNvSpPr/>
              <p:nvPr/>
            </p:nvSpPr>
            <p:spPr>
              <a:xfrm>
                <a:off x="4467988" y="4382931"/>
                <a:ext cx="134343" cy="134926"/>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9" name="Google Shape;992;p45">
                <a:extLst>
                  <a:ext uri="{FF2B5EF4-FFF2-40B4-BE49-F238E27FC236}">
                    <a16:creationId xmlns:a16="http://schemas.microsoft.com/office/drawing/2014/main" id="{F79D86DC-A176-5DD7-FB6D-923DEA7678BF}"/>
                  </a:ext>
                </a:extLst>
              </p:cNvPr>
              <p:cNvSpPr/>
              <p:nvPr/>
            </p:nvSpPr>
            <p:spPr>
              <a:xfrm>
                <a:off x="4533392" y="4394306"/>
                <a:ext cx="593773" cy="147868"/>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7" name="TextBox 6">
              <a:extLst>
                <a:ext uri="{FF2B5EF4-FFF2-40B4-BE49-F238E27FC236}">
                  <a16:creationId xmlns:a16="http://schemas.microsoft.com/office/drawing/2014/main" id="{2ADDDF17-DD14-1A86-6F3C-10C82E444EF5}"/>
                </a:ext>
              </a:extLst>
            </p:cNvPr>
            <p:cNvSpPr txBox="1"/>
            <p:nvPr/>
          </p:nvSpPr>
          <p:spPr>
            <a:xfrm>
              <a:off x="1687177" y="1948981"/>
              <a:ext cx="759279" cy="400110"/>
            </a:xfrm>
            <a:prstGeom prst="rect">
              <a:avLst/>
            </a:prstGeom>
            <a:noFill/>
          </p:spPr>
          <p:txBody>
            <a:bodyPr wrap="square">
              <a:spAutoFit/>
            </a:bodyPr>
            <a:lstStyle/>
            <a:p>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1</a:t>
              </a:r>
              <a:r>
                <a:rPr lang="en-US" sz="2000" b="1" dirty="0">
                  <a:solidFill>
                    <a:srgbClr val="003300"/>
                  </a:solidFill>
                  <a:latin typeface="Roboto Condensed" panose="02000000000000000000" pitchFamily="2" charset="0"/>
                  <a:ea typeface="Roboto Condensed" panose="02000000000000000000" pitchFamily="2" charset="0"/>
                </a:rPr>
                <a:t> </a:t>
              </a:r>
              <a:endParaRPr lang="en-US" sz="2000" dirty="0"/>
            </a:p>
          </p:txBody>
        </p:sp>
      </p:grpSp>
      <p:grpSp>
        <p:nvGrpSpPr>
          <p:cNvPr id="12" name="Group 11" descr="n185 Fb Thu Huong Pham">
            <a:extLst>
              <a:ext uri="{FF2B5EF4-FFF2-40B4-BE49-F238E27FC236}">
                <a16:creationId xmlns:a16="http://schemas.microsoft.com/office/drawing/2014/main" id="{D1FFE686-3536-3931-8457-A600D84CFEF0}"/>
              </a:ext>
            </a:extLst>
          </p:cNvPr>
          <p:cNvGrpSpPr/>
          <p:nvPr/>
        </p:nvGrpSpPr>
        <p:grpSpPr>
          <a:xfrm>
            <a:off x="4598760" y="1981658"/>
            <a:ext cx="3649819" cy="2493602"/>
            <a:chOff x="4640089" y="-1131804"/>
            <a:chExt cx="4201894" cy="3131759"/>
          </a:xfrm>
        </p:grpSpPr>
        <p:sp>
          <p:nvSpPr>
            <p:cNvPr id="13" name="TextBox 12">
              <a:extLst>
                <a:ext uri="{FF2B5EF4-FFF2-40B4-BE49-F238E27FC236}">
                  <a16:creationId xmlns:a16="http://schemas.microsoft.com/office/drawing/2014/main" id="{8CB6F071-B380-98CE-81A0-ECB82B579AC3}"/>
                </a:ext>
              </a:extLst>
            </p:cNvPr>
            <p:cNvSpPr txBox="1"/>
            <p:nvPr/>
          </p:nvSpPr>
          <p:spPr>
            <a:xfrm>
              <a:off x="5788559" y="-739087"/>
              <a:ext cx="2891211" cy="2048673"/>
            </a:xfrm>
            <a:prstGeom prst="rect">
              <a:avLst/>
            </a:prstGeom>
            <a:noFill/>
          </p:spPr>
          <p:txBody>
            <a:bodyPr wrap="square">
              <a:spAutoFit/>
            </a:bodyPr>
            <a:lstStyle/>
            <a:p>
              <a:pPr algn="just"/>
              <a:r>
                <a:rPr lang="vi-VN" sz="2000" dirty="0">
                  <a:solidFill>
                    <a:srgbClr val="003300"/>
                  </a:solidFill>
                  <a:effectLst/>
                  <a:latin typeface="Roboto Condensed" panose="02000000000000000000" pitchFamily="2" charset="0"/>
                  <a:ea typeface="Roboto Condensed" panose="02000000000000000000" pitchFamily="2" charset="0"/>
                </a:rPr>
                <a:t>Chỉ ra một số nguyên nhân dẫn đến sự suy giảm tín hiệu khi truyền tín hiệu trong môi trường không dây?</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grpSp>
          <p:nvGrpSpPr>
            <p:cNvPr id="14" name="Google Shape;989;p45">
              <a:extLst>
                <a:ext uri="{FF2B5EF4-FFF2-40B4-BE49-F238E27FC236}">
                  <a16:creationId xmlns:a16="http://schemas.microsoft.com/office/drawing/2014/main" id="{F6B48D8F-6356-6CE8-863E-53F36CEC403F}"/>
                </a:ext>
              </a:extLst>
            </p:cNvPr>
            <p:cNvGrpSpPr/>
            <p:nvPr/>
          </p:nvGrpSpPr>
          <p:grpSpPr>
            <a:xfrm>
              <a:off x="4640089" y="-1131804"/>
              <a:ext cx="4201894" cy="3131759"/>
              <a:chOff x="5000527" y="3883358"/>
              <a:chExt cx="757787" cy="549170"/>
            </a:xfrm>
          </p:grpSpPr>
          <p:sp>
            <p:nvSpPr>
              <p:cNvPr id="20" name="Google Shape;991;p45">
                <a:extLst>
                  <a:ext uri="{FF2B5EF4-FFF2-40B4-BE49-F238E27FC236}">
                    <a16:creationId xmlns:a16="http://schemas.microsoft.com/office/drawing/2014/main" id="{D3950160-CBF2-DE62-C3F9-A1EFD4FA8C54}"/>
                  </a:ext>
                </a:extLst>
              </p:cNvPr>
              <p:cNvSpPr/>
              <p:nvPr/>
            </p:nvSpPr>
            <p:spPr>
              <a:xfrm>
                <a:off x="5000527" y="4201725"/>
                <a:ext cx="153690" cy="16945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 name="Google Shape;992;p45">
                <a:extLst>
                  <a:ext uri="{FF2B5EF4-FFF2-40B4-BE49-F238E27FC236}">
                    <a16:creationId xmlns:a16="http://schemas.microsoft.com/office/drawing/2014/main" id="{804243B1-5407-A63D-671F-89C583096D4F}"/>
                  </a:ext>
                </a:extLst>
              </p:cNvPr>
              <p:cNvSpPr/>
              <p:nvPr/>
            </p:nvSpPr>
            <p:spPr>
              <a:xfrm>
                <a:off x="5096460" y="3883358"/>
                <a:ext cx="661854" cy="549170"/>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17" name="TextBox 16">
              <a:extLst>
                <a:ext uri="{FF2B5EF4-FFF2-40B4-BE49-F238E27FC236}">
                  <a16:creationId xmlns:a16="http://schemas.microsoft.com/office/drawing/2014/main" id="{B5A745C3-6C8F-39F1-1C79-CDFFCECA1D6E}"/>
                </a:ext>
              </a:extLst>
            </p:cNvPr>
            <p:cNvSpPr txBox="1"/>
            <p:nvPr/>
          </p:nvSpPr>
          <p:spPr>
            <a:xfrm>
              <a:off x="4650361" y="688325"/>
              <a:ext cx="852205" cy="889047"/>
            </a:xfrm>
            <a:prstGeom prst="rect">
              <a:avLst/>
            </a:prstGeom>
            <a:noFill/>
          </p:spPr>
          <p:txBody>
            <a:bodyPr wrap="square">
              <a:spAutoFit/>
            </a:bodyPr>
            <a:lstStyle/>
            <a:p>
              <a:pPr algn="ctr"/>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3</a:t>
              </a:r>
              <a:endParaRPr lang="en-US" sz="2000" dirty="0"/>
            </a:p>
          </p:txBody>
        </p:sp>
      </p:grpSp>
      <p:grpSp>
        <p:nvGrpSpPr>
          <p:cNvPr id="30" name="Group 29" descr="n185 Fb Thu Huong Pham">
            <a:extLst>
              <a:ext uri="{FF2B5EF4-FFF2-40B4-BE49-F238E27FC236}">
                <a16:creationId xmlns:a16="http://schemas.microsoft.com/office/drawing/2014/main" id="{218356DA-8AD5-C170-E6EE-64B5BE64E58A}"/>
              </a:ext>
            </a:extLst>
          </p:cNvPr>
          <p:cNvGrpSpPr/>
          <p:nvPr/>
        </p:nvGrpSpPr>
        <p:grpSpPr>
          <a:xfrm>
            <a:off x="767166" y="2823944"/>
            <a:ext cx="3662285" cy="1681113"/>
            <a:chOff x="1679991" y="1771220"/>
            <a:chExt cx="3662285" cy="1681113"/>
          </a:xfrm>
        </p:grpSpPr>
        <p:sp>
          <p:nvSpPr>
            <p:cNvPr id="31" name="TextBox 30">
              <a:extLst>
                <a:ext uri="{FF2B5EF4-FFF2-40B4-BE49-F238E27FC236}">
                  <a16:creationId xmlns:a16="http://schemas.microsoft.com/office/drawing/2014/main" id="{A630A5E9-AC88-CD73-A886-3DF2D062A490}"/>
                </a:ext>
              </a:extLst>
            </p:cNvPr>
            <p:cNvSpPr txBox="1"/>
            <p:nvPr/>
          </p:nvSpPr>
          <p:spPr>
            <a:xfrm>
              <a:off x="2514105" y="1928478"/>
              <a:ext cx="2804541" cy="1323439"/>
            </a:xfrm>
            <a:prstGeom prst="rect">
              <a:avLst/>
            </a:prstGeom>
            <a:noFill/>
          </p:spPr>
          <p:txBody>
            <a:bodyPr wrap="square">
              <a:spAutoFit/>
            </a:bodyPr>
            <a:lstStyle/>
            <a:p>
              <a:pPr algn="just"/>
              <a:r>
                <a:rPr lang="vi-VN" sz="2000" dirty="0">
                  <a:solidFill>
                    <a:srgbClr val="003300"/>
                  </a:solidFill>
                  <a:effectLst/>
                  <a:latin typeface="Roboto Condensed" panose="02000000000000000000" pitchFamily="2" charset="0"/>
                  <a:ea typeface="Roboto Condensed" panose="02000000000000000000" pitchFamily="2" charset="0"/>
                </a:rPr>
                <a:t>Nguyên nhân dẫn tới sự suy giảm tín hiệu khi truyền tín hiệu qua cáp đồng trục</a:t>
              </a:r>
              <a:r>
                <a:rPr lang="en-US" sz="2000" dirty="0">
                  <a:solidFill>
                    <a:srgbClr val="003300"/>
                  </a:solidFill>
                  <a:effectLst/>
                  <a:latin typeface="Roboto Condensed" panose="02000000000000000000" pitchFamily="2" charset="0"/>
                  <a:ea typeface="Roboto Condensed" panose="02000000000000000000" pitchFamily="2" charset="0"/>
                </a:rPr>
                <a:t>, </a:t>
              </a:r>
              <a:r>
                <a:rPr lang="vi-VN" sz="2000" dirty="0">
                  <a:solidFill>
                    <a:srgbClr val="003300"/>
                  </a:solidFill>
                  <a:effectLst/>
                  <a:latin typeface="Roboto Condensed" panose="02000000000000000000" pitchFamily="2" charset="0"/>
                  <a:ea typeface="Roboto Condensed" panose="02000000000000000000" pitchFamily="2" charset="0"/>
                </a:rPr>
                <a:t>cáp sợi quang?</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grpSp>
          <p:nvGrpSpPr>
            <p:cNvPr id="32" name="Google Shape;989;p45">
              <a:extLst>
                <a:ext uri="{FF2B5EF4-FFF2-40B4-BE49-F238E27FC236}">
                  <a16:creationId xmlns:a16="http://schemas.microsoft.com/office/drawing/2014/main" id="{4FB044FB-E503-0212-32B1-BB6170817D44}"/>
                </a:ext>
              </a:extLst>
            </p:cNvPr>
            <p:cNvGrpSpPr/>
            <p:nvPr/>
          </p:nvGrpSpPr>
          <p:grpSpPr>
            <a:xfrm>
              <a:off x="1679991" y="1771220"/>
              <a:ext cx="3662285" cy="1681113"/>
              <a:chOff x="4466693" y="4392422"/>
              <a:chExt cx="660472" cy="294792"/>
            </a:xfrm>
          </p:grpSpPr>
          <p:sp>
            <p:nvSpPr>
              <p:cNvPr id="34" name="Google Shape;991;p45">
                <a:extLst>
                  <a:ext uri="{FF2B5EF4-FFF2-40B4-BE49-F238E27FC236}">
                    <a16:creationId xmlns:a16="http://schemas.microsoft.com/office/drawing/2014/main" id="{CFE2E79F-B005-E459-3D83-84135E99F5D3}"/>
                  </a:ext>
                </a:extLst>
              </p:cNvPr>
              <p:cNvSpPr/>
              <p:nvPr/>
            </p:nvSpPr>
            <p:spPr>
              <a:xfrm>
                <a:off x="4466693" y="4502430"/>
                <a:ext cx="136932" cy="123550"/>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35" name="Google Shape;992;p45">
                <a:extLst>
                  <a:ext uri="{FF2B5EF4-FFF2-40B4-BE49-F238E27FC236}">
                    <a16:creationId xmlns:a16="http://schemas.microsoft.com/office/drawing/2014/main" id="{FF8A202A-839D-1A80-ADAE-A14AF1AA1012}"/>
                  </a:ext>
                </a:extLst>
              </p:cNvPr>
              <p:cNvSpPr/>
              <p:nvPr/>
            </p:nvSpPr>
            <p:spPr>
              <a:xfrm>
                <a:off x="4533392" y="4392422"/>
                <a:ext cx="593773" cy="294792"/>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sp>
          <p:nvSpPr>
            <p:cNvPr id="33" name="TextBox 32">
              <a:extLst>
                <a:ext uri="{FF2B5EF4-FFF2-40B4-BE49-F238E27FC236}">
                  <a16:creationId xmlns:a16="http://schemas.microsoft.com/office/drawing/2014/main" id="{2DF24EB7-3BB4-DAA0-5F38-42BC5DD2E7A4}"/>
                </a:ext>
              </a:extLst>
            </p:cNvPr>
            <p:cNvSpPr txBox="1"/>
            <p:nvPr/>
          </p:nvSpPr>
          <p:spPr>
            <a:xfrm>
              <a:off x="1687174" y="2550794"/>
              <a:ext cx="759279" cy="400110"/>
            </a:xfrm>
            <a:prstGeom prst="rect">
              <a:avLst/>
            </a:prstGeom>
            <a:noFill/>
          </p:spPr>
          <p:txBody>
            <a:bodyPr wrap="square">
              <a:spAutoFit/>
            </a:bodyPr>
            <a:lstStyle/>
            <a:p>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2</a:t>
              </a:r>
              <a:r>
                <a:rPr lang="en-US" sz="2000" b="1" dirty="0">
                  <a:solidFill>
                    <a:srgbClr val="003300"/>
                  </a:solidFill>
                  <a:latin typeface="Roboto Condensed" panose="02000000000000000000" pitchFamily="2" charset="0"/>
                  <a:ea typeface="Roboto Condensed" panose="02000000000000000000" pitchFamily="2" charset="0"/>
                </a:rPr>
                <a:t> </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 name="Picture 6" descr="n185 Fb Thu Huong Pham">
            <a:extLst>
              <a:ext uri="{FF2B5EF4-FFF2-40B4-BE49-F238E27FC236}">
                <a16:creationId xmlns:a16="http://schemas.microsoft.com/office/drawing/2014/main" id="{97E3E834-446B-DB36-B9C8-52527BFE5FE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7659338" y="531436"/>
            <a:ext cx="791193" cy="791193"/>
          </a:xfrm>
          <a:prstGeom prst="rect">
            <a:avLst/>
          </a:prstGeom>
        </p:spPr>
      </p:pic>
      <p:sp>
        <p:nvSpPr>
          <p:cNvPr id="63" name="Google Shape;63;p14" descr="n185 Fb Thu Huong Pham"/>
          <p:cNvSpPr txBox="1">
            <a:spLocks noGrp="1"/>
          </p:cNvSpPr>
          <p:nvPr>
            <p:ph type="title"/>
          </p:nvPr>
        </p:nvSpPr>
        <p:spPr>
          <a:xfrm>
            <a:off x="2018724" y="518507"/>
            <a:ext cx="5003207" cy="2336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0" dirty="0"/>
              <a:t>Kết quả phiếu học tập số 2</a:t>
            </a:r>
            <a:endParaRPr sz="3600" b="0" dirty="0"/>
          </a:p>
        </p:txBody>
      </p:sp>
      <p:sp>
        <p:nvSpPr>
          <p:cNvPr id="64" name="Google Shape;64;p14" descr="n185 Fb Thu Huong Pham"/>
          <p:cNvSpPr txBox="1">
            <a:spLocks noGrp="1"/>
          </p:cNvSpPr>
          <p:nvPr>
            <p:ph type="body" idx="1"/>
          </p:nvPr>
        </p:nvSpPr>
        <p:spPr>
          <a:xfrm>
            <a:off x="3250777" y="1215725"/>
            <a:ext cx="4830573" cy="891803"/>
          </a:xfrm>
          <a:prstGeom prst="rect">
            <a:avLst/>
          </a:prstGeom>
        </p:spPr>
        <p:txBody>
          <a:bodyPr spcFirstLastPara="1" wrap="square" lIns="91425" tIns="91425" rIns="91425" bIns="91425" anchor="t" anchorCtr="0">
            <a:noAutofit/>
          </a:bodyPr>
          <a:lstStyle/>
          <a:p>
            <a:pPr marL="76200" indent="0" algn="just">
              <a:lnSpc>
                <a:spcPct val="125000"/>
              </a:lnSpc>
              <a:spcBef>
                <a:spcPts val="0"/>
              </a:spcBef>
              <a:buNone/>
            </a:pP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Để bù lại </a:t>
            </a:r>
            <a:r>
              <a:rPr lang="en-US" sz="22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mất mát ta sử dụng các bộ khuếch đại để khuếch đại tín hiệu.</a:t>
            </a:r>
          </a:p>
        </p:txBody>
      </p:sp>
      <p:sp>
        <p:nvSpPr>
          <p:cNvPr id="66" name="Google Shape;66;p14"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8" name="Rectangle: Rounded Corners 17" descr="n185 Fb Thu Huong Pham">
            <a:extLst>
              <a:ext uri="{FF2B5EF4-FFF2-40B4-BE49-F238E27FC236}">
                <a16:creationId xmlns:a16="http://schemas.microsoft.com/office/drawing/2014/main" id="{8F7B6D60-AD80-203A-186B-FFE4B25B41B1}"/>
              </a:ext>
            </a:extLst>
          </p:cNvPr>
          <p:cNvSpPr/>
          <p:nvPr/>
        </p:nvSpPr>
        <p:spPr>
          <a:xfrm>
            <a:off x="3277194" y="1264338"/>
            <a:ext cx="4777740" cy="960702"/>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Google Shape;64;p14" descr="n185 Fb Thu Huong Pham">
            <a:extLst>
              <a:ext uri="{FF2B5EF4-FFF2-40B4-BE49-F238E27FC236}">
                <a16:creationId xmlns:a16="http://schemas.microsoft.com/office/drawing/2014/main" id="{2F7BCA27-4F36-4796-C345-CB8007E44DF2}"/>
              </a:ext>
            </a:extLst>
          </p:cNvPr>
          <p:cNvSpPr txBox="1">
            <a:spLocks/>
          </p:cNvSpPr>
          <p:nvPr/>
        </p:nvSpPr>
        <p:spPr>
          <a:xfrm>
            <a:off x="1049892" y="1217455"/>
            <a:ext cx="2061906" cy="216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76200" indent="0" algn="just">
              <a:spcBef>
                <a:spcPts val="0"/>
              </a:spcBef>
              <a:buNone/>
            </a:pPr>
            <a:r>
              <a:rPr lang="vi-VN" sz="22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Câu 1.</a:t>
            </a:r>
          </a:p>
          <a:p>
            <a:pPr marL="76200" indent="0" algn="just">
              <a:spcBef>
                <a:spcPts val="0"/>
              </a:spcBef>
              <a:buNone/>
            </a:pP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Suy giảm tín hiệu là sự mất mát năng lượng khi tín hiệu được truyền qua môi trường truyền dẫn. </a:t>
            </a:r>
          </a:p>
        </p:txBody>
      </p:sp>
      <p:sp>
        <p:nvSpPr>
          <p:cNvPr id="19" name="Rectangle: Rounded Corners 18" descr="n185 Fb Thu Huong Pham">
            <a:extLst>
              <a:ext uri="{FF2B5EF4-FFF2-40B4-BE49-F238E27FC236}">
                <a16:creationId xmlns:a16="http://schemas.microsoft.com/office/drawing/2014/main" id="{03311CC3-61EB-B12E-B6EE-8A557FEE10F1}"/>
              </a:ext>
            </a:extLst>
          </p:cNvPr>
          <p:cNvSpPr/>
          <p:nvPr/>
        </p:nvSpPr>
        <p:spPr>
          <a:xfrm>
            <a:off x="1049892" y="1251186"/>
            <a:ext cx="2095733" cy="2984419"/>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n185 Fb Thu Huong Pham">
            <a:extLst>
              <a:ext uri="{FF2B5EF4-FFF2-40B4-BE49-F238E27FC236}">
                <a16:creationId xmlns:a16="http://schemas.microsoft.com/office/drawing/2014/main" id="{F7C68F05-E8BE-6250-ECD6-B7CDF1E5BB0D}"/>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3407731" y="2273653"/>
            <a:ext cx="4647203" cy="1961952"/>
          </a:xfrm>
          <a:prstGeom prst="rect">
            <a:avLst/>
          </a:prstGeom>
        </p:spPr>
      </p:pic>
    </p:spTree>
    <p:extLst>
      <p:ext uri="{BB962C8B-B14F-4D97-AF65-F5344CB8AC3E}">
        <p14:creationId xmlns:p14="http://schemas.microsoft.com/office/powerpoint/2010/main" val="6368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 calcmode="lin" valueType="num">
                                      <p:cBhvr additive="base">
                                        <p:cTn id="21"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P spid="18" grpId="0" animBg="1"/>
      <p:bldP spid="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descr="n185 Fb Thu Huong Pham"/>
          <p:cNvSpPr txBox="1">
            <a:spLocks noGrp="1"/>
          </p:cNvSpPr>
          <p:nvPr>
            <p:ph type="ctrTitle"/>
          </p:nvPr>
        </p:nvSpPr>
        <p:spPr>
          <a:xfrm>
            <a:off x="1051001" y="1188989"/>
            <a:ext cx="6685637" cy="4462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Câu</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2.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Nguyên</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nhân</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dẫn</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tới</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sự</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suy</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giảm</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tín</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r>
              <a:rPr lang="en-US" sz="20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hiệu</a:t>
            </a:r>
            <a:r>
              <a:rPr lang="en-US"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rPr>
              <a:t> </a:t>
            </a:r>
            <a:endParaRPr sz="20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sym typeface="Arial"/>
            </a:endParaRPr>
          </a:p>
        </p:txBody>
      </p:sp>
      <p:sp>
        <p:nvSpPr>
          <p:cNvPr id="73" name="Google Shape;73;p15" descr="n185 Fb Thu Huong Pham"/>
          <p:cNvSpPr/>
          <p:nvPr/>
        </p:nvSpPr>
        <p:spPr>
          <a:xfrm>
            <a:off x="760737" y="560114"/>
            <a:ext cx="717689" cy="628875"/>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74" name="Google Shape;74;p15"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5" name="TextBox 4" descr="n185 Fb Thu Huong Pham">
            <a:extLst>
              <a:ext uri="{FF2B5EF4-FFF2-40B4-BE49-F238E27FC236}">
                <a16:creationId xmlns:a16="http://schemas.microsoft.com/office/drawing/2014/main" id="{476A8DC4-D4EA-C6CF-4361-20A85A21D1ED}"/>
              </a:ext>
            </a:extLst>
          </p:cNvPr>
          <p:cNvSpPr txBox="1"/>
          <p:nvPr/>
        </p:nvSpPr>
        <p:spPr>
          <a:xfrm>
            <a:off x="944881" y="1532809"/>
            <a:ext cx="3970020" cy="1938992"/>
          </a:xfrm>
          <a:prstGeom prst="rect">
            <a:avLst/>
          </a:prstGeom>
          <a:noFill/>
        </p:spPr>
        <p:txBody>
          <a:bodyPr wrap="square">
            <a:spAutoFit/>
          </a:bodyPr>
          <a:lstStyle/>
          <a:p>
            <a:pPr algn="just"/>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Cáp</a:t>
            </a:r>
            <a:r>
              <a:rPr lang="en-US" sz="20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đồng</a:t>
            </a:r>
            <a:r>
              <a:rPr lang="en-US" sz="20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trục</a:t>
            </a:r>
            <a:endParaRPr lang="en-US" sz="2000" b="1" dirty="0">
              <a:solidFill>
                <a:srgbClr val="003300"/>
              </a:solidFill>
              <a:effectLst/>
              <a:latin typeface="Roboto Condensed" panose="02000000000000000000" pitchFamily="2" charset="0"/>
              <a:ea typeface="Roboto Condensed" panose="02000000000000000000" pitchFamily="2" charset="0"/>
            </a:endParaRPr>
          </a:p>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do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chiều</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dài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dây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dẫn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cáp</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càng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dài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càng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lớn</a:t>
            </a:r>
            <a:endParaRPr lang="en-US" sz="2000" dirty="0">
              <a:solidFill>
                <a:srgbClr val="003300"/>
              </a:solidFill>
              <a:effectLst/>
              <a:latin typeface="Roboto Condensed" panose="02000000000000000000" pitchFamily="2" charset="0"/>
              <a:ea typeface="Roboto Condensed" panose="02000000000000000000" pitchFamily="2" charset="0"/>
            </a:endParaRPr>
          </a:p>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tại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các</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mối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nối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số</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lượng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mối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nối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càng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nhiều</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thì</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càng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chất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lượng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pic>
        <p:nvPicPr>
          <p:cNvPr id="6146" name="Picture 2" descr="n185 Fb Thu Huong Pham">
            <a:extLst>
              <a:ext uri="{FF2B5EF4-FFF2-40B4-BE49-F238E27FC236}">
                <a16:creationId xmlns:a16="http://schemas.microsoft.com/office/drawing/2014/main" id="{6C6B8F01-E670-8055-D558-4DA242C12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38" y="1532809"/>
            <a:ext cx="2948381" cy="1862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descr="n185 Fb Thu Huong Pham">
            <a:extLst>
              <a:ext uri="{FF2B5EF4-FFF2-40B4-BE49-F238E27FC236}">
                <a16:creationId xmlns:a16="http://schemas.microsoft.com/office/drawing/2014/main" id="{F7C974BD-713E-4F3D-3EB3-F21D004B6183}"/>
              </a:ext>
            </a:extLst>
          </p:cNvPr>
          <p:cNvSpPr txBox="1"/>
          <p:nvPr/>
        </p:nvSpPr>
        <p:spPr>
          <a:xfrm>
            <a:off x="908991" y="3430384"/>
            <a:ext cx="7222672" cy="1015663"/>
          </a:xfrm>
          <a:prstGeom prst="rect">
            <a:avLst/>
          </a:prstGeom>
          <a:noFill/>
        </p:spPr>
        <p:txBody>
          <a:bodyPr wrap="square">
            <a:spAutoFit/>
          </a:bodyPr>
          <a:lstStyle/>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Nhiệt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độ</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môi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trường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thay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đổi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làm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thay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đổi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tính</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chất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vật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liệu</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dẫn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điện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cách</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điện</a:t>
            </a:r>
            <a:endParaRPr lang="en-US" sz="2000" dirty="0">
              <a:solidFill>
                <a:srgbClr val="003300"/>
              </a:solidFill>
              <a:effectLst/>
              <a:latin typeface="Roboto Condensed" panose="02000000000000000000" pitchFamily="2" charset="0"/>
              <a:ea typeface="Roboto Condensed" panose="02000000000000000000" pitchFamily="2" charset="0"/>
            </a:endParaRPr>
          </a:p>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do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điện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trở</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điện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môi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và</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phát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xạ</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sp>
        <p:nvSpPr>
          <p:cNvPr id="2" name="Google Shape;63;p14" descr="n185 Fb Thu Huong Pham">
            <a:extLst>
              <a:ext uri="{FF2B5EF4-FFF2-40B4-BE49-F238E27FC236}">
                <a16:creationId xmlns:a16="http://schemas.microsoft.com/office/drawing/2014/main" id="{AFE1B0A2-D86D-7624-9D96-9802B5EEFC7A}"/>
              </a:ext>
            </a:extLst>
          </p:cNvPr>
          <p:cNvSpPr txBox="1">
            <a:spLocks/>
          </p:cNvSpPr>
          <p:nvPr/>
        </p:nvSpPr>
        <p:spPr>
          <a:xfrm>
            <a:off x="2018724" y="518507"/>
            <a:ext cx="5003207" cy="233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600" dirty="0" err="1"/>
              <a:t>Kết</a:t>
            </a:r>
            <a:r>
              <a:rPr lang="en-US" sz="3600" dirty="0"/>
              <a:t> </a:t>
            </a:r>
            <a:r>
              <a:rPr lang="en-US" sz="3600" dirty="0" err="1"/>
              <a:t>quả</a:t>
            </a:r>
            <a:r>
              <a:rPr lang="en-US" sz="3600" dirty="0"/>
              <a:t> </a:t>
            </a:r>
            <a:r>
              <a:rPr lang="en-US" sz="3600" dirty="0" err="1"/>
              <a:t>phiếu</a:t>
            </a:r>
            <a:r>
              <a:rPr lang="en-US" sz="3600" dirty="0"/>
              <a:t> </a:t>
            </a:r>
            <a:r>
              <a:rPr lang="en-US" sz="3600" dirty="0" err="1"/>
              <a:t>học</a:t>
            </a:r>
            <a:r>
              <a:rPr lang="en-US" sz="3600" dirty="0"/>
              <a:t> </a:t>
            </a:r>
            <a:r>
              <a:rPr lang="en-US" sz="3600" dirty="0" err="1"/>
              <a:t>tập</a:t>
            </a:r>
            <a:r>
              <a:rPr lang="en-US" sz="3600" dirty="0"/>
              <a:t> </a:t>
            </a:r>
            <a:r>
              <a:rPr lang="en-US" sz="3600" dirty="0" err="1"/>
              <a:t>số</a:t>
            </a:r>
            <a:r>
              <a:rPr lang="en-US" sz="3600" dirty="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 calcmode="lin" valueType="num">
                                      <p:cBhvr additive="base">
                                        <p:cTn id="3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5" descr="n185 Fb Thu Huong Pham"/>
          <p:cNvSpPr/>
          <p:nvPr/>
        </p:nvSpPr>
        <p:spPr>
          <a:xfrm>
            <a:off x="777063" y="560114"/>
            <a:ext cx="717689" cy="628875"/>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74" name="Google Shape;74;p15"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5" name="TextBox 4" descr="n185 Fb Thu Huong Pham">
            <a:extLst>
              <a:ext uri="{FF2B5EF4-FFF2-40B4-BE49-F238E27FC236}">
                <a16:creationId xmlns:a16="http://schemas.microsoft.com/office/drawing/2014/main" id="{476A8DC4-D4EA-C6CF-4361-20A85A21D1ED}"/>
              </a:ext>
            </a:extLst>
          </p:cNvPr>
          <p:cNvSpPr txBox="1"/>
          <p:nvPr/>
        </p:nvSpPr>
        <p:spPr>
          <a:xfrm>
            <a:off x="1119581" y="1281349"/>
            <a:ext cx="2717633" cy="2862322"/>
          </a:xfrm>
          <a:prstGeom prst="rect">
            <a:avLst/>
          </a:prstGeom>
          <a:noFill/>
        </p:spPr>
        <p:txBody>
          <a:bodyPr wrap="square">
            <a:spAutoFit/>
          </a:bodyPr>
          <a:lstStyle/>
          <a:p>
            <a:pPr algn="just"/>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Cáp</a:t>
            </a:r>
            <a:r>
              <a:rPr lang="en-US" sz="20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sợi</a:t>
            </a:r>
            <a:r>
              <a:rPr lang="en-US" sz="20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quang</a:t>
            </a:r>
            <a:r>
              <a:rPr lang="en-US" sz="20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p>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do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vật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liệu</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hấp</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thụ</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ánh</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sáng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các</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tạp</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chất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trong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sợi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quang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p>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do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tán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xạ</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ánh</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sáng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p>
          <a:p>
            <a:pPr algn="just"/>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do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sợi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quang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bị</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uốn</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cong</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khi</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chế</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tạo</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hoặc</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lắp</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đặt</a:t>
            </a:r>
            <a:r>
              <a:rPr lang="en-US"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p>
        </p:txBody>
      </p:sp>
      <p:pic>
        <p:nvPicPr>
          <p:cNvPr id="7172" name="Picture 4" descr="n185 Fb Thu Huong Pham">
            <a:extLst>
              <a:ext uri="{FF2B5EF4-FFF2-40B4-BE49-F238E27FC236}">
                <a16:creationId xmlns:a16="http://schemas.microsoft.com/office/drawing/2014/main" id="{56DA1B8E-67C0-5272-57C2-3088E58EB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87" y="1281349"/>
            <a:ext cx="3454578" cy="1739437"/>
          </a:xfrm>
          <a:prstGeom prst="round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n185 Fb Thu Huong Pham">
            <a:extLst>
              <a:ext uri="{FF2B5EF4-FFF2-40B4-BE49-F238E27FC236}">
                <a16:creationId xmlns:a16="http://schemas.microsoft.com/office/drawing/2014/main" id="{96E26225-360F-4863-7607-0D90921B33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31" b="20187"/>
          <a:stretch/>
        </p:blipFill>
        <p:spPr bwMode="auto">
          <a:xfrm>
            <a:off x="4346120" y="3020786"/>
            <a:ext cx="3282565" cy="1292510"/>
          </a:xfrm>
          <a:prstGeom prst="round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Google Shape;63;p14" descr="n185 Fb Thu Huong Pham">
            <a:extLst>
              <a:ext uri="{FF2B5EF4-FFF2-40B4-BE49-F238E27FC236}">
                <a16:creationId xmlns:a16="http://schemas.microsoft.com/office/drawing/2014/main" id="{4D7305EF-39AF-9EF2-B1DE-D40BE95B3885}"/>
              </a:ext>
            </a:extLst>
          </p:cNvPr>
          <p:cNvSpPr txBox="1">
            <a:spLocks/>
          </p:cNvSpPr>
          <p:nvPr/>
        </p:nvSpPr>
        <p:spPr>
          <a:xfrm>
            <a:off x="2018724" y="518507"/>
            <a:ext cx="5003207" cy="233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600" dirty="0" err="1"/>
              <a:t>Kết</a:t>
            </a:r>
            <a:r>
              <a:rPr lang="en-US" sz="3600" dirty="0"/>
              <a:t> </a:t>
            </a:r>
            <a:r>
              <a:rPr lang="en-US" sz="3600" dirty="0" err="1"/>
              <a:t>quả</a:t>
            </a:r>
            <a:r>
              <a:rPr lang="en-US" sz="3600" dirty="0"/>
              <a:t> </a:t>
            </a:r>
            <a:r>
              <a:rPr lang="en-US" sz="3600" dirty="0" err="1"/>
              <a:t>phiếu</a:t>
            </a:r>
            <a:r>
              <a:rPr lang="en-US" sz="3600" dirty="0"/>
              <a:t> </a:t>
            </a:r>
            <a:r>
              <a:rPr lang="en-US" sz="3600" dirty="0" err="1"/>
              <a:t>học</a:t>
            </a:r>
            <a:r>
              <a:rPr lang="en-US" sz="3600" dirty="0"/>
              <a:t> </a:t>
            </a:r>
            <a:r>
              <a:rPr lang="en-US" sz="3600" dirty="0" err="1"/>
              <a:t>tập</a:t>
            </a:r>
            <a:r>
              <a:rPr lang="en-US" sz="3600" dirty="0"/>
              <a:t> </a:t>
            </a:r>
            <a:r>
              <a:rPr lang="en-US" sz="3600" dirty="0" err="1"/>
              <a:t>số</a:t>
            </a:r>
            <a:r>
              <a:rPr lang="en-US" sz="3600" dirty="0"/>
              <a:t> 2</a:t>
            </a:r>
          </a:p>
        </p:txBody>
      </p:sp>
    </p:spTree>
    <p:extLst>
      <p:ext uri="{BB962C8B-B14F-4D97-AF65-F5344CB8AC3E}">
        <p14:creationId xmlns:p14="http://schemas.microsoft.com/office/powerpoint/2010/main" val="32296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5" name="TextBox 4" descr="n185 Fb Thu Huong Pham">
            <a:extLst>
              <a:ext uri="{FF2B5EF4-FFF2-40B4-BE49-F238E27FC236}">
                <a16:creationId xmlns:a16="http://schemas.microsoft.com/office/drawing/2014/main" id="{476A8DC4-D4EA-C6CF-4361-20A85A21D1ED}"/>
              </a:ext>
            </a:extLst>
          </p:cNvPr>
          <p:cNvSpPr txBox="1"/>
          <p:nvPr/>
        </p:nvSpPr>
        <p:spPr>
          <a:xfrm>
            <a:off x="882492" y="1230584"/>
            <a:ext cx="4085749" cy="3170099"/>
          </a:xfrm>
          <a:prstGeom prst="rect">
            <a:avLst/>
          </a:prstGeom>
          <a:noFill/>
        </p:spPr>
        <p:txBody>
          <a:bodyPr wrap="square">
            <a:spAutoFit/>
          </a:bodyPr>
          <a:lstStyle/>
          <a:p>
            <a:pPr algn="just"/>
            <a:r>
              <a:rPr lang="en-US" sz="2000" b="1"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Câu</a:t>
            </a:r>
            <a:r>
              <a:rPr lang="en-US" sz="2000" b="1"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3.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Nguyên</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nhân</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dẫn</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tới</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sự</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suy</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giảm</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0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của</a:t>
            </a:r>
            <a:r>
              <a:rPr lang="en-US"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m</a:t>
            </a:r>
            <a:r>
              <a:rPr lang="vi-VN"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ôi trường không dây</a:t>
            </a:r>
          </a:p>
          <a:p>
            <a:pPr algn="just"/>
            <a:r>
              <a:rPr lang="vi-VN"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Suy giảm do khoảng cách truyền dẫn</a:t>
            </a:r>
          </a:p>
          <a:p>
            <a:pPr algn="just"/>
            <a:r>
              <a:rPr lang="vi-VN"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Suy giảm do hiệu ứng đa đường truyền, do vật cản</a:t>
            </a:r>
          </a:p>
          <a:p>
            <a:pPr algn="just"/>
            <a:r>
              <a:rPr lang="vi-VN"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Suy giảm do sự chuyển động của bộ thu và bộ phát</a:t>
            </a:r>
          </a:p>
          <a:p>
            <a:pPr algn="just"/>
            <a:r>
              <a:rPr lang="vi-VN" sz="2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Suy giảm do sự khúc xạ, nhiễu xạ, tán xạ</a:t>
            </a:r>
          </a:p>
        </p:txBody>
      </p:sp>
      <p:pic>
        <p:nvPicPr>
          <p:cNvPr id="1026" name="Picture 2" descr="n185 Fb Thu Huong Pham">
            <a:extLst>
              <a:ext uri="{FF2B5EF4-FFF2-40B4-BE49-F238E27FC236}">
                <a16:creationId xmlns:a16="http://schemas.microsoft.com/office/drawing/2014/main" id="{6D55FC35-E467-E31D-A7F8-5EAF3422A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4" r="6072"/>
          <a:stretch/>
        </p:blipFill>
        <p:spPr bwMode="auto">
          <a:xfrm>
            <a:off x="5073665" y="1623059"/>
            <a:ext cx="3187843" cy="2244853"/>
          </a:xfrm>
          <a:prstGeom prst="round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Google Shape;63;p14" descr="n185 Fb Thu Huong Pham">
            <a:extLst>
              <a:ext uri="{FF2B5EF4-FFF2-40B4-BE49-F238E27FC236}">
                <a16:creationId xmlns:a16="http://schemas.microsoft.com/office/drawing/2014/main" id="{ED807D96-DE96-4ED7-94C9-DD0F0594085C}"/>
              </a:ext>
            </a:extLst>
          </p:cNvPr>
          <p:cNvSpPr txBox="1">
            <a:spLocks/>
          </p:cNvSpPr>
          <p:nvPr/>
        </p:nvSpPr>
        <p:spPr>
          <a:xfrm>
            <a:off x="2018724" y="518507"/>
            <a:ext cx="5003207" cy="233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600" dirty="0" err="1"/>
              <a:t>Kết</a:t>
            </a:r>
            <a:r>
              <a:rPr lang="en-US" sz="3600" dirty="0"/>
              <a:t> </a:t>
            </a:r>
            <a:r>
              <a:rPr lang="en-US" sz="3600" dirty="0" err="1"/>
              <a:t>quả</a:t>
            </a:r>
            <a:r>
              <a:rPr lang="en-US" sz="3600" dirty="0"/>
              <a:t> </a:t>
            </a:r>
            <a:r>
              <a:rPr lang="en-US" sz="3600" dirty="0" err="1"/>
              <a:t>phiếu</a:t>
            </a:r>
            <a:r>
              <a:rPr lang="en-US" sz="3600" dirty="0"/>
              <a:t> </a:t>
            </a:r>
            <a:r>
              <a:rPr lang="en-US" sz="3600" dirty="0" err="1"/>
              <a:t>học</a:t>
            </a:r>
            <a:r>
              <a:rPr lang="en-US" sz="3600" dirty="0"/>
              <a:t> </a:t>
            </a:r>
            <a:r>
              <a:rPr lang="en-US" sz="3600" dirty="0" err="1"/>
              <a:t>tập</a:t>
            </a:r>
            <a:r>
              <a:rPr lang="en-US" sz="3600" dirty="0"/>
              <a:t> </a:t>
            </a:r>
            <a:r>
              <a:rPr lang="en-US" sz="3600" dirty="0" err="1"/>
              <a:t>số</a:t>
            </a:r>
            <a:r>
              <a:rPr lang="en-US" sz="3600" dirty="0"/>
              <a:t> 2</a:t>
            </a:r>
          </a:p>
        </p:txBody>
      </p:sp>
    </p:spTree>
    <p:extLst>
      <p:ext uri="{BB962C8B-B14F-4D97-AF65-F5344CB8AC3E}">
        <p14:creationId xmlns:p14="http://schemas.microsoft.com/office/powerpoint/2010/main" val="28550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0" name="Google Shape;86;p17" descr="n185 Fb Thu Huong Pham">
            <a:extLst>
              <a:ext uri="{FF2B5EF4-FFF2-40B4-BE49-F238E27FC236}">
                <a16:creationId xmlns:a16="http://schemas.microsoft.com/office/drawing/2014/main" id="{7DE5DA0C-53FA-9513-2392-717DF329FA9B}"/>
              </a:ext>
            </a:extLst>
          </p:cNvPr>
          <p:cNvSpPr txBox="1">
            <a:spLocks noGrp="1"/>
          </p:cNvSpPr>
          <p:nvPr>
            <p:ph type="title"/>
          </p:nvPr>
        </p:nvSpPr>
        <p:spPr>
          <a:xfrm>
            <a:off x="690272" y="445111"/>
            <a:ext cx="5657188" cy="559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II. SỰ SUY GIẢM TÍN HIỆU VÀ ĐƠN VỊ ĐO</a:t>
            </a:r>
            <a:endParaRPr sz="2800" dirty="0"/>
          </a:p>
        </p:txBody>
      </p:sp>
      <p:sp>
        <p:nvSpPr>
          <p:cNvPr id="11" name="Google Shape;86;p17" descr="n185 Fb Thu Huong Pham">
            <a:extLst>
              <a:ext uri="{FF2B5EF4-FFF2-40B4-BE49-F238E27FC236}">
                <a16:creationId xmlns:a16="http://schemas.microsoft.com/office/drawing/2014/main" id="{81B159B9-0936-6304-4E09-1BB94FA49553}"/>
              </a:ext>
            </a:extLst>
          </p:cNvPr>
          <p:cNvSpPr txBox="1">
            <a:spLocks/>
          </p:cNvSpPr>
          <p:nvPr/>
        </p:nvSpPr>
        <p:spPr>
          <a:xfrm>
            <a:off x="690272" y="934816"/>
            <a:ext cx="1840657"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3.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Đơn</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vị</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đo</a:t>
            </a:r>
            <a:endParaRPr lang="en-US" sz="2400" dirty="0">
              <a:solidFill>
                <a:schemeClr val="tx1">
                  <a:lumMod val="95000"/>
                  <a:lumOff val="5000"/>
                </a:schemeClr>
              </a:solidFill>
              <a:latin typeface="Roboto Condensed" panose="02000000000000000000" pitchFamily="2" charset="0"/>
              <a:ea typeface="Roboto Condensed" panose="02000000000000000000" pitchFamily="2" charset="0"/>
            </a:endParaRPr>
          </a:p>
        </p:txBody>
      </p:sp>
      <p:sp>
        <p:nvSpPr>
          <p:cNvPr id="18" name="TextBox 17" descr="n185 Fb Thu Huong Pham">
            <a:extLst>
              <a:ext uri="{FF2B5EF4-FFF2-40B4-BE49-F238E27FC236}">
                <a16:creationId xmlns:a16="http://schemas.microsoft.com/office/drawing/2014/main" id="{624C1B18-0B9A-0A2C-3D49-CD3E595CCF95}"/>
              </a:ext>
            </a:extLst>
          </p:cNvPr>
          <p:cNvSpPr txBox="1"/>
          <p:nvPr/>
        </p:nvSpPr>
        <p:spPr>
          <a:xfrm>
            <a:off x="5265420" y="1410459"/>
            <a:ext cx="2628900" cy="2753318"/>
          </a:xfrm>
          <a:prstGeom prst="rect">
            <a:avLst/>
          </a:prstGeom>
          <a:noFill/>
        </p:spPr>
        <p:txBody>
          <a:bodyPr wrap="square">
            <a:spAutoFit/>
          </a:bodyPr>
          <a:lstStyle/>
          <a:p>
            <a:pPr algn="just">
              <a:lnSpc>
                <a:spcPct val="125000"/>
              </a:lnSpc>
            </a:pPr>
            <a:r>
              <a:rPr lang="pt-BR" sz="2000" dirty="0">
                <a:solidFill>
                  <a:srgbClr val="003300"/>
                </a:solidFill>
                <a:effectLst/>
                <a:latin typeface="Roboto Condensed" panose="02000000000000000000" pitchFamily="2" charset="0"/>
                <a:ea typeface="Roboto Condensed" panose="02000000000000000000" pitchFamily="2" charset="0"/>
              </a:rPr>
              <a:t>Bel xuất phát từ tên của Alexander Graham Bell, người phát minh ra điện thoại. Bel sử dụng logarit cơ số 10 để biểu diễn tỉ số công suất phát với công suất thu.</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sp>
        <p:nvSpPr>
          <p:cNvPr id="22" name="TextBox 21" descr="n185 Fb Thu Huong Pham">
            <a:extLst>
              <a:ext uri="{FF2B5EF4-FFF2-40B4-BE49-F238E27FC236}">
                <a16:creationId xmlns:a16="http://schemas.microsoft.com/office/drawing/2014/main" id="{FF2570F1-6954-ADE9-0CC3-D4ABAB464565}"/>
              </a:ext>
            </a:extLst>
          </p:cNvPr>
          <p:cNvSpPr txBox="1"/>
          <p:nvPr/>
        </p:nvSpPr>
        <p:spPr>
          <a:xfrm>
            <a:off x="972094" y="1410459"/>
            <a:ext cx="4209506" cy="707886"/>
          </a:xfrm>
          <a:prstGeom prst="rect">
            <a:avLst/>
          </a:prstGeom>
          <a:noFill/>
        </p:spPr>
        <p:txBody>
          <a:bodyPr wrap="square">
            <a:spAutoFit/>
          </a:bodyPr>
          <a:lstStyle/>
          <a:p>
            <a:r>
              <a:rPr lang="pt-BR" sz="2000" dirty="0">
                <a:solidFill>
                  <a:srgbClr val="003300"/>
                </a:solidFill>
                <a:effectLst/>
                <a:latin typeface="Roboto Condensed" panose="02000000000000000000" pitchFamily="2" charset="0"/>
                <a:ea typeface="Roboto Condensed" panose="02000000000000000000" pitchFamily="2" charset="0"/>
              </a:rPr>
              <a:t>Bel là đơn vị đầu tiên được phát triển để xác định tỉ số công suất giữa hai điểm</a:t>
            </a:r>
            <a:r>
              <a:rPr lang="pt-BR" sz="2000" dirty="0">
                <a:solidFill>
                  <a:srgbClr val="003300"/>
                </a:solidFill>
                <a:latin typeface="Roboto Condensed" panose="02000000000000000000" pitchFamily="2" charset="0"/>
                <a:ea typeface="Roboto Condensed" panose="02000000000000000000" pitchFamily="2" charset="0"/>
              </a:rPr>
              <a:t>.</a:t>
            </a:r>
            <a:endParaRPr lang="en-US" sz="2000" dirty="0"/>
          </a:p>
        </p:txBody>
      </p:sp>
    </p:spTree>
    <p:extLst>
      <p:ext uri="{BB962C8B-B14F-4D97-AF65-F5344CB8AC3E}">
        <p14:creationId xmlns:p14="http://schemas.microsoft.com/office/powerpoint/2010/main" val="17902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n185 Fb Thu Huong Pham">
            <a:extLst>
              <a:ext uri="{FF2B5EF4-FFF2-40B4-BE49-F238E27FC236}">
                <a16:creationId xmlns:a16="http://schemas.microsoft.com/office/drawing/2014/main" id="{6A9891A7-0D7D-D257-C7F9-6502D98C35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Roboto Condensed" panose="02000000000000000000" pitchFamily="2" charset="0"/>
                <a:ea typeface="Roboto Condensed" panose="02000000000000000000" pitchFamily="2" charset="0"/>
              </a:rPr>
              <a:t>2</a:t>
            </a:fld>
            <a:endParaRPr lang="en">
              <a:latin typeface="Roboto Condensed" panose="02000000000000000000" pitchFamily="2" charset="0"/>
              <a:ea typeface="Roboto Condensed" panose="02000000000000000000" pitchFamily="2" charset="0"/>
            </a:endParaRPr>
          </a:p>
        </p:txBody>
      </p:sp>
      <p:sp>
        <p:nvSpPr>
          <p:cNvPr id="24" name="TextBox 23" descr="n185 Fb Thu Huong Pham">
            <a:extLst>
              <a:ext uri="{FF2B5EF4-FFF2-40B4-BE49-F238E27FC236}">
                <a16:creationId xmlns:a16="http://schemas.microsoft.com/office/drawing/2014/main" id="{BAA9FAEA-E376-260C-168D-D7B0E6C872C7}"/>
              </a:ext>
            </a:extLst>
          </p:cNvPr>
          <p:cNvSpPr txBox="1"/>
          <p:nvPr/>
        </p:nvSpPr>
        <p:spPr>
          <a:xfrm>
            <a:off x="3073853" y="518728"/>
            <a:ext cx="3028950" cy="584775"/>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Roboto Condensed" panose="02000000000000000000" pitchFamily="2" charset="0"/>
                <a:ea typeface="Roboto Condensed" panose="02000000000000000000" pitchFamily="2" charset="0"/>
                <a:sym typeface="Arial"/>
                <a:rtl val="0"/>
              </a:rPr>
              <a:t>KHỞI ĐỘNG</a:t>
            </a:r>
          </a:p>
        </p:txBody>
      </p:sp>
      <p:grpSp>
        <p:nvGrpSpPr>
          <p:cNvPr id="25" name="Group 24" descr="n185 Fb Thu Huong Pham">
            <a:extLst>
              <a:ext uri="{FF2B5EF4-FFF2-40B4-BE49-F238E27FC236}">
                <a16:creationId xmlns:a16="http://schemas.microsoft.com/office/drawing/2014/main" id="{D0CD7961-5611-8029-73B6-61D68D37ADE0}"/>
              </a:ext>
            </a:extLst>
          </p:cNvPr>
          <p:cNvGrpSpPr/>
          <p:nvPr/>
        </p:nvGrpSpPr>
        <p:grpSpPr>
          <a:xfrm rot="20410055">
            <a:off x="3335380" y="732669"/>
            <a:ext cx="4676536" cy="3512804"/>
            <a:chOff x="2726836" y="1501416"/>
            <a:chExt cx="2042662" cy="1824320"/>
          </a:xfrm>
        </p:grpSpPr>
        <p:sp>
          <p:nvSpPr>
            <p:cNvPr id="26" name="Google Shape;844;p39">
              <a:extLst>
                <a:ext uri="{FF2B5EF4-FFF2-40B4-BE49-F238E27FC236}">
                  <a16:creationId xmlns:a16="http://schemas.microsoft.com/office/drawing/2014/main" id="{E2CA66B9-DB47-2960-DB7C-15F8F12FE4FC}"/>
                </a:ext>
              </a:extLst>
            </p:cNvPr>
            <p:cNvSpPr/>
            <p:nvPr/>
          </p:nvSpPr>
          <p:spPr>
            <a:xfrm rot="17407061" flipH="1">
              <a:off x="2980247" y="1536485"/>
              <a:ext cx="1537157" cy="2041345"/>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oboto Condensed" panose="02000000000000000000" pitchFamily="2" charset="0"/>
                <a:ea typeface="Roboto Condensed" panose="02000000000000000000" pitchFamily="2" charset="0"/>
              </a:endParaRPr>
            </a:p>
          </p:txBody>
        </p:sp>
        <p:sp>
          <p:nvSpPr>
            <p:cNvPr id="27" name="Google Shape;845;p39">
              <a:extLst>
                <a:ext uri="{FF2B5EF4-FFF2-40B4-BE49-F238E27FC236}">
                  <a16:creationId xmlns:a16="http://schemas.microsoft.com/office/drawing/2014/main" id="{D88A0E5C-8CFD-F6D4-D6F6-BD855626AFA5}"/>
                </a:ext>
              </a:extLst>
            </p:cNvPr>
            <p:cNvSpPr/>
            <p:nvPr/>
          </p:nvSpPr>
          <p:spPr>
            <a:xfrm rot="17407926" flipH="1">
              <a:off x="2836830" y="1724783"/>
              <a:ext cx="128128" cy="128128"/>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endParaRPr>
            </a:p>
          </p:txBody>
        </p:sp>
        <p:sp>
          <p:nvSpPr>
            <p:cNvPr id="28" name="Google Shape;846;p39">
              <a:extLst>
                <a:ext uri="{FF2B5EF4-FFF2-40B4-BE49-F238E27FC236}">
                  <a16:creationId xmlns:a16="http://schemas.microsoft.com/office/drawing/2014/main" id="{874D9168-F4B3-29AC-33CC-8A9B0CCBC78F}"/>
                </a:ext>
              </a:extLst>
            </p:cNvPr>
            <p:cNvSpPr/>
            <p:nvPr/>
          </p:nvSpPr>
          <p:spPr>
            <a:xfrm rot="17407926" flipH="1">
              <a:off x="2905052" y="1501416"/>
              <a:ext cx="128128" cy="128128"/>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endParaRPr>
            </a:p>
          </p:txBody>
        </p:sp>
        <p:sp>
          <p:nvSpPr>
            <p:cNvPr id="29" name="Google Shape;847;p39">
              <a:extLst>
                <a:ext uri="{FF2B5EF4-FFF2-40B4-BE49-F238E27FC236}">
                  <a16:creationId xmlns:a16="http://schemas.microsoft.com/office/drawing/2014/main" id="{B4690381-4E3D-EFC8-A41A-DDC97112256E}"/>
                </a:ext>
              </a:extLst>
            </p:cNvPr>
            <p:cNvSpPr/>
            <p:nvPr/>
          </p:nvSpPr>
          <p:spPr>
            <a:xfrm rot="-4192074" flipH="1">
              <a:off x="2726836" y="2074692"/>
              <a:ext cx="128128" cy="12812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endParaRPr>
            </a:p>
          </p:txBody>
        </p:sp>
      </p:grpSp>
      <p:sp>
        <p:nvSpPr>
          <p:cNvPr id="6" name="TextBox 5" descr="n185 Fb Thu Huong Pham">
            <a:extLst>
              <a:ext uri="{FF2B5EF4-FFF2-40B4-BE49-F238E27FC236}">
                <a16:creationId xmlns:a16="http://schemas.microsoft.com/office/drawing/2014/main" id="{650AFBD1-E22D-318D-2629-34CBB963AFC8}"/>
              </a:ext>
            </a:extLst>
          </p:cNvPr>
          <p:cNvSpPr txBox="1"/>
          <p:nvPr/>
        </p:nvSpPr>
        <p:spPr>
          <a:xfrm>
            <a:off x="3670884" y="1439387"/>
            <a:ext cx="4281132" cy="2677656"/>
          </a:xfrm>
          <a:prstGeom prst="rect">
            <a:avLst/>
          </a:prstGeom>
          <a:noFill/>
        </p:spPr>
        <p:txBody>
          <a:bodyPr wrap="square">
            <a:spAutoFit/>
          </a:bodyPr>
          <a:lstStyle/>
          <a:p>
            <a:pPr marL="285750" indent="-285750" algn="just">
              <a:buFont typeface="Wingdings" panose="05000000000000000000" pitchFamily="2" charset="2"/>
              <a:buChar char="ü"/>
            </a:pPr>
            <a:r>
              <a:rPr lang="en-US" sz="2400" dirty="0" err="1">
                <a:solidFill>
                  <a:srgbClr val="0000FF"/>
                </a:solidFill>
                <a:latin typeface="Roboto Condensed" panose="02000000000000000000" pitchFamily="2" charset="0"/>
                <a:ea typeface="Roboto Condensed" panose="02000000000000000000" pitchFamily="2" charset="0"/>
                <a:rtl val="0"/>
              </a:rPr>
              <a:t>Mỗi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nhóm</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chọn</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cho</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mình</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một</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bức</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tranh</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chủ</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đề</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gắn</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với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nhiệm</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vụ</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cần</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giải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quyết</a:t>
            </a:r>
            <a:r>
              <a:rPr lang="en-US" sz="2400" dirty="0">
                <a:solidFill>
                  <a:srgbClr val="0000FF"/>
                </a:solidFill>
                <a:latin typeface="Roboto Condensed" panose="02000000000000000000" pitchFamily="2" charset="0"/>
                <a:ea typeface="Roboto Condensed" panose="02000000000000000000" pitchFamily="2" charset="0"/>
                <a:rtl val="0"/>
              </a:rPr>
              <a:t>.</a:t>
            </a:r>
          </a:p>
          <a:p>
            <a:pPr marL="285750" indent="-285750" algn="just">
              <a:buFont typeface="Wingdings" panose="05000000000000000000" pitchFamily="2" charset="2"/>
              <a:buChar char="ü"/>
            </a:pPr>
            <a:r>
              <a:rPr kumimoji="0" lang="en-US" sz="2400"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Tr</a:t>
            </a:r>
            <a:r>
              <a:rPr lang="en-US" sz="2400" dirty="0">
                <a:solidFill>
                  <a:srgbClr val="0000FF"/>
                </a:solidFill>
                <a:latin typeface="Roboto Condensed" panose="02000000000000000000" pitchFamily="2" charset="0"/>
                <a:ea typeface="Roboto Condensed" panose="02000000000000000000" pitchFamily="2" charset="0"/>
                <a:rtl val="0"/>
              </a:rPr>
              <a:t>ả </a:t>
            </a:r>
            <a:r>
              <a:rPr lang="en-US" sz="2400" dirty="0" err="1">
                <a:solidFill>
                  <a:srgbClr val="0000FF"/>
                </a:solidFill>
                <a:latin typeface="Roboto Condensed" panose="02000000000000000000" pitchFamily="2" charset="0"/>
                <a:ea typeface="Roboto Condensed" panose="02000000000000000000" pitchFamily="2" charset="0"/>
                <a:rtl val="0"/>
              </a:rPr>
              <a:t>lời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đúng</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câu</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hỏi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nhóm</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dành</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được</a:t>
            </a:r>
            <a:r>
              <a:rPr lang="en-US" sz="2400" dirty="0">
                <a:solidFill>
                  <a:srgbClr val="0000FF"/>
                </a:solidFill>
                <a:latin typeface="Roboto Condensed" panose="02000000000000000000" pitchFamily="2" charset="0"/>
                <a:ea typeface="Roboto Condensed" panose="02000000000000000000" pitchFamily="2" charset="0"/>
                <a:rtl val="0"/>
              </a:rPr>
              <a:t> 10 </a:t>
            </a:r>
            <a:r>
              <a:rPr lang="en-US" sz="2400" dirty="0" err="1">
                <a:solidFill>
                  <a:srgbClr val="0000FF"/>
                </a:solidFill>
                <a:latin typeface="Roboto Condensed" panose="02000000000000000000" pitchFamily="2" charset="0"/>
                <a:ea typeface="Roboto Condensed" panose="02000000000000000000" pitchFamily="2" charset="0"/>
                <a:rtl val="0"/>
              </a:rPr>
              <a:t>điểm</a:t>
            </a:r>
            <a:endParaRPr lang="en-US" sz="2400" dirty="0">
              <a:solidFill>
                <a:srgbClr val="0000FF"/>
              </a:solidFill>
              <a:latin typeface="Roboto Condensed" panose="02000000000000000000" pitchFamily="2" charset="0"/>
              <a:ea typeface="Roboto Condensed" panose="02000000000000000000" pitchFamily="2" charset="0"/>
              <a:rtl val="0"/>
            </a:endParaRPr>
          </a:p>
          <a:p>
            <a:pPr marL="285750" indent="-285750" algn="just">
              <a:buFont typeface="Wingdings" panose="05000000000000000000" pitchFamily="2" charset="2"/>
              <a:buChar char="ü"/>
            </a:pPr>
            <a:r>
              <a:rPr kumimoji="0" lang="en-US" sz="2400"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Tr</a:t>
            </a:r>
            <a:r>
              <a:rPr lang="en-US" sz="2400" dirty="0">
                <a:solidFill>
                  <a:srgbClr val="0000FF"/>
                </a:solidFill>
                <a:latin typeface="Roboto Condensed" panose="02000000000000000000" pitchFamily="2" charset="0"/>
                <a:ea typeface="Roboto Condensed" panose="02000000000000000000" pitchFamily="2" charset="0"/>
                <a:rtl val="0"/>
              </a:rPr>
              <a:t>ả </a:t>
            </a:r>
            <a:r>
              <a:rPr lang="en-US" sz="2400" dirty="0" err="1">
                <a:solidFill>
                  <a:srgbClr val="0000FF"/>
                </a:solidFill>
                <a:latin typeface="Roboto Condensed" panose="02000000000000000000" pitchFamily="2" charset="0"/>
                <a:ea typeface="Roboto Condensed" panose="02000000000000000000" pitchFamily="2" charset="0"/>
                <a:rtl val="0"/>
              </a:rPr>
              <a:t>lời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sai</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nhóm</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khác</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dành</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quyền</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trả</a:t>
            </a:r>
            <a:r>
              <a:rPr lang="en-US" sz="2400" dirty="0">
                <a:solidFill>
                  <a:srgbClr val="0000FF"/>
                </a:solidFill>
                <a:latin typeface="Roboto Condensed" panose="02000000000000000000" pitchFamily="2" charset="0"/>
                <a:ea typeface="Roboto Condensed" panose="02000000000000000000" pitchFamily="2" charset="0"/>
                <a:rtl val="0"/>
              </a:rPr>
              <a:t> </a:t>
            </a:r>
            <a:r>
              <a:rPr lang="en-US" sz="2400" dirty="0" err="1">
                <a:solidFill>
                  <a:srgbClr val="0000FF"/>
                </a:solidFill>
                <a:latin typeface="Roboto Condensed" panose="02000000000000000000" pitchFamily="2" charset="0"/>
                <a:ea typeface="Roboto Condensed" panose="02000000000000000000" pitchFamily="2" charset="0"/>
                <a:rtl val="0"/>
              </a:rPr>
              <a:t>lời</a:t>
            </a:r>
            <a:r>
              <a:rPr lang="en-US" sz="2400" dirty="0">
                <a:solidFill>
                  <a:srgbClr val="0000FF"/>
                </a:solidFill>
                <a:latin typeface="Roboto Condensed" panose="02000000000000000000" pitchFamily="2" charset="0"/>
                <a:ea typeface="Roboto Condensed" panose="02000000000000000000" pitchFamily="2" charset="0"/>
                <a:rtl val="0"/>
              </a:rPr>
              <a:t>.</a:t>
            </a:r>
            <a:endParaRPr kumimoji="0" lang="en-US" sz="2400"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endParaRPr>
          </a:p>
        </p:txBody>
      </p:sp>
      <p:sp>
        <p:nvSpPr>
          <p:cNvPr id="7" name="Rectangle: Rounded Corners 6" descr="n185 Fb Thu Huong Pham">
            <a:hlinkClick r:id="rId2" action="ppaction://hlinksldjump"/>
            <a:extLst>
              <a:ext uri="{FF2B5EF4-FFF2-40B4-BE49-F238E27FC236}">
                <a16:creationId xmlns:a16="http://schemas.microsoft.com/office/drawing/2014/main" id="{791D71AE-C63B-A5AE-95A0-5BE8B2C9F390}"/>
              </a:ext>
            </a:extLst>
          </p:cNvPr>
          <p:cNvSpPr/>
          <p:nvPr/>
        </p:nvSpPr>
        <p:spPr>
          <a:xfrm>
            <a:off x="1191984" y="1257087"/>
            <a:ext cx="1823072" cy="2971428"/>
          </a:xfrm>
          <a:prstGeom prst="roundRect">
            <a:avLst/>
          </a:prstGeom>
          <a:solidFill>
            <a:schemeClr val="accent6">
              <a:lumMod val="40000"/>
              <a:lumOff val="60000"/>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68580" tIns="34290" rIns="68580" bIns="34290">
            <a:spAutoFit/>
          </a:bodyPr>
          <a:lstStyle/>
          <a:p>
            <a:pPr marL="0" marR="0" lvl="0" indent="0" algn="ctr" defTabSz="685800" rtl="0" eaLnBrk="1" fontAlgn="auto" latinLnBrk="0" hangingPunct="1">
              <a:lnSpc>
                <a:spcPct val="100000"/>
              </a:lnSpc>
              <a:spcBef>
                <a:spcPts val="600"/>
              </a:spcBef>
              <a:spcAft>
                <a:spcPts val="600"/>
              </a:spcAft>
              <a:buClrTx/>
              <a:buSzTx/>
              <a:buFontTx/>
              <a:buNone/>
              <a:tabLst/>
              <a:defRPr/>
            </a:pPr>
            <a:r>
              <a:rPr kumimoji="0" lang="en-US" sz="37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9Slide03 Arima Madurai Black" panose="00000A00000000000000" pitchFamily="2" charset="0"/>
                <a:ea typeface="+mn-ea"/>
                <a:cs typeface="#9Slide03 Arima Madurai Black" panose="00000A00000000000000" pitchFamily="2" charset="0"/>
                <a:sym typeface="Arial"/>
                <a:rtl val="0"/>
              </a:rPr>
              <a:t>THỬ</a:t>
            </a:r>
          </a:p>
          <a:p>
            <a:pPr marL="0" marR="0" lvl="0" indent="0" algn="ctr" defTabSz="685800" rtl="0" eaLnBrk="1" fontAlgn="auto" latinLnBrk="0" hangingPunct="1">
              <a:lnSpc>
                <a:spcPct val="100000"/>
              </a:lnSpc>
              <a:spcBef>
                <a:spcPts val="600"/>
              </a:spcBef>
              <a:spcAft>
                <a:spcPts val="600"/>
              </a:spcAft>
              <a:buClrTx/>
              <a:buSzTx/>
              <a:buFontTx/>
              <a:buNone/>
              <a:tabLst/>
              <a:defRPr/>
            </a:pPr>
            <a:r>
              <a:rPr lang="en-US" sz="3700" b="1" kern="1200" dirty="0">
                <a:ln w="6600">
                  <a:solidFill>
                    <a:srgbClr val="ED7D31"/>
                  </a:solidFill>
                  <a:prstDash val="solid"/>
                </a:ln>
                <a:solidFill>
                  <a:srgbClr val="FFFF00"/>
                </a:solidFill>
                <a:effectLst>
                  <a:outerShdw dist="38100" dir="2700000" algn="tl" rotWithShape="0">
                    <a:srgbClr val="ED7D31"/>
                  </a:outerShdw>
                </a:effectLst>
                <a:latin typeface="#9Slide03 Arima Madurai Black" panose="00000A00000000000000" pitchFamily="2" charset="0"/>
                <a:ea typeface="+mn-ea"/>
                <a:cs typeface="#9Slide03 Arima Madurai Black" panose="00000A00000000000000" pitchFamily="2" charset="0"/>
                <a:rtl val="0"/>
              </a:rPr>
              <a:t>TÀI</a:t>
            </a:r>
          </a:p>
          <a:p>
            <a:pPr marL="0" marR="0" lvl="0" indent="0" algn="ctr" defTabSz="685800" rtl="0" eaLnBrk="1" fontAlgn="auto" latinLnBrk="0" hangingPunct="1">
              <a:lnSpc>
                <a:spcPct val="100000"/>
              </a:lnSpc>
              <a:spcBef>
                <a:spcPts val="600"/>
              </a:spcBef>
              <a:spcAft>
                <a:spcPts val="600"/>
              </a:spcAft>
              <a:buClrTx/>
              <a:buSzTx/>
              <a:buFontTx/>
              <a:buNone/>
              <a:tabLst/>
              <a:defRPr/>
            </a:pPr>
            <a:r>
              <a:rPr kumimoji="0" lang="en-US" sz="37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9Slide03 Arima Madurai Black" panose="00000A00000000000000" pitchFamily="2" charset="0"/>
                <a:ea typeface="+mn-ea"/>
                <a:cs typeface="#9Slide03 Arima Madurai Black" panose="00000A00000000000000" pitchFamily="2" charset="0"/>
                <a:sym typeface="Arial"/>
                <a:rtl val="0"/>
              </a:rPr>
              <a:t>HIỂU</a:t>
            </a:r>
          </a:p>
          <a:p>
            <a:pPr marL="0" marR="0" lvl="0" indent="0" algn="ctr" defTabSz="685800" rtl="0" eaLnBrk="1" fontAlgn="auto" latinLnBrk="0" hangingPunct="1">
              <a:lnSpc>
                <a:spcPct val="100000"/>
              </a:lnSpc>
              <a:spcBef>
                <a:spcPts val="600"/>
              </a:spcBef>
              <a:spcAft>
                <a:spcPts val="600"/>
              </a:spcAft>
              <a:buClrTx/>
              <a:buSzTx/>
              <a:buFontTx/>
              <a:buNone/>
              <a:tabLst/>
              <a:defRPr/>
            </a:pPr>
            <a:r>
              <a:rPr lang="en-US" sz="3700" b="1" kern="1200" dirty="0">
                <a:ln w="6600">
                  <a:solidFill>
                    <a:srgbClr val="ED7D31"/>
                  </a:solidFill>
                  <a:prstDash val="solid"/>
                </a:ln>
                <a:solidFill>
                  <a:srgbClr val="FFFF00"/>
                </a:solidFill>
                <a:effectLst>
                  <a:outerShdw dist="38100" dir="2700000" algn="tl" rotWithShape="0">
                    <a:srgbClr val="ED7D31"/>
                  </a:outerShdw>
                </a:effectLst>
                <a:latin typeface="#9Slide03 Arima Madurai Black" panose="00000A00000000000000" pitchFamily="2" charset="0"/>
                <a:ea typeface="+mn-ea"/>
                <a:cs typeface="#9Slide03 Arima Madurai Black" panose="00000A00000000000000" pitchFamily="2" charset="0"/>
                <a:rtl val="0"/>
              </a:rPr>
              <a:t>BIẾT</a:t>
            </a:r>
            <a:endParaRPr kumimoji="0" lang="en-US" sz="37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9Slide03 Arima Madurai Black" panose="00000A00000000000000" pitchFamily="2" charset="0"/>
              <a:ea typeface="+mn-ea"/>
              <a:cs typeface="#9Slide03 Arima Madurai Black" panose="00000A00000000000000" pitchFamily="2" charset="0"/>
              <a:sym typeface="Arial"/>
              <a:rtl val="0"/>
            </a:endParaRPr>
          </a:p>
        </p:txBody>
      </p:sp>
    </p:spTree>
    <p:extLst>
      <p:ext uri="{BB962C8B-B14F-4D97-AF65-F5344CB8AC3E}">
        <p14:creationId xmlns:p14="http://schemas.microsoft.com/office/powerpoint/2010/main" val="5221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Google Shape;86;p17" descr="n185 Fb Thu Huong Pham">
            <a:extLst>
              <a:ext uri="{FF2B5EF4-FFF2-40B4-BE49-F238E27FC236}">
                <a16:creationId xmlns:a16="http://schemas.microsoft.com/office/drawing/2014/main" id="{24496A84-309B-B09B-062B-9A68A5D2A619}"/>
              </a:ext>
            </a:extLst>
          </p:cNvPr>
          <p:cNvSpPr txBox="1">
            <a:spLocks/>
          </p:cNvSpPr>
          <p:nvPr/>
        </p:nvSpPr>
        <p:spPr>
          <a:xfrm>
            <a:off x="690272" y="445111"/>
            <a:ext cx="5657188"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r>
              <a:rPr lang="vi-VN" sz="2800"/>
              <a:t>II. SỰ SUY GIẢM TÍN HIỆU VÀ ĐƠN VỊ ĐO</a:t>
            </a:r>
            <a:endParaRPr lang="vi-VN" sz="2800" dirty="0"/>
          </a:p>
        </p:txBody>
      </p:sp>
      <p:sp>
        <p:nvSpPr>
          <p:cNvPr id="9" name="Google Shape;86;p17" descr="n185 Fb Thu Huong Pham">
            <a:extLst>
              <a:ext uri="{FF2B5EF4-FFF2-40B4-BE49-F238E27FC236}">
                <a16:creationId xmlns:a16="http://schemas.microsoft.com/office/drawing/2014/main" id="{32F72A0F-F0FC-92E9-415F-EEF6056D8CE7}"/>
              </a:ext>
            </a:extLst>
          </p:cNvPr>
          <p:cNvSpPr txBox="1">
            <a:spLocks/>
          </p:cNvSpPr>
          <p:nvPr/>
        </p:nvSpPr>
        <p:spPr>
          <a:xfrm>
            <a:off x="690272" y="934816"/>
            <a:ext cx="1840657"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3.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Đơn</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vị</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đo</a:t>
            </a:r>
            <a:endParaRPr lang="en-US" sz="2400" dirty="0">
              <a:solidFill>
                <a:schemeClr val="tx1">
                  <a:lumMod val="95000"/>
                  <a:lumOff val="5000"/>
                </a:schemeClr>
              </a:solidFill>
              <a:latin typeface="Roboto Condensed" panose="02000000000000000000" pitchFamily="2" charset="0"/>
              <a:ea typeface="Roboto Condensed" panose="02000000000000000000" pitchFamily="2" charset="0"/>
            </a:endParaRPr>
          </a:p>
        </p:txBody>
      </p:sp>
      <p:sp>
        <p:nvSpPr>
          <p:cNvPr id="11" name="TextBox 10" descr="n185 Fb Thu Huong Pham">
            <a:extLst>
              <a:ext uri="{FF2B5EF4-FFF2-40B4-BE49-F238E27FC236}">
                <a16:creationId xmlns:a16="http://schemas.microsoft.com/office/drawing/2014/main" id="{7C7CD892-36DC-8115-5F05-96C404C25F9E}"/>
              </a:ext>
            </a:extLst>
          </p:cNvPr>
          <p:cNvSpPr txBox="1"/>
          <p:nvPr/>
        </p:nvSpPr>
        <p:spPr>
          <a:xfrm>
            <a:off x="1066800" y="1579811"/>
            <a:ext cx="3459480" cy="1983876"/>
          </a:xfrm>
          <a:prstGeom prst="rect">
            <a:avLst/>
          </a:prstGeom>
          <a:noFill/>
        </p:spPr>
        <p:txBody>
          <a:bodyPr wrap="square">
            <a:spAutoFit/>
          </a:bodyPr>
          <a:lstStyle/>
          <a:p>
            <a:pPr algn="just">
              <a:lnSpc>
                <a:spcPct val="125000"/>
              </a:lnSpc>
            </a:pPr>
            <a:r>
              <a:rPr lang="en-US" sz="2000" dirty="0" err="1">
                <a:solidFill>
                  <a:srgbClr val="003300"/>
                </a:solidFill>
                <a:effectLst/>
                <a:latin typeface="Roboto Condensed" panose="02000000000000000000" pitchFamily="2" charset="0"/>
                <a:ea typeface="Roboto Condensed" panose="02000000000000000000" pitchFamily="2" charset="0"/>
              </a:rPr>
              <a:t>Thuật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ngữ</a:t>
            </a:r>
            <a:r>
              <a:rPr lang="en-US" sz="2000" dirty="0">
                <a:solidFill>
                  <a:srgbClr val="003300"/>
                </a:solidFill>
                <a:effectLst/>
                <a:latin typeface="Roboto Condensed" panose="02000000000000000000" pitchFamily="2" charset="0"/>
                <a:ea typeface="Roboto Condensed" panose="02000000000000000000" pitchFamily="2" charset="0"/>
              </a:rPr>
              <a:t> B </a:t>
            </a:r>
            <a:r>
              <a:rPr lang="en-US" sz="2000" dirty="0" err="1">
                <a:solidFill>
                  <a:srgbClr val="003300"/>
                </a:solidFill>
                <a:effectLst/>
                <a:latin typeface="Roboto Condensed" panose="02000000000000000000" pitchFamily="2" charset="0"/>
                <a:ea typeface="Roboto Condensed" panose="02000000000000000000" pitchFamily="2" charset="0"/>
              </a:rPr>
              <a:t>và</a:t>
            </a:r>
            <a:r>
              <a:rPr lang="en-US" sz="2000" dirty="0">
                <a:solidFill>
                  <a:srgbClr val="003300"/>
                </a:solidFill>
                <a:effectLst/>
                <a:latin typeface="Roboto Condensed" panose="02000000000000000000" pitchFamily="2" charset="0"/>
                <a:ea typeface="Roboto Condensed" panose="02000000000000000000" pitchFamily="2" charset="0"/>
              </a:rPr>
              <a:t> dB </a:t>
            </a:r>
            <a:r>
              <a:rPr lang="en-US" sz="2000" dirty="0" err="1">
                <a:solidFill>
                  <a:srgbClr val="003300"/>
                </a:solidFill>
                <a:effectLst/>
                <a:latin typeface="Roboto Condensed" panose="02000000000000000000" pitchFamily="2" charset="0"/>
                <a:ea typeface="Roboto Condensed" panose="02000000000000000000" pitchFamily="2" charset="0"/>
              </a:rPr>
              <a:t>không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biểu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thị</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giá</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trị</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công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suất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mà</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biểu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thị</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tỉ</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số</a:t>
            </a:r>
            <a:r>
              <a:rPr lang="en-US" sz="2000" dirty="0">
                <a:solidFill>
                  <a:srgbClr val="003300"/>
                </a:solidFill>
                <a:effectLst/>
                <a:latin typeface="Roboto Condensed" panose="02000000000000000000" pitchFamily="2" charset="0"/>
                <a:ea typeface="Roboto Condensed" panose="02000000000000000000" pitchFamily="2" charset="0"/>
              </a:rPr>
              <a:t> hay </a:t>
            </a:r>
            <a:r>
              <a:rPr lang="en-US" sz="2000" dirty="0" err="1">
                <a:solidFill>
                  <a:srgbClr val="003300"/>
                </a:solidFill>
                <a:effectLst/>
                <a:latin typeface="Roboto Condensed" panose="02000000000000000000" pitchFamily="2" charset="0"/>
                <a:ea typeface="Roboto Condensed" panose="02000000000000000000" pitchFamily="2" charset="0"/>
              </a:rPr>
              <a:t>sự</a:t>
            </a:r>
            <a:r>
              <a:rPr lang="en-US" sz="2000" dirty="0">
                <a:solidFill>
                  <a:srgbClr val="003300"/>
                </a:solidFill>
                <a:effectLst/>
                <a:latin typeface="Roboto Condensed" panose="02000000000000000000" pitchFamily="2" charset="0"/>
                <a:ea typeface="Roboto Condensed" panose="02000000000000000000" pitchFamily="2" charset="0"/>
              </a:rPr>
              <a:t> so </a:t>
            </a:r>
            <a:r>
              <a:rPr lang="en-US" sz="2000" dirty="0" err="1">
                <a:solidFill>
                  <a:srgbClr val="003300"/>
                </a:solidFill>
                <a:effectLst/>
                <a:latin typeface="Roboto Condensed" panose="02000000000000000000" pitchFamily="2" charset="0"/>
                <a:ea typeface="Roboto Condensed" panose="02000000000000000000" pitchFamily="2" charset="0"/>
              </a:rPr>
              <a:t>sánh</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giữa</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hai</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giá</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trị</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công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suất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như</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công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suất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đầu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vào</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và</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công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suất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đầu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ra.</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0968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Google Shape;86;p17" descr="n185 Fb Thu Huong Pham">
            <a:extLst>
              <a:ext uri="{FF2B5EF4-FFF2-40B4-BE49-F238E27FC236}">
                <a16:creationId xmlns:a16="http://schemas.microsoft.com/office/drawing/2014/main" id="{24496A84-309B-B09B-062B-9A68A5D2A619}"/>
              </a:ext>
            </a:extLst>
          </p:cNvPr>
          <p:cNvSpPr txBox="1">
            <a:spLocks/>
          </p:cNvSpPr>
          <p:nvPr/>
        </p:nvSpPr>
        <p:spPr>
          <a:xfrm>
            <a:off x="690272" y="445111"/>
            <a:ext cx="5657188"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r>
              <a:rPr lang="vi-VN" sz="2800"/>
              <a:t>II. SỰ SUY GIẢM TÍN HIỆU VÀ ĐƠN VỊ ĐO</a:t>
            </a:r>
            <a:endParaRPr lang="vi-VN" sz="2800" dirty="0"/>
          </a:p>
        </p:txBody>
      </p:sp>
      <p:sp>
        <p:nvSpPr>
          <p:cNvPr id="9" name="Google Shape;86;p17" descr="n185 Fb Thu Huong Pham">
            <a:extLst>
              <a:ext uri="{FF2B5EF4-FFF2-40B4-BE49-F238E27FC236}">
                <a16:creationId xmlns:a16="http://schemas.microsoft.com/office/drawing/2014/main" id="{32F72A0F-F0FC-92E9-415F-EEF6056D8CE7}"/>
              </a:ext>
            </a:extLst>
          </p:cNvPr>
          <p:cNvSpPr txBox="1">
            <a:spLocks/>
          </p:cNvSpPr>
          <p:nvPr/>
        </p:nvSpPr>
        <p:spPr>
          <a:xfrm>
            <a:off x="690272" y="934816"/>
            <a:ext cx="1840657"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3.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Đơn</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vị</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đo</a:t>
            </a:r>
            <a:endParaRPr lang="en-US" sz="2400" dirty="0">
              <a:solidFill>
                <a:schemeClr val="tx1">
                  <a:lumMod val="95000"/>
                  <a:lumOff val="5000"/>
                </a:schemeClr>
              </a:solidFill>
              <a:latin typeface="Roboto Condensed" panose="02000000000000000000" pitchFamily="2" charset="0"/>
              <a:ea typeface="Roboto Condensed" panose="02000000000000000000" pitchFamily="2" charset="0"/>
            </a:endParaRPr>
          </a:p>
        </p:txBody>
      </p:sp>
      <p:sp>
        <p:nvSpPr>
          <p:cNvPr id="11" name="TextBox 10" descr="n185 Fb Thu Huong Pham">
            <a:extLst>
              <a:ext uri="{FF2B5EF4-FFF2-40B4-BE49-F238E27FC236}">
                <a16:creationId xmlns:a16="http://schemas.microsoft.com/office/drawing/2014/main" id="{7C7CD892-36DC-8115-5F05-96C404C25F9E}"/>
              </a:ext>
            </a:extLst>
          </p:cNvPr>
          <p:cNvSpPr txBox="1"/>
          <p:nvPr/>
        </p:nvSpPr>
        <p:spPr>
          <a:xfrm>
            <a:off x="967741" y="1602672"/>
            <a:ext cx="3368039" cy="1983876"/>
          </a:xfrm>
          <a:prstGeom prst="rect">
            <a:avLst/>
          </a:prstGeom>
          <a:noFill/>
        </p:spPr>
        <p:txBody>
          <a:bodyPr wrap="square">
            <a:spAutoFit/>
          </a:bodyPr>
          <a:lstStyle/>
          <a:p>
            <a:pPr algn="just">
              <a:lnSpc>
                <a:spcPct val="125000"/>
              </a:lnSpc>
            </a:pPr>
            <a:r>
              <a:rPr lang="en-US" sz="2000" dirty="0" err="1">
                <a:solidFill>
                  <a:srgbClr val="003300"/>
                </a:solidFill>
                <a:effectLst/>
                <a:latin typeface="Roboto Condensed" panose="02000000000000000000" pitchFamily="2" charset="0"/>
                <a:ea typeface="Roboto Condensed" panose="02000000000000000000" pitchFamily="2" charset="0"/>
              </a:rPr>
              <a:t>Trên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thực</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tế</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người</a:t>
            </a:r>
            <a:r>
              <a:rPr lang="en-US" sz="2000" dirty="0">
                <a:solidFill>
                  <a:srgbClr val="003300"/>
                </a:solidFill>
                <a:effectLst/>
                <a:latin typeface="Roboto Condensed" panose="02000000000000000000" pitchFamily="2" charset="0"/>
                <a:ea typeface="Roboto Condensed" panose="02000000000000000000" pitchFamily="2" charset="0"/>
              </a:rPr>
              <a:t> ta </a:t>
            </a:r>
            <a:r>
              <a:rPr lang="en-US" sz="2000" dirty="0" err="1">
                <a:solidFill>
                  <a:srgbClr val="003300"/>
                </a:solidFill>
                <a:effectLst/>
                <a:latin typeface="Roboto Condensed" panose="02000000000000000000" pitchFamily="2" charset="0"/>
                <a:ea typeface="Roboto Condensed" panose="02000000000000000000" pitchFamily="2" charset="0"/>
              </a:rPr>
              <a:t>còn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sử</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dụng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hệ</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số</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suy</a:t>
            </a:r>
            <a:r>
              <a:rPr lang="en-US" sz="2000" dirty="0">
                <a:solidFill>
                  <a:srgbClr val="003300"/>
                </a:solidFill>
                <a:effectLst/>
                <a:latin typeface="Roboto Condensed" panose="02000000000000000000" pitchFamily="2" charset="0"/>
                <a:ea typeface="Roboto Condensed" panose="02000000000000000000" pitchFamily="2" charset="0"/>
              </a:rPr>
              <a:t> hao </a:t>
            </a:r>
            <a:r>
              <a:rPr lang="en-US" sz="2000" dirty="0" err="1">
                <a:solidFill>
                  <a:srgbClr val="003300"/>
                </a:solidFill>
                <a:effectLst/>
                <a:latin typeface="Roboto Condensed" panose="02000000000000000000" pitchFamily="2" charset="0"/>
                <a:ea typeface="Roboto Condensed" panose="02000000000000000000" pitchFamily="2" charset="0"/>
              </a:rPr>
              <a:t>trên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một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đơn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vị</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độ</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dài</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và</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đo</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bằng</a:t>
            </a:r>
            <a:r>
              <a:rPr lang="en-US" sz="2000" dirty="0">
                <a:solidFill>
                  <a:srgbClr val="003300"/>
                </a:solidFill>
                <a:effectLst/>
                <a:latin typeface="Roboto Condensed" panose="02000000000000000000" pitchFamily="2" charset="0"/>
                <a:ea typeface="Roboto Condensed" panose="02000000000000000000" pitchFamily="2" charset="0"/>
              </a:rPr>
              <a:t> dB/km (</a:t>
            </a:r>
            <a:r>
              <a:rPr lang="en-US" sz="2000" dirty="0" err="1">
                <a:solidFill>
                  <a:srgbClr val="003300"/>
                </a:solidFill>
                <a:effectLst/>
                <a:latin typeface="Roboto Condensed" panose="02000000000000000000" pitchFamily="2" charset="0"/>
                <a:ea typeface="Roboto Condensed" panose="02000000000000000000" pitchFamily="2" charset="0"/>
              </a:rPr>
              <a:t>là</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số</a:t>
            </a:r>
            <a:r>
              <a:rPr lang="en-US" sz="2000" dirty="0">
                <a:solidFill>
                  <a:srgbClr val="003300"/>
                </a:solidFill>
                <a:effectLst/>
                <a:latin typeface="Roboto Condensed" panose="02000000000000000000" pitchFamily="2" charset="0"/>
                <a:ea typeface="Roboto Condensed" panose="02000000000000000000" pitchFamily="2" charset="0"/>
              </a:rPr>
              <a:t> dB </a:t>
            </a:r>
            <a:r>
              <a:rPr lang="en-US" sz="2000" dirty="0" err="1">
                <a:solidFill>
                  <a:srgbClr val="003300"/>
                </a:solidFill>
                <a:effectLst/>
                <a:latin typeface="Roboto Condensed" panose="02000000000000000000" pitchFamily="2" charset="0"/>
                <a:ea typeface="Roboto Condensed" panose="02000000000000000000" pitchFamily="2" charset="0"/>
              </a:rPr>
              <a:t>bị</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suy</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giảm</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khi</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tín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hiệu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truyền</a:t>
            </a:r>
            <a:r>
              <a:rPr lang="en-US" sz="2000" dirty="0">
                <a:solidFill>
                  <a:srgbClr val="003300"/>
                </a:solidFill>
                <a:effectLst/>
                <a:latin typeface="Roboto Condensed" panose="02000000000000000000" pitchFamily="2" charset="0"/>
                <a:ea typeface="Roboto Condensed" panose="02000000000000000000" pitchFamily="2" charset="0"/>
              </a:rPr>
              <a:t> qua 1 km). </a:t>
            </a:r>
          </a:p>
        </p:txBody>
      </p:sp>
    </p:spTree>
    <p:extLst>
      <p:ext uri="{BB962C8B-B14F-4D97-AF65-F5344CB8AC3E}">
        <p14:creationId xmlns:p14="http://schemas.microsoft.com/office/powerpoint/2010/main" val="29017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Google Shape;86;p17" descr="n185 Fb Thu Huong Pham">
            <a:extLst>
              <a:ext uri="{FF2B5EF4-FFF2-40B4-BE49-F238E27FC236}">
                <a16:creationId xmlns:a16="http://schemas.microsoft.com/office/drawing/2014/main" id="{24496A84-309B-B09B-062B-9A68A5D2A619}"/>
              </a:ext>
            </a:extLst>
          </p:cNvPr>
          <p:cNvSpPr txBox="1">
            <a:spLocks/>
          </p:cNvSpPr>
          <p:nvPr/>
        </p:nvSpPr>
        <p:spPr>
          <a:xfrm>
            <a:off x="690272" y="445111"/>
            <a:ext cx="5657188"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r>
              <a:rPr lang="vi-VN" sz="2800"/>
              <a:t>II. SỰ SUY GIẢM TÍN HIỆU VÀ ĐƠN VỊ ĐO</a:t>
            </a:r>
            <a:endParaRPr lang="vi-VN" sz="2800" dirty="0"/>
          </a:p>
        </p:txBody>
      </p:sp>
      <p:sp>
        <p:nvSpPr>
          <p:cNvPr id="9" name="Google Shape;86;p17" descr="n185 Fb Thu Huong Pham">
            <a:extLst>
              <a:ext uri="{FF2B5EF4-FFF2-40B4-BE49-F238E27FC236}">
                <a16:creationId xmlns:a16="http://schemas.microsoft.com/office/drawing/2014/main" id="{32F72A0F-F0FC-92E9-415F-EEF6056D8CE7}"/>
              </a:ext>
            </a:extLst>
          </p:cNvPr>
          <p:cNvSpPr txBox="1">
            <a:spLocks/>
          </p:cNvSpPr>
          <p:nvPr/>
        </p:nvSpPr>
        <p:spPr>
          <a:xfrm>
            <a:off x="690272" y="934816"/>
            <a:ext cx="1840657"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3.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Đơn</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vị</a:t>
            </a:r>
            <a:r>
              <a:rPr lang="en-US" sz="2400" dirty="0">
                <a:solidFill>
                  <a:schemeClr val="tx1">
                    <a:lumMod val="95000"/>
                    <a:lumOff val="5000"/>
                  </a:schemeClr>
                </a:solidFill>
                <a:latin typeface="Roboto Condensed" panose="02000000000000000000" pitchFamily="2" charset="0"/>
                <a:ea typeface="Roboto Condensed" panose="02000000000000000000" pitchFamily="2" charset="0"/>
              </a:rPr>
              <a:t> </a:t>
            </a:r>
            <a:r>
              <a:rPr lang="en-US" sz="2400" dirty="0" err="1">
                <a:solidFill>
                  <a:schemeClr val="tx1">
                    <a:lumMod val="95000"/>
                    <a:lumOff val="5000"/>
                  </a:schemeClr>
                </a:solidFill>
                <a:latin typeface="Roboto Condensed" panose="02000000000000000000" pitchFamily="2" charset="0"/>
                <a:ea typeface="Roboto Condensed" panose="02000000000000000000" pitchFamily="2" charset="0"/>
              </a:rPr>
              <a:t>đo</a:t>
            </a:r>
            <a:endParaRPr lang="en-US" sz="2400" dirty="0">
              <a:solidFill>
                <a:schemeClr val="tx1">
                  <a:lumMod val="95000"/>
                  <a:lumOff val="5000"/>
                </a:schemeClr>
              </a:solidFill>
              <a:latin typeface="Roboto Condensed" panose="02000000000000000000" pitchFamily="2" charset="0"/>
              <a:ea typeface="Roboto Condensed" panose="02000000000000000000" pitchFamily="2" charset="0"/>
            </a:endParaRPr>
          </a:p>
        </p:txBody>
      </p:sp>
      <mc:AlternateContent xmlns:mc="http://schemas.openxmlformats.org/markup-compatibility/2006" xmlns:a14="http://schemas.microsoft.com/office/drawing/2010/main">
        <mc:Choice Requires="a14">
          <p:sp>
            <p:nvSpPr>
              <p:cNvPr id="11" name="TextBox 10" descr="n185 Fb Thu Huong Pham">
                <a:extLst>
                  <a:ext uri="{FF2B5EF4-FFF2-40B4-BE49-F238E27FC236}">
                    <a16:creationId xmlns:a16="http://schemas.microsoft.com/office/drawing/2014/main" id="{7C7CD892-36DC-8115-5F05-96C404C25F9E}"/>
                  </a:ext>
                </a:extLst>
              </p:cNvPr>
              <p:cNvSpPr txBox="1"/>
              <p:nvPr/>
            </p:nvSpPr>
            <p:spPr>
              <a:xfrm>
                <a:off x="1249680" y="1571896"/>
                <a:ext cx="6781800" cy="2169825"/>
              </a:xfrm>
              <a:prstGeom prst="rect">
                <a:avLst/>
              </a:prstGeom>
              <a:noFill/>
            </p:spPr>
            <p:txBody>
              <a:bodyPr wrap="square">
                <a:spAutoFit/>
              </a:bodyPr>
              <a:lstStyle/>
              <a:p>
                <a:pPr algn="just">
                  <a:lnSpc>
                    <a:spcPct val="125000"/>
                  </a:lnSpc>
                  <a:spcBef>
                    <a:spcPts val="600"/>
                  </a:spcBef>
                  <a:spcAft>
                    <a:spcPts val="600"/>
                  </a:spcAft>
                </a:pPr>
                <a:r>
                  <a:rPr lang="en-US" sz="2000" dirty="0" err="1">
                    <a:solidFill>
                      <a:srgbClr val="003300"/>
                    </a:solidFill>
                    <a:effectLst/>
                    <a:latin typeface="Roboto Condensed" panose="02000000000000000000" pitchFamily="2" charset="0"/>
                    <a:ea typeface="Roboto Condensed" panose="02000000000000000000" pitchFamily="2" charset="0"/>
                  </a:rPr>
                  <a:t>Đôi</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khi</a:t>
                </a:r>
                <a:r>
                  <a:rPr lang="en-US" sz="2000" dirty="0">
                    <a:solidFill>
                      <a:srgbClr val="003300"/>
                    </a:solidFill>
                    <a:effectLst/>
                    <a:latin typeface="Roboto Condensed" panose="02000000000000000000" pitchFamily="2" charset="0"/>
                    <a:ea typeface="Roboto Condensed" panose="02000000000000000000" pitchFamily="2" charset="0"/>
                  </a:rPr>
                  <a:t> Decibel </a:t>
                </a:r>
                <a:r>
                  <a:rPr lang="en-US" sz="2000" dirty="0" err="1">
                    <a:solidFill>
                      <a:srgbClr val="003300"/>
                    </a:solidFill>
                    <a:effectLst/>
                    <a:latin typeface="Roboto Condensed" panose="02000000000000000000" pitchFamily="2" charset="0"/>
                    <a:ea typeface="Roboto Condensed" panose="02000000000000000000" pitchFamily="2" charset="0"/>
                  </a:rPr>
                  <a:t>còn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được</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sử</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dụng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để</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đo</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công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suất</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tín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hiệu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theo</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mW</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trong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trường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hợp</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này</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nó</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được</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kí</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hiệu</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là</a:t>
                </a:r>
                <a:r>
                  <a:rPr lang="en-US" sz="2000" dirty="0">
                    <a:solidFill>
                      <a:srgbClr val="003300"/>
                    </a:solidFill>
                    <a:effectLst/>
                    <a:latin typeface="Roboto Condensed" panose="02000000000000000000" pitchFamily="2" charset="0"/>
                    <a:ea typeface="Roboto Condensed" panose="02000000000000000000" pitchFamily="2" charset="0"/>
                  </a:rPr>
                  <a:t> dBm </a:t>
                </a:r>
                <a:r>
                  <a:rPr lang="en-US" sz="2000" dirty="0" err="1">
                    <a:solidFill>
                      <a:srgbClr val="003300"/>
                    </a:solidFill>
                    <a:effectLst/>
                    <a:latin typeface="Roboto Condensed" panose="02000000000000000000" pitchFamily="2" charset="0"/>
                    <a:ea typeface="Roboto Condensed" panose="02000000000000000000" pitchFamily="2" charset="0"/>
                  </a:rPr>
                  <a:t>và</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được</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tính</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toán</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bởi</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công</a:t>
                </a:r>
                <a:r>
                  <a:rPr lang="en-US" sz="2000" dirty="0">
                    <a:solidFill>
                      <a:srgbClr val="003300"/>
                    </a:solidFill>
                    <a:effectLst/>
                    <a:latin typeface="Roboto Condensed" panose="02000000000000000000" pitchFamily="2" charset="0"/>
                    <a:ea typeface="Roboto Condensed" panose="02000000000000000000" pitchFamily="2" charset="0"/>
                  </a:rPr>
                  <a:t> </a:t>
                </a:r>
                <a:r>
                  <a:rPr lang="en-US" sz="2000" dirty="0" err="1">
                    <a:solidFill>
                      <a:srgbClr val="003300"/>
                    </a:solidFill>
                    <a:effectLst/>
                    <a:latin typeface="Roboto Condensed" panose="02000000000000000000" pitchFamily="2" charset="0"/>
                    <a:ea typeface="Roboto Condensed" panose="02000000000000000000" pitchFamily="2" charset="0"/>
                  </a:rPr>
                  <a:t>thức</a:t>
                </a:r>
                <a:r>
                  <a:rPr lang="en-US" sz="2000" dirty="0">
                    <a:solidFill>
                      <a:srgbClr val="003300"/>
                    </a:solidFill>
                    <a:effectLst/>
                    <a:latin typeface="Roboto Condensed" panose="02000000000000000000" pitchFamily="2" charset="0"/>
                    <a:ea typeface="Roboto Condensed" panose="02000000000000000000" pitchFamily="2" charset="0"/>
                  </a:rPr>
                  <a:t>:</a:t>
                </a:r>
              </a:p>
              <a:p>
                <a:pPr algn="just">
                  <a:lnSpc>
                    <a:spcPct val="125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2000" i="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dBm</m:t>
                      </m:r>
                      <m:r>
                        <a:rPr lang="en-US" sz="2000" i="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en-US" sz="2000" i="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lg</m:t>
                      </m:r>
                      <m:sSub>
                        <m:sSubPr>
                          <m:ctrlPr>
                            <a:rPr lang="en-US" sz="20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P</m:t>
                          </m:r>
                        </m:e>
                        <m:sub>
                          <m:r>
                            <m:rPr>
                              <m:sty m:val="p"/>
                            </m:rPr>
                            <a:rPr lang="en-US" sz="2000" i="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m</m:t>
                          </m:r>
                        </m:sub>
                      </m:sSub>
                    </m:oMath>
                  </m:oMathPara>
                </a14:m>
                <a:endParaRPr lang="en-US" sz="2000" dirty="0">
                  <a:solidFill>
                    <a:srgbClr val="003300"/>
                  </a:solidFill>
                  <a:effectLst/>
                  <a:latin typeface="Roboto Condensed" panose="02000000000000000000" pitchFamily="2" charset="0"/>
                  <a:ea typeface="Roboto Condensed" panose="02000000000000000000" pitchFamily="2" charset="0"/>
                </a:endParaRPr>
              </a:p>
              <a:p>
                <a:pPr marL="342900" indent="-342900">
                  <a:spcBef>
                    <a:spcPts val="600"/>
                  </a:spcBef>
                  <a:spcAft>
                    <a:spcPts val="600"/>
                  </a:spcAft>
                  <a:buFont typeface="Arial" panose="020B0604020202020204" pitchFamily="34" charset="0"/>
                  <a:buChar char="•"/>
                </a:pPr>
                <a14:m>
                  <m:oMath xmlns:m="http://schemas.openxmlformats.org/officeDocument/2006/math">
                    <m:sSub>
                      <m:sSubPr>
                        <m:ctrlPr>
                          <a:rPr lang="en-US" sz="2000" i="1">
                            <a:effectLst/>
                            <a:latin typeface="Cambria Math" panose="02040503050406030204" pitchFamily="18" charset="0"/>
                            <a:cs typeface="Times New Roman" panose="02020603050405020304" pitchFamily="18" charset="0"/>
                          </a:rPr>
                        </m:ctrlPr>
                      </m:sSubPr>
                      <m:e>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oMath>
                </a14:m>
                <a:r>
                  <a:rPr lang="en-US" sz="2000" dirty="0">
                    <a:effectLst/>
                    <a:latin typeface="Roboto Condensed" panose="02000000000000000000" pitchFamily="2" charset="0"/>
                    <a:ea typeface="Roboto Condensed" panose="02000000000000000000" pitchFamily="2" charset="0"/>
                  </a:rPr>
                  <a:t> </a:t>
                </a:r>
                <a:r>
                  <a:rPr lang="en-US" sz="2000" dirty="0" err="1">
                    <a:effectLst/>
                    <a:latin typeface="Roboto Condensed" panose="02000000000000000000" pitchFamily="2" charset="0"/>
                    <a:ea typeface="Roboto Condensed" panose="02000000000000000000" pitchFamily="2" charset="0"/>
                  </a:rPr>
                  <a:t>được</a:t>
                </a:r>
                <a:r>
                  <a:rPr lang="en-US" sz="2000" dirty="0">
                    <a:effectLst/>
                    <a:latin typeface="Roboto Condensed" panose="02000000000000000000" pitchFamily="2" charset="0"/>
                    <a:ea typeface="Roboto Condensed" panose="02000000000000000000" pitchFamily="2" charset="0"/>
                  </a:rPr>
                  <a:t> </a:t>
                </a:r>
                <a:r>
                  <a:rPr lang="en-US" sz="2000" dirty="0" err="1">
                    <a:effectLst/>
                    <a:latin typeface="Roboto Condensed" panose="02000000000000000000" pitchFamily="2" charset="0"/>
                    <a:ea typeface="Roboto Condensed" panose="02000000000000000000" pitchFamily="2" charset="0"/>
                  </a:rPr>
                  <a:t>đo</a:t>
                </a:r>
                <a:r>
                  <a:rPr lang="en-US" sz="2000" dirty="0">
                    <a:effectLst/>
                    <a:latin typeface="Roboto Condensed" panose="02000000000000000000" pitchFamily="2" charset="0"/>
                    <a:ea typeface="Roboto Condensed" panose="02000000000000000000" pitchFamily="2" charset="0"/>
                  </a:rPr>
                  <a:t> </a:t>
                </a:r>
                <a:r>
                  <a:rPr lang="en-US" sz="2000" dirty="0" err="1">
                    <a:effectLst/>
                    <a:latin typeface="Roboto Condensed" panose="02000000000000000000" pitchFamily="2" charset="0"/>
                    <a:ea typeface="Roboto Condensed" panose="02000000000000000000" pitchFamily="2" charset="0"/>
                  </a:rPr>
                  <a:t>bằng</a:t>
                </a:r>
                <a:r>
                  <a:rPr lang="en-US" sz="2000" dirty="0">
                    <a:effectLst/>
                    <a:latin typeface="Roboto Condensed" panose="02000000000000000000" pitchFamily="2" charset="0"/>
                    <a:ea typeface="Roboto Condensed" panose="02000000000000000000" pitchFamily="2" charset="0"/>
                  </a:rPr>
                  <a:t> </a:t>
                </a:r>
                <a:r>
                  <a:rPr lang="en-US" sz="2000" dirty="0" err="1">
                    <a:effectLst/>
                    <a:latin typeface="Roboto Condensed" panose="02000000000000000000" pitchFamily="2" charset="0"/>
                    <a:ea typeface="Roboto Condensed" panose="02000000000000000000" pitchFamily="2" charset="0"/>
                  </a:rPr>
                  <a:t>mW</a:t>
                </a:r>
                <a:endParaRPr lang="en-US" sz="2000" dirty="0">
                  <a:latin typeface="Roboto Condensed" panose="02000000000000000000" pitchFamily="2" charset="0"/>
                  <a:ea typeface="Roboto Condensed" panose="02000000000000000000" pitchFamily="2" charset="0"/>
                </a:endParaRPr>
              </a:p>
            </p:txBody>
          </p:sp>
        </mc:Choice>
        <mc:Fallback xmlns="">
          <p:sp>
            <p:nvSpPr>
              <p:cNvPr id="11" name="TextBox 10" descr="n185 Fb Thu Huong Pham">
                <a:extLst>
                  <a:ext uri="{FF2B5EF4-FFF2-40B4-BE49-F238E27FC236}">
                    <a16:creationId xmlns:a16="http://schemas.microsoft.com/office/drawing/2014/main" id="{7C7CD892-36DC-8115-5F05-96C404C25F9E}"/>
                  </a:ext>
                </a:extLst>
              </p:cNvPr>
              <p:cNvSpPr txBox="1">
                <a:spLocks noRot="1" noChangeAspect="1" noMove="1" noResize="1" noEditPoints="1" noAdjustHandles="1" noChangeArrowheads="1" noChangeShapeType="1" noTextEdit="1"/>
              </p:cNvSpPr>
              <p:nvPr/>
            </p:nvSpPr>
            <p:spPr>
              <a:xfrm>
                <a:off x="1249680" y="1571896"/>
                <a:ext cx="6781800" cy="2169825"/>
              </a:xfrm>
              <a:prstGeom prst="rect">
                <a:avLst/>
              </a:prstGeom>
              <a:blipFill>
                <a:blip r:embed="rId3"/>
                <a:stretch>
                  <a:fillRect l="-898" r="-809" b="-4213"/>
                </a:stretch>
              </a:blipFill>
            </p:spPr>
            <p:txBody>
              <a:bodyPr/>
              <a:lstStyle/>
              <a:p>
                <a:r>
                  <a:rPr lang="en-US">
                    <a:noFill/>
                  </a:rPr>
                  <a:t> </a:t>
                </a:r>
              </a:p>
            </p:txBody>
          </p:sp>
        </mc:Fallback>
      </mc:AlternateContent>
      <p:sp>
        <p:nvSpPr>
          <p:cNvPr id="2" name="Rectangle: Rounded Corners 1" descr="n185 Fb Thu Huong Pham">
            <a:extLst>
              <a:ext uri="{FF2B5EF4-FFF2-40B4-BE49-F238E27FC236}">
                <a16:creationId xmlns:a16="http://schemas.microsoft.com/office/drawing/2014/main" id="{A0176629-6912-C89A-C0A2-A19F018BAA0F}"/>
              </a:ext>
            </a:extLst>
          </p:cNvPr>
          <p:cNvSpPr/>
          <p:nvPr/>
        </p:nvSpPr>
        <p:spPr>
          <a:xfrm>
            <a:off x="3749040" y="2788920"/>
            <a:ext cx="1828800" cy="50292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7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Google Shape;63;p14" descr="n185 Fb Thu Huong Pham">
            <a:extLst>
              <a:ext uri="{FF2B5EF4-FFF2-40B4-BE49-F238E27FC236}">
                <a16:creationId xmlns:a16="http://schemas.microsoft.com/office/drawing/2014/main" id="{2583D31A-25ED-4E72-68C7-AD1C0B0567E6}"/>
              </a:ext>
            </a:extLst>
          </p:cNvPr>
          <p:cNvSpPr txBox="1">
            <a:spLocks/>
          </p:cNvSpPr>
          <p:nvPr/>
        </p:nvSpPr>
        <p:spPr>
          <a:xfrm>
            <a:off x="2776702" y="558587"/>
            <a:ext cx="3849675" cy="2894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pPr algn="ctr"/>
            <a:r>
              <a:rPr lang="en-US" b="0" dirty="0" err="1"/>
              <a:t>phiếu</a:t>
            </a:r>
            <a:r>
              <a:rPr lang="en-US" b="0" dirty="0"/>
              <a:t> </a:t>
            </a:r>
            <a:r>
              <a:rPr lang="en-US" b="0" dirty="0" err="1"/>
              <a:t>học</a:t>
            </a:r>
            <a:r>
              <a:rPr lang="en-US" b="0" dirty="0"/>
              <a:t> </a:t>
            </a:r>
            <a:r>
              <a:rPr lang="en-US" b="0" dirty="0" err="1"/>
              <a:t>tập</a:t>
            </a:r>
            <a:r>
              <a:rPr lang="en-US" b="0" dirty="0"/>
              <a:t> </a:t>
            </a:r>
            <a:r>
              <a:rPr lang="en-US" b="0" dirty="0" err="1"/>
              <a:t>số</a:t>
            </a:r>
            <a:r>
              <a:rPr lang="en-US" b="0" dirty="0"/>
              <a:t> 3</a:t>
            </a:r>
          </a:p>
        </p:txBody>
      </p:sp>
      <p:grpSp>
        <p:nvGrpSpPr>
          <p:cNvPr id="4" name="Group 3" descr="n185 Fb Thu Huong Pham">
            <a:extLst>
              <a:ext uri="{FF2B5EF4-FFF2-40B4-BE49-F238E27FC236}">
                <a16:creationId xmlns:a16="http://schemas.microsoft.com/office/drawing/2014/main" id="{993ECBC7-F157-6D84-6989-615E409C7820}"/>
              </a:ext>
            </a:extLst>
          </p:cNvPr>
          <p:cNvGrpSpPr/>
          <p:nvPr/>
        </p:nvGrpSpPr>
        <p:grpSpPr>
          <a:xfrm>
            <a:off x="1186127" y="1342007"/>
            <a:ext cx="6626863" cy="872748"/>
            <a:chOff x="1872951" y="1790551"/>
            <a:chExt cx="4504618" cy="872748"/>
          </a:xfrm>
        </p:grpSpPr>
        <p:sp>
          <p:nvSpPr>
            <p:cNvPr id="5" name="TextBox 4">
              <a:extLst>
                <a:ext uri="{FF2B5EF4-FFF2-40B4-BE49-F238E27FC236}">
                  <a16:creationId xmlns:a16="http://schemas.microsoft.com/office/drawing/2014/main" id="{5A206B36-7797-5C87-9C35-B5B13925E7C5}"/>
                </a:ext>
              </a:extLst>
            </p:cNvPr>
            <p:cNvSpPr txBox="1"/>
            <p:nvPr/>
          </p:nvSpPr>
          <p:spPr>
            <a:xfrm>
              <a:off x="2542892" y="1925862"/>
              <a:ext cx="3834677" cy="646331"/>
            </a:xfrm>
            <a:prstGeom prst="rect">
              <a:avLst/>
            </a:prstGeom>
            <a:noFill/>
          </p:spPr>
          <p:txBody>
            <a:bodyPr wrap="square">
              <a:spAutoFit/>
            </a:bodyPr>
            <a:lstStyle/>
            <a:p>
              <a:pPr algn="just"/>
              <a:r>
                <a:rPr lang="vi-VN" sz="1800" dirty="0">
                  <a:solidFill>
                    <a:srgbClr val="003300"/>
                  </a:solidFill>
                  <a:effectLst/>
                  <a:latin typeface="Roboto Condensed" panose="02000000000000000000" pitchFamily="2" charset="0"/>
                  <a:ea typeface="Roboto Condensed" panose="02000000000000000000" pitchFamily="2" charset="0"/>
                </a:rPr>
                <a:t>Độ lợi hoặc suy giảm của một kênh trong quá trình truyền tải được xác định theo công thức nào và có đơn vị đo là gì?</a:t>
              </a:r>
              <a:endParaRPr lang="en-US" sz="1800" dirty="0">
                <a:solidFill>
                  <a:srgbClr val="003300"/>
                </a:solidFill>
                <a:effectLst/>
                <a:latin typeface="Roboto Condensed" panose="02000000000000000000" pitchFamily="2" charset="0"/>
                <a:ea typeface="Roboto Condensed" panose="02000000000000000000" pitchFamily="2" charset="0"/>
              </a:endParaRPr>
            </a:p>
          </p:txBody>
        </p:sp>
        <p:grpSp>
          <p:nvGrpSpPr>
            <p:cNvPr id="6" name="Google Shape;989;p45">
              <a:extLst>
                <a:ext uri="{FF2B5EF4-FFF2-40B4-BE49-F238E27FC236}">
                  <a16:creationId xmlns:a16="http://schemas.microsoft.com/office/drawing/2014/main" id="{A0AD66EF-83DC-20E6-32C9-D519EC96D139}"/>
                </a:ext>
              </a:extLst>
            </p:cNvPr>
            <p:cNvGrpSpPr/>
            <p:nvPr/>
          </p:nvGrpSpPr>
          <p:grpSpPr>
            <a:xfrm>
              <a:off x="1901013" y="1790551"/>
              <a:ext cx="4476556" cy="872748"/>
              <a:chOff x="4506552" y="4395813"/>
              <a:chExt cx="807321" cy="153041"/>
            </a:xfrm>
          </p:grpSpPr>
          <p:sp>
            <p:nvSpPr>
              <p:cNvPr id="8" name="Google Shape;991;p45">
                <a:extLst>
                  <a:ext uri="{FF2B5EF4-FFF2-40B4-BE49-F238E27FC236}">
                    <a16:creationId xmlns:a16="http://schemas.microsoft.com/office/drawing/2014/main" id="{FD80A108-8EDB-B374-962C-2894418D5611}"/>
                  </a:ext>
                </a:extLst>
              </p:cNvPr>
              <p:cNvSpPr/>
              <p:nvPr/>
            </p:nvSpPr>
            <p:spPr>
              <a:xfrm>
                <a:off x="4506552" y="4395813"/>
                <a:ext cx="86850" cy="114097"/>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9" name="Google Shape;992;p45">
                <a:extLst>
                  <a:ext uri="{FF2B5EF4-FFF2-40B4-BE49-F238E27FC236}">
                    <a16:creationId xmlns:a16="http://schemas.microsoft.com/office/drawing/2014/main" id="{F79D86DC-A176-5DD7-FB6D-923DEA7678BF}"/>
                  </a:ext>
                </a:extLst>
              </p:cNvPr>
              <p:cNvSpPr/>
              <p:nvPr/>
            </p:nvSpPr>
            <p:spPr>
              <a:xfrm>
                <a:off x="4506552" y="4395813"/>
                <a:ext cx="807321" cy="153041"/>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7" name="TextBox 6">
              <a:extLst>
                <a:ext uri="{FF2B5EF4-FFF2-40B4-BE49-F238E27FC236}">
                  <a16:creationId xmlns:a16="http://schemas.microsoft.com/office/drawing/2014/main" id="{2ADDDF17-DD14-1A86-6F3C-10C82E444EF5}"/>
                </a:ext>
              </a:extLst>
            </p:cNvPr>
            <p:cNvSpPr txBox="1"/>
            <p:nvPr/>
          </p:nvSpPr>
          <p:spPr>
            <a:xfrm>
              <a:off x="1872951" y="1928090"/>
              <a:ext cx="759279" cy="400110"/>
            </a:xfrm>
            <a:prstGeom prst="rect">
              <a:avLst/>
            </a:prstGeom>
            <a:noFill/>
          </p:spPr>
          <p:txBody>
            <a:bodyPr wrap="square">
              <a:spAutoFit/>
            </a:bodyPr>
            <a:lstStyle/>
            <a:p>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1</a:t>
              </a:r>
              <a:r>
                <a:rPr lang="en-US" sz="2000" b="1" dirty="0">
                  <a:solidFill>
                    <a:srgbClr val="003300"/>
                  </a:solidFill>
                  <a:latin typeface="Roboto Condensed" panose="02000000000000000000" pitchFamily="2" charset="0"/>
                  <a:ea typeface="Roboto Condensed" panose="02000000000000000000" pitchFamily="2" charset="0"/>
                </a:rPr>
                <a:t> </a:t>
              </a:r>
              <a:endParaRPr lang="en-US" sz="2000" dirty="0"/>
            </a:p>
          </p:txBody>
        </p:sp>
      </p:grpSp>
      <p:grpSp>
        <p:nvGrpSpPr>
          <p:cNvPr id="12" name="Group 11" descr="n185 Fb Thu Huong Pham">
            <a:extLst>
              <a:ext uri="{FF2B5EF4-FFF2-40B4-BE49-F238E27FC236}">
                <a16:creationId xmlns:a16="http://schemas.microsoft.com/office/drawing/2014/main" id="{D1FFE686-3536-3931-8457-A600D84CFEF0}"/>
              </a:ext>
            </a:extLst>
          </p:cNvPr>
          <p:cNvGrpSpPr/>
          <p:nvPr/>
        </p:nvGrpSpPr>
        <p:grpSpPr>
          <a:xfrm>
            <a:off x="4934653" y="2359445"/>
            <a:ext cx="3348627" cy="1634842"/>
            <a:chOff x="4600024" y="-150095"/>
            <a:chExt cx="3855140" cy="2053228"/>
          </a:xfrm>
        </p:grpSpPr>
        <p:sp>
          <p:nvSpPr>
            <p:cNvPr id="13" name="TextBox 12">
              <a:extLst>
                <a:ext uri="{FF2B5EF4-FFF2-40B4-BE49-F238E27FC236}">
                  <a16:creationId xmlns:a16="http://schemas.microsoft.com/office/drawing/2014/main" id="{8CB6F071-B380-98CE-81A0-ECB82B579AC3}"/>
                </a:ext>
              </a:extLst>
            </p:cNvPr>
            <p:cNvSpPr txBox="1"/>
            <p:nvPr/>
          </p:nvSpPr>
          <p:spPr>
            <a:xfrm>
              <a:off x="5800970" y="245900"/>
              <a:ext cx="2425710" cy="1159627"/>
            </a:xfrm>
            <a:prstGeom prst="rect">
              <a:avLst/>
            </a:prstGeom>
            <a:noFill/>
          </p:spPr>
          <p:txBody>
            <a:bodyPr wrap="square">
              <a:spAutoFit/>
            </a:bodyPr>
            <a:lstStyle/>
            <a:p>
              <a:pPr algn="just"/>
              <a:r>
                <a:rPr lang="en-US" sz="1800" dirty="0" err="1">
                  <a:solidFill>
                    <a:srgbClr val="003300"/>
                  </a:solidFill>
                  <a:effectLst/>
                  <a:latin typeface="Roboto Condensed" panose="02000000000000000000" pitchFamily="2" charset="0"/>
                  <a:ea typeface="Roboto Condensed" panose="02000000000000000000" pitchFamily="2" charset="0"/>
                </a:rPr>
                <a:t>Nêu</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một</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số</a:t>
              </a:r>
              <a:r>
                <a:rPr lang="vi-VN"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yếu</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tố</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ảnh</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hưởng</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đến</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chất</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lượng</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tín</a:t>
              </a:r>
              <a:r>
                <a:rPr lang="en-US" sz="1800" dirty="0">
                  <a:solidFill>
                    <a:srgbClr val="003300"/>
                  </a:solidFill>
                  <a:effectLst/>
                  <a:latin typeface="Roboto Condensed" panose="02000000000000000000" pitchFamily="2" charset="0"/>
                  <a:ea typeface="Roboto Condensed" panose="02000000000000000000" pitchFamily="2" charset="0"/>
                </a:rPr>
                <a:t> </a:t>
              </a:r>
              <a:r>
                <a:rPr lang="en-US" sz="1800" dirty="0" err="1">
                  <a:solidFill>
                    <a:srgbClr val="003300"/>
                  </a:solidFill>
                  <a:effectLst/>
                  <a:latin typeface="Roboto Condensed" panose="02000000000000000000" pitchFamily="2" charset="0"/>
                  <a:ea typeface="Roboto Condensed" panose="02000000000000000000" pitchFamily="2" charset="0"/>
                </a:rPr>
                <a:t>hiệu</a:t>
              </a:r>
              <a:r>
                <a:rPr lang="en-US" sz="1800" dirty="0">
                  <a:solidFill>
                    <a:srgbClr val="003300"/>
                  </a:solidFill>
                  <a:effectLst/>
                  <a:latin typeface="Roboto Condensed" panose="02000000000000000000" pitchFamily="2" charset="0"/>
                  <a:ea typeface="Roboto Condensed" panose="02000000000000000000" pitchFamily="2" charset="0"/>
                </a:rPr>
                <a:t> ?</a:t>
              </a:r>
            </a:p>
          </p:txBody>
        </p:sp>
        <p:grpSp>
          <p:nvGrpSpPr>
            <p:cNvPr id="14" name="Google Shape;989;p45">
              <a:extLst>
                <a:ext uri="{FF2B5EF4-FFF2-40B4-BE49-F238E27FC236}">
                  <a16:creationId xmlns:a16="http://schemas.microsoft.com/office/drawing/2014/main" id="{F6B48D8F-6356-6CE8-863E-53F36CEC403F}"/>
                </a:ext>
              </a:extLst>
            </p:cNvPr>
            <p:cNvGrpSpPr/>
            <p:nvPr/>
          </p:nvGrpSpPr>
          <p:grpSpPr>
            <a:xfrm>
              <a:off x="4640111" y="-150095"/>
              <a:ext cx="3815053" cy="2053228"/>
              <a:chOff x="5000527" y="4055505"/>
              <a:chExt cx="688022" cy="360044"/>
            </a:xfrm>
          </p:grpSpPr>
          <p:sp>
            <p:nvSpPr>
              <p:cNvPr id="20" name="Google Shape;991;p45">
                <a:extLst>
                  <a:ext uri="{FF2B5EF4-FFF2-40B4-BE49-F238E27FC236}">
                    <a16:creationId xmlns:a16="http://schemas.microsoft.com/office/drawing/2014/main" id="{D3950160-CBF2-DE62-C3F9-A1EFD4FA8C54}"/>
                  </a:ext>
                </a:extLst>
              </p:cNvPr>
              <p:cNvSpPr/>
              <p:nvPr/>
            </p:nvSpPr>
            <p:spPr>
              <a:xfrm>
                <a:off x="5000527" y="4201725"/>
                <a:ext cx="153690" cy="16945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 name="Google Shape;992;p45">
                <a:extLst>
                  <a:ext uri="{FF2B5EF4-FFF2-40B4-BE49-F238E27FC236}">
                    <a16:creationId xmlns:a16="http://schemas.microsoft.com/office/drawing/2014/main" id="{804243B1-5407-A63D-671F-89C583096D4F}"/>
                  </a:ext>
                </a:extLst>
              </p:cNvPr>
              <p:cNvSpPr/>
              <p:nvPr/>
            </p:nvSpPr>
            <p:spPr>
              <a:xfrm>
                <a:off x="5092247" y="4055505"/>
                <a:ext cx="596302" cy="360044"/>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sp>
          <p:nvSpPr>
            <p:cNvPr id="17" name="TextBox 16">
              <a:extLst>
                <a:ext uri="{FF2B5EF4-FFF2-40B4-BE49-F238E27FC236}">
                  <a16:creationId xmlns:a16="http://schemas.microsoft.com/office/drawing/2014/main" id="{B5A745C3-6C8F-39F1-1C79-CDFFCECA1D6E}"/>
                </a:ext>
              </a:extLst>
            </p:cNvPr>
            <p:cNvSpPr txBox="1"/>
            <p:nvPr/>
          </p:nvSpPr>
          <p:spPr>
            <a:xfrm>
              <a:off x="4600024" y="903021"/>
              <a:ext cx="932378" cy="502505"/>
            </a:xfrm>
            <a:prstGeom prst="rect">
              <a:avLst/>
            </a:prstGeom>
            <a:noFill/>
          </p:spPr>
          <p:txBody>
            <a:bodyPr wrap="square">
              <a:spAutoFit/>
            </a:bodyPr>
            <a:lstStyle/>
            <a:p>
              <a:pPr algn="ctr"/>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3</a:t>
              </a:r>
              <a:endParaRPr lang="en-US" sz="2000" dirty="0"/>
            </a:p>
          </p:txBody>
        </p:sp>
      </p:grpSp>
      <p:grpSp>
        <p:nvGrpSpPr>
          <p:cNvPr id="30" name="Group 29" descr="n185 Fb Thu Huong Pham">
            <a:extLst>
              <a:ext uri="{FF2B5EF4-FFF2-40B4-BE49-F238E27FC236}">
                <a16:creationId xmlns:a16="http://schemas.microsoft.com/office/drawing/2014/main" id="{218356DA-8AD5-C170-E6EE-64B5BE64E58A}"/>
              </a:ext>
            </a:extLst>
          </p:cNvPr>
          <p:cNvGrpSpPr/>
          <p:nvPr/>
        </p:nvGrpSpPr>
        <p:grpSpPr>
          <a:xfrm>
            <a:off x="768192" y="2449436"/>
            <a:ext cx="4042380" cy="1681113"/>
            <a:chOff x="1679989" y="1771220"/>
            <a:chExt cx="4042380" cy="1681113"/>
          </a:xfrm>
        </p:grpSpPr>
        <p:sp>
          <p:nvSpPr>
            <p:cNvPr id="31" name="TextBox 30">
              <a:extLst>
                <a:ext uri="{FF2B5EF4-FFF2-40B4-BE49-F238E27FC236}">
                  <a16:creationId xmlns:a16="http://schemas.microsoft.com/office/drawing/2014/main" id="{A630A5E9-AC88-CD73-A886-3DF2D062A490}"/>
                </a:ext>
              </a:extLst>
            </p:cNvPr>
            <p:cNvSpPr txBox="1"/>
            <p:nvPr/>
          </p:nvSpPr>
          <p:spPr>
            <a:xfrm>
              <a:off x="2655477" y="1849376"/>
              <a:ext cx="2948850" cy="1477328"/>
            </a:xfrm>
            <a:prstGeom prst="rect">
              <a:avLst/>
            </a:prstGeom>
            <a:noFill/>
          </p:spPr>
          <p:txBody>
            <a:bodyPr wrap="square">
              <a:spAutoFit/>
            </a:bodyPr>
            <a:lstStyle/>
            <a:p>
              <a:pPr algn="just"/>
              <a:r>
                <a:rPr lang="vi-VN" sz="1800" dirty="0">
                  <a:solidFill>
                    <a:srgbClr val="003300"/>
                  </a:solidFill>
                  <a:effectLst/>
                  <a:latin typeface="Roboto Condensed" panose="02000000000000000000" pitchFamily="2" charset="0"/>
                  <a:ea typeface="Roboto Condensed" panose="02000000000000000000" pitchFamily="2" charset="0"/>
                </a:rPr>
                <a:t>Cho công suất tín hiệu tại đầu vào sợi cáp là 2mW, cáp có hệ số suy giảm là 0,3 dB/km, tính công suất tín hiệu ở đầu ra của cáp tại khoảng cách 5 km.</a:t>
              </a:r>
              <a:endParaRPr lang="en-US" sz="1800" dirty="0">
                <a:solidFill>
                  <a:srgbClr val="003300"/>
                </a:solidFill>
                <a:effectLst/>
                <a:latin typeface="Roboto Condensed" panose="02000000000000000000" pitchFamily="2" charset="0"/>
                <a:ea typeface="Roboto Condensed" panose="02000000000000000000" pitchFamily="2" charset="0"/>
              </a:endParaRPr>
            </a:p>
          </p:txBody>
        </p:sp>
        <p:grpSp>
          <p:nvGrpSpPr>
            <p:cNvPr id="32" name="Google Shape;989;p45">
              <a:extLst>
                <a:ext uri="{FF2B5EF4-FFF2-40B4-BE49-F238E27FC236}">
                  <a16:creationId xmlns:a16="http://schemas.microsoft.com/office/drawing/2014/main" id="{4FB044FB-E503-0212-32B1-BB6170817D44}"/>
                </a:ext>
              </a:extLst>
            </p:cNvPr>
            <p:cNvGrpSpPr/>
            <p:nvPr/>
          </p:nvGrpSpPr>
          <p:grpSpPr>
            <a:xfrm>
              <a:off x="1679989" y="1771220"/>
              <a:ext cx="4042380" cy="1681113"/>
              <a:chOff x="4466693" y="4392422"/>
              <a:chExt cx="729020" cy="294792"/>
            </a:xfrm>
          </p:grpSpPr>
          <p:sp>
            <p:nvSpPr>
              <p:cNvPr id="34" name="Google Shape;991;p45">
                <a:extLst>
                  <a:ext uri="{FF2B5EF4-FFF2-40B4-BE49-F238E27FC236}">
                    <a16:creationId xmlns:a16="http://schemas.microsoft.com/office/drawing/2014/main" id="{CFE2E79F-B005-E459-3D83-84135E99F5D3}"/>
                  </a:ext>
                </a:extLst>
              </p:cNvPr>
              <p:cNvSpPr/>
              <p:nvPr/>
            </p:nvSpPr>
            <p:spPr>
              <a:xfrm>
                <a:off x="4466693" y="4502430"/>
                <a:ext cx="136932" cy="123550"/>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35" name="Google Shape;992;p45">
                <a:extLst>
                  <a:ext uri="{FF2B5EF4-FFF2-40B4-BE49-F238E27FC236}">
                    <a16:creationId xmlns:a16="http://schemas.microsoft.com/office/drawing/2014/main" id="{FF8A202A-839D-1A80-ADAE-A14AF1AA1012}"/>
                  </a:ext>
                </a:extLst>
              </p:cNvPr>
              <p:cNvSpPr/>
              <p:nvPr/>
            </p:nvSpPr>
            <p:spPr>
              <a:xfrm>
                <a:off x="4533392" y="4392422"/>
                <a:ext cx="662321" cy="294792"/>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grpSp>
        <p:sp>
          <p:nvSpPr>
            <p:cNvPr id="33" name="TextBox 32">
              <a:extLst>
                <a:ext uri="{FF2B5EF4-FFF2-40B4-BE49-F238E27FC236}">
                  <a16:creationId xmlns:a16="http://schemas.microsoft.com/office/drawing/2014/main" id="{2DF24EB7-3BB4-DAA0-5F38-42BC5DD2E7A4}"/>
                </a:ext>
              </a:extLst>
            </p:cNvPr>
            <p:cNvSpPr txBox="1"/>
            <p:nvPr/>
          </p:nvSpPr>
          <p:spPr>
            <a:xfrm>
              <a:off x="1687174" y="2550794"/>
              <a:ext cx="759279" cy="400110"/>
            </a:xfrm>
            <a:prstGeom prst="rect">
              <a:avLst/>
            </a:prstGeom>
            <a:noFill/>
          </p:spPr>
          <p:txBody>
            <a:bodyPr wrap="square">
              <a:spAutoFit/>
            </a:bodyPr>
            <a:lstStyle/>
            <a:p>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2</a:t>
              </a:r>
              <a:r>
                <a:rPr lang="en-US" sz="2000" b="1" dirty="0">
                  <a:solidFill>
                    <a:srgbClr val="003300"/>
                  </a:solidFill>
                  <a:latin typeface="Roboto Condensed" panose="02000000000000000000" pitchFamily="2" charset="0"/>
                  <a:ea typeface="Roboto Condensed" panose="02000000000000000000" pitchFamily="2" charset="0"/>
                </a:rPr>
                <a:t> </a:t>
              </a:r>
              <a:endParaRPr lang="en-US" sz="2000" dirty="0"/>
            </a:p>
          </p:txBody>
        </p:sp>
      </p:grpSp>
    </p:spTree>
    <p:extLst>
      <p:ext uri="{BB962C8B-B14F-4D97-AF65-F5344CB8AC3E}">
        <p14:creationId xmlns:p14="http://schemas.microsoft.com/office/powerpoint/2010/main" val="4938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671;p48" descr="n185 Fb Thu Huong Pham">
            <a:extLst>
              <a:ext uri="{FF2B5EF4-FFF2-40B4-BE49-F238E27FC236}">
                <a16:creationId xmlns:a16="http://schemas.microsoft.com/office/drawing/2014/main" id="{2C0E2DEA-6D53-665D-4189-0BD034835D3A}"/>
              </a:ext>
            </a:extLst>
          </p:cNvPr>
          <p:cNvSpPr/>
          <p:nvPr/>
        </p:nvSpPr>
        <p:spPr>
          <a:xfrm>
            <a:off x="875734" y="1200203"/>
            <a:ext cx="5263590" cy="2890103"/>
          </a:xfrm>
          <a:prstGeom prst="flowChartAlternateProcess">
            <a:avLst/>
          </a:prstGeom>
          <a:solidFill>
            <a:schemeClr val="bg1"/>
          </a:solidFill>
          <a:ln w="9525"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71;p48" descr="n185 Fb Thu Huong Pham">
            <a:extLst>
              <a:ext uri="{FF2B5EF4-FFF2-40B4-BE49-F238E27FC236}">
                <a16:creationId xmlns:a16="http://schemas.microsoft.com/office/drawing/2014/main" id="{34E51FEE-4EE3-FD28-54D0-F71FED250EB0}"/>
              </a:ext>
            </a:extLst>
          </p:cNvPr>
          <p:cNvSpPr/>
          <p:nvPr/>
        </p:nvSpPr>
        <p:spPr>
          <a:xfrm>
            <a:off x="6425293" y="1501139"/>
            <a:ext cx="1891739" cy="1005841"/>
          </a:xfrm>
          <a:prstGeom prst="flowChartAlternateProcess">
            <a:avLst/>
          </a:prstGeom>
          <a:solidFill>
            <a:schemeClr val="accent2">
              <a:lumMod val="20000"/>
              <a:lumOff val="80000"/>
            </a:schemeClr>
          </a:solidFill>
          <a:ln w="9525"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lide Number Placeholder 3" descr="n185 Fb Thu Huong Pham">
            <a:extLst>
              <a:ext uri="{FF2B5EF4-FFF2-40B4-BE49-F238E27FC236}">
                <a16:creationId xmlns:a16="http://schemas.microsoft.com/office/drawing/2014/main" id="{E2F0404D-3F31-9ABF-F50E-DEB11B2CE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mc:AlternateContent xmlns:mc="http://schemas.openxmlformats.org/markup-compatibility/2006" xmlns:a14="http://schemas.microsoft.com/office/drawing/2010/main">
        <mc:Choice Requires="a14">
          <p:sp>
            <p:nvSpPr>
              <p:cNvPr id="5" name="Google Shape;79;p16" descr="n185 Fb Thu Huong Pham">
                <a:extLst>
                  <a:ext uri="{FF2B5EF4-FFF2-40B4-BE49-F238E27FC236}">
                    <a16:creationId xmlns:a16="http://schemas.microsoft.com/office/drawing/2014/main" id="{E9312663-8E1C-1C1D-0761-8D026B7ACF88}"/>
                  </a:ext>
                </a:extLst>
              </p:cNvPr>
              <p:cNvSpPr txBox="1">
                <a:spLocks/>
              </p:cNvSpPr>
              <p:nvPr/>
            </p:nvSpPr>
            <p:spPr>
              <a:xfrm>
                <a:off x="916555" y="1203275"/>
                <a:ext cx="5263590" cy="2998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Sniglet"/>
                  <a:buNone/>
                  <a:defRPr sz="2400" b="0" i="0" u="none" strike="noStrike" cap="none">
                    <a:solidFill>
                      <a:schemeClr val="dk2"/>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L="1828800" marR="0" lvl="3"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L="2286000" marR="0" lvl="4"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L="2743200" marR="0" lvl="5"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L="3200400" marR="0" lvl="6"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L="3657600" marR="0" lvl="7"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L="4114800" marR="0" lvl="8"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pPr marL="63500" indent="0" algn="just"/>
                <a:r>
                  <a:rPr lang="en-US" sz="2000" b="1" dirty="0">
                    <a:solidFill>
                      <a:schemeClr val="tx1"/>
                    </a:solidFill>
                    <a:latin typeface="Roboto Condensed" panose="02000000000000000000" pitchFamily="2" charset="0"/>
                    <a:ea typeface="Roboto Condensed" panose="02000000000000000000" pitchFamily="2" charset="0"/>
                    <a:cs typeface="Times New Roman" panose="02020603050405020304" pitchFamily="18" charset="0"/>
                  </a:rPr>
                  <a:t>Câu 1.</a:t>
                </a:r>
                <a:r>
                  <a:rPr lang="en-US" sz="2000" dirty="0">
                    <a:solidFill>
                      <a:schemeClr val="tx1"/>
                    </a:solidFill>
                    <a:latin typeface="Roboto Condensed" panose="02000000000000000000" pitchFamily="2" charset="0"/>
                    <a:ea typeface="Roboto Condensed" panose="02000000000000000000" pitchFamily="2" charset="0"/>
                    <a:cs typeface="Times New Roman" panose="02020603050405020304" pitchFamily="18" charset="0"/>
                  </a:rPr>
                  <a:t> </a:t>
                </a:r>
              </a:p>
              <a:p>
                <a:pPr algn="just"/>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Độ</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lợi</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hoặc</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suy</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giảm</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của</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một</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kênh</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trong</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quá</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trình</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truyền</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tải</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được</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xác</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định</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theo</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công</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thức</a:t>
                </a:r>
                <a:r>
                  <a:rPr lang="en-US" sz="2000" dirty="0">
                    <a:solidFill>
                      <a:schemeClr val="tx1"/>
                    </a:solidFill>
                    <a:latin typeface="Roboto Condensed" panose="02000000000000000000" pitchFamily="2" charset="0"/>
                    <a:ea typeface="Roboto Condensed" panose="02000000000000000000" pitchFamily="2" charset="0"/>
                  </a:rPr>
                  <a:t>:</a:t>
                </a:r>
              </a:p>
              <a:p>
                <a:pPr algn="just"/>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Đơn</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vị</a:t>
                </a:r>
                <a:r>
                  <a:rPr lang="en-US" sz="2000" dirty="0">
                    <a:solidFill>
                      <a:schemeClr val="tx1"/>
                    </a:solidFill>
                    <a:latin typeface="Roboto Condensed" panose="02000000000000000000" pitchFamily="2" charset="0"/>
                    <a:ea typeface="Roboto Condensed" panose="02000000000000000000" pitchFamily="2" charset="0"/>
                  </a:rPr>
                  <a:t> Decibel (dB) </a:t>
                </a:r>
              </a:p>
              <a:p>
                <a:pPr algn="just"/>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Đơn</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vị</a:t>
                </a:r>
                <a:r>
                  <a:rPr lang="en-US" sz="2000" dirty="0">
                    <a:solidFill>
                      <a:schemeClr val="tx1"/>
                    </a:solidFill>
                    <a:latin typeface="Roboto Condensed" panose="02000000000000000000" pitchFamily="2" charset="0"/>
                    <a:ea typeface="Roboto Condensed" panose="02000000000000000000" pitchFamily="2" charset="0"/>
                  </a:rPr>
                  <a:t> dB </a:t>
                </a:r>
                <a:r>
                  <a:rPr lang="en-US" sz="2000" dirty="0" err="1">
                    <a:solidFill>
                      <a:schemeClr val="tx1"/>
                    </a:solidFill>
                    <a:latin typeface="Roboto Condensed" panose="02000000000000000000" pitchFamily="2" charset="0"/>
                    <a:ea typeface="Roboto Condensed" panose="02000000000000000000" pitchFamily="2" charset="0"/>
                  </a:rPr>
                  <a:t>được</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định</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nghĩa</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như</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sau</a:t>
                </a:r>
                <a:r>
                  <a:rPr lang="en-US" sz="2000" dirty="0">
                    <a:solidFill>
                      <a:schemeClr val="tx1"/>
                    </a:solidFill>
                    <a:latin typeface="Roboto Condensed" panose="02000000000000000000" pitchFamily="2" charset="0"/>
                    <a:ea typeface="Roboto Condensed" panose="02000000000000000000" pitchFamily="2" charset="0"/>
                  </a:rPr>
                  <a:t>: </a:t>
                </a:r>
                <a:endParaRPr lang="en-US" sz="2000" i="1" dirty="0">
                  <a:solidFill>
                    <a:schemeClr val="tx1"/>
                  </a:solidFill>
                </a:endParaRPr>
              </a:p>
              <a:p>
                <a:pPr algn="just"/>
                <a14:m>
                  <m:oMathPara xmlns:m="http://schemas.openxmlformats.org/officeDocument/2006/math">
                    <m:oMathParaPr>
                      <m:jc m:val="centerGroup"/>
                    </m:oMathParaPr>
                    <m:oMath xmlns:m="http://schemas.openxmlformats.org/officeDocument/2006/math">
                      <m:r>
                        <m:rPr>
                          <m:sty m:val="p"/>
                        </m:rPr>
                        <a:rPr lang="en-US" sz="2000" i="0">
                          <a:solidFill>
                            <a:schemeClr val="tx1"/>
                          </a:solidFill>
                          <a:latin typeface="Cambria Math" panose="02040503050406030204" pitchFamily="18" charset="0"/>
                        </a:rPr>
                        <m:t>d</m:t>
                      </m:r>
                      <m:r>
                        <m:rPr>
                          <m:sty m:val="p"/>
                        </m:rPr>
                        <a:rPr lang="en-US" sz="2000">
                          <a:solidFill>
                            <a:schemeClr val="tx1"/>
                          </a:solidFill>
                          <a:latin typeface="Cambria Math" panose="02040503050406030204" pitchFamily="18" charset="0"/>
                        </a:rPr>
                        <m:t>B</m:t>
                      </m:r>
                      <m:r>
                        <a:rPr lang="en-US" sz="2000">
                          <a:solidFill>
                            <a:schemeClr val="tx1"/>
                          </a:solidFill>
                          <a:latin typeface="Cambria Math" panose="02040503050406030204" pitchFamily="18" charset="0"/>
                        </a:rPr>
                        <m:t>=10</m:t>
                      </m:r>
                      <m:r>
                        <m:rPr>
                          <m:sty m:val="p"/>
                        </m:rPr>
                        <a:rPr lang="en-US" sz="2000">
                          <a:solidFill>
                            <a:schemeClr val="tx1"/>
                          </a:solidFill>
                          <a:latin typeface="Cambria Math" panose="02040503050406030204" pitchFamily="18" charset="0"/>
                        </a:rPr>
                        <m:t>lg</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P</m:t>
                              </m:r>
                            </m:e>
                            <m:sub>
                              <m:r>
                                <a:rPr lang="en-US" sz="2000">
                                  <a:solidFill>
                                    <a:schemeClr val="tx1"/>
                                  </a:solidFill>
                                  <a:latin typeface="Cambria Math" panose="02040503050406030204" pitchFamily="18" charset="0"/>
                                </a:rPr>
                                <m:t>2</m:t>
                              </m:r>
                            </m:sub>
                          </m:sSub>
                        </m:num>
                        <m:den>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P</m:t>
                              </m:r>
                            </m:e>
                            <m:sub>
                              <m:r>
                                <a:rPr lang="en-US" sz="2000">
                                  <a:solidFill>
                                    <a:schemeClr val="tx1"/>
                                  </a:solidFill>
                                  <a:latin typeface="Cambria Math" panose="02040503050406030204" pitchFamily="18" charset="0"/>
                                </a:rPr>
                                <m:t>1</m:t>
                              </m:r>
                            </m:sub>
                          </m:sSub>
                        </m:den>
                      </m:f>
                    </m:oMath>
                  </m:oMathPara>
                </a14:m>
                <a:endParaRPr lang="en-US" sz="2000" dirty="0">
                  <a:solidFill>
                    <a:schemeClr val="tx1"/>
                  </a:solidFill>
                  <a:latin typeface="Roboto Condensed" panose="02000000000000000000" pitchFamily="2" charset="0"/>
                  <a:ea typeface="Roboto Condensed" panose="02000000000000000000" pitchFamily="2" charset="0"/>
                </a:endParaRPr>
              </a:p>
              <a:p>
                <a:pPr lvl="0" algn="just"/>
                <a:r>
                  <a:rPr lang="en-US" sz="2000" dirty="0">
                    <a:solidFill>
                      <a:schemeClr val="tx1"/>
                    </a:solidFill>
                    <a:latin typeface="Roboto Condensed" panose="02000000000000000000" pitchFamily="2" charset="0"/>
                    <a:ea typeface="Roboto Condensed" panose="02000000000000000000" pitchFamily="2" charset="0"/>
                  </a:rPr>
                  <a:t>P</a:t>
                </a:r>
                <a:r>
                  <a:rPr lang="en-US" sz="2000" baseline="-25000" dirty="0">
                    <a:solidFill>
                      <a:schemeClr val="tx1"/>
                    </a:solidFill>
                    <a:latin typeface="Roboto Condensed" panose="02000000000000000000" pitchFamily="2" charset="0"/>
                    <a:ea typeface="Roboto Condensed" panose="02000000000000000000" pitchFamily="2" charset="0"/>
                  </a:rPr>
                  <a:t>1 </a:t>
                </a:r>
                <a:r>
                  <a:rPr lang="en-US" sz="2000" dirty="0" err="1">
                    <a:solidFill>
                      <a:schemeClr val="tx1"/>
                    </a:solidFill>
                    <a:latin typeface="Roboto Condensed" panose="02000000000000000000" pitchFamily="2" charset="0"/>
                    <a:ea typeface="Roboto Condensed" panose="02000000000000000000" pitchFamily="2" charset="0"/>
                  </a:rPr>
                  <a:t>là</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công</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suất</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đầu</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vào</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hoặc</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công</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suất</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phát</a:t>
                </a:r>
                <a:r>
                  <a:rPr lang="en-US" sz="2000" dirty="0">
                    <a:solidFill>
                      <a:schemeClr val="tx1"/>
                    </a:solidFill>
                    <a:latin typeface="Roboto Condensed" panose="02000000000000000000" pitchFamily="2" charset="0"/>
                    <a:ea typeface="Roboto Condensed" panose="02000000000000000000" pitchFamily="2" charset="0"/>
                  </a:rPr>
                  <a:t>)</a:t>
                </a:r>
              </a:p>
              <a:p>
                <a:pPr lvl="0" algn="just"/>
                <a:r>
                  <a:rPr lang="en-US" sz="2000" dirty="0">
                    <a:solidFill>
                      <a:schemeClr val="tx1"/>
                    </a:solidFill>
                    <a:latin typeface="Roboto Condensed" panose="02000000000000000000" pitchFamily="2" charset="0"/>
                    <a:ea typeface="Roboto Condensed" panose="02000000000000000000" pitchFamily="2" charset="0"/>
                  </a:rPr>
                  <a:t>P</a:t>
                </a:r>
                <a:r>
                  <a:rPr lang="en-US" sz="2000" baseline="-25000" dirty="0">
                    <a:solidFill>
                      <a:schemeClr val="tx1"/>
                    </a:solidFill>
                    <a:latin typeface="Roboto Condensed" panose="02000000000000000000" pitchFamily="2" charset="0"/>
                    <a:ea typeface="Roboto Condensed" panose="02000000000000000000" pitchFamily="2" charset="0"/>
                  </a:rPr>
                  <a:t>2</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là</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công</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suất</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đầu</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ra</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hoặc</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công</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suất</a:t>
                </a:r>
                <a:r>
                  <a:rPr lang="en-US" sz="2000" dirty="0">
                    <a:solidFill>
                      <a:schemeClr val="tx1"/>
                    </a:solidFill>
                    <a:latin typeface="Roboto Condensed" panose="02000000000000000000" pitchFamily="2" charset="0"/>
                    <a:ea typeface="Roboto Condensed" panose="02000000000000000000" pitchFamily="2" charset="0"/>
                  </a:rPr>
                  <a:t> </a:t>
                </a:r>
                <a:r>
                  <a:rPr lang="en-US" sz="2000" dirty="0" err="1">
                    <a:solidFill>
                      <a:schemeClr val="tx1"/>
                    </a:solidFill>
                    <a:latin typeface="Roboto Condensed" panose="02000000000000000000" pitchFamily="2" charset="0"/>
                    <a:ea typeface="Roboto Condensed" panose="02000000000000000000" pitchFamily="2" charset="0"/>
                  </a:rPr>
                  <a:t>thu</a:t>
                </a:r>
                <a:r>
                  <a:rPr lang="en-US" sz="2000" dirty="0">
                    <a:solidFill>
                      <a:schemeClr val="tx1"/>
                    </a:solidFill>
                    <a:latin typeface="Roboto Condensed" panose="02000000000000000000" pitchFamily="2" charset="0"/>
                    <a:ea typeface="Roboto Condensed" panose="02000000000000000000" pitchFamily="2" charset="0"/>
                  </a:rPr>
                  <a:t>)</a:t>
                </a:r>
              </a:p>
            </p:txBody>
          </p:sp>
        </mc:Choice>
        <mc:Fallback xmlns="">
          <p:sp>
            <p:nvSpPr>
              <p:cNvPr id="5" name="Google Shape;79;p16" descr="n185 Fb Thu Huong Pham">
                <a:extLst>
                  <a:ext uri="{FF2B5EF4-FFF2-40B4-BE49-F238E27FC236}">
                    <a16:creationId xmlns:a16="http://schemas.microsoft.com/office/drawing/2014/main" id="{E9312663-8E1C-1C1D-0761-8D026B7ACF88}"/>
                  </a:ext>
                </a:extLst>
              </p:cNvPr>
              <p:cNvSpPr txBox="1">
                <a:spLocks noRot="1" noChangeAspect="1" noMove="1" noResize="1" noEditPoints="1" noAdjustHandles="1" noChangeArrowheads="1" noChangeShapeType="1" noTextEdit="1"/>
              </p:cNvSpPr>
              <p:nvPr/>
            </p:nvSpPr>
            <p:spPr>
              <a:xfrm>
                <a:off x="916555" y="1203275"/>
                <a:ext cx="5263590" cy="2998522"/>
              </a:xfrm>
              <a:prstGeom prst="rect">
                <a:avLst/>
              </a:prstGeom>
              <a:blipFill>
                <a:blip r:embed="rId2"/>
                <a:stretch>
                  <a:fillRect r="-1157" b="-203"/>
                </a:stretch>
              </a:blipFill>
              <a:ln>
                <a:noFill/>
              </a:ln>
            </p:spPr>
            <p:txBody>
              <a:bodyPr/>
              <a:lstStyle/>
              <a:p>
                <a:r>
                  <a:rPr lang="en-US">
                    <a:noFill/>
                  </a:rPr>
                  <a:t> </a:t>
                </a:r>
              </a:p>
            </p:txBody>
          </p:sp>
        </mc:Fallback>
      </mc:AlternateContent>
      <p:sp>
        <p:nvSpPr>
          <p:cNvPr id="7" name="Google Shape;63;p14" descr="n185 Fb Thu Huong Pham">
            <a:extLst>
              <a:ext uri="{FF2B5EF4-FFF2-40B4-BE49-F238E27FC236}">
                <a16:creationId xmlns:a16="http://schemas.microsoft.com/office/drawing/2014/main" id="{49B24C86-4889-E213-AD27-9033B74CEF45}"/>
              </a:ext>
            </a:extLst>
          </p:cNvPr>
          <p:cNvSpPr txBox="1">
            <a:spLocks/>
          </p:cNvSpPr>
          <p:nvPr/>
        </p:nvSpPr>
        <p:spPr>
          <a:xfrm>
            <a:off x="2132922" y="440870"/>
            <a:ext cx="4878155" cy="2204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600" dirty="0" err="1"/>
              <a:t>Kết</a:t>
            </a:r>
            <a:r>
              <a:rPr lang="en-US" sz="3600" dirty="0"/>
              <a:t> </a:t>
            </a:r>
            <a:r>
              <a:rPr lang="en-US" sz="3600" dirty="0" err="1"/>
              <a:t>quả</a:t>
            </a:r>
            <a:r>
              <a:rPr lang="en-US" sz="3600" dirty="0"/>
              <a:t> </a:t>
            </a:r>
            <a:r>
              <a:rPr lang="en-US" sz="3600" dirty="0" err="1"/>
              <a:t>phiếu</a:t>
            </a:r>
            <a:r>
              <a:rPr lang="en-US" sz="3600" dirty="0"/>
              <a:t> </a:t>
            </a:r>
            <a:r>
              <a:rPr lang="en-US" sz="3600" dirty="0" err="1"/>
              <a:t>học</a:t>
            </a:r>
            <a:r>
              <a:rPr lang="en-US" sz="3600" dirty="0"/>
              <a:t> </a:t>
            </a:r>
            <a:r>
              <a:rPr lang="en-US" sz="3600" dirty="0" err="1"/>
              <a:t>tập</a:t>
            </a:r>
            <a:r>
              <a:rPr lang="en-US" sz="3600" dirty="0"/>
              <a:t> </a:t>
            </a:r>
            <a:r>
              <a:rPr lang="en-US" sz="3600" dirty="0" err="1"/>
              <a:t>số</a:t>
            </a:r>
            <a:r>
              <a:rPr lang="en-US" sz="3600" dirty="0"/>
              <a:t> 3</a:t>
            </a:r>
          </a:p>
        </p:txBody>
      </p:sp>
      <mc:AlternateContent xmlns:mc="http://schemas.openxmlformats.org/markup-compatibility/2006" xmlns:a14="http://schemas.microsoft.com/office/drawing/2010/main">
        <mc:Choice Requires="a14">
          <p:sp>
            <p:nvSpPr>
              <p:cNvPr id="9" name="TextBox 8" descr="n185 Fb Thu Huong Pham">
                <a:extLst>
                  <a:ext uri="{FF2B5EF4-FFF2-40B4-BE49-F238E27FC236}">
                    <a16:creationId xmlns:a16="http://schemas.microsoft.com/office/drawing/2014/main" id="{5F05FD2C-B7F1-FF60-742E-768E30E69EB3}"/>
                  </a:ext>
                </a:extLst>
              </p:cNvPr>
              <p:cNvSpPr txBox="1"/>
              <p:nvPr/>
            </p:nvSpPr>
            <p:spPr>
              <a:xfrm>
                <a:off x="6497297" y="1563206"/>
                <a:ext cx="1730148" cy="844205"/>
              </a:xfrm>
              <a:prstGeom prst="rect">
                <a:avLst/>
              </a:prstGeom>
              <a:noFill/>
            </p:spPr>
            <p:txBody>
              <a:bodyPr wrap="square">
                <a:spAutoFit/>
              </a:bodyPr>
              <a:lstStyle/>
              <a:p>
                <a:pPr marL="0" indent="0" algn="just"/>
                <a14:m>
                  <m:oMathPara xmlns:m="http://schemas.openxmlformats.org/officeDocument/2006/math">
                    <m:oMathParaPr>
                      <m:jc m:val="centerGroup"/>
                    </m:oMathParaPr>
                    <m:oMath xmlns:m="http://schemas.openxmlformats.org/officeDocument/2006/math">
                      <m:r>
                        <a:rPr lang="en-US" sz="2400" b="1" i="0">
                          <a:solidFill>
                            <a:schemeClr val="tx1"/>
                          </a:solidFill>
                          <a:latin typeface="Cambria Math" panose="02040503050406030204" pitchFamily="18" charset="0"/>
                        </a:rPr>
                        <m:t>𝐁</m:t>
                      </m:r>
                      <m:r>
                        <a:rPr lang="en-US" sz="2400" b="1" i="0">
                          <a:solidFill>
                            <a:schemeClr val="tx1"/>
                          </a:solidFill>
                          <a:latin typeface="Cambria Math" panose="02040503050406030204" pitchFamily="18" charset="0"/>
                        </a:rPr>
                        <m:t>=</m:t>
                      </m:r>
                      <m:r>
                        <a:rPr lang="en-US" sz="2400" b="1" i="0">
                          <a:solidFill>
                            <a:schemeClr val="tx1"/>
                          </a:solidFill>
                          <a:latin typeface="Cambria Math" panose="02040503050406030204" pitchFamily="18" charset="0"/>
                        </a:rPr>
                        <m:t>𝐥𝐠</m:t>
                      </m:r>
                      <m:f>
                        <m:fPr>
                          <m:ctrlPr>
                            <a:rPr lang="en-US" sz="2400" b="1" i="1">
                              <a:solidFill>
                                <a:schemeClr val="tx1"/>
                              </a:solidFill>
                              <a:latin typeface="Cambria Math" panose="02040503050406030204" pitchFamily="18" charset="0"/>
                            </a:rPr>
                          </m:ctrlPr>
                        </m:fPr>
                        <m:num>
                          <m:sSub>
                            <m:sSubPr>
                              <m:ctrlPr>
                                <a:rPr lang="en-US" sz="2400" b="1" i="1">
                                  <a:solidFill>
                                    <a:schemeClr val="tx1"/>
                                  </a:solidFill>
                                  <a:latin typeface="Cambria Math" panose="02040503050406030204" pitchFamily="18" charset="0"/>
                                </a:rPr>
                              </m:ctrlPr>
                            </m:sSubPr>
                            <m:e>
                              <m:r>
                                <a:rPr lang="en-US" sz="2400" b="1" i="0">
                                  <a:solidFill>
                                    <a:schemeClr val="tx1"/>
                                  </a:solidFill>
                                  <a:latin typeface="Cambria Math" panose="02040503050406030204" pitchFamily="18" charset="0"/>
                                </a:rPr>
                                <m:t>𝐏</m:t>
                              </m:r>
                            </m:e>
                            <m:sub>
                              <m:r>
                                <a:rPr lang="en-US" sz="2400" b="1" i="0">
                                  <a:solidFill>
                                    <a:schemeClr val="tx1"/>
                                  </a:solidFill>
                                  <a:latin typeface="Cambria Math" panose="02040503050406030204" pitchFamily="18" charset="0"/>
                                </a:rPr>
                                <m:t>𝟐</m:t>
                              </m:r>
                            </m:sub>
                          </m:sSub>
                        </m:num>
                        <m:den>
                          <m:sSub>
                            <m:sSubPr>
                              <m:ctrlPr>
                                <a:rPr lang="en-US" sz="2400" b="1" i="1">
                                  <a:solidFill>
                                    <a:schemeClr val="tx1"/>
                                  </a:solidFill>
                                  <a:latin typeface="Cambria Math" panose="02040503050406030204" pitchFamily="18" charset="0"/>
                                </a:rPr>
                              </m:ctrlPr>
                            </m:sSubPr>
                            <m:e>
                              <m:r>
                                <a:rPr lang="en-US" sz="2400" b="1" i="0">
                                  <a:solidFill>
                                    <a:schemeClr val="tx1"/>
                                  </a:solidFill>
                                  <a:latin typeface="Cambria Math" panose="02040503050406030204" pitchFamily="18" charset="0"/>
                                </a:rPr>
                                <m:t>𝐏</m:t>
                              </m:r>
                            </m:e>
                            <m:sub>
                              <m:r>
                                <a:rPr lang="en-US" sz="2400" b="1" i="0">
                                  <a:solidFill>
                                    <a:schemeClr val="tx1"/>
                                  </a:solidFill>
                                  <a:latin typeface="Cambria Math" panose="02040503050406030204" pitchFamily="18" charset="0"/>
                                </a:rPr>
                                <m:t>𝟏</m:t>
                              </m:r>
                            </m:sub>
                          </m:sSub>
                        </m:den>
                      </m:f>
                    </m:oMath>
                  </m:oMathPara>
                </a14:m>
                <a:endParaRPr lang="en-US" sz="2200" b="1" dirty="0">
                  <a:solidFill>
                    <a:srgbClr val="003300"/>
                  </a:solidFill>
                  <a:latin typeface="Roboto Condensed" panose="02000000000000000000" pitchFamily="2" charset="0"/>
                  <a:ea typeface="Roboto Condensed" panose="02000000000000000000" pitchFamily="2" charset="0"/>
                </a:endParaRPr>
              </a:p>
            </p:txBody>
          </p:sp>
        </mc:Choice>
        <mc:Fallback xmlns="">
          <p:sp>
            <p:nvSpPr>
              <p:cNvPr id="9" name="TextBox 8" descr="n185 Fb Thu Huong Pham">
                <a:extLst>
                  <a:ext uri="{FF2B5EF4-FFF2-40B4-BE49-F238E27FC236}">
                    <a16:creationId xmlns:a16="http://schemas.microsoft.com/office/drawing/2014/main" id="{5F05FD2C-B7F1-FF60-742E-768E30E69EB3}"/>
                  </a:ext>
                </a:extLst>
              </p:cNvPr>
              <p:cNvSpPr txBox="1">
                <a:spLocks noRot="1" noChangeAspect="1" noMove="1" noResize="1" noEditPoints="1" noAdjustHandles="1" noChangeArrowheads="1" noChangeShapeType="1" noTextEdit="1"/>
              </p:cNvSpPr>
              <p:nvPr/>
            </p:nvSpPr>
            <p:spPr>
              <a:xfrm>
                <a:off x="6497297" y="1563206"/>
                <a:ext cx="1730148" cy="84420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93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additive="base">
                                        <p:cTn id="3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additive="base">
                                        <p:cTn id="4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 calcmode="lin" valueType="num">
                                      <p:cBhvr additive="base">
                                        <p:cTn id="4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additive="base">
                                        <p:cTn id="5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 calcmode="lin" valueType="num">
                                      <p:cBhvr additive="base">
                                        <p:cTn id="5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3;p14" descr="n185 Fb Thu Huong Pham">
            <a:extLst>
              <a:ext uri="{FF2B5EF4-FFF2-40B4-BE49-F238E27FC236}">
                <a16:creationId xmlns:a16="http://schemas.microsoft.com/office/drawing/2014/main" id="{49B24C86-4889-E213-AD27-9033B74CEF45}"/>
              </a:ext>
            </a:extLst>
          </p:cNvPr>
          <p:cNvSpPr txBox="1">
            <a:spLocks/>
          </p:cNvSpPr>
          <p:nvPr/>
        </p:nvSpPr>
        <p:spPr>
          <a:xfrm>
            <a:off x="2008415" y="497782"/>
            <a:ext cx="4829169" cy="3433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600" dirty="0" err="1"/>
              <a:t>Kết</a:t>
            </a:r>
            <a:r>
              <a:rPr lang="en-US" sz="3600" dirty="0"/>
              <a:t> </a:t>
            </a:r>
            <a:r>
              <a:rPr lang="en-US" sz="3600" dirty="0" err="1"/>
              <a:t>quả</a:t>
            </a:r>
            <a:r>
              <a:rPr lang="en-US" sz="3600" dirty="0"/>
              <a:t> </a:t>
            </a:r>
            <a:r>
              <a:rPr lang="en-US" sz="3600" dirty="0" err="1"/>
              <a:t>phiếu</a:t>
            </a:r>
            <a:r>
              <a:rPr lang="en-US" sz="3600" dirty="0"/>
              <a:t> </a:t>
            </a:r>
            <a:r>
              <a:rPr lang="en-US" sz="3600" dirty="0" err="1"/>
              <a:t>học</a:t>
            </a:r>
            <a:r>
              <a:rPr lang="en-US" sz="3600" dirty="0"/>
              <a:t> </a:t>
            </a:r>
            <a:r>
              <a:rPr lang="en-US" sz="3600" dirty="0" err="1"/>
              <a:t>tập</a:t>
            </a:r>
            <a:r>
              <a:rPr lang="en-US" sz="3600" dirty="0"/>
              <a:t> </a:t>
            </a:r>
            <a:r>
              <a:rPr lang="en-US" sz="3600" dirty="0" err="1"/>
              <a:t>số</a:t>
            </a:r>
            <a:r>
              <a:rPr lang="en-US" sz="3600" dirty="0"/>
              <a:t> 3</a:t>
            </a:r>
          </a:p>
        </p:txBody>
      </p:sp>
      <p:sp>
        <p:nvSpPr>
          <p:cNvPr id="11" name="Google Shape;7671;p48" descr="n185 Fb Thu Huong Pham">
            <a:extLst>
              <a:ext uri="{FF2B5EF4-FFF2-40B4-BE49-F238E27FC236}">
                <a16:creationId xmlns:a16="http://schemas.microsoft.com/office/drawing/2014/main" id="{2C0E2DEA-6D53-665D-4189-0BD034835D3A}"/>
              </a:ext>
            </a:extLst>
          </p:cNvPr>
          <p:cNvSpPr/>
          <p:nvPr/>
        </p:nvSpPr>
        <p:spPr>
          <a:xfrm>
            <a:off x="955158" y="1748046"/>
            <a:ext cx="4519747" cy="1843160"/>
          </a:xfrm>
          <a:prstGeom prst="flowChartAlternateProcess">
            <a:avLst/>
          </a:prstGeom>
          <a:solidFill>
            <a:schemeClr val="bg1"/>
          </a:solidFill>
          <a:ln w="9525"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p>
        </p:txBody>
      </p:sp>
      <mc:AlternateContent xmlns:mc="http://schemas.openxmlformats.org/markup-compatibility/2006" xmlns:a14="http://schemas.microsoft.com/office/drawing/2010/main">
        <mc:Choice Requires="a14">
          <p:sp>
            <p:nvSpPr>
              <p:cNvPr id="3" name="TextBox 2" descr="n185 Fb Thu Huong Pham">
                <a:extLst>
                  <a:ext uri="{FF2B5EF4-FFF2-40B4-BE49-F238E27FC236}">
                    <a16:creationId xmlns:a16="http://schemas.microsoft.com/office/drawing/2014/main" id="{69333669-E502-538C-9400-68A37D9BCF37}"/>
                  </a:ext>
                </a:extLst>
              </p:cNvPr>
              <p:cNvSpPr txBox="1"/>
              <p:nvPr/>
            </p:nvSpPr>
            <p:spPr>
              <a:xfrm>
                <a:off x="1113292" y="1829588"/>
                <a:ext cx="4194966" cy="1680075"/>
              </a:xfrm>
              <a:prstGeom prst="rect">
                <a:avLst/>
              </a:prstGeom>
              <a:noFill/>
            </p:spPr>
            <p:txBody>
              <a:bodyPr wrap="square">
                <a:spAutoFit/>
              </a:bodyPr>
              <a:lstStyle/>
              <a:p>
                <a:pPr algn="just">
                  <a:lnSpc>
                    <a:spcPct val="125000"/>
                  </a:lnSpc>
                </a:pPr>
                <a:r>
                  <a:rPr lang="en-US" sz="2200" b="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Câu</a:t>
                </a:r>
                <a:r>
                  <a:rPr lang="en-US" sz="2200" b="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2.</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p>
              <a:p>
                <a:r>
                  <a:rPr lang="en-US" sz="2200" dirty="0" err="1">
                    <a:latin typeface="Roboto Condensed" panose="02000000000000000000" pitchFamily="2" charset="0"/>
                    <a:ea typeface="Roboto Condensed" panose="02000000000000000000" pitchFamily="2" charset="0"/>
                  </a:rPr>
                  <a:t>Vì</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tín</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hiệu</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đầu</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ra</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cách</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đầu</a:t>
                </a:r>
                <a:r>
                  <a:rPr lang="en-US" sz="2200" dirty="0">
                    <a:latin typeface="Roboto Condensed" panose="02000000000000000000" pitchFamily="2" charset="0"/>
                    <a:ea typeface="Roboto Condensed" panose="02000000000000000000" pitchFamily="2" charset="0"/>
                  </a:rPr>
                  <a:t> </a:t>
                </a:r>
                <a:r>
                  <a:rPr lang="en-US" sz="2200" dirty="0" err="1">
                    <a:latin typeface="Roboto Condensed" panose="02000000000000000000" pitchFamily="2" charset="0"/>
                    <a:ea typeface="Roboto Condensed" panose="02000000000000000000" pitchFamily="2" charset="0"/>
                  </a:rPr>
                  <a:t>vào</a:t>
                </a:r>
                <a:r>
                  <a:rPr lang="en-US" sz="2200" dirty="0">
                    <a:latin typeface="Roboto Condensed" panose="02000000000000000000" pitchFamily="2" charset="0"/>
                    <a:ea typeface="Roboto Condensed" panose="02000000000000000000" pitchFamily="2" charset="0"/>
                  </a:rPr>
                  <a:t> 5 km</a:t>
                </a:r>
              </a:p>
              <a:p>
                <a:r>
                  <a:rPr lang="en-US" sz="2200" dirty="0">
                    <a:latin typeface="Roboto Condensed" panose="02000000000000000000" pitchFamily="2" charset="0"/>
                    <a:ea typeface="Roboto Condensed" panose="02000000000000000000" pitchFamily="2" charset="0"/>
                  </a:rPr>
                  <a:t>⇒ </a:t>
                </a:r>
                <a14:m>
                  <m:oMath xmlns:m="http://schemas.openxmlformats.org/officeDocument/2006/math">
                    <m:r>
                      <a:rPr lang="en-US" sz="2200">
                        <a:latin typeface="Cambria Math" panose="02040503050406030204" pitchFamily="18" charset="0"/>
                      </a:rPr>
                      <m:t>0,3.5 =10</m:t>
                    </m:r>
                    <m:r>
                      <m:rPr>
                        <m:sty m:val="p"/>
                      </m:rPr>
                      <a:rPr lang="en-US" sz="2200">
                        <a:latin typeface="Cambria Math" panose="02040503050406030204" pitchFamily="18" charset="0"/>
                      </a:rPr>
                      <m:t>lg</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m:rPr>
                                <m:sty m:val="p"/>
                              </m:rPr>
                              <a:rPr lang="en-US" sz="2200">
                                <a:latin typeface="Cambria Math" panose="02040503050406030204" pitchFamily="18" charset="0"/>
                              </a:rPr>
                              <m:t>P</m:t>
                            </m:r>
                          </m:e>
                          <m:sub>
                            <m:r>
                              <a:rPr lang="en-US" sz="2200">
                                <a:latin typeface="Cambria Math" panose="02040503050406030204" pitchFamily="18" charset="0"/>
                              </a:rPr>
                              <m:t>2</m:t>
                            </m:r>
                          </m:sub>
                        </m:sSub>
                      </m:num>
                      <m:den>
                        <m:r>
                          <a:rPr lang="en-US" sz="2200">
                            <a:latin typeface="Cambria Math" panose="02040503050406030204" pitchFamily="18" charset="0"/>
                          </a:rPr>
                          <m:t>2.10</m:t>
                        </m:r>
                      </m:den>
                    </m:f>
                  </m:oMath>
                </a14:m>
                <a:r>
                  <a:rPr lang="en-US" sz="2200" dirty="0">
                    <a:latin typeface="Roboto Condensed" panose="02000000000000000000" pitchFamily="2" charset="0"/>
                    <a:ea typeface="Roboto Condensed" panose="02000000000000000000" pitchFamily="2" charset="0"/>
                  </a:rPr>
                  <a:t> </a:t>
                </a:r>
              </a:p>
              <a:p>
                <a:r>
                  <a:rPr lang="en-US" sz="2200" dirty="0">
                    <a:latin typeface="Roboto Condensed" panose="02000000000000000000" pitchFamily="2" charset="0"/>
                    <a:ea typeface="Roboto Condensed" panose="02000000000000000000" pitchFamily="2" charset="0"/>
                  </a:rPr>
                  <a:t>⇒ P</a:t>
                </a:r>
                <a:r>
                  <a:rPr lang="en-US" sz="2200" baseline="-25000" dirty="0">
                    <a:latin typeface="Roboto Condensed" panose="02000000000000000000" pitchFamily="2" charset="0"/>
                    <a:ea typeface="Roboto Condensed" panose="02000000000000000000" pitchFamily="2" charset="0"/>
                  </a:rPr>
                  <a:t>2</a:t>
                </a:r>
                <a:r>
                  <a:rPr lang="en-US" sz="2200" dirty="0">
                    <a:latin typeface="Roboto Condensed" panose="02000000000000000000" pitchFamily="2" charset="0"/>
                    <a:ea typeface="Roboto Condensed" panose="02000000000000000000" pitchFamily="2" charset="0"/>
                  </a:rPr>
                  <a:t> = 2,825(</a:t>
                </a:r>
                <a:r>
                  <a:rPr lang="en-US" sz="2200" dirty="0" err="1">
                    <a:latin typeface="Roboto Condensed" panose="02000000000000000000" pitchFamily="2" charset="0"/>
                    <a:ea typeface="Roboto Condensed" panose="02000000000000000000" pitchFamily="2" charset="0"/>
                  </a:rPr>
                  <a:t>mW</a:t>
                </a:r>
                <a:r>
                  <a:rPr lang="en-US" sz="2200" dirty="0">
                    <a:latin typeface="Roboto Condensed" panose="02000000000000000000" pitchFamily="2" charset="0"/>
                    <a:ea typeface="Roboto Condensed" panose="02000000000000000000" pitchFamily="2" charset="0"/>
                  </a:rPr>
                  <a:t>)</a:t>
                </a:r>
              </a:p>
            </p:txBody>
          </p:sp>
        </mc:Choice>
        <mc:Fallback xmlns="">
          <p:sp>
            <p:nvSpPr>
              <p:cNvPr id="3" name="TextBox 2" descr="n185 Fb Thu Huong Pham">
                <a:extLst>
                  <a:ext uri="{FF2B5EF4-FFF2-40B4-BE49-F238E27FC236}">
                    <a16:creationId xmlns:a16="http://schemas.microsoft.com/office/drawing/2014/main" id="{69333669-E502-538C-9400-68A37D9BCF37}"/>
                  </a:ext>
                </a:extLst>
              </p:cNvPr>
              <p:cNvSpPr txBox="1">
                <a:spLocks noRot="1" noChangeAspect="1" noMove="1" noResize="1" noEditPoints="1" noAdjustHandles="1" noChangeArrowheads="1" noChangeShapeType="1" noTextEdit="1"/>
              </p:cNvSpPr>
              <p:nvPr/>
            </p:nvSpPr>
            <p:spPr>
              <a:xfrm>
                <a:off x="1113292" y="1829588"/>
                <a:ext cx="4194966" cy="1680075"/>
              </a:xfrm>
              <a:prstGeom prst="rect">
                <a:avLst/>
              </a:prstGeom>
              <a:blipFill>
                <a:blip r:embed="rId2"/>
                <a:stretch>
                  <a:fillRect l="-1890" r="-1308" b="-6884"/>
                </a:stretch>
              </a:blipFill>
            </p:spPr>
            <p:txBody>
              <a:bodyPr/>
              <a:lstStyle/>
              <a:p>
                <a:r>
                  <a:rPr lang="en-US">
                    <a:noFill/>
                  </a:rPr>
                  <a:t> </a:t>
                </a:r>
              </a:p>
            </p:txBody>
          </p:sp>
        </mc:Fallback>
      </mc:AlternateContent>
      <p:sp>
        <p:nvSpPr>
          <p:cNvPr id="8" name="Google Shape;276;p38" descr="n185 Fb Thu Huong Pham">
            <a:extLst>
              <a:ext uri="{FF2B5EF4-FFF2-40B4-BE49-F238E27FC236}">
                <a16:creationId xmlns:a16="http://schemas.microsoft.com/office/drawing/2014/main" id="{0E9A3F58-CF74-D404-5D18-7E1198E90877}"/>
              </a:ext>
            </a:extLst>
          </p:cNvPr>
          <p:cNvSpPr/>
          <p:nvPr/>
        </p:nvSpPr>
        <p:spPr>
          <a:xfrm>
            <a:off x="5650165" y="1159329"/>
            <a:ext cx="2632962" cy="3314700"/>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solidFill>
              <a:schemeClr val="tx1">
                <a:lumMod val="95000"/>
                <a:lumOff val="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mc:AlternateContent xmlns:mc="http://schemas.openxmlformats.org/markup-compatibility/2006" xmlns:a14="http://schemas.microsoft.com/office/drawing/2010/main">
        <mc:Choice Requires="a14">
          <p:sp>
            <p:nvSpPr>
              <p:cNvPr id="13" name="TextBox 12" descr="n185 Fb Thu Huong Pham">
                <a:extLst>
                  <a:ext uri="{FF2B5EF4-FFF2-40B4-BE49-F238E27FC236}">
                    <a16:creationId xmlns:a16="http://schemas.microsoft.com/office/drawing/2014/main" id="{1EF51AE2-0C17-6712-743D-B913CA518A0F}"/>
                  </a:ext>
                </a:extLst>
              </p:cNvPr>
              <p:cNvSpPr txBox="1"/>
              <p:nvPr/>
            </p:nvSpPr>
            <p:spPr>
              <a:xfrm>
                <a:off x="5662941" y="1560814"/>
                <a:ext cx="2632962" cy="71885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1" i="0">
                          <a:latin typeface="Cambria Math" panose="02040503050406030204" pitchFamily="18" charset="0"/>
                        </a:rPr>
                        <m:t>𝐝𝐁</m:t>
                      </m:r>
                      <m:r>
                        <a:rPr lang="en-US" sz="2000" b="1" i="0">
                          <a:latin typeface="Cambria Math" panose="02040503050406030204" pitchFamily="18" charset="0"/>
                        </a:rPr>
                        <m:t>=</m:t>
                      </m:r>
                      <m:r>
                        <a:rPr lang="en-US" sz="2000" b="1" i="0">
                          <a:latin typeface="Cambria Math" panose="02040503050406030204" pitchFamily="18" charset="0"/>
                        </a:rPr>
                        <m:t>𝟏𝟎𝐥𝐠</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0">
                                  <a:latin typeface="Cambria Math" panose="02040503050406030204" pitchFamily="18" charset="0"/>
                                </a:rPr>
                                <m:t>𝐏</m:t>
                              </m:r>
                            </m:e>
                            <m:sub>
                              <m:r>
                                <a:rPr lang="en-US" sz="2000" b="1" i="0">
                                  <a:latin typeface="Cambria Math" panose="02040503050406030204" pitchFamily="18" charset="0"/>
                                </a:rPr>
                                <m:t>𝟐</m:t>
                              </m:r>
                            </m:sub>
                          </m:sSub>
                        </m:num>
                        <m:den>
                          <m:sSub>
                            <m:sSubPr>
                              <m:ctrlPr>
                                <a:rPr lang="en-US" sz="2000" b="1" i="1">
                                  <a:latin typeface="Cambria Math" panose="02040503050406030204" pitchFamily="18" charset="0"/>
                                </a:rPr>
                              </m:ctrlPr>
                            </m:sSubPr>
                            <m:e>
                              <m:r>
                                <a:rPr lang="en-US" sz="2000" b="1" i="0">
                                  <a:latin typeface="Cambria Math" panose="02040503050406030204" pitchFamily="18" charset="0"/>
                                </a:rPr>
                                <m:t>𝐏</m:t>
                              </m:r>
                            </m:e>
                            <m:sub>
                              <m:r>
                                <a:rPr lang="en-US" sz="2000" b="1" i="0">
                                  <a:latin typeface="Cambria Math" panose="02040503050406030204" pitchFamily="18" charset="0"/>
                                </a:rPr>
                                <m:t>𝟏</m:t>
                              </m:r>
                            </m:sub>
                          </m:sSub>
                        </m:den>
                      </m:f>
                    </m:oMath>
                  </m:oMathPara>
                </a14:m>
                <a:endParaRPr lang="en-US" sz="2000" b="1" dirty="0">
                  <a:latin typeface="Roboto Condensed" panose="02000000000000000000" pitchFamily="2" charset="0"/>
                  <a:ea typeface="Roboto Condensed" panose="02000000000000000000" pitchFamily="2" charset="0"/>
                </a:endParaRPr>
              </a:p>
            </p:txBody>
          </p:sp>
        </mc:Choice>
        <mc:Fallback xmlns="">
          <p:sp>
            <p:nvSpPr>
              <p:cNvPr id="13" name="TextBox 12" descr="n185 Fb Thu Huong Pham">
                <a:extLst>
                  <a:ext uri="{FF2B5EF4-FFF2-40B4-BE49-F238E27FC236}">
                    <a16:creationId xmlns:a16="http://schemas.microsoft.com/office/drawing/2014/main" id="{1EF51AE2-0C17-6712-743D-B913CA518A0F}"/>
                  </a:ext>
                </a:extLst>
              </p:cNvPr>
              <p:cNvSpPr txBox="1">
                <a:spLocks noRot="1" noChangeAspect="1" noMove="1" noResize="1" noEditPoints="1" noAdjustHandles="1" noChangeArrowheads="1" noChangeShapeType="1" noTextEdit="1"/>
              </p:cNvSpPr>
              <p:nvPr/>
            </p:nvSpPr>
            <p:spPr>
              <a:xfrm>
                <a:off x="5662941" y="1560814"/>
                <a:ext cx="2632962" cy="718851"/>
              </a:xfrm>
              <a:prstGeom prst="rect">
                <a:avLst/>
              </a:prstGeom>
              <a:blipFill>
                <a:blip r:embed="rId3"/>
                <a:stretch>
                  <a:fillRect/>
                </a:stretch>
              </a:blipFill>
            </p:spPr>
            <p:txBody>
              <a:bodyPr/>
              <a:lstStyle/>
              <a:p>
                <a:r>
                  <a:rPr lang="en-US">
                    <a:noFill/>
                  </a:rPr>
                  <a:t> </a:t>
                </a:r>
              </a:p>
            </p:txBody>
          </p:sp>
        </mc:Fallback>
      </mc:AlternateContent>
      <p:sp>
        <p:nvSpPr>
          <p:cNvPr id="15" name="TextBox 14" descr="n185 Fb Thu Huong Pham">
            <a:extLst>
              <a:ext uri="{FF2B5EF4-FFF2-40B4-BE49-F238E27FC236}">
                <a16:creationId xmlns:a16="http://schemas.microsoft.com/office/drawing/2014/main" id="{ECCCFAFC-0DCD-A3C1-F9B4-0FF4A3C10BBE}"/>
              </a:ext>
            </a:extLst>
          </p:cNvPr>
          <p:cNvSpPr txBox="1"/>
          <p:nvPr/>
        </p:nvSpPr>
        <p:spPr>
          <a:xfrm>
            <a:off x="5774871" y="2521634"/>
            <a:ext cx="2255837" cy="523220"/>
          </a:xfrm>
          <a:prstGeom prst="rect">
            <a:avLst/>
          </a:prstGeom>
          <a:noFill/>
        </p:spPr>
        <p:txBody>
          <a:bodyPr wrap="square">
            <a:spAutoFit/>
          </a:bodyPr>
          <a:lstStyle/>
          <a:p>
            <a:pPr algn="just"/>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P</a:t>
            </a:r>
            <a:r>
              <a:rPr lang="en-US" i="1" baseline="-25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1</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và</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P</a:t>
            </a:r>
            <a:r>
              <a:rPr lang="en-US" i="1" baseline="-25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2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Công</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suất</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cần</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truyền</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đi</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và</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i="1"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nhiễu</a:t>
            </a:r>
            <a:endParaRPr lang="en-US"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080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671;p48" descr="n185 Fb Thu Huong Pham">
            <a:extLst>
              <a:ext uri="{FF2B5EF4-FFF2-40B4-BE49-F238E27FC236}">
                <a16:creationId xmlns:a16="http://schemas.microsoft.com/office/drawing/2014/main" id="{2C0E2DEA-6D53-665D-4189-0BD034835D3A}"/>
              </a:ext>
            </a:extLst>
          </p:cNvPr>
          <p:cNvSpPr/>
          <p:nvPr/>
        </p:nvSpPr>
        <p:spPr>
          <a:xfrm>
            <a:off x="949211" y="1217619"/>
            <a:ext cx="4201910" cy="2929771"/>
          </a:xfrm>
          <a:prstGeom prst="flowChartAlternateProcess">
            <a:avLst/>
          </a:prstGeom>
          <a:solidFill>
            <a:schemeClr val="bg1"/>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3;p14" descr="n185 Fb Thu Huong Pham">
            <a:extLst>
              <a:ext uri="{FF2B5EF4-FFF2-40B4-BE49-F238E27FC236}">
                <a16:creationId xmlns:a16="http://schemas.microsoft.com/office/drawing/2014/main" id="{49B24C86-4889-E213-AD27-9033B74CEF45}"/>
              </a:ext>
            </a:extLst>
          </p:cNvPr>
          <p:cNvSpPr txBox="1">
            <a:spLocks/>
          </p:cNvSpPr>
          <p:nvPr/>
        </p:nvSpPr>
        <p:spPr>
          <a:xfrm>
            <a:off x="2230894" y="440870"/>
            <a:ext cx="4682212" cy="2530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600" dirty="0" err="1"/>
              <a:t>Kết</a:t>
            </a:r>
            <a:r>
              <a:rPr lang="en-US" sz="3600" dirty="0"/>
              <a:t> </a:t>
            </a:r>
            <a:r>
              <a:rPr lang="en-US" sz="3600" dirty="0" err="1"/>
              <a:t>quả</a:t>
            </a:r>
            <a:r>
              <a:rPr lang="en-US" sz="3600" dirty="0"/>
              <a:t> </a:t>
            </a:r>
            <a:r>
              <a:rPr lang="en-US" sz="3600" dirty="0" err="1"/>
              <a:t>phiếu</a:t>
            </a:r>
            <a:r>
              <a:rPr lang="en-US" sz="3600" dirty="0"/>
              <a:t> </a:t>
            </a:r>
            <a:r>
              <a:rPr lang="en-US" sz="3600" dirty="0" err="1"/>
              <a:t>học</a:t>
            </a:r>
            <a:r>
              <a:rPr lang="en-US" sz="3600" dirty="0"/>
              <a:t> </a:t>
            </a:r>
            <a:r>
              <a:rPr lang="en-US" sz="3600" dirty="0" err="1"/>
              <a:t>tập</a:t>
            </a:r>
            <a:r>
              <a:rPr lang="en-US" sz="3600" dirty="0"/>
              <a:t> </a:t>
            </a:r>
            <a:r>
              <a:rPr lang="en-US" sz="3600" dirty="0" err="1"/>
              <a:t>số</a:t>
            </a:r>
            <a:r>
              <a:rPr lang="en-US" sz="3600" dirty="0"/>
              <a:t> 3</a:t>
            </a:r>
          </a:p>
        </p:txBody>
      </p:sp>
      <p:sp>
        <p:nvSpPr>
          <p:cNvPr id="3" name="TextBox 2" descr="n185 Fb Thu Huong Pham">
            <a:extLst>
              <a:ext uri="{FF2B5EF4-FFF2-40B4-BE49-F238E27FC236}">
                <a16:creationId xmlns:a16="http://schemas.microsoft.com/office/drawing/2014/main" id="{69333669-E502-538C-9400-68A37D9BCF37}"/>
              </a:ext>
            </a:extLst>
          </p:cNvPr>
          <p:cNvSpPr txBox="1"/>
          <p:nvPr/>
        </p:nvSpPr>
        <p:spPr>
          <a:xfrm>
            <a:off x="1033748" y="1256775"/>
            <a:ext cx="4076739" cy="2886368"/>
          </a:xfrm>
          <a:prstGeom prst="rect">
            <a:avLst/>
          </a:prstGeom>
          <a:noFill/>
        </p:spPr>
        <p:txBody>
          <a:bodyPr wrap="square">
            <a:spAutoFit/>
          </a:bodyPr>
          <a:lstStyle/>
          <a:p>
            <a:pPr algn="just">
              <a:lnSpc>
                <a:spcPct val="125000"/>
              </a:lnSpc>
            </a:pPr>
            <a:r>
              <a:rPr lang="en-US" sz="2100" b="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Câu</a:t>
            </a:r>
            <a:r>
              <a:rPr lang="en-US" sz="2100" b="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3.</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endParaRPr lang="en-US" sz="2100" dirty="0">
              <a:solidFill>
                <a:srgbClr val="003300"/>
              </a:solidFill>
              <a:effectLst/>
              <a:latin typeface="Roboto Condensed" panose="02000000000000000000" pitchFamily="2" charset="0"/>
              <a:ea typeface="Roboto Condensed" panose="02000000000000000000" pitchFamily="2" charset="0"/>
            </a:endParaRPr>
          </a:p>
          <a:p>
            <a:pPr algn="just">
              <a:lnSpc>
                <a:spcPct val="125000"/>
              </a:lnSpc>
            </a:pP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Yếu</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tố</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ảnh</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hưởng</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đến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chất</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lượng</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của</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biên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độ</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của</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không</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đủ</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lớn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bị</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biến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dạng</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làm</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cho</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thông</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tin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mà</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cần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truyền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đi</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không</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thể</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được</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khôi</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phục</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nguyên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bản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mất</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a:t>
            </a:r>
            <a:endParaRPr lang="en-US" sz="2100" dirty="0">
              <a:solidFill>
                <a:srgbClr val="00330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004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n185 Fb Thu Huong Pham">
            <a:extLst>
              <a:ext uri="{FF2B5EF4-FFF2-40B4-BE49-F238E27FC236}">
                <a16:creationId xmlns:a16="http://schemas.microsoft.com/office/drawing/2014/main" id="{B564FA98-D353-5683-DDD7-9102D03FC2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mc:AlternateContent xmlns:mc="http://schemas.openxmlformats.org/markup-compatibility/2006" xmlns:a14="http://schemas.microsoft.com/office/drawing/2010/main">
        <mc:Choice Requires="a14">
          <p:sp>
            <p:nvSpPr>
              <p:cNvPr id="4" name="TextBox 3" descr="n185 Fb Thu Huong Pham">
                <a:extLst>
                  <a:ext uri="{FF2B5EF4-FFF2-40B4-BE49-F238E27FC236}">
                    <a16:creationId xmlns:a16="http://schemas.microsoft.com/office/drawing/2014/main" id="{8DD9A358-B6C9-C46F-F1CF-A174606F88CA}"/>
                  </a:ext>
                </a:extLst>
              </p:cNvPr>
              <p:cNvSpPr txBox="1"/>
              <p:nvPr/>
            </p:nvSpPr>
            <p:spPr>
              <a:xfrm>
                <a:off x="922564" y="619571"/>
                <a:ext cx="7462157" cy="3533275"/>
              </a:xfrm>
              <a:prstGeom prst="rect">
                <a:avLst/>
              </a:prstGeom>
              <a:noFill/>
            </p:spPr>
            <p:txBody>
              <a:bodyPr wrap="square">
                <a:spAutoFit/>
              </a:bodyPr>
              <a:lstStyle/>
              <a:p>
                <a:pPr algn="ctr">
                  <a:spcBef>
                    <a:spcPts val="600"/>
                  </a:spcBef>
                </a:pPr>
                <a:r>
                  <a:rPr lang="en-US" sz="2000" b="1" dirty="0">
                    <a:solidFill>
                      <a:srgbClr val="FFFF00"/>
                    </a:solidFill>
                    <a:latin typeface="Roboto Condensed" panose="02000000000000000000" pitchFamily="2" charset="0"/>
                    <a:ea typeface="Roboto Condensed" panose="02000000000000000000" pitchFamily="2" charset="0"/>
                    <a:cs typeface="Times New Roman" panose="02020603050405020304" pitchFamily="18" charset="0"/>
                  </a:rPr>
                  <a:t>ĐƠN VỊ ĐO ĐỘ SUY GIẢM (TĂNG CƯỜNG) TÍN HIỆU</a:t>
                </a:r>
                <a:endParaRPr lang="en-US" sz="2000" b="1" dirty="0">
                  <a:solidFill>
                    <a:srgbClr val="FFFF00"/>
                  </a:solidFill>
                  <a:effectLst/>
                  <a:latin typeface="Roboto Condensed" panose="02000000000000000000" pitchFamily="2" charset="0"/>
                  <a:ea typeface="Roboto Condensed" panose="02000000000000000000" pitchFamily="2" charset="0"/>
                  <a:cs typeface="Times New Roman" panose="02020603050405020304" pitchFamily="18" charset="0"/>
                </a:endParaRPr>
              </a:p>
              <a:p>
                <a:pPr>
                  <a:spcBef>
                    <a:spcPts val="600"/>
                  </a:spcBef>
                </a:pP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Độ</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lợi</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hoặc</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suy</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giảm</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của</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một</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kênh</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trong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quá</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trình</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truyền</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tải</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được</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xác</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định</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theo</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công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thức</a:t>
                </a:r>
                <a:r>
                  <a:rPr lang="en-US" sz="2200" dirty="0">
                    <a:solidFill>
                      <a:schemeClr val="bg1"/>
                    </a:solidFill>
                    <a:latin typeface="Roboto Condensed" panose="02000000000000000000" pitchFamily="2" charset="0"/>
                    <a:ea typeface="Roboto Condensed" panose="02000000000000000000" pitchFamily="2" charset="0"/>
                  </a:rPr>
                  <a:t>: </a:t>
                </a:r>
                <a14:m>
                  <m:oMath xmlns:m="http://schemas.openxmlformats.org/officeDocument/2006/math">
                    <m:r>
                      <a:rPr lang="en-US" sz="2200" b="1" i="0" smtClean="0">
                        <a:solidFill>
                          <a:srgbClr val="FFFF00"/>
                        </a:solidFill>
                        <a:latin typeface="Cambria Math" panose="02040503050406030204" pitchFamily="18" charset="0"/>
                      </a:rPr>
                      <m:t>𝐁</m:t>
                    </m:r>
                    <m:r>
                      <a:rPr lang="en-US" sz="2200" b="1" i="0">
                        <a:solidFill>
                          <a:srgbClr val="FFFF00"/>
                        </a:solidFill>
                        <a:latin typeface="Cambria Math" panose="02040503050406030204" pitchFamily="18" charset="0"/>
                      </a:rPr>
                      <m:t>=</m:t>
                    </m:r>
                    <m:r>
                      <a:rPr lang="en-US" sz="2200" b="1" i="0">
                        <a:solidFill>
                          <a:srgbClr val="FFFF00"/>
                        </a:solidFill>
                        <a:latin typeface="Cambria Math" panose="02040503050406030204" pitchFamily="18" charset="0"/>
                      </a:rPr>
                      <m:t>𝐥𝐠</m:t>
                    </m:r>
                    <m:f>
                      <m:fPr>
                        <m:ctrlPr>
                          <a:rPr lang="en-US" sz="2200" b="1" i="1">
                            <a:solidFill>
                              <a:srgbClr val="FFFF00"/>
                            </a:solidFill>
                            <a:latin typeface="Cambria Math" panose="02040503050406030204" pitchFamily="18" charset="0"/>
                          </a:rPr>
                        </m:ctrlPr>
                      </m:fPr>
                      <m:num>
                        <m:sSub>
                          <m:sSubPr>
                            <m:ctrlPr>
                              <a:rPr lang="en-US" sz="2200" b="1" i="1">
                                <a:solidFill>
                                  <a:srgbClr val="FFFF00"/>
                                </a:solidFill>
                                <a:latin typeface="Cambria Math" panose="02040503050406030204" pitchFamily="18" charset="0"/>
                              </a:rPr>
                            </m:ctrlPr>
                          </m:sSubPr>
                          <m:e>
                            <m:r>
                              <a:rPr lang="en-US" sz="2200" b="1" i="0">
                                <a:solidFill>
                                  <a:srgbClr val="FFFF00"/>
                                </a:solidFill>
                                <a:latin typeface="Cambria Math" panose="02040503050406030204" pitchFamily="18" charset="0"/>
                              </a:rPr>
                              <m:t>𝐏</m:t>
                            </m:r>
                          </m:e>
                          <m:sub>
                            <m:r>
                              <a:rPr lang="en-US" sz="2200" b="1" i="0">
                                <a:solidFill>
                                  <a:srgbClr val="FFFF00"/>
                                </a:solidFill>
                                <a:latin typeface="Cambria Math" panose="02040503050406030204" pitchFamily="18" charset="0"/>
                              </a:rPr>
                              <m:t>𝟐</m:t>
                            </m:r>
                          </m:sub>
                        </m:sSub>
                      </m:num>
                      <m:den>
                        <m:sSub>
                          <m:sSubPr>
                            <m:ctrlPr>
                              <a:rPr lang="en-US" sz="2200" b="1" i="1">
                                <a:solidFill>
                                  <a:srgbClr val="FFFF00"/>
                                </a:solidFill>
                                <a:latin typeface="Cambria Math" panose="02040503050406030204" pitchFamily="18" charset="0"/>
                              </a:rPr>
                            </m:ctrlPr>
                          </m:sSubPr>
                          <m:e>
                            <m:r>
                              <a:rPr lang="en-US" sz="2200" b="1" i="0">
                                <a:solidFill>
                                  <a:srgbClr val="FFFF00"/>
                                </a:solidFill>
                                <a:latin typeface="Cambria Math" panose="02040503050406030204" pitchFamily="18" charset="0"/>
                              </a:rPr>
                              <m:t>𝐏</m:t>
                            </m:r>
                          </m:e>
                          <m:sub>
                            <m:r>
                              <a:rPr lang="en-US" sz="2200" b="1" i="0">
                                <a:solidFill>
                                  <a:srgbClr val="FFFF00"/>
                                </a:solidFill>
                                <a:latin typeface="Cambria Math" panose="02040503050406030204" pitchFamily="18" charset="0"/>
                              </a:rPr>
                              <m:t>𝟏</m:t>
                            </m:r>
                          </m:sub>
                        </m:sSub>
                      </m:den>
                    </m:f>
                  </m:oMath>
                </a14:m>
                <a:endParaRPr lang="en-US" sz="2200" b="1" dirty="0">
                  <a:solidFill>
                    <a:schemeClr val="bg1"/>
                  </a:solidFill>
                  <a:latin typeface="Roboto Condensed" panose="02000000000000000000" pitchFamily="2" charset="0"/>
                  <a:ea typeface="Roboto Condensed" panose="02000000000000000000" pitchFamily="2" charset="0"/>
                </a:endParaRPr>
              </a:p>
              <a:p>
                <a:pPr>
                  <a:spcBef>
                    <a:spcPts val="600"/>
                  </a:spcBef>
                </a:pPr>
                <a:r>
                  <a:rPr lang="en-US" sz="2200" dirty="0">
                    <a:solidFill>
                      <a:schemeClr val="bg1"/>
                    </a:solidFill>
                    <a:latin typeface="Roboto Condensed" panose="02000000000000000000" pitchFamily="2" charset="0"/>
                    <a:ea typeface="Roboto Condensed" panose="02000000000000000000" pitchFamily="2" charset="0"/>
                  </a:rPr>
                  <a:t>+ Ta </a:t>
                </a:r>
                <a:r>
                  <a:rPr lang="en-US" sz="2200" dirty="0" err="1">
                    <a:solidFill>
                      <a:schemeClr val="bg1"/>
                    </a:solidFill>
                    <a:latin typeface="Roboto Condensed" panose="02000000000000000000" pitchFamily="2" charset="0"/>
                    <a:ea typeface="Roboto Condensed" panose="02000000000000000000" pitchFamily="2" charset="0"/>
                  </a:rPr>
                  <a:t>thường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sử</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dụng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đơn</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vị</a:t>
                </a:r>
                <a:r>
                  <a:rPr lang="en-US" sz="2200" dirty="0">
                    <a:solidFill>
                      <a:schemeClr val="bg1"/>
                    </a:solidFill>
                    <a:latin typeface="Roboto Condensed" panose="02000000000000000000" pitchFamily="2" charset="0"/>
                    <a:ea typeface="Roboto Condensed" panose="02000000000000000000" pitchFamily="2" charset="0"/>
                  </a:rPr>
                  <a:t> Decibel (dB) </a:t>
                </a:r>
                <a:r>
                  <a:rPr lang="en-US" sz="2200" dirty="0" err="1">
                    <a:solidFill>
                      <a:schemeClr val="bg1"/>
                    </a:solidFill>
                    <a:latin typeface="Roboto Condensed" panose="02000000000000000000" pitchFamily="2" charset="0"/>
                    <a:ea typeface="Roboto Condensed" panose="02000000000000000000" pitchFamily="2" charset="0"/>
                  </a:rPr>
                  <a:t>làm</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đơn</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vị</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chuẩn</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để</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biểu</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thị</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độ</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lợi</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và</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suy</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giảm</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theo</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công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suất</a:t>
                </a:r>
                <a:r>
                  <a:rPr lang="en-US" sz="2200" dirty="0">
                    <a:solidFill>
                      <a:schemeClr val="bg1"/>
                    </a:solidFill>
                    <a:latin typeface="Roboto Condensed" panose="02000000000000000000" pitchFamily="2" charset="0"/>
                    <a:ea typeface="Roboto Condensed" panose="02000000000000000000" pitchFamily="2" charset="0"/>
                  </a:rPr>
                  <a:t>. </a:t>
                </a:r>
              </a:p>
              <a:p>
                <a:pPr>
                  <a:spcBef>
                    <a:spcPts val="600"/>
                  </a:spcBef>
                </a:pP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Đơn</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vị</a:t>
                </a:r>
                <a:r>
                  <a:rPr lang="en-US" sz="2200" dirty="0">
                    <a:solidFill>
                      <a:schemeClr val="bg1"/>
                    </a:solidFill>
                    <a:latin typeface="Roboto Condensed" panose="02000000000000000000" pitchFamily="2" charset="0"/>
                    <a:ea typeface="Roboto Condensed" panose="02000000000000000000" pitchFamily="2" charset="0"/>
                  </a:rPr>
                  <a:t> dB </a:t>
                </a:r>
                <a:r>
                  <a:rPr lang="en-US" sz="2200" dirty="0" err="1">
                    <a:solidFill>
                      <a:schemeClr val="bg1"/>
                    </a:solidFill>
                    <a:latin typeface="Roboto Condensed" panose="02000000000000000000" pitchFamily="2" charset="0"/>
                    <a:ea typeface="Roboto Condensed" panose="02000000000000000000" pitchFamily="2" charset="0"/>
                  </a:rPr>
                  <a:t>được</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định</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nghĩa</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như</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sau</a:t>
                </a:r>
                <a:r>
                  <a:rPr lang="en-US" sz="2200" dirty="0">
                    <a:solidFill>
                      <a:schemeClr val="bg1"/>
                    </a:solidFill>
                    <a:latin typeface="Roboto Condensed" panose="02000000000000000000" pitchFamily="2" charset="0"/>
                    <a:ea typeface="Roboto Condensed" panose="02000000000000000000" pitchFamily="2" charset="0"/>
                  </a:rPr>
                  <a:t>: </a:t>
                </a:r>
                <a14:m>
                  <m:oMath xmlns:m="http://schemas.openxmlformats.org/officeDocument/2006/math">
                    <m:r>
                      <a:rPr lang="en-US" sz="2200" b="1" i="0" smtClean="0">
                        <a:solidFill>
                          <a:srgbClr val="FFFF00"/>
                        </a:solidFill>
                        <a:latin typeface="Cambria Math" panose="02040503050406030204" pitchFamily="18" charset="0"/>
                      </a:rPr>
                      <m:t>𝐝</m:t>
                    </m:r>
                    <m:r>
                      <a:rPr lang="en-US" sz="2200" b="1" i="0">
                        <a:solidFill>
                          <a:srgbClr val="FFFF00"/>
                        </a:solidFill>
                        <a:latin typeface="Cambria Math" panose="02040503050406030204" pitchFamily="18" charset="0"/>
                      </a:rPr>
                      <m:t>𝐁</m:t>
                    </m:r>
                    <m:r>
                      <a:rPr lang="en-US" sz="2200" b="1" i="0">
                        <a:solidFill>
                          <a:srgbClr val="FFFF00"/>
                        </a:solidFill>
                        <a:latin typeface="Cambria Math" panose="02040503050406030204" pitchFamily="18" charset="0"/>
                      </a:rPr>
                      <m:t>=</m:t>
                    </m:r>
                    <m:r>
                      <a:rPr lang="en-US" sz="2200" b="1" i="0">
                        <a:solidFill>
                          <a:srgbClr val="FFFF00"/>
                        </a:solidFill>
                        <a:latin typeface="Cambria Math" panose="02040503050406030204" pitchFamily="18" charset="0"/>
                      </a:rPr>
                      <m:t>𝟏𝟎𝐥𝐠</m:t>
                    </m:r>
                    <m:f>
                      <m:fPr>
                        <m:ctrlPr>
                          <a:rPr lang="en-US" sz="2200" b="1" i="1">
                            <a:solidFill>
                              <a:srgbClr val="FFFF00"/>
                            </a:solidFill>
                            <a:latin typeface="Cambria Math" panose="02040503050406030204" pitchFamily="18" charset="0"/>
                          </a:rPr>
                        </m:ctrlPr>
                      </m:fPr>
                      <m:num>
                        <m:sSub>
                          <m:sSubPr>
                            <m:ctrlPr>
                              <a:rPr lang="en-US" sz="2200" b="1" i="1">
                                <a:solidFill>
                                  <a:srgbClr val="FFFF00"/>
                                </a:solidFill>
                                <a:latin typeface="Cambria Math" panose="02040503050406030204" pitchFamily="18" charset="0"/>
                              </a:rPr>
                            </m:ctrlPr>
                          </m:sSubPr>
                          <m:e>
                            <m:r>
                              <a:rPr lang="en-US" sz="2200" b="1" i="0">
                                <a:solidFill>
                                  <a:srgbClr val="FFFF00"/>
                                </a:solidFill>
                                <a:latin typeface="Cambria Math" panose="02040503050406030204" pitchFamily="18" charset="0"/>
                              </a:rPr>
                              <m:t>𝐏</m:t>
                            </m:r>
                          </m:e>
                          <m:sub>
                            <m:r>
                              <a:rPr lang="en-US" sz="2200" b="1" i="0">
                                <a:solidFill>
                                  <a:srgbClr val="FFFF00"/>
                                </a:solidFill>
                                <a:latin typeface="Cambria Math" panose="02040503050406030204" pitchFamily="18" charset="0"/>
                              </a:rPr>
                              <m:t>𝟐</m:t>
                            </m:r>
                          </m:sub>
                        </m:sSub>
                      </m:num>
                      <m:den>
                        <m:sSub>
                          <m:sSubPr>
                            <m:ctrlPr>
                              <a:rPr lang="en-US" sz="2200" b="1" i="1">
                                <a:solidFill>
                                  <a:srgbClr val="FFFF00"/>
                                </a:solidFill>
                                <a:latin typeface="Cambria Math" panose="02040503050406030204" pitchFamily="18" charset="0"/>
                              </a:rPr>
                            </m:ctrlPr>
                          </m:sSubPr>
                          <m:e>
                            <m:r>
                              <a:rPr lang="en-US" sz="2200" b="1" i="0">
                                <a:solidFill>
                                  <a:srgbClr val="FFFF00"/>
                                </a:solidFill>
                                <a:latin typeface="Cambria Math" panose="02040503050406030204" pitchFamily="18" charset="0"/>
                              </a:rPr>
                              <m:t>𝐏</m:t>
                            </m:r>
                          </m:e>
                          <m:sub>
                            <m:r>
                              <a:rPr lang="en-US" sz="2200" b="1" i="0">
                                <a:solidFill>
                                  <a:srgbClr val="FFFF00"/>
                                </a:solidFill>
                                <a:latin typeface="Cambria Math" panose="02040503050406030204" pitchFamily="18" charset="0"/>
                              </a:rPr>
                              <m:t>𝟏</m:t>
                            </m:r>
                          </m:sub>
                        </m:sSub>
                      </m:den>
                    </m:f>
                  </m:oMath>
                </a14:m>
                <a:endParaRPr lang="en-US" sz="2200" b="1" dirty="0">
                  <a:solidFill>
                    <a:schemeClr val="bg1"/>
                  </a:solidFill>
                  <a:latin typeface="Roboto Condensed" panose="02000000000000000000" pitchFamily="2" charset="0"/>
                  <a:ea typeface="Roboto Condensed" panose="02000000000000000000" pitchFamily="2" charset="0"/>
                </a:endParaRPr>
              </a:p>
              <a:p>
                <a:pPr marL="342900" lvl="0" indent="-342900">
                  <a:spcBef>
                    <a:spcPts val="600"/>
                  </a:spcBef>
                  <a:buFont typeface="Arial" panose="020B0604020202020204" pitchFamily="34" charset="0"/>
                  <a:buChar char="•"/>
                </a:pPr>
                <a:r>
                  <a:rPr lang="en-US" sz="2200" dirty="0">
                    <a:solidFill>
                      <a:schemeClr val="bg1"/>
                    </a:solidFill>
                    <a:latin typeface="Roboto Condensed" panose="02000000000000000000" pitchFamily="2" charset="0"/>
                    <a:ea typeface="Roboto Condensed" panose="02000000000000000000" pitchFamily="2" charset="0"/>
                  </a:rPr>
                  <a:t>P</a:t>
                </a:r>
                <a:r>
                  <a:rPr lang="en-US" sz="2200" baseline="-25000" dirty="0">
                    <a:solidFill>
                      <a:schemeClr val="bg1"/>
                    </a:solidFill>
                    <a:latin typeface="Roboto Condensed" panose="02000000000000000000" pitchFamily="2" charset="0"/>
                    <a:ea typeface="Roboto Condensed" panose="02000000000000000000" pitchFamily="2" charset="0"/>
                  </a:rPr>
                  <a:t>1 </a:t>
                </a:r>
                <a:r>
                  <a:rPr lang="en-US" sz="2200" dirty="0" err="1">
                    <a:solidFill>
                      <a:schemeClr val="bg1"/>
                    </a:solidFill>
                    <a:latin typeface="Roboto Condensed" panose="02000000000000000000" pitchFamily="2" charset="0"/>
                    <a:ea typeface="Roboto Condensed" panose="02000000000000000000" pitchFamily="2" charset="0"/>
                  </a:rPr>
                  <a:t>là</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công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suất</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đầu</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vào</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hoặc</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công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suất</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phát</a:t>
                </a:r>
                <a:r>
                  <a:rPr lang="en-US" sz="2200" dirty="0">
                    <a:solidFill>
                      <a:schemeClr val="bg1"/>
                    </a:solidFill>
                    <a:latin typeface="Roboto Condensed" panose="02000000000000000000" pitchFamily="2" charset="0"/>
                    <a:ea typeface="Roboto Condensed" panose="02000000000000000000" pitchFamily="2" charset="0"/>
                  </a:rPr>
                  <a:t>)</a:t>
                </a:r>
              </a:p>
              <a:p>
                <a:pPr marL="342900" lvl="0" indent="-342900">
                  <a:spcBef>
                    <a:spcPts val="600"/>
                  </a:spcBef>
                  <a:buFont typeface="Arial" panose="020B0604020202020204" pitchFamily="34" charset="0"/>
                  <a:buChar char="•"/>
                </a:pPr>
                <a:r>
                  <a:rPr lang="en-US" sz="2200" dirty="0">
                    <a:solidFill>
                      <a:schemeClr val="bg1"/>
                    </a:solidFill>
                    <a:latin typeface="Roboto Condensed" panose="02000000000000000000" pitchFamily="2" charset="0"/>
                    <a:ea typeface="Roboto Condensed" panose="02000000000000000000" pitchFamily="2" charset="0"/>
                  </a:rPr>
                  <a:t>P</a:t>
                </a:r>
                <a:r>
                  <a:rPr lang="en-US" sz="2200" baseline="-25000" dirty="0">
                    <a:solidFill>
                      <a:schemeClr val="bg1"/>
                    </a:solidFill>
                    <a:latin typeface="Roboto Condensed" panose="02000000000000000000" pitchFamily="2" charset="0"/>
                    <a:ea typeface="Roboto Condensed" panose="02000000000000000000" pitchFamily="2" charset="0"/>
                  </a:rPr>
                  <a:t>2</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là</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công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suất</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đầu</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ra</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hoặc</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công</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suất</a:t>
                </a:r>
                <a:r>
                  <a:rPr lang="en-US" sz="2200" dirty="0">
                    <a:solidFill>
                      <a:schemeClr val="bg1"/>
                    </a:solidFill>
                    <a:latin typeface="Roboto Condensed" panose="02000000000000000000" pitchFamily="2" charset="0"/>
                    <a:ea typeface="Roboto Condensed" panose="02000000000000000000" pitchFamily="2" charset="0"/>
                  </a:rPr>
                  <a:t> </a:t>
                </a:r>
                <a:r>
                  <a:rPr lang="en-US" sz="2200" dirty="0" err="1">
                    <a:solidFill>
                      <a:schemeClr val="bg1"/>
                    </a:solidFill>
                    <a:latin typeface="Roboto Condensed" panose="02000000000000000000" pitchFamily="2" charset="0"/>
                    <a:ea typeface="Roboto Condensed" panose="02000000000000000000" pitchFamily="2" charset="0"/>
                  </a:rPr>
                  <a:t>thu</a:t>
                </a:r>
                <a:r>
                  <a:rPr lang="en-US" sz="2200" dirty="0">
                    <a:solidFill>
                      <a:schemeClr val="bg1"/>
                    </a:solidFill>
                    <a:latin typeface="Roboto Condensed" panose="02000000000000000000" pitchFamily="2" charset="0"/>
                    <a:ea typeface="Roboto Condensed" panose="02000000000000000000" pitchFamily="2" charset="0"/>
                  </a:rPr>
                  <a:t>)</a:t>
                </a:r>
              </a:p>
            </p:txBody>
          </p:sp>
        </mc:Choice>
        <mc:Fallback xmlns="">
          <p:sp>
            <p:nvSpPr>
              <p:cNvPr id="4" name="TextBox 3" descr="n185 Fb Thu Huong Pham">
                <a:extLst>
                  <a:ext uri="{FF2B5EF4-FFF2-40B4-BE49-F238E27FC236}">
                    <a16:creationId xmlns:a16="http://schemas.microsoft.com/office/drawing/2014/main" id="{8DD9A358-B6C9-C46F-F1CF-A174606F88CA}"/>
                  </a:ext>
                </a:extLst>
              </p:cNvPr>
              <p:cNvSpPr txBox="1">
                <a:spLocks noRot="1" noChangeAspect="1" noMove="1" noResize="1" noEditPoints="1" noAdjustHandles="1" noChangeArrowheads="1" noChangeShapeType="1" noTextEdit="1"/>
              </p:cNvSpPr>
              <p:nvPr/>
            </p:nvSpPr>
            <p:spPr>
              <a:xfrm>
                <a:off x="922564" y="619571"/>
                <a:ext cx="7462157" cy="3533275"/>
              </a:xfrm>
              <a:prstGeom prst="rect">
                <a:avLst/>
              </a:prstGeom>
              <a:blipFill>
                <a:blip r:embed="rId2"/>
                <a:stretch>
                  <a:fillRect l="-1062" t="-864" r="-572" b="-2763"/>
                </a:stretch>
              </a:blipFill>
            </p:spPr>
            <p:txBody>
              <a:bodyPr/>
              <a:lstStyle/>
              <a:p>
                <a:r>
                  <a:rPr lang="en-US">
                    <a:noFill/>
                  </a:rPr>
                  <a:t> </a:t>
                </a:r>
              </a:p>
            </p:txBody>
          </p:sp>
        </mc:Fallback>
      </mc:AlternateContent>
    </p:spTree>
    <p:extLst>
      <p:ext uri="{BB962C8B-B14F-4D97-AF65-F5344CB8AC3E}">
        <p14:creationId xmlns:p14="http://schemas.microsoft.com/office/powerpoint/2010/main" val="148372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n185 Fb Thu Huong Pham">
            <a:extLst>
              <a:ext uri="{FF2B5EF4-FFF2-40B4-BE49-F238E27FC236}">
                <a16:creationId xmlns:a16="http://schemas.microsoft.com/office/drawing/2014/main" id="{1E9DC277-9BD1-243E-EB2B-CEB4CDC7F5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5" name="Google Shape;79;p16" descr="n185 Fb Thu Huong Pham">
            <a:extLst>
              <a:ext uri="{FF2B5EF4-FFF2-40B4-BE49-F238E27FC236}">
                <a16:creationId xmlns:a16="http://schemas.microsoft.com/office/drawing/2014/main" id="{29A3C3EA-2B03-4771-692C-9F7797ABEAA5}"/>
              </a:ext>
            </a:extLst>
          </p:cNvPr>
          <p:cNvSpPr txBox="1">
            <a:spLocks/>
          </p:cNvSpPr>
          <p:nvPr/>
        </p:nvSpPr>
        <p:spPr>
          <a:xfrm>
            <a:off x="1836567" y="757647"/>
            <a:ext cx="3535533" cy="81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Sniglet"/>
              <a:buNone/>
              <a:defRPr sz="2400" b="0" i="0" u="none" strike="noStrike" cap="none">
                <a:solidFill>
                  <a:schemeClr val="dk2"/>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L="1828800" marR="0" lvl="3"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L="2286000" marR="0" lvl="4"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L="2743200" marR="0" lvl="5"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L="3200400" marR="0" lvl="6"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L="3657600" marR="0" lvl="7"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L="4114800" marR="0" lvl="8"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pPr marL="63500" indent="0" algn="just"/>
            <a:r>
              <a:rPr lang="vi-VN" b="1" dirty="0">
                <a:solidFill>
                  <a:srgbClr val="003300"/>
                </a:solidFill>
                <a:latin typeface="Roboto Condensed" panose="02000000000000000000" pitchFamily="2" charset="0"/>
                <a:ea typeface="Roboto Condensed" panose="02000000000000000000" pitchFamily="2" charset="0"/>
              </a:rPr>
              <a:t>Giải thích vì sao: </a:t>
            </a:r>
            <a:r>
              <a:rPr lang="vi-VN" dirty="0">
                <a:solidFill>
                  <a:srgbClr val="003300"/>
                </a:solidFill>
                <a:latin typeface="Roboto Condensed" panose="02000000000000000000" pitchFamily="2" charset="0"/>
                <a:ea typeface="Roboto Condensed" panose="02000000000000000000" pitchFamily="2" charset="0"/>
              </a:rPr>
              <a:t>Khi điện thoại thông minh hoặc máy tính xách tay đặt càng ra xa thiết bị phát sóng wifi hoặc có nhiều vật cản thì tín hiệu nhận được ở các máy thu như điện thoại thông minh hoặc máy tính xách tay càng yếu?</a:t>
            </a:r>
            <a:endParaRPr lang="en-US" dirty="0">
              <a:solidFill>
                <a:srgbClr val="00330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04512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n185 Fb Thu Huong Pham">
            <a:extLst>
              <a:ext uri="{FF2B5EF4-FFF2-40B4-BE49-F238E27FC236}">
                <a16:creationId xmlns:a16="http://schemas.microsoft.com/office/drawing/2014/main" id="{D17810A8-4B67-4184-4D99-536D8BD732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7" name="TextBox 6" descr="n185 Fb Thu Huong Pham">
            <a:extLst>
              <a:ext uri="{FF2B5EF4-FFF2-40B4-BE49-F238E27FC236}">
                <a16:creationId xmlns:a16="http://schemas.microsoft.com/office/drawing/2014/main" id="{E7CFB5DF-A2AB-CB73-0B6F-9DACEB45ABDC}"/>
              </a:ext>
            </a:extLst>
          </p:cNvPr>
          <p:cNvSpPr txBox="1"/>
          <p:nvPr/>
        </p:nvSpPr>
        <p:spPr>
          <a:xfrm>
            <a:off x="1346807" y="3025140"/>
            <a:ext cx="6469380" cy="1384995"/>
          </a:xfrm>
          <a:prstGeom prst="rect">
            <a:avLst/>
          </a:prstGeom>
          <a:noFill/>
        </p:spPr>
        <p:txBody>
          <a:bodyPr wrap="square">
            <a:spAutoFit/>
          </a:bodyPr>
          <a:lstStyle/>
          <a:p>
            <a:pPr algn="just"/>
            <a:r>
              <a:rPr lang="nl-NL" sz="2100" dirty="0">
                <a:effectLst/>
                <a:latin typeface="Roboto Condensed" panose="02000000000000000000" pitchFamily="2" charset="0"/>
                <a:ea typeface="Roboto Condensed" panose="02000000000000000000" pitchFamily="2" charset="0"/>
              </a:rPr>
              <a:t>Vì tín hiệu có thể bị suy giảm. Sự suy giảm này chủ yếu do sự tán xạ của tín hiệu và hấp thụ của môi trường truyền dẫn trong quá trình tín hiệu được truyền đi. Độ suy giảm tín hiệu phụ thuộc vào khoảng cách mà tín hiệu được truyền đi</a:t>
            </a:r>
            <a:endParaRPr lang="en-US" sz="21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93854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1030" name="Picture 6" descr="n185 Fb Thu Huong Pham">
            <a:extLst>
              <a:ext uri="{FF2B5EF4-FFF2-40B4-BE49-F238E27FC236}">
                <a16:creationId xmlns:a16="http://schemas.microsoft.com/office/drawing/2014/main" id="{ACBF0147-C411-14DB-A2FE-E2F40EB86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986"/>
            <a:ext cx="9144000" cy="5213485"/>
          </a:xfrm>
          <a:prstGeom prst="rect">
            <a:avLst/>
          </a:prstGeom>
          <a:noFill/>
          <a:extLst>
            <a:ext uri="{909E8E84-426E-40DD-AFC4-6F175D3DCCD1}">
              <a14:hiddenFill xmlns:a14="http://schemas.microsoft.com/office/drawing/2010/main">
                <a:solidFill>
                  <a:srgbClr val="FFFFFF"/>
                </a:solidFill>
              </a14:hiddenFill>
            </a:ext>
          </a:extLst>
        </p:spPr>
      </p:pic>
      <p:pic>
        <p:nvPicPr>
          <p:cNvPr id="5" name="VUIDEHOC.WAV" descr="n185 Fb Thu Huong Pham">
            <a:hlinkClick r:id="" action="ppaction://media"/>
            <a:extLst>
              <a:ext uri="{FF2B5EF4-FFF2-40B4-BE49-F238E27FC236}">
                <a16:creationId xmlns:a16="http://schemas.microsoft.com/office/drawing/2014/main" id="{2A098FAF-9C64-45DC-5C8F-6A49D9049338}"/>
              </a:ext>
            </a:extLst>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5"/>
          <a:stretch>
            <a:fillRect/>
          </a:stretch>
        </p:blipFill>
        <p:spPr>
          <a:xfrm>
            <a:off x="9886950" y="3886200"/>
            <a:ext cx="457200" cy="457200"/>
          </a:xfrm>
          <a:prstGeom prst="rect">
            <a:avLst/>
          </a:prstGeom>
        </p:spPr>
      </p:pic>
      <p:pic>
        <p:nvPicPr>
          <p:cNvPr id="8" name="Picture 7" descr="n185 Fb Thu Huong Pham">
            <a:hlinkClick r:id="" action="ppaction://noaction"/>
            <a:extLst>
              <a:ext uri="{FF2B5EF4-FFF2-40B4-BE49-F238E27FC236}">
                <a16:creationId xmlns:a16="http://schemas.microsoft.com/office/drawing/2014/main" id="{060635D5-1D4E-452F-08FF-4B21A122B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11" y="3886200"/>
            <a:ext cx="777980" cy="1130665"/>
          </a:xfrm>
          <a:prstGeom prst="rect">
            <a:avLst/>
          </a:prstGeom>
        </p:spPr>
      </p:pic>
      <p:sp>
        <p:nvSpPr>
          <p:cNvPr id="11" name="Rectangle: Rounded Corners 10" descr="n185 Fb Thu Huong Pham">
            <a:hlinkClick r:id="rId7" action="ppaction://hlinksldjump"/>
            <a:extLst>
              <a:ext uri="{FF2B5EF4-FFF2-40B4-BE49-F238E27FC236}">
                <a16:creationId xmlns:a16="http://schemas.microsoft.com/office/drawing/2014/main" id="{857FDB80-CFC0-05B7-DB58-567754DAFDDA}"/>
              </a:ext>
            </a:extLst>
          </p:cNvPr>
          <p:cNvSpPr/>
          <p:nvPr/>
        </p:nvSpPr>
        <p:spPr>
          <a:xfrm>
            <a:off x="341599" y="506343"/>
            <a:ext cx="1823072" cy="3379857"/>
          </a:xfrm>
          <a:prstGeom prst="roundRect">
            <a:avLst/>
          </a:prstGeom>
          <a:solidFill>
            <a:schemeClr val="accent6">
              <a:lumMod val="40000"/>
              <a:lumOff val="60000"/>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68580" tIns="34290" rIns="68580" bIns="34290">
            <a:spAutoFit/>
          </a:bodyPr>
          <a:lstStyle/>
          <a:p>
            <a:pPr marL="0" marR="0" lvl="0" indent="0" algn="ctr" defTabSz="685800" rtl="0" eaLnBrk="1" fontAlgn="auto" latinLnBrk="0" hangingPunct="1">
              <a:lnSpc>
                <a:spcPct val="100000"/>
              </a:lnSpc>
              <a:spcBef>
                <a:spcPts val="600"/>
              </a:spcBef>
              <a:spcAft>
                <a:spcPts val="120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9Slide03 Arima Madurai Black" panose="00000A00000000000000" pitchFamily="2" charset="0"/>
                <a:ea typeface="+mn-ea"/>
                <a:cs typeface="#9Slide03 Arima Madurai Black" panose="00000A00000000000000" pitchFamily="2" charset="0"/>
                <a:sym typeface="Arial"/>
                <a:rtl val="0"/>
              </a:rPr>
              <a:t>THỬ</a:t>
            </a:r>
          </a:p>
          <a:p>
            <a:pPr marL="0" marR="0" lvl="0" indent="0" algn="ctr" defTabSz="685800" rtl="0" eaLnBrk="1" fontAlgn="auto" latinLnBrk="0" hangingPunct="1">
              <a:lnSpc>
                <a:spcPct val="100000"/>
              </a:lnSpc>
              <a:spcBef>
                <a:spcPts val="600"/>
              </a:spcBef>
              <a:spcAft>
                <a:spcPts val="1200"/>
              </a:spcAft>
              <a:buClrTx/>
              <a:buSzTx/>
              <a:buFontTx/>
              <a:buNone/>
              <a:tabLst/>
              <a:defRPr/>
            </a:pPr>
            <a:r>
              <a:rPr lang="en-US" sz="4000" b="1" kern="1200" dirty="0">
                <a:ln w="6600">
                  <a:solidFill>
                    <a:srgbClr val="ED7D31"/>
                  </a:solidFill>
                  <a:prstDash val="solid"/>
                </a:ln>
                <a:solidFill>
                  <a:srgbClr val="FFFF00"/>
                </a:solidFill>
                <a:effectLst>
                  <a:outerShdw dist="38100" dir="2700000" algn="tl" rotWithShape="0">
                    <a:srgbClr val="ED7D31"/>
                  </a:outerShdw>
                </a:effectLst>
                <a:latin typeface="#9Slide03 Arima Madurai Black" panose="00000A00000000000000" pitchFamily="2" charset="0"/>
                <a:ea typeface="+mn-ea"/>
                <a:cs typeface="#9Slide03 Arima Madurai Black" panose="00000A00000000000000" pitchFamily="2" charset="0"/>
                <a:rtl val="0"/>
              </a:rPr>
              <a:t>TÀI</a:t>
            </a:r>
          </a:p>
          <a:p>
            <a:pPr marL="0" marR="0" lvl="0" indent="0" algn="ctr" defTabSz="685800" rtl="0" eaLnBrk="1" fontAlgn="auto" latinLnBrk="0" hangingPunct="1">
              <a:lnSpc>
                <a:spcPct val="100000"/>
              </a:lnSpc>
              <a:spcBef>
                <a:spcPts val="600"/>
              </a:spcBef>
              <a:spcAft>
                <a:spcPts val="1200"/>
              </a:spcAft>
              <a:buClrTx/>
              <a:buSzTx/>
              <a:buFontTx/>
              <a:buNone/>
              <a:tabLst/>
              <a:defRPr/>
            </a:pPr>
            <a:r>
              <a:rPr kumimoji="0" lang="en-US" sz="40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9Slide03 Arima Madurai Black" panose="00000A00000000000000" pitchFamily="2" charset="0"/>
                <a:ea typeface="+mn-ea"/>
                <a:cs typeface="#9Slide03 Arima Madurai Black" panose="00000A00000000000000" pitchFamily="2" charset="0"/>
                <a:sym typeface="Arial"/>
                <a:rtl val="0"/>
              </a:rPr>
              <a:t>HIỂU</a:t>
            </a:r>
          </a:p>
          <a:p>
            <a:pPr marL="0" marR="0" lvl="0" indent="0" algn="ctr" defTabSz="685800" rtl="0" eaLnBrk="1" fontAlgn="auto" latinLnBrk="0" hangingPunct="1">
              <a:lnSpc>
                <a:spcPct val="100000"/>
              </a:lnSpc>
              <a:spcBef>
                <a:spcPts val="600"/>
              </a:spcBef>
              <a:spcAft>
                <a:spcPts val="1200"/>
              </a:spcAft>
              <a:buClrTx/>
              <a:buSzTx/>
              <a:buFontTx/>
              <a:buNone/>
              <a:tabLst/>
              <a:defRPr/>
            </a:pPr>
            <a:r>
              <a:rPr lang="en-US" sz="4000" b="1" kern="1200" dirty="0">
                <a:ln w="6600">
                  <a:solidFill>
                    <a:srgbClr val="ED7D31"/>
                  </a:solidFill>
                  <a:prstDash val="solid"/>
                </a:ln>
                <a:solidFill>
                  <a:srgbClr val="FFFF00"/>
                </a:solidFill>
                <a:effectLst>
                  <a:outerShdw dist="38100" dir="2700000" algn="tl" rotWithShape="0">
                    <a:srgbClr val="ED7D31"/>
                  </a:outerShdw>
                </a:effectLst>
                <a:latin typeface="#9Slide03 Arima Madurai Black" panose="00000A00000000000000" pitchFamily="2" charset="0"/>
                <a:ea typeface="+mn-ea"/>
                <a:cs typeface="#9Slide03 Arima Madurai Black" panose="00000A00000000000000" pitchFamily="2" charset="0"/>
                <a:rtl val="0"/>
              </a:rPr>
              <a:t>BIẾT</a:t>
            </a:r>
            <a:endParaRPr kumimoji="0" lang="en-US" sz="4000" b="1" i="0" u="none" strike="noStrike" kern="1200" cap="none" spc="0" normalizeH="0" baseline="0" noProof="0" dirty="0">
              <a:ln w="6600">
                <a:solidFill>
                  <a:srgbClr val="ED7D31"/>
                </a:solidFill>
                <a:prstDash val="solid"/>
              </a:ln>
              <a:solidFill>
                <a:srgbClr val="FFFF00"/>
              </a:solidFill>
              <a:effectLst>
                <a:outerShdw dist="38100" dir="2700000" algn="tl" rotWithShape="0">
                  <a:srgbClr val="ED7D31"/>
                </a:outerShdw>
              </a:effectLst>
              <a:uLnTx/>
              <a:uFillTx/>
              <a:latin typeface="#9Slide03 Arima Madurai Black" panose="00000A00000000000000" pitchFamily="2" charset="0"/>
              <a:ea typeface="+mn-ea"/>
              <a:cs typeface="#9Slide03 Arima Madurai Black" panose="00000A00000000000000" pitchFamily="2" charset="0"/>
              <a:sym typeface="Arial"/>
              <a:rtl val="0"/>
            </a:endParaRPr>
          </a:p>
        </p:txBody>
      </p:sp>
      <p:pic>
        <p:nvPicPr>
          <p:cNvPr id="12" name="Picture 11" descr="n185 Fb Thu Huong Pham">
            <a:hlinkClick r:id="rId8" action="ppaction://hlinksldjump"/>
            <a:extLst>
              <a:ext uri="{FF2B5EF4-FFF2-40B4-BE49-F238E27FC236}">
                <a16:creationId xmlns:a16="http://schemas.microsoft.com/office/drawing/2014/main" id="{5EAC694D-0641-EE2E-36B2-BA6A616E02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53846" y="4465320"/>
            <a:ext cx="678180" cy="678180"/>
          </a:xfrm>
          <a:prstGeom prst="rect">
            <a:avLst/>
          </a:prstGeom>
        </p:spPr>
      </p:pic>
      <p:pic>
        <p:nvPicPr>
          <p:cNvPr id="13" name="Picture 2" descr="n185 Fb Thu Huong Pham">
            <a:hlinkClick r:id="rId10" action="ppaction://hlinksldjump"/>
            <a:extLst>
              <a:ext uri="{FF2B5EF4-FFF2-40B4-BE49-F238E27FC236}">
                <a16:creationId xmlns:a16="http://schemas.microsoft.com/office/drawing/2014/main" id="{BA7E7EAA-CA30-33F1-5F7F-6E4CFE2E6B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5105" y="506343"/>
            <a:ext cx="3283890" cy="1847187"/>
          </a:xfrm>
          <a:prstGeom prst="roundRect">
            <a:avLst/>
          </a:prstGeom>
          <a:noFill/>
          <a:ln>
            <a:solidFill>
              <a:schemeClr val="tx2">
                <a:lumMod val="10000"/>
              </a:schemeClr>
            </a:solidFill>
          </a:ln>
          <a:extLst>
            <a:ext uri="{909E8E84-426E-40DD-AFC4-6F175D3DCCD1}">
              <a14:hiddenFill xmlns:a14="http://schemas.microsoft.com/office/drawing/2010/main">
                <a:solidFill>
                  <a:srgbClr val="FFFFFF"/>
                </a:solidFill>
              </a14:hiddenFill>
            </a:ext>
          </a:extLst>
        </p:spPr>
      </p:pic>
      <p:pic>
        <p:nvPicPr>
          <p:cNvPr id="16" name="Picture 2" descr="n185 Fb Thu Huong Pham">
            <a:hlinkClick r:id="rId8" action="ppaction://hlinksldjump"/>
            <a:extLst>
              <a:ext uri="{FF2B5EF4-FFF2-40B4-BE49-F238E27FC236}">
                <a16:creationId xmlns:a16="http://schemas.microsoft.com/office/drawing/2014/main" id="{D4E3EFAE-9580-F1B2-2032-92363B09971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3470" t="5759" b="5044"/>
          <a:stretch/>
        </p:blipFill>
        <p:spPr bwMode="auto">
          <a:xfrm>
            <a:off x="5758781" y="509345"/>
            <a:ext cx="3096398" cy="1804430"/>
          </a:xfrm>
          <a:prstGeom prst="roundRect">
            <a:avLst/>
          </a:prstGeom>
          <a:noFill/>
          <a:ln>
            <a:solidFill>
              <a:schemeClr val="tx2">
                <a:lumMod val="10000"/>
              </a:schemeClr>
            </a:solidFill>
          </a:ln>
          <a:extLst>
            <a:ext uri="{909E8E84-426E-40DD-AFC4-6F175D3DCCD1}">
              <a14:hiddenFill xmlns:a14="http://schemas.microsoft.com/office/drawing/2010/main">
                <a:solidFill>
                  <a:srgbClr val="FFFFFF"/>
                </a:solidFill>
              </a14:hiddenFill>
            </a:ext>
          </a:extLst>
        </p:spPr>
      </p:pic>
      <p:sp>
        <p:nvSpPr>
          <p:cNvPr id="17" name="Oval 16" descr="n185 Fb Thu Huong Pham">
            <a:extLst>
              <a:ext uri="{FF2B5EF4-FFF2-40B4-BE49-F238E27FC236}">
                <a16:creationId xmlns:a16="http://schemas.microsoft.com/office/drawing/2014/main" id="{1FD6787A-417C-118C-538B-FC1A04E9B5A0}"/>
              </a:ext>
            </a:extLst>
          </p:cNvPr>
          <p:cNvSpPr/>
          <p:nvPr/>
        </p:nvSpPr>
        <p:spPr>
          <a:xfrm>
            <a:off x="6232223" y="842925"/>
            <a:ext cx="504556" cy="496005"/>
          </a:xfrm>
          <a:prstGeom prst="ellipse">
            <a:avLst/>
          </a:prstGeom>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00"/>
                </a:solidFill>
                <a:effectLst/>
                <a:uLnTx/>
                <a:uFillTx/>
                <a:latin typeface="Arial"/>
                <a:ea typeface="+mn-ea"/>
                <a:cs typeface="+mn-cs"/>
                <a:sym typeface="Arial"/>
                <a:rtl val="0"/>
              </a:rPr>
              <a:t>?</a:t>
            </a:r>
          </a:p>
        </p:txBody>
      </p:sp>
      <p:sp>
        <p:nvSpPr>
          <p:cNvPr id="18" name="Rectangle 6" descr="n185 Fb Thu Huong Pham">
            <a:extLst>
              <a:ext uri="{FF2B5EF4-FFF2-40B4-BE49-F238E27FC236}">
                <a16:creationId xmlns:a16="http://schemas.microsoft.com/office/drawing/2014/main" id="{5FF714B8-D6A6-7633-90D2-23FF0199E79E}"/>
              </a:ext>
            </a:extLst>
          </p:cNvPr>
          <p:cNvSpPr>
            <a:spLocks noChangeArrowheads="1"/>
          </p:cNvSpPr>
          <p:nvPr/>
        </p:nvSpPr>
        <p:spPr bwMode="auto">
          <a:xfrm>
            <a:off x="3611596" y="1942733"/>
            <a:ext cx="862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3300"/>
                </a:solidFill>
                <a:effectLst/>
                <a:uLnTx/>
                <a:uFillTx/>
                <a:latin typeface="Times New Roman" panose="02020603050405020304" pitchFamily="18" charset="0"/>
                <a:cs typeface="Arial"/>
                <a:sym typeface="Arial"/>
                <a:rtl val="0"/>
              </a:rPr>
              <a:t> </a:t>
            </a: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a:sym typeface="Arial"/>
              <a:rtl val="0"/>
            </a:endParaRPr>
          </a:p>
        </p:txBody>
      </p:sp>
      <p:pic>
        <p:nvPicPr>
          <p:cNvPr id="19" name="Picture 7" descr="n185 Fb Thu Huong Pham">
            <a:hlinkClick r:id="rId13" action="ppaction://hlinksldjump"/>
            <a:extLst>
              <a:ext uri="{FF2B5EF4-FFF2-40B4-BE49-F238E27FC236}">
                <a16:creationId xmlns:a16="http://schemas.microsoft.com/office/drawing/2014/main" id="{9F3504A3-DE94-8B97-C2F8-B56421903D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5104" y="2542850"/>
            <a:ext cx="3283890" cy="184718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descr="n185 Fb Thu Huong Pham">
            <a:hlinkClick r:id="rId7" action="ppaction://hlinksldjump"/>
            <a:extLst>
              <a:ext uri="{FF2B5EF4-FFF2-40B4-BE49-F238E27FC236}">
                <a16:creationId xmlns:a16="http://schemas.microsoft.com/office/drawing/2014/main" id="{B5F561C7-3705-2331-1ABB-7F536D4A37A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712" t="5750" r="7308" b="8169"/>
          <a:stretch/>
        </p:blipFill>
        <p:spPr bwMode="auto">
          <a:xfrm>
            <a:off x="5758782" y="2542851"/>
            <a:ext cx="3096398" cy="1847186"/>
          </a:xfrm>
          <a:prstGeom prst="roundRect">
            <a:avLst/>
          </a:prstGeom>
          <a:noFill/>
          <a:ln>
            <a:solidFill>
              <a:schemeClr val="tx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n185 Fb Thu Huong Pham">
            <a:extLst>
              <a:ext uri="{FF2B5EF4-FFF2-40B4-BE49-F238E27FC236}">
                <a16:creationId xmlns:a16="http://schemas.microsoft.com/office/drawing/2014/main" id="{A862A2BD-6D5C-C2C0-BAEB-6EA3D09E55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170" name="Picture 2" descr="n185 Fb Thu Huong Pham">
            <a:extLst>
              <a:ext uri="{FF2B5EF4-FFF2-40B4-BE49-F238E27FC236}">
                <a16:creationId xmlns:a16="http://schemas.microsoft.com/office/drawing/2014/main" id="{1DAC457E-F7E5-9329-686D-CAF98D6381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74" t="24316" r="4723" b="8114"/>
          <a:stretch/>
        </p:blipFill>
        <p:spPr bwMode="auto">
          <a:xfrm>
            <a:off x="3162300" y="518159"/>
            <a:ext cx="2545080" cy="19964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185 Fb Thu Huong Pham">
            <a:extLst>
              <a:ext uri="{FF2B5EF4-FFF2-40B4-BE49-F238E27FC236}">
                <a16:creationId xmlns:a16="http://schemas.microsoft.com/office/drawing/2014/main" id="{B37C854F-3C9A-F926-FE6F-E04A8724D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29926" r="21654" b="18868"/>
          <a:stretch/>
        </p:blipFill>
        <p:spPr bwMode="auto">
          <a:xfrm>
            <a:off x="678180" y="3322318"/>
            <a:ext cx="5029200" cy="1202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185 Fb Thu Huong Pham">
            <a:extLst>
              <a:ext uri="{FF2B5EF4-FFF2-40B4-BE49-F238E27FC236}">
                <a16:creationId xmlns:a16="http://schemas.microsoft.com/office/drawing/2014/main" id="{EF9E56C5-A267-AF66-0C14-0E2B386551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17" t="50172" r="29234" b="24062"/>
          <a:stretch/>
        </p:blipFill>
        <p:spPr bwMode="auto">
          <a:xfrm>
            <a:off x="678180" y="2724148"/>
            <a:ext cx="5029200" cy="5981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185 Fb Thu Huong Pham">
            <a:extLst>
              <a:ext uri="{FF2B5EF4-FFF2-40B4-BE49-F238E27FC236}">
                <a16:creationId xmlns:a16="http://schemas.microsoft.com/office/drawing/2014/main" id="{FE897D9E-C3E1-9CB0-9264-AB447768C590}"/>
              </a:ext>
            </a:extLst>
          </p:cNvPr>
          <p:cNvSpPr txBox="1"/>
          <p:nvPr/>
        </p:nvSpPr>
        <p:spPr>
          <a:xfrm>
            <a:off x="5894040" y="1023682"/>
            <a:ext cx="2484120" cy="3400931"/>
          </a:xfrm>
          <a:prstGeom prst="rect">
            <a:avLst/>
          </a:prstGeom>
          <a:noFill/>
        </p:spPr>
        <p:txBody>
          <a:bodyPr wrap="square">
            <a:spAutoFit/>
          </a:bodyPr>
          <a:lstStyle/>
          <a:p>
            <a:pPr algn="just">
              <a:spcAft>
                <a:spcPts val="600"/>
              </a:spcAft>
            </a:pPr>
            <a:r>
              <a:rPr lang="en-US" sz="2100" dirty="0">
                <a:latin typeface="Roboto Condensed" panose="02000000000000000000" pitchFamily="2" charset="0"/>
                <a:ea typeface="Roboto Condensed" panose="02000000000000000000" pitchFamily="2" charset="0"/>
              </a:rPr>
              <a:t>V</a:t>
            </a:r>
            <a:r>
              <a:rPr lang="vi-VN" sz="2100" dirty="0">
                <a:effectLst/>
                <a:latin typeface="Roboto Condensed" panose="02000000000000000000" pitchFamily="2" charset="0"/>
                <a:ea typeface="Roboto Condensed" panose="02000000000000000000" pitchFamily="2" charset="0"/>
              </a:rPr>
              <a:t>iệc vị trí đặt modem wifi không đúng cách góp phần làm giảm tín hiệu sóng WiFi, ảnh hưởng tới chất lượng đường truyền của các thiết bị</a:t>
            </a:r>
            <a:r>
              <a:rPr lang="en-US" sz="2100" dirty="0">
                <a:effectLst/>
                <a:latin typeface="Roboto Condensed" panose="02000000000000000000" pitchFamily="2" charset="0"/>
                <a:ea typeface="Roboto Condensed" panose="02000000000000000000" pitchFamily="2" charset="0"/>
              </a:rPr>
              <a:t>.</a:t>
            </a:r>
          </a:p>
          <a:p>
            <a:pPr algn="just">
              <a:spcAft>
                <a:spcPts val="600"/>
              </a:spcAft>
            </a:pPr>
            <a:r>
              <a:rPr lang="en-US" sz="2100" dirty="0" err="1">
                <a:latin typeface="Roboto Condensed" panose="02000000000000000000" pitchFamily="2" charset="0"/>
                <a:ea typeface="Roboto Condensed" panose="02000000000000000000" pitchFamily="2" charset="0"/>
              </a:rPr>
              <a:t>Nên</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đặt</a:t>
            </a:r>
            <a:r>
              <a:rPr lang="en-US" sz="2100" dirty="0">
                <a:latin typeface="Roboto Condensed" panose="02000000000000000000" pitchFamily="2" charset="0"/>
                <a:ea typeface="Roboto Condensed" panose="02000000000000000000" pitchFamily="2" charset="0"/>
              </a:rPr>
              <a:t> router ở </a:t>
            </a:r>
            <a:r>
              <a:rPr lang="en-US" sz="2100" dirty="0" err="1">
                <a:latin typeface="Roboto Condensed" panose="02000000000000000000" pitchFamily="2" charset="0"/>
                <a:ea typeface="Roboto Condensed" panose="02000000000000000000" pitchFamily="2" charset="0"/>
              </a:rPr>
              <a:t>vị</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trí</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trung</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tâm</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nhất</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trong</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căn</a:t>
            </a:r>
            <a:r>
              <a:rPr lang="en-US" sz="2100" dirty="0">
                <a:latin typeface="Roboto Condensed" panose="02000000000000000000" pitchFamily="2" charset="0"/>
                <a:ea typeface="Roboto Condensed" panose="02000000000000000000" pitchFamily="2" charset="0"/>
              </a:rPr>
              <a:t> </a:t>
            </a:r>
            <a:r>
              <a:rPr lang="en-US" sz="2100" dirty="0" err="1">
                <a:latin typeface="Roboto Condensed" panose="02000000000000000000" pitchFamily="2" charset="0"/>
                <a:ea typeface="Roboto Condensed" panose="02000000000000000000" pitchFamily="2" charset="0"/>
              </a:rPr>
              <a:t>nhà</a:t>
            </a:r>
            <a:endParaRPr lang="en-US" sz="2100" dirty="0">
              <a:latin typeface="Roboto Condensed" panose="02000000000000000000" pitchFamily="2" charset="0"/>
              <a:ea typeface="Roboto Condensed" panose="02000000000000000000" pitchFamily="2" charset="0"/>
            </a:endParaRPr>
          </a:p>
        </p:txBody>
      </p:sp>
      <p:sp>
        <p:nvSpPr>
          <p:cNvPr id="8" name="Google Shape;86;p17" descr="n185 Fb Thu Huong Pham">
            <a:extLst>
              <a:ext uri="{FF2B5EF4-FFF2-40B4-BE49-F238E27FC236}">
                <a16:creationId xmlns:a16="http://schemas.microsoft.com/office/drawing/2014/main" id="{D9706873-93BE-AF9D-1168-A91AB2F91123}"/>
              </a:ext>
            </a:extLst>
          </p:cNvPr>
          <p:cNvSpPr txBox="1">
            <a:spLocks/>
          </p:cNvSpPr>
          <p:nvPr/>
        </p:nvSpPr>
        <p:spPr>
          <a:xfrm>
            <a:off x="5428636" y="518159"/>
            <a:ext cx="3166664" cy="559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pPr algn="ctr"/>
            <a:r>
              <a:rPr lang="en-US" sz="2600" b="0" dirty="0"/>
              <a:t>EM CÓ BIẾT???</a:t>
            </a:r>
          </a:p>
        </p:txBody>
      </p:sp>
      <p:pic>
        <p:nvPicPr>
          <p:cNvPr id="9" name="Picture 2" descr="n185 Fb Thu Huong Pham">
            <a:extLst>
              <a:ext uri="{FF2B5EF4-FFF2-40B4-BE49-F238E27FC236}">
                <a16:creationId xmlns:a16="http://schemas.microsoft.com/office/drawing/2014/main" id="{1BCC600D-AC86-BAD8-E8C8-5A20918F15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9" t="24316" r="51027" b="8114"/>
          <a:stretch/>
        </p:blipFill>
        <p:spPr bwMode="auto">
          <a:xfrm>
            <a:off x="678180" y="518159"/>
            <a:ext cx="2484120" cy="199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barn(inVertical)">
                                      <p:cBhvr>
                                        <p:cTn id="33" dur="500"/>
                                        <p:tgtEl>
                                          <p:spTgt spid="7170"/>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n185 Fb Thu Huong Pham">
            <a:extLst>
              <a:ext uri="{FF2B5EF4-FFF2-40B4-BE49-F238E27FC236}">
                <a16:creationId xmlns:a16="http://schemas.microsoft.com/office/drawing/2014/main" id="{1E9DC277-9BD1-243E-EB2B-CEB4CDC7F5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5" name="Google Shape;79;p16" descr="n185 Fb Thu Huong Pham">
            <a:extLst>
              <a:ext uri="{FF2B5EF4-FFF2-40B4-BE49-F238E27FC236}">
                <a16:creationId xmlns:a16="http://schemas.microsoft.com/office/drawing/2014/main" id="{29A3C3EA-2B03-4771-692C-9F7797ABEAA5}"/>
              </a:ext>
            </a:extLst>
          </p:cNvPr>
          <p:cNvSpPr txBox="1">
            <a:spLocks/>
          </p:cNvSpPr>
          <p:nvPr/>
        </p:nvSpPr>
        <p:spPr>
          <a:xfrm>
            <a:off x="2668481" y="3020787"/>
            <a:ext cx="4769185" cy="81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Sniglet"/>
              <a:buNone/>
              <a:defRPr sz="2400" b="0" i="0" u="none" strike="noStrike" cap="none">
                <a:solidFill>
                  <a:schemeClr val="dk2"/>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L="1828800" marR="0" lvl="3"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L="2286000" marR="0" lvl="4"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L="2743200" marR="0" lvl="5"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L="3200400" marR="0" lvl="6"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L="3657600" marR="0" lvl="7"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L="4114800" marR="0" lvl="8" indent="-38100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pPr marL="63500" indent="0" algn="just"/>
            <a:r>
              <a:rPr lang="en-US" sz="2600" dirty="0" err="1">
                <a:solidFill>
                  <a:srgbClr val="003300"/>
                </a:solidFill>
                <a:latin typeface="Roboto Condensed" panose="02000000000000000000" pitchFamily="2" charset="0"/>
                <a:ea typeface="Roboto Condensed" panose="02000000000000000000" pitchFamily="2" charset="0"/>
              </a:rPr>
              <a:t>Giải</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thích</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vì</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sao</a:t>
            </a:r>
            <a:r>
              <a:rPr lang="en-US" sz="2600" dirty="0">
                <a:solidFill>
                  <a:srgbClr val="003300"/>
                </a:solidFill>
                <a:latin typeface="Roboto Condensed" panose="02000000000000000000" pitchFamily="2" charset="0"/>
                <a:ea typeface="Roboto Condensed" panose="02000000000000000000" pitchFamily="2" charset="0"/>
              </a:rPr>
              <a:t> ta </a:t>
            </a:r>
            <a:r>
              <a:rPr lang="en-US" sz="2600" dirty="0" err="1">
                <a:solidFill>
                  <a:srgbClr val="003300"/>
                </a:solidFill>
                <a:latin typeface="Roboto Condensed" panose="02000000000000000000" pitchFamily="2" charset="0"/>
                <a:ea typeface="Roboto Condensed" panose="02000000000000000000" pitchFamily="2" charset="0"/>
              </a:rPr>
              <a:t>khó</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có</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được</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chất</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lượng</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tín</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hiệu</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tốt</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khi</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sử</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dụng</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tín</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hiệu</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tương</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tự</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để</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truyền</a:t>
            </a:r>
            <a:r>
              <a:rPr lang="en-US" sz="2600" dirty="0">
                <a:solidFill>
                  <a:srgbClr val="003300"/>
                </a:solidFill>
                <a:latin typeface="Roboto Condensed" panose="02000000000000000000" pitchFamily="2" charset="0"/>
                <a:ea typeface="Roboto Condensed" panose="02000000000000000000" pitchFamily="2" charset="0"/>
              </a:rPr>
              <a:t> </a:t>
            </a:r>
            <a:r>
              <a:rPr lang="en-US" sz="2600" dirty="0" err="1">
                <a:solidFill>
                  <a:srgbClr val="003300"/>
                </a:solidFill>
                <a:latin typeface="Roboto Condensed" panose="02000000000000000000" pitchFamily="2" charset="0"/>
                <a:ea typeface="Roboto Condensed" panose="02000000000000000000" pitchFamily="2" charset="0"/>
              </a:rPr>
              <a:t>đi</a:t>
            </a:r>
            <a:r>
              <a:rPr lang="en-US" sz="2600" dirty="0">
                <a:solidFill>
                  <a:srgbClr val="003300"/>
                </a:solidFill>
                <a:latin typeface="Roboto Condensed" panose="02000000000000000000" pitchFamily="2" charset="0"/>
                <a:ea typeface="Roboto Condensed" panose="02000000000000000000" pitchFamily="2" charset="0"/>
              </a:rPr>
              <a:t>?</a:t>
            </a:r>
          </a:p>
        </p:txBody>
      </p:sp>
      <p:pic>
        <p:nvPicPr>
          <p:cNvPr id="7" name="Picture 6" descr="n185 Fb Thu Huong Pham">
            <a:extLst>
              <a:ext uri="{FF2B5EF4-FFF2-40B4-BE49-F238E27FC236}">
                <a16:creationId xmlns:a16="http://schemas.microsoft.com/office/drawing/2014/main" id="{0C3592BF-7F7E-02C6-EF40-5C2873A6C3B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969"/>
          <a:stretch/>
        </p:blipFill>
        <p:spPr>
          <a:xfrm>
            <a:off x="797511" y="809551"/>
            <a:ext cx="7546390" cy="1724847"/>
          </a:xfrm>
          <a:prstGeom prst="rect">
            <a:avLst/>
          </a:prstGeom>
        </p:spPr>
      </p:pic>
    </p:spTree>
    <p:extLst>
      <p:ext uri="{BB962C8B-B14F-4D97-AF65-F5344CB8AC3E}">
        <p14:creationId xmlns:p14="http://schemas.microsoft.com/office/powerpoint/2010/main" val="15813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descr="n185 Fb Thu Huong Pham"/>
          <p:cNvSpPr txBox="1">
            <a:spLocks noGrp="1"/>
          </p:cNvSpPr>
          <p:nvPr>
            <p:ph type="title"/>
          </p:nvPr>
        </p:nvSpPr>
        <p:spPr>
          <a:xfrm>
            <a:off x="696954" y="477982"/>
            <a:ext cx="3491325"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err="1"/>
              <a:t>mạch</a:t>
            </a:r>
            <a:r>
              <a:rPr lang="en-US" sz="4000" dirty="0"/>
              <a:t> </a:t>
            </a:r>
            <a:r>
              <a:rPr lang="en-US" sz="4000" dirty="0" err="1"/>
              <a:t>khuếch</a:t>
            </a:r>
            <a:r>
              <a:rPr lang="en-US" sz="4000" dirty="0"/>
              <a:t> </a:t>
            </a:r>
            <a:r>
              <a:rPr lang="en-US" sz="4000" dirty="0" err="1"/>
              <a:t>đại</a:t>
            </a:r>
            <a:endParaRPr sz="4000" dirty="0"/>
          </a:p>
        </p:txBody>
      </p:sp>
      <p:sp>
        <p:nvSpPr>
          <p:cNvPr id="87" name="Google Shape;87;p17" descr="n185 Fb Thu Huong Pham"/>
          <p:cNvSpPr txBox="1">
            <a:spLocks noGrp="1"/>
          </p:cNvSpPr>
          <p:nvPr>
            <p:ph type="body" idx="1"/>
          </p:nvPr>
        </p:nvSpPr>
        <p:spPr>
          <a:xfrm>
            <a:off x="900909" y="1669483"/>
            <a:ext cx="7114786" cy="2159600"/>
          </a:xfrm>
          <a:prstGeom prst="rect">
            <a:avLst/>
          </a:prstGeom>
        </p:spPr>
        <p:txBody>
          <a:bodyPr spcFirstLastPara="1" wrap="square" lIns="91425" tIns="91425" rIns="91425" bIns="91425" anchor="t" anchorCtr="0">
            <a:noAutofit/>
          </a:bodyPr>
          <a:lstStyle/>
          <a:p>
            <a:pPr algn="just"/>
            <a:r>
              <a:rPr lang="vi-VN" sz="2200" dirty="0">
                <a:latin typeface="Roboto Condensed" panose="02000000000000000000" pitchFamily="2" charset="0"/>
                <a:ea typeface="Roboto Condensed" panose="02000000000000000000" pitchFamily="2" charset="0"/>
              </a:rPr>
              <a:t>Khi truyền tín hiệu đi xa sẽ d</a:t>
            </a:r>
            <a:r>
              <a:rPr lang="en-US" sz="2200" dirty="0">
                <a:latin typeface="Roboto Condensed" panose="02000000000000000000" pitchFamily="2" charset="0"/>
                <a:ea typeface="Roboto Condensed" panose="02000000000000000000" pitchFamily="2" charset="0"/>
              </a:rPr>
              <a:t>ù</a:t>
            </a:r>
            <a:r>
              <a:rPr lang="vi-VN" sz="2200" dirty="0">
                <a:latin typeface="Roboto Condensed" panose="02000000000000000000" pitchFamily="2" charset="0"/>
                <a:ea typeface="Roboto Condensed" panose="02000000000000000000" pitchFamily="2" charset="0"/>
              </a:rPr>
              <a:t>ng mạch khuếch đại, nếu tín hiệu được truyền đi dưới dạng tín hiệu tương tự</a:t>
            </a:r>
            <a:r>
              <a:rPr lang="en-US" sz="2200" dirty="0">
                <a:latin typeface="Roboto Condensed" panose="02000000000000000000" pitchFamily="2" charset="0"/>
                <a:ea typeface="Roboto Condensed" panose="02000000000000000000" pitchFamily="2" charset="0"/>
              </a:rPr>
              <a:t>.</a:t>
            </a:r>
          </a:p>
          <a:p>
            <a:pPr algn="just"/>
            <a:r>
              <a:rPr lang="en-US" sz="2200" dirty="0">
                <a:latin typeface="Roboto Condensed" panose="02000000000000000000" pitchFamily="2" charset="0"/>
                <a:ea typeface="Roboto Condensed" panose="02000000000000000000" pitchFamily="2" charset="0"/>
              </a:rPr>
              <a:t>V</a:t>
            </a:r>
            <a:r>
              <a:rPr lang="vi-VN" sz="2200" dirty="0">
                <a:latin typeface="Roboto Condensed" panose="02000000000000000000" pitchFamily="2" charset="0"/>
                <a:ea typeface="Roboto Condensed" panose="02000000000000000000" pitchFamily="2" charset="0"/>
              </a:rPr>
              <a:t>iệc khuếch đại sẽ làm tăng đồng thời công suất của cả tín hiệu cần truyền và tín hiệu nhiễu</a:t>
            </a:r>
            <a:r>
              <a:rPr lang="en-US" sz="2200" dirty="0">
                <a:latin typeface="Roboto Condensed" panose="02000000000000000000" pitchFamily="2" charset="0"/>
                <a:ea typeface="Roboto Condensed" panose="02000000000000000000" pitchFamily="2" charset="0"/>
              </a:rPr>
              <a:t>.</a:t>
            </a:r>
          </a:p>
          <a:p>
            <a:pPr marL="76200" lvl="0" indent="0" algn="just" rtl="0">
              <a:spcBef>
                <a:spcPts val="600"/>
              </a:spcBef>
              <a:spcAft>
                <a:spcPts val="0"/>
              </a:spcAft>
              <a:buSzPts val="2400"/>
              <a:buNone/>
            </a:pPr>
            <a:r>
              <a:rPr lang="en-US" sz="2200" dirty="0">
                <a:latin typeface="Roboto Condensed" panose="02000000000000000000" pitchFamily="2" charset="0"/>
                <a:ea typeface="Roboto Condensed" panose="02000000000000000000" pitchFamily="2" charset="0"/>
              </a:rPr>
              <a:t>=&gt; K</a:t>
            </a:r>
            <a:r>
              <a:rPr lang="vi-VN" sz="2200" dirty="0">
                <a:latin typeface="Roboto Condensed" panose="02000000000000000000" pitchFamily="2" charset="0"/>
                <a:ea typeface="Roboto Condensed" panose="02000000000000000000" pitchFamily="2" charset="0"/>
              </a:rPr>
              <a:t>hông thể cải thiện được chất lượng tín hiệu khi truyền.</a:t>
            </a:r>
            <a:endParaRPr sz="2200" dirty="0">
              <a:latin typeface="Roboto Condensed" panose="02000000000000000000" pitchFamily="2" charset="0"/>
              <a:ea typeface="Roboto Condensed" panose="02000000000000000000" pitchFamily="2" charset="0"/>
            </a:endParaRPr>
          </a:p>
        </p:txBody>
      </p:sp>
      <p:sp>
        <p:nvSpPr>
          <p:cNvPr id="88" name="Google Shape;88;p17"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2" name="Picture 2" descr="n185 Fb Thu Huong Pham">
            <a:extLst>
              <a:ext uri="{FF2B5EF4-FFF2-40B4-BE49-F238E27FC236}">
                <a16:creationId xmlns:a16="http://schemas.microsoft.com/office/drawing/2014/main" id="{C774D004-B8C8-1654-E498-B7CFD1D84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932" y="534915"/>
            <a:ext cx="2487114" cy="99484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6;p18" descr="n185 Fb Thu Huong Pham">
            <a:extLst>
              <a:ext uri="{FF2B5EF4-FFF2-40B4-BE49-F238E27FC236}">
                <a16:creationId xmlns:a16="http://schemas.microsoft.com/office/drawing/2014/main" id="{356A6636-EF9A-04CF-41D1-FA2A5E239BF2}"/>
              </a:ext>
            </a:extLst>
          </p:cNvPr>
          <p:cNvSpPr/>
          <p:nvPr/>
        </p:nvSpPr>
        <p:spPr>
          <a:xfrm rot="1472950">
            <a:off x="1580219" y="3703000"/>
            <a:ext cx="626213" cy="69355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7">
                                            <p:txEl>
                                              <p:pRg st="0" end="0"/>
                                            </p:txEl>
                                          </p:spTgt>
                                        </p:tgtEl>
                                        <p:attrNameLst>
                                          <p:attrName>style.visibility</p:attrName>
                                        </p:attrNameLst>
                                      </p:cBhvr>
                                      <p:to>
                                        <p:strVal val="visible"/>
                                      </p:to>
                                    </p:set>
                                    <p:anim calcmode="lin" valueType="num">
                                      <p:cBhvr additive="base">
                                        <p:cTn id="15"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7">
                                            <p:txEl>
                                              <p:pRg st="1" end="1"/>
                                            </p:txEl>
                                          </p:spTgt>
                                        </p:tgtEl>
                                        <p:attrNameLst>
                                          <p:attrName>style.visibility</p:attrName>
                                        </p:attrNameLst>
                                      </p:cBhvr>
                                      <p:to>
                                        <p:strVal val="visible"/>
                                      </p:to>
                                    </p:set>
                                    <p:anim calcmode="lin" valueType="num">
                                      <p:cBhvr additive="base">
                                        <p:cTn id="21"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anim calcmode="lin" valueType="num">
                                      <p:cBhvr additive="base">
                                        <p:cTn id="27" dur="500" fill="hold"/>
                                        <p:tgtEl>
                                          <p:spTgt spid="8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descr="n185 Fb Thu Huong Pham"/>
          <p:cNvSpPr txBox="1">
            <a:spLocks noGrp="1"/>
          </p:cNvSpPr>
          <p:nvPr>
            <p:ph type="title"/>
          </p:nvPr>
        </p:nvSpPr>
        <p:spPr>
          <a:xfrm>
            <a:off x="831000" y="616561"/>
            <a:ext cx="37410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 CÓ BIẾT ???</a:t>
            </a:r>
            <a:endParaRPr dirty="0"/>
          </a:p>
        </p:txBody>
      </p:sp>
      <p:sp>
        <p:nvSpPr>
          <p:cNvPr id="122" name="Google Shape;122;p21" descr="n185 Fb Thu Huong Pham"/>
          <p:cNvSpPr txBox="1">
            <a:spLocks noGrp="1"/>
          </p:cNvSpPr>
          <p:nvPr>
            <p:ph type="body" idx="1"/>
          </p:nvPr>
        </p:nvSpPr>
        <p:spPr>
          <a:xfrm>
            <a:off x="906780" y="1260549"/>
            <a:ext cx="3406140" cy="2185200"/>
          </a:xfrm>
          <a:prstGeom prst="rect">
            <a:avLst/>
          </a:prstGeom>
        </p:spPr>
        <p:txBody>
          <a:bodyPr spcFirstLastPara="1" wrap="square" lIns="91425" tIns="91425" rIns="91425" bIns="91425" anchor="t" anchorCtr="0">
            <a:noAutofit/>
          </a:bodyPr>
          <a:lstStyle/>
          <a:p>
            <a:pPr marL="0" lvl="0" indent="0" algn="just">
              <a:spcAft>
                <a:spcPts val="600"/>
              </a:spcAft>
              <a:buNone/>
            </a:pPr>
            <a:r>
              <a:rPr lang="vi-VN" sz="2200" dirty="0">
                <a:latin typeface="Roboto Condensed" panose="02000000000000000000" pitchFamily="2" charset="0"/>
                <a:ea typeface="Roboto Condensed" panose="02000000000000000000" pitchFamily="2" charset="0"/>
              </a:rPr>
              <a:t>+ Truyền dẫn sử dụng cáp sợi quang có băng thông và dung lượng lớn hơn rất nhiều so với cáp đồng và truyền bằng vô tuyến.</a:t>
            </a:r>
            <a:endParaRPr lang="en-US" sz="2200" dirty="0">
              <a:latin typeface="Roboto Condensed" panose="02000000000000000000" pitchFamily="2" charset="0"/>
              <a:ea typeface="Roboto Condensed" panose="02000000000000000000" pitchFamily="2" charset="0"/>
            </a:endParaRPr>
          </a:p>
        </p:txBody>
      </p:sp>
      <p:sp>
        <p:nvSpPr>
          <p:cNvPr id="124" name="Google Shape;124;p21"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3" name="TextBox 2" descr="n185 Fb Thu Huong Pham">
            <a:extLst>
              <a:ext uri="{FF2B5EF4-FFF2-40B4-BE49-F238E27FC236}">
                <a16:creationId xmlns:a16="http://schemas.microsoft.com/office/drawing/2014/main" id="{E1770DA2-AD8B-8214-BE60-77B6F5E72F7C}"/>
              </a:ext>
            </a:extLst>
          </p:cNvPr>
          <p:cNvSpPr txBox="1"/>
          <p:nvPr/>
        </p:nvSpPr>
        <p:spPr>
          <a:xfrm>
            <a:off x="831000" y="3339436"/>
            <a:ext cx="7276680" cy="1107996"/>
          </a:xfrm>
          <a:prstGeom prst="rect">
            <a:avLst/>
          </a:prstGeom>
          <a:noFill/>
        </p:spPr>
        <p:txBody>
          <a:bodyPr wrap="square">
            <a:spAutoFit/>
          </a:bodyPr>
          <a:lstStyle/>
          <a:p>
            <a:pPr marL="0" lvl="0" indent="0" algn="just">
              <a:spcAft>
                <a:spcPts val="600"/>
              </a:spcAft>
              <a:buNone/>
            </a:pPr>
            <a:r>
              <a:rPr lang="en-US" sz="2200" dirty="0">
                <a:latin typeface="Roboto Condensed" panose="02000000000000000000" pitchFamily="2" charset="0"/>
                <a:ea typeface="Roboto Condensed" panose="02000000000000000000" pitchFamily="2" charset="0"/>
              </a:rPr>
              <a:t>+ </a:t>
            </a:r>
            <a:r>
              <a:rPr lang="vi-VN" sz="2200" dirty="0">
                <a:latin typeface="Roboto Condensed" panose="02000000000000000000" pitchFamily="2" charset="0"/>
                <a:ea typeface="Roboto Condensed" panose="02000000000000000000" pitchFamily="2" charset="0"/>
              </a:rPr>
              <a:t>Các hệ thống truyền dẫn quang có suy giảm thấp, hoàn toàn cách điện, có độ an toàn và tính kháng nhiễu cao, vật liệu chế tạo có nhiều trong tự nhiên</a:t>
            </a:r>
            <a:r>
              <a:rPr lang="en-US" sz="2200" dirty="0">
                <a:latin typeface="Roboto Condensed" panose="02000000000000000000" pitchFamily="2" charset="0"/>
                <a:ea typeface="Roboto Condensed" panose="02000000000000000000" pitchFamily="2" charset="0"/>
              </a:rPr>
              <a:t>.</a:t>
            </a:r>
            <a:endParaRPr lang="vi-VN" sz="22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75733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descr="n185 Fb Thu Huong Pham"/>
          <p:cNvSpPr txBox="1">
            <a:spLocks noGrp="1"/>
          </p:cNvSpPr>
          <p:nvPr>
            <p:ph type="ctrTitle" idx="4294967295"/>
          </p:nvPr>
        </p:nvSpPr>
        <p:spPr>
          <a:xfrm>
            <a:off x="2107500" y="2181106"/>
            <a:ext cx="4929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t>LUYỆN TẬP 1</a:t>
            </a:r>
            <a:endParaRPr sz="6000" dirty="0"/>
          </a:p>
        </p:txBody>
      </p:sp>
      <p:sp>
        <p:nvSpPr>
          <p:cNvPr id="94" name="Google Shape;94;p18" descr="n185 Fb Thu Huong Pham"/>
          <p:cNvSpPr txBox="1">
            <a:spLocks noGrp="1"/>
          </p:cNvSpPr>
          <p:nvPr>
            <p:ph type="subTitle" idx="4294967295"/>
          </p:nvPr>
        </p:nvSpPr>
        <p:spPr>
          <a:xfrm>
            <a:off x="2107399" y="3094906"/>
            <a:ext cx="5281229"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dirty="0">
                <a:latin typeface="Roboto Condensed" panose="02000000000000000000" pitchFamily="2" charset="0"/>
                <a:ea typeface="Roboto Condensed" panose="02000000000000000000" pitchFamily="2" charset="0"/>
              </a:rPr>
              <a:t>Thảo luận nhóm hoàn thành yêu cầu phiếu học tập số 4</a:t>
            </a:r>
            <a:endParaRPr sz="2800" dirty="0">
              <a:latin typeface="Roboto Condensed" panose="02000000000000000000" pitchFamily="2" charset="0"/>
              <a:ea typeface="Roboto Condensed" panose="02000000000000000000" pitchFamily="2" charset="0"/>
            </a:endParaRPr>
          </a:p>
        </p:txBody>
      </p:sp>
      <p:sp>
        <p:nvSpPr>
          <p:cNvPr id="95" name="Google Shape;95;p18" descr="n185 Fb Thu Huong Pham"/>
          <p:cNvSpPr/>
          <p:nvPr/>
        </p:nvSpPr>
        <p:spPr>
          <a:xfrm>
            <a:off x="4469318" y="686147"/>
            <a:ext cx="1270176" cy="115980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6" name="Google Shape;96;p18" descr="n185 Fb Thu Huong Pham"/>
          <p:cNvSpPr/>
          <p:nvPr/>
        </p:nvSpPr>
        <p:spPr>
          <a:xfrm rot="1472950">
            <a:off x="3430608" y="1100549"/>
            <a:ext cx="742628" cy="6518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7" name="Google Shape;97;p18" descr="n185 Fb Thu Huong Pham"/>
          <p:cNvSpPr/>
          <p:nvPr/>
        </p:nvSpPr>
        <p:spPr>
          <a:xfrm>
            <a:off x="4197645" y="550125"/>
            <a:ext cx="325132" cy="28469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8" name="Google Shape;98;p18" descr="n185 Fb Thu Huong Pham"/>
          <p:cNvSpPr/>
          <p:nvPr/>
        </p:nvSpPr>
        <p:spPr>
          <a:xfrm rot="2487373">
            <a:off x="4064101" y="1849596"/>
            <a:ext cx="231310" cy="2025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9" name="Google Shape;99;p18"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37384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3"/>
                                        </p:tgtEl>
                                        <p:attrNameLst>
                                          <p:attrName>ppt_x</p:attrName>
                                          <p:attrName>ppt_y</p:attrName>
                                        </p:attrNameLst>
                                      </p:cBhvr>
                                    </p:animMotion>
                                    <p:animRot by="1500000">
                                      <p:cBhvr>
                                        <p:cTn id="7" dur="125" fill="hold">
                                          <p:stCondLst>
                                            <p:cond delay="0"/>
                                          </p:stCondLst>
                                        </p:cTn>
                                        <p:tgtEl>
                                          <p:spTgt spid="93"/>
                                        </p:tgtEl>
                                        <p:attrNameLst>
                                          <p:attrName>r</p:attrName>
                                        </p:attrNameLst>
                                      </p:cBhvr>
                                    </p:animRot>
                                    <p:animRot by="-1500000">
                                      <p:cBhvr>
                                        <p:cTn id="8" dur="125" fill="hold">
                                          <p:stCondLst>
                                            <p:cond delay="125"/>
                                          </p:stCondLst>
                                        </p:cTn>
                                        <p:tgtEl>
                                          <p:spTgt spid="93"/>
                                        </p:tgtEl>
                                        <p:attrNameLst>
                                          <p:attrName>r</p:attrName>
                                        </p:attrNameLst>
                                      </p:cBhvr>
                                    </p:animRot>
                                    <p:animRot by="-1500000">
                                      <p:cBhvr>
                                        <p:cTn id="9" dur="125" fill="hold">
                                          <p:stCondLst>
                                            <p:cond delay="250"/>
                                          </p:stCondLst>
                                        </p:cTn>
                                        <p:tgtEl>
                                          <p:spTgt spid="93"/>
                                        </p:tgtEl>
                                        <p:attrNameLst>
                                          <p:attrName>r</p:attrName>
                                        </p:attrNameLst>
                                      </p:cBhvr>
                                    </p:animRot>
                                    <p:animRot by="1500000">
                                      <p:cBhvr>
                                        <p:cTn id="10" dur="125" fill="hold">
                                          <p:stCondLst>
                                            <p:cond delay="375"/>
                                          </p:stCondLst>
                                        </p:cTn>
                                        <p:tgtEl>
                                          <p:spTgt spid="9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4">
                                            <p:txEl>
                                              <p:pRg st="0" end="0"/>
                                            </p:txEl>
                                          </p:spTgt>
                                        </p:tgtEl>
                                        <p:attrNameLst>
                                          <p:attrName>style.visibility</p:attrName>
                                        </p:attrNameLst>
                                      </p:cBhvr>
                                      <p:to>
                                        <p:strVal val="visible"/>
                                      </p:to>
                                    </p:set>
                                    <p:anim calcmode="lin" valueType="num">
                                      <p:cBhvr additive="base">
                                        <p:cTn id="15"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7671;p48" descr="n185 Fb Thu Huong Pham">
            <a:extLst>
              <a:ext uri="{FF2B5EF4-FFF2-40B4-BE49-F238E27FC236}">
                <a16:creationId xmlns:a16="http://schemas.microsoft.com/office/drawing/2014/main" id="{2C0E2DEA-6D53-665D-4189-0BD034835D3A}"/>
              </a:ext>
            </a:extLst>
          </p:cNvPr>
          <p:cNvSpPr/>
          <p:nvPr/>
        </p:nvSpPr>
        <p:spPr>
          <a:xfrm>
            <a:off x="949210" y="1347156"/>
            <a:ext cx="3386023" cy="2621045"/>
          </a:xfrm>
          <a:prstGeom prst="flowChartAlternateProcess">
            <a:avLst/>
          </a:prstGeom>
          <a:solidFill>
            <a:schemeClr val="bg1"/>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71;p48" descr="n185 Fb Thu Huong Pham">
            <a:extLst>
              <a:ext uri="{FF2B5EF4-FFF2-40B4-BE49-F238E27FC236}">
                <a16:creationId xmlns:a16="http://schemas.microsoft.com/office/drawing/2014/main" id="{34E51FEE-4EE3-FD28-54D0-F71FED250EB0}"/>
              </a:ext>
            </a:extLst>
          </p:cNvPr>
          <p:cNvSpPr/>
          <p:nvPr/>
        </p:nvSpPr>
        <p:spPr>
          <a:xfrm>
            <a:off x="4525909" y="1347156"/>
            <a:ext cx="3576117" cy="2599135"/>
          </a:xfrm>
          <a:prstGeom prst="flowChartAlternateProcess">
            <a:avLst/>
          </a:prstGeom>
          <a:solidFill>
            <a:schemeClr val="bg1"/>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lide Number Placeholder 3" descr="n185 Fb Thu Huong Pham">
            <a:extLst>
              <a:ext uri="{FF2B5EF4-FFF2-40B4-BE49-F238E27FC236}">
                <a16:creationId xmlns:a16="http://schemas.microsoft.com/office/drawing/2014/main" id="{E2F0404D-3F31-9ABF-F50E-DEB11B2CE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9" name="TextBox 8" descr="n185 Fb Thu Huong Pham">
            <a:extLst>
              <a:ext uri="{FF2B5EF4-FFF2-40B4-BE49-F238E27FC236}">
                <a16:creationId xmlns:a16="http://schemas.microsoft.com/office/drawing/2014/main" id="{5F05FD2C-B7F1-FF60-742E-768E30E69EB3}"/>
              </a:ext>
            </a:extLst>
          </p:cNvPr>
          <p:cNvSpPr txBox="1"/>
          <p:nvPr/>
        </p:nvSpPr>
        <p:spPr>
          <a:xfrm>
            <a:off x="4636807" y="1477503"/>
            <a:ext cx="3351639" cy="2354491"/>
          </a:xfrm>
          <a:prstGeom prst="rect">
            <a:avLst/>
          </a:prstGeom>
          <a:noFill/>
        </p:spPr>
        <p:txBody>
          <a:bodyPr wrap="square">
            <a:spAutoFit/>
          </a:bodyPr>
          <a:lstStyle/>
          <a:p>
            <a:pPr algn="just">
              <a:spcAft>
                <a:spcPts val="600"/>
              </a:spcAft>
            </a:pPr>
            <a:r>
              <a:rPr lang="en-US" sz="2100" b="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Câu</a:t>
            </a:r>
            <a:r>
              <a:rPr lang="en-US" sz="2100" b="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2.</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Một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đường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truyền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dài</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4,00 km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có</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các</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công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suất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đầu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vào</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P</a:t>
            </a:r>
            <a:r>
              <a:rPr lang="en-US" sz="2100" baseline="-25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1</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 280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mW</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Cho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biết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độ</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trên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mỗi</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km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đường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truyền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là</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1,60 dB/km.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Tính</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công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suất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đầu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ra</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P</a:t>
            </a:r>
            <a:r>
              <a:rPr lang="en-US" sz="2100" baseline="-250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2</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endParaRPr lang="en-US" sz="2100" dirty="0">
              <a:solidFill>
                <a:srgbClr val="003300"/>
              </a:solidFill>
              <a:effectLst/>
              <a:latin typeface="Roboto Condensed" panose="02000000000000000000" pitchFamily="2" charset="0"/>
              <a:ea typeface="Roboto Condensed" panose="02000000000000000000" pitchFamily="2" charset="0"/>
            </a:endParaRPr>
          </a:p>
        </p:txBody>
      </p:sp>
      <p:sp>
        <p:nvSpPr>
          <p:cNvPr id="3" name="TextBox 2" descr="n185 Fb Thu Huong Pham">
            <a:extLst>
              <a:ext uri="{FF2B5EF4-FFF2-40B4-BE49-F238E27FC236}">
                <a16:creationId xmlns:a16="http://schemas.microsoft.com/office/drawing/2014/main" id="{69333669-E502-538C-9400-68A37D9BCF37}"/>
              </a:ext>
            </a:extLst>
          </p:cNvPr>
          <p:cNvSpPr txBox="1"/>
          <p:nvPr/>
        </p:nvSpPr>
        <p:spPr>
          <a:xfrm>
            <a:off x="1033749" y="1492450"/>
            <a:ext cx="3195352" cy="2031325"/>
          </a:xfrm>
          <a:prstGeom prst="rect">
            <a:avLst/>
          </a:prstGeom>
          <a:noFill/>
        </p:spPr>
        <p:txBody>
          <a:bodyPr wrap="square">
            <a:spAutoFit/>
          </a:bodyPr>
          <a:lstStyle/>
          <a:p>
            <a:pPr algn="just">
              <a:spcAft>
                <a:spcPts val="600"/>
              </a:spcAft>
            </a:pPr>
            <a:r>
              <a:rPr lang="en-US" sz="2100" b="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Câu</a:t>
            </a:r>
            <a:r>
              <a:rPr lang="en-US" sz="2100" b="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1. </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Cho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biết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công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suất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đầu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vào</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và</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đầu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ra</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của</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một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khi</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được</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truyền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đi</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lần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lượt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là</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1,0 W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và</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10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mW</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Tính</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độ</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trên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đường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truyền</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đang</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1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xét</a:t>
            </a:r>
            <a:r>
              <a:rPr lang="en-US" sz="21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endParaRPr lang="en-US" sz="2100" dirty="0">
              <a:solidFill>
                <a:srgbClr val="003300"/>
              </a:solidFill>
              <a:effectLst/>
              <a:latin typeface="Roboto Condensed" panose="02000000000000000000" pitchFamily="2" charset="0"/>
              <a:ea typeface="Roboto Condensed" panose="02000000000000000000" pitchFamily="2" charset="0"/>
            </a:endParaRPr>
          </a:p>
        </p:txBody>
      </p:sp>
      <p:sp>
        <p:nvSpPr>
          <p:cNvPr id="2" name="Title 1" descr="n185 Fb Thu Huong Pham">
            <a:extLst>
              <a:ext uri="{FF2B5EF4-FFF2-40B4-BE49-F238E27FC236}">
                <a16:creationId xmlns:a16="http://schemas.microsoft.com/office/drawing/2014/main" id="{7B56AC42-FA1D-0278-9C6C-A712CE2C7B9B}"/>
              </a:ext>
            </a:extLst>
          </p:cNvPr>
          <p:cNvSpPr txBox="1">
            <a:spLocks/>
          </p:cNvSpPr>
          <p:nvPr/>
        </p:nvSpPr>
        <p:spPr>
          <a:xfrm>
            <a:off x="1875938" y="401024"/>
            <a:ext cx="5521737" cy="750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000" dirty="0"/>
              <a:t>PHIẾU HỌC TẬP SỐ 4</a:t>
            </a:r>
          </a:p>
        </p:txBody>
      </p:sp>
    </p:spTree>
    <p:extLst>
      <p:ext uri="{BB962C8B-B14F-4D97-AF65-F5344CB8AC3E}">
        <p14:creationId xmlns:p14="http://schemas.microsoft.com/office/powerpoint/2010/main" val="3414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p:bldP spid="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n185 Fb Thu Huong Pham">
            <a:extLst>
              <a:ext uri="{FF2B5EF4-FFF2-40B4-BE49-F238E27FC236}">
                <a16:creationId xmlns:a16="http://schemas.microsoft.com/office/drawing/2014/main" id="{E2F0404D-3F31-9ABF-F50E-DEB11B2CE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Roboto Condensed" panose="02000000000000000000" pitchFamily="2" charset="0"/>
                <a:ea typeface="Roboto Condensed" panose="02000000000000000000" pitchFamily="2" charset="0"/>
              </a:rPr>
              <a:t>36</a:t>
            </a:fld>
            <a:endParaRPr lang="en">
              <a:latin typeface="Roboto Condensed" panose="02000000000000000000" pitchFamily="2" charset="0"/>
              <a:ea typeface="Roboto Condensed" panose="02000000000000000000" pitchFamily="2" charset="0"/>
            </a:endParaRPr>
          </a:p>
        </p:txBody>
      </p:sp>
      <p:sp>
        <p:nvSpPr>
          <p:cNvPr id="10" name="Google Shape;7671;p48" descr="n185 Fb Thu Huong Pham">
            <a:extLst>
              <a:ext uri="{FF2B5EF4-FFF2-40B4-BE49-F238E27FC236}">
                <a16:creationId xmlns:a16="http://schemas.microsoft.com/office/drawing/2014/main" id="{34E51FEE-4EE3-FD28-54D0-F71FED250EB0}"/>
              </a:ext>
            </a:extLst>
          </p:cNvPr>
          <p:cNvSpPr/>
          <p:nvPr/>
        </p:nvSpPr>
        <p:spPr>
          <a:xfrm>
            <a:off x="2996292" y="1347156"/>
            <a:ext cx="5203704" cy="2506455"/>
          </a:xfrm>
          <a:prstGeom prst="flowChartAlternateProcess">
            <a:avLst/>
          </a:prstGeom>
          <a:solidFill>
            <a:schemeClr val="bg1"/>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Roboto Condensed" panose="02000000000000000000" pitchFamily="2" charset="0"/>
              <a:ea typeface="Roboto Condensed" panose="02000000000000000000" pitchFamily="2" charset="0"/>
            </a:endParaRPr>
          </a:p>
        </p:txBody>
      </p:sp>
      <mc:AlternateContent xmlns:mc="http://schemas.openxmlformats.org/markup-compatibility/2006" xmlns:a14="http://schemas.microsoft.com/office/drawing/2010/main">
        <mc:Choice Requires="a14">
          <p:sp>
            <p:nvSpPr>
              <p:cNvPr id="9" name="TextBox 8" descr="n185 Fb Thu Huong Pham">
                <a:extLst>
                  <a:ext uri="{FF2B5EF4-FFF2-40B4-BE49-F238E27FC236}">
                    <a16:creationId xmlns:a16="http://schemas.microsoft.com/office/drawing/2014/main" id="{5F05FD2C-B7F1-FF60-742E-768E30E69EB3}"/>
                  </a:ext>
                </a:extLst>
              </p:cNvPr>
              <p:cNvSpPr txBox="1"/>
              <p:nvPr/>
            </p:nvSpPr>
            <p:spPr>
              <a:xfrm>
                <a:off x="3157663" y="1603483"/>
                <a:ext cx="4877060" cy="1857111"/>
              </a:xfrm>
              <a:prstGeom prst="rect">
                <a:avLst/>
              </a:prstGeom>
              <a:noFill/>
            </p:spPr>
            <p:txBody>
              <a:bodyPr wrap="square">
                <a:spAutoFit/>
              </a:bodyPr>
              <a:lstStyle/>
              <a:p>
                <a:pPr algn="just">
                  <a:lnSpc>
                    <a:spcPct val="125000"/>
                  </a:lnSpc>
                </a:pP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Độ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suy</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giảm</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trên</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đường</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truyền</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đang</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xét</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a:t>
                </a:r>
                <a:endParaRPr lang="en-US" sz="2200" dirty="0">
                  <a:solidFill>
                    <a:srgbClr val="003300"/>
                  </a:solidFill>
                  <a:effectLst/>
                  <a:latin typeface="Roboto Condensed" panose="02000000000000000000" pitchFamily="2" charset="0"/>
                  <a:ea typeface="Roboto Condensed" panose="02000000000000000000" pitchFamily="2" charset="0"/>
                </a:endParaRPr>
              </a:p>
              <a:p>
                <a:pPr algn="just">
                  <a:lnSpc>
                    <a:spcPct val="125000"/>
                  </a:lnSpc>
                </a:pPr>
                <a14:m>
                  <m:oMathPara xmlns:m="http://schemas.openxmlformats.org/officeDocument/2006/math">
                    <m:oMathParaPr>
                      <m:jc m:val="centerGroup"/>
                    </m:oMathParaPr>
                    <m:oMath xmlns:m="http://schemas.openxmlformats.org/officeDocument/2006/math">
                      <m:r>
                        <m:rPr>
                          <m:sty m:val="p"/>
                        </m:rPr>
                        <a:rPr lang="en-US" sz="2200" b="0" i="0"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lg</m:t>
                      </m:r>
                      <m:f>
                        <m:f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lg</m:t>
                      </m:r>
                      <m:f>
                        <m:f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10.10</m:t>
                              </m:r>
                            </m:e>
                            <m:sup>
                              <m: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 </m:t>
                          </m:r>
                        </m:num>
                        <m:den>
                          <m: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20</m:t>
                      </m:r>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dB</m:t>
                      </m:r>
                    </m:oMath>
                  </m:oMathPara>
                </a14:m>
                <a:endParaRPr lang="en-US" sz="2200" dirty="0">
                  <a:solidFill>
                    <a:srgbClr val="003300"/>
                  </a:solidFill>
                  <a:effectLst/>
                  <a:latin typeface="Roboto Condensed" panose="02000000000000000000" pitchFamily="2" charset="0"/>
                  <a:ea typeface="Roboto Condensed" panose="02000000000000000000" pitchFamily="2" charset="0"/>
                </a:endParaRPr>
              </a:p>
            </p:txBody>
          </p:sp>
        </mc:Choice>
        <mc:Fallback xmlns="">
          <p:sp>
            <p:nvSpPr>
              <p:cNvPr id="9" name="TextBox 8" descr="n185 Fb Thu Huong Pham">
                <a:extLst>
                  <a:ext uri="{FF2B5EF4-FFF2-40B4-BE49-F238E27FC236}">
                    <a16:creationId xmlns:a16="http://schemas.microsoft.com/office/drawing/2014/main" id="{5F05FD2C-B7F1-FF60-742E-768E30E69EB3}"/>
                  </a:ext>
                </a:extLst>
              </p:cNvPr>
              <p:cNvSpPr txBox="1">
                <a:spLocks noRot="1" noChangeAspect="1" noMove="1" noResize="1" noEditPoints="1" noAdjustHandles="1" noChangeArrowheads="1" noChangeShapeType="1" noTextEdit="1"/>
              </p:cNvSpPr>
              <p:nvPr/>
            </p:nvSpPr>
            <p:spPr>
              <a:xfrm>
                <a:off x="3157663" y="1603483"/>
                <a:ext cx="4877060" cy="1857111"/>
              </a:xfrm>
              <a:prstGeom prst="rect">
                <a:avLst/>
              </a:prstGeom>
              <a:blipFill>
                <a:blip r:embed="rId2"/>
                <a:stretch>
                  <a:fillRect l="-1625" r="-1625"/>
                </a:stretch>
              </a:blipFill>
            </p:spPr>
            <p:txBody>
              <a:bodyPr/>
              <a:lstStyle/>
              <a:p>
                <a:r>
                  <a:rPr lang="en-US">
                    <a:noFill/>
                  </a:rPr>
                  <a:t> </a:t>
                </a:r>
              </a:p>
            </p:txBody>
          </p:sp>
        </mc:Fallback>
      </mc:AlternateContent>
      <p:sp>
        <p:nvSpPr>
          <p:cNvPr id="11" name="Google Shape;7671;p48" descr="n185 Fb Thu Huong Pham">
            <a:extLst>
              <a:ext uri="{FF2B5EF4-FFF2-40B4-BE49-F238E27FC236}">
                <a16:creationId xmlns:a16="http://schemas.microsoft.com/office/drawing/2014/main" id="{2C0E2DEA-6D53-665D-4189-0BD034835D3A}"/>
              </a:ext>
            </a:extLst>
          </p:cNvPr>
          <p:cNvSpPr/>
          <p:nvPr/>
        </p:nvSpPr>
        <p:spPr>
          <a:xfrm>
            <a:off x="851241" y="1387976"/>
            <a:ext cx="2022590" cy="1290190"/>
          </a:xfrm>
          <a:prstGeom prst="flowChartAlternateProcess">
            <a:avLst/>
          </a:prstGeom>
          <a:solidFill>
            <a:schemeClr val="accent3">
              <a:lumMod val="20000"/>
              <a:lumOff val="80000"/>
            </a:schemeClr>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Condensed" panose="02000000000000000000" pitchFamily="2" charset="0"/>
              <a:ea typeface="Roboto Condensed" panose="02000000000000000000" pitchFamily="2" charset="0"/>
            </a:endParaRPr>
          </a:p>
        </p:txBody>
      </p:sp>
      <mc:AlternateContent xmlns:mc="http://schemas.openxmlformats.org/markup-compatibility/2006" xmlns:a14="http://schemas.microsoft.com/office/drawing/2010/main">
        <mc:Choice Requires="a14">
          <p:sp>
            <p:nvSpPr>
              <p:cNvPr id="3" name="TextBox 2" descr="n185 Fb Thu Huong Pham">
                <a:extLst>
                  <a:ext uri="{FF2B5EF4-FFF2-40B4-BE49-F238E27FC236}">
                    <a16:creationId xmlns:a16="http://schemas.microsoft.com/office/drawing/2014/main" id="{69333669-E502-538C-9400-68A37D9BCF37}"/>
                  </a:ext>
                </a:extLst>
              </p:cNvPr>
              <p:cNvSpPr txBox="1"/>
              <p:nvPr/>
            </p:nvSpPr>
            <p:spPr>
              <a:xfrm>
                <a:off x="935779" y="1402923"/>
                <a:ext cx="2256458" cy="1169551"/>
              </a:xfrm>
              <a:prstGeom prst="rect">
                <a:avLst/>
              </a:prstGeom>
              <a:noFill/>
            </p:spPr>
            <p:txBody>
              <a:bodyPr wrap="square">
                <a:spAutoFit/>
              </a:bodyPr>
              <a:lstStyle/>
              <a:p>
                <a:pPr algn="just">
                  <a:spcAft>
                    <a:spcPts val="600"/>
                  </a:spcAft>
                </a:pPr>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Câu</a:t>
                </a:r>
                <a:r>
                  <a:rPr lang="en-US" sz="20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1: Ta </a:t>
                </a:r>
                <a:r>
                  <a:rPr lang="en-US" sz="20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có</a:t>
                </a:r>
                <a:endParaRPr lang="en-US" sz="2000" b="1"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endParaRPr>
              </a:p>
              <a:p>
                <a:pPr algn="just">
                  <a:spcAft>
                    <a:spcPts val="600"/>
                  </a:spcAft>
                </a:pPr>
                <a14:m>
                  <m:oMath xmlns:m="http://schemas.openxmlformats.org/officeDocument/2006/math">
                    <m:sSup>
                      <m:sSupPr>
                        <m:ctrlPr>
                          <a:rPr lang="en-US" sz="20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2000" i="1">
                                <a:solidFill>
                                  <a:srgbClr val="0033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smtClean="0">
                                <a:solidFill>
                                  <a:srgbClr val="003300"/>
                                </a:solidFill>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000" i="1" smtClean="0">
                                <a:solidFill>
                                  <a:srgbClr val="0033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b="0" i="1" smtClean="0">
                            <a:solidFill>
                              <a:srgbClr val="0033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0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10.10</m:t>
                        </m:r>
                      </m:e>
                      <m:sup>
                        <m:r>
                          <a:rPr lang="en-US" sz="20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en-US" sz="2000" i="1" dirty="0">
                    <a:solidFill>
                      <a:srgbClr val="003300"/>
                    </a:solidFill>
                    <a:effectLst/>
                    <a:latin typeface="Roboto Condensed" panose="02000000000000000000" pitchFamily="2" charset="0"/>
                    <a:ea typeface="Roboto Condensed" panose="02000000000000000000" pitchFamily="2" charset="0"/>
                  </a:rPr>
                  <a:t> W</a:t>
                </a:r>
              </a:p>
              <a:p>
                <a:pPr algn="just">
                  <a:spcAft>
                    <a:spcPts val="600"/>
                  </a:spcAft>
                </a:pPr>
                <a14:m>
                  <m:oMath xmlns:m="http://schemas.openxmlformats.org/officeDocument/2006/math">
                    <m:sSub>
                      <m:sSubPr>
                        <m:ctrlPr>
                          <a:rPr lang="en-US" sz="20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0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000" i="1" dirty="0">
                    <a:solidFill>
                      <a:srgbClr val="003300"/>
                    </a:solidFill>
                    <a:latin typeface="Roboto Condensed" panose="02000000000000000000" pitchFamily="2" charset="0"/>
                    <a:ea typeface="Roboto Condensed" panose="02000000000000000000" pitchFamily="2" charset="0"/>
                  </a:rPr>
                  <a:t>= 1 W</a:t>
                </a:r>
                <a:endParaRPr lang="en-US" sz="2000" i="1" dirty="0">
                  <a:solidFill>
                    <a:srgbClr val="003300"/>
                  </a:solidFill>
                  <a:effectLst/>
                  <a:latin typeface="Roboto Condensed" panose="02000000000000000000" pitchFamily="2" charset="0"/>
                  <a:ea typeface="Roboto Condensed" panose="02000000000000000000" pitchFamily="2" charset="0"/>
                </a:endParaRPr>
              </a:p>
            </p:txBody>
          </p:sp>
        </mc:Choice>
        <mc:Fallback xmlns="">
          <p:sp>
            <p:nvSpPr>
              <p:cNvPr id="3" name="TextBox 2" descr="n185 Fb Thu Huong Pham">
                <a:extLst>
                  <a:ext uri="{FF2B5EF4-FFF2-40B4-BE49-F238E27FC236}">
                    <a16:creationId xmlns:a16="http://schemas.microsoft.com/office/drawing/2014/main" id="{69333669-E502-538C-9400-68A37D9BCF37}"/>
                  </a:ext>
                </a:extLst>
              </p:cNvPr>
              <p:cNvSpPr txBox="1">
                <a:spLocks noRot="1" noChangeAspect="1" noMove="1" noResize="1" noEditPoints="1" noAdjustHandles="1" noChangeArrowheads="1" noChangeShapeType="1" noTextEdit="1"/>
              </p:cNvSpPr>
              <p:nvPr/>
            </p:nvSpPr>
            <p:spPr>
              <a:xfrm>
                <a:off x="935779" y="1402923"/>
                <a:ext cx="2256458" cy="1169551"/>
              </a:xfrm>
              <a:prstGeom prst="rect">
                <a:avLst/>
              </a:prstGeom>
              <a:blipFill>
                <a:blip r:embed="rId3"/>
                <a:stretch>
                  <a:fillRect l="-2973" t="-2083" b="-8854"/>
                </a:stretch>
              </a:blipFill>
            </p:spPr>
            <p:txBody>
              <a:bodyPr/>
              <a:lstStyle/>
              <a:p>
                <a:r>
                  <a:rPr lang="en-US">
                    <a:noFill/>
                  </a:rPr>
                  <a:t> </a:t>
                </a:r>
              </a:p>
            </p:txBody>
          </p:sp>
        </mc:Fallback>
      </mc:AlternateContent>
      <p:sp>
        <p:nvSpPr>
          <p:cNvPr id="2" name="Title 1" descr="n185 Fb Thu Huong Pham">
            <a:extLst>
              <a:ext uri="{FF2B5EF4-FFF2-40B4-BE49-F238E27FC236}">
                <a16:creationId xmlns:a16="http://schemas.microsoft.com/office/drawing/2014/main" id="{7B56AC42-FA1D-0278-9C6C-A712CE2C7B9B}"/>
              </a:ext>
            </a:extLst>
          </p:cNvPr>
          <p:cNvSpPr txBox="1">
            <a:spLocks/>
          </p:cNvSpPr>
          <p:nvPr/>
        </p:nvSpPr>
        <p:spPr>
          <a:xfrm>
            <a:off x="1875938" y="401024"/>
            <a:ext cx="5521737" cy="750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000" dirty="0"/>
              <a:t>KẾT QUẢ PHIẾU HỌC TẬP SỐ 4</a:t>
            </a:r>
          </a:p>
        </p:txBody>
      </p:sp>
    </p:spTree>
    <p:extLst>
      <p:ext uri="{BB962C8B-B14F-4D97-AF65-F5344CB8AC3E}">
        <p14:creationId xmlns:p14="http://schemas.microsoft.com/office/powerpoint/2010/main" val="40262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additive="base">
                                        <p:cTn id="3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n185 Fb Thu Huong Pham">
            <a:extLst>
              <a:ext uri="{FF2B5EF4-FFF2-40B4-BE49-F238E27FC236}">
                <a16:creationId xmlns:a16="http://schemas.microsoft.com/office/drawing/2014/main" id="{E2F0404D-3F31-9ABF-F50E-DEB11B2CE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Roboto Condensed" panose="02000000000000000000" pitchFamily="2" charset="0"/>
                <a:ea typeface="Roboto Condensed" panose="02000000000000000000" pitchFamily="2" charset="0"/>
              </a:rPr>
              <a:t>37</a:t>
            </a:fld>
            <a:endParaRPr lang="en">
              <a:latin typeface="Roboto Condensed" panose="02000000000000000000" pitchFamily="2" charset="0"/>
              <a:ea typeface="Roboto Condensed" panose="02000000000000000000" pitchFamily="2" charset="0"/>
            </a:endParaRPr>
          </a:p>
        </p:txBody>
      </p:sp>
      <p:sp>
        <p:nvSpPr>
          <p:cNvPr id="10" name="Google Shape;7671;p48" descr="n185 Fb Thu Huong Pham">
            <a:extLst>
              <a:ext uri="{FF2B5EF4-FFF2-40B4-BE49-F238E27FC236}">
                <a16:creationId xmlns:a16="http://schemas.microsoft.com/office/drawing/2014/main" id="{34E51FEE-4EE3-FD28-54D0-F71FED250EB0}"/>
              </a:ext>
            </a:extLst>
          </p:cNvPr>
          <p:cNvSpPr/>
          <p:nvPr/>
        </p:nvSpPr>
        <p:spPr>
          <a:xfrm>
            <a:off x="2996292" y="1347156"/>
            <a:ext cx="5203704" cy="2506455"/>
          </a:xfrm>
          <a:prstGeom prst="flowChartAlternateProcess">
            <a:avLst/>
          </a:prstGeom>
          <a:solidFill>
            <a:schemeClr val="bg1"/>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Roboto Condensed" panose="02000000000000000000" pitchFamily="2" charset="0"/>
              <a:ea typeface="Roboto Condensed" panose="02000000000000000000" pitchFamily="2" charset="0"/>
            </a:endParaRPr>
          </a:p>
        </p:txBody>
      </p:sp>
      <mc:AlternateContent xmlns:mc="http://schemas.openxmlformats.org/markup-compatibility/2006" xmlns:a14="http://schemas.microsoft.com/office/drawing/2010/main">
        <mc:Choice Requires="a14">
          <p:sp>
            <p:nvSpPr>
              <p:cNvPr id="9" name="TextBox 8" descr="n185 Fb Thu Huong Pham">
                <a:extLst>
                  <a:ext uri="{FF2B5EF4-FFF2-40B4-BE49-F238E27FC236}">
                    <a16:creationId xmlns:a16="http://schemas.microsoft.com/office/drawing/2014/main" id="{5F05FD2C-B7F1-FF60-742E-768E30E69EB3}"/>
                  </a:ext>
                </a:extLst>
              </p:cNvPr>
              <p:cNvSpPr txBox="1"/>
              <p:nvPr/>
            </p:nvSpPr>
            <p:spPr>
              <a:xfrm>
                <a:off x="3157663" y="1472855"/>
                <a:ext cx="4877060" cy="2306144"/>
              </a:xfrm>
              <a:prstGeom prst="rect">
                <a:avLst/>
              </a:prstGeom>
              <a:noFill/>
            </p:spPr>
            <p:txBody>
              <a:bodyPr wrap="square">
                <a:spAutoFit/>
              </a:bodyPr>
              <a:lstStyle/>
              <a:p>
                <a:pPr algn="just">
                  <a:lnSpc>
                    <a:spcPct val="125000"/>
                  </a:lnSpc>
                </a:pP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Ta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có</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dB</a:t>
                </a:r>
                <a14:m>
                  <m:oMath xmlns:m="http://schemas.openxmlformats.org/officeDocument/2006/math">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lg</m:t>
                    </m:r>
                    <m:f>
                      <m:f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oMath>
                </a14:m>
                <a:endParaRPr lang="en-US" sz="2200" dirty="0">
                  <a:solidFill>
                    <a:srgbClr val="003300"/>
                  </a:solidFill>
                  <a:effectLst/>
                  <a:latin typeface="Roboto Condensed" panose="02000000000000000000" pitchFamily="2" charset="0"/>
                  <a:ea typeface="Roboto Condensed" panose="02000000000000000000" pitchFamily="2" charset="0"/>
                </a:endParaRPr>
              </a:p>
              <a:p>
                <a:pPr algn="just">
                  <a:lnSpc>
                    <a:spcPct val="125000"/>
                  </a:lnSpc>
                </a:pP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Vì</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tín</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hiệu</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đầu</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ra</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cách</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đầu</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a:t>
                </a:r>
                <a:r>
                  <a:rPr lang="en-US" sz="2200"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vào</a:t>
                </a:r>
                <a:r>
                  <a:rPr lang="en-US" sz="2200"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4 km</a:t>
                </a:r>
                <a:endParaRPr lang="en-US" sz="2200" dirty="0">
                  <a:solidFill>
                    <a:srgbClr val="003300"/>
                  </a:solidFill>
                  <a:effectLst/>
                  <a:latin typeface="Roboto Condensed" panose="02000000000000000000" pitchFamily="2" charset="0"/>
                  <a:ea typeface="Roboto Condensed" panose="02000000000000000000" pitchFamily="2" charset="0"/>
                </a:endParaRPr>
              </a:p>
              <a:p>
                <a:pPr algn="just">
                  <a:lnSpc>
                    <a:spcPct val="125000"/>
                  </a:lnSpc>
                </a:pPr>
                <a14:m>
                  <m:oMathPara xmlns:m="http://schemas.openxmlformats.org/officeDocument/2006/math">
                    <m:oMathParaPr>
                      <m:jc m:val="centerGroup"/>
                    </m:oMathParaPr>
                    <m:oMath xmlns:m="http://schemas.openxmlformats.org/officeDocument/2006/math">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1,6.4=10</m:t>
                      </m:r>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lg</m:t>
                      </m:r>
                      <m:f>
                        <m:f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200" i="1">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a:rPr lang="en-US" sz="220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280</m:t>
                          </m:r>
                        </m:den>
                      </m:f>
                    </m:oMath>
                  </m:oMathPara>
                </a14:m>
                <a:endParaRPr lang="en-US" sz="2200" dirty="0">
                  <a:solidFill>
                    <a:srgbClr val="003300"/>
                  </a:solidFill>
                  <a:effectLst/>
                  <a:latin typeface="Roboto Condensed" panose="02000000000000000000" pitchFamily="2" charset="0"/>
                  <a:ea typeface="Roboto Condensed" panose="02000000000000000000" pitchFamily="2" charset="0"/>
                </a:endParaRPr>
              </a:p>
              <a:p>
                <a:r>
                  <a:rPr lang="en-US" sz="2200" dirty="0">
                    <a:effectLst/>
                    <a:latin typeface="Roboto Condensed" panose="02000000000000000000" pitchFamily="2" charset="0"/>
                    <a:ea typeface="Roboto Condensed" panose="02000000000000000000" pitchFamily="2" charset="0"/>
                    <a:cs typeface="Cambria Math" panose="02040503050406030204" pitchFamily="18" charset="0"/>
                  </a:rPr>
                  <a:t>⇒</a:t>
                </a:r>
                <a:r>
                  <a:rPr lang="en-US" sz="2200" dirty="0">
                    <a:effectLst/>
                    <a:latin typeface="Roboto Condensed" panose="02000000000000000000" pitchFamily="2" charset="0"/>
                    <a:ea typeface="Roboto Condensed" panose="02000000000000000000" pitchFamily="2" charset="0"/>
                  </a:rPr>
                  <a:t> </a:t>
                </a:r>
                <a14:m>
                  <m:oMath xmlns:m="http://schemas.openxmlformats.org/officeDocument/2006/math">
                    <m:sSub>
                      <m:sSubPr>
                        <m:ctrlPr>
                          <a:rPr lang="en-US" sz="2200" i="1">
                            <a:effectLst/>
                            <a:latin typeface="Cambria Math" panose="02040503050406030204" pitchFamily="18" charset="0"/>
                            <a:cs typeface="Times New Roman" panose="02020603050405020304" pitchFamily="18" charset="0"/>
                          </a:rPr>
                        </m:ctrlPr>
                      </m:sSubPr>
                      <m:e>
                        <m:r>
                          <m:rPr>
                            <m:sty m:val="p"/>
                          </m:rPr>
                          <a:rPr lang="en-US" sz="2200">
                            <a:effectLst/>
                            <a:latin typeface="Cambria Math" panose="02040503050406030204" pitchFamily="18" charset="0"/>
                            <a:ea typeface="Times New Roman" panose="02020603050405020304" pitchFamily="18" charset="0"/>
                            <a:cs typeface="Times New Roman" panose="02020603050405020304" pitchFamily="18" charset="0"/>
                          </a:rPr>
                          <m:t>P</m:t>
                        </m:r>
                      </m:e>
                      <m:sub>
                        <m:r>
                          <a:rPr lang="en-US" sz="220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200">
                        <a:effectLst/>
                        <a:latin typeface="Cambria Math" panose="02040503050406030204" pitchFamily="18" charset="0"/>
                        <a:ea typeface="Times New Roman" panose="02020603050405020304" pitchFamily="18" charset="0"/>
                        <a:cs typeface="Times New Roman" panose="02020603050405020304" pitchFamily="18" charset="0"/>
                      </a:rPr>
                      <m:t>=1222(</m:t>
                    </m:r>
                    <m:r>
                      <m:rPr>
                        <m:sty m:val="p"/>
                      </m:rPr>
                      <a:rPr lang="en-US" sz="2200">
                        <a:effectLst/>
                        <a:latin typeface="Cambria Math" panose="02040503050406030204" pitchFamily="18" charset="0"/>
                        <a:ea typeface="Times New Roman" panose="02020603050405020304" pitchFamily="18" charset="0"/>
                        <a:cs typeface="Times New Roman" panose="02020603050405020304" pitchFamily="18" charset="0"/>
                      </a:rPr>
                      <m:t>mW</m:t>
                    </m:r>
                    <m:r>
                      <a:rPr lang="en-US" sz="22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200" dirty="0">
                  <a:solidFill>
                    <a:srgbClr val="003300"/>
                  </a:solidFill>
                  <a:effectLst/>
                  <a:latin typeface="Roboto Condensed" panose="02000000000000000000" pitchFamily="2" charset="0"/>
                  <a:ea typeface="Roboto Condensed" panose="02000000000000000000" pitchFamily="2" charset="0"/>
                </a:endParaRPr>
              </a:p>
            </p:txBody>
          </p:sp>
        </mc:Choice>
        <mc:Fallback xmlns="">
          <p:sp>
            <p:nvSpPr>
              <p:cNvPr id="9" name="TextBox 8" descr="n185 Fb Thu Huong Pham">
                <a:extLst>
                  <a:ext uri="{FF2B5EF4-FFF2-40B4-BE49-F238E27FC236}">
                    <a16:creationId xmlns:a16="http://schemas.microsoft.com/office/drawing/2014/main" id="{5F05FD2C-B7F1-FF60-742E-768E30E69EB3}"/>
                  </a:ext>
                </a:extLst>
              </p:cNvPr>
              <p:cNvSpPr txBox="1">
                <a:spLocks noRot="1" noChangeAspect="1" noMove="1" noResize="1" noEditPoints="1" noAdjustHandles="1" noChangeArrowheads="1" noChangeShapeType="1" noTextEdit="1"/>
              </p:cNvSpPr>
              <p:nvPr/>
            </p:nvSpPr>
            <p:spPr>
              <a:xfrm>
                <a:off x="3157663" y="1472855"/>
                <a:ext cx="4877060" cy="2306144"/>
              </a:xfrm>
              <a:prstGeom prst="rect">
                <a:avLst/>
              </a:prstGeom>
              <a:blipFill>
                <a:blip r:embed="rId2"/>
                <a:stretch>
                  <a:fillRect l="-1625" b="-3968"/>
                </a:stretch>
              </a:blipFill>
            </p:spPr>
            <p:txBody>
              <a:bodyPr/>
              <a:lstStyle/>
              <a:p>
                <a:r>
                  <a:rPr lang="en-US">
                    <a:noFill/>
                  </a:rPr>
                  <a:t> </a:t>
                </a:r>
              </a:p>
            </p:txBody>
          </p:sp>
        </mc:Fallback>
      </mc:AlternateContent>
      <p:sp>
        <p:nvSpPr>
          <p:cNvPr id="11" name="Google Shape;7671;p48" descr="n185 Fb Thu Huong Pham">
            <a:extLst>
              <a:ext uri="{FF2B5EF4-FFF2-40B4-BE49-F238E27FC236}">
                <a16:creationId xmlns:a16="http://schemas.microsoft.com/office/drawing/2014/main" id="{2C0E2DEA-6D53-665D-4189-0BD034835D3A}"/>
              </a:ext>
            </a:extLst>
          </p:cNvPr>
          <p:cNvSpPr/>
          <p:nvPr/>
        </p:nvSpPr>
        <p:spPr>
          <a:xfrm>
            <a:off x="851241" y="1387976"/>
            <a:ext cx="2022590" cy="1290190"/>
          </a:xfrm>
          <a:prstGeom prst="flowChartAlternateProcess">
            <a:avLst/>
          </a:prstGeom>
          <a:solidFill>
            <a:schemeClr val="accent3">
              <a:lumMod val="20000"/>
              <a:lumOff val="80000"/>
            </a:schemeClr>
          </a:solidFill>
          <a:ln w="12700" cap="flat" cmpd="sng">
            <a:solidFill>
              <a:schemeClr val="tx1">
                <a:lumMod val="95000"/>
                <a:lumOff val="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Roboto Condensed" panose="02000000000000000000" pitchFamily="2" charset="0"/>
              <a:ea typeface="Roboto Condensed" panose="02000000000000000000" pitchFamily="2" charset="0"/>
            </a:endParaRPr>
          </a:p>
        </p:txBody>
      </p:sp>
      <mc:AlternateContent xmlns:mc="http://schemas.openxmlformats.org/markup-compatibility/2006" xmlns:a14="http://schemas.microsoft.com/office/drawing/2010/main">
        <mc:Choice Requires="a14">
          <p:sp>
            <p:nvSpPr>
              <p:cNvPr id="3" name="TextBox 2" descr="n185 Fb Thu Huong Pham">
                <a:extLst>
                  <a:ext uri="{FF2B5EF4-FFF2-40B4-BE49-F238E27FC236}">
                    <a16:creationId xmlns:a16="http://schemas.microsoft.com/office/drawing/2014/main" id="{69333669-E502-538C-9400-68A37D9BCF37}"/>
                  </a:ext>
                </a:extLst>
              </p:cNvPr>
              <p:cNvSpPr txBox="1"/>
              <p:nvPr/>
            </p:nvSpPr>
            <p:spPr>
              <a:xfrm>
                <a:off x="935779" y="1402923"/>
                <a:ext cx="2256458" cy="1261884"/>
              </a:xfrm>
              <a:prstGeom prst="rect">
                <a:avLst/>
              </a:prstGeom>
              <a:noFill/>
            </p:spPr>
            <p:txBody>
              <a:bodyPr wrap="square">
                <a:spAutoFit/>
              </a:bodyPr>
              <a:lstStyle/>
              <a:p>
                <a:pPr algn="just">
                  <a:spcAft>
                    <a:spcPts val="600"/>
                  </a:spcAft>
                </a:pPr>
                <a:r>
                  <a:rPr lang="en-US" sz="2200" b="1" i="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Câu 2: Ta </a:t>
                </a:r>
                <a:r>
                  <a:rPr lang="en-US" sz="2200" b="1" i="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có</a:t>
                </a:r>
                <a:endParaRPr lang="en-US" sz="2200" b="1"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endParaRPr>
              </a:p>
              <a:p>
                <a:pPr algn="just">
                  <a:spcAft>
                    <a:spcPts val="600"/>
                  </a:spcAft>
                </a:pPr>
                <a:r>
                  <a:rPr lang="en-US" sz="2200" i="1" dirty="0" err="1">
                    <a:solidFill>
                      <a:srgbClr val="003300"/>
                    </a:solidFill>
                    <a:effectLst/>
                    <a:latin typeface="Roboto Condensed" panose="02000000000000000000" pitchFamily="2" charset="0"/>
                    <a:ea typeface="Roboto Condensed" panose="02000000000000000000" pitchFamily="2" charset="0"/>
                  </a:rPr>
                  <a:t>d.B</a:t>
                </a:r>
                <a:r>
                  <a:rPr lang="en-US" sz="2200" i="1" dirty="0">
                    <a:solidFill>
                      <a:srgbClr val="003300"/>
                    </a:solidFill>
                    <a:effectLst/>
                    <a:latin typeface="Roboto Condensed" panose="02000000000000000000" pitchFamily="2" charset="0"/>
                    <a:ea typeface="Roboto Condensed" panose="02000000000000000000" pitchFamily="2" charset="0"/>
                  </a:rPr>
                  <a:t> = </a:t>
                </a:r>
                <a14:m>
                  <m:oMath xmlns:m="http://schemas.openxmlformats.org/officeDocument/2006/math">
                    <m:r>
                      <a:rPr lang="en-US" sz="2200"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1,6.4</m:t>
                    </m:r>
                  </m:oMath>
                </a14:m>
                <a:endParaRPr lang="en-US" sz="2200" i="1" dirty="0">
                  <a:solidFill>
                    <a:srgbClr val="003300"/>
                  </a:solidFill>
                  <a:effectLst/>
                  <a:latin typeface="Roboto Condensed" panose="02000000000000000000" pitchFamily="2" charset="0"/>
                  <a:ea typeface="Roboto Condensed" panose="02000000000000000000" pitchFamily="2" charset="0"/>
                </a:endParaRPr>
              </a:p>
              <a:p>
                <a:pPr algn="just">
                  <a:spcAft>
                    <a:spcPts val="600"/>
                  </a:spcAft>
                </a:pPr>
                <a14:m>
                  <m:oMath xmlns:m="http://schemas.openxmlformats.org/officeDocument/2006/math">
                    <m:sSub>
                      <m:sSubPr>
                        <m:ctrlPr>
                          <a:rPr lang="en-US" sz="22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2200" i="1" smtClean="0">
                            <a:solidFill>
                              <a:srgbClr val="0033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200" i="1" dirty="0">
                    <a:solidFill>
                      <a:srgbClr val="003300"/>
                    </a:solidFill>
                    <a:latin typeface="Roboto Condensed" panose="02000000000000000000" pitchFamily="2" charset="0"/>
                    <a:ea typeface="Roboto Condensed" panose="02000000000000000000" pitchFamily="2" charset="0"/>
                  </a:rPr>
                  <a:t>= 280 W</a:t>
                </a:r>
                <a:endParaRPr lang="en-US" sz="2200" i="1" dirty="0">
                  <a:solidFill>
                    <a:srgbClr val="003300"/>
                  </a:solidFill>
                  <a:effectLst/>
                  <a:latin typeface="Roboto Condensed" panose="02000000000000000000" pitchFamily="2" charset="0"/>
                  <a:ea typeface="Roboto Condensed" panose="02000000000000000000" pitchFamily="2" charset="0"/>
                </a:endParaRPr>
              </a:p>
            </p:txBody>
          </p:sp>
        </mc:Choice>
        <mc:Fallback xmlns="">
          <p:sp>
            <p:nvSpPr>
              <p:cNvPr id="3" name="TextBox 2" descr="n185 Fb Thu Huong Pham">
                <a:extLst>
                  <a:ext uri="{FF2B5EF4-FFF2-40B4-BE49-F238E27FC236}">
                    <a16:creationId xmlns:a16="http://schemas.microsoft.com/office/drawing/2014/main" id="{69333669-E502-538C-9400-68A37D9BCF37}"/>
                  </a:ext>
                </a:extLst>
              </p:cNvPr>
              <p:cNvSpPr txBox="1">
                <a:spLocks noRot="1" noChangeAspect="1" noMove="1" noResize="1" noEditPoints="1" noAdjustHandles="1" noChangeArrowheads="1" noChangeShapeType="1" noTextEdit="1"/>
              </p:cNvSpPr>
              <p:nvPr/>
            </p:nvSpPr>
            <p:spPr>
              <a:xfrm>
                <a:off x="935779" y="1402923"/>
                <a:ext cx="2256458" cy="1261884"/>
              </a:xfrm>
              <a:prstGeom prst="rect">
                <a:avLst/>
              </a:prstGeom>
              <a:blipFill>
                <a:blip r:embed="rId3"/>
                <a:stretch>
                  <a:fillRect l="-3514" t="-2899" b="-9662"/>
                </a:stretch>
              </a:blipFill>
            </p:spPr>
            <p:txBody>
              <a:bodyPr/>
              <a:lstStyle/>
              <a:p>
                <a:r>
                  <a:rPr lang="en-US">
                    <a:noFill/>
                  </a:rPr>
                  <a:t> </a:t>
                </a:r>
              </a:p>
            </p:txBody>
          </p:sp>
        </mc:Fallback>
      </mc:AlternateContent>
      <p:sp>
        <p:nvSpPr>
          <p:cNvPr id="2" name="Title 1" descr="n185 Fb Thu Huong Pham">
            <a:extLst>
              <a:ext uri="{FF2B5EF4-FFF2-40B4-BE49-F238E27FC236}">
                <a16:creationId xmlns:a16="http://schemas.microsoft.com/office/drawing/2014/main" id="{7B56AC42-FA1D-0278-9C6C-A712CE2C7B9B}"/>
              </a:ext>
            </a:extLst>
          </p:cNvPr>
          <p:cNvSpPr txBox="1">
            <a:spLocks/>
          </p:cNvSpPr>
          <p:nvPr/>
        </p:nvSpPr>
        <p:spPr>
          <a:xfrm>
            <a:off x="1875938" y="401024"/>
            <a:ext cx="5521737" cy="750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4800"/>
              <a:buFont typeface="Patrick Hand SC"/>
              <a:buNone/>
              <a:defRPr sz="4800" b="0" i="0" u="none" strike="noStrike" cap="none">
                <a:solidFill>
                  <a:srgbClr val="2A95B7"/>
                </a:solidFill>
                <a:latin typeface="Patrick Hand SC"/>
                <a:ea typeface="Patrick Hand SC"/>
                <a:cs typeface="Patrick Hand SC"/>
                <a:sym typeface="Patrick Hand SC"/>
              </a:defRPr>
            </a:lvl9pPr>
          </a:lstStyle>
          <a:p>
            <a:pPr algn="ctr"/>
            <a:r>
              <a:rPr lang="en-US" sz="3000" dirty="0"/>
              <a:t>KẾT QUẢ PHIẾU HỌC TẬP SỐ 4</a:t>
            </a:r>
          </a:p>
        </p:txBody>
      </p:sp>
    </p:spTree>
    <p:extLst>
      <p:ext uri="{BB962C8B-B14F-4D97-AF65-F5344CB8AC3E}">
        <p14:creationId xmlns:p14="http://schemas.microsoft.com/office/powerpoint/2010/main" val="36610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descr="n185 Fb Thu Huong Pham"/>
          <p:cNvSpPr txBox="1">
            <a:spLocks noGrp="1"/>
          </p:cNvSpPr>
          <p:nvPr>
            <p:ph type="ctrTitle" idx="4294967295"/>
          </p:nvPr>
        </p:nvSpPr>
        <p:spPr>
          <a:xfrm>
            <a:off x="2107500" y="2181106"/>
            <a:ext cx="4929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t>LUYỆN TẬP 2</a:t>
            </a:r>
            <a:endParaRPr sz="6000" dirty="0"/>
          </a:p>
        </p:txBody>
      </p:sp>
      <p:sp>
        <p:nvSpPr>
          <p:cNvPr id="94" name="Google Shape;94;p18" descr="n185 Fb Thu Huong Pham"/>
          <p:cNvSpPr txBox="1">
            <a:spLocks noGrp="1"/>
          </p:cNvSpPr>
          <p:nvPr>
            <p:ph type="subTitle" idx="4294967295"/>
          </p:nvPr>
        </p:nvSpPr>
        <p:spPr>
          <a:xfrm>
            <a:off x="2107399" y="3094906"/>
            <a:ext cx="5281229"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dirty="0">
                <a:latin typeface="Roboto Condensed" panose="02000000000000000000" pitchFamily="2" charset="0"/>
                <a:ea typeface="Roboto Condensed" panose="02000000000000000000" pitchFamily="2" charset="0"/>
              </a:rPr>
              <a:t>Các nhóm tham gia trò chơi</a:t>
            </a:r>
          </a:p>
          <a:p>
            <a:pPr marL="0" lvl="0" indent="0" algn="ctr" rtl="0">
              <a:spcBef>
                <a:spcPts val="600"/>
              </a:spcBef>
              <a:spcAft>
                <a:spcPts val="0"/>
              </a:spcAft>
              <a:buNone/>
            </a:pPr>
            <a:r>
              <a:rPr lang="en" sz="2800" dirty="0">
                <a:latin typeface="Roboto Condensed" panose="02000000000000000000" pitchFamily="2" charset="0"/>
                <a:ea typeface="Roboto Condensed" panose="02000000000000000000" pitchFamily="2" charset="0"/>
              </a:rPr>
              <a:t>“CÂU CÁ”</a:t>
            </a:r>
            <a:endParaRPr sz="2800" dirty="0">
              <a:latin typeface="Roboto Condensed" panose="02000000000000000000" pitchFamily="2" charset="0"/>
              <a:ea typeface="Roboto Condensed" panose="02000000000000000000" pitchFamily="2" charset="0"/>
            </a:endParaRPr>
          </a:p>
        </p:txBody>
      </p:sp>
      <p:sp>
        <p:nvSpPr>
          <p:cNvPr id="95" name="Google Shape;95;p18" descr="n185 Fb Thu Huong Pham"/>
          <p:cNvSpPr/>
          <p:nvPr/>
        </p:nvSpPr>
        <p:spPr>
          <a:xfrm>
            <a:off x="4469318" y="686147"/>
            <a:ext cx="1270176" cy="115980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6" name="Google Shape;96;p18" descr="n185 Fb Thu Huong Pham"/>
          <p:cNvSpPr/>
          <p:nvPr/>
        </p:nvSpPr>
        <p:spPr>
          <a:xfrm rot="1472950">
            <a:off x="3430608" y="1100549"/>
            <a:ext cx="742628" cy="6518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7" name="Google Shape;97;p18" descr="n185 Fb Thu Huong Pham"/>
          <p:cNvSpPr/>
          <p:nvPr/>
        </p:nvSpPr>
        <p:spPr>
          <a:xfrm>
            <a:off x="4197645" y="550125"/>
            <a:ext cx="325132" cy="28469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8" name="Google Shape;98;p18" descr="n185 Fb Thu Huong Pham"/>
          <p:cNvSpPr/>
          <p:nvPr/>
        </p:nvSpPr>
        <p:spPr>
          <a:xfrm rot="2487373">
            <a:off x="4064101" y="1849596"/>
            <a:ext cx="231310" cy="2025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99" name="Google Shape;99;p18"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3"/>
                                        </p:tgtEl>
                                        <p:attrNameLst>
                                          <p:attrName>ppt_x</p:attrName>
                                          <p:attrName>ppt_y</p:attrName>
                                        </p:attrNameLst>
                                      </p:cBhvr>
                                    </p:animMotion>
                                    <p:animRot by="1500000">
                                      <p:cBhvr>
                                        <p:cTn id="7" dur="125" fill="hold">
                                          <p:stCondLst>
                                            <p:cond delay="0"/>
                                          </p:stCondLst>
                                        </p:cTn>
                                        <p:tgtEl>
                                          <p:spTgt spid="93"/>
                                        </p:tgtEl>
                                        <p:attrNameLst>
                                          <p:attrName>r</p:attrName>
                                        </p:attrNameLst>
                                      </p:cBhvr>
                                    </p:animRot>
                                    <p:animRot by="-1500000">
                                      <p:cBhvr>
                                        <p:cTn id="8" dur="125" fill="hold">
                                          <p:stCondLst>
                                            <p:cond delay="125"/>
                                          </p:stCondLst>
                                        </p:cTn>
                                        <p:tgtEl>
                                          <p:spTgt spid="93"/>
                                        </p:tgtEl>
                                        <p:attrNameLst>
                                          <p:attrName>r</p:attrName>
                                        </p:attrNameLst>
                                      </p:cBhvr>
                                    </p:animRot>
                                    <p:animRot by="-1500000">
                                      <p:cBhvr>
                                        <p:cTn id="9" dur="125" fill="hold">
                                          <p:stCondLst>
                                            <p:cond delay="250"/>
                                          </p:stCondLst>
                                        </p:cTn>
                                        <p:tgtEl>
                                          <p:spTgt spid="93"/>
                                        </p:tgtEl>
                                        <p:attrNameLst>
                                          <p:attrName>r</p:attrName>
                                        </p:attrNameLst>
                                      </p:cBhvr>
                                    </p:animRot>
                                    <p:animRot by="1500000">
                                      <p:cBhvr>
                                        <p:cTn id="10" dur="125" fill="hold">
                                          <p:stCondLst>
                                            <p:cond delay="375"/>
                                          </p:stCondLst>
                                        </p:cTn>
                                        <p:tgtEl>
                                          <p:spTgt spid="9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4">
                                            <p:txEl>
                                              <p:pRg st="0" end="0"/>
                                            </p:txEl>
                                          </p:spTgt>
                                        </p:tgtEl>
                                        <p:attrNameLst>
                                          <p:attrName>style.visibility</p:attrName>
                                        </p:attrNameLst>
                                      </p:cBhvr>
                                      <p:to>
                                        <p:strVal val="visible"/>
                                      </p:to>
                                    </p:set>
                                    <p:anim calcmode="lin" valueType="num">
                                      <p:cBhvr additive="base">
                                        <p:cTn id="15"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4">
                                            <p:txEl>
                                              <p:pRg st="1" end="1"/>
                                            </p:txEl>
                                          </p:spTgt>
                                        </p:tgtEl>
                                        <p:attrNameLst>
                                          <p:attrName>style.visibility</p:attrName>
                                        </p:attrNameLst>
                                      </p:cBhvr>
                                      <p:to>
                                        <p:strVal val="visible"/>
                                      </p:to>
                                    </p:set>
                                    <p:anim calcmode="lin" valueType="num">
                                      <p:cBhvr additive="base">
                                        <p:cTn id="21" dur="500" fill="hold"/>
                                        <p:tgtEl>
                                          <p:spTgt spid="9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descr="n185 Fb Thu Huong Pham"/>
          <p:cNvSpPr txBox="1">
            <a:spLocks noGrp="1"/>
          </p:cNvSpPr>
          <p:nvPr>
            <p:ph type="title"/>
          </p:nvPr>
        </p:nvSpPr>
        <p:spPr>
          <a:xfrm>
            <a:off x="1259234" y="1497055"/>
            <a:ext cx="6625532"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t>CẢM ƠN CÁC EM</a:t>
            </a:r>
            <a:br>
              <a:rPr lang="en" sz="6000" dirty="0"/>
            </a:br>
            <a:r>
              <a:rPr lang="en" sz="6000"/>
              <a:t>ĐÃ CHÚ\ </a:t>
            </a:r>
            <a:r>
              <a:rPr lang="en" sz="6000" dirty="0"/>
              <a:t>Ý LẮNG NGHE!</a:t>
            </a:r>
            <a:endParaRPr sz="6000" dirty="0"/>
          </a:p>
        </p:txBody>
      </p:sp>
      <p:sp>
        <p:nvSpPr>
          <p:cNvPr id="248" name="Google Shape;248;p35" descr="n185 Fb Thu Huong Pham"/>
          <p:cNvSpPr/>
          <p:nvPr/>
        </p:nvSpPr>
        <p:spPr>
          <a:xfrm flipH="1">
            <a:off x="894336" y="645693"/>
            <a:ext cx="923990" cy="8513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249" name="Google Shape;249;p35"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46"/>
                                        </p:tgtEl>
                                        <p:attrNameLst>
                                          <p:attrName>ppt_x</p:attrName>
                                          <p:attrName>ppt_y</p:attrName>
                                        </p:attrNameLst>
                                      </p:cBhvr>
                                    </p:animMotion>
                                    <p:animRot by="1500000">
                                      <p:cBhvr>
                                        <p:cTn id="7" dur="125" fill="hold">
                                          <p:stCondLst>
                                            <p:cond delay="0"/>
                                          </p:stCondLst>
                                        </p:cTn>
                                        <p:tgtEl>
                                          <p:spTgt spid="246"/>
                                        </p:tgtEl>
                                        <p:attrNameLst>
                                          <p:attrName>r</p:attrName>
                                        </p:attrNameLst>
                                      </p:cBhvr>
                                    </p:animRot>
                                    <p:animRot by="-1500000">
                                      <p:cBhvr>
                                        <p:cTn id="8" dur="125" fill="hold">
                                          <p:stCondLst>
                                            <p:cond delay="125"/>
                                          </p:stCondLst>
                                        </p:cTn>
                                        <p:tgtEl>
                                          <p:spTgt spid="246"/>
                                        </p:tgtEl>
                                        <p:attrNameLst>
                                          <p:attrName>r</p:attrName>
                                        </p:attrNameLst>
                                      </p:cBhvr>
                                    </p:animRot>
                                    <p:animRot by="-1500000">
                                      <p:cBhvr>
                                        <p:cTn id="9" dur="125" fill="hold">
                                          <p:stCondLst>
                                            <p:cond delay="250"/>
                                          </p:stCondLst>
                                        </p:cTn>
                                        <p:tgtEl>
                                          <p:spTgt spid="246"/>
                                        </p:tgtEl>
                                        <p:attrNameLst>
                                          <p:attrName>r</p:attrName>
                                        </p:attrNameLst>
                                      </p:cBhvr>
                                    </p:animRot>
                                    <p:animRot by="1500000">
                                      <p:cBhvr>
                                        <p:cTn id="10" dur="125" fill="hold">
                                          <p:stCondLst>
                                            <p:cond delay="375"/>
                                          </p:stCondLst>
                                        </p:cTn>
                                        <p:tgtEl>
                                          <p:spTgt spid="2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9DEB11E1-31B3-61AF-4121-CD2F7595D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4" descr="n185 Fb Thu Huong Pham">
            <a:extLst>
              <a:ext uri="{FF2B5EF4-FFF2-40B4-BE49-F238E27FC236}">
                <a16:creationId xmlns:a16="http://schemas.microsoft.com/office/drawing/2014/main" id="{055D7AE8-861C-EAB0-7546-C0166E146C9B}"/>
              </a:ext>
            </a:extLst>
          </p:cNvPr>
          <p:cNvSpPr/>
          <p:nvPr/>
        </p:nvSpPr>
        <p:spPr>
          <a:xfrm>
            <a:off x="803945" y="1082039"/>
            <a:ext cx="7547575" cy="1752133"/>
          </a:xfrm>
          <a:prstGeom prst="roundRect">
            <a:avLst/>
          </a:prstGeom>
          <a:solidFill>
            <a:schemeClr val="accent6">
              <a:lumMod val="20000"/>
              <a:lumOff val="80000"/>
              <a:alpha val="83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en-US" sz="2700" b="1" i="0" u="none" strike="noStrike" kern="0" cap="none" spc="0" normalizeH="0" baseline="0" noProof="0" dirty="0" err="1">
                <a:ln>
                  <a:noFill/>
                </a:ln>
                <a:solidFill>
                  <a:srgbClr val="FF0000"/>
                </a:solidFill>
                <a:effectLst/>
                <a:uLnTx/>
                <a:uFillTx/>
                <a:latin typeface="Roboto Condensed" panose="02000000000000000000" pitchFamily="2" charset="0"/>
                <a:ea typeface="Roboto Condensed" panose="02000000000000000000" pitchFamily="2" charset="0"/>
                <a:cs typeface="Arial"/>
                <a:sym typeface="Arial"/>
                <a:rtl val="0"/>
              </a:rPr>
              <a:t>Câu</a:t>
            </a:r>
            <a:r>
              <a:rPr kumimoji="0" lang="en-US" sz="2700" b="1" i="0" u="none" strike="noStrike" kern="0" cap="none" spc="0" normalizeH="0" baseline="0" noProof="0" dirty="0">
                <a:ln>
                  <a:noFill/>
                </a:ln>
                <a:solidFill>
                  <a:srgbClr val="FF0000"/>
                </a:solidFill>
                <a:effectLst/>
                <a:uLnTx/>
                <a:uFillTx/>
                <a:latin typeface="Roboto Condensed" panose="02000000000000000000" pitchFamily="2" charset="0"/>
                <a:ea typeface="Roboto Condensed" panose="02000000000000000000" pitchFamily="2" charset="0"/>
                <a:cs typeface="Arial"/>
                <a:sym typeface="Arial"/>
                <a:rtl val="0"/>
              </a:rPr>
              <a:t> 1. </a:t>
            </a:r>
            <a:r>
              <a:rPr kumimoji="0" lang="en-US" sz="2700" b="1" i="0" u="none" strike="noStrike" kern="0" cap="none" spc="0" normalizeH="0" baseline="0" noProof="0" dirty="0" err="1">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Đây</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 </a:t>
            </a:r>
            <a:r>
              <a:rPr kumimoji="0" lang="en-US" sz="2700" b="1" i="0" u="none" strike="noStrike" kern="0" cap="none" spc="0" normalizeH="0" baseline="0" noProof="0" dirty="0" err="1">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là</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 </a:t>
            </a:r>
            <a:r>
              <a:rPr kumimoji="0" lang="vi-VN"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hệ thống mạng thông tin toàn cầu, cho phép truy cập công cộng, gồm các mạng máy tính được liên kết với nhau.</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 (</a:t>
            </a:r>
            <a:r>
              <a:rPr kumimoji="0" lang="en-US" sz="2700" b="1" i="0" u="none" strike="noStrike" kern="0" cap="none" spc="0" normalizeH="0" baseline="0" noProof="0" dirty="0" err="1">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từ</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 </a:t>
            </a:r>
            <a:r>
              <a:rPr kumimoji="0" lang="en-US" sz="2700" b="1" i="0" u="none" strike="noStrike" kern="0" cap="none" spc="0" normalizeH="0" baseline="0" noProof="0" dirty="0" err="1">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gồm</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 8 </a:t>
            </a:r>
            <a:r>
              <a:rPr kumimoji="0" lang="en-US" sz="2700" b="1" i="0" u="none" strike="noStrike" kern="0" cap="none" spc="0" normalizeH="0" baseline="0" noProof="0" dirty="0" err="1">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chữ</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 </a:t>
            </a:r>
            <a:r>
              <a:rPr kumimoji="0" lang="en-US" sz="2700" b="1" i="0" u="none" strike="noStrike" kern="0" cap="none" spc="0" normalizeH="0" baseline="0" noProof="0" dirty="0" err="1">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cái</a:t>
            </a:r>
            <a:r>
              <a:rPr kumimoji="0" lang="en-US" sz="2700" b="1" i="0" u="none" strike="noStrike" kern="0" cap="none" spc="0" normalizeH="0" baseline="0" noProof="0" dirty="0">
                <a:ln>
                  <a:noFill/>
                </a:ln>
                <a:solidFill>
                  <a:srgbClr val="0000FF"/>
                </a:solidFill>
                <a:effectLst/>
                <a:uLnTx/>
                <a:uFillTx/>
                <a:latin typeface="Roboto Condensed" panose="02000000000000000000" pitchFamily="2" charset="0"/>
                <a:ea typeface="Roboto Condensed" panose="02000000000000000000" pitchFamily="2" charset="0"/>
                <a:cs typeface="Arial"/>
                <a:sym typeface="Arial"/>
                <a:rtl val="0"/>
              </a:rPr>
              <a:t>)</a:t>
            </a:r>
            <a:endParaRPr kumimoji="0" lang="en-US" sz="2700" b="1" i="0" u="none" strike="noStrike" kern="0" cap="none" spc="0" normalizeH="0" baseline="0" noProof="0" dirty="0">
              <a:ln>
                <a:noFill/>
              </a:ln>
              <a:solidFill>
                <a:srgbClr val="FF0000"/>
              </a:solidFill>
              <a:effectLst/>
              <a:uLnTx/>
              <a:uFillTx/>
              <a:latin typeface="Roboto Condensed" panose="02000000000000000000" pitchFamily="2" charset="0"/>
              <a:ea typeface="Roboto Condensed" panose="02000000000000000000" pitchFamily="2" charset="0"/>
              <a:cs typeface="Tahoma" panose="020B0604030504040204" pitchFamily="34" charset="0"/>
              <a:sym typeface="Arial"/>
              <a:rtl val="0"/>
            </a:endParaRPr>
          </a:p>
        </p:txBody>
      </p:sp>
      <p:pic>
        <p:nvPicPr>
          <p:cNvPr id="4" name="Picture 3" descr="n185 Fb Thu Huong Pham">
            <a:hlinkClick r:id="rId3" action="ppaction://hlinksldjump"/>
            <a:extLst>
              <a:ext uri="{FF2B5EF4-FFF2-40B4-BE49-F238E27FC236}">
                <a16:creationId xmlns:a16="http://schemas.microsoft.com/office/drawing/2014/main" id="{32203160-37AA-EB7A-3E14-0B4F78B07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594" y="4179094"/>
            <a:ext cx="964406" cy="964406"/>
          </a:xfrm>
          <a:prstGeom prst="rect">
            <a:avLst/>
          </a:prstGeom>
        </p:spPr>
      </p:pic>
      <p:sp>
        <p:nvSpPr>
          <p:cNvPr id="19" name="TextBox 18" descr="n185 Fb Thu Huong Pham">
            <a:extLst>
              <a:ext uri="{FF2B5EF4-FFF2-40B4-BE49-F238E27FC236}">
                <a16:creationId xmlns:a16="http://schemas.microsoft.com/office/drawing/2014/main" id="{F37F110D-E29E-C7B5-F1D2-7EFC20EBDE4B}"/>
              </a:ext>
            </a:extLst>
          </p:cNvPr>
          <p:cNvSpPr txBox="1"/>
          <p:nvPr/>
        </p:nvSpPr>
        <p:spPr>
          <a:xfrm>
            <a:off x="1369057" y="3456510"/>
            <a:ext cx="6405885" cy="919401"/>
          </a:xfrm>
          <a:prstGeom prst="roundRect">
            <a:avLst/>
          </a:prstGeom>
          <a:solidFill>
            <a:srgbClr val="5CBFC2">
              <a:lumMod val="50000"/>
              <a:alpha val="82000"/>
            </a:srgbClr>
          </a:solidFill>
          <a:ln>
            <a:solidFill>
              <a:srgbClr val="578CCF"/>
            </a:solidFill>
          </a:ln>
          <a:effectLst>
            <a:glow rad="101600">
              <a:srgbClr val="C0B1BC">
                <a:satMod val="175000"/>
                <a:alpha val="40000"/>
              </a:srgbClr>
            </a:glow>
          </a:effectLst>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Arial"/>
                <a:sym typeface="Arial"/>
                <a:rtl val="0"/>
              </a:rPr>
              <a:t>INTERNET</a:t>
            </a:r>
            <a:endParaRPr kumimoji="0" lang="vi-VN" sz="3600" b="1" i="0" u="none" strike="noStrike" kern="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9Slide03 Arima Madurai Black" panose="00000A00000000000000" pitchFamily="2" charset="-93"/>
              <a:sym typeface="Arial"/>
              <a:rtl val="0"/>
            </a:endParaRPr>
          </a:p>
        </p:txBody>
      </p:sp>
    </p:spTree>
    <p:extLst>
      <p:ext uri="{BB962C8B-B14F-4D97-AF65-F5344CB8AC3E}">
        <p14:creationId xmlns:p14="http://schemas.microsoft.com/office/powerpoint/2010/main" val="36158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185 Fb Thu Huong Pham">
            <a:extLst>
              <a:ext uri="{FF2B5EF4-FFF2-40B4-BE49-F238E27FC236}">
                <a16:creationId xmlns:a16="http://schemas.microsoft.com/office/drawing/2014/main" id="{4158D2DB-9B3B-826D-2288-2AA4D3B0D2AD}"/>
              </a:ext>
            </a:extLst>
          </p:cNvPr>
          <p:cNvSpPr>
            <a:spLocks noGrp="1"/>
          </p:cNvSpPr>
          <p:nvPr>
            <p:ph type="title"/>
          </p:nvPr>
        </p:nvSpPr>
        <p:spPr>
          <a:xfrm>
            <a:off x="3242765" y="568180"/>
            <a:ext cx="2991821" cy="518275"/>
          </a:xfrm>
        </p:spPr>
        <p:txBody>
          <a:bodyPr/>
          <a:lstStyle/>
          <a:p>
            <a:r>
              <a:rPr lang="en-US" dirty="0"/>
              <a:t>SUY GIẢM TÍN HIỆU</a:t>
            </a:r>
          </a:p>
        </p:txBody>
      </p:sp>
      <p:sp>
        <p:nvSpPr>
          <p:cNvPr id="3" name="Text Placeholder 2" descr="n185 Fb Thu Huong Pham">
            <a:extLst>
              <a:ext uri="{FF2B5EF4-FFF2-40B4-BE49-F238E27FC236}">
                <a16:creationId xmlns:a16="http://schemas.microsoft.com/office/drawing/2014/main" id="{B6C0B650-207A-84F6-3E5F-7D86401A769F}"/>
              </a:ext>
            </a:extLst>
          </p:cNvPr>
          <p:cNvSpPr>
            <a:spLocks noGrp="1"/>
          </p:cNvSpPr>
          <p:nvPr>
            <p:ph type="body" idx="1"/>
          </p:nvPr>
        </p:nvSpPr>
        <p:spPr>
          <a:xfrm>
            <a:off x="769746" y="1158178"/>
            <a:ext cx="3802254" cy="1495215"/>
          </a:xfrm>
        </p:spPr>
        <p:txBody>
          <a:bodyPr/>
          <a:lstStyle/>
          <a:p>
            <a:pPr marL="101600" indent="0" algn="just">
              <a:buNone/>
            </a:pPr>
            <a:r>
              <a:rPr lang="vi-VN"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Khi một tín hiệu lan truyền dọc theo một dây dẫn</a:t>
            </a:r>
            <a:r>
              <a:rPr lang="en-US"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a:t>
            </a:r>
            <a:r>
              <a:rPr lang="vi-VN"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công suất của nó sẽ bị sụt giảm (suy giảm tín hiệu). </a:t>
            </a:r>
            <a:endParaRPr lang="en-US"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endParaRPr>
          </a:p>
        </p:txBody>
      </p:sp>
      <p:pic>
        <p:nvPicPr>
          <p:cNvPr id="6" name="Picture 5" descr="n185 Fb Thu Huong Pham">
            <a:extLst>
              <a:ext uri="{FF2B5EF4-FFF2-40B4-BE49-F238E27FC236}">
                <a16:creationId xmlns:a16="http://schemas.microsoft.com/office/drawing/2014/main" id="{641220DC-8511-53BC-B637-574CD136E2FF}"/>
              </a:ext>
            </a:extLst>
          </p:cNvPr>
          <p:cNvPicPr>
            <a:picLocks noChangeAspect="1"/>
          </p:cNvPicPr>
          <p:nvPr/>
        </p:nvPicPr>
        <p:blipFill>
          <a:blip r:embed="rId2"/>
          <a:stretch>
            <a:fillRect/>
          </a:stretch>
        </p:blipFill>
        <p:spPr>
          <a:xfrm>
            <a:off x="1045416" y="2400066"/>
            <a:ext cx="3250914" cy="1775778"/>
          </a:xfrm>
          <a:prstGeom prst="roundRect">
            <a:avLst/>
          </a:prstGeom>
          <a:ln>
            <a:solidFill>
              <a:schemeClr val="tx1">
                <a:lumMod val="95000"/>
                <a:lumOff val="5000"/>
              </a:schemeClr>
            </a:solidFill>
          </a:ln>
        </p:spPr>
      </p:pic>
      <p:sp>
        <p:nvSpPr>
          <p:cNvPr id="5" name="TextBox 4" descr="n185 Fb Thu Huong Pham">
            <a:extLst>
              <a:ext uri="{FF2B5EF4-FFF2-40B4-BE49-F238E27FC236}">
                <a16:creationId xmlns:a16="http://schemas.microsoft.com/office/drawing/2014/main" id="{0013AE4D-AEE6-5A97-E0F5-7E28B3618F11}"/>
              </a:ext>
            </a:extLst>
          </p:cNvPr>
          <p:cNvSpPr txBox="1"/>
          <p:nvPr/>
        </p:nvSpPr>
        <p:spPr>
          <a:xfrm>
            <a:off x="4702240" y="1288055"/>
            <a:ext cx="3396343" cy="1938992"/>
          </a:xfrm>
          <a:prstGeom prst="rect">
            <a:avLst/>
          </a:prstGeom>
          <a:noFill/>
        </p:spPr>
        <p:txBody>
          <a:bodyPr wrap="square">
            <a:spAutoFit/>
          </a:bodyPr>
          <a:lstStyle/>
          <a:p>
            <a:pPr algn="just"/>
            <a:r>
              <a:rPr lang="vi-VN"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Thông thường mức độ suy giảm cho phép được quy định trên chiều dài cáp truyền dẫn hoặc kênh truyền dẫn để đảm bảo rằng ở nơi thu có thể phát hiện và giải mã đúng được tín hiệu. </a:t>
            </a:r>
            <a:endParaRPr lang="en-US" sz="2000" dirty="0">
              <a:solidFill>
                <a:srgbClr val="003300"/>
              </a:solidFill>
              <a:effectLst/>
              <a:latin typeface="Roboto Condensed" panose="02000000000000000000" pitchFamily="2" charset="0"/>
              <a:ea typeface="Roboto Condensed" panose="02000000000000000000" pitchFamily="2" charset="0"/>
            </a:endParaRPr>
          </a:p>
        </p:txBody>
      </p:sp>
      <p:sp>
        <p:nvSpPr>
          <p:cNvPr id="8" name="TextBox 7" descr="n185 Fb Thu Huong Pham">
            <a:extLst>
              <a:ext uri="{FF2B5EF4-FFF2-40B4-BE49-F238E27FC236}">
                <a16:creationId xmlns:a16="http://schemas.microsoft.com/office/drawing/2014/main" id="{4A86ABCA-35A8-A0D3-0628-1BB4F2467E16}"/>
              </a:ext>
            </a:extLst>
          </p:cNvPr>
          <p:cNvSpPr txBox="1"/>
          <p:nvPr/>
        </p:nvSpPr>
        <p:spPr>
          <a:xfrm>
            <a:off x="4702241" y="3287955"/>
            <a:ext cx="3396342" cy="1015663"/>
          </a:xfrm>
          <a:prstGeom prst="rect">
            <a:avLst/>
          </a:prstGeom>
          <a:noFill/>
        </p:spPr>
        <p:txBody>
          <a:bodyPr wrap="square">
            <a:spAutoFit/>
          </a:bodyPr>
          <a:lstStyle/>
          <a:p>
            <a:r>
              <a:rPr lang="vi-VN" sz="20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Vậy bằng cách nào chúng ta có thể hạn chế hoặc tăng cường và tái tạo lại được tín hiệu?</a:t>
            </a:r>
            <a:endParaRPr lang="en-US" sz="2000" dirty="0"/>
          </a:p>
        </p:txBody>
      </p:sp>
    </p:spTree>
    <p:extLst>
      <p:ext uri="{BB962C8B-B14F-4D97-AF65-F5344CB8AC3E}">
        <p14:creationId xmlns:p14="http://schemas.microsoft.com/office/powerpoint/2010/main" val="2422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n185 Fb Thu Huong Pham">
            <a:extLst>
              <a:ext uri="{FF2B5EF4-FFF2-40B4-BE49-F238E27FC236}">
                <a16:creationId xmlns:a16="http://schemas.microsoft.com/office/drawing/2014/main" id="{078604E4-5487-3079-E30F-5EFE25710C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Slide Number Placeholder 1" descr="n185 Fb Thu Huong Pham">
            <a:extLst>
              <a:ext uri="{FF2B5EF4-FFF2-40B4-BE49-F238E27FC236}">
                <a16:creationId xmlns:a16="http://schemas.microsoft.com/office/drawing/2014/main" id="{3404448C-2C05-BF42-9E0D-9E5B78EF85DA}"/>
              </a:ext>
            </a:extLst>
          </p:cNvPr>
          <p:cNvSpPr txBox="1">
            <a:spLocks/>
          </p:cNvSpPr>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1pPr>
            <a:lvl2pPr marR="0" lvl="1"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2pPr>
            <a:lvl3pPr marR="0" lvl="2"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3pPr>
            <a:lvl4pPr marR="0" lvl="3"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4pPr>
            <a:lvl5pPr marR="0" lvl="4"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5pPr>
            <a:lvl6pPr marR="0" lvl="5"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6pPr>
            <a:lvl7pPr marR="0" lvl="6"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7pPr>
            <a:lvl8pPr marR="0" lvl="7"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8pPr>
            <a:lvl9pPr marR="0" lvl="8"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9pPr>
          </a:lstStyle>
          <a:p>
            <a:fld id="{00000000-1234-1234-1234-123412341234}" type="slidenum">
              <a:rPr lang="en" smtClean="0"/>
              <a:pPr/>
              <a:t>6</a:t>
            </a:fld>
            <a:endParaRPr lang="en"/>
          </a:p>
        </p:txBody>
      </p:sp>
      <p:sp>
        <p:nvSpPr>
          <p:cNvPr id="4" name="TextBox 3" descr="n185 Fb Thu Huong Pham">
            <a:extLst>
              <a:ext uri="{FF2B5EF4-FFF2-40B4-BE49-F238E27FC236}">
                <a16:creationId xmlns:a16="http://schemas.microsoft.com/office/drawing/2014/main" id="{27EF052B-1D33-F8C2-4D45-43F902556A73}"/>
              </a:ext>
            </a:extLst>
          </p:cNvPr>
          <p:cNvSpPr txBox="1"/>
          <p:nvPr/>
        </p:nvSpPr>
        <p:spPr>
          <a:xfrm>
            <a:off x="1523660" y="683778"/>
            <a:ext cx="6096680" cy="2154436"/>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5500" b="1" i="0" u="none" strike="noStrike" kern="0" cap="none" spc="0" normalizeH="0" baseline="0" noProof="0" dirty="0">
                <a:ln>
                  <a:noFill/>
                </a:ln>
                <a:solidFill>
                  <a:srgbClr val="00B050"/>
                </a:solidFill>
                <a:effectLst/>
                <a:uLnTx/>
                <a:uFillTx/>
                <a:latin typeface="Roboto Condensed" panose="02000000000000000000" pitchFamily="2" charset="0"/>
                <a:ea typeface="Roboto Condensed" panose="02000000000000000000" pitchFamily="2" charset="0"/>
                <a:sym typeface="Arial"/>
                <a:rtl val="0"/>
              </a:rPr>
              <a:t>BÀI 6</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5500" b="1" i="0" u="none" strike="noStrike" kern="0" cap="none" spc="0" normalizeH="0" baseline="0" noProof="0" dirty="0">
                <a:ln>
                  <a:noFill/>
                </a:ln>
                <a:solidFill>
                  <a:srgbClr val="FF0000"/>
                </a:solidFill>
                <a:effectLst/>
                <a:uLnTx/>
                <a:uFillTx/>
                <a:latin typeface="Roboto Condensed" panose="02000000000000000000" pitchFamily="2" charset="0"/>
                <a:ea typeface="Roboto Condensed" panose="02000000000000000000" pitchFamily="2" charset="0"/>
                <a:sym typeface="Arial"/>
                <a:rtl val="0"/>
              </a:rPr>
              <a:t>SUY GIẢM </a:t>
            </a:r>
            <a:r>
              <a:rPr kumimoji="0" lang="en-US" sz="5500" b="1" i="0" u="none" strike="noStrike" kern="0" cap="none" spc="0" normalizeH="0" baseline="0" noProof="0">
                <a:ln>
                  <a:noFill/>
                </a:ln>
                <a:solidFill>
                  <a:srgbClr val="FF0000"/>
                </a:solidFill>
                <a:effectLst/>
                <a:uLnTx/>
                <a:uFillTx/>
                <a:latin typeface="Roboto Condensed" panose="02000000000000000000" pitchFamily="2" charset="0"/>
                <a:ea typeface="Roboto Condensed" panose="02000000000000000000" pitchFamily="2" charset="0"/>
                <a:sym typeface="Arial"/>
                <a:rtl val="0"/>
              </a:rPr>
              <a:t>TÍN HIỆU</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sz="2400" b="1">
                <a:solidFill>
                  <a:schemeClr val="accent4">
                    <a:lumMod val="75000"/>
                  </a:schemeClr>
                </a:solidFill>
                <a:latin typeface="Roboto Condensed" panose="02000000000000000000" pitchFamily="2" charset="0"/>
                <a:ea typeface="Roboto Condensed" panose="02000000000000000000" pitchFamily="2" charset="0"/>
                <a:rtl val="0"/>
              </a:rPr>
              <a:t>CHUYÊN ĐỀ VẬT LÝ 11 KNTT</a:t>
            </a:r>
            <a:endParaRPr kumimoji="0" lang="en-US" sz="2400" b="1" i="0" u="none" strike="noStrike" kern="0" cap="none" spc="0" normalizeH="0" baseline="0" noProof="0" dirty="0">
              <a:ln>
                <a:noFill/>
              </a:ln>
              <a:solidFill>
                <a:schemeClr val="accent4">
                  <a:lumMod val="75000"/>
                </a:schemeClr>
              </a:solidFill>
              <a:effectLst/>
              <a:uLnTx/>
              <a:uFillTx/>
              <a:latin typeface="Roboto Condensed" panose="02000000000000000000" pitchFamily="2" charset="0"/>
              <a:ea typeface="Roboto Condensed" panose="02000000000000000000" pitchFamily="2" charset="0"/>
              <a:sym typeface="Arial"/>
              <a:rtl val="0"/>
            </a:endParaRPr>
          </a:p>
        </p:txBody>
      </p:sp>
    </p:spTree>
    <p:extLst>
      <p:ext uri="{BB962C8B-B14F-4D97-AF65-F5344CB8AC3E}">
        <p14:creationId xmlns:p14="http://schemas.microsoft.com/office/powerpoint/2010/main" val="22505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0" name="Google Shape;86;p17" descr="n185 Fb Thu Huong Pham">
            <a:extLst>
              <a:ext uri="{FF2B5EF4-FFF2-40B4-BE49-F238E27FC236}">
                <a16:creationId xmlns:a16="http://schemas.microsoft.com/office/drawing/2014/main" id="{7DE5DA0C-53FA-9513-2392-717DF329FA9B}"/>
              </a:ext>
            </a:extLst>
          </p:cNvPr>
          <p:cNvSpPr txBox="1">
            <a:spLocks noGrp="1"/>
          </p:cNvSpPr>
          <p:nvPr>
            <p:ph type="title"/>
          </p:nvPr>
        </p:nvSpPr>
        <p:spPr>
          <a:xfrm>
            <a:off x="690273" y="477767"/>
            <a:ext cx="3938878" cy="559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I. MÔI TRƯỜNG TRUYỀN DẪN</a:t>
            </a:r>
            <a:endParaRPr sz="2800" dirty="0"/>
          </a:p>
        </p:txBody>
      </p:sp>
      <p:grpSp>
        <p:nvGrpSpPr>
          <p:cNvPr id="22" name="Group 21" descr="n185 Fb Thu Huong Pham">
            <a:extLst>
              <a:ext uri="{FF2B5EF4-FFF2-40B4-BE49-F238E27FC236}">
                <a16:creationId xmlns:a16="http://schemas.microsoft.com/office/drawing/2014/main" id="{8CCEEF28-651D-44FA-B5F1-F2289BAA2166}"/>
              </a:ext>
            </a:extLst>
          </p:cNvPr>
          <p:cNvGrpSpPr/>
          <p:nvPr/>
        </p:nvGrpSpPr>
        <p:grpSpPr>
          <a:xfrm>
            <a:off x="850549" y="1816672"/>
            <a:ext cx="3655105" cy="908116"/>
            <a:chOff x="1687177" y="1717082"/>
            <a:chExt cx="3655105" cy="908116"/>
          </a:xfrm>
        </p:grpSpPr>
        <p:sp>
          <p:nvSpPr>
            <p:cNvPr id="15" name="TextBox 14">
              <a:extLst>
                <a:ext uri="{FF2B5EF4-FFF2-40B4-BE49-F238E27FC236}">
                  <a16:creationId xmlns:a16="http://schemas.microsoft.com/office/drawing/2014/main" id="{42D2C9FD-C7F3-CF19-FF29-0714FF02CAAE}"/>
                </a:ext>
              </a:extLst>
            </p:cNvPr>
            <p:cNvSpPr txBox="1"/>
            <p:nvPr/>
          </p:nvSpPr>
          <p:spPr>
            <a:xfrm>
              <a:off x="2742833" y="1790424"/>
              <a:ext cx="2104158" cy="769441"/>
            </a:xfrm>
            <a:prstGeom prst="rect">
              <a:avLst/>
            </a:prstGeom>
            <a:noFill/>
          </p:spPr>
          <p:txBody>
            <a:bodyPr wrap="square">
              <a:spAutoFit/>
            </a:bodyPr>
            <a:lstStyle/>
            <a:p>
              <a:pPr algn="just"/>
              <a:r>
                <a:rPr lang="vi-VN" sz="2200" dirty="0">
                  <a:solidFill>
                    <a:srgbClr val="003300"/>
                  </a:solidFill>
                  <a:effectLst/>
                  <a:latin typeface="Roboto Condensed" panose="02000000000000000000" pitchFamily="2" charset="0"/>
                  <a:ea typeface="Roboto Condensed" panose="02000000000000000000" pitchFamily="2" charset="0"/>
                </a:rPr>
                <a:t>Môi trường truyền dẫn là gì?</a:t>
              </a:r>
              <a:endParaRPr lang="en-US" sz="2200" dirty="0">
                <a:solidFill>
                  <a:srgbClr val="003300"/>
                </a:solidFill>
                <a:effectLst/>
                <a:latin typeface="Roboto Condensed" panose="02000000000000000000" pitchFamily="2" charset="0"/>
                <a:ea typeface="Roboto Condensed" panose="02000000000000000000" pitchFamily="2" charset="0"/>
              </a:endParaRPr>
            </a:p>
          </p:txBody>
        </p:sp>
        <p:grpSp>
          <p:nvGrpSpPr>
            <p:cNvPr id="16" name="Google Shape;989;p45">
              <a:extLst>
                <a:ext uri="{FF2B5EF4-FFF2-40B4-BE49-F238E27FC236}">
                  <a16:creationId xmlns:a16="http://schemas.microsoft.com/office/drawing/2014/main" id="{7B31FCB9-4137-ABCD-B01A-765D9BD4ECBE}"/>
                </a:ext>
              </a:extLst>
            </p:cNvPr>
            <p:cNvGrpSpPr/>
            <p:nvPr/>
          </p:nvGrpSpPr>
          <p:grpSpPr>
            <a:xfrm>
              <a:off x="1687177" y="1717082"/>
              <a:ext cx="3655105" cy="908116"/>
              <a:chOff x="4467988" y="4382931"/>
              <a:chExt cx="659177" cy="159243"/>
            </a:xfrm>
          </p:grpSpPr>
          <p:sp>
            <p:nvSpPr>
              <p:cNvPr id="18" name="Google Shape;991;p45">
                <a:extLst>
                  <a:ext uri="{FF2B5EF4-FFF2-40B4-BE49-F238E27FC236}">
                    <a16:creationId xmlns:a16="http://schemas.microsoft.com/office/drawing/2014/main" id="{52CB558A-C266-8633-9F8D-BF215696BE74}"/>
                  </a:ext>
                </a:extLst>
              </p:cNvPr>
              <p:cNvSpPr/>
              <p:nvPr/>
            </p:nvSpPr>
            <p:spPr>
              <a:xfrm>
                <a:off x="4467988" y="4382931"/>
                <a:ext cx="134343" cy="134926"/>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992;p45">
                <a:extLst>
                  <a:ext uri="{FF2B5EF4-FFF2-40B4-BE49-F238E27FC236}">
                    <a16:creationId xmlns:a16="http://schemas.microsoft.com/office/drawing/2014/main" id="{41E5EAEB-3F50-227A-36C6-6E0C1FA4BF78}"/>
                  </a:ext>
                </a:extLst>
              </p:cNvPr>
              <p:cNvSpPr/>
              <p:nvPr/>
            </p:nvSpPr>
            <p:spPr>
              <a:xfrm>
                <a:off x="4533392" y="4394306"/>
                <a:ext cx="593773" cy="147868"/>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54922238-92B0-C0C7-5058-E84913B7FB51}"/>
                </a:ext>
              </a:extLst>
            </p:cNvPr>
            <p:cNvSpPr txBox="1"/>
            <p:nvPr/>
          </p:nvSpPr>
          <p:spPr>
            <a:xfrm>
              <a:off x="1687177" y="1948981"/>
              <a:ext cx="759279" cy="400110"/>
            </a:xfrm>
            <a:prstGeom prst="rect">
              <a:avLst/>
            </a:prstGeom>
            <a:noFill/>
          </p:spPr>
          <p:txBody>
            <a:bodyPr wrap="square">
              <a:spAutoFit/>
            </a:bodyPr>
            <a:lstStyle/>
            <a:p>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1</a:t>
              </a:r>
              <a:r>
                <a:rPr lang="en-US" sz="2000" b="1" dirty="0">
                  <a:solidFill>
                    <a:srgbClr val="003300"/>
                  </a:solidFill>
                  <a:latin typeface="Roboto Condensed" panose="02000000000000000000" pitchFamily="2" charset="0"/>
                  <a:ea typeface="Roboto Condensed" panose="02000000000000000000" pitchFamily="2" charset="0"/>
                </a:rPr>
                <a:t> </a:t>
              </a:r>
              <a:endParaRPr lang="en-US" sz="2000" dirty="0"/>
            </a:p>
          </p:txBody>
        </p:sp>
      </p:grpSp>
      <p:grpSp>
        <p:nvGrpSpPr>
          <p:cNvPr id="23" name="Group 22" descr="n185 Fb Thu Huong Pham">
            <a:extLst>
              <a:ext uri="{FF2B5EF4-FFF2-40B4-BE49-F238E27FC236}">
                <a16:creationId xmlns:a16="http://schemas.microsoft.com/office/drawing/2014/main" id="{6753B862-5663-27CA-9CBA-2890DE8C0206}"/>
              </a:ext>
            </a:extLst>
          </p:cNvPr>
          <p:cNvGrpSpPr/>
          <p:nvPr/>
        </p:nvGrpSpPr>
        <p:grpSpPr>
          <a:xfrm>
            <a:off x="4523425" y="1946919"/>
            <a:ext cx="3652667" cy="1610064"/>
            <a:chOff x="4522757" y="-73962"/>
            <a:chExt cx="4205176" cy="2022108"/>
          </a:xfrm>
        </p:grpSpPr>
        <p:sp>
          <p:nvSpPr>
            <p:cNvPr id="24" name="TextBox 23">
              <a:extLst>
                <a:ext uri="{FF2B5EF4-FFF2-40B4-BE49-F238E27FC236}">
                  <a16:creationId xmlns:a16="http://schemas.microsoft.com/office/drawing/2014/main" id="{4702F315-63A6-B23A-0068-63AA816356DA}"/>
                </a:ext>
              </a:extLst>
            </p:cNvPr>
            <p:cNvSpPr txBox="1"/>
            <p:nvPr/>
          </p:nvSpPr>
          <p:spPr>
            <a:xfrm>
              <a:off x="5762243" y="-73961"/>
              <a:ext cx="2769001" cy="1816747"/>
            </a:xfrm>
            <a:prstGeom prst="rect">
              <a:avLst/>
            </a:prstGeom>
            <a:noFill/>
          </p:spPr>
          <p:txBody>
            <a:bodyPr wrap="square">
              <a:spAutoFit/>
            </a:bodyPr>
            <a:lstStyle/>
            <a:p>
              <a:pPr algn="just"/>
              <a:r>
                <a:rPr lang="vi-VN" sz="2200" dirty="0">
                  <a:solidFill>
                    <a:srgbClr val="003300"/>
                  </a:solidFill>
                  <a:effectLst/>
                  <a:latin typeface="Roboto Condensed" panose="02000000000000000000" pitchFamily="2" charset="0"/>
                  <a:ea typeface="Roboto Condensed" panose="02000000000000000000" pitchFamily="2" charset="0"/>
                </a:rPr>
                <a:t>Môi trường truyền dẫn có ảnh hưởng như thế nào đến sự suy giảm tín hiệu?</a:t>
              </a:r>
              <a:endParaRPr lang="en-US" sz="2200" dirty="0">
                <a:solidFill>
                  <a:srgbClr val="003300"/>
                </a:solidFill>
                <a:effectLst/>
                <a:latin typeface="Roboto Condensed" panose="02000000000000000000" pitchFamily="2" charset="0"/>
                <a:ea typeface="Roboto Condensed" panose="02000000000000000000" pitchFamily="2" charset="0"/>
              </a:endParaRPr>
            </a:p>
          </p:txBody>
        </p:sp>
        <p:grpSp>
          <p:nvGrpSpPr>
            <p:cNvPr id="25" name="Google Shape;989;p45">
              <a:extLst>
                <a:ext uri="{FF2B5EF4-FFF2-40B4-BE49-F238E27FC236}">
                  <a16:creationId xmlns:a16="http://schemas.microsoft.com/office/drawing/2014/main" id="{E5BE4304-E054-329D-2F1C-C215C1F7316B}"/>
                </a:ext>
              </a:extLst>
            </p:cNvPr>
            <p:cNvGrpSpPr/>
            <p:nvPr/>
          </p:nvGrpSpPr>
          <p:grpSpPr>
            <a:xfrm>
              <a:off x="4578678" y="-73962"/>
              <a:ext cx="4149255" cy="2022108"/>
              <a:chOff x="4989453" y="4068856"/>
              <a:chExt cx="748294" cy="354587"/>
            </a:xfrm>
          </p:grpSpPr>
          <p:sp>
            <p:nvSpPr>
              <p:cNvPr id="27" name="Google Shape;991;p45">
                <a:extLst>
                  <a:ext uri="{FF2B5EF4-FFF2-40B4-BE49-F238E27FC236}">
                    <a16:creationId xmlns:a16="http://schemas.microsoft.com/office/drawing/2014/main" id="{D7FA3CF1-F70E-5A08-FBFE-3887EDA2307C}"/>
                  </a:ext>
                </a:extLst>
              </p:cNvPr>
              <p:cNvSpPr/>
              <p:nvPr/>
            </p:nvSpPr>
            <p:spPr>
              <a:xfrm>
                <a:off x="4989453" y="4195013"/>
                <a:ext cx="153690" cy="16945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2;p45">
                <a:extLst>
                  <a:ext uri="{FF2B5EF4-FFF2-40B4-BE49-F238E27FC236}">
                    <a16:creationId xmlns:a16="http://schemas.microsoft.com/office/drawing/2014/main" id="{47AC3917-4F2C-1477-64DD-BDD272A6D643}"/>
                  </a:ext>
                </a:extLst>
              </p:cNvPr>
              <p:cNvSpPr/>
              <p:nvPr/>
            </p:nvSpPr>
            <p:spPr>
              <a:xfrm>
                <a:off x="5075893" y="4068856"/>
                <a:ext cx="661854" cy="354587"/>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0DD74222-0FEB-351D-18C3-A6852296C4C3}"/>
                </a:ext>
              </a:extLst>
            </p:cNvPr>
            <p:cNvSpPr txBox="1"/>
            <p:nvPr/>
          </p:nvSpPr>
          <p:spPr>
            <a:xfrm>
              <a:off x="4522757" y="873740"/>
              <a:ext cx="969904" cy="541159"/>
            </a:xfrm>
            <a:prstGeom prst="rect">
              <a:avLst/>
            </a:prstGeom>
            <a:noFill/>
          </p:spPr>
          <p:txBody>
            <a:bodyPr wrap="square">
              <a:spAutoFit/>
            </a:bodyPr>
            <a:lstStyle/>
            <a:p>
              <a:pPr algn="ctr"/>
              <a:r>
                <a:rPr lang="en-US" sz="2200" b="1" dirty="0" err="1">
                  <a:solidFill>
                    <a:srgbClr val="003300"/>
                  </a:solidFill>
                  <a:effectLst/>
                  <a:latin typeface="Roboto Condensed" panose="02000000000000000000" pitchFamily="2" charset="0"/>
                  <a:ea typeface="Roboto Condensed" panose="02000000000000000000" pitchFamily="2" charset="0"/>
                </a:rPr>
                <a:t>Câu</a:t>
              </a:r>
              <a:r>
                <a:rPr lang="en-US" sz="2200" b="1" dirty="0">
                  <a:solidFill>
                    <a:srgbClr val="003300"/>
                  </a:solidFill>
                  <a:effectLst/>
                  <a:latin typeface="Roboto Condensed" panose="02000000000000000000" pitchFamily="2" charset="0"/>
                  <a:ea typeface="Roboto Condensed" panose="02000000000000000000" pitchFamily="2" charset="0"/>
                </a:rPr>
                <a:t> 3</a:t>
              </a:r>
              <a:endParaRPr lang="en-US" sz="2200" dirty="0"/>
            </a:p>
          </p:txBody>
        </p:sp>
      </p:grpSp>
      <p:sp>
        <p:nvSpPr>
          <p:cNvPr id="3" name="Google Shape;63;p14" descr="n185 Fb Thu Huong Pham">
            <a:extLst>
              <a:ext uri="{FF2B5EF4-FFF2-40B4-BE49-F238E27FC236}">
                <a16:creationId xmlns:a16="http://schemas.microsoft.com/office/drawing/2014/main" id="{2583D31A-25ED-4E72-68C7-AD1C0B0567E6}"/>
              </a:ext>
            </a:extLst>
          </p:cNvPr>
          <p:cNvSpPr txBox="1">
            <a:spLocks/>
          </p:cNvSpPr>
          <p:nvPr/>
        </p:nvSpPr>
        <p:spPr>
          <a:xfrm>
            <a:off x="2647161" y="1024992"/>
            <a:ext cx="3849675" cy="2894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1pPr>
            <a:lvl2pPr marR="0" lvl="1"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2pPr>
            <a:lvl3pPr marR="0" lvl="2"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3pPr>
            <a:lvl4pPr marR="0" lvl="3"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4pPr>
            <a:lvl5pPr marR="0" lvl="4"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5pPr>
            <a:lvl6pPr marR="0" lvl="5"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6pPr>
            <a:lvl7pPr marR="0" lvl="6"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7pPr>
            <a:lvl8pPr marR="0" lvl="7"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8pPr>
            <a:lvl9pPr marR="0" lvl="8" algn="l" rtl="0">
              <a:lnSpc>
                <a:spcPct val="100000"/>
              </a:lnSpc>
              <a:spcBef>
                <a:spcPts val="0"/>
              </a:spcBef>
              <a:spcAft>
                <a:spcPts val="0"/>
              </a:spcAft>
              <a:buClr>
                <a:srgbClr val="2A95B7"/>
              </a:buClr>
              <a:buSzPts val="3000"/>
              <a:buFont typeface="Patrick Hand SC"/>
              <a:buNone/>
              <a:defRPr sz="3000" b="1" i="0" u="none" strike="noStrike" cap="none">
                <a:solidFill>
                  <a:srgbClr val="2A95B7"/>
                </a:solidFill>
                <a:latin typeface="Patrick Hand SC"/>
                <a:ea typeface="Patrick Hand SC"/>
                <a:cs typeface="Patrick Hand SC"/>
                <a:sym typeface="Patrick Hand SC"/>
              </a:defRPr>
            </a:lvl9pPr>
          </a:lstStyle>
          <a:p>
            <a:pPr algn="ctr"/>
            <a:r>
              <a:rPr lang="en-US" b="0" dirty="0" err="1"/>
              <a:t>phiếu</a:t>
            </a:r>
            <a:r>
              <a:rPr lang="en-US" b="0" dirty="0"/>
              <a:t> </a:t>
            </a:r>
            <a:r>
              <a:rPr lang="en-US" b="0" dirty="0" err="1"/>
              <a:t>học</a:t>
            </a:r>
            <a:r>
              <a:rPr lang="en-US" b="0" dirty="0"/>
              <a:t> </a:t>
            </a:r>
            <a:r>
              <a:rPr lang="en-US" b="0" dirty="0" err="1"/>
              <a:t>tập</a:t>
            </a:r>
            <a:r>
              <a:rPr lang="en-US" b="0" dirty="0"/>
              <a:t> </a:t>
            </a:r>
            <a:r>
              <a:rPr lang="en-US" b="0" dirty="0" err="1"/>
              <a:t>số</a:t>
            </a:r>
            <a:r>
              <a:rPr lang="en-US" b="0" dirty="0"/>
              <a:t> 1</a:t>
            </a:r>
          </a:p>
        </p:txBody>
      </p:sp>
      <p:grpSp>
        <p:nvGrpSpPr>
          <p:cNvPr id="4" name="Group 3" descr="n185 Fb Thu Huong Pham">
            <a:extLst>
              <a:ext uri="{FF2B5EF4-FFF2-40B4-BE49-F238E27FC236}">
                <a16:creationId xmlns:a16="http://schemas.microsoft.com/office/drawing/2014/main" id="{0AC66CDB-98FD-A272-7C63-2B09D7913F58}"/>
              </a:ext>
            </a:extLst>
          </p:cNvPr>
          <p:cNvGrpSpPr/>
          <p:nvPr/>
        </p:nvGrpSpPr>
        <p:grpSpPr>
          <a:xfrm>
            <a:off x="850549" y="2979110"/>
            <a:ext cx="3669455" cy="853992"/>
            <a:chOff x="1672824" y="1771218"/>
            <a:chExt cx="3669455" cy="853992"/>
          </a:xfrm>
        </p:grpSpPr>
        <p:sp>
          <p:nvSpPr>
            <p:cNvPr id="5" name="TextBox 4">
              <a:extLst>
                <a:ext uri="{FF2B5EF4-FFF2-40B4-BE49-F238E27FC236}">
                  <a16:creationId xmlns:a16="http://schemas.microsoft.com/office/drawing/2014/main" id="{8E0FF99E-325D-E722-9DE3-18B5638D6382}"/>
                </a:ext>
              </a:extLst>
            </p:cNvPr>
            <p:cNvSpPr txBox="1"/>
            <p:nvPr/>
          </p:nvSpPr>
          <p:spPr>
            <a:xfrm>
              <a:off x="2714152" y="1791318"/>
              <a:ext cx="2342377" cy="769441"/>
            </a:xfrm>
            <a:prstGeom prst="rect">
              <a:avLst/>
            </a:prstGeom>
            <a:noFill/>
          </p:spPr>
          <p:txBody>
            <a:bodyPr wrap="square">
              <a:spAutoFit/>
            </a:bodyPr>
            <a:lstStyle/>
            <a:p>
              <a:pPr algn="just"/>
              <a:r>
                <a:rPr lang="vi-VN" sz="2200" dirty="0">
                  <a:solidFill>
                    <a:srgbClr val="003300"/>
                  </a:solidFill>
                  <a:effectLst/>
                  <a:latin typeface="Roboto Condensed" panose="02000000000000000000" pitchFamily="2" charset="0"/>
                  <a:ea typeface="Roboto Condensed" panose="02000000000000000000" pitchFamily="2" charset="0"/>
                </a:rPr>
                <a:t>Phân loại môi trường truyền dẫn?</a:t>
              </a:r>
              <a:endParaRPr lang="en-US" sz="2200" dirty="0">
                <a:solidFill>
                  <a:srgbClr val="003300"/>
                </a:solidFill>
                <a:effectLst/>
                <a:latin typeface="Roboto Condensed" panose="02000000000000000000" pitchFamily="2" charset="0"/>
                <a:ea typeface="Roboto Condensed" panose="02000000000000000000" pitchFamily="2" charset="0"/>
              </a:endParaRPr>
            </a:p>
          </p:txBody>
        </p:sp>
        <p:grpSp>
          <p:nvGrpSpPr>
            <p:cNvPr id="6" name="Google Shape;989;p45">
              <a:extLst>
                <a:ext uri="{FF2B5EF4-FFF2-40B4-BE49-F238E27FC236}">
                  <a16:creationId xmlns:a16="http://schemas.microsoft.com/office/drawing/2014/main" id="{83FF57FE-898A-604D-7546-7F11A36B2F46}"/>
                </a:ext>
              </a:extLst>
            </p:cNvPr>
            <p:cNvGrpSpPr/>
            <p:nvPr/>
          </p:nvGrpSpPr>
          <p:grpSpPr>
            <a:xfrm>
              <a:off x="1672824" y="1771218"/>
              <a:ext cx="3669455" cy="853992"/>
              <a:chOff x="4465400" y="4392422"/>
              <a:chExt cx="661765" cy="149752"/>
            </a:xfrm>
          </p:grpSpPr>
          <p:sp>
            <p:nvSpPr>
              <p:cNvPr id="8" name="Google Shape;991;p45">
                <a:extLst>
                  <a:ext uri="{FF2B5EF4-FFF2-40B4-BE49-F238E27FC236}">
                    <a16:creationId xmlns:a16="http://schemas.microsoft.com/office/drawing/2014/main" id="{2BE823F5-7A37-1687-AAA0-5D4373706317}"/>
                  </a:ext>
                </a:extLst>
              </p:cNvPr>
              <p:cNvSpPr/>
              <p:nvPr/>
            </p:nvSpPr>
            <p:spPr>
              <a:xfrm>
                <a:off x="4465400" y="4394306"/>
                <a:ext cx="136932" cy="123550"/>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92;p45">
                <a:extLst>
                  <a:ext uri="{FF2B5EF4-FFF2-40B4-BE49-F238E27FC236}">
                    <a16:creationId xmlns:a16="http://schemas.microsoft.com/office/drawing/2014/main" id="{657A9B92-2674-F36D-5FDB-1D7801325C59}"/>
                  </a:ext>
                </a:extLst>
              </p:cNvPr>
              <p:cNvSpPr/>
              <p:nvPr/>
            </p:nvSpPr>
            <p:spPr>
              <a:xfrm>
                <a:off x="4533392" y="4392422"/>
                <a:ext cx="593773" cy="149752"/>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12700" cap="flat" cmpd="sng">
                <a:solidFill>
                  <a:schemeClr val="tx1">
                    <a:lumMod val="95000"/>
                    <a:lumOff val="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5C265A00-E12C-8588-9059-7D8F83647673}"/>
                </a:ext>
              </a:extLst>
            </p:cNvPr>
            <p:cNvSpPr txBox="1"/>
            <p:nvPr/>
          </p:nvSpPr>
          <p:spPr>
            <a:xfrm>
              <a:off x="1687177" y="1948981"/>
              <a:ext cx="759279" cy="400110"/>
            </a:xfrm>
            <a:prstGeom prst="rect">
              <a:avLst/>
            </a:prstGeom>
            <a:noFill/>
          </p:spPr>
          <p:txBody>
            <a:bodyPr wrap="square">
              <a:spAutoFit/>
            </a:bodyPr>
            <a:lstStyle/>
            <a:p>
              <a:r>
                <a:rPr lang="en-US" sz="2000" b="1" dirty="0" err="1">
                  <a:solidFill>
                    <a:srgbClr val="003300"/>
                  </a:solidFill>
                  <a:effectLst/>
                  <a:latin typeface="Roboto Condensed" panose="02000000000000000000" pitchFamily="2" charset="0"/>
                  <a:ea typeface="Roboto Condensed" panose="02000000000000000000" pitchFamily="2" charset="0"/>
                </a:rPr>
                <a:t>Câu</a:t>
              </a:r>
              <a:r>
                <a:rPr lang="en-US" sz="2000" b="1" dirty="0">
                  <a:solidFill>
                    <a:srgbClr val="003300"/>
                  </a:solidFill>
                  <a:effectLst/>
                  <a:latin typeface="Roboto Condensed" panose="02000000000000000000" pitchFamily="2" charset="0"/>
                  <a:ea typeface="Roboto Condensed" panose="02000000000000000000" pitchFamily="2" charset="0"/>
                </a:rPr>
                <a:t> 2</a:t>
              </a:r>
              <a:r>
                <a:rPr lang="en-US" sz="2000" b="1" dirty="0">
                  <a:solidFill>
                    <a:srgbClr val="003300"/>
                  </a:solidFill>
                  <a:latin typeface="Roboto Condensed" panose="02000000000000000000" pitchFamily="2" charset="0"/>
                  <a:ea typeface="Roboto Condensed" panose="02000000000000000000" pitchFamily="2" charset="0"/>
                </a:rPr>
                <a:t> </a:t>
              </a:r>
              <a:endParaRPr lang="en-US" sz="2000" dirty="0"/>
            </a:p>
          </p:txBody>
        </p:sp>
      </p:grpSp>
    </p:spTree>
    <p:extLst>
      <p:ext uri="{BB962C8B-B14F-4D97-AF65-F5344CB8AC3E}">
        <p14:creationId xmlns:p14="http://schemas.microsoft.com/office/powerpoint/2010/main" val="25251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 name="Picture 6" descr="n185 Fb Thu Huong Pham">
            <a:extLst>
              <a:ext uri="{FF2B5EF4-FFF2-40B4-BE49-F238E27FC236}">
                <a16:creationId xmlns:a16="http://schemas.microsoft.com/office/drawing/2014/main" id="{97E3E834-446B-DB36-B9C8-52527BFE5FE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7780564" y="531436"/>
            <a:ext cx="669967" cy="669967"/>
          </a:xfrm>
          <a:prstGeom prst="rect">
            <a:avLst/>
          </a:prstGeom>
        </p:spPr>
      </p:pic>
      <p:sp>
        <p:nvSpPr>
          <p:cNvPr id="63" name="Google Shape;63;p14" descr="n185 Fb Thu Huong Pham"/>
          <p:cNvSpPr txBox="1">
            <a:spLocks noGrp="1"/>
          </p:cNvSpPr>
          <p:nvPr>
            <p:ph type="title"/>
          </p:nvPr>
        </p:nvSpPr>
        <p:spPr>
          <a:xfrm>
            <a:off x="2078856" y="509537"/>
            <a:ext cx="4986287" cy="4000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Kết quả phiếu học tập số 1</a:t>
            </a:r>
            <a:endParaRPr sz="3600" dirty="0"/>
          </a:p>
        </p:txBody>
      </p:sp>
      <p:sp>
        <p:nvSpPr>
          <p:cNvPr id="8" name="Google Shape;64;p14" descr="n185 Fb Thu Huong Pham">
            <a:extLst>
              <a:ext uri="{FF2B5EF4-FFF2-40B4-BE49-F238E27FC236}">
                <a16:creationId xmlns:a16="http://schemas.microsoft.com/office/drawing/2014/main" id="{2F7BCA27-4F36-4796-C345-CB8007E44DF2}"/>
              </a:ext>
            </a:extLst>
          </p:cNvPr>
          <p:cNvSpPr txBox="1">
            <a:spLocks/>
          </p:cNvSpPr>
          <p:nvPr/>
        </p:nvSpPr>
        <p:spPr>
          <a:xfrm>
            <a:off x="1181358" y="1201403"/>
            <a:ext cx="6781282" cy="216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76200" indent="0" algn="just">
              <a:spcBef>
                <a:spcPts val="0"/>
              </a:spcBef>
              <a:buNone/>
            </a:pPr>
            <a:r>
              <a:rPr lang="en-US" sz="2200" b="1" dirty="0" err="1">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Câu</a:t>
            </a:r>
            <a:r>
              <a:rPr lang="en-US" sz="2200" b="1" dirty="0">
                <a:solidFill>
                  <a:srgbClr val="003300"/>
                </a:solidFill>
                <a:effectLst/>
                <a:latin typeface="Roboto Condensed" panose="02000000000000000000" pitchFamily="2" charset="0"/>
                <a:ea typeface="Roboto Condensed" panose="02000000000000000000" pitchFamily="2" charset="0"/>
                <a:cs typeface="Times New Roman" panose="02020603050405020304" pitchFamily="18" charset="0"/>
              </a:rPr>
              <a:t> 1.</a:t>
            </a:r>
            <a:endParaRPr lang="en-US" sz="2200" dirty="0">
              <a:solidFill>
                <a:srgbClr val="003300"/>
              </a:solidFill>
              <a:effectLst/>
              <a:latin typeface="Roboto Condensed" panose="02000000000000000000" pitchFamily="2" charset="0"/>
              <a:ea typeface="Roboto Condensed" panose="02000000000000000000" pitchFamily="2" charset="0"/>
            </a:endParaRPr>
          </a:p>
          <a:p>
            <a:pPr marL="76200" indent="0" algn="just">
              <a:spcBef>
                <a:spcPts val="0"/>
              </a:spcBef>
              <a:buNone/>
            </a:pP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Môi trường truyền dẫn là bất cứ thứ gì có thể mang thông tin từ nguồn đến đích. Bên gửi thông tin nhờ có môi trường truyền dẫn mà thông tin được truyền đến bên nhận.</a:t>
            </a:r>
          </a:p>
        </p:txBody>
      </p:sp>
      <p:sp>
        <p:nvSpPr>
          <p:cNvPr id="19" name="Rectangle: Rounded Corners 18" descr="n185 Fb Thu Huong Pham">
            <a:extLst>
              <a:ext uri="{FF2B5EF4-FFF2-40B4-BE49-F238E27FC236}">
                <a16:creationId xmlns:a16="http://schemas.microsoft.com/office/drawing/2014/main" id="{03311CC3-61EB-B12E-B6EE-8A557FEE10F1}"/>
              </a:ext>
            </a:extLst>
          </p:cNvPr>
          <p:cNvSpPr/>
          <p:nvPr/>
        </p:nvSpPr>
        <p:spPr>
          <a:xfrm>
            <a:off x="1101120" y="1254721"/>
            <a:ext cx="6941758" cy="1586234"/>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n185 Fb Thu Huong Pham">
            <a:extLst>
              <a:ext uri="{FF2B5EF4-FFF2-40B4-BE49-F238E27FC236}">
                <a16:creationId xmlns:a16="http://schemas.microsoft.com/office/drawing/2014/main" id="{2AA004BA-E2BA-2A3E-BD46-D635527D0EE4}"/>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2317749" y="2947740"/>
            <a:ext cx="4508500" cy="1374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7" name="Picture 6" descr="n185 Fb Thu Huong Pham">
            <a:extLst>
              <a:ext uri="{FF2B5EF4-FFF2-40B4-BE49-F238E27FC236}">
                <a16:creationId xmlns:a16="http://schemas.microsoft.com/office/drawing/2014/main" id="{97E3E834-446B-DB36-B9C8-52527BFE5FE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7659338" y="531436"/>
            <a:ext cx="791193" cy="791193"/>
          </a:xfrm>
          <a:prstGeom prst="rect">
            <a:avLst/>
          </a:prstGeom>
        </p:spPr>
      </p:pic>
      <p:sp>
        <p:nvSpPr>
          <p:cNvPr id="63" name="Google Shape;63;p14" descr="n185 Fb Thu Huong Pham"/>
          <p:cNvSpPr txBox="1">
            <a:spLocks noGrp="1"/>
          </p:cNvSpPr>
          <p:nvPr>
            <p:ph type="title"/>
          </p:nvPr>
        </p:nvSpPr>
        <p:spPr>
          <a:xfrm>
            <a:off x="2078856" y="509537"/>
            <a:ext cx="4986287" cy="4000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Kết quả phiếu học tập số 1</a:t>
            </a:r>
            <a:endParaRPr sz="3600" dirty="0"/>
          </a:p>
        </p:txBody>
      </p:sp>
      <p:sp>
        <p:nvSpPr>
          <p:cNvPr id="66" name="Google Shape;66;p14" descr="n185 Fb Thu Huong Pham"/>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8" name="Google Shape;64;p14" descr="n185 Fb Thu Huong Pham">
            <a:extLst>
              <a:ext uri="{FF2B5EF4-FFF2-40B4-BE49-F238E27FC236}">
                <a16:creationId xmlns:a16="http://schemas.microsoft.com/office/drawing/2014/main" id="{2F7BCA27-4F36-4796-C345-CB8007E44DF2}"/>
              </a:ext>
            </a:extLst>
          </p:cNvPr>
          <p:cNvSpPr txBox="1">
            <a:spLocks/>
          </p:cNvSpPr>
          <p:nvPr/>
        </p:nvSpPr>
        <p:spPr>
          <a:xfrm>
            <a:off x="999283" y="1173295"/>
            <a:ext cx="4241972" cy="216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1pPr>
            <a:lvl2pPr marL="914400" marR="0" lvl="1"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2pPr>
            <a:lvl3pPr marL="1371600" marR="0" lvl="2"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3pPr>
            <a:lvl4pPr marL="1828800" marR="0" lvl="3"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4pPr>
            <a:lvl5pPr marL="2286000" marR="0" lvl="4"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5pPr>
            <a:lvl6pPr marL="2743200" marR="0" lvl="5"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6pPr>
            <a:lvl7pPr marL="3200400" marR="0" lvl="6" indent="-381000" algn="l" rtl="0">
              <a:lnSpc>
                <a:spcPct val="100000"/>
              </a:lnSpc>
              <a:spcBef>
                <a:spcPts val="0"/>
              </a:spcBef>
              <a:spcAft>
                <a:spcPts val="0"/>
              </a:spcAft>
              <a:buClr>
                <a:srgbClr val="2A95B7"/>
              </a:buClr>
              <a:buSzPts val="2400"/>
              <a:buFont typeface="Sniglet"/>
              <a:buChar char="+"/>
              <a:defRPr sz="2400" b="0" i="0" u="none" strike="noStrike" cap="none">
                <a:solidFill>
                  <a:srgbClr val="434343"/>
                </a:solidFill>
                <a:latin typeface="Sniglet"/>
                <a:ea typeface="Sniglet"/>
                <a:cs typeface="Sniglet"/>
                <a:sym typeface="Sniglet"/>
              </a:defRPr>
            </a:lvl7pPr>
            <a:lvl8pPr marL="3657600" marR="0" lvl="7"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8pPr>
            <a:lvl9pPr marL="4114800" marR="0" lvl="8" indent="-381000" algn="l" rtl="0">
              <a:lnSpc>
                <a:spcPct val="100000"/>
              </a:lnSpc>
              <a:spcBef>
                <a:spcPts val="0"/>
              </a:spcBef>
              <a:spcAft>
                <a:spcPts val="0"/>
              </a:spcAft>
              <a:buClr>
                <a:srgbClr val="434343"/>
              </a:buClr>
              <a:buSzPts val="2400"/>
              <a:buFont typeface="Sniglet"/>
              <a:buChar char="+"/>
              <a:defRPr sz="2400" b="0" i="0" u="none" strike="noStrike" cap="none">
                <a:solidFill>
                  <a:srgbClr val="434343"/>
                </a:solidFill>
                <a:latin typeface="Sniglet"/>
                <a:ea typeface="Sniglet"/>
                <a:cs typeface="Sniglet"/>
                <a:sym typeface="Sniglet"/>
              </a:defRPr>
            </a:lvl9pPr>
          </a:lstStyle>
          <a:p>
            <a:pPr marL="76200" indent="0" algn="just">
              <a:spcBef>
                <a:spcPts val="0"/>
              </a:spcBef>
              <a:spcAft>
                <a:spcPts val="600"/>
              </a:spcAft>
              <a:buNone/>
            </a:pPr>
            <a:r>
              <a:rPr lang="vi-VN" sz="2200"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Ví dụ khi hai người nói chuyện thì môi trường truyền dẫn là không khí.</a:t>
            </a:r>
            <a:endParaRPr lang="en-US" sz="2200" i="1"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endParaRPr>
          </a:p>
          <a:p>
            <a:pPr marL="76200" indent="0" algn="just">
              <a:spcBef>
                <a:spcPts val="0"/>
              </a:spcBef>
              <a:spcAft>
                <a:spcPts val="600"/>
              </a:spcAft>
              <a:buNone/>
            </a:pP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Trong truyền dữ liệu</a:t>
            </a:r>
            <a:r>
              <a:rPr lang="en-US"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a:t>
            </a:r>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 Môi trường truyền dẫn thường là không gian tự do, cáp đồng, hoặc cáp sợi quang. </a:t>
            </a:r>
          </a:p>
        </p:txBody>
      </p:sp>
      <p:sp>
        <p:nvSpPr>
          <p:cNvPr id="19" name="Rectangle: Rounded Corners 18" descr="n185 Fb Thu Huong Pham">
            <a:extLst>
              <a:ext uri="{FF2B5EF4-FFF2-40B4-BE49-F238E27FC236}">
                <a16:creationId xmlns:a16="http://schemas.microsoft.com/office/drawing/2014/main" id="{03311CC3-61EB-B12E-B6EE-8A557FEE10F1}"/>
              </a:ext>
            </a:extLst>
          </p:cNvPr>
          <p:cNvSpPr/>
          <p:nvPr/>
        </p:nvSpPr>
        <p:spPr>
          <a:xfrm>
            <a:off x="920450" y="1197787"/>
            <a:ext cx="4451522" cy="1904642"/>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descr="n185 Fb Thu Huong Pham">
            <a:extLst>
              <a:ext uri="{FF2B5EF4-FFF2-40B4-BE49-F238E27FC236}">
                <a16:creationId xmlns:a16="http://schemas.microsoft.com/office/drawing/2014/main" id="{650F74FF-E9B0-C40E-6D4A-1A653E0F14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454" b="12364"/>
          <a:stretch/>
        </p:blipFill>
        <p:spPr bwMode="auto">
          <a:xfrm>
            <a:off x="5541141" y="1197787"/>
            <a:ext cx="2649753" cy="1965772"/>
          </a:xfrm>
          <a:prstGeom prst="rect">
            <a:avLst/>
          </a:prstGeom>
          <a:ln>
            <a:noFill/>
          </a:ln>
          <a:effectLst>
            <a:softEdge rad="112500"/>
          </a:effectLst>
          <a:extLst>
            <a:ext uri="{53640926-AAD7-44D8-BBD7-CCE9431645EC}">
              <a14:shadowObscured xmlns:a14="http://schemas.microsoft.com/office/drawing/2010/main"/>
            </a:ext>
          </a:extLst>
        </p:spPr>
      </p:pic>
      <p:sp>
        <p:nvSpPr>
          <p:cNvPr id="3" name="Rectangle: Rounded Corners 2" descr="n185 Fb Thu Huong Pham">
            <a:extLst>
              <a:ext uri="{FF2B5EF4-FFF2-40B4-BE49-F238E27FC236}">
                <a16:creationId xmlns:a16="http://schemas.microsoft.com/office/drawing/2014/main" id="{2F4147F4-8012-BAE7-DDD6-44579A76C604}"/>
              </a:ext>
            </a:extLst>
          </p:cNvPr>
          <p:cNvSpPr/>
          <p:nvPr/>
        </p:nvSpPr>
        <p:spPr>
          <a:xfrm>
            <a:off x="1442413" y="3342295"/>
            <a:ext cx="6460615" cy="952321"/>
          </a:xfrm>
          <a:prstGeom prst="roundRect">
            <a:avLst/>
          </a:prstGeom>
          <a:noFill/>
          <a:ln w="127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descr="n185 Fb Thu Huong Pham">
            <a:extLst>
              <a:ext uri="{FF2B5EF4-FFF2-40B4-BE49-F238E27FC236}">
                <a16:creationId xmlns:a16="http://schemas.microsoft.com/office/drawing/2014/main" id="{B9132B9D-1997-3B61-9C64-4EB9864A780D}"/>
              </a:ext>
            </a:extLst>
          </p:cNvPr>
          <p:cNvSpPr txBox="1"/>
          <p:nvPr/>
        </p:nvSpPr>
        <p:spPr>
          <a:xfrm>
            <a:off x="1583872" y="3427487"/>
            <a:ext cx="6180365" cy="769441"/>
          </a:xfrm>
          <a:prstGeom prst="rect">
            <a:avLst/>
          </a:prstGeom>
          <a:noFill/>
        </p:spPr>
        <p:txBody>
          <a:bodyPr wrap="square">
            <a:spAutoFit/>
          </a:bodyPr>
          <a:lstStyle/>
          <a:p>
            <a:pPr algn="just"/>
            <a:r>
              <a:rPr lang="vi-VN" sz="2200" dirty="0">
                <a:solidFill>
                  <a:srgbClr val="003300"/>
                </a:solidFill>
                <a:latin typeface="Roboto Condensed" panose="02000000000000000000" pitchFamily="2" charset="0"/>
                <a:ea typeface="Roboto Condensed" panose="02000000000000000000" pitchFamily="2" charset="0"/>
                <a:cs typeface="Times New Roman" panose="02020603050405020304" pitchFamily="18" charset="0"/>
              </a:rPr>
              <a:t>Thông tin thường là một tín hiệu, là kết quả của một sự chuyển đổi dữ liệu từ một dạng khác.</a:t>
            </a:r>
            <a:endParaRPr lang="en-US" sz="2200" dirty="0"/>
          </a:p>
        </p:txBody>
      </p:sp>
    </p:spTree>
    <p:extLst>
      <p:ext uri="{BB962C8B-B14F-4D97-AF65-F5344CB8AC3E}">
        <p14:creationId xmlns:p14="http://schemas.microsoft.com/office/powerpoint/2010/main" val="19395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additive="base">
                                        <p:cTn id="2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6" grpId="0"/>
    </p:bldLst>
  </p:timing>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2187</Words>
  <Application>Microsoft Office PowerPoint</Application>
  <PresentationFormat>On-screen Show (16:9)</PresentationFormat>
  <Paragraphs>192</Paragraphs>
  <Slides>39</Slides>
  <Notes>22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Dosis</vt:lpstr>
      <vt:lpstr>Times New Roman</vt:lpstr>
      <vt:lpstr>Cambria Math</vt:lpstr>
      <vt:lpstr>Sniglet</vt:lpstr>
      <vt:lpstr>Arial</vt:lpstr>
      <vt:lpstr>Patrick Hand SC</vt:lpstr>
      <vt:lpstr>Roboto Condensed</vt:lpstr>
      <vt:lpstr>#9Slide03 Arima Madurai Black</vt:lpstr>
      <vt:lpstr>Wingdings</vt:lpstr>
      <vt:lpstr>Seyton template</vt:lpstr>
      <vt:lpstr>1_Friar template</vt:lpstr>
      <vt:lpstr>PowerPoint Presentation</vt:lpstr>
      <vt:lpstr>PowerPoint Presentation</vt:lpstr>
      <vt:lpstr>PowerPoint Presentation</vt:lpstr>
      <vt:lpstr>PowerPoint Presentation</vt:lpstr>
      <vt:lpstr>SUY GIẢM TÍN HIỆU</vt:lpstr>
      <vt:lpstr>PowerPoint Presentation</vt:lpstr>
      <vt:lpstr>I. MÔI TRƯỜNG TRUYỀN DẪN</vt:lpstr>
      <vt:lpstr>Kết quả phiếu học tập số 1</vt:lpstr>
      <vt:lpstr>Kết quả phiếu học tập số 1</vt:lpstr>
      <vt:lpstr>Kết quả phiếu học tập số 1</vt:lpstr>
      <vt:lpstr>Kết quả phiếu học tập số 1</vt:lpstr>
      <vt:lpstr>MÔI TRƯỜNG TRUYỀN DẪN</vt:lpstr>
      <vt:lpstr>PowerPoint Presentation</vt:lpstr>
      <vt:lpstr>II. SỰ SUY GIẢM TÍN HIỆU VÀ ĐƠN VỊ ĐO</vt:lpstr>
      <vt:lpstr>Kết quả phiếu học tập số 2</vt:lpstr>
      <vt:lpstr>Câu 2. Nguyên nhân dẫn tới sự suy giảm tín hiệu </vt:lpstr>
      <vt:lpstr>PowerPoint Presentation</vt:lpstr>
      <vt:lpstr>PowerPoint Presentation</vt:lpstr>
      <vt:lpstr>II. SỰ SUY GIẢM TÍN HIỆU VÀ ĐƠN VỊ ĐO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mạch khuếch đại</vt:lpstr>
      <vt:lpstr>EM CÓ BIẾT ???</vt:lpstr>
      <vt:lpstr>LUYỆN TẬP 1</vt:lpstr>
      <vt:lpstr>PowerPoint Presentation</vt:lpstr>
      <vt:lpstr>PowerPoint Presentation</vt:lpstr>
      <vt:lpstr>PowerPoint Presentation</vt:lpstr>
      <vt:lpstr>LUYỆN TẬP 2</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Admin</dc:creator>
  <cp:lastModifiedBy>Administrator</cp:lastModifiedBy>
  <cp:revision>86</cp:revision>
  <dcterms:modified xsi:type="dcterms:W3CDTF">2025-11-16T15:02:08Z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2023-12-06T13:14:32Z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5921db0d-cb74-4eba-8426-e8ab089e7823</vt:lpwstr>
  </property>
  <property fmtid="{D5CDD505-2E9C-101B-9397-08002B2CF9AE}" pid="7" name="MSIP_Label_defa4170-0d19-0005-0004-bc88714345d2_ActionId">
    <vt:lpwstr>344228cd-d31d-4665-ad6e-4144a9dec40f</vt:lpwstr>
  </property>
  <property fmtid="{D5CDD505-2E9C-101B-9397-08002B2CF9AE}" pid="8" name="MSIP_Label_defa4170-0d19-0005-0004-bc88714345d2_ContentBits">
    <vt:lpwstr>0</vt:lpwstr>
  </property>
</Properties>
</file>