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361" r:id="rId3"/>
    <p:sldId id="3409" r:id="rId4"/>
    <p:sldId id="3363" r:id="rId5"/>
    <p:sldId id="3365" r:id="rId6"/>
    <p:sldId id="3366" r:id="rId7"/>
    <p:sldId id="3367" r:id="rId8"/>
    <p:sldId id="3368" r:id="rId9"/>
    <p:sldId id="3370" r:id="rId10"/>
    <p:sldId id="3371" r:id="rId11"/>
    <p:sldId id="3372" r:id="rId12"/>
    <p:sldId id="3373" r:id="rId13"/>
    <p:sldId id="3375" r:id="rId14"/>
    <p:sldId id="3377" r:id="rId15"/>
    <p:sldId id="3405" r:id="rId16"/>
    <p:sldId id="267" r:id="rId17"/>
    <p:sldId id="3379" r:id="rId18"/>
    <p:sldId id="3406" r:id="rId19"/>
    <p:sldId id="3407" r:id="rId20"/>
    <p:sldId id="264" r:id="rId21"/>
    <p:sldId id="3381" r:id="rId22"/>
    <p:sldId id="3410" r:id="rId23"/>
    <p:sldId id="3411" r:id="rId24"/>
    <p:sldId id="3412" r:id="rId25"/>
    <p:sldId id="3413" r:id="rId26"/>
    <p:sldId id="3416" r:id="rId27"/>
    <p:sldId id="3414" r:id="rId28"/>
    <p:sldId id="3417" r:id="rId29"/>
    <p:sldId id="3415" r:id="rId30"/>
    <p:sldId id="3394" r:id="rId31"/>
    <p:sldId id="3418" r:id="rId32"/>
    <p:sldId id="3419" r:id="rId33"/>
    <p:sldId id="3420" r:id="rId34"/>
    <p:sldId id="3402" r:id="rId35"/>
    <p:sldId id="3403" r:id="rId36"/>
    <p:sldId id="3390" r:id="rId3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5A"/>
    <a:srgbClr val="FFC4A9"/>
    <a:srgbClr val="5BCC97"/>
    <a:srgbClr val="0070C0"/>
    <a:srgbClr val="243763"/>
    <a:srgbClr val="FDBD55"/>
    <a:srgbClr val="6B96FF"/>
    <a:srgbClr val="FEE8C5"/>
    <a:srgbClr val="85A9FF"/>
    <a:srgbClr val="FF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Cambria" panose="02040503050406030204" pitchFamily="18" charset="0"/>
              </a:defRPr>
            </a:lvl1pPr>
          </a:lstStyle>
          <a:p>
            <a:fld id="{AF81FC4B-0815-4203-8B79-44744FC9A0D5}" type="datetimeFigureOut">
              <a:rPr lang="en-US" smtClean="0"/>
              <a:pPr/>
              <a:t>9/23/2025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4881BEB8-D32E-49E4-84A1-5A5079019C8D}" type="slidenum">
              <a:rPr lang="en-US" smtClean="0"/>
              <a:pPr/>
              <a:t>‹#›</a:t>
            </a:fld>
            <a:endParaRPr lang="en-US"/>
          </a:p>
        </p:txBody>
      </p:sp>
    </p:spTree>
    <p:extLst>
      <p:ext uri="{BB962C8B-B14F-4D97-AF65-F5344CB8AC3E}">
        <p14:creationId xmlns:p14="http://schemas.microsoft.com/office/powerpoint/2010/main" val="323399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mn-ea"/>
        <a:cs typeface="+mn-cs"/>
      </a:defRPr>
    </a:lvl1pPr>
    <a:lvl2pPr marL="457200" algn="l" defTabSz="914400" rtl="0" eaLnBrk="1" latinLnBrk="0" hangingPunct="1">
      <a:defRPr sz="1200" kern="1200">
        <a:solidFill>
          <a:schemeClr val="tx1"/>
        </a:solidFill>
        <a:latin typeface="Cambria" panose="02040503050406030204" pitchFamily="18" charset="0"/>
        <a:ea typeface="+mn-ea"/>
        <a:cs typeface="+mn-cs"/>
      </a:defRPr>
    </a:lvl2pPr>
    <a:lvl3pPr marL="914400" algn="l" defTabSz="914400" rtl="0" eaLnBrk="1" latinLnBrk="0" hangingPunct="1">
      <a:defRPr sz="1200" kern="1200">
        <a:solidFill>
          <a:schemeClr val="tx1"/>
        </a:solidFill>
        <a:latin typeface="Cambria" panose="02040503050406030204" pitchFamily="18" charset="0"/>
        <a:ea typeface="+mn-ea"/>
        <a:cs typeface="+mn-cs"/>
      </a:defRPr>
    </a:lvl3pPr>
    <a:lvl4pPr marL="1371600" algn="l" defTabSz="914400" rtl="0" eaLnBrk="1" latinLnBrk="0" hangingPunct="1">
      <a:defRPr sz="1200" kern="1200">
        <a:solidFill>
          <a:schemeClr val="tx1"/>
        </a:solidFill>
        <a:latin typeface="Cambria" panose="02040503050406030204" pitchFamily="18" charset="0"/>
        <a:ea typeface="+mn-ea"/>
        <a:cs typeface="+mn-cs"/>
      </a:defRPr>
    </a:lvl4pPr>
    <a:lvl5pPr marL="1828800" algn="l" defTabSz="914400" rtl="0" eaLnBrk="1" latinLnBrk="0" hangingPunct="1">
      <a:defRPr sz="12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phải</a:t>
            </a:r>
            <a:r>
              <a:rPr lang="en-US" dirty="0"/>
              <a:t> </a:t>
            </a:r>
            <a:r>
              <a:rPr lang="en-US" dirty="0" err="1"/>
              <a:t>sẽ</a:t>
            </a:r>
            <a:r>
              <a:rPr lang="en-US" dirty="0"/>
              <a:t> </a:t>
            </a:r>
            <a:r>
              <a:rPr lang="en-US" dirty="0" err="1"/>
              <a:t>hiện</a:t>
            </a:r>
            <a:r>
              <a:rPr lang="en-US" dirty="0"/>
              <a:t> </a:t>
            </a:r>
            <a:r>
              <a:rPr lang="en-US" dirty="0" err="1"/>
              <a:t>câu</a:t>
            </a:r>
            <a:r>
              <a:rPr lang="en-US" dirty="0"/>
              <a:t> </a:t>
            </a:r>
            <a:r>
              <a:rPr lang="en-US" dirty="0" err="1"/>
              <a:t>hỏi</a:t>
            </a:r>
            <a:r>
              <a:rPr lang="en-US" dirty="0"/>
              <a:t> </a:t>
            </a:r>
            <a:r>
              <a:rPr lang="en-US" dirty="0" err="1"/>
              <a:t>tương</a:t>
            </a:r>
            <a:r>
              <a:rPr lang="en-US" dirty="0"/>
              <a:t> </a:t>
            </a:r>
            <a:r>
              <a:rPr lang="en-US" dirty="0" err="1"/>
              <a:t>ứng</a:t>
            </a:r>
            <a:r>
              <a:rPr lang="en-US" dirty="0"/>
              <a:t>. </a:t>
            </a:r>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trái</a:t>
            </a:r>
            <a:r>
              <a:rPr lang="en-US" dirty="0"/>
              <a:t> </a:t>
            </a:r>
            <a:r>
              <a:rPr lang="en-US" dirty="0" err="1"/>
              <a:t>để</a:t>
            </a:r>
            <a:r>
              <a:rPr lang="en-US" dirty="0"/>
              <a:t> </a:t>
            </a:r>
            <a:r>
              <a:rPr lang="en-US" dirty="0" err="1"/>
              <a:t>lật</a:t>
            </a:r>
            <a:r>
              <a:rPr lang="en-US" dirty="0"/>
              <a:t> ô </a:t>
            </a:r>
            <a:r>
              <a:rPr lang="en-US" dirty="0" err="1"/>
              <a:t>số</a:t>
            </a:r>
            <a:r>
              <a:rPr lang="en-US" dirty="0"/>
              <a:t> </a:t>
            </a:r>
            <a:r>
              <a:rPr lang="en-US" dirty="0" err="1"/>
              <a:t>tương</a:t>
            </a:r>
            <a:r>
              <a:rPr lang="en-US" dirty="0"/>
              <a:t> </a:t>
            </a:r>
            <a:r>
              <a:rPr lang="en-US" dirty="0" err="1"/>
              <a:t>ứng</a:t>
            </a:r>
            <a:r>
              <a:rPr lang="en-US" dirty="0"/>
              <a:t> </a:t>
            </a:r>
            <a:r>
              <a:rPr lang="en-US" dirty="0" err="1"/>
              <a:t>bên</a:t>
            </a:r>
            <a:r>
              <a:rPr lang="en-US" dirty="0"/>
              <a:t> </a:t>
            </a:r>
            <a:r>
              <a:rPr lang="en-US" dirty="0" err="1"/>
              <a:t>phải</a:t>
            </a:r>
            <a:r>
              <a:rPr lang="en-US" dirty="0"/>
              <a:t>. </a:t>
            </a:r>
            <a:r>
              <a:rPr lang="en-US" dirty="0" err="1"/>
              <a:t>Kích</a:t>
            </a:r>
            <a:r>
              <a:rPr lang="en-US" dirty="0"/>
              <a:t> </a:t>
            </a:r>
            <a:r>
              <a:rPr lang="en-US" dirty="0" err="1"/>
              <a:t>vào</a:t>
            </a:r>
            <a:r>
              <a:rPr lang="en-US" dirty="0"/>
              <a:t> </a:t>
            </a:r>
            <a:r>
              <a:rPr lang="en-US" dirty="0" err="1"/>
              <a:t>mặt</a:t>
            </a:r>
            <a:r>
              <a:rPr lang="en-US" dirty="0"/>
              <a:t> </a:t>
            </a:r>
            <a:r>
              <a:rPr lang="en-US" dirty="0" err="1"/>
              <a:t>cười</a:t>
            </a:r>
            <a:r>
              <a:rPr lang="en-US" dirty="0"/>
              <a:t> </a:t>
            </a:r>
            <a:r>
              <a:rPr lang="en-US" dirty="0" err="1"/>
              <a:t>để</a:t>
            </a:r>
            <a:r>
              <a:rPr lang="en-US" dirty="0"/>
              <a:t> </a:t>
            </a:r>
            <a:r>
              <a:rPr lang="en-US" dirty="0" err="1"/>
              <a:t>chuyển</a:t>
            </a:r>
            <a:r>
              <a:rPr lang="en-US" dirty="0"/>
              <a:t> sang “</a:t>
            </a:r>
            <a:r>
              <a:rPr lang="en-US" dirty="0" err="1"/>
              <a:t>Luyện</a:t>
            </a:r>
            <a:r>
              <a:rPr lang="en-US" dirty="0"/>
              <a:t> </a:t>
            </a:r>
            <a:r>
              <a:rPr lang="en-US" dirty="0" err="1"/>
              <a:t>tập</a:t>
            </a:r>
            <a:r>
              <a:rPr lang="en-US" dirty="0"/>
              <a:t> 2”. </a:t>
            </a:r>
            <a:r>
              <a:rPr lang="en-US" dirty="0" err="1"/>
              <a:t>Kích</a:t>
            </a:r>
            <a:r>
              <a:rPr lang="en-US" dirty="0"/>
              <a:t> </a:t>
            </a:r>
            <a:r>
              <a:rPr lang="en-US" dirty="0" err="1"/>
              <a:t>vào</a:t>
            </a:r>
            <a:r>
              <a:rPr lang="en-US" dirty="0"/>
              <a:t> “HÌNH ẢNH BÍ MẬT” </a:t>
            </a:r>
            <a:r>
              <a:rPr lang="en-US" dirty="0" err="1"/>
              <a:t>sẽ</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các</a:t>
            </a:r>
            <a:r>
              <a:rPr lang="en-US" dirty="0"/>
              <a:t> ô </a:t>
            </a:r>
            <a:r>
              <a:rPr lang="en-US" dirty="0" err="1"/>
              <a:t>số</a:t>
            </a:r>
            <a:r>
              <a:rPr lang="en-US" dirty="0"/>
              <a:t>.</a:t>
            </a:r>
          </a:p>
        </p:txBody>
      </p:sp>
      <p:sp>
        <p:nvSpPr>
          <p:cNvPr id="4" name="Slide Number Placeholder 3"/>
          <p:cNvSpPr>
            <a:spLocks noGrp="1"/>
          </p:cNvSpPr>
          <p:nvPr>
            <p:ph type="sldNum" sz="quarter" idx="5"/>
          </p:nvPr>
        </p:nvSpPr>
        <p:spPr/>
        <p:txBody>
          <a:bodyPr/>
          <a:lstStyle/>
          <a:p>
            <a:fld id="{D71378D7-BEC3-4656-95E2-C8B28B43051B}" type="slidenum">
              <a:rPr lang="en-US" smtClean="0"/>
              <a:t>1</a:t>
            </a:fld>
            <a:endParaRPr lang="en-US"/>
          </a:p>
        </p:txBody>
      </p:sp>
    </p:spTree>
    <p:extLst>
      <p:ext uri="{BB962C8B-B14F-4D97-AF65-F5344CB8AC3E}">
        <p14:creationId xmlns:p14="http://schemas.microsoft.com/office/powerpoint/2010/main" val="132102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Home </a:t>
            </a:r>
            <a:r>
              <a:rPr lang="en-US" dirty="0" err="1"/>
              <a:t>để</a:t>
            </a:r>
            <a:r>
              <a:rPr lang="en-US" dirty="0"/>
              <a:t> quay </a:t>
            </a:r>
            <a:r>
              <a:rPr lang="en-US" dirty="0" err="1"/>
              <a:t>về</a:t>
            </a:r>
            <a:r>
              <a:rPr lang="en-US" dirty="0"/>
              <a:t> ô </a:t>
            </a:r>
            <a:r>
              <a:rPr lang="en-US" dirty="0" err="1"/>
              <a:t>số</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fld id="{D71378D7-BEC3-4656-95E2-C8B28B43051B}" type="slidenum">
              <a:rPr lang="en-US" smtClean="0"/>
              <a:t>4</a:t>
            </a:fld>
            <a:endParaRPr lang="en-US"/>
          </a:p>
        </p:txBody>
      </p:sp>
    </p:spTree>
    <p:extLst>
      <p:ext uri="{BB962C8B-B14F-4D97-AF65-F5344CB8AC3E}">
        <p14:creationId xmlns:p14="http://schemas.microsoft.com/office/powerpoint/2010/main" val="243985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9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392-321C-4AB0-8AAB-394052FD7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630A1-B195-47DC-947F-8B3C01ED6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6332E-427F-4163-9526-B95E9F5A90A0}"/>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5" name="Footer Placeholder 4">
            <a:extLst>
              <a:ext uri="{FF2B5EF4-FFF2-40B4-BE49-F238E27FC236}">
                <a16:creationId xmlns:a16="http://schemas.microsoft.com/office/drawing/2014/main" id="{3E57CB7F-C991-4C42-8CF7-68881B6E7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760E-59CC-4FCB-8698-7F7C3D01D9C7}"/>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7259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1B30-3D76-4760-8352-802012BB1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BF43C-6831-4DE6-ADCB-D127F07EC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5012E-B8D9-4E49-A816-D1E8A2B01F25}"/>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5" name="Footer Placeholder 4">
            <a:extLst>
              <a:ext uri="{FF2B5EF4-FFF2-40B4-BE49-F238E27FC236}">
                <a16:creationId xmlns:a16="http://schemas.microsoft.com/office/drawing/2014/main" id="{F7AE0649-CCA6-4DF8-9F34-C2B950E07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12AB2-E587-4628-AB5E-65E742F301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5856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EC5F1-3093-4767-AB3A-60CD83352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2C1B8-78D2-433C-8CED-6AFD20C15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B16E5-B41B-4D6A-B341-675909505147}"/>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5" name="Footer Placeholder 4">
            <a:extLst>
              <a:ext uri="{FF2B5EF4-FFF2-40B4-BE49-F238E27FC236}">
                <a16:creationId xmlns:a16="http://schemas.microsoft.com/office/drawing/2014/main" id="{8EDFC6D8-F795-4364-AF2F-D189AA7D6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295F4-594C-4053-8F46-4D4C4FE5F31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97798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Cambria" panose="02040503050406030204" pitchFamily="18" charset="0"/>
                <a:ea typeface="Cambria" panose="02040503050406030204" pitchFamily="18" charset="0"/>
                <a:cs typeface="Cambria" panose="02040503050406030204" pitchFamily="18" charset="0"/>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atin typeface="Cambria" panose="02040503050406030204" pitchFamily="18" charset="0"/>
                <a:ea typeface="Cambria" panose="02040503050406030204" pitchFamily="18" charset="0"/>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9021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atin typeface="Cambria" panose="02040503050406030204" pitchFamily="18" charset="0"/>
                <a:ea typeface="Cambria" panose="02040503050406030204"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852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latin typeface="Cambria" panose="02040503050406030204" pitchFamily="18" charset="0"/>
                <a:ea typeface="Cambria" panose="02040503050406030204" pitchFamily="18" charset="0"/>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5525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1485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346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latin typeface="Cambria" panose="02040503050406030204" pitchFamily="18" charset="0"/>
                <a:ea typeface="Cambria" panose="02040503050406030204" pitchFamily="18" charset="0"/>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901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4237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10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3C-6C53-4FA9-AF89-2BC3A33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58899-A8FE-41D7-9F99-7ECB83C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B7E9-66D1-4A06-969D-F61A1F2A4AC1}"/>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5" name="Footer Placeholder 4">
            <a:extLst>
              <a:ext uri="{FF2B5EF4-FFF2-40B4-BE49-F238E27FC236}">
                <a16:creationId xmlns:a16="http://schemas.microsoft.com/office/drawing/2014/main" id="{7802E5EE-2C78-4C13-B9E6-8DE2D8E3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306F-B65C-4A7F-99F8-D0FCECFF0670}"/>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35040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Cambria" panose="02040503050406030204" pitchFamily="18" charset="0"/>
                <a:ea typeface="Cambria" panose="02040503050406030204" pitchFamily="18"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8821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latin typeface="Cambria" panose="02040503050406030204" pitchFamily="18" charset="0"/>
                <a:ea typeface="Cambria" panose="02040503050406030204"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atin typeface="Cambria" panose="02040503050406030204" pitchFamily="18" charset="0"/>
                <a:ea typeface="Cambria" panose="02040503050406030204" pitchFamily="18" charset="0"/>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4443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35195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60B-E114-4235-A5FE-E38EEC45B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11BBB-7F2C-4698-8939-C3F96B49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5483A-0B80-4943-A92B-9BB08D21ED6E}"/>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5" name="Footer Placeholder 4">
            <a:extLst>
              <a:ext uri="{FF2B5EF4-FFF2-40B4-BE49-F238E27FC236}">
                <a16:creationId xmlns:a16="http://schemas.microsoft.com/office/drawing/2014/main" id="{8A00D940-5708-4CCD-932A-2A8F28D9C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53AC-36D9-46FC-A6B1-4C4640875E5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88193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6E02-BD27-490B-9351-BE2FE50C0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D78DA-FA2A-4459-BA30-97A16A5F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9460C-9527-49EF-9D24-5D229593B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82C1-DECB-4563-BA38-891A71795EF3}"/>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6" name="Footer Placeholder 5">
            <a:extLst>
              <a:ext uri="{FF2B5EF4-FFF2-40B4-BE49-F238E27FC236}">
                <a16:creationId xmlns:a16="http://schemas.microsoft.com/office/drawing/2014/main" id="{BB7261F5-EC9D-4194-AA19-D1F486D4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09AA6-B08F-43BE-A750-7303149ED706}"/>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41895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BAAB-3E7D-46E8-9ED3-B5728626A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211E9-806C-42FD-BD22-BA9964C2B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6D807-BD57-42DD-97F4-2ECD7134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640C7-9885-473C-9257-CBEAF0A89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3D535-E794-4B73-B9EC-A16411EE2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A10D54-A4BC-447D-B4C6-768788BE5656}"/>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8" name="Footer Placeholder 7">
            <a:extLst>
              <a:ext uri="{FF2B5EF4-FFF2-40B4-BE49-F238E27FC236}">
                <a16:creationId xmlns:a16="http://schemas.microsoft.com/office/drawing/2014/main" id="{F3C71C43-77EC-4AE2-A120-1B71FC4B5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59EB4-574A-45BF-AB64-FF9C5B05FB85}"/>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7503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1DF-680F-476C-AA7E-BD5CD6FC0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6C03A-CB07-4A34-89F2-13FD892A5AFB}"/>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4" name="Footer Placeholder 3">
            <a:extLst>
              <a:ext uri="{FF2B5EF4-FFF2-40B4-BE49-F238E27FC236}">
                <a16:creationId xmlns:a16="http://schemas.microsoft.com/office/drawing/2014/main" id="{CA8FAAF1-01EC-4F4C-A9A4-FE9F5FF01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85560-8D27-4FD9-96C4-3B26D1BB3A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803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0B988-3236-4761-9139-5922D7809672}"/>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3" name="Footer Placeholder 2">
            <a:extLst>
              <a:ext uri="{FF2B5EF4-FFF2-40B4-BE49-F238E27FC236}">
                <a16:creationId xmlns:a16="http://schemas.microsoft.com/office/drawing/2014/main" id="{97534677-7CBB-4FF6-81A9-2FFE2E7B8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19484-C42F-4B4D-91AD-55FEADA26E49}"/>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66580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8620-D748-4FB5-9F57-207EB330A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E3177-94C1-49DB-8711-0DC8CD3AC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2045E-E7EF-452E-8DA6-842FC9E8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FEE9F-324D-4560-9BC8-E867FBD37BE8}"/>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6" name="Footer Placeholder 5">
            <a:extLst>
              <a:ext uri="{FF2B5EF4-FFF2-40B4-BE49-F238E27FC236}">
                <a16:creationId xmlns:a16="http://schemas.microsoft.com/office/drawing/2014/main" id="{BF107F1A-71F7-4781-B310-B77D0B537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DCD6C-37C1-4C82-980C-10E28A1BF7B3}"/>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39252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85AE-E250-42EB-AE5C-500236B46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7879D-9A15-4AE4-B4C7-252EAAB0B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99A3B-4B67-4147-AFFF-BD675515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5942-F7F8-4304-8563-1D53A765C642}"/>
              </a:ext>
            </a:extLst>
          </p:cNvPr>
          <p:cNvSpPr>
            <a:spLocks noGrp="1"/>
          </p:cNvSpPr>
          <p:nvPr>
            <p:ph type="dt" sz="half" idx="10"/>
          </p:nvPr>
        </p:nvSpPr>
        <p:spPr/>
        <p:txBody>
          <a:bodyPr/>
          <a:lstStyle/>
          <a:p>
            <a:fld id="{74F3EDDC-F97C-4AFD-BADE-61A43BAB2676}" type="datetimeFigureOut">
              <a:rPr lang="en-US" smtClean="0"/>
              <a:t>9/23/2025</a:t>
            </a:fld>
            <a:endParaRPr lang="en-US"/>
          </a:p>
        </p:txBody>
      </p:sp>
      <p:sp>
        <p:nvSpPr>
          <p:cNvPr id="6" name="Footer Placeholder 5">
            <a:extLst>
              <a:ext uri="{FF2B5EF4-FFF2-40B4-BE49-F238E27FC236}">
                <a16:creationId xmlns:a16="http://schemas.microsoft.com/office/drawing/2014/main" id="{EE9E0ACB-B06A-4FAF-9ED1-B85B8E78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D0876-EFF1-4A2A-9FA6-390501E723AE}"/>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21720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FCF4A-AB9A-4338-9E38-674A30B48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4C21F-B4BE-4715-9C14-FD4828BDD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28FD-40DB-4988-9A1E-459754C03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74F3EDDC-F97C-4AFD-BADE-61A43BAB2676}" type="datetimeFigureOut">
              <a:rPr lang="en-US" smtClean="0"/>
              <a:pPr/>
              <a:t>9/23/2025</a:t>
            </a:fld>
            <a:endParaRPr lang="en-US"/>
          </a:p>
        </p:txBody>
      </p:sp>
      <p:sp>
        <p:nvSpPr>
          <p:cNvPr id="5" name="Footer Placeholder 4">
            <a:extLst>
              <a:ext uri="{FF2B5EF4-FFF2-40B4-BE49-F238E27FC236}">
                <a16:creationId xmlns:a16="http://schemas.microsoft.com/office/drawing/2014/main" id="{4F91DCF9-3B39-48B1-9A98-8BDC68E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DDA1DC75-060A-469F-9C6C-C72B13AAC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216C3D80-5741-426B-B7F9-7684F444A4E3}" type="slidenum">
              <a:rPr lang="en-US" smtClean="0"/>
              <a:pPr/>
              <a:t>‹#›</a:t>
            </a:fld>
            <a:endParaRPr lang="en-US"/>
          </a:p>
        </p:txBody>
      </p:sp>
    </p:spTree>
    <p:extLst>
      <p:ext uri="{BB962C8B-B14F-4D97-AF65-F5344CB8AC3E}">
        <p14:creationId xmlns:p14="http://schemas.microsoft.com/office/powerpoint/2010/main" val="4195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9671709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1.gif"/><Relationship Id="rId7" Type="http://schemas.openxmlformats.org/officeDocument/2006/relationships/slide" Target="slide4.xml"/><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8.xml"/><Relationship Id="rId5" Type="http://schemas.openxmlformats.org/officeDocument/2006/relationships/slide" Target="slide6.xml"/><Relationship Id="rId15" Type="http://schemas.openxmlformats.org/officeDocument/2006/relationships/image" Target="../media/image3.svg"/><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slide" Target="slide10.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slide" Target="slide12.xm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1.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3.pn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7.jpe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slide" Target="slide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85 Fb Thu Huong Pham">
            <a:extLst>
              <a:ext uri="{FF2B5EF4-FFF2-40B4-BE49-F238E27FC236}">
                <a16:creationId xmlns:a16="http://schemas.microsoft.com/office/drawing/2014/main" id="{631200A9-8D63-CE34-186A-14BC85D7A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8639" y="1280258"/>
            <a:ext cx="6921304" cy="4892405"/>
          </a:xfrm>
          <a:prstGeom prst="rect">
            <a:avLst/>
          </a:prstGeom>
          <a:noFill/>
          <a:ln>
            <a:solidFill>
              <a:schemeClr val="accent1"/>
            </a:solidFill>
          </a:ln>
        </p:spPr>
      </p:pic>
      <p:sp>
        <p:nvSpPr>
          <p:cNvPr id="2" name="Title 1" descr="n185 Fb Thu Huong Pham">
            <a:extLst>
              <a:ext uri="{FF2B5EF4-FFF2-40B4-BE49-F238E27FC236}">
                <a16:creationId xmlns:a16="http://schemas.microsoft.com/office/drawing/2014/main" id="{C13178FE-3AF9-8493-FDF2-B12E409B5487}"/>
              </a:ext>
            </a:extLst>
          </p:cNvPr>
          <p:cNvSpPr>
            <a:spLocks noGrp="1"/>
          </p:cNvSpPr>
          <p:nvPr>
            <p:ph type="title"/>
          </p:nvPr>
        </p:nvSpPr>
        <p:spPr>
          <a:xfrm>
            <a:off x="1873826" y="62437"/>
            <a:ext cx="8444348" cy="618548"/>
          </a:xfrm>
          <a:solidFill>
            <a:srgbClr val="FEE8C5"/>
          </a:solidFill>
        </p:spPr>
        <p:txBody>
          <a:bodyPr>
            <a:normAutofit/>
          </a:bodyPr>
          <a:lstStyle/>
          <a:p>
            <a:pPr algn="ctr"/>
            <a:r>
              <a:rPr lang="en-US" sz="2800" b="1" dirty="0">
                <a:latin typeface="Cambria" panose="02040503050406030204" pitchFamily="18" charset="0"/>
                <a:cs typeface="Times New Roman" panose="02020603050405020304" pitchFamily="18" charset="0"/>
              </a:rPr>
              <a:t>KIỂM TRA </a:t>
            </a:r>
            <a:r>
              <a:rPr lang="en-US" sz="2800" b="1">
                <a:latin typeface="Cambria" panose="02040503050406030204" pitchFamily="18" charset="0"/>
                <a:cs typeface="Times New Roman" panose="02020603050405020304" pitchFamily="18" charset="0"/>
              </a:rPr>
              <a:t>BÀI CŨ –  TRÒ </a:t>
            </a:r>
            <a:r>
              <a:rPr lang="en-US" sz="2800" b="1" dirty="0">
                <a:latin typeface="Cambria" panose="02040503050406030204" pitchFamily="18" charset="0"/>
                <a:cs typeface="Times New Roman" panose="02020603050405020304" pitchFamily="18" charset="0"/>
              </a:rPr>
              <a:t>CHƠI “MẢNH GHÉP”</a:t>
            </a:r>
          </a:p>
        </p:txBody>
      </p:sp>
      <p:sp>
        <p:nvSpPr>
          <p:cNvPr id="3" name="Rectangle 2" descr="n185 Fb Thu Huong Pham">
            <a:hlinkClick r:id="rId4" action="ppaction://hlinksldjump"/>
            <a:extLst>
              <a:ext uri="{FF2B5EF4-FFF2-40B4-BE49-F238E27FC236}">
                <a16:creationId xmlns:a16="http://schemas.microsoft.com/office/drawing/2014/main" id="{6323680D-B10C-B231-0CE7-A36FA68833A3}"/>
              </a:ext>
            </a:extLst>
          </p:cNvPr>
          <p:cNvSpPr/>
          <p:nvPr/>
        </p:nvSpPr>
        <p:spPr>
          <a:xfrm>
            <a:off x="4646352" y="985582"/>
            <a:ext cx="2377440" cy="18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1</a:t>
            </a:r>
          </a:p>
        </p:txBody>
      </p:sp>
      <p:sp>
        <p:nvSpPr>
          <p:cNvPr id="6" name="Rectangle 5" descr="n185 Fb Thu Huong Pham">
            <a:hlinkClick r:id="rId5" action="ppaction://hlinksldjump"/>
            <a:extLst>
              <a:ext uri="{FF2B5EF4-FFF2-40B4-BE49-F238E27FC236}">
                <a16:creationId xmlns:a16="http://schemas.microsoft.com/office/drawing/2014/main" id="{84FFB16B-6394-6645-C819-E6431FFAAC61}"/>
              </a:ext>
            </a:extLst>
          </p:cNvPr>
          <p:cNvSpPr/>
          <p:nvPr/>
        </p:nvSpPr>
        <p:spPr>
          <a:xfrm>
            <a:off x="4642614" y="2814382"/>
            <a:ext cx="2377440" cy="1828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4</a:t>
            </a:r>
          </a:p>
        </p:txBody>
      </p:sp>
      <p:sp>
        <p:nvSpPr>
          <p:cNvPr id="7" name="Rectangle 6" descr="n185 Fb Thu Huong Pham">
            <a:hlinkClick r:id="rId6" action="ppaction://hlinksldjump"/>
            <a:extLst>
              <a:ext uri="{FF2B5EF4-FFF2-40B4-BE49-F238E27FC236}">
                <a16:creationId xmlns:a16="http://schemas.microsoft.com/office/drawing/2014/main" id="{CD56705D-E953-90C7-51A0-0A847D025256}"/>
              </a:ext>
            </a:extLst>
          </p:cNvPr>
          <p:cNvSpPr/>
          <p:nvPr/>
        </p:nvSpPr>
        <p:spPr>
          <a:xfrm>
            <a:off x="4642890" y="4632738"/>
            <a:ext cx="2377440" cy="1828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7</a:t>
            </a:r>
          </a:p>
        </p:txBody>
      </p:sp>
      <p:sp>
        <p:nvSpPr>
          <p:cNvPr id="8" name="Rectangle 7" descr="n185 Fb Thu Huong Pham">
            <a:hlinkClick r:id="rId7" action="ppaction://hlinksldjump"/>
            <a:extLst>
              <a:ext uri="{FF2B5EF4-FFF2-40B4-BE49-F238E27FC236}">
                <a16:creationId xmlns:a16="http://schemas.microsoft.com/office/drawing/2014/main" id="{4782DA7A-1E1A-2721-9613-EB836355E23C}"/>
              </a:ext>
            </a:extLst>
          </p:cNvPr>
          <p:cNvSpPr/>
          <p:nvPr/>
        </p:nvSpPr>
        <p:spPr>
          <a:xfrm>
            <a:off x="7020054" y="991383"/>
            <a:ext cx="237744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2</a:t>
            </a:r>
          </a:p>
        </p:txBody>
      </p:sp>
      <p:sp>
        <p:nvSpPr>
          <p:cNvPr id="9" name="Rectangle 8" descr="n185 Fb Thu Huong Pham">
            <a:hlinkClick r:id="rId8" action="ppaction://hlinksldjump"/>
            <a:extLst>
              <a:ext uri="{FF2B5EF4-FFF2-40B4-BE49-F238E27FC236}">
                <a16:creationId xmlns:a16="http://schemas.microsoft.com/office/drawing/2014/main" id="{0382CDFC-44E2-7887-BFCE-8E68ACC08426}"/>
              </a:ext>
            </a:extLst>
          </p:cNvPr>
          <p:cNvSpPr/>
          <p:nvPr/>
        </p:nvSpPr>
        <p:spPr>
          <a:xfrm>
            <a:off x="7016316" y="2810124"/>
            <a:ext cx="2377440" cy="182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atin typeface="Cambria" panose="02040503050406030204" pitchFamily="18" charset="0"/>
                <a:cs typeface="Times New Roman" panose="02020603050405020304" pitchFamily="18" charset="0"/>
              </a:rPr>
              <a:t>5</a:t>
            </a:r>
            <a:endParaRPr lang="en-US" sz="8000" b="1" dirty="0">
              <a:latin typeface="Cambria" panose="02040503050406030204" pitchFamily="18" charset="0"/>
              <a:cs typeface="Times New Roman" panose="02020603050405020304" pitchFamily="18" charset="0"/>
            </a:endParaRPr>
          </a:p>
        </p:txBody>
      </p:sp>
      <p:sp>
        <p:nvSpPr>
          <p:cNvPr id="10" name="Rectangle 9" descr="n185 Fb Thu Huong Pham">
            <a:hlinkClick r:id="rId9" action="ppaction://hlinksldjump"/>
            <a:extLst>
              <a:ext uri="{FF2B5EF4-FFF2-40B4-BE49-F238E27FC236}">
                <a16:creationId xmlns:a16="http://schemas.microsoft.com/office/drawing/2014/main" id="{61AB36F5-D61D-2BF0-DDBE-3AD5392924D0}"/>
              </a:ext>
            </a:extLst>
          </p:cNvPr>
          <p:cNvSpPr/>
          <p:nvPr/>
        </p:nvSpPr>
        <p:spPr>
          <a:xfrm>
            <a:off x="7023792" y="4632738"/>
            <a:ext cx="237744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8</a:t>
            </a:r>
          </a:p>
        </p:txBody>
      </p:sp>
      <p:sp>
        <p:nvSpPr>
          <p:cNvPr id="11" name="Rectangle 10" descr="n185 Fb Thu Huong Pham">
            <a:hlinkClick r:id="rId10" action="ppaction://hlinksldjump"/>
            <a:extLst>
              <a:ext uri="{FF2B5EF4-FFF2-40B4-BE49-F238E27FC236}">
                <a16:creationId xmlns:a16="http://schemas.microsoft.com/office/drawing/2014/main" id="{90924788-700E-CC82-424F-565692984560}"/>
              </a:ext>
            </a:extLst>
          </p:cNvPr>
          <p:cNvSpPr/>
          <p:nvPr/>
        </p:nvSpPr>
        <p:spPr>
          <a:xfrm>
            <a:off x="9397494" y="985582"/>
            <a:ext cx="237744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3</a:t>
            </a:r>
          </a:p>
        </p:txBody>
      </p:sp>
      <p:sp>
        <p:nvSpPr>
          <p:cNvPr id="12" name="Rectangle 11" descr="n185 Fb Thu Huong Pham">
            <a:hlinkClick r:id="rId11" action="ppaction://hlinksldjump"/>
            <a:extLst>
              <a:ext uri="{FF2B5EF4-FFF2-40B4-BE49-F238E27FC236}">
                <a16:creationId xmlns:a16="http://schemas.microsoft.com/office/drawing/2014/main" id="{F233BC4B-9643-A3C2-551A-97289D46EC20}"/>
              </a:ext>
            </a:extLst>
          </p:cNvPr>
          <p:cNvSpPr/>
          <p:nvPr/>
        </p:nvSpPr>
        <p:spPr>
          <a:xfrm>
            <a:off x="9393756" y="2814382"/>
            <a:ext cx="2381178"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6</a:t>
            </a:r>
          </a:p>
        </p:txBody>
      </p:sp>
      <p:sp>
        <p:nvSpPr>
          <p:cNvPr id="13" name="Rectangle 12" descr="n185 Fb Thu Huong Pham">
            <a:hlinkClick r:id="rId12" action="ppaction://hlinksldjump"/>
            <a:extLst>
              <a:ext uri="{FF2B5EF4-FFF2-40B4-BE49-F238E27FC236}">
                <a16:creationId xmlns:a16="http://schemas.microsoft.com/office/drawing/2014/main" id="{A480D1BD-D76F-E292-3821-122AA578AC60}"/>
              </a:ext>
            </a:extLst>
          </p:cNvPr>
          <p:cNvSpPr/>
          <p:nvPr/>
        </p:nvSpPr>
        <p:spPr>
          <a:xfrm>
            <a:off x="9397494" y="4632738"/>
            <a:ext cx="2377440" cy="182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9</a:t>
            </a:r>
          </a:p>
        </p:txBody>
      </p:sp>
      <p:sp>
        <p:nvSpPr>
          <p:cNvPr id="14" name="Rectangle 13" descr="n185 Fb Thu Huong Pham">
            <a:extLst>
              <a:ext uri="{FF2B5EF4-FFF2-40B4-BE49-F238E27FC236}">
                <a16:creationId xmlns:a16="http://schemas.microsoft.com/office/drawing/2014/main" id="{F706E285-90A7-4B19-90CA-A0155B692497}"/>
              </a:ext>
            </a:extLst>
          </p:cNvPr>
          <p:cNvSpPr/>
          <p:nvPr/>
        </p:nvSpPr>
        <p:spPr>
          <a:xfrm>
            <a:off x="435609" y="1840178"/>
            <a:ext cx="935990" cy="1069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1</a:t>
            </a:r>
          </a:p>
        </p:txBody>
      </p:sp>
      <p:sp>
        <p:nvSpPr>
          <p:cNvPr id="15" name="Rectangle 14" descr="n185 Fb Thu Huong Pham">
            <a:extLst>
              <a:ext uri="{FF2B5EF4-FFF2-40B4-BE49-F238E27FC236}">
                <a16:creationId xmlns:a16="http://schemas.microsoft.com/office/drawing/2014/main" id="{9D64602C-8587-0706-5A49-20A52C4C03E7}"/>
              </a:ext>
            </a:extLst>
          </p:cNvPr>
          <p:cNvSpPr/>
          <p:nvPr/>
        </p:nvSpPr>
        <p:spPr>
          <a:xfrm>
            <a:off x="435609" y="3149429"/>
            <a:ext cx="935990" cy="1069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4</a:t>
            </a:r>
          </a:p>
        </p:txBody>
      </p:sp>
      <p:sp>
        <p:nvSpPr>
          <p:cNvPr id="16" name="Rectangle 15" descr="n185 Fb Thu Huong Pham">
            <a:extLst>
              <a:ext uri="{FF2B5EF4-FFF2-40B4-BE49-F238E27FC236}">
                <a16:creationId xmlns:a16="http://schemas.microsoft.com/office/drawing/2014/main" id="{1BD609A0-CAA1-7AEE-4302-F075E0CF9D4D}"/>
              </a:ext>
            </a:extLst>
          </p:cNvPr>
          <p:cNvSpPr/>
          <p:nvPr/>
        </p:nvSpPr>
        <p:spPr>
          <a:xfrm>
            <a:off x="441717" y="4458681"/>
            <a:ext cx="935990" cy="1069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7</a:t>
            </a:r>
          </a:p>
        </p:txBody>
      </p:sp>
      <p:sp>
        <p:nvSpPr>
          <p:cNvPr id="17" name="Rectangle 16" descr="n185 Fb Thu Huong Pham">
            <a:extLst>
              <a:ext uri="{FF2B5EF4-FFF2-40B4-BE49-F238E27FC236}">
                <a16:creationId xmlns:a16="http://schemas.microsoft.com/office/drawing/2014/main" id="{B7E17392-5916-D962-F1B2-F419910B0D5A}"/>
              </a:ext>
            </a:extLst>
          </p:cNvPr>
          <p:cNvSpPr/>
          <p:nvPr/>
        </p:nvSpPr>
        <p:spPr>
          <a:xfrm>
            <a:off x="1724080" y="1403761"/>
            <a:ext cx="935990" cy="1069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2</a:t>
            </a:r>
          </a:p>
        </p:txBody>
      </p:sp>
      <p:sp>
        <p:nvSpPr>
          <p:cNvPr id="18" name="Rectangle 17" descr="n185 Fb Thu Huong Pham">
            <a:extLst>
              <a:ext uri="{FF2B5EF4-FFF2-40B4-BE49-F238E27FC236}">
                <a16:creationId xmlns:a16="http://schemas.microsoft.com/office/drawing/2014/main" id="{F168AD44-5856-21EF-E36F-30F146D58171}"/>
              </a:ext>
            </a:extLst>
          </p:cNvPr>
          <p:cNvSpPr/>
          <p:nvPr/>
        </p:nvSpPr>
        <p:spPr>
          <a:xfrm>
            <a:off x="1724080" y="2713012"/>
            <a:ext cx="935990" cy="10697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5</a:t>
            </a:r>
          </a:p>
        </p:txBody>
      </p:sp>
      <p:sp>
        <p:nvSpPr>
          <p:cNvPr id="19" name="Rectangle 18" descr="n185 Fb Thu Huong Pham">
            <a:extLst>
              <a:ext uri="{FF2B5EF4-FFF2-40B4-BE49-F238E27FC236}">
                <a16:creationId xmlns:a16="http://schemas.microsoft.com/office/drawing/2014/main" id="{C2E54703-6293-048E-1932-0451E796BC22}"/>
              </a:ext>
            </a:extLst>
          </p:cNvPr>
          <p:cNvSpPr/>
          <p:nvPr/>
        </p:nvSpPr>
        <p:spPr>
          <a:xfrm>
            <a:off x="1730188" y="4022263"/>
            <a:ext cx="935990" cy="1069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8</a:t>
            </a:r>
          </a:p>
        </p:txBody>
      </p:sp>
      <p:sp>
        <p:nvSpPr>
          <p:cNvPr id="20" name="Rectangle 19" descr="n185 Fb Thu Huong Pham">
            <a:extLst>
              <a:ext uri="{FF2B5EF4-FFF2-40B4-BE49-F238E27FC236}">
                <a16:creationId xmlns:a16="http://schemas.microsoft.com/office/drawing/2014/main" id="{DC8C7CDC-163D-CF89-B04A-F61F0A8DEEE2}"/>
              </a:ext>
            </a:extLst>
          </p:cNvPr>
          <p:cNvSpPr/>
          <p:nvPr/>
        </p:nvSpPr>
        <p:spPr>
          <a:xfrm>
            <a:off x="2929424" y="967344"/>
            <a:ext cx="935990" cy="1069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3</a:t>
            </a:r>
          </a:p>
        </p:txBody>
      </p:sp>
      <p:sp>
        <p:nvSpPr>
          <p:cNvPr id="21" name="Rectangle 20" descr="n185 Fb Thu Huong Pham">
            <a:extLst>
              <a:ext uri="{FF2B5EF4-FFF2-40B4-BE49-F238E27FC236}">
                <a16:creationId xmlns:a16="http://schemas.microsoft.com/office/drawing/2014/main" id="{DB94C68C-E749-9BF5-D4CD-C5EA9A8276B8}"/>
              </a:ext>
            </a:extLst>
          </p:cNvPr>
          <p:cNvSpPr/>
          <p:nvPr/>
        </p:nvSpPr>
        <p:spPr>
          <a:xfrm>
            <a:off x="2929424" y="2276595"/>
            <a:ext cx="935990" cy="1069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6</a:t>
            </a:r>
          </a:p>
        </p:txBody>
      </p:sp>
      <p:sp>
        <p:nvSpPr>
          <p:cNvPr id="22" name="Rectangle 21" descr="n185 Fb Thu Huong Pham">
            <a:extLst>
              <a:ext uri="{FF2B5EF4-FFF2-40B4-BE49-F238E27FC236}">
                <a16:creationId xmlns:a16="http://schemas.microsoft.com/office/drawing/2014/main" id="{BB72BC0F-7594-E234-DF35-F148B6409B5D}"/>
              </a:ext>
            </a:extLst>
          </p:cNvPr>
          <p:cNvSpPr/>
          <p:nvPr/>
        </p:nvSpPr>
        <p:spPr>
          <a:xfrm>
            <a:off x="2935532" y="3585846"/>
            <a:ext cx="935990" cy="1069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9</a:t>
            </a:r>
          </a:p>
        </p:txBody>
      </p:sp>
      <p:cxnSp>
        <p:nvCxnSpPr>
          <p:cNvPr id="24" name="Straight Connector 23" descr="n185 Fb Thu Huong Pham">
            <a:extLst>
              <a:ext uri="{FF2B5EF4-FFF2-40B4-BE49-F238E27FC236}">
                <a16:creationId xmlns:a16="http://schemas.microsoft.com/office/drawing/2014/main" id="{3065888B-4CFA-39C5-0BBB-317500606C09}"/>
              </a:ext>
            </a:extLst>
          </p:cNvPr>
          <p:cNvCxnSpPr>
            <a:cxnSpLocks/>
          </p:cNvCxnSpPr>
          <p:nvPr/>
        </p:nvCxnSpPr>
        <p:spPr>
          <a:xfrm>
            <a:off x="4176692" y="868680"/>
            <a:ext cx="0" cy="566928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5" name="Flowchart: Process 24" descr="n185 Fb Thu Huong Pham">
            <a:extLst>
              <a:ext uri="{FF2B5EF4-FFF2-40B4-BE49-F238E27FC236}">
                <a16:creationId xmlns:a16="http://schemas.microsoft.com/office/drawing/2014/main" id="{0AF63A36-EF85-B836-CBCA-DB3E5DC57CA1}"/>
              </a:ext>
            </a:extLst>
          </p:cNvPr>
          <p:cNvSpPr/>
          <p:nvPr/>
        </p:nvSpPr>
        <p:spPr>
          <a:xfrm>
            <a:off x="435609" y="5872124"/>
            <a:ext cx="3429804" cy="612648"/>
          </a:xfrm>
          <a:prstGeom prst="flowChartProcess">
            <a:avLst/>
          </a:prstGeom>
          <a:solidFill>
            <a:srgbClr val="FFC4A9"/>
          </a:solidFill>
          <a:ln>
            <a:solidFill>
              <a:srgbClr val="85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cs typeface="Times New Roman" panose="02020603050405020304" pitchFamily="18" charset="0"/>
              </a:rPr>
              <a:t>HÌNH ẢNH BÍ MẬT</a:t>
            </a:r>
          </a:p>
        </p:txBody>
      </p:sp>
      <p:pic>
        <p:nvPicPr>
          <p:cNvPr id="35" name="Graphic 34" descr="n185 Fb Thu Huong Pham">
            <a:hlinkClick r:id="rId13" action="ppaction://hlinksldjump"/>
            <a:extLst>
              <a:ext uri="{FF2B5EF4-FFF2-40B4-BE49-F238E27FC236}">
                <a16:creationId xmlns:a16="http://schemas.microsoft.com/office/drawing/2014/main" id="{46570445-2BA6-A9F8-4840-16046DCFD2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917299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5" presetClass="exit" presetSubtype="10" fill="hold" grpId="1" nodeType="with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5" presetClass="emph" presetSubtype="0" fill="hold" grpId="0" nodeType="clickEffect">
                                  <p:stCondLst>
                                    <p:cond delay="0"/>
                                  </p:stCondLst>
                                  <p:childTnLst>
                                    <p:animClr clrSpc="hsl" dir="cw">
                                      <p:cBhvr override="childStyle">
                                        <p:cTn id="22" dur="500" fill="hold"/>
                                        <p:tgtEl>
                                          <p:spTgt spid="8"/>
                                        </p:tgtEl>
                                        <p:attrNameLst>
                                          <p:attrName>style.color</p:attrName>
                                        </p:attrNameLst>
                                      </p:cBhvr>
                                      <p:by>
                                        <p:hsl h="0" s="-70588" l="0"/>
                                      </p:by>
                                    </p:animClr>
                                    <p:animClr clrSpc="hsl" dir="cw">
                                      <p:cBhvr>
                                        <p:cTn id="23" dur="500" fill="hold"/>
                                        <p:tgtEl>
                                          <p:spTgt spid="8"/>
                                        </p:tgtEl>
                                        <p:attrNameLst>
                                          <p:attrName>fillcolor</p:attrName>
                                        </p:attrNameLst>
                                      </p:cBhvr>
                                      <p:by>
                                        <p:hsl h="0" s="-70588" l="0"/>
                                      </p:by>
                                    </p:animClr>
                                    <p:animClr clrSpc="hsl" dir="cw">
                                      <p:cBhvr>
                                        <p:cTn id="24" dur="500" fill="hold"/>
                                        <p:tgtEl>
                                          <p:spTgt spid="8"/>
                                        </p:tgtEl>
                                        <p:attrNameLst>
                                          <p:attrName>stroke.color</p:attrName>
                                        </p:attrNameLst>
                                      </p:cBhvr>
                                      <p:by>
                                        <p:hsl h="0" s="-70588" l="0"/>
                                      </p:by>
                                    </p:animClr>
                                    <p:set>
                                      <p:cBhvr>
                                        <p:cTn id="25"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11"/>
                                        </p:tgtEl>
                                        <p:attrNameLst>
                                          <p:attrName>style.color</p:attrName>
                                        </p:attrNameLst>
                                      </p:cBhvr>
                                      <p:by>
                                        <p:hsl h="0" s="-70588" l="0"/>
                                      </p:by>
                                    </p:animClr>
                                    <p:animClr clrSpc="hsl" dir="cw">
                                      <p:cBhvr>
                                        <p:cTn id="39" dur="500" fill="hold"/>
                                        <p:tgtEl>
                                          <p:spTgt spid="11"/>
                                        </p:tgtEl>
                                        <p:attrNameLst>
                                          <p:attrName>fillcolor</p:attrName>
                                        </p:attrNameLst>
                                      </p:cBhvr>
                                      <p:by>
                                        <p:hsl h="0" s="-70588" l="0"/>
                                      </p:by>
                                    </p:animClr>
                                    <p:animClr clrSpc="hsl" dir="cw">
                                      <p:cBhvr>
                                        <p:cTn id="40" dur="500" fill="hold"/>
                                        <p:tgtEl>
                                          <p:spTgt spid="11"/>
                                        </p:tgtEl>
                                        <p:attrNameLst>
                                          <p:attrName>stroke.color</p:attrName>
                                        </p:attrNameLst>
                                      </p:cBhvr>
                                      <p:by>
                                        <p:hsl h="0" s="-70588" l="0"/>
                                      </p:by>
                                    </p:animClr>
                                    <p:set>
                                      <p:cBhvr>
                                        <p:cTn id="41"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5" presetClass="emph" presetSubtype="0" fill="hold" grpId="0" nodeType="clickEffect">
                                  <p:stCondLst>
                                    <p:cond delay="0"/>
                                  </p:stCondLst>
                                  <p:childTnLst>
                                    <p:animClr clrSpc="hsl" dir="cw">
                                      <p:cBhvr override="childStyle">
                                        <p:cTn id="54" dur="500" fill="hold"/>
                                        <p:tgtEl>
                                          <p:spTgt spid="6"/>
                                        </p:tgtEl>
                                        <p:attrNameLst>
                                          <p:attrName>style.color</p:attrName>
                                        </p:attrNameLst>
                                      </p:cBhvr>
                                      <p:by>
                                        <p:hsl h="0" s="-70588" l="0"/>
                                      </p:by>
                                    </p:animClr>
                                    <p:animClr clrSpc="hsl" dir="cw">
                                      <p:cBhvr>
                                        <p:cTn id="55" dur="500" fill="hold"/>
                                        <p:tgtEl>
                                          <p:spTgt spid="6"/>
                                        </p:tgtEl>
                                        <p:attrNameLst>
                                          <p:attrName>fillcolor</p:attrName>
                                        </p:attrNameLst>
                                      </p:cBhvr>
                                      <p:by>
                                        <p:hsl h="0" s="-70588" l="0"/>
                                      </p:by>
                                    </p:animClr>
                                    <p:animClr clrSpc="hsl" dir="cw">
                                      <p:cBhvr>
                                        <p:cTn id="56" dur="500" fill="hold"/>
                                        <p:tgtEl>
                                          <p:spTgt spid="6"/>
                                        </p:tgtEl>
                                        <p:attrNameLst>
                                          <p:attrName>stroke.color</p:attrName>
                                        </p:attrNameLst>
                                      </p:cBhvr>
                                      <p:by>
                                        <p:hsl h="0" s="-70588" l="0"/>
                                      </p:by>
                                    </p:animClr>
                                    <p:set>
                                      <p:cBhvr>
                                        <p:cTn id="5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25" presetClass="emph" presetSubtype="0" fill="hold" grpId="0" nodeType="clickEffect">
                                  <p:stCondLst>
                                    <p:cond delay="0"/>
                                  </p:stCondLst>
                                  <p:childTnLst>
                                    <p:animClr clrSpc="hsl" dir="cw">
                                      <p:cBhvr override="childStyle">
                                        <p:cTn id="70" dur="500" fill="hold"/>
                                        <p:tgtEl>
                                          <p:spTgt spid="9"/>
                                        </p:tgtEl>
                                        <p:attrNameLst>
                                          <p:attrName>style.color</p:attrName>
                                        </p:attrNameLst>
                                      </p:cBhvr>
                                      <p:by>
                                        <p:hsl h="0" s="-70588" l="0"/>
                                      </p:by>
                                    </p:animClr>
                                    <p:animClr clrSpc="hsl" dir="cw">
                                      <p:cBhvr>
                                        <p:cTn id="71" dur="500" fill="hold"/>
                                        <p:tgtEl>
                                          <p:spTgt spid="9"/>
                                        </p:tgtEl>
                                        <p:attrNameLst>
                                          <p:attrName>fillcolor</p:attrName>
                                        </p:attrNameLst>
                                      </p:cBhvr>
                                      <p:by>
                                        <p:hsl h="0" s="-70588" l="0"/>
                                      </p:by>
                                    </p:animClr>
                                    <p:animClr clrSpc="hsl" dir="cw">
                                      <p:cBhvr>
                                        <p:cTn id="72" dur="500" fill="hold"/>
                                        <p:tgtEl>
                                          <p:spTgt spid="9"/>
                                        </p:tgtEl>
                                        <p:attrNameLst>
                                          <p:attrName>stroke.color</p:attrName>
                                        </p:attrNameLst>
                                      </p:cBhvr>
                                      <p:by>
                                        <p:hsl h="0" s="-70588" l="0"/>
                                      </p:by>
                                    </p:animClr>
                                    <p:set>
                                      <p:cBhvr>
                                        <p:cTn id="73"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5" presetClass="exit" presetSubtype="10" fill="hold" grpId="1" nodeType="withEffect">
                                  <p:stCondLst>
                                    <p:cond delay="0"/>
                                  </p:stCondLst>
                                  <p:childTnLst>
                                    <p:animEffect transition="out" filter="checkerboard(across)">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25" presetClass="emph" presetSubtype="0" fill="hold" grpId="0" nodeType="clickEffect">
                                  <p:stCondLst>
                                    <p:cond delay="0"/>
                                  </p:stCondLst>
                                  <p:childTnLst>
                                    <p:animClr clrSpc="hsl" dir="cw">
                                      <p:cBhvr override="childStyle">
                                        <p:cTn id="86" dur="500" fill="hold"/>
                                        <p:tgtEl>
                                          <p:spTgt spid="12"/>
                                        </p:tgtEl>
                                        <p:attrNameLst>
                                          <p:attrName>style.color</p:attrName>
                                        </p:attrNameLst>
                                      </p:cBhvr>
                                      <p:by>
                                        <p:hsl h="0" s="-70588" l="0"/>
                                      </p:by>
                                    </p:animClr>
                                    <p:animClr clrSpc="hsl" dir="cw">
                                      <p:cBhvr>
                                        <p:cTn id="87" dur="500" fill="hold"/>
                                        <p:tgtEl>
                                          <p:spTgt spid="12"/>
                                        </p:tgtEl>
                                        <p:attrNameLst>
                                          <p:attrName>fillcolor</p:attrName>
                                        </p:attrNameLst>
                                      </p:cBhvr>
                                      <p:by>
                                        <p:hsl h="0" s="-70588" l="0"/>
                                      </p:by>
                                    </p:animClr>
                                    <p:animClr clrSpc="hsl" dir="cw">
                                      <p:cBhvr>
                                        <p:cTn id="88" dur="500" fill="hold"/>
                                        <p:tgtEl>
                                          <p:spTgt spid="12"/>
                                        </p:tgtEl>
                                        <p:attrNameLst>
                                          <p:attrName>stroke.color</p:attrName>
                                        </p:attrNameLst>
                                      </p:cBhvr>
                                      <p:by>
                                        <p:hsl h="0" s="-70588" l="0"/>
                                      </p:by>
                                    </p:animClr>
                                    <p:set>
                                      <p:cBhvr>
                                        <p:cTn id="8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7"/>
                    </p:tgtEl>
                  </p:cond>
                </p:stCondLst>
                <p:endSync evt="end" delay="0">
                  <p:rtn val="all"/>
                </p:endSync>
                <p:childTnLst>
                  <p:par>
                    <p:cTn id="99" fill="hold">
                      <p:stCondLst>
                        <p:cond delay="0"/>
                      </p:stCondLst>
                      <p:childTnLst>
                        <p:par>
                          <p:cTn id="100" fill="hold">
                            <p:stCondLst>
                              <p:cond delay="0"/>
                            </p:stCondLst>
                            <p:childTnLst>
                              <p:par>
                                <p:cTn id="101" presetID="25" presetClass="emph" presetSubtype="0" fill="hold" grpId="0" nodeType="clickEffect">
                                  <p:stCondLst>
                                    <p:cond delay="0"/>
                                  </p:stCondLst>
                                  <p:childTnLst>
                                    <p:animClr clrSpc="hsl" dir="cw">
                                      <p:cBhvr override="childStyle">
                                        <p:cTn id="102" dur="500" fill="hold"/>
                                        <p:tgtEl>
                                          <p:spTgt spid="7"/>
                                        </p:tgtEl>
                                        <p:attrNameLst>
                                          <p:attrName>style.color</p:attrName>
                                        </p:attrNameLst>
                                      </p:cBhvr>
                                      <p:by>
                                        <p:hsl h="0" s="-70588" l="0"/>
                                      </p:by>
                                    </p:animClr>
                                    <p:animClr clrSpc="hsl" dir="cw">
                                      <p:cBhvr>
                                        <p:cTn id="103" dur="500" fill="hold"/>
                                        <p:tgtEl>
                                          <p:spTgt spid="7"/>
                                        </p:tgtEl>
                                        <p:attrNameLst>
                                          <p:attrName>fillcolor</p:attrName>
                                        </p:attrNameLst>
                                      </p:cBhvr>
                                      <p:by>
                                        <p:hsl h="0" s="-70588" l="0"/>
                                      </p:by>
                                    </p:animClr>
                                    <p:animClr clrSpc="hsl" dir="cw">
                                      <p:cBhvr>
                                        <p:cTn id="104" dur="500" fill="hold"/>
                                        <p:tgtEl>
                                          <p:spTgt spid="7"/>
                                        </p:tgtEl>
                                        <p:attrNameLst>
                                          <p:attrName>stroke.color</p:attrName>
                                        </p:attrNameLst>
                                      </p:cBhvr>
                                      <p:by>
                                        <p:hsl h="0" s="-70588" l="0"/>
                                      </p:by>
                                    </p:animClr>
                                    <p:set>
                                      <p:cBhvr>
                                        <p:cTn id="10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6" restart="whenNotActive" fill="hold" evtFilter="cancelBubble" nodeType="interactiveSeq">
                <p:stCondLst>
                  <p:cond evt="onClick" delay="0">
                    <p:tgtEl>
                      <p:spTgt spid="16"/>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hidden"/>
                                      </p:to>
                                    </p:set>
                                  </p:childTnLst>
                                </p:cTn>
                              </p:par>
                              <p:par>
                                <p:cTn id="111" presetID="5" presetClass="exit" presetSubtype="10" fill="hold" grpId="1" nodeType="withEffect">
                                  <p:stCondLst>
                                    <p:cond delay="0"/>
                                  </p:stCondLst>
                                  <p:childTnLst>
                                    <p:animEffect transition="out" filter="checkerboard(across)">
                                      <p:cBhvr>
                                        <p:cTn id="112" dur="500"/>
                                        <p:tgtEl>
                                          <p:spTgt spid="7"/>
                                        </p:tgtEl>
                                      </p:cBhvr>
                                    </p:animEffect>
                                    <p:set>
                                      <p:cBhvr>
                                        <p:cTn id="1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0"/>
                    </p:tgtEl>
                  </p:cond>
                </p:stCondLst>
                <p:endSync evt="end" delay="0">
                  <p:rtn val="all"/>
                </p:endSync>
                <p:childTnLst>
                  <p:par>
                    <p:cTn id="115" fill="hold">
                      <p:stCondLst>
                        <p:cond delay="0"/>
                      </p:stCondLst>
                      <p:childTnLst>
                        <p:par>
                          <p:cTn id="116" fill="hold">
                            <p:stCondLst>
                              <p:cond delay="0"/>
                            </p:stCondLst>
                            <p:childTnLst>
                              <p:par>
                                <p:cTn id="117" presetID="25" presetClass="emph" presetSubtype="0" fill="hold" grpId="0" nodeType="clickEffect">
                                  <p:stCondLst>
                                    <p:cond delay="0"/>
                                  </p:stCondLst>
                                  <p:childTnLst>
                                    <p:animClr clrSpc="hsl" dir="cw">
                                      <p:cBhvr override="childStyle">
                                        <p:cTn id="118" dur="500" fill="hold"/>
                                        <p:tgtEl>
                                          <p:spTgt spid="10"/>
                                        </p:tgtEl>
                                        <p:attrNameLst>
                                          <p:attrName>style.color</p:attrName>
                                        </p:attrNameLst>
                                      </p:cBhvr>
                                      <p:by>
                                        <p:hsl h="0" s="-70588" l="0"/>
                                      </p:by>
                                    </p:animClr>
                                    <p:animClr clrSpc="hsl" dir="cw">
                                      <p:cBhvr>
                                        <p:cTn id="119" dur="500" fill="hold"/>
                                        <p:tgtEl>
                                          <p:spTgt spid="10"/>
                                        </p:tgtEl>
                                        <p:attrNameLst>
                                          <p:attrName>fillcolor</p:attrName>
                                        </p:attrNameLst>
                                      </p:cBhvr>
                                      <p:by>
                                        <p:hsl h="0" s="-70588" l="0"/>
                                      </p:by>
                                    </p:animClr>
                                    <p:animClr clrSpc="hsl" dir="cw">
                                      <p:cBhvr>
                                        <p:cTn id="120" dur="500" fill="hold"/>
                                        <p:tgtEl>
                                          <p:spTgt spid="10"/>
                                        </p:tgtEl>
                                        <p:attrNameLst>
                                          <p:attrName>stroke.color</p:attrName>
                                        </p:attrNameLst>
                                      </p:cBhvr>
                                      <p:by>
                                        <p:hsl h="0" s="-70588" l="0"/>
                                      </p:by>
                                    </p:animClr>
                                    <p:set>
                                      <p:cBhvr>
                                        <p:cTn id="121"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19"/>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hidden"/>
                                      </p:to>
                                    </p:set>
                                  </p:childTnLst>
                                </p:cTn>
                              </p:par>
                              <p:par>
                                <p:cTn id="127" presetID="5" presetClass="exit" presetSubtype="10" fill="hold" grpId="1" nodeType="withEffect">
                                  <p:stCondLst>
                                    <p:cond delay="0"/>
                                  </p:stCondLst>
                                  <p:childTnLst>
                                    <p:animEffect transition="out" filter="checkerboard(across)">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0" restart="whenNotActive" fill="hold" evtFilter="cancelBubble" nodeType="interactiveSeq">
                <p:stCondLst>
                  <p:cond evt="onClick" delay="0">
                    <p:tgtEl>
                      <p:spTgt spid="13"/>
                    </p:tgtEl>
                  </p:cond>
                </p:stCondLst>
                <p:endSync evt="end" delay="0">
                  <p:rtn val="all"/>
                </p:endSync>
                <p:childTnLst>
                  <p:par>
                    <p:cTn id="131" fill="hold">
                      <p:stCondLst>
                        <p:cond delay="0"/>
                      </p:stCondLst>
                      <p:childTnLst>
                        <p:par>
                          <p:cTn id="132" fill="hold">
                            <p:stCondLst>
                              <p:cond delay="0"/>
                            </p:stCondLst>
                            <p:childTnLst>
                              <p:par>
                                <p:cTn id="133" presetID="25" presetClass="emph" presetSubtype="0" fill="hold" grpId="0" nodeType="clickEffect">
                                  <p:stCondLst>
                                    <p:cond delay="0"/>
                                  </p:stCondLst>
                                  <p:childTnLst>
                                    <p:animClr clrSpc="hsl" dir="cw">
                                      <p:cBhvr override="childStyle">
                                        <p:cTn id="134" dur="500" fill="hold"/>
                                        <p:tgtEl>
                                          <p:spTgt spid="13"/>
                                        </p:tgtEl>
                                        <p:attrNameLst>
                                          <p:attrName>style.color</p:attrName>
                                        </p:attrNameLst>
                                      </p:cBhvr>
                                      <p:by>
                                        <p:hsl h="0" s="-70588" l="0"/>
                                      </p:by>
                                    </p:animClr>
                                    <p:animClr clrSpc="hsl" dir="cw">
                                      <p:cBhvr>
                                        <p:cTn id="135" dur="500" fill="hold"/>
                                        <p:tgtEl>
                                          <p:spTgt spid="13"/>
                                        </p:tgtEl>
                                        <p:attrNameLst>
                                          <p:attrName>fillcolor</p:attrName>
                                        </p:attrNameLst>
                                      </p:cBhvr>
                                      <p:by>
                                        <p:hsl h="0" s="-70588" l="0"/>
                                      </p:by>
                                    </p:animClr>
                                    <p:animClr clrSpc="hsl" dir="cw">
                                      <p:cBhvr>
                                        <p:cTn id="136" dur="500" fill="hold"/>
                                        <p:tgtEl>
                                          <p:spTgt spid="13"/>
                                        </p:tgtEl>
                                        <p:attrNameLst>
                                          <p:attrName>stroke.color</p:attrName>
                                        </p:attrNameLst>
                                      </p:cBhvr>
                                      <p:by>
                                        <p:hsl h="0" s="-70588" l="0"/>
                                      </p:by>
                                    </p:animClr>
                                    <p:set>
                                      <p:cBhvr>
                                        <p:cTn id="137"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5" presetClass="exit" presetSubtype="10" fill="hold" grpId="1" nodeType="withEffect">
                                  <p:stCondLst>
                                    <p:cond delay="0"/>
                                  </p:stCondLst>
                                  <p:childTnLst>
                                    <p:animEffect transition="out" filter="checkerboard(across)">
                                      <p:cBhvr>
                                        <p:cTn id="144" dur="500"/>
                                        <p:tgtEl>
                                          <p:spTgt spid="13"/>
                                        </p:tgtEl>
                                      </p:cBhvr>
                                    </p:animEffect>
                                    <p:set>
                                      <p:cBhvr>
                                        <p:cTn id="1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47" presetClass="exit" presetSubtype="0" fill="hold" grpId="0" nodeType="clickEffect">
                                  <p:stCondLst>
                                    <p:cond delay="0"/>
                                  </p:stCondLst>
                                  <p:childTnLst>
                                    <p:animEffect transition="out" filter="fade">
                                      <p:cBhvr>
                                        <p:cTn id="150" dur="1000"/>
                                        <p:tgtEl>
                                          <p:spTgt spid="25"/>
                                        </p:tgtEl>
                                      </p:cBhvr>
                                    </p:animEffect>
                                    <p:anim calcmode="lin" valueType="num">
                                      <p:cBhvr>
                                        <p:cTn id="151" dur="1000"/>
                                        <p:tgtEl>
                                          <p:spTgt spid="25"/>
                                        </p:tgtEl>
                                        <p:attrNameLst>
                                          <p:attrName>ppt_x</p:attrName>
                                        </p:attrNameLst>
                                      </p:cBhvr>
                                      <p:tavLst>
                                        <p:tav tm="0">
                                          <p:val>
                                            <p:strVal val="ppt_x"/>
                                          </p:val>
                                        </p:tav>
                                        <p:tav tm="100000">
                                          <p:val>
                                            <p:strVal val="ppt_x"/>
                                          </p:val>
                                        </p:tav>
                                      </p:tavLst>
                                    </p:anim>
                                    <p:anim calcmode="lin" valueType="num">
                                      <p:cBhvr>
                                        <p:cTn id="152" dur="1000"/>
                                        <p:tgtEl>
                                          <p:spTgt spid="25"/>
                                        </p:tgtEl>
                                        <p:attrNameLst>
                                          <p:attrName>ppt_y</p:attrName>
                                        </p:attrNameLst>
                                      </p:cBhvr>
                                      <p:tavLst>
                                        <p:tav tm="0">
                                          <p:val>
                                            <p:strVal val="ppt_y"/>
                                          </p:val>
                                        </p:tav>
                                        <p:tav tm="100000">
                                          <p:val>
                                            <p:strVal val="ppt_y-.1"/>
                                          </p:val>
                                        </p:tav>
                                      </p:tavLst>
                                    </p:anim>
                                    <p:set>
                                      <p:cBhvr>
                                        <p:cTn id="1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736235"/>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89229"/>
            <a:ext cx="9278175" cy="15081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spcAft>
                <a:spcPts val="600"/>
              </a:spcAft>
              <a:tabLst>
                <a:tab pos="413385" algn="l"/>
              </a:tabLst>
            </a:pPr>
            <a:r>
              <a:rPr lang="en-US" sz="2600" b="1" dirty="0">
                <a:solidFill>
                  <a:srgbClr val="2B2B2C"/>
                </a:solidFill>
                <a:latin typeface="Cambria" panose="02040503050406030204" pitchFamily="18" charset="0"/>
                <a:ea typeface="Segoe UI" panose="020B0502040204020203" pitchFamily="34" charset="0"/>
              </a:rPr>
              <a:t>8.</a:t>
            </a:r>
            <a:r>
              <a:rPr lang="en-US" sz="2600" dirty="0">
                <a:solidFill>
                  <a:srgbClr val="2B2B2C"/>
                </a:solidFill>
                <a:latin typeface="Cambria" panose="02040503050406030204" pitchFamily="18" charset="0"/>
                <a:ea typeface="Segoe UI" panose="020B0502040204020203" pitchFamily="34" charset="0"/>
              </a:rPr>
              <a:t> </a:t>
            </a:r>
            <a:r>
              <a:rPr lang="en-US" sz="2600" dirty="0">
                <a:solidFill>
                  <a:schemeClr val="tx1"/>
                </a:solidFill>
                <a:latin typeface="Cambria" panose="02040503050406030204" pitchFamily="18" charset="0"/>
              </a:rPr>
              <a:t>Cho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cùng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trình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lần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lượt</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p>
          <a:p>
            <a:pPr>
              <a:spcBef>
                <a:spcPts val="600"/>
              </a:spcBef>
              <a:spcAft>
                <a:spcPts val="600"/>
              </a:spcAft>
              <a:tabLst>
                <a:tab pos="413385" algn="l"/>
              </a:tabLst>
            </a:pPr>
            <a:r>
              <a:rPr lang="en-US" sz="2600" dirty="0">
                <a:solidFill>
                  <a:schemeClr val="tx1"/>
                </a:solidFill>
                <a:latin typeface="Cambria" panose="02040503050406030204" pitchFamily="18" charset="0"/>
              </a:rPr>
              <a:t>x</a:t>
            </a:r>
            <a:r>
              <a:rPr lang="en-US" sz="2600" baseline="-25000" dirty="0">
                <a:solidFill>
                  <a:schemeClr val="tx1"/>
                </a:solidFill>
                <a:latin typeface="Cambria" panose="02040503050406030204" pitchFamily="18" charset="0"/>
              </a:rPr>
              <a:t>1</a:t>
            </a:r>
            <a:r>
              <a:rPr lang="en-US" sz="2600" dirty="0">
                <a:solidFill>
                  <a:schemeClr val="tx1"/>
                </a:solidFill>
                <a:latin typeface="Cambria" panose="02040503050406030204" pitchFamily="18" charset="0"/>
              </a:rPr>
              <a:t> = 10cos(100πt − 0,5π) (cm), x</a:t>
            </a:r>
            <a:r>
              <a:rPr lang="en-US" sz="2600" baseline="-25000" dirty="0">
                <a:solidFill>
                  <a:schemeClr val="tx1"/>
                </a:solidFill>
                <a:latin typeface="Cambria" panose="02040503050406030204" pitchFamily="18" charset="0"/>
              </a:rPr>
              <a:t>2</a:t>
            </a:r>
            <a:r>
              <a:rPr lang="en-US" sz="2600" dirty="0">
                <a:solidFill>
                  <a:schemeClr val="tx1"/>
                </a:solidFill>
                <a:latin typeface="Cambria" panose="02040503050406030204" pitchFamily="18" charset="0"/>
              </a:rPr>
              <a:t> = 10cos(100πt + 0,5π) (cm). </a:t>
            </a:r>
          </a:p>
          <a:p>
            <a:pPr>
              <a:spcBef>
                <a:spcPts val="600"/>
              </a:spcBef>
              <a:spcAft>
                <a:spcPts val="600"/>
              </a:spcAft>
              <a:tabLst>
                <a:tab pos="413385" algn="l"/>
              </a:tabLst>
            </a:pP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lệch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của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lớn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endParaRPr lang="en-US" sz="26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4564127" y="3533770"/>
            <a:ext cx="1832128" cy="612604"/>
          </a:xfrm>
          <a:prstGeom prst="rect">
            <a:avLst/>
          </a:prstGeom>
        </p:spPr>
        <p:txBody>
          <a:bodyPr wrap="square">
            <a:spAutoFit/>
          </a:bodyPr>
          <a:lstStyle/>
          <a:p>
            <a:pPr>
              <a:lnSpc>
                <a:spcPct val="115000"/>
              </a:lnSpc>
              <a:spcBef>
                <a:spcPts val="600"/>
              </a:spcBef>
              <a:spcAft>
                <a:spcPts val="600"/>
              </a:spcAft>
              <a:tabLst>
                <a:tab pos="413385" algn="l"/>
              </a:tabLst>
            </a:pPr>
            <a:r>
              <a:rPr lang="en-US" sz="3200" dirty="0">
                <a:solidFill>
                  <a:srgbClr val="2B2B2C"/>
                </a:solidFill>
                <a:latin typeface="Cambria" panose="02040503050406030204" pitchFamily="18" charset="0"/>
                <a:ea typeface="Segoe UI" panose="020B0502040204020203" pitchFamily="34" charset="0"/>
              </a:rPr>
              <a:t>0</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0.5</a:t>
            </a:r>
            <a:r>
              <a:rPr lang="el-GR" sz="3200" dirty="0">
                <a:solidFill>
                  <a:srgbClr val="2B2B2C"/>
                </a:solidFill>
                <a:latin typeface="Cambria" panose="02040503050406030204" pitchFamily="18" charset="0"/>
                <a:ea typeface="Segoe UI" panose="020B0502040204020203" pitchFamily="34" charset="0"/>
              </a:rPr>
              <a:t>π</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29B0A4A7-D2C5-1034-2C68-0F69533CCA7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04C3E05E-D321-23BC-B986-7BD15E04A713}"/>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943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49666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238943"/>
            <a:ext cx="10288791" cy="109613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tabLst>
                <a:tab pos="495935" algn="l"/>
              </a:tabLst>
            </a:pPr>
            <a:r>
              <a:rPr lang="en-US" sz="3200" b="1" dirty="0">
                <a:solidFill>
                  <a:srgbClr val="2B2B2C"/>
                </a:solidFill>
                <a:latin typeface="Cambria" panose="02040503050406030204" pitchFamily="18" charset="0"/>
                <a:ea typeface="Segoe UI" panose="020B0502040204020203" pitchFamily="34" charset="0"/>
              </a:rPr>
              <a:t>9.</a:t>
            </a:r>
            <a:r>
              <a:rPr lang="en-US" sz="32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vật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nhỏ</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dao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điều</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hòa</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theo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quỹ</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đạo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dài</a:t>
            </a:r>
            <a:r>
              <a:rPr lang="en-US" sz="3200" dirty="0">
                <a:solidFill>
                  <a:schemeClr val="tx1"/>
                </a:solidFill>
                <a:latin typeface="Cambria" panose="02040503050406030204" pitchFamily="18" charset="0"/>
              </a:rPr>
              <a:t> 12 cm. Dao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có</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biên</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a:t>
            </a:r>
            <a:r>
              <a:rPr lang="en-US" sz="3200" dirty="0">
                <a:solidFill>
                  <a:schemeClr val="tx1"/>
                </a:solidFill>
                <a:latin typeface="Cambria" panose="02040503050406030204" pitchFamily="18" charset="0"/>
              </a:rPr>
              <a:t> :</a:t>
            </a:r>
            <a:endParaRPr lang="en-US" sz="32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49322"/>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3 cm</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21658" y="3549322"/>
            <a:ext cx="1932144"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24 cm</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383805" y="3549322"/>
            <a:ext cx="1932144"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12 cm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2921" y="3549322"/>
            <a:ext cx="1956156"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52AC720E-F49D-DBDC-8C22-34E00F13A7D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A67C992D-D08E-17EC-DF0A-0D1FC317D06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369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2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9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4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185 Fb Thu Huong Pham">
            <a:extLst>
              <a:ext uri="{FF2B5EF4-FFF2-40B4-BE49-F238E27FC236}">
                <a16:creationId xmlns:a16="http://schemas.microsoft.com/office/drawing/2014/main" id="{D846B752-36B4-4EAB-9388-E7E6BBB0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65" y="2438400"/>
            <a:ext cx="4357026" cy="3999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185 Fb Thu Huong Pham">
            <a:extLst>
              <a:ext uri="{FF2B5EF4-FFF2-40B4-BE49-F238E27FC236}">
                <a16:creationId xmlns:a16="http://schemas.microsoft.com/office/drawing/2014/main" id="{77BE94D3-E6BE-46C5-A239-FD6246641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2" t="10419" r="14684"/>
          <a:stretch/>
        </p:blipFill>
        <p:spPr bwMode="auto">
          <a:xfrm>
            <a:off x="345615" y="3052386"/>
            <a:ext cx="3397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85 Fb Thu Huong Pham">
            <a:extLst>
              <a:ext uri="{FF2B5EF4-FFF2-40B4-BE49-F238E27FC236}">
                <a16:creationId xmlns:a16="http://schemas.microsoft.com/office/drawing/2014/main" id="{D799D3FB-AA4B-432F-8F76-79FD3F4C41B5}"/>
              </a:ext>
            </a:extLst>
          </p:cNvPr>
          <p:cNvPicPr>
            <a:picLocks noChangeAspect="1"/>
          </p:cNvPicPr>
          <p:nvPr/>
        </p:nvPicPr>
        <p:blipFill rotWithShape="1">
          <a:blip r:embed="rId4"/>
          <a:srcRect l="4714" t="14169" r="4389" b="24896"/>
          <a:stretch/>
        </p:blipFill>
        <p:spPr>
          <a:xfrm>
            <a:off x="3360055" y="759716"/>
            <a:ext cx="6400800" cy="966598"/>
          </a:xfrm>
          <a:prstGeom prst="rect">
            <a:avLst/>
          </a:prstGeom>
        </p:spPr>
      </p:pic>
      <p:pic>
        <p:nvPicPr>
          <p:cNvPr id="7" name="Picture 6" descr="n185 Fb Thu Huong Pham">
            <a:extLst>
              <a:ext uri="{FF2B5EF4-FFF2-40B4-BE49-F238E27FC236}">
                <a16:creationId xmlns:a16="http://schemas.microsoft.com/office/drawing/2014/main" id="{B7AAAA2F-3D87-4C55-9C66-7498A816EADA}"/>
              </a:ext>
            </a:extLst>
          </p:cNvPr>
          <p:cNvPicPr>
            <a:picLocks noChangeAspect="1"/>
          </p:cNvPicPr>
          <p:nvPr/>
        </p:nvPicPr>
        <p:blipFill rotWithShape="1">
          <a:blip r:embed="rId5"/>
          <a:srcRect r="62380" b="30519"/>
          <a:stretch/>
        </p:blipFill>
        <p:spPr>
          <a:xfrm>
            <a:off x="1805575" y="875676"/>
            <a:ext cx="1554480" cy="734678"/>
          </a:xfrm>
          <a:prstGeom prst="rect">
            <a:avLst/>
          </a:prstGeom>
        </p:spPr>
      </p:pic>
    </p:spTree>
    <p:extLst>
      <p:ext uri="{BB962C8B-B14F-4D97-AF65-F5344CB8AC3E}">
        <p14:creationId xmlns:p14="http://schemas.microsoft.com/office/powerpoint/2010/main" val="382015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45" name="Picture 44" descr="n185 Fb Thu Huong Pham">
            <a:extLst>
              <a:ext uri="{FF2B5EF4-FFF2-40B4-BE49-F238E27FC236}">
                <a16:creationId xmlns:a16="http://schemas.microsoft.com/office/drawing/2014/main" id="{0081A07B-A283-4E91-A73D-8F48B73E8F4A}"/>
              </a:ext>
            </a:extLst>
          </p:cNvPr>
          <p:cNvPicPr>
            <a:picLocks noChangeAspect="1"/>
          </p:cNvPicPr>
          <p:nvPr/>
        </p:nvPicPr>
        <p:blipFill>
          <a:blip r:embed="rId3"/>
          <a:stretch>
            <a:fillRect/>
          </a:stretch>
        </p:blipFill>
        <p:spPr>
          <a:xfrm>
            <a:off x="4339004" y="1856783"/>
            <a:ext cx="1202194" cy="1202194"/>
          </a:xfrm>
          <a:prstGeom prst="rect">
            <a:avLst/>
          </a:prstGeom>
        </p:spPr>
      </p:pic>
      <p:sp>
        <p:nvSpPr>
          <p:cNvPr id="52" name="Google Shape;52;p17" descr="n185 Fb Thu Huong Pham"/>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3" name="Google Shape;53;p17" descr="n185 Fb Thu Huong Pham"/>
          <p:cNvSpPr/>
          <p:nvPr/>
        </p:nvSpPr>
        <p:spPr>
          <a:xfrm>
            <a:off x="6237649" y="-2906132"/>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grpSp>
        <p:nvGrpSpPr>
          <p:cNvPr id="56" name="Google Shape;56;p17" descr="n185 Fb Thu Huong Pham"/>
          <p:cNvGrpSpPr/>
          <p:nvPr/>
        </p:nvGrpSpPr>
        <p:grpSpPr>
          <a:xfrm>
            <a:off x="7276558" y="-1065773"/>
            <a:ext cx="4598188" cy="5649616"/>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9" name="Google Shape;59;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descr="n185 Fb Thu Huong Pham"/>
          <p:cNvGrpSpPr/>
          <p:nvPr/>
        </p:nvGrpSpPr>
        <p:grpSpPr>
          <a:xfrm rot="-1992218">
            <a:off x="-1650841" y="-2936485"/>
            <a:ext cx="4604928" cy="468745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sp>
        <p:nvSpPr>
          <p:cNvPr id="88" name="Google Shape;88;p17" descr="n185 Fb Thu Huong Pham"/>
          <p:cNvSpPr/>
          <p:nvPr/>
        </p:nvSpPr>
        <p:spPr>
          <a:xfrm>
            <a:off x="3205100" y="57034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44" name="TextBox 43" descr="n185 Fb Thu Huong Pham">
            <a:extLst>
              <a:ext uri="{FF2B5EF4-FFF2-40B4-BE49-F238E27FC236}">
                <a16:creationId xmlns:a16="http://schemas.microsoft.com/office/drawing/2014/main" id="{8289E7F4-F1C8-43B4-B6B1-1812FAB83E53}"/>
              </a:ext>
            </a:extLst>
          </p:cNvPr>
          <p:cNvSpPr txBox="1"/>
          <p:nvPr/>
        </p:nvSpPr>
        <p:spPr>
          <a:xfrm>
            <a:off x="573366" y="3058974"/>
            <a:ext cx="8811261" cy="3664145"/>
          </a:xfrm>
          <a:prstGeom prst="rect">
            <a:avLst/>
          </a:prstGeom>
          <a:noFill/>
        </p:spPr>
        <p:txBody>
          <a:bodyPr wrap="square" rtlCol="0">
            <a:spAutoFit/>
          </a:bodyPr>
          <a:lstStyle/>
          <a:p>
            <a:pPr algn="ctr">
              <a:lnSpc>
                <a:spcPct val="120000"/>
              </a:lnSpc>
            </a:pPr>
            <a:r>
              <a:rPr lang="en-US" sz="2800" b="1" i="1" dirty="0">
                <a:solidFill>
                  <a:srgbClr val="FF0000"/>
                </a:solidFill>
                <a:latin typeface="Cambria" panose="02040503050406030204" pitchFamily="18" charset="0"/>
              </a:rPr>
              <a:t>LÀM VIỆC NHÓM</a:t>
            </a:r>
          </a:p>
          <a:p>
            <a:pPr>
              <a:lnSpc>
                <a:spcPct val="120000"/>
              </a:lnSpc>
            </a:pPr>
            <a:r>
              <a:rPr lang="en-US" sz="2800" b="1" dirty="0" err="1">
                <a:latin typeface="Cambria" panose="02040503050406030204" pitchFamily="18" charset="0"/>
              </a:rPr>
              <a:t>Mỗi</a:t>
            </a:r>
            <a:r>
              <a:rPr lang="en-US" sz="2800" b="1" dirty="0">
                <a:latin typeface="Cambria" panose="02040503050406030204" pitchFamily="18" charset="0"/>
              </a:rPr>
              <a:t> </a:t>
            </a:r>
            <a:r>
              <a:rPr lang="en-US" sz="2800" b="1" dirty="0" err="1">
                <a:latin typeface="Cambria" panose="02040503050406030204" pitchFamily="18" charset="0"/>
              </a:rPr>
              <a:t>nhóm</a:t>
            </a:r>
            <a:r>
              <a:rPr lang="en-US" sz="2800" b="1" dirty="0">
                <a:latin typeface="Cambria" panose="02040503050406030204" pitchFamily="18" charset="0"/>
              </a:rPr>
              <a:t> :</a:t>
            </a:r>
          </a:p>
          <a:p>
            <a:pPr marL="342900" indent="-342900">
              <a:lnSpc>
                <a:spcPct val="120000"/>
              </a:lnSpc>
              <a:buAutoNum type="arabicPeriod"/>
            </a:pPr>
            <a:r>
              <a:rPr lang="en-US" sz="2800" b="1" i="1" dirty="0" err="1">
                <a:latin typeface="Cambria" panose="02040503050406030204" pitchFamily="18" charset="0"/>
              </a:rPr>
              <a:t>Đọc</a:t>
            </a:r>
            <a:r>
              <a:rPr lang="en-US" sz="2800" b="1" i="1" dirty="0">
                <a:latin typeface="Cambria" panose="02040503050406030204" pitchFamily="18" charset="0"/>
              </a:rPr>
              <a:t> </a:t>
            </a:r>
            <a:r>
              <a:rPr lang="en-US" sz="2800" b="1" i="1" dirty="0" err="1">
                <a:latin typeface="Cambria" panose="02040503050406030204" pitchFamily="18" charset="0"/>
              </a:rPr>
              <a:t>sách</a:t>
            </a:r>
            <a:r>
              <a:rPr lang="en-US" sz="2800" b="1" i="1" dirty="0">
                <a:latin typeface="Cambria" panose="02040503050406030204" pitchFamily="18" charset="0"/>
              </a:rPr>
              <a:t> </a:t>
            </a:r>
            <a:r>
              <a:rPr lang="en-US" sz="2800" b="1" i="1" dirty="0" err="1">
                <a:latin typeface="Cambria" panose="02040503050406030204" pitchFamily="18" charset="0"/>
              </a:rPr>
              <a:t>giáo</a:t>
            </a:r>
            <a:r>
              <a:rPr lang="en-US" sz="2800" b="1" i="1" dirty="0">
                <a:latin typeface="Cambria" panose="02040503050406030204" pitchFamily="18" charset="0"/>
              </a:rPr>
              <a:t> khoa</a:t>
            </a:r>
          </a:p>
          <a:p>
            <a:pPr marL="342900" indent="-342900">
              <a:lnSpc>
                <a:spcPct val="120000"/>
              </a:lnSpc>
              <a:buAutoNum type="arabicPeriod"/>
            </a:pPr>
            <a:r>
              <a:rPr lang="en-US" sz="2800" b="1" i="1" dirty="0" err="1">
                <a:latin typeface="Cambria" panose="02040503050406030204" pitchFamily="18" charset="0"/>
              </a:rPr>
              <a:t>Hoàn</a:t>
            </a:r>
            <a:r>
              <a:rPr lang="en-US" sz="2800" b="1" i="1" dirty="0">
                <a:latin typeface="Cambria" panose="02040503050406030204" pitchFamily="18" charset="0"/>
              </a:rPr>
              <a:t> </a:t>
            </a:r>
            <a:r>
              <a:rPr lang="en-US" sz="2800" b="1" i="1" dirty="0" err="1">
                <a:latin typeface="Cambria" panose="02040503050406030204" pitchFamily="18" charset="0"/>
              </a:rPr>
              <a:t>thành</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đại</a:t>
            </a:r>
            <a:r>
              <a:rPr lang="en-US" sz="2800" b="1" i="1" dirty="0">
                <a:latin typeface="Cambria" panose="02040503050406030204" pitchFamily="18" charset="0"/>
              </a:rPr>
              <a:t> l</a:t>
            </a:r>
            <a:r>
              <a:rPr lang="vi-VN" sz="2800" b="1" i="1" dirty="0">
                <a:latin typeface="Cambria" panose="02040503050406030204" pitchFamily="18" charset="0"/>
              </a:rPr>
              <a:t>ư</a:t>
            </a:r>
            <a:r>
              <a:rPr lang="en-US" sz="2800" b="1" i="1" dirty="0" err="1">
                <a:latin typeface="Cambria" panose="02040503050406030204" pitchFamily="18" charset="0"/>
              </a:rPr>
              <a:t>ợng</a:t>
            </a:r>
            <a:r>
              <a:rPr lang="en-US" sz="2800" b="1" i="1" dirty="0">
                <a:latin typeface="Cambria" panose="02040503050406030204" pitchFamily="18" charset="0"/>
              </a:rPr>
              <a:t> </a:t>
            </a:r>
            <a:r>
              <a:rPr lang="en-US" sz="2800" b="1" i="1" dirty="0" err="1">
                <a:latin typeface="Cambria" panose="02040503050406030204" pitchFamily="18" charset="0"/>
              </a:rPr>
              <a:t>đặc</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a:latin typeface="Cambria" panose="02040503050406030204" pitchFamily="18" charset="0"/>
              </a:rPr>
              <a:t>ng </a:t>
            </a:r>
            <a:r>
              <a:rPr lang="en-US" sz="2800" b="1" i="1" dirty="0" err="1">
                <a:latin typeface="Cambria" panose="02040503050406030204" pitchFamily="18" charset="0"/>
              </a:rPr>
              <a:t>của</a:t>
            </a:r>
            <a:r>
              <a:rPr lang="en-US" sz="2800" b="1" i="1" dirty="0">
                <a:latin typeface="Cambria" panose="02040503050406030204" pitchFamily="18" charset="0"/>
              </a:rPr>
              <a:t> </a:t>
            </a:r>
            <a:r>
              <a:rPr lang="en-US" sz="2800" b="1" i="1" dirty="0" err="1">
                <a:latin typeface="Cambria" panose="02040503050406030204" pitchFamily="18" charset="0"/>
              </a:rPr>
              <a:t>dao</a:t>
            </a:r>
            <a:r>
              <a:rPr lang="en-US" sz="2800" b="1" i="1" dirty="0">
                <a:latin typeface="Cambria" panose="02040503050406030204" pitchFamily="18" charset="0"/>
              </a:rPr>
              <a:t> </a:t>
            </a:r>
            <a:r>
              <a:rPr lang="en-US" sz="2800" b="1" i="1" dirty="0" err="1">
                <a:latin typeface="Cambria" panose="02040503050406030204" pitchFamily="18" charset="0"/>
              </a:rPr>
              <a:t>động</a:t>
            </a:r>
            <a:r>
              <a:rPr lang="en-US" sz="2800" b="1" i="1" dirty="0">
                <a:latin typeface="Cambria" panose="02040503050406030204" pitchFamily="18" charset="0"/>
              </a:rPr>
              <a:t> </a:t>
            </a:r>
            <a:r>
              <a:rPr lang="en-US" sz="2800" b="1" i="1" dirty="0" err="1">
                <a:latin typeface="Cambria" panose="02040503050406030204" pitchFamily="18" charset="0"/>
              </a:rPr>
              <a:t>điều</a:t>
            </a:r>
            <a:r>
              <a:rPr lang="en-US" sz="2800" b="1" i="1" dirty="0">
                <a:latin typeface="Cambria" panose="02040503050406030204" pitchFamily="18" charset="0"/>
              </a:rPr>
              <a:t> </a:t>
            </a:r>
            <a:r>
              <a:rPr lang="en-US" sz="2800" b="1" i="1" dirty="0" err="1">
                <a:latin typeface="Cambria" panose="02040503050406030204" pitchFamily="18" charset="0"/>
              </a:rPr>
              <a:t>hòa</a:t>
            </a:r>
            <a:r>
              <a:rPr lang="en-US" sz="2800" b="1" i="1" dirty="0">
                <a:latin typeface="Cambria" panose="02040503050406030204" pitchFamily="18" charset="0"/>
              </a:rPr>
              <a:t> (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mảnh</a:t>
            </a:r>
            <a:r>
              <a:rPr lang="en-US" sz="2800" b="1" i="1" dirty="0">
                <a:latin typeface="Cambria" panose="02040503050406030204" pitchFamily="18" charset="0"/>
              </a:rPr>
              <a:t>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vào</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cho</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err="1">
                <a:latin typeface="Cambria" panose="02040503050406030204" pitchFamily="18" charset="0"/>
              </a:rPr>
              <a:t>ớc</a:t>
            </a:r>
            <a:r>
              <a:rPr lang="en-US" sz="2800" b="1" i="1" dirty="0">
                <a:latin typeface="Cambria" panose="02040503050406030204" pitchFamily="18" charset="0"/>
              </a:rPr>
              <a:t>)</a:t>
            </a:r>
          </a:p>
          <a:p>
            <a:pPr marL="342900" indent="-342900">
              <a:lnSpc>
                <a:spcPct val="120000"/>
              </a:lnSpc>
              <a:buAutoNum type="arabicPeriod"/>
            </a:pPr>
            <a:r>
              <a:rPr lang="en-US" sz="2800" b="1" i="1" dirty="0" err="1">
                <a:latin typeface="Cambria" panose="02040503050406030204" pitchFamily="18" charset="0"/>
              </a:rPr>
              <a:t>Thời</a:t>
            </a:r>
            <a:r>
              <a:rPr lang="en-US" sz="2800" b="1" i="1" dirty="0">
                <a:latin typeface="Cambria" panose="02040503050406030204" pitchFamily="18" charset="0"/>
              </a:rPr>
              <a:t> </a:t>
            </a:r>
            <a:r>
              <a:rPr lang="en-US" sz="2800" b="1" i="1" dirty="0" err="1">
                <a:latin typeface="Cambria" panose="02040503050406030204" pitchFamily="18" charset="0"/>
              </a:rPr>
              <a:t>gian</a:t>
            </a:r>
            <a:r>
              <a:rPr lang="en-US" sz="2800" b="1" i="1" dirty="0">
                <a:latin typeface="Cambria" panose="02040503050406030204" pitchFamily="18" charset="0"/>
              </a:rPr>
              <a:t>: 5 </a:t>
            </a:r>
            <a:r>
              <a:rPr lang="en-US" sz="2800" b="1" i="1" err="1">
                <a:latin typeface="Cambria" panose="02040503050406030204" pitchFamily="18" charset="0"/>
              </a:rPr>
              <a:t>phút</a:t>
            </a:r>
            <a:r>
              <a:rPr lang="en-US" sz="2800" b="1" i="1">
                <a:latin typeface="Cambria" panose="02040503050406030204" pitchFamily="18" charset="0"/>
              </a:rPr>
              <a:t>.</a:t>
            </a:r>
            <a:endParaRPr lang="en-US" sz="2800" b="1" i="1" dirty="0">
              <a:latin typeface="Cambria" panose="02040503050406030204" pitchFamily="18" charset="0"/>
            </a:endParaRPr>
          </a:p>
        </p:txBody>
      </p:sp>
      <p:sp>
        <p:nvSpPr>
          <p:cNvPr id="39" name="TextBox 38" descr="n185 Fb Thu Huong Pham">
            <a:extLst>
              <a:ext uri="{FF2B5EF4-FFF2-40B4-BE49-F238E27FC236}">
                <a16:creationId xmlns:a16="http://schemas.microsoft.com/office/drawing/2014/main" id="{601AEF62-C0DA-473F-BB75-FFE61192ECC5}"/>
              </a:ext>
            </a:extLst>
          </p:cNvPr>
          <p:cNvSpPr txBox="1"/>
          <p:nvPr/>
        </p:nvSpPr>
        <p:spPr>
          <a:xfrm>
            <a:off x="338599" y="483177"/>
            <a:ext cx="5898431" cy="954107"/>
          </a:xfrm>
          <a:prstGeom prst="rect">
            <a:avLst/>
          </a:prstGeom>
          <a:solidFill>
            <a:schemeClr val="accent2">
              <a:lumMod val="60000"/>
              <a:lumOff val="40000"/>
              <a:alpha val="57000"/>
            </a:schemeClr>
          </a:solidFill>
        </p:spPr>
        <p:txBody>
          <a:bodyPr wrap="square" rtlCol="0">
            <a:spAutoFit/>
          </a:bodyPr>
          <a:lstStyle/>
          <a:p>
            <a:pPr marL="290513" indent="-290513"/>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n185 Fb Thu Huong Pham">
                <a:extLst>
                  <a:ext uri="{FF2B5EF4-FFF2-40B4-BE49-F238E27FC236}">
                    <a16:creationId xmlns:a16="http://schemas.microsoft.com/office/drawing/2014/main" id="{AD2A739C-9365-4237-8028-FE29DE04883D}"/>
                  </a:ext>
                </a:extLst>
              </p:cNvPr>
              <p:cNvSpPr/>
              <p:nvPr/>
            </p:nvSpPr>
            <p:spPr>
              <a:xfrm>
                <a:off x="1011864" y="164907"/>
                <a:ext cx="10322380" cy="830997"/>
              </a:xfrm>
              <a:prstGeom prst="rect">
                <a:avLst/>
              </a:prstGeom>
              <a:solidFill>
                <a:srgbClr val="FEE8C5"/>
              </a:solidFill>
            </p:spPr>
            <p:txBody>
              <a:bodyPr wrap="square">
                <a:spAutoFit/>
              </a:bodyPr>
              <a:lstStyle/>
              <a:p>
                <a:pPr algn="ctr"/>
                <a:r>
                  <a:rPr lang="en-US"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ĐẠI LƯỢNG ĐẶC TRƯNG CỦA DAO ĐỘNG ĐIỀU HÒA</a:t>
                </a:r>
                <a:endParaRPr lang="en-US" sz="2400" dirty="0">
                  <a:solidFill>
                    <a:schemeClr val="tx1"/>
                  </a:solidFill>
                  <a:latin typeface="Cambria" panose="02040503050406030204" pitchFamily="18" charset="0"/>
                  <a:ea typeface="Cambria" panose="02040503050406030204" pitchFamily="18" charset="0"/>
                </a:endParaRPr>
              </a:p>
              <a:p>
                <a:pPr algn="ctr"/>
                <a:r>
                  <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PTDĐ: </a:t>
                </a:r>
                <a14:m>
                  <m:oMath xmlns:m="http://schemas.openxmlformats.org/officeDocument/2006/math">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𝑪𝒐𝒔</m:t>
                    </m:r>
                    <m:d>
                      <m:d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𝝋</m:t>
                        </m:r>
                      </m:e>
                    </m:d>
                  </m:oMath>
                </a14:m>
                <a:endParaRPr lang="en-US" sz="24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85 Fb Thu Huong Pham">
                <a:extLst>
                  <a:ext uri="{FF2B5EF4-FFF2-40B4-BE49-F238E27FC236}">
                    <a16:creationId xmlns:a16="http://schemas.microsoft.com/office/drawing/2014/main" id="{AD2A739C-9365-4237-8028-FE29DE04883D}"/>
                  </a:ext>
                </a:extLst>
              </p:cNvPr>
              <p:cNvSpPr>
                <a:spLocks noRot="1" noChangeAspect="1" noMove="1" noResize="1" noEditPoints="1" noAdjustHandles="1" noChangeArrowheads="1" noChangeShapeType="1" noTextEdit="1"/>
              </p:cNvSpPr>
              <p:nvPr/>
            </p:nvSpPr>
            <p:spPr>
              <a:xfrm>
                <a:off x="1011864" y="164907"/>
                <a:ext cx="10322380" cy="830997"/>
              </a:xfrm>
              <a:prstGeom prst="rect">
                <a:avLst/>
              </a:prstGeom>
              <a:blipFill>
                <a:blip r:embed="rId2"/>
                <a:stretch>
                  <a:fillRect t="-5882" b="-16176"/>
                </a:stretch>
              </a:blipFill>
            </p:spPr>
            <p:txBody>
              <a:bodyPr/>
              <a:lstStyle/>
              <a:p>
                <a:r>
                  <a:rPr lang="en-US">
                    <a:noFill/>
                  </a:rPr>
                  <a:t> </a:t>
                </a:r>
              </a:p>
            </p:txBody>
          </p:sp>
        </mc:Fallback>
      </mc:AlternateContent>
      <p:graphicFrame>
        <p:nvGraphicFramePr>
          <p:cNvPr id="3" name="Table 2" descr="n185 Fb Thu Huong Pham">
            <a:extLst>
              <a:ext uri="{FF2B5EF4-FFF2-40B4-BE49-F238E27FC236}">
                <a16:creationId xmlns:a16="http://schemas.microsoft.com/office/drawing/2014/main" id="{EA334323-BBDF-45AA-A1DF-1CD0B7508636}"/>
              </a:ext>
            </a:extLst>
          </p:cNvPr>
          <p:cNvGraphicFramePr>
            <a:graphicFrameLocks noGrp="1"/>
          </p:cNvGraphicFramePr>
          <p:nvPr>
            <p:extLst>
              <p:ext uri="{D42A27DB-BD31-4B8C-83A1-F6EECF244321}">
                <p14:modId xmlns:p14="http://schemas.microsoft.com/office/powerpoint/2010/main" val="1839328800"/>
              </p:ext>
            </p:extLst>
          </p:nvPr>
        </p:nvGraphicFramePr>
        <p:xfrm>
          <a:off x="604099" y="1277036"/>
          <a:ext cx="10983802" cy="5193650"/>
        </p:xfrm>
        <a:graphic>
          <a:graphicData uri="http://schemas.openxmlformats.org/drawingml/2006/table">
            <a:tbl>
              <a:tblPr firstRow="1" firstCol="1" bandRow="1">
                <a:tableStyleId>{21E4AEA4-8DFA-4A89-87EB-49C32662AFE0}</a:tableStyleId>
              </a:tblPr>
              <a:tblGrid>
                <a:gridCol w="1430028">
                  <a:extLst>
                    <a:ext uri="{9D8B030D-6E8A-4147-A177-3AD203B41FA5}">
                      <a16:colId xmlns:a16="http://schemas.microsoft.com/office/drawing/2014/main" val="2165082150"/>
                    </a:ext>
                  </a:extLst>
                </a:gridCol>
                <a:gridCol w="1928908">
                  <a:extLst>
                    <a:ext uri="{9D8B030D-6E8A-4147-A177-3AD203B41FA5}">
                      <a16:colId xmlns:a16="http://schemas.microsoft.com/office/drawing/2014/main" val="4284840083"/>
                    </a:ext>
                  </a:extLst>
                </a:gridCol>
                <a:gridCol w="1354417">
                  <a:extLst>
                    <a:ext uri="{9D8B030D-6E8A-4147-A177-3AD203B41FA5}">
                      <a16:colId xmlns:a16="http://schemas.microsoft.com/office/drawing/2014/main" val="807231951"/>
                    </a:ext>
                  </a:extLst>
                </a:gridCol>
                <a:gridCol w="1354417">
                  <a:extLst>
                    <a:ext uri="{9D8B030D-6E8A-4147-A177-3AD203B41FA5}">
                      <a16:colId xmlns:a16="http://schemas.microsoft.com/office/drawing/2014/main" val="2187257959"/>
                    </a:ext>
                  </a:extLst>
                </a:gridCol>
                <a:gridCol w="1186010">
                  <a:extLst>
                    <a:ext uri="{9D8B030D-6E8A-4147-A177-3AD203B41FA5}">
                      <a16:colId xmlns:a16="http://schemas.microsoft.com/office/drawing/2014/main" val="2918157303"/>
                    </a:ext>
                  </a:extLst>
                </a:gridCol>
                <a:gridCol w="1184817">
                  <a:extLst>
                    <a:ext uri="{9D8B030D-6E8A-4147-A177-3AD203B41FA5}">
                      <a16:colId xmlns:a16="http://schemas.microsoft.com/office/drawing/2014/main" val="2527791326"/>
                    </a:ext>
                  </a:extLst>
                </a:gridCol>
                <a:gridCol w="1184817">
                  <a:extLst>
                    <a:ext uri="{9D8B030D-6E8A-4147-A177-3AD203B41FA5}">
                      <a16:colId xmlns:a16="http://schemas.microsoft.com/office/drawing/2014/main" val="3612559444"/>
                    </a:ext>
                  </a:extLst>
                </a:gridCol>
                <a:gridCol w="1360388">
                  <a:extLst>
                    <a:ext uri="{9D8B030D-6E8A-4147-A177-3AD203B41FA5}">
                      <a16:colId xmlns:a16="http://schemas.microsoft.com/office/drawing/2014/main" val="1629674913"/>
                    </a:ext>
                  </a:extLst>
                </a:gridCol>
              </a:tblGrid>
              <a:tr h="804530">
                <a:tc>
                  <a:txBody>
                    <a:bodyPr/>
                    <a:lstStyle/>
                    <a:p>
                      <a:pPr marL="0" marR="0" algn="ctr">
                        <a:spcBef>
                          <a:spcPts val="0"/>
                        </a:spcBef>
                        <a:spcAft>
                          <a:spcPts val="0"/>
                        </a:spcAft>
                      </a:pPr>
                      <a:r>
                        <a:rPr lang="en-US" sz="2400" b="1" dirty="0" err="1">
                          <a:solidFill>
                            <a:schemeClr val="tx1"/>
                          </a:solidFill>
                          <a:effectLst/>
                        </a:rPr>
                        <a:t>Tên</a:t>
                      </a:r>
                      <a:r>
                        <a:rPr lang="en-US" sz="2400" b="1" dirty="0">
                          <a:solidFill>
                            <a:schemeClr val="tx1"/>
                          </a:solidFill>
                          <a:effectLst/>
                        </a:rPr>
                        <a:t> </a:t>
                      </a:r>
                      <a:r>
                        <a:rPr lang="en-US" sz="2400" b="1" dirty="0" err="1">
                          <a:solidFill>
                            <a:schemeClr val="tx1"/>
                          </a:solidFill>
                          <a:effectLst/>
                        </a:rPr>
                        <a:t>đại</a:t>
                      </a:r>
                      <a:r>
                        <a:rPr lang="en-US" sz="2400" b="1" dirty="0">
                          <a:solidFill>
                            <a:schemeClr val="tx1"/>
                          </a:solidFill>
                          <a:effectLst/>
                        </a:rPr>
                        <a:t> </a:t>
                      </a:r>
                      <a:r>
                        <a:rPr lang="en-US" sz="2400" b="1" dirty="0" err="1">
                          <a:solidFill>
                            <a:schemeClr val="tx1"/>
                          </a:solidFill>
                          <a:effectLst/>
                        </a:rPr>
                        <a:t>lượng</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Li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Biên</a:t>
                      </a:r>
                      <a:r>
                        <a:rPr lang="en-US" sz="2400" b="1" dirty="0">
                          <a:solidFill>
                            <a:schemeClr val="tx1"/>
                          </a:solidFill>
                          <a:effectLst/>
                        </a:rPr>
                        <a:t>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r>
                        <a:rPr lang="en-US" sz="2400" b="1" dirty="0">
                          <a:solidFill>
                            <a:schemeClr val="tx1"/>
                          </a:solidFill>
                          <a:effectLst/>
                        </a:rPr>
                        <a:t> </a:t>
                      </a:r>
                      <a:r>
                        <a:rPr lang="en-US" sz="2400" b="1" dirty="0" err="1">
                          <a:solidFill>
                            <a:schemeClr val="tx1"/>
                          </a:solidFill>
                          <a:effectLst/>
                        </a:rPr>
                        <a:t>góc</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Chu </a:t>
                      </a:r>
                      <a:r>
                        <a:rPr lang="en-US" sz="2400" b="1" dirty="0" err="1">
                          <a:solidFill>
                            <a:schemeClr val="tx1"/>
                          </a:solidFill>
                          <a:effectLst/>
                        </a:rPr>
                        <a:t>kì</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ban </a:t>
                      </a:r>
                      <a:r>
                        <a:rPr lang="en-US" sz="2400" b="1" dirty="0" err="1">
                          <a:solidFill>
                            <a:schemeClr val="tx1"/>
                          </a:solidFill>
                          <a:effectLst/>
                        </a:rPr>
                        <a:t>đầu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a:t>
                      </a:r>
                      <a:r>
                        <a:rPr lang="en-US" sz="2400" b="1" dirty="0" err="1">
                          <a:solidFill>
                            <a:schemeClr val="tx1"/>
                          </a:solidFill>
                          <a:effectLst/>
                        </a:rPr>
                        <a:t>tại</a:t>
                      </a:r>
                      <a:r>
                        <a:rPr lang="en-US" sz="2400" b="1" dirty="0">
                          <a:solidFill>
                            <a:schemeClr val="tx1"/>
                          </a:solidFill>
                          <a:effectLst/>
                        </a:rPr>
                        <a:t> t</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extLst>
                  <a:ext uri="{0D108BD9-81ED-4DB2-BD59-A6C34878D82A}">
                    <a16:rowId xmlns:a16="http://schemas.microsoft.com/office/drawing/2014/main" val="321252881"/>
                  </a:ext>
                </a:extLst>
              </a:tr>
              <a:tr h="231194">
                <a:tc>
                  <a:txBody>
                    <a:bodyPr/>
                    <a:lstStyle/>
                    <a:p>
                      <a:pPr marL="0" marR="0" algn="ctr">
                        <a:spcBef>
                          <a:spcPts val="0"/>
                        </a:spcBef>
                        <a:spcAft>
                          <a:spcPts val="0"/>
                        </a:spcAft>
                      </a:pPr>
                      <a:r>
                        <a:rPr lang="en-US" sz="2400" b="1" dirty="0" err="1">
                          <a:solidFill>
                            <a:schemeClr val="tx1"/>
                          </a:solidFill>
                          <a:effectLst/>
                        </a:rPr>
                        <a:t>Kí</a:t>
                      </a:r>
                      <a:r>
                        <a:rPr lang="en-US" sz="2400" b="1" dirty="0">
                          <a:solidFill>
                            <a:schemeClr val="tx1"/>
                          </a:solidFill>
                          <a:effectLst/>
                        </a:rPr>
                        <a:t> </a:t>
                      </a:r>
                      <a:r>
                        <a:rPr lang="en-US" sz="2400" b="1" dirty="0" err="1">
                          <a:solidFill>
                            <a:schemeClr val="tx1"/>
                          </a:solidFill>
                          <a:effectLst/>
                        </a:rPr>
                        <a:t>hiệu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84155"/>
                  </a:ext>
                </a:extLst>
              </a:tr>
              <a:tr h="2080743">
                <a:tc>
                  <a:txBody>
                    <a:bodyPr/>
                    <a:lstStyle/>
                    <a:p>
                      <a:pPr marL="0" marR="0" algn="ctr">
                        <a:spcBef>
                          <a:spcPts val="0"/>
                        </a:spcBef>
                        <a:spcAft>
                          <a:spcPts val="0"/>
                        </a:spcAft>
                      </a:pPr>
                      <a:r>
                        <a:rPr lang="en-US" sz="2400" b="1" dirty="0" err="1">
                          <a:solidFill>
                            <a:schemeClr val="tx1"/>
                          </a:solidFill>
                          <a:effectLst/>
                        </a:rPr>
                        <a:t>Định</a:t>
                      </a:r>
                      <a:r>
                        <a:rPr lang="en-US" sz="2400" b="1" dirty="0">
                          <a:solidFill>
                            <a:schemeClr val="tx1"/>
                          </a:solidFill>
                          <a:effectLst/>
                        </a:rPr>
                        <a:t> </a:t>
                      </a:r>
                      <a:r>
                        <a:rPr lang="en-US" sz="2400" b="1" dirty="0" err="1">
                          <a:solidFill>
                            <a:schemeClr val="tx1"/>
                          </a:solidFill>
                          <a:effectLst/>
                        </a:rPr>
                        <a:t>nghĩa</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 </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dirty="0">
                        <a:solidFill>
                          <a:schemeClr val="tx1"/>
                        </a:solidFill>
                        <a:effectLst/>
                      </a:endParaRPr>
                    </a:p>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05314"/>
                  </a:ext>
                </a:extLst>
              </a:tr>
              <a:tr h="231194">
                <a:tc>
                  <a:txBody>
                    <a:bodyPr/>
                    <a:lstStyle/>
                    <a:p>
                      <a:pPr marL="0" marR="0" algn="ctr">
                        <a:spcBef>
                          <a:spcPts val="0"/>
                        </a:spcBef>
                        <a:spcAft>
                          <a:spcPts val="0"/>
                        </a:spcAft>
                      </a:pPr>
                      <a:r>
                        <a:rPr lang="en-US" sz="2400" b="1" dirty="0" err="1">
                          <a:solidFill>
                            <a:schemeClr val="tx1"/>
                          </a:solidFill>
                          <a:effectLst/>
                        </a:rPr>
                        <a:t>Đơn</a:t>
                      </a:r>
                      <a:r>
                        <a:rPr lang="en-US" sz="2400" b="1" dirty="0">
                          <a:solidFill>
                            <a:schemeClr val="tx1"/>
                          </a:solidFill>
                          <a:effectLst/>
                        </a:rPr>
                        <a:t> </a:t>
                      </a:r>
                      <a:r>
                        <a:rPr lang="en-US" sz="2400" b="1" dirty="0" err="1">
                          <a:solidFill>
                            <a:schemeClr val="tx1"/>
                          </a:solidFill>
                          <a:effectLst/>
                        </a:rPr>
                        <a:t>vị</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57456"/>
                  </a:ext>
                </a:extLst>
              </a:tr>
              <a:tr h="1021105">
                <a:tc>
                  <a:txBody>
                    <a:bodyPr/>
                    <a:lstStyle/>
                    <a:p>
                      <a:pPr marL="0" marR="0" algn="ctr">
                        <a:spcBef>
                          <a:spcPts val="0"/>
                        </a:spcBef>
                        <a:spcAft>
                          <a:spcPts val="0"/>
                        </a:spcAft>
                      </a:pPr>
                      <a:r>
                        <a:rPr lang="en-US" sz="2400" b="1" dirty="0" err="1">
                          <a:solidFill>
                            <a:schemeClr val="tx1"/>
                          </a:solidFill>
                          <a:effectLst/>
                        </a:rPr>
                        <a:t>Công</a:t>
                      </a:r>
                      <a:r>
                        <a:rPr lang="en-US" sz="2400" b="1" dirty="0">
                          <a:solidFill>
                            <a:schemeClr val="tx1"/>
                          </a:solidFill>
                          <a:effectLst/>
                        </a:rPr>
                        <a:t> </a:t>
                      </a:r>
                      <a:r>
                        <a:rPr lang="en-US" sz="2400" b="1" dirty="0" err="1">
                          <a:solidFill>
                            <a:schemeClr val="tx1"/>
                          </a:solidFill>
                          <a:effectLst/>
                        </a:rPr>
                        <a:t>thức</a:t>
                      </a:r>
                      <a:r>
                        <a:rPr lang="en-US" sz="2400" b="1" dirty="0">
                          <a:solidFill>
                            <a:schemeClr val="tx1"/>
                          </a:solidFill>
                          <a:effectLst/>
                        </a:rPr>
                        <a:t> </a:t>
                      </a:r>
                      <a:r>
                        <a:rPr lang="en-US" sz="2400" b="1" dirty="0" err="1">
                          <a:solidFill>
                            <a:schemeClr val="tx1"/>
                          </a:solidFill>
                          <a:effectLst/>
                        </a:rPr>
                        <a:t>liên</a:t>
                      </a:r>
                      <a:r>
                        <a:rPr lang="en-US" sz="2400" b="1" dirty="0">
                          <a:solidFill>
                            <a:schemeClr val="tx1"/>
                          </a:solidFill>
                          <a:effectLst/>
                        </a:rPr>
                        <a:t> </a:t>
                      </a:r>
                      <a:r>
                        <a:rPr lang="en-US" sz="2400" b="1" dirty="0" err="1">
                          <a:solidFill>
                            <a:schemeClr val="tx1"/>
                          </a:solidFill>
                          <a:effectLst/>
                        </a:rPr>
                        <a:t>hệ</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solidFill>
                            <a:schemeClr val="tx1"/>
                          </a:solidFill>
                          <a:effectLst/>
                        </a:rPr>
                        <a:t> </a:t>
                      </a: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extLst>
                  <a:ext uri="{0D108BD9-81ED-4DB2-BD59-A6C34878D82A}">
                    <a16:rowId xmlns:a16="http://schemas.microsoft.com/office/drawing/2014/main" val="681122835"/>
                  </a:ext>
                </a:extLst>
              </a:tr>
            </a:tbl>
          </a:graphicData>
        </a:graphic>
      </p:graphicFrame>
      <p:sp>
        <p:nvSpPr>
          <p:cNvPr id="6" name="TextBox 5" descr="n185 Fb Thu Huong Pham">
            <a:extLst>
              <a:ext uri="{FF2B5EF4-FFF2-40B4-BE49-F238E27FC236}">
                <a16:creationId xmlns:a16="http://schemas.microsoft.com/office/drawing/2014/main" id="{22C6A42C-5DC7-D057-263C-74FE3C35004B}"/>
              </a:ext>
            </a:extLst>
          </p:cNvPr>
          <p:cNvSpPr txBox="1"/>
          <p:nvPr/>
        </p:nvSpPr>
        <p:spPr>
          <a:xfrm>
            <a:off x="2833914" y="1985221"/>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descr="n185 Fb Thu Huong Pham">
            <a:extLst>
              <a:ext uri="{FF2B5EF4-FFF2-40B4-BE49-F238E27FC236}">
                <a16:creationId xmlns:a16="http://schemas.microsoft.com/office/drawing/2014/main" id="{20BE9239-4772-211F-9340-15BA75A7A5DD}"/>
              </a:ext>
            </a:extLst>
          </p:cNvPr>
          <p:cNvSpPr txBox="1"/>
          <p:nvPr/>
        </p:nvSpPr>
        <p:spPr>
          <a:xfrm>
            <a:off x="4546600" y="1985220"/>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A</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descr="n185 Fb Thu Huong Pham">
            <a:extLst>
              <a:ext uri="{FF2B5EF4-FFF2-40B4-BE49-F238E27FC236}">
                <a16:creationId xmlns:a16="http://schemas.microsoft.com/office/drawing/2014/main" id="{CF1D54EF-89A9-EBBB-2EC3-95DECEE1172A}"/>
              </a:ext>
            </a:extLst>
          </p:cNvPr>
          <p:cNvSpPr txBox="1"/>
          <p:nvPr/>
        </p:nvSpPr>
        <p:spPr>
          <a:xfrm>
            <a:off x="5877654"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descr="n185 Fb Thu Huong Pham">
            <a:extLst>
              <a:ext uri="{FF2B5EF4-FFF2-40B4-BE49-F238E27FC236}">
                <a16:creationId xmlns:a16="http://schemas.microsoft.com/office/drawing/2014/main" id="{8D8184BA-6046-746A-75E6-B199DBE83BB8}"/>
              </a:ext>
            </a:extLst>
          </p:cNvPr>
          <p:cNvSpPr txBox="1"/>
          <p:nvPr/>
        </p:nvSpPr>
        <p:spPr>
          <a:xfrm>
            <a:off x="7175419"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descr="n185 Fb Thu Huong Pham">
            <a:extLst>
              <a:ext uri="{FF2B5EF4-FFF2-40B4-BE49-F238E27FC236}">
                <a16:creationId xmlns:a16="http://schemas.microsoft.com/office/drawing/2014/main" id="{2516DCBC-0054-DCC9-024D-46965E74645D}"/>
              </a:ext>
            </a:extLst>
          </p:cNvPr>
          <p:cNvSpPr txBox="1"/>
          <p:nvPr/>
        </p:nvSpPr>
        <p:spPr>
          <a:xfrm>
            <a:off x="8329855"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f</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descr="n185 Fb Thu Huong Pham">
            <a:extLst>
              <a:ext uri="{FF2B5EF4-FFF2-40B4-BE49-F238E27FC236}">
                <a16:creationId xmlns:a16="http://schemas.microsoft.com/office/drawing/2014/main" id="{DC5999D1-CD12-EA89-12FA-2B7F34A171C8}"/>
              </a:ext>
            </a:extLst>
          </p:cNvPr>
          <p:cNvSpPr txBox="1"/>
          <p:nvPr/>
        </p:nvSpPr>
        <p:spPr>
          <a:xfrm>
            <a:off x="9484291"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descr="n185 Fb Thu Huong Pham">
            <a:extLst>
              <a:ext uri="{FF2B5EF4-FFF2-40B4-BE49-F238E27FC236}">
                <a16:creationId xmlns:a16="http://schemas.microsoft.com/office/drawing/2014/main" id="{884911A7-541C-A1FF-6797-B4FFCA755DD5}"/>
              </a:ext>
            </a:extLst>
          </p:cNvPr>
          <p:cNvSpPr txBox="1"/>
          <p:nvPr/>
        </p:nvSpPr>
        <p:spPr>
          <a:xfrm>
            <a:off x="10398312" y="1985218"/>
            <a:ext cx="1043615"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t + </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descr="n185 Fb Thu Huong Pham">
            <a:extLst>
              <a:ext uri="{FF2B5EF4-FFF2-40B4-BE49-F238E27FC236}">
                <a16:creationId xmlns:a16="http://schemas.microsoft.com/office/drawing/2014/main" id="{4D7ECD65-75D2-0B8B-BD07-5F8CE699CB06}"/>
              </a:ext>
            </a:extLst>
          </p:cNvPr>
          <p:cNvSpPr txBox="1"/>
          <p:nvPr/>
        </p:nvSpPr>
        <p:spPr>
          <a:xfrm>
            <a:off x="5283201" y="2413265"/>
            <a:ext cx="1407885"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Góc quay mà bán kính quét được trong 1 đơn vị thời gian.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descr="n185 Fb Thu Huong Pham">
            <a:extLst>
              <a:ext uri="{FF2B5EF4-FFF2-40B4-BE49-F238E27FC236}">
                <a16:creationId xmlns:a16="http://schemas.microsoft.com/office/drawing/2014/main" id="{1744C313-B1BD-A30C-1F4E-0998CD8E48C1}"/>
              </a:ext>
            </a:extLst>
          </p:cNvPr>
          <p:cNvSpPr txBox="1"/>
          <p:nvPr/>
        </p:nvSpPr>
        <p:spPr>
          <a:xfrm>
            <a:off x="6581768" y="2413265"/>
            <a:ext cx="137160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Thời gian vật thực hiện 1 dao động toàn phần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descr="n185 Fb Thu Huong Pham">
            <a:extLst>
              <a:ext uri="{FF2B5EF4-FFF2-40B4-BE49-F238E27FC236}">
                <a16:creationId xmlns:a16="http://schemas.microsoft.com/office/drawing/2014/main" id="{99D9AD8F-2EB3-57DE-09AA-13F78E49936F}"/>
              </a:ext>
            </a:extLst>
          </p:cNvPr>
          <p:cNvSpPr txBox="1"/>
          <p:nvPr/>
        </p:nvSpPr>
        <p:spPr>
          <a:xfrm>
            <a:off x="7844513" y="2413265"/>
            <a:ext cx="1212024"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Số dao động vật thực hiện được trong 1 giây</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descr="n185 Fb Thu Huong Pham">
            <a:extLst>
              <a:ext uri="{FF2B5EF4-FFF2-40B4-BE49-F238E27FC236}">
                <a16:creationId xmlns:a16="http://schemas.microsoft.com/office/drawing/2014/main" id="{93E8B7DD-95DF-E536-8B6C-0F80E000BDA7}"/>
              </a:ext>
            </a:extLst>
          </p:cNvPr>
          <p:cNvSpPr txBox="1"/>
          <p:nvPr/>
        </p:nvSpPr>
        <p:spPr>
          <a:xfrm>
            <a:off x="8982258" y="2413265"/>
            <a:ext cx="1280160"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a:t>
            </a:r>
          </a:p>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 = 0</a:t>
            </a:r>
          </a:p>
        </p:txBody>
      </p:sp>
      <p:sp>
        <p:nvSpPr>
          <p:cNvPr id="17" name="TextBox 16" descr="n185 Fb Thu Huong Pham">
            <a:extLst>
              <a:ext uri="{FF2B5EF4-FFF2-40B4-BE49-F238E27FC236}">
                <a16:creationId xmlns:a16="http://schemas.microsoft.com/office/drawing/2014/main" id="{87703C40-A2D8-2F5F-481E-F5D0D041C6CB}"/>
              </a:ext>
            </a:extLst>
          </p:cNvPr>
          <p:cNvSpPr txBox="1"/>
          <p:nvPr/>
        </p:nvSpPr>
        <p:spPr>
          <a:xfrm>
            <a:off x="10258884" y="2413265"/>
            <a:ext cx="128016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 t</a:t>
            </a:r>
          </a:p>
        </p:txBody>
      </p:sp>
      <p:sp>
        <p:nvSpPr>
          <p:cNvPr id="18" name="TextBox 17" descr="n185 Fb Thu Huong Pham">
            <a:extLst>
              <a:ext uri="{FF2B5EF4-FFF2-40B4-BE49-F238E27FC236}">
                <a16:creationId xmlns:a16="http://schemas.microsoft.com/office/drawing/2014/main" id="{10C726EE-8A96-8EBC-BF1E-A5BF0A3D235C}"/>
              </a:ext>
            </a:extLst>
          </p:cNvPr>
          <p:cNvSpPr txBox="1"/>
          <p:nvPr/>
        </p:nvSpPr>
        <p:spPr>
          <a:xfrm>
            <a:off x="2360384"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descr="n185 Fb Thu Huong Pham">
            <a:extLst>
              <a:ext uri="{FF2B5EF4-FFF2-40B4-BE49-F238E27FC236}">
                <a16:creationId xmlns:a16="http://schemas.microsoft.com/office/drawing/2014/main" id="{1125FB1A-3ACE-C4BC-4BE6-628DF2293E44}"/>
              </a:ext>
            </a:extLst>
          </p:cNvPr>
          <p:cNvSpPr txBox="1"/>
          <p:nvPr/>
        </p:nvSpPr>
        <p:spPr>
          <a:xfrm>
            <a:off x="4073070"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descr="n185 Fb Thu Huong Pham">
            <a:extLst>
              <a:ext uri="{FF2B5EF4-FFF2-40B4-BE49-F238E27FC236}">
                <a16:creationId xmlns:a16="http://schemas.microsoft.com/office/drawing/2014/main" id="{1C2A1960-78D0-0C56-8342-F3A45D15BDC6}"/>
              </a:ext>
            </a:extLst>
          </p:cNvPr>
          <p:cNvSpPr txBox="1"/>
          <p:nvPr/>
        </p:nvSpPr>
        <p:spPr>
          <a:xfrm>
            <a:off x="540412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descr="n185 Fb Thu Huong Pham">
            <a:extLst>
              <a:ext uri="{FF2B5EF4-FFF2-40B4-BE49-F238E27FC236}">
                <a16:creationId xmlns:a16="http://schemas.microsoft.com/office/drawing/2014/main" id="{4EBDB94D-5929-E319-A5AD-103C9909281A}"/>
              </a:ext>
            </a:extLst>
          </p:cNvPr>
          <p:cNvSpPr txBox="1"/>
          <p:nvPr/>
        </p:nvSpPr>
        <p:spPr>
          <a:xfrm>
            <a:off x="665156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descr="n185 Fb Thu Huong Pham">
            <a:extLst>
              <a:ext uri="{FF2B5EF4-FFF2-40B4-BE49-F238E27FC236}">
                <a16:creationId xmlns:a16="http://schemas.microsoft.com/office/drawing/2014/main" id="{B660F5B6-03C2-C691-70B1-6F3F42830A36}"/>
              </a:ext>
            </a:extLst>
          </p:cNvPr>
          <p:cNvSpPr txBox="1"/>
          <p:nvPr/>
        </p:nvSpPr>
        <p:spPr>
          <a:xfrm>
            <a:off x="7830485"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Hz</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descr="n185 Fb Thu Huong Pham">
            <a:extLst>
              <a:ext uri="{FF2B5EF4-FFF2-40B4-BE49-F238E27FC236}">
                <a16:creationId xmlns:a16="http://schemas.microsoft.com/office/drawing/2014/main" id="{35AC6B26-2804-942D-4AAF-FAF2B1A8E39F}"/>
              </a:ext>
            </a:extLst>
          </p:cNvPr>
          <p:cNvSpPr txBox="1"/>
          <p:nvPr/>
        </p:nvSpPr>
        <p:spPr>
          <a:xfrm>
            <a:off x="9023131"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descr="n185 Fb Thu Huong Pham">
            <a:extLst>
              <a:ext uri="{FF2B5EF4-FFF2-40B4-BE49-F238E27FC236}">
                <a16:creationId xmlns:a16="http://schemas.microsoft.com/office/drawing/2014/main" id="{85E7983F-E795-6E42-CE24-62E884793AE2}"/>
              </a:ext>
            </a:extLst>
          </p:cNvPr>
          <p:cNvSpPr txBox="1"/>
          <p:nvPr/>
        </p:nvSpPr>
        <p:spPr>
          <a:xfrm>
            <a:off x="10300388"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descr="n185 Fb Thu Huong Pham">
            <a:extLst>
              <a:ext uri="{FF2B5EF4-FFF2-40B4-BE49-F238E27FC236}">
                <a16:creationId xmlns:a16="http://schemas.microsoft.com/office/drawing/2014/main" id="{5ABE883F-CFF5-7838-D560-68EAF5A6422B}"/>
              </a:ext>
            </a:extLst>
          </p:cNvPr>
          <p:cNvSpPr txBox="1"/>
          <p:nvPr/>
        </p:nvSpPr>
        <p:spPr>
          <a:xfrm>
            <a:off x="2833912" y="5659427"/>
            <a:ext cx="286657" cy="461665"/>
          </a:xfrm>
          <a:prstGeom prst="rect">
            <a:avLst/>
          </a:prstGeom>
          <a:noFill/>
        </p:spPr>
        <p:txBody>
          <a:bodyPr wrap="square">
            <a:spAutoFit/>
          </a:bodyPr>
          <a:lstStyle/>
          <a:p>
            <a:pPr marL="0" marR="0" algn="ctr">
              <a:spcBef>
                <a:spcPts val="0"/>
              </a:spcBef>
              <a:spcAft>
                <a:spcPts val="0"/>
              </a:spcAft>
            </a:pPr>
            <a:r>
              <a:rPr lang="en-US" sz="2400" b="1">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6" name="TextBox 25" descr="n185 Fb Thu Huong Pham">
            <a:extLst>
              <a:ext uri="{FF2B5EF4-FFF2-40B4-BE49-F238E27FC236}">
                <a16:creationId xmlns:a16="http://schemas.microsoft.com/office/drawing/2014/main" id="{7BD66061-62AE-FBBC-A245-810039306937}"/>
              </a:ext>
            </a:extLst>
          </p:cNvPr>
          <p:cNvSpPr txBox="1"/>
          <p:nvPr/>
        </p:nvSpPr>
        <p:spPr>
          <a:xfrm>
            <a:off x="4049486" y="5659427"/>
            <a:ext cx="1233715" cy="461665"/>
          </a:xfrm>
          <a:prstGeom prst="rect">
            <a:avLst/>
          </a:prstGeom>
          <a:noFill/>
        </p:spPr>
        <p:txBody>
          <a:bodyPr wrap="square">
            <a:spAutoFit/>
          </a:bodyPr>
          <a:lstStyle/>
          <a:p>
            <a:pPr marL="0" marR="0" algn="ctr">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A = x</a:t>
            </a:r>
            <a:r>
              <a:rPr lang="en-US" sz="2400" baseline="-25000">
                <a:effectLst/>
                <a:latin typeface="Cambria" panose="02040503050406030204" pitchFamily="18" charset="0"/>
                <a:ea typeface="Cambria" panose="02040503050406030204" pitchFamily="18" charset="0"/>
                <a:cs typeface="Times New Roman" panose="02020603050405020304" pitchFamily="18" charset="0"/>
              </a:rPr>
              <a:t>max</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descr="n185 Fb Thu Huong Pham">
                <a:extLst>
                  <a:ext uri="{FF2B5EF4-FFF2-40B4-BE49-F238E27FC236}">
                    <a16:creationId xmlns:a16="http://schemas.microsoft.com/office/drawing/2014/main" id="{53A1B3CA-6446-953D-9FA1-EF9287F36FC3}"/>
                  </a:ext>
                </a:extLst>
              </p:cNvPr>
              <p:cNvSpPr txBox="1"/>
              <p:nvPr/>
            </p:nvSpPr>
            <p:spPr>
              <a:xfrm>
                <a:off x="5309780" y="5287341"/>
                <a:ext cx="1384301" cy="1153136"/>
              </a:xfrm>
              <a:prstGeom prst="rect">
                <a:avLst/>
              </a:prstGeom>
              <a:noFill/>
            </p:spPr>
            <p:txBody>
              <a:bodyPr wrap="square">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𝑓</m:t>
                      </m:r>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7" name="TextBox 26" descr="n185 Fb Thu Huong Pham">
                <a:extLst>
                  <a:ext uri="{FF2B5EF4-FFF2-40B4-BE49-F238E27FC236}">
                    <a16:creationId xmlns:a16="http://schemas.microsoft.com/office/drawing/2014/main" id="{53A1B3CA-6446-953D-9FA1-EF9287F36FC3}"/>
                  </a:ext>
                </a:extLst>
              </p:cNvPr>
              <p:cNvSpPr txBox="1">
                <a:spLocks noRot="1" noChangeAspect="1" noMove="1" noResize="1" noEditPoints="1" noAdjustHandles="1" noChangeArrowheads="1" noChangeShapeType="1" noTextEdit="1"/>
              </p:cNvSpPr>
              <p:nvPr/>
            </p:nvSpPr>
            <p:spPr>
              <a:xfrm>
                <a:off x="5309780" y="5287341"/>
                <a:ext cx="1384301" cy="1153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descr="n185 Fb Thu Huong Pham">
                <a:extLst>
                  <a:ext uri="{FF2B5EF4-FFF2-40B4-BE49-F238E27FC236}">
                    <a16:creationId xmlns:a16="http://schemas.microsoft.com/office/drawing/2014/main" id="{D6B462AE-71BC-7BA5-F6C1-8FB277F1C4C8}"/>
                  </a:ext>
                </a:extLst>
              </p:cNvPr>
              <p:cNvSpPr txBox="1"/>
              <p:nvPr/>
            </p:nvSpPr>
            <p:spPr>
              <a:xfrm>
                <a:off x="7885279" y="5488464"/>
                <a:ext cx="1115242" cy="78380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𝑓</m:t>
                      </m:r>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8" name="TextBox 27" descr="n185 Fb Thu Huong Pham">
                <a:extLst>
                  <a:ext uri="{FF2B5EF4-FFF2-40B4-BE49-F238E27FC236}">
                    <a16:creationId xmlns:a16="http://schemas.microsoft.com/office/drawing/2014/main" id="{D6B462AE-71BC-7BA5-F6C1-8FB277F1C4C8}"/>
                  </a:ext>
                </a:extLst>
              </p:cNvPr>
              <p:cNvSpPr txBox="1">
                <a:spLocks noRot="1" noChangeAspect="1" noMove="1" noResize="1" noEditPoints="1" noAdjustHandles="1" noChangeArrowheads="1" noChangeShapeType="1" noTextEdit="1"/>
              </p:cNvSpPr>
              <p:nvPr/>
            </p:nvSpPr>
            <p:spPr>
              <a:xfrm>
                <a:off x="7885279" y="5488464"/>
                <a:ext cx="1115242" cy="783804"/>
              </a:xfrm>
              <a:prstGeom prst="rect">
                <a:avLst/>
              </a:prstGeom>
              <a:blipFill>
                <a:blip r:embed="rId4"/>
                <a:stretch>
                  <a:fillRect/>
                </a:stretch>
              </a:blipFill>
            </p:spPr>
            <p:txBody>
              <a:bodyPr/>
              <a:lstStyle/>
              <a:p>
                <a:r>
                  <a:rPr lang="en-US">
                    <a:noFill/>
                  </a:rPr>
                  <a:t> </a:t>
                </a:r>
              </a:p>
            </p:txBody>
          </p:sp>
        </mc:Fallback>
      </mc:AlternateContent>
      <p:sp>
        <p:nvSpPr>
          <p:cNvPr id="4" name="TextBox 3" descr="n185 Fb Thu Huong Pham">
            <a:extLst>
              <a:ext uri="{FF2B5EF4-FFF2-40B4-BE49-F238E27FC236}">
                <a16:creationId xmlns:a16="http://schemas.microsoft.com/office/drawing/2014/main" id="{F2960BC5-802E-B450-B18F-4D85D2AF5832}"/>
              </a:ext>
            </a:extLst>
          </p:cNvPr>
          <p:cNvSpPr txBox="1"/>
          <p:nvPr/>
        </p:nvSpPr>
        <p:spPr>
          <a:xfrm>
            <a:off x="2076450" y="2448139"/>
            <a:ext cx="1862218" cy="2215991"/>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là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vật</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mà</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gốc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được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chọn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trùng</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với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vị</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trí</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err="1">
                <a:latin typeface="Cambria" panose="02040503050406030204" pitchFamily="18" charset="0"/>
                <a:ea typeface="Cambria" panose="02040503050406030204" pitchFamily="18" charset="0"/>
                <a:cs typeface="Times New Roman" panose="02020603050405020304" pitchFamily="18" charset="0"/>
              </a:rPr>
              <a:t>cân</a:t>
            </a:r>
            <a:r>
              <a:rPr lang="en-US" sz="2300">
                <a:latin typeface="Cambria" panose="02040503050406030204" pitchFamily="18" charset="0"/>
                <a:ea typeface="Cambria" panose="02040503050406030204" pitchFamily="18" charset="0"/>
                <a:cs typeface="Times New Roman" panose="02020603050405020304" pitchFamily="18" charset="0"/>
              </a:rPr>
              <a:t> bằng</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descr="n185 Fb Thu Huong Pham">
            <a:extLst>
              <a:ext uri="{FF2B5EF4-FFF2-40B4-BE49-F238E27FC236}">
                <a16:creationId xmlns:a16="http://schemas.microsoft.com/office/drawing/2014/main" id="{65159623-CBC5-0918-62BC-B9A86249BF74}"/>
              </a:ext>
            </a:extLst>
          </p:cNvPr>
          <p:cNvSpPr txBox="1"/>
          <p:nvPr/>
        </p:nvSpPr>
        <p:spPr>
          <a:xfrm>
            <a:off x="3952697" y="2448139"/>
            <a:ext cx="1281648" cy="1508105"/>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độ </a:t>
            </a:r>
            <a:r>
              <a:rPr lang="en-US" sz="2300" dirty="0" err="1">
                <a:latin typeface="Cambria" panose="02040503050406030204" pitchFamily="18" charset="0"/>
                <a:ea typeface="Cambria" panose="02040503050406030204" pitchFamily="18" charset="0"/>
                <a:cs typeface="Times New Roman" panose="02020603050405020304" pitchFamily="18" charset="0"/>
              </a:rPr>
              <a:t>lớn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cực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đại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li </a:t>
            </a:r>
            <a:r>
              <a:rPr lang="en-US" sz="2300" err="1">
                <a:latin typeface="Cambria" panose="02040503050406030204" pitchFamily="18" charset="0"/>
                <a:ea typeface="Cambria" panose="02040503050406030204" pitchFamily="18" charset="0"/>
                <a:cs typeface="Times New Roman" panose="02020603050405020304" pitchFamily="18" charset="0"/>
              </a:rPr>
              <a:t>độ</a:t>
            </a:r>
            <a:r>
              <a:rPr lang="en-US" sz="2300">
                <a:latin typeface="Cambria" panose="02040503050406030204" pitchFamily="18" charset="0"/>
                <a:ea typeface="Cambria" panose="02040503050406030204" pitchFamily="18" charset="0"/>
                <a:cs typeface="Times New Roman" panose="02020603050405020304" pitchFamily="18" charset="0"/>
              </a:rPr>
              <a:t>.</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722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78" name="Google Shape;878;p28" descr="n185 Fb Thu Huong Pham"/>
          <p:cNvGrpSpPr/>
          <p:nvPr/>
        </p:nvGrpSpPr>
        <p:grpSpPr>
          <a:xfrm>
            <a:off x="2369136" y="1656237"/>
            <a:ext cx="8844652" cy="2042576"/>
            <a:chOff x="2098909" y="2418117"/>
            <a:chExt cx="6633489" cy="1531931"/>
          </a:xfrm>
        </p:grpSpPr>
        <p:sp>
          <p:nvSpPr>
            <p:cNvPr id="879" name="Google Shape;879;p28"/>
            <p:cNvSpPr txBox="1"/>
            <p:nvPr/>
          </p:nvSpPr>
          <p:spPr>
            <a:xfrm>
              <a:off x="3900450" y="2418117"/>
              <a:ext cx="3309811" cy="6441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400" b="1" kern="0" dirty="0">
                  <a:solidFill>
                    <a:srgbClr val="191919"/>
                  </a:solidFill>
                  <a:latin typeface="Cambria" panose="02040503050406030204" pitchFamily="18" charset="0"/>
                  <a:ea typeface="Cambria" panose="02040503050406030204" pitchFamily="18" charset="0"/>
                  <a:cs typeface="Roboto"/>
                  <a:sym typeface="Roboto"/>
                </a:rPr>
                <a:t>Đ</a:t>
              </a:r>
              <a:r>
                <a:rPr lang="en-US" sz="2400" b="1" kern="0" dirty="0">
                  <a:solidFill>
                    <a:srgbClr val="191919"/>
                  </a:solidFill>
                  <a:latin typeface="Cambria" panose="02040503050406030204" pitchFamily="18" charset="0"/>
                  <a:ea typeface="Cambria" panose="02040503050406030204" pitchFamily="18" charset="0"/>
                  <a:cs typeface="Roboto"/>
                  <a:sym typeface="Roboto"/>
                </a:rPr>
                <a:t>ộ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dịch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chuyển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đại</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của</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tính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từ</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vị</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trí</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cân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bằng</a:t>
              </a:r>
              <a:r>
                <a:rPr lang="en-US" sz="2400" b="1" kern="0" dirty="0">
                  <a:solidFill>
                    <a:srgbClr val="191919"/>
                  </a:solidFill>
                  <a:latin typeface="Cambria" panose="02040503050406030204" pitchFamily="18" charset="0"/>
                  <a:ea typeface="Cambria" panose="02040503050406030204" pitchFamily="18" charset="0"/>
                  <a:cs typeface="Roboto"/>
                  <a:sym typeface="Roboto"/>
                </a:rPr>
                <a:t>.</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0" name="Google Shape;880;p28"/>
            <p:cNvSpPr/>
            <p:nvPr/>
          </p:nvSpPr>
          <p:spPr>
            <a:xfrm>
              <a:off x="2746661" y="24181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1" name="Google Shape;881;p28"/>
            <p:cNvCxnSpPr>
              <a:cxnSpLocks/>
              <a:stCxn id="916" idx="3"/>
              <a:endCxn id="880" idx="2"/>
            </p:cNvCxnSpPr>
            <p:nvPr/>
          </p:nvCxnSpPr>
          <p:spPr>
            <a:xfrm flipV="1">
              <a:off x="2098909" y="2740207"/>
              <a:ext cx="647752" cy="1209841"/>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flipV="1">
              <a:off x="3390761" y="2740167"/>
              <a:ext cx="509689" cy="40"/>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3" name="Google Shape;883;p28"/>
            <p:cNvSpPr txBox="1"/>
            <p:nvPr/>
          </p:nvSpPr>
          <p:spPr>
            <a:xfrm>
              <a:off x="7539603" y="2422212"/>
              <a:ext cx="1192795" cy="640004"/>
            </a:xfrm>
            <a:prstGeom prst="rect">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Bi</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ên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độ</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A</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4" name="Google Shape;884;p28"/>
            <p:cNvCxnSpPr>
              <a:cxnSpLocks/>
              <a:stCxn id="883" idx="1"/>
              <a:endCxn id="879" idx="3"/>
            </p:cNvCxnSpPr>
            <p:nvPr/>
          </p:nvCxnSpPr>
          <p:spPr>
            <a:xfrm rot="10800000">
              <a:off x="7210262" y="2740167"/>
              <a:ext cx="329342" cy="2047"/>
            </a:xfrm>
            <a:prstGeom prst="bentConnector3">
              <a:avLst>
                <a:gd name="adj1" fmla="val 50000"/>
              </a:avLst>
            </a:prstGeom>
            <a:noFill/>
            <a:ln w="19050" cap="flat" cmpd="sng">
              <a:solidFill>
                <a:srgbClr val="FDBD55"/>
              </a:solidFill>
              <a:prstDash val="solid"/>
              <a:round/>
              <a:headEnd type="none" w="med" len="med"/>
              <a:tailEnd type="none" w="med" len="med"/>
            </a:ln>
          </p:spPr>
        </p:cxnSp>
      </p:grpSp>
      <p:grpSp>
        <p:nvGrpSpPr>
          <p:cNvPr id="885" name="Google Shape;885;p28" descr="n185 Fb Thu Huong Pham"/>
          <p:cNvGrpSpPr/>
          <p:nvPr/>
        </p:nvGrpSpPr>
        <p:grpSpPr>
          <a:xfrm>
            <a:off x="2369136" y="2688842"/>
            <a:ext cx="8844651" cy="1009971"/>
            <a:chOff x="2082712" y="3210608"/>
            <a:chExt cx="6633488" cy="757478"/>
          </a:xfrm>
        </p:grpSpPr>
        <p:sp>
          <p:nvSpPr>
            <p:cNvPr id="886" name="Google Shape;886;p28"/>
            <p:cNvSpPr txBox="1"/>
            <p:nvPr/>
          </p:nvSpPr>
          <p:spPr>
            <a:xfrm>
              <a:off x="7523405" y="3210608"/>
              <a:ext cx="1192795" cy="639939"/>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Chu </a:t>
              </a:r>
              <a:r>
                <a:rPr lang="en"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k</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ỳ</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87" name="Google Shape;887;p28"/>
            <p:cNvSpPr txBox="1"/>
            <p:nvPr/>
          </p:nvSpPr>
          <p:spPr>
            <a:xfrm>
              <a:off x="3900449" y="3210608"/>
              <a:ext cx="3293614" cy="6441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200" b="1" kern="0" dirty="0">
                  <a:solidFill>
                    <a:srgbClr val="191919"/>
                  </a:solidFill>
                  <a:latin typeface="Cambria" panose="02040503050406030204" pitchFamily="18" charset="0"/>
                  <a:ea typeface="Cambria" panose="02040503050406030204" pitchFamily="18" charset="0"/>
                  <a:cs typeface="Roboto"/>
                  <a:sym typeface="Roboto"/>
                </a:rPr>
                <a:t>Kho</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ảng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thời</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gian</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để</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200" b="1" kern="0" dirty="0">
                  <a:solidFill>
                    <a:srgbClr val="191919"/>
                  </a:solidFill>
                  <a:latin typeface="Cambria" panose="02040503050406030204" pitchFamily="18" charset="0"/>
                  <a:ea typeface="Cambria" panose="02040503050406030204" pitchFamily="18" charset="0"/>
                  <a:cs typeface="Roboto"/>
                  <a:sym typeface="Roboto"/>
                </a:rPr>
                <a:t> đ</a:t>
              </a:r>
              <a:r>
                <a:rPr lang="vi-VN" sz="2200" b="1" kern="0" dirty="0">
                  <a:solidFill>
                    <a:srgbClr val="191919"/>
                  </a:solidFill>
                  <a:latin typeface="Cambria" panose="02040503050406030204" pitchFamily="18" charset="0"/>
                  <a:ea typeface="Cambria" panose="02040503050406030204" pitchFamily="18" charset="0"/>
                  <a:cs typeface="Roboto"/>
                  <a:sym typeface="Roboto"/>
                </a:rPr>
                <a:t>ư</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200" b="1" kern="0" dirty="0">
                  <a:solidFill>
                    <a:srgbClr val="191919"/>
                  </a:solidFill>
                  <a:latin typeface="Cambria" panose="02040503050406030204" pitchFamily="18" charset="0"/>
                  <a:ea typeface="Cambria" panose="02040503050406030204" pitchFamily="18" charset="0"/>
                  <a:cs typeface="Roboto"/>
                  <a:sym typeface="Roboto"/>
                </a:rPr>
                <a:t> 1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err="1">
                  <a:solidFill>
                    <a:srgbClr val="191919"/>
                  </a:solidFill>
                  <a:latin typeface="Cambria" panose="02040503050406030204" pitchFamily="18" charset="0"/>
                  <a:ea typeface="Cambria" panose="02040503050406030204" pitchFamily="18" charset="0"/>
                  <a:cs typeface="Roboto"/>
                  <a:sym typeface="Roboto"/>
                </a:rPr>
                <a:t>toàn</a:t>
              </a:r>
              <a:r>
                <a:rPr lang="en-US" sz="2200" b="1" kern="0">
                  <a:solidFill>
                    <a:srgbClr val="191919"/>
                  </a:solidFill>
                  <a:latin typeface="Cambria" panose="02040503050406030204" pitchFamily="18" charset="0"/>
                  <a:ea typeface="Cambria" panose="02040503050406030204" pitchFamily="18" charset="0"/>
                  <a:cs typeface="Roboto"/>
                  <a:sym typeface="Roboto"/>
                </a:rPr>
                <a:t> phần</a:t>
              </a:r>
              <a:endParaRPr sz="22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8" name="Google Shape;888;p28"/>
            <p:cNvSpPr/>
            <p:nvPr/>
          </p:nvSpPr>
          <p:spPr>
            <a:xfrm>
              <a:off x="2746661" y="32107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9" name="Google Shape;889;p28"/>
            <p:cNvCxnSpPr>
              <a:cxnSpLocks/>
              <a:stCxn id="916" idx="3"/>
              <a:endCxn id="888" idx="2"/>
            </p:cNvCxnSpPr>
            <p:nvPr/>
          </p:nvCxnSpPr>
          <p:spPr>
            <a:xfrm flipV="1">
              <a:off x="2082712" y="3532757"/>
              <a:ext cx="663949" cy="4353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flipV="1">
              <a:off x="3390761" y="3532658"/>
              <a:ext cx="509688" cy="9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1" name="Google Shape;891;p28"/>
            <p:cNvCxnSpPr>
              <a:cxnSpLocks/>
              <a:stCxn id="886" idx="1"/>
              <a:endCxn id="887" idx="3"/>
            </p:cNvCxnSpPr>
            <p:nvPr/>
          </p:nvCxnSpPr>
          <p:spPr>
            <a:xfrm rot="10800000" flipV="1">
              <a:off x="7194062" y="3530577"/>
              <a:ext cx="329343" cy="2081"/>
            </a:xfrm>
            <a:prstGeom prst="bentConnector3">
              <a:avLst>
                <a:gd name="adj1" fmla="val 50000"/>
              </a:avLst>
            </a:prstGeom>
            <a:noFill/>
            <a:ln w="19050" cap="flat" cmpd="sng">
              <a:solidFill>
                <a:srgbClr val="FF675A"/>
              </a:solidFill>
              <a:prstDash val="solid"/>
              <a:round/>
              <a:headEnd type="none" w="med" len="med"/>
              <a:tailEnd type="none" w="med" len="med"/>
            </a:ln>
          </p:spPr>
        </p:cxnSp>
      </p:grpSp>
      <p:grpSp>
        <p:nvGrpSpPr>
          <p:cNvPr id="892" name="Google Shape;892;p28" descr="n185 Fb Thu Huong Pham"/>
          <p:cNvGrpSpPr/>
          <p:nvPr/>
        </p:nvGrpSpPr>
        <p:grpSpPr>
          <a:xfrm>
            <a:off x="2369136" y="3698812"/>
            <a:ext cx="8844652" cy="926869"/>
            <a:chOff x="2098910" y="3954694"/>
            <a:chExt cx="6633489" cy="695152"/>
          </a:xfrm>
        </p:grpSpPr>
        <p:sp>
          <p:nvSpPr>
            <p:cNvPr id="893" name="Google Shape;893;p28"/>
            <p:cNvSpPr txBox="1"/>
            <p:nvPr/>
          </p:nvSpPr>
          <p:spPr>
            <a:xfrm>
              <a:off x="7539604" y="4003100"/>
              <a:ext cx="1192795" cy="646746"/>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f</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94" name="Google Shape;894;p28"/>
            <p:cNvSpPr txBox="1"/>
            <p:nvPr/>
          </p:nvSpPr>
          <p:spPr>
            <a:xfrm>
              <a:off x="3900449" y="4003100"/>
              <a:ext cx="3293613" cy="6441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2400" b="1" kern="0" dirty="0" err="1">
                  <a:solidFill>
                    <a:srgbClr val="191919"/>
                  </a:solidFill>
                  <a:latin typeface="Cambria" panose="02040503050406030204" pitchFamily="18" charset="0"/>
                  <a:ea typeface="Cambria" panose="02040503050406030204" pitchFamily="18" charset="0"/>
                  <a:cs typeface="Roboto"/>
                  <a:sym typeface="Roboto"/>
                </a:rPr>
                <a:t>Số</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mà</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400" b="1" kern="0" dirty="0">
                  <a:solidFill>
                    <a:srgbClr val="191919"/>
                  </a:solidFill>
                  <a:latin typeface="Cambria" panose="02040503050406030204" pitchFamily="18" charset="0"/>
                  <a:ea typeface="Cambria" panose="02040503050406030204" pitchFamily="18" charset="0"/>
                  <a:cs typeface="Roboto"/>
                  <a:sym typeface="Roboto"/>
                </a:rPr>
                <a:t> đ</a:t>
              </a:r>
              <a:r>
                <a:rPr lang="vi-VN" sz="2400" b="1" kern="0" dirty="0">
                  <a:solidFill>
                    <a:srgbClr val="191919"/>
                  </a:solidFill>
                  <a:latin typeface="Cambria" panose="02040503050406030204" pitchFamily="18" charset="0"/>
                  <a:ea typeface="Cambria" panose="02040503050406030204" pitchFamily="18" charset="0"/>
                  <a:cs typeface="Roboto"/>
                  <a:sym typeface="Roboto"/>
                </a:rPr>
                <a:t>ư</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trong</a:t>
              </a:r>
              <a:r>
                <a:rPr lang="en-US" sz="2400" b="1" kern="0" dirty="0">
                  <a:solidFill>
                    <a:srgbClr val="191919"/>
                  </a:solidFill>
                  <a:latin typeface="Cambria" panose="02040503050406030204" pitchFamily="18" charset="0"/>
                  <a:ea typeface="Cambria" panose="02040503050406030204" pitchFamily="18" charset="0"/>
                  <a:cs typeface="Roboto"/>
                  <a:sym typeface="Roboto"/>
                </a:rPr>
                <a:t> 1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giây</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95" name="Google Shape;895;p28"/>
            <p:cNvSpPr/>
            <p:nvPr/>
          </p:nvSpPr>
          <p:spPr>
            <a:xfrm>
              <a:off x="2746661" y="4003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96" name="Google Shape;896;p28"/>
            <p:cNvCxnSpPr>
              <a:cxnSpLocks/>
              <a:stCxn id="916" idx="3"/>
              <a:endCxn id="895" idx="2"/>
            </p:cNvCxnSpPr>
            <p:nvPr/>
          </p:nvCxnSpPr>
          <p:spPr>
            <a:xfrm>
              <a:off x="2098910" y="3954694"/>
              <a:ext cx="647751" cy="370613"/>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flipV="1">
              <a:off x="3390761" y="4325150"/>
              <a:ext cx="509689" cy="157"/>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8" name="Google Shape;898;p28"/>
            <p:cNvCxnSpPr>
              <a:cxnSpLocks/>
              <a:stCxn id="893" idx="1"/>
              <a:endCxn id="894" idx="3"/>
            </p:cNvCxnSpPr>
            <p:nvPr/>
          </p:nvCxnSpPr>
          <p:spPr>
            <a:xfrm rot="10800000">
              <a:off x="7194063" y="4325150"/>
              <a:ext cx="345542" cy="1323"/>
            </a:xfrm>
            <a:prstGeom prst="bentConnector3">
              <a:avLst>
                <a:gd name="adj1" fmla="val 50000"/>
              </a:avLst>
            </a:prstGeom>
            <a:noFill/>
            <a:ln w="19050" cap="flat" cmpd="sng">
              <a:solidFill>
                <a:srgbClr val="5BCC97"/>
              </a:solidFill>
              <a:prstDash val="solid"/>
              <a:round/>
              <a:headEnd type="none" w="med" len="med"/>
              <a:tailEnd type="none" w="med" len="med"/>
            </a:ln>
          </p:spPr>
        </p:cxnSp>
      </p:grpSp>
      <p:sp>
        <p:nvSpPr>
          <p:cNvPr id="916" name="Google Shape;916;p28" descr="n185 Fb Thu Huong Pham"/>
          <p:cNvSpPr txBox="1"/>
          <p:nvPr/>
        </p:nvSpPr>
        <p:spPr>
          <a:xfrm>
            <a:off x="339079" y="2113811"/>
            <a:ext cx="2030057" cy="3169999"/>
          </a:xfrm>
          <a:prstGeom prst="rect">
            <a:avLst/>
          </a:prstGeom>
          <a:solidFill>
            <a:srgbClr val="FFC4A9"/>
          </a:solidFill>
          <a:ln>
            <a:noFill/>
          </a:ln>
        </p:spPr>
        <p:txBody>
          <a:bodyPr spcFirstLastPara="1" wrap="square" lIns="121900" tIns="121900" rIns="121900" bIns="121900" anchor="ctr" anchorCtr="0">
            <a:noAutofit/>
          </a:bodyPr>
          <a:lstStyle/>
          <a:p>
            <a:pPr algn="ctr" defTabSz="1219170">
              <a:lnSpc>
                <a:spcPct val="150000"/>
              </a:lnSpc>
              <a:buClr>
                <a:srgbClr val="000000"/>
              </a:buClr>
            </a:pPr>
            <a:r>
              <a:rPr lang="e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ại</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l</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ợng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đặc</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tr</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ng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của</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dao</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động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điều</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hòa</a:t>
            </a:r>
            <a:endParaRPr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sp>
        <p:nvSpPr>
          <p:cNvPr id="50" name="TextBox 49" descr="n185 Fb Thu Huong Pham">
            <a:extLst>
              <a:ext uri="{FF2B5EF4-FFF2-40B4-BE49-F238E27FC236}">
                <a16:creationId xmlns:a16="http://schemas.microsoft.com/office/drawing/2014/main" id="{45F9A970-34CD-404E-AB9C-130FEAA70DC5}"/>
              </a:ext>
            </a:extLst>
          </p:cNvPr>
          <p:cNvSpPr txBox="1"/>
          <p:nvPr/>
        </p:nvSpPr>
        <p:spPr>
          <a:xfrm>
            <a:off x="379165" y="294260"/>
            <a:ext cx="9456219"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grpSp>
        <p:nvGrpSpPr>
          <p:cNvPr id="57" name="Google Shape;892;p28" descr="n185 Fb Thu Huong Pham">
            <a:extLst>
              <a:ext uri="{FF2B5EF4-FFF2-40B4-BE49-F238E27FC236}">
                <a16:creationId xmlns:a16="http://schemas.microsoft.com/office/drawing/2014/main" id="{4F9DEB12-7BC3-4D7C-A0E7-A6A42BDC6C47}"/>
              </a:ext>
            </a:extLst>
          </p:cNvPr>
          <p:cNvGrpSpPr/>
          <p:nvPr/>
        </p:nvGrpSpPr>
        <p:grpSpPr>
          <a:xfrm>
            <a:off x="2369136" y="3698811"/>
            <a:ext cx="8844650" cy="2007538"/>
            <a:chOff x="3308231" y="3045062"/>
            <a:chExt cx="6633486" cy="1505651"/>
          </a:xfrm>
        </p:grpSpPr>
        <p:sp>
          <p:nvSpPr>
            <p:cNvPr id="58" name="Google Shape;893;p28">
              <a:extLst>
                <a:ext uri="{FF2B5EF4-FFF2-40B4-BE49-F238E27FC236}">
                  <a16:creationId xmlns:a16="http://schemas.microsoft.com/office/drawing/2014/main" id="{C69DB54E-4056-4AD3-9E45-C7ADA3062C91}"/>
                </a:ext>
              </a:extLst>
            </p:cNvPr>
            <p:cNvSpPr txBox="1"/>
            <p:nvPr/>
          </p:nvSpPr>
          <p:spPr>
            <a:xfrm>
              <a:off x="8748923" y="3904834"/>
              <a:ext cx="1192794" cy="645879"/>
            </a:xfrm>
            <a:prstGeom prst="rect">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góc</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Symbol" panose="05050102010706020507" pitchFamily="18" charset="2"/>
                </a:rPr>
                <a: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59" name="Google Shape;894;p28">
                  <a:extLst>
                    <a:ext uri="{FF2B5EF4-FFF2-40B4-BE49-F238E27FC236}">
                      <a16:creationId xmlns:a16="http://schemas.microsoft.com/office/drawing/2014/main" id="{D589D64C-EF6A-4FEB-B9BE-5A9EF1815097}"/>
                    </a:ext>
                  </a:extLst>
                </p:cNvPr>
                <p:cNvSpPr txBox="1"/>
                <p:nvPr/>
              </p:nvSpPr>
              <p:spPr>
                <a:xfrm>
                  <a:off x="5116944" y="3898002"/>
                  <a:ext cx="3286437" cy="644100"/>
                </a:xfrm>
                <a:prstGeom prst="rect">
                  <a:avLst/>
                </a:prstGeom>
                <a:noFill/>
                <a:ln w="19050"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400" b="1">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9" name="Google Shape;894;p28">
                  <a:extLst>
                    <a:ext uri="{FF2B5EF4-FFF2-40B4-BE49-F238E27FC236}">
                      <a16:creationId xmlns:a16="http://schemas.microsoft.com/office/drawing/2014/main" id="{D589D64C-EF6A-4FEB-B9BE-5A9EF1815097}"/>
                    </a:ext>
                  </a:extLst>
                </p:cNvPr>
                <p:cNvSpPr txBox="1">
                  <a:spLocks noRot="1" noChangeAspect="1" noMove="1" noResize="1" noEditPoints="1" noAdjustHandles="1" noChangeArrowheads="1" noChangeShapeType="1" noTextEdit="1"/>
                </p:cNvSpPr>
                <p:nvPr/>
              </p:nvSpPr>
              <p:spPr>
                <a:xfrm>
                  <a:off x="5116944" y="3898002"/>
                  <a:ext cx="3286437" cy="644100"/>
                </a:xfrm>
                <a:prstGeom prst="rect">
                  <a:avLst/>
                </a:prstGeom>
                <a:blipFill>
                  <a:blip r:embed="rId3"/>
                  <a:stretch>
                    <a:fillRect/>
                  </a:stretch>
                </a:blipFill>
                <a:ln w="19050" cap="flat" cmpd="sng">
                  <a:solidFill>
                    <a:schemeClr val="accent5">
                      <a:lumMod val="75000"/>
                    </a:schemeClr>
                  </a:solidFill>
                  <a:prstDash val="solid"/>
                  <a:round/>
                  <a:headEnd type="none" w="sm" len="sm"/>
                  <a:tailEnd type="none" w="sm" len="sm"/>
                </a:ln>
              </p:spPr>
              <p:txBody>
                <a:bodyPr/>
                <a:lstStyle/>
                <a:p>
                  <a:r>
                    <a:rPr lang="en-US">
                      <a:noFill/>
                    </a:rPr>
                    <a:t> </a:t>
                  </a:r>
                </a:p>
              </p:txBody>
            </p:sp>
          </mc:Fallback>
        </mc:AlternateContent>
        <p:sp>
          <p:nvSpPr>
            <p:cNvPr id="60" name="Google Shape;895;p28">
              <a:extLst>
                <a:ext uri="{FF2B5EF4-FFF2-40B4-BE49-F238E27FC236}">
                  <a16:creationId xmlns:a16="http://schemas.microsoft.com/office/drawing/2014/main" id="{0791BA29-D868-45E4-AD6E-FE43059E29EA}"/>
                </a:ext>
              </a:extLst>
            </p:cNvPr>
            <p:cNvSpPr/>
            <p:nvPr/>
          </p:nvSpPr>
          <p:spPr>
            <a:xfrm>
              <a:off x="3955981" y="3906613"/>
              <a:ext cx="644100" cy="644100"/>
            </a:xfrm>
            <a:prstGeom prst="ellipse">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1" name="Google Shape;896;p28">
              <a:extLst>
                <a:ext uri="{FF2B5EF4-FFF2-40B4-BE49-F238E27FC236}">
                  <a16:creationId xmlns:a16="http://schemas.microsoft.com/office/drawing/2014/main" id="{29EE2554-0458-4C45-BF00-A7D548FE1ECD}"/>
                </a:ext>
              </a:extLst>
            </p:cNvPr>
            <p:cNvCxnSpPr>
              <a:cxnSpLocks/>
              <a:stCxn id="916" idx="3"/>
              <a:endCxn id="60" idx="2"/>
            </p:cNvCxnSpPr>
            <p:nvPr/>
          </p:nvCxnSpPr>
          <p:spPr>
            <a:xfrm>
              <a:off x="3308231" y="3045062"/>
              <a:ext cx="647750" cy="1183602"/>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2" name="Google Shape;897;p28">
              <a:extLst>
                <a:ext uri="{FF2B5EF4-FFF2-40B4-BE49-F238E27FC236}">
                  <a16:creationId xmlns:a16="http://schemas.microsoft.com/office/drawing/2014/main" id="{9E8FB2A3-227A-4C83-AB52-A78777FE77B0}"/>
                </a:ext>
              </a:extLst>
            </p:cNvPr>
            <p:cNvCxnSpPr>
              <a:cxnSpLocks/>
            </p:cNvCxnSpPr>
            <p:nvPr/>
          </p:nvCxnSpPr>
          <p:spPr>
            <a:xfrm flipV="1">
              <a:off x="4595442" y="4188094"/>
              <a:ext cx="519484" cy="23319"/>
            </a:xfrm>
            <a:prstGeom prst="bentConnector3">
              <a:avLst>
                <a:gd name="adj1" fmla="val 97423"/>
              </a:avLst>
            </a:prstGeom>
            <a:noFill/>
            <a:ln w="19050" cap="flat" cmpd="sng">
              <a:solidFill>
                <a:schemeClr val="accent5"/>
              </a:solidFill>
              <a:prstDash val="solid"/>
              <a:round/>
              <a:headEnd type="none" w="med" len="med"/>
              <a:tailEnd type="none" w="med" len="med"/>
            </a:ln>
          </p:spPr>
        </p:cxnSp>
        <p:cxnSp>
          <p:nvCxnSpPr>
            <p:cNvPr id="63" name="Google Shape;898;p28">
              <a:extLst>
                <a:ext uri="{FF2B5EF4-FFF2-40B4-BE49-F238E27FC236}">
                  <a16:creationId xmlns:a16="http://schemas.microsoft.com/office/drawing/2014/main" id="{6DB33DCD-F39A-4DB4-89FE-3B233CEFD605}"/>
                </a:ext>
              </a:extLst>
            </p:cNvPr>
            <p:cNvCxnSpPr>
              <a:cxnSpLocks/>
              <a:stCxn id="58" idx="1"/>
              <a:endCxn id="59" idx="3"/>
            </p:cNvCxnSpPr>
            <p:nvPr/>
          </p:nvCxnSpPr>
          <p:spPr>
            <a:xfrm rot="10800000">
              <a:off x="8403382" y="4220052"/>
              <a:ext cx="345542" cy="7722"/>
            </a:xfrm>
            <a:prstGeom prst="bentConnector3">
              <a:avLst>
                <a:gd name="adj1" fmla="val 50000"/>
              </a:avLst>
            </a:prstGeom>
            <a:noFill/>
            <a:ln w="19050" cap="flat" cmpd="sng">
              <a:solidFill>
                <a:schemeClr val="accent5"/>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8"/>
                                        </p:tgtEl>
                                        <p:attrNameLst>
                                          <p:attrName>style.visibility</p:attrName>
                                        </p:attrNameLst>
                                      </p:cBhvr>
                                      <p:to>
                                        <p:strVal val="visible"/>
                                      </p:to>
                                    </p:set>
                                    <p:animEffect transition="in" filter="fade">
                                      <p:cBhvr>
                                        <p:cTn id="12" dur="500"/>
                                        <p:tgtEl>
                                          <p:spTgt spid="8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85"/>
                                        </p:tgtEl>
                                        <p:attrNameLst>
                                          <p:attrName>style.visibility</p:attrName>
                                        </p:attrNameLst>
                                      </p:cBhvr>
                                      <p:to>
                                        <p:strVal val="visible"/>
                                      </p:to>
                                    </p:set>
                                    <p:animEffect transition="in" filter="barn(inVertical)">
                                      <p:cBhvr>
                                        <p:cTn id="17" dur="500"/>
                                        <p:tgtEl>
                                          <p:spTgt spid="88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circle(in)">
                                      <p:cBhvr>
                                        <p:cTn id="22" dur="2000"/>
                                        <p:tgtEl>
                                          <p:spTgt spid="8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n185 Fb Thu Huong Pham">
            <a:extLst>
              <a:ext uri="{FF2B5EF4-FFF2-40B4-BE49-F238E27FC236}">
                <a16:creationId xmlns:a16="http://schemas.microsoft.com/office/drawing/2014/main" id="{342CE6DC-E197-43B7-8612-BB098133FFFF}"/>
              </a:ext>
            </a:extLst>
          </p:cNvPr>
          <p:cNvPicPr/>
          <p:nvPr/>
        </p:nvPicPr>
        <p:blipFill>
          <a:blip r:embed="rId2"/>
          <a:stretch>
            <a:fillRect/>
          </a:stretch>
        </p:blipFill>
        <p:spPr>
          <a:xfrm>
            <a:off x="292792" y="3551424"/>
            <a:ext cx="4270372" cy="3108808"/>
          </a:xfrm>
          <a:prstGeom prst="rect">
            <a:avLst/>
          </a:prstGeom>
        </p:spPr>
      </p:pic>
      <p:sp>
        <p:nvSpPr>
          <p:cNvPr id="2" name="TextBox 1" descr="n185 Fb Thu Huong Pham">
            <a:extLst>
              <a:ext uri="{FF2B5EF4-FFF2-40B4-BE49-F238E27FC236}">
                <a16:creationId xmlns:a16="http://schemas.microsoft.com/office/drawing/2014/main" id="{3B1863FB-C494-4CCC-8741-3B700BEF9991}"/>
              </a:ext>
            </a:extLst>
          </p:cNvPr>
          <p:cNvSpPr txBox="1"/>
          <p:nvPr/>
        </p:nvSpPr>
        <p:spPr>
          <a:xfrm>
            <a:off x="292792" y="1834347"/>
            <a:ext cx="4110164" cy="1815882"/>
          </a:xfrm>
          <a:prstGeom prst="rect">
            <a:avLst/>
          </a:prstGeom>
          <a:noFill/>
        </p:spPr>
        <p:txBody>
          <a:bodyPr wrap="square" rtlCol="0">
            <a:spAutoFit/>
          </a:bodyPr>
          <a:lstStyle/>
          <a:p>
            <a:pPr algn="just"/>
            <a:r>
              <a:rPr lang="en-US" sz="2800" b="1" i="1" dirty="0" err="1">
                <a:latin typeface="Cambria" panose="02040503050406030204" pitchFamily="18" charset="0"/>
                <a:ea typeface="Cambria" panose="02040503050406030204" pitchFamily="18" charset="0"/>
                <a:cs typeface="Tahoma" panose="020B0604030504040204" pitchFamily="34" charset="0"/>
              </a:rPr>
              <a:t>Dựa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vào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các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đại</a:t>
            </a:r>
            <a:r>
              <a:rPr lang="en-US" sz="2800" b="1" i="1" dirty="0">
                <a:latin typeface="Cambria" panose="02040503050406030204" pitchFamily="18" charset="0"/>
                <a:ea typeface="Cambria" panose="02040503050406030204" pitchFamily="18" charset="0"/>
                <a:cs typeface="Tahoma" panose="020B0604030504040204" pitchFamily="34" charset="0"/>
              </a:rPr>
              <a:t> l</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err="1">
                <a:latin typeface="Cambria" panose="02040503050406030204" pitchFamily="18" charset="0"/>
                <a:ea typeface="Cambria" panose="02040503050406030204" pitchFamily="18" charset="0"/>
                <a:cs typeface="Tahoma" panose="020B0604030504040204" pitchFamily="34" charset="0"/>
              </a:rPr>
              <a:t>ợng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đặc</a:t>
            </a:r>
            <a:r>
              <a:rPr lang="en-US" sz="2800" b="1" i="1" dirty="0">
                <a:latin typeface="Cambria" panose="02040503050406030204" pitchFamily="18" charset="0"/>
                <a:ea typeface="Cambria" panose="02040503050406030204" pitchFamily="18" charset="0"/>
                <a:cs typeface="Tahoma" panose="020B0604030504040204" pitchFamily="34" charset="0"/>
              </a:rPr>
              <a:t> tr</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a:latin typeface="Cambria" panose="02040503050406030204" pitchFamily="18" charset="0"/>
                <a:ea typeface="Cambria" panose="02040503050406030204" pitchFamily="18" charset="0"/>
                <a:cs typeface="Tahoma" panose="020B0604030504040204" pitchFamily="34" charset="0"/>
              </a:rPr>
              <a:t>ng </a:t>
            </a:r>
            <a:r>
              <a:rPr lang="en-US" sz="2800" b="1" i="1" dirty="0" err="1">
                <a:latin typeface="Cambria" panose="02040503050406030204" pitchFamily="18" charset="0"/>
                <a:ea typeface="Cambria" panose="02040503050406030204" pitchFamily="18" charset="0"/>
                <a:cs typeface="Tahoma" panose="020B0604030504040204" pitchFamily="34" charset="0"/>
              </a:rPr>
              <a:t>của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dao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động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điều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hòa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1</a:t>
            </a:r>
          </a:p>
        </p:txBody>
      </p:sp>
      <p:pic>
        <p:nvPicPr>
          <p:cNvPr id="10" name="Picture 12" descr="n185 Fb Thu Huong Pham">
            <a:extLst>
              <a:ext uri="{FF2B5EF4-FFF2-40B4-BE49-F238E27FC236}">
                <a16:creationId xmlns:a16="http://schemas.microsoft.com/office/drawing/2014/main" id="{118BB436-D4CE-426A-A98A-77765CD46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5 Fb Thu Huong Pham">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5 Fb Thu Huong Pham">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85 Fb Thu Huong Pham">
                <a:extLst>
                  <a:ext uri="{FF2B5EF4-FFF2-40B4-BE49-F238E27FC236}">
                    <a16:creationId xmlns:a16="http://schemas.microsoft.com/office/drawing/2014/main" id="{8D95D52C-4A80-4BA4-9DC7-3CF8EE6B8287}"/>
                  </a:ext>
                </a:extLst>
              </p:cNvPr>
              <p:cNvSpPr/>
              <p:nvPr/>
            </p:nvSpPr>
            <p:spPr>
              <a:xfrm>
                <a:off x="4702934" y="1148694"/>
                <a:ext cx="7196274" cy="2029851"/>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85 Fb Thu Huong Pham">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4702934" y="1148694"/>
                <a:ext cx="7196274" cy="2029851"/>
              </a:xfrm>
              <a:prstGeom prst="rect">
                <a:avLst/>
              </a:prstGeom>
              <a:blipFill>
                <a:blip r:embed="rId6"/>
                <a:stretch>
                  <a:fillRect l="-1693" t="-3003" r="-1693" b="-7508"/>
                </a:stretch>
              </a:blipFill>
            </p:spPr>
            <p:txBody>
              <a:bodyPr/>
              <a:lstStyle/>
              <a:p>
                <a:r>
                  <a:rPr lang="en-US">
                    <a:noFill/>
                  </a:rPr>
                  <a:t> </a:t>
                </a:r>
              </a:p>
            </p:txBody>
          </p:sp>
        </mc:Fallback>
      </mc:AlternateContent>
      <p:sp>
        <p:nvSpPr>
          <p:cNvPr id="6" name="Rectangle 5" descr="n185 Fb Thu Huong Pham">
            <a:extLst>
              <a:ext uri="{FF2B5EF4-FFF2-40B4-BE49-F238E27FC236}">
                <a16:creationId xmlns:a16="http://schemas.microsoft.com/office/drawing/2014/main" id="{32FD2E1D-E530-4212-A75D-BD6E369A306B}"/>
              </a:ext>
            </a:extLst>
          </p:cNvPr>
          <p:cNvSpPr/>
          <p:nvPr/>
        </p:nvSpPr>
        <p:spPr>
          <a:xfrm>
            <a:off x="4702935" y="3201053"/>
            <a:ext cx="7196273" cy="353943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2:</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hòa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sự</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phụ</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thuộc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giữa</a:t>
            </a:r>
            <a:r>
              <a:rPr lang="en-US" sz="2800" dirty="0">
                <a:latin typeface="Cambria" panose="02040503050406030204" pitchFamily="18" charset="0"/>
                <a:ea typeface="Cambria" panose="02040503050406030204" pitchFamily="18" charset="0"/>
                <a:cs typeface="Times New Roman" panose="02020603050405020304" pitchFamily="18" charset="0"/>
              </a:rPr>
              <a:t> li </a:t>
            </a:r>
            <a:r>
              <a:rPr lang="en-US" sz="2800" dirty="0" err="1">
                <a:latin typeface="Cambria" panose="02040503050406030204" pitchFamily="18" charset="0"/>
                <a:ea typeface="Cambria" panose="02040503050406030204" pitchFamily="18" charset="0"/>
                <a:cs typeface="Times New Roman" panose="02020603050405020304" pitchFamily="18" charset="0"/>
              </a:rPr>
              <a:t>độ</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thời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gian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như</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hình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mỗi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ở </a:t>
            </a:r>
            <a:r>
              <a:rPr lang="en-US" sz="2800" dirty="0" err="1">
                <a:latin typeface="Cambria" panose="02040503050406030204" pitchFamily="18" charset="0"/>
                <a:ea typeface="Cambria" panose="02040503050406030204" pitchFamily="18" charset="0"/>
                <a:cs typeface="Times New Roman" panose="02020603050405020304" pitchFamily="18" charset="0"/>
              </a:rPr>
              <a:t>đâu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chuyển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theo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nào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1 (x = A) </a:t>
            </a:r>
            <a:r>
              <a:rPr lang="en-US" sz="2800" dirty="0" err="1">
                <a:latin typeface="Cambria" panose="02040503050406030204" pitchFamily="18" charset="0"/>
                <a:ea typeface="Cambria" panose="02040503050406030204" pitchFamily="18" charset="0"/>
                <a:cs typeface="Times New Roman" panose="02020603050405020304" pitchFamily="18" charset="0"/>
              </a:rPr>
              <a:t>đến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2 ( x = 0) , 3 ( x = -A) , 4 ( x = 0) , 5 ( x = A)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đã</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thực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Tương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ứng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với</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chu </a:t>
            </a:r>
            <a:r>
              <a:rPr lang="en-US" sz="2800" dirty="0" err="1">
                <a:latin typeface="Cambria" panose="02040503050406030204" pitchFamily="18" charset="0"/>
                <a:ea typeface="Cambria" panose="02040503050406030204" pitchFamily="18" charset="0"/>
                <a:cs typeface="Times New Roman" panose="02020603050405020304" pitchFamily="18" charset="0"/>
              </a:rPr>
              <a:t>kì</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p:txBody>
      </p:sp>
      <p:sp>
        <p:nvSpPr>
          <p:cNvPr id="7" name="TextBox 6" descr="n185 Fb Thu Huong Pham">
            <a:extLst>
              <a:ext uri="{FF2B5EF4-FFF2-40B4-BE49-F238E27FC236}">
                <a16:creationId xmlns:a16="http://schemas.microsoft.com/office/drawing/2014/main" id="{B54A13DD-8E23-49CE-B7F8-ECF97B020D5F}"/>
              </a:ext>
            </a:extLst>
          </p:cNvPr>
          <p:cNvSpPr txBox="1"/>
          <p:nvPr/>
        </p:nvSpPr>
        <p:spPr>
          <a:xfrm>
            <a:off x="7014409" y="62432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Tree>
    <p:extLst>
      <p:ext uri="{BB962C8B-B14F-4D97-AF65-F5344CB8AC3E}">
        <p14:creationId xmlns:p14="http://schemas.microsoft.com/office/powerpoint/2010/main" val="280187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85 Fb Thu Huong Pham">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5 Fb Thu Huong Pham">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5 Fb Thu Huong Pham">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85 Fb Thu Huong Pham">
                <a:extLst>
                  <a:ext uri="{FF2B5EF4-FFF2-40B4-BE49-F238E27FC236}">
                    <a16:creationId xmlns:a16="http://schemas.microsoft.com/office/drawing/2014/main" id="{8D95D52C-4A80-4BA4-9DC7-3CF8EE6B8287}"/>
                  </a:ext>
                </a:extLst>
              </p:cNvPr>
              <p:cNvSpPr/>
              <p:nvPr/>
            </p:nvSpPr>
            <p:spPr>
              <a:xfrm>
                <a:off x="158794" y="2357567"/>
                <a:ext cx="4270372" cy="3753400"/>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Pha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85 Fb Thu Huong Pham">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158794" y="2357567"/>
                <a:ext cx="4270372" cy="3753400"/>
              </a:xfrm>
              <a:prstGeom prst="rect">
                <a:avLst/>
              </a:prstGeom>
              <a:blipFill>
                <a:blip r:embed="rId5"/>
                <a:stretch>
                  <a:fillRect l="-2853" t="-1789" r="-2853" b="-3740"/>
                </a:stretch>
              </a:blipFill>
            </p:spPr>
            <p:txBody>
              <a:bodyPr/>
              <a:lstStyle/>
              <a:p>
                <a:r>
                  <a:rPr lang="en-US">
                    <a:noFill/>
                  </a:rPr>
                  <a:t> </a:t>
                </a:r>
              </a:p>
            </p:txBody>
          </p:sp>
        </mc:Fallback>
      </mc:AlternateContent>
      <p:sp>
        <p:nvSpPr>
          <p:cNvPr id="7" name="TextBox 6" descr="n185 Fb Thu Huong Pham">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mc:AlternateContent xmlns:mc="http://schemas.openxmlformats.org/markup-compatibility/2006" xmlns:a14="http://schemas.microsoft.com/office/drawing/2010/main">
        <mc:Choice Requires="a14">
          <p:sp>
            <p:nvSpPr>
              <p:cNvPr id="9" name="TextBox 8" descr="n185 Fb Thu Huong Pham">
                <a:extLst>
                  <a:ext uri="{FF2B5EF4-FFF2-40B4-BE49-F238E27FC236}">
                    <a16:creationId xmlns:a16="http://schemas.microsoft.com/office/drawing/2014/main" id="{35120124-C906-AE2D-6124-EAB9F17B3D4C}"/>
                  </a:ext>
                </a:extLst>
              </p:cNvPr>
              <p:cNvSpPr txBox="1"/>
              <p:nvPr/>
            </p:nvSpPr>
            <p:spPr>
              <a:xfrm>
                <a:off x="4832553" y="1650835"/>
                <a:ext cx="6651671" cy="4460132"/>
              </a:xfrm>
              <a:prstGeom prst="rect">
                <a:avLst/>
              </a:prstGeom>
              <a:noFill/>
            </p:spPr>
            <p:txBody>
              <a:bodyPr wrap="square">
                <a:spAutoFit/>
              </a:bodyPr>
              <a:lstStyle/>
              <a:p>
                <a:pPr marL="0" marR="0">
                  <a:lnSpc>
                    <a:spcPct val="115000"/>
                  </a:lnSpc>
                  <a:spcBef>
                    <a:spcPts val="0"/>
                  </a:spcBef>
                  <a:spcAft>
                    <a:spcPts val="0"/>
                  </a:spcAft>
                </a:pPr>
                <a:r>
                  <a:rPr lang="en-US" sz="28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8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Biên độ A = 2 cm, pha ban đầu </a:t>
                </a:r>
                <a14:m>
                  <m:oMath xmlns:m="http://schemas.openxmlformats.org/officeDocument/2006/math">
                    <m:r>
                      <a:rPr lang="en-US"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a:solidFill>
                    <a:schemeClr val="tx1"/>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Pha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Li độ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𝑜𝑠</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 </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Vật ở vị trí cân bằng.</a:t>
                </a:r>
                <a:endParaRPr lang="en-US" sz="2800">
                  <a:solidFill>
                    <a:schemeClr val="tx1"/>
                  </a:solidFill>
                  <a:effectLst/>
                  <a:latin typeface="Cambria" panose="02040503050406030204" pitchFamily="18" charset="0"/>
                  <a:ea typeface="Cambria" panose="02040503050406030204" pitchFamily="18" charset="0"/>
                </a:endParaRPr>
              </a:p>
            </p:txBody>
          </p:sp>
        </mc:Choice>
        <mc:Fallback xmlns="">
          <p:sp>
            <p:nvSpPr>
              <p:cNvPr id="9" name="TextBox 8" descr="n185 Fb Thu Huong Pham">
                <a:extLst>
                  <a:ext uri="{FF2B5EF4-FFF2-40B4-BE49-F238E27FC236}">
                    <a16:creationId xmlns:a16="http://schemas.microsoft.com/office/drawing/2014/main" id="{35120124-C906-AE2D-6124-EAB9F17B3D4C}"/>
                  </a:ext>
                </a:extLst>
              </p:cNvPr>
              <p:cNvSpPr txBox="1">
                <a:spLocks noRot="1" noChangeAspect="1" noMove="1" noResize="1" noEditPoints="1" noAdjustHandles="1" noChangeArrowheads="1" noChangeShapeType="1" noTextEdit="1"/>
              </p:cNvSpPr>
              <p:nvPr/>
            </p:nvSpPr>
            <p:spPr>
              <a:xfrm>
                <a:off x="4832553" y="1650835"/>
                <a:ext cx="6651671" cy="4460132"/>
              </a:xfrm>
              <a:prstGeom prst="rect">
                <a:avLst/>
              </a:prstGeom>
              <a:blipFill>
                <a:blip r:embed="rId7"/>
                <a:stretch>
                  <a:fillRect l="-1925" t="-1094" b="-2873"/>
                </a:stretch>
              </a:blipFill>
            </p:spPr>
            <p:txBody>
              <a:bodyPr/>
              <a:lstStyle/>
              <a:p>
                <a:r>
                  <a:rPr lang="en-US">
                    <a:noFill/>
                  </a:rPr>
                  <a:t> </a:t>
                </a:r>
              </a:p>
            </p:txBody>
          </p:sp>
        </mc:Fallback>
      </mc:AlternateContent>
    </p:spTree>
    <p:extLst>
      <p:ext uri="{BB962C8B-B14F-4D97-AF65-F5344CB8AC3E}">
        <p14:creationId xmlns:p14="http://schemas.microsoft.com/office/powerpoint/2010/main" val="295310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85 Fb Thu Huong Pham">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5 Fb Thu Huong Pham">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5 Fb Thu Huong Pham">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p:sp>
        <p:nvSpPr>
          <p:cNvPr id="7" name="TextBox 6" descr="n185 Fb Thu Huong Pham">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
        <p:nvSpPr>
          <p:cNvPr id="9" name="TextBox 8" descr="n185 Fb Thu Huong Pham">
            <a:extLst>
              <a:ext uri="{FF2B5EF4-FFF2-40B4-BE49-F238E27FC236}">
                <a16:creationId xmlns:a16="http://schemas.microsoft.com/office/drawing/2014/main" id="{35120124-C906-AE2D-6124-EAB9F17B3D4C}"/>
              </a:ext>
            </a:extLst>
          </p:cNvPr>
          <p:cNvSpPr txBox="1"/>
          <p:nvPr/>
        </p:nvSpPr>
        <p:spPr>
          <a:xfrm>
            <a:off x="4646362" y="991574"/>
            <a:ext cx="7315200" cy="5687711"/>
          </a:xfrm>
          <a:prstGeom prst="rect">
            <a:avLst/>
          </a:prstGeom>
          <a:solidFill>
            <a:schemeClr val="bg1">
              <a:alpha val="70000"/>
            </a:schemeClr>
          </a:solidFill>
        </p:spPr>
        <p:txBody>
          <a:bodyPr wrap="square">
            <a:spAutoFit/>
          </a:bodyPr>
          <a:lstStyle/>
          <a:p>
            <a:pPr marL="0" marR="0">
              <a:lnSpc>
                <a:spcPct val="115000"/>
              </a:lnSpc>
              <a:spcBef>
                <a:spcPts val="0"/>
              </a:spcBef>
              <a:spcAft>
                <a:spcPts val="0"/>
              </a:spcAft>
            </a:pPr>
            <a:r>
              <a:rPr lang="en-US" sz="24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4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1: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A và bắt đầu dao động ( v = 0)</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2: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âm. Vật thực hiện được ¼ dao động tương ứng với ¼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3: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âm, v = 0. Vật thực hiện được ½ dao động tương ứng với ½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4: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dương. Vật thực hiện được ¾ dao động tương ứng với ¾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5: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v = 0. Vật thực hiện được tròn 1 dao động tương ứng với 1 chu kì.</a:t>
            </a:r>
          </a:p>
        </p:txBody>
      </p:sp>
      <p:pic>
        <p:nvPicPr>
          <p:cNvPr id="2" name="Picture 1" descr="n185 Fb Thu Huong Pham">
            <a:extLst>
              <a:ext uri="{FF2B5EF4-FFF2-40B4-BE49-F238E27FC236}">
                <a16:creationId xmlns:a16="http://schemas.microsoft.com/office/drawing/2014/main" id="{A07477E6-6C08-04F4-1961-8747C868C851}"/>
              </a:ext>
            </a:extLst>
          </p:cNvPr>
          <p:cNvPicPr/>
          <p:nvPr/>
        </p:nvPicPr>
        <p:blipFill>
          <a:blip r:embed="rId5"/>
          <a:stretch>
            <a:fillRect/>
          </a:stretch>
        </p:blipFill>
        <p:spPr>
          <a:xfrm>
            <a:off x="230438" y="3085644"/>
            <a:ext cx="4270372" cy="3108808"/>
          </a:xfrm>
          <a:prstGeom prst="rect">
            <a:avLst/>
          </a:prstGeom>
        </p:spPr>
      </p:pic>
      <p:sp>
        <p:nvSpPr>
          <p:cNvPr id="4" name="Rectangle 3" descr="n185 Fb Thu Huong Pham">
            <a:extLst>
              <a:ext uri="{FF2B5EF4-FFF2-40B4-BE49-F238E27FC236}">
                <a16:creationId xmlns:a16="http://schemas.microsoft.com/office/drawing/2014/main" id="{60CC8344-1A06-E0BF-5331-29D0403B883C}"/>
              </a:ext>
            </a:extLst>
          </p:cNvPr>
          <p:cNvSpPr/>
          <p:nvPr/>
        </p:nvSpPr>
        <p:spPr>
          <a:xfrm>
            <a:off x="230438" y="2357567"/>
            <a:ext cx="1290603" cy="52322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a:latin typeface="Cambria" panose="02040503050406030204" pitchFamily="18" charset="0"/>
                <a:ea typeface="Cambria" panose="02040503050406030204" pitchFamily="18" charset="0"/>
                <a:cs typeface="Times New Roman" panose="02020603050405020304" pitchFamily="18" charset="0"/>
              </a:rPr>
              <a:t>2:</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295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6" name="Google Shape;506;p25" descr="n185 Fb Thu Huong Pham"/>
          <p:cNvGrpSpPr/>
          <p:nvPr/>
        </p:nvGrpSpPr>
        <p:grpSpPr>
          <a:xfrm>
            <a:off x="8726542" y="2983859"/>
            <a:ext cx="3080964" cy="1256065"/>
            <a:chOff x="6704551" y="2394664"/>
            <a:chExt cx="2310723" cy="942049"/>
          </a:xfrm>
        </p:grpSpPr>
        <p:sp>
          <p:nvSpPr>
            <p:cNvPr id="507" name="Google Shape;507;p25"/>
            <p:cNvSpPr txBox="1"/>
            <p:nvPr/>
          </p:nvSpPr>
          <p:spPr>
            <a:xfrm>
              <a:off x="6704551" y="2851913"/>
              <a:ext cx="2310723" cy="484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i="1" kern="0" dirty="0" err="1">
                  <a:solidFill>
                    <a:srgbClr val="191919"/>
                  </a:solidFill>
                  <a:latin typeface="Cambria" panose="02040503050406030204" pitchFamily="18" charset="0"/>
                  <a:ea typeface="Cambria" panose="02040503050406030204" pitchFamily="18" charset="0"/>
                  <a:cs typeface="Roboto"/>
                  <a:sym typeface="Roboto"/>
                </a:rPr>
                <a:t>Chú</a:t>
              </a:r>
              <a:r>
                <a:rPr lang="en-US" sz="2000" b="1" i="1" kern="0" dirty="0">
                  <a:solidFill>
                    <a:srgbClr val="191919"/>
                  </a:solidFill>
                  <a:latin typeface="Cambria" panose="02040503050406030204" pitchFamily="18" charset="0"/>
                  <a:ea typeface="Cambria" panose="02040503050406030204" pitchFamily="18" charset="0"/>
                  <a:cs typeface="Roboto"/>
                  <a:sym typeface="Roboto"/>
                </a:rPr>
                <a:t> </a:t>
              </a:r>
              <a:r>
                <a:rPr lang="en-US" sz="2000" b="1" i="1" kern="0">
                  <a:solidFill>
                    <a:srgbClr val="191919"/>
                  </a:solidFill>
                  <a:latin typeface="Cambria" panose="02040503050406030204" pitchFamily="18" charset="0"/>
                  <a:ea typeface="Cambria" panose="02040503050406030204" pitchFamily="18" charset="0"/>
                  <a:cs typeface="Roboto"/>
                  <a:sym typeface="Roboto"/>
                </a:rPr>
                <a:t>ý chiều chuyển động để </a:t>
              </a:r>
              <a:r>
                <a:rPr lang="en-US" sz="2000" b="1" i="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chọn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giá</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trị</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pha</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ban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đầu</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phù</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hợp</a:t>
              </a:r>
              <a:endParaRPr sz="2000" b="1" i="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08" name="Google Shape;508;p25"/>
            <p:cNvSpPr txBox="1"/>
            <p:nvPr/>
          </p:nvSpPr>
          <p:spPr>
            <a:xfrm>
              <a:off x="7137159" y="2394664"/>
              <a:ext cx="1492200" cy="33689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Kết</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luận</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509" name="Google Shape;509;p25" descr="n185 Fb Thu Huong Pham"/>
          <p:cNvGrpSpPr/>
          <p:nvPr/>
        </p:nvGrpSpPr>
        <p:grpSpPr>
          <a:xfrm>
            <a:off x="267409" y="2969126"/>
            <a:ext cx="3243769" cy="1669001"/>
            <a:chOff x="457199" y="2456346"/>
            <a:chExt cx="2432827" cy="1251750"/>
          </a:xfrm>
        </p:grpSpPr>
        <p:sp>
          <p:nvSpPr>
            <p:cNvPr id="510" name="Google Shape;510;p25"/>
            <p:cNvSpPr txBox="1"/>
            <p:nvPr/>
          </p:nvSpPr>
          <p:spPr>
            <a:xfrm>
              <a:off x="457199" y="2456346"/>
              <a:ext cx="2432827"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Tìm</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li đ</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ộ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tại</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t =0</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1" name="Google Shape;511;p25"/>
            <p:cNvSpPr txBox="1"/>
            <p:nvPr/>
          </p:nvSpPr>
          <p:spPr>
            <a:xfrm>
              <a:off x="739392" y="2780475"/>
              <a:ext cx="1859992" cy="92762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dirty="0" err="1">
                  <a:solidFill>
                    <a:srgbClr val="191919"/>
                  </a:solidFill>
                  <a:latin typeface="Cambria" panose="02040503050406030204" pitchFamily="18" charset="0"/>
                  <a:ea typeface="Cambria" panose="02040503050406030204" pitchFamily="18" charset="0"/>
                  <a:cs typeface="Roboto"/>
                  <a:sym typeface="Roboto"/>
                </a:rPr>
                <a:t>Dựa</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vào</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đề</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bài</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hoặc</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đồ</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thị</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p>
            <a:p>
              <a:pPr algn="just" defTabSz="1219170">
                <a:buClr>
                  <a:srgbClr val="000000"/>
                </a:buClr>
                <a:buSzPts val="1100"/>
              </a:pPr>
              <a:r>
                <a:rPr lang="en-US" sz="2000" b="1" kern="0" dirty="0">
                  <a:solidFill>
                    <a:srgbClr val="191919"/>
                  </a:solidFill>
                  <a:latin typeface="Cambria" panose="02040503050406030204" pitchFamily="18" charset="0"/>
                  <a:ea typeface="Cambria" panose="02040503050406030204" pitchFamily="18" charset="0"/>
                  <a:cs typeface="Roboto"/>
                  <a:sym typeface="Roboto"/>
                </a:rPr>
                <a:t> t </a:t>
              </a:r>
              <a:r>
                <a:rPr lang="en-US" sz="2000" b="1" kern="0">
                  <a:solidFill>
                    <a:srgbClr val="191919"/>
                  </a:solidFill>
                  <a:latin typeface="Cambria" panose="02040503050406030204" pitchFamily="18" charset="0"/>
                  <a:ea typeface="Cambria" panose="02040503050406030204" pitchFamily="18" charset="0"/>
                  <a:cs typeface="Roboto"/>
                  <a:sym typeface="Roboto"/>
                </a:rPr>
                <a:t>= 0: x =? ;</a:t>
              </a:r>
            </a:p>
            <a:p>
              <a:pPr algn="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v &gt; 0 hay v &lt; 0</a:t>
              </a: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2" name="Google Shape;512;p25" descr="n185 Fb Thu Huong Pham"/>
          <p:cNvGrpSpPr/>
          <p:nvPr/>
        </p:nvGrpSpPr>
        <p:grpSpPr>
          <a:xfrm>
            <a:off x="3349608" y="2953444"/>
            <a:ext cx="2648000" cy="2207825"/>
            <a:chOff x="2547848" y="2408785"/>
            <a:chExt cx="1986000" cy="1655868"/>
          </a:xfrm>
        </p:grpSpPr>
        <p:sp>
          <p:nvSpPr>
            <p:cNvPr id="513" name="Google Shape;513;p25"/>
            <p:cNvSpPr txBox="1"/>
            <p:nvPr/>
          </p:nvSpPr>
          <p:spPr>
            <a:xfrm>
              <a:off x="2547848" y="2408785"/>
              <a:ext cx="198600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Thay</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vào</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PT</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4" name="Google Shape;514;p25"/>
            <p:cNvSpPr txBox="1"/>
            <p:nvPr/>
          </p:nvSpPr>
          <p:spPr>
            <a:xfrm>
              <a:off x="2772153" y="2790302"/>
              <a:ext cx="1652225" cy="127435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x = </a:t>
              </a:r>
              <a:r>
                <a:rPr lang="en-US" sz="2000" b="1" kern="0" dirty="0">
                  <a:solidFill>
                    <a:srgbClr val="191919"/>
                  </a:solidFill>
                  <a:latin typeface="Cambria" panose="02040503050406030204" pitchFamily="18" charset="0"/>
                  <a:ea typeface="Cambria" panose="02040503050406030204" pitchFamily="18" charset="0"/>
                  <a:cs typeface="Roboto"/>
                  <a:sym typeface="Roboto"/>
                </a:rPr>
                <a:t>A</a:t>
              </a:r>
              <a:r>
                <a:rPr lang="en-US" sz="2000" b="1" kern="0">
                  <a:solidFill>
                    <a:srgbClr val="191919"/>
                  </a:solidFill>
                  <a:latin typeface="Cambria" panose="02040503050406030204" pitchFamily="18" charset="0"/>
                  <a:ea typeface="Cambria" panose="02040503050406030204" pitchFamily="18" charset="0"/>
                  <a:cs typeface="Roboto"/>
                  <a:sym typeface="Roboto"/>
                </a:rPr>
                <a:t>. cos </a:t>
              </a:r>
              <a:r>
                <a:rPr lang="en-US" sz="2000" b="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c</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Dựa vào vòng tròn lượng giác: </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&gt; 0 thì  &lt; 0</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&lt; 0 thì  &gt; 0</a:t>
              </a:r>
            </a:p>
            <a:p>
              <a:pPr algn="ctr" defTabSz="1219170">
                <a:buClr>
                  <a:srgbClr val="000000"/>
                </a:buClr>
                <a:buSzPts val="1100"/>
              </a:pP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5" name="Google Shape;515;p25" descr="n185 Fb Thu Huong Pham"/>
          <p:cNvGrpSpPr/>
          <p:nvPr/>
        </p:nvGrpSpPr>
        <p:grpSpPr>
          <a:xfrm>
            <a:off x="6096000" y="2926240"/>
            <a:ext cx="2651760" cy="1117010"/>
            <a:chOff x="4625921" y="2484368"/>
            <a:chExt cx="1988820" cy="837758"/>
          </a:xfrm>
        </p:grpSpPr>
        <p:sp>
          <p:nvSpPr>
            <p:cNvPr id="516" name="Google Shape;516;p25"/>
            <p:cNvSpPr txBox="1"/>
            <p:nvPr/>
          </p:nvSpPr>
          <p:spPr>
            <a:xfrm>
              <a:off x="4791559" y="2837326"/>
              <a:ext cx="1652226" cy="484800"/>
            </a:xfrm>
            <a:prstGeom prst="rect">
              <a:avLst/>
            </a:prstGeom>
            <a:noFill/>
            <a:ln>
              <a:noFill/>
            </a:ln>
          </p:spPr>
          <p:txBody>
            <a:bodyPr spcFirstLastPara="1" wrap="square" lIns="121900" tIns="121900" rIns="121900" bIns="121900" anchor="ctr" anchorCtr="0">
              <a:noAutofit/>
            </a:bodyPr>
            <a:lstStyle/>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Roboto"/>
                </a:rPr>
                <a:t> Cos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p>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a:t>
              </a:r>
              <a:endParaRPr sz="2400"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17" name="Google Shape;517;p25"/>
            <p:cNvSpPr txBox="1"/>
            <p:nvPr/>
          </p:nvSpPr>
          <p:spPr>
            <a:xfrm>
              <a:off x="4625921" y="2484368"/>
              <a:ext cx="198882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D</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ùng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l</a:t>
              </a:r>
              <a:r>
                <a:rPr lang="vi-V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ư</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ợng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giác</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623" name="Google Shape;623;p25" descr="n185 Fb Thu Huong Pham"/>
          <p:cNvGrpSpPr/>
          <p:nvPr/>
        </p:nvGrpSpPr>
        <p:grpSpPr>
          <a:xfrm>
            <a:off x="1465881" y="2110326"/>
            <a:ext cx="9260251" cy="858800"/>
            <a:chOff x="1099411" y="1625607"/>
            <a:chExt cx="6945188" cy="644100"/>
          </a:xfrm>
        </p:grpSpPr>
        <p:sp>
          <p:nvSpPr>
            <p:cNvPr id="624" name="Google Shape;624;p25"/>
            <p:cNvSpPr/>
            <p:nvPr/>
          </p:nvSpPr>
          <p:spPr>
            <a:xfrm>
              <a:off x="1099411" y="1625607"/>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5" name="Google Shape;625;p25"/>
            <p:cNvSpPr/>
            <p:nvPr/>
          </p:nvSpPr>
          <p:spPr>
            <a:xfrm>
              <a:off x="3181861" y="162560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6" name="Google Shape;626;p25"/>
            <p:cNvSpPr/>
            <p:nvPr/>
          </p:nvSpPr>
          <p:spPr>
            <a:xfrm>
              <a:off x="5264311" y="16256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7" name="Google Shape;627;p25"/>
            <p:cNvSpPr/>
            <p:nvPr/>
          </p:nvSpPr>
          <p:spPr>
            <a:xfrm>
              <a:off x="7400499" y="162560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28" name="Google Shape;628;p25"/>
            <p:cNvCxnSpPr>
              <a:stCxn id="624" idx="6"/>
              <a:endCxn id="625" idx="2"/>
            </p:cNvCxnSpPr>
            <p:nvPr/>
          </p:nvCxnSpPr>
          <p:spPr>
            <a:xfrm>
              <a:off x="174351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82596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endCxn id="627" idx="2"/>
            </p:cNvCxnSpPr>
            <p:nvPr/>
          </p:nvCxnSpPr>
          <p:spPr>
            <a:xfrm>
              <a:off x="5908299" y="1947657"/>
              <a:ext cx="1492200" cy="0"/>
            </a:xfrm>
            <a:prstGeom prst="straightConnector1">
              <a:avLst/>
            </a:prstGeom>
            <a:noFill/>
            <a:ln w="19050" cap="flat" cmpd="sng">
              <a:solidFill>
                <a:schemeClr val="accent5"/>
              </a:solidFill>
              <a:prstDash val="solid"/>
              <a:round/>
              <a:headEnd type="none" w="med" len="med"/>
              <a:tailEnd type="none" w="med" len="med"/>
            </a:ln>
          </p:spPr>
        </p:cxnSp>
      </p:grpSp>
      <p:sp>
        <p:nvSpPr>
          <p:cNvPr id="631" name="Google Shape;631;p25" descr="n185 Fb Thu Huong Pham"/>
          <p:cNvSpPr txBox="1"/>
          <p:nvPr/>
        </p:nvSpPr>
        <p:spPr>
          <a:xfrm>
            <a:off x="3148800" y="1555476"/>
            <a:ext cx="5894400" cy="4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C</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ách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xác</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định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pha</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ban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đầu</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a:t>
            </a:r>
            <a:endParaRPr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31" name="TextBox 130" descr="n185 Fb Thu Huong Pham">
            <a:extLst>
              <a:ext uri="{FF2B5EF4-FFF2-40B4-BE49-F238E27FC236}">
                <a16:creationId xmlns:a16="http://schemas.microsoft.com/office/drawing/2014/main" id="{73C26A1B-1B1E-468A-B027-1649FCE99A26}"/>
              </a:ext>
            </a:extLst>
          </p:cNvPr>
          <p:cNvSpPr txBox="1"/>
          <p:nvPr/>
        </p:nvSpPr>
        <p:spPr>
          <a:xfrm>
            <a:off x="369952" y="135291"/>
            <a:ext cx="5726048"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 PHA BAN ĐẦU VÀ ĐỘ LỆCH PHA</a:t>
            </a:r>
          </a:p>
        </p:txBody>
      </p:sp>
      <p:sp>
        <p:nvSpPr>
          <p:cNvPr id="132" name="TextBox 131" descr="n185 Fb Thu Huong Pham">
            <a:extLst>
              <a:ext uri="{FF2B5EF4-FFF2-40B4-BE49-F238E27FC236}">
                <a16:creationId xmlns:a16="http://schemas.microsoft.com/office/drawing/2014/main" id="{A0C465F7-6FD9-4E25-945A-8C3916572627}"/>
              </a:ext>
            </a:extLst>
          </p:cNvPr>
          <p:cNvSpPr txBox="1"/>
          <p:nvPr/>
        </p:nvSpPr>
        <p:spPr>
          <a:xfrm>
            <a:off x="668809" y="880495"/>
            <a:ext cx="2979872" cy="523220"/>
          </a:xfrm>
          <a:prstGeom prst="rect">
            <a:avLst/>
          </a:prstGeom>
          <a:solidFill>
            <a:srgbClr val="FFC4A9"/>
          </a:solidFill>
        </p:spPr>
        <p:txBody>
          <a:bodyPr wrap="square" rtlCol="0">
            <a:spAutoFit/>
          </a:bodyPr>
          <a:lstStyle/>
          <a:p>
            <a:r>
              <a:rPr lang="en-US" sz="2800" b="1" dirty="0">
                <a:latin typeface="Cambria" panose="02040503050406030204" pitchFamily="18" charset="0"/>
              </a:rPr>
              <a:t>1. PHA BAN ĐẦU</a:t>
            </a:r>
          </a:p>
        </p:txBody>
      </p:sp>
      <p:pic>
        <p:nvPicPr>
          <p:cNvPr id="1026" name="Picture 2" descr="n185 Fb Thu Huong Pham">
            <a:extLst>
              <a:ext uri="{FF2B5EF4-FFF2-40B4-BE49-F238E27FC236}">
                <a16:creationId xmlns:a16="http://schemas.microsoft.com/office/drawing/2014/main" id="{15F3CC1D-8DFD-4D42-8716-5A72B8185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2" r="23684"/>
          <a:stretch/>
        </p:blipFill>
        <p:spPr bwMode="auto">
          <a:xfrm>
            <a:off x="236406" y="5127450"/>
            <a:ext cx="1369191" cy="1529050"/>
          </a:xfrm>
          <a:prstGeom prst="rect">
            <a:avLst/>
          </a:prstGeom>
          <a:noFill/>
          <a:extLst>
            <a:ext uri="{909E8E84-426E-40DD-AFC4-6F175D3DCCD1}">
              <a14:hiddenFill xmlns:a14="http://schemas.microsoft.com/office/drawing/2010/main">
                <a:solidFill>
                  <a:srgbClr val="FFFFFF"/>
                </a:solidFill>
              </a14:hiddenFill>
            </a:ext>
          </a:extLst>
        </p:spPr>
      </p:pic>
      <p:sp>
        <p:nvSpPr>
          <p:cNvPr id="138" name="Google Shape;672;p26" descr="n185 Fb Thu Huong Pham">
            <a:extLst>
              <a:ext uri="{FF2B5EF4-FFF2-40B4-BE49-F238E27FC236}">
                <a16:creationId xmlns:a16="http://schemas.microsoft.com/office/drawing/2014/main" id="{85DD39D3-D0C5-422D-85D2-10BF9EA4ADCE}"/>
              </a:ext>
            </a:extLst>
          </p:cNvPr>
          <p:cNvSpPr txBox="1"/>
          <p:nvPr/>
        </p:nvSpPr>
        <p:spPr>
          <a:xfrm>
            <a:off x="3746500" y="6056900"/>
            <a:ext cx="4206240" cy="54864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về</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phía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nào</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42" name="Google Shape;676;p26" descr="n185 Fb Thu Huong Pham">
            <a:extLst>
              <a:ext uri="{FF2B5EF4-FFF2-40B4-BE49-F238E27FC236}">
                <a16:creationId xmlns:a16="http://schemas.microsoft.com/office/drawing/2014/main" id="{E9EBB880-E14D-456E-B55E-A41EAF4AB70B}"/>
              </a:ext>
            </a:extLst>
          </p:cNvPr>
          <p:cNvSpPr txBox="1"/>
          <p:nvPr/>
        </p:nvSpPr>
        <p:spPr>
          <a:xfrm>
            <a:off x="3748449" y="5090101"/>
            <a:ext cx="4206240" cy="54864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dao</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động</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điều</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hòa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ở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đâu</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143" name="Google Shape;683;p26" descr="n185 Fb Thu Huong Pham">
            <a:extLst>
              <a:ext uri="{FF2B5EF4-FFF2-40B4-BE49-F238E27FC236}">
                <a16:creationId xmlns:a16="http://schemas.microsoft.com/office/drawing/2014/main" id="{8792B3AC-EA69-4AEE-AD4C-4BE9E05772E6}"/>
              </a:ext>
            </a:extLst>
          </p:cNvPr>
          <p:cNvCxnSpPr>
            <a:cxnSpLocks/>
            <a:stCxn id="142" idx="1"/>
            <a:endCxn id="10" idx="3"/>
          </p:cNvCxnSpPr>
          <p:nvPr/>
        </p:nvCxnSpPr>
        <p:spPr>
          <a:xfrm rot="10800000" flipV="1">
            <a:off x="3273025" y="5364421"/>
            <a:ext cx="475424" cy="50724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144" name="Google Shape;684;p26" descr="n185 Fb Thu Huong Pham">
            <a:extLst>
              <a:ext uri="{FF2B5EF4-FFF2-40B4-BE49-F238E27FC236}">
                <a16:creationId xmlns:a16="http://schemas.microsoft.com/office/drawing/2014/main" id="{0CE1BD8B-D15E-4114-8276-C55D6018C86B}"/>
              </a:ext>
            </a:extLst>
          </p:cNvPr>
          <p:cNvCxnSpPr>
            <a:cxnSpLocks/>
            <a:stCxn id="138" idx="1"/>
            <a:endCxn id="10" idx="3"/>
          </p:cNvCxnSpPr>
          <p:nvPr/>
        </p:nvCxnSpPr>
        <p:spPr>
          <a:xfrm rot="10800000">
            <a:off x="3273026" y="5871670"/>
            <a:ext cx="473475" cy="459551"/>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10" name="TextBox 9" descr="n185 Fb Thu Huong Pham">
            <a:extLst>
              <a:ext uri="{FF2B5EF4-FFF2-40B4-BE49-F238E27FC236}">
                <a16:creationId xmlns:a16="http://schemas.microsoft.com/office/drawing/2014/main" id="{5E1DF166-7CFD-4982-8962-A785318E4D4C}"/>
              </a:ext>
            </a:extLst>
          </p:cNvPr>
          <p:cNvSpPr txBox="1"/>
          <p:nvPr/>
        </p:nvSpPr>
        <p:spPr>
          <a:xfrm>
            <a:off x="1605597" y="5086839"/>
            <a:ext cx="1667428" cy="1569660"/>
          </a:xfrm>
          <a:prstGeom prst="rect">
            <a:avLst/>
          </a:prstGeom>
          <a:solidFill>
            <a:srgbClr val="FFC4A9">
              <a:alpha val="47000"/>
            </a:srgbClr>
          </a:solidFill>
        </p:spPr>
        <p:txBody>
          <a:bodyPr wrap="square" rtlCol="0">
            <a:spAutoFit/>
          </a:bodyPr>
          <a:lstStyle/>
          <a:p>
            <a:pPr algn="ctr"/>
            <a:r>
              <a:rPr lang="en-US" sz="2400" b="1" i="1" dirty="0" err="1">
                <a:latin typeface="Cambria" panose="02040503050406030204" pitchFamily="18" charset="0"/>
              </a:rPr>
              <a:t>Tại</a:t>
            </a:r>
            <a:r>
              <a:rPr lang="en-US" sz="2400" b="1" i="1" dirty="0">
                <a:latin typeface="Cambria" panose="02040503050406030204" pitchFamily="18" charset="0"/>
              </a:rPr>
              <a:t> </a:t>
            </a:r>
            <a:r>
              <a:rPr lang="en-US" sz="2400" b="1" i="1" dirty="0" err="1">
                <a:latin typeface="Cambria" panose="02040503050406030204" pitchFamily="18" charset="0"/>
              </a:rPr>
              <a:t>thời</a:t>
            </a:r>
            <a:r>
              <a:rPr lang="en-US" sz="2400" b="1" i="1" dirty="0">
                <a:latin typeface="Cambria" panose="02040503050406030204" pitchFamily="18" charset="0"/>
              </a:rPr>
              <a:t> </a:t>
            </a:r>
            <a:r>
              <a:rPr lang="en-US" sz="2400" b="1" i="1" dirty="0" err="1">
                <a:latin typeface="Cambria" panose="02040503050406030204" pitchFamily="18" charset="0"/>
              </a:rPr>
              <a:t>điểm</a:t>
            </a:r>
            <a:r>
              <a:rPr lang="en-US" sz="2400" b="1" i="1" dirty="0">
                <a:latin typeface="Cambria" panose="02040503050406030204" pitchFamily="18" charset="0"/>
              </a:rPr>
              <a:t> </a:t>
            </a:r>
            <a:r>
              <a:rPr lang="en-US" sz="2400" b="1" i="1" dirty="0" err="1">
                <a:latin typeface="Cambria" panose="02040503050406030204" pitchFamily="18" charset="0"/>
              </a:rPr>
              <a:t>bắt</a:t>
            </a:r>
            <a:r>
              <a:rPr lang="en-US" sz="2400" b="1" i="1" dirty="0">
                <a:latin typeface="Cambria" panose="02040503050406030204" pitchFamily="18" charset="0"/>
              </a:rPr>
              <a:t> </a:t>
            </a:r>
            <a:r>
              <a:rPr lang="en-US" sz="2400" b="1" i="1" dirty="0" err="1">
                <a:latin typeface="Cambria" panose="02040503050406030204" pitchFamily="18" charset="0"/>
              </a:rPr>
              <a:t>đầu</a:t>
            </a:r>
            <a:r>
              <a:rPr lang="en-US" sz="2400" b="1" i="1" dirty="0">
                <a:latin typeface="Cambria" panose="02040503050406030204" pitchFamily="18" charset="0"/>
              </a:rPr>
              <a:t> </a:t>
            </a:r>
            <a:r>
              <a:rPr lang="en-US" sz="2400" b="1" i="1" dirty="0" err="1">
                <a:latin typeface="Cambria" panose="02040503050406030204" pitchFamily="18" charset="0"/>
              </a:rPr>
              <a:t>quan</a:t>
            </a:r>
            <a:r>
              <a:rPr lang="en-US" sz="2400" b="1" i="1" dirty="0">
                <a:latin typeface="Cambria" panose="02040503050406030204" pitchFamily="18" charset="0"/>
              </a:rPr>
              <a:t> </a:t>
            </a:r>
            <a:r>
              <a:rPr lang="en-US" sz="2400" b="1" i="1" dirty="0" err="1">
                <a:latin typeface="Cambria" panose="02040503050406030204" pitchFamily="18" charset="0"/>
              </a:rPr>
              <a:t>sát</a:t>
            </a:r>
            <a:r>
              <a:rPr lang="en-US" sz="2400" b="1" i="1" dirty="0">
                <a:latin typeface="Cambria" panose="02040503050406030204" pitchFamily="18" charset="0"/>
              </a:rPr>
              <a:t> </a:t>
            </a:r>
            <a:r>
              <a:rPr lang="en-US" sz="2400" b="1" i="1">
                <a:latin typeface="Cambria" panose="02040503050406030204" pitchFamily="18" charset="0"/>
              </a:rPr>
              <a:t>( t = 0</a:t>
            </a:r>
            <a:r>
              <a:rPr lang="en-US" sz="2400" b="1" i="1" dirty="0">
                <a:latin typeface="Cambria" panose="02040503050406030204" pitchFamily="18" charset="0"/>
              </a:rPr>
              <a:t>)</a:t>
            </a:r>
          </a:p>
        </p:txBody>
      </p:sp>
      <p:pic>
        <p:nvPicPr>
          <p:cNvPr id="153" name="Google Shape;229;p6" descr="n185 Fb Thu Huong Pham">
            <a:extLst>
              <a:ext uri="{FF2B5EF4-FFF2-40B4-BE49-F238E27FC236}">
                <a16:creationId xmlns:a16="http://schemas.microsoft.com/office/drawing/2014/main" id="{4F1FF11C-A0F9-41AD-83B8-7F5A9592D3A5}"/>
              </a:ext>
            </a:extLst>
          </p:cNvPr>
          <p:cNvPicPr preferRelativeResize="0"/>
          <p:nvPr/>
        </p:nvPicPr>
        <p:blipFill rotWithShape="1">
          <a:blip r:embed="rId4">
            <a:alphaModFix/>
          </a:blip>
          <a:srcRect/>
          <a:stretch/>
        </p:blipFill>
        <p:spPr>
          <a:xfrm>
            <a:off x="8131846" y="5020075"/>
            <a:ext cx="3914622" cy="17417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barn(inVertical)">
                                      <p:cBhvr>
                                        <p:cTn id="12" dur="500"/>
                                        <p:tgtEl>
                                          <p:spTgt spid="50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
                                        </p:tgtEl>
                                        <p:attrNameLst>
                                          <p:attrName>style.visibility</p:attrName>
                                        </p:attrNameLst>
                                      </p:cBhvr>
                                      <p:to>
                                        <p:strVal val="visible"/>
                                      </p:to>
                                    </p:set>
                                    <p:animEffect transition="in" filter="wheel(1)">
                                      <p:cBhvr>
                                        <p:cTn id="17" dur="2000"/>
                                        <p:tgtEl>
                                          <p:spTgt spid="5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500"/>
                                        <p:tgtEl>
                                          <p:spTgt spid="5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animEffect transition="in" filter="fade">
                                      <p:cBhvr>
                                        <p:cTn id="27" dur="1000"/>
                                        <p:tgtEl>
                                          <p:spTgt spid="506"/>
                                        </p:tgtEl>
                                      </p:cBhvr>
                                    </p:animEffect>
                                    <p:anim calcmode="lin" valueType="num">
                                      <p:cBhvr>
                                        <p:cTn id="28" dur="1000" fill="hold"/>
                                        <p:tgtEl>
                                          <p:spTgt spid="506"/>
                                        </p:tgtEl>
                                        <p:attrNameLst>
                                          <p:attrName>ppt_x</p:attrName>
                                        </p:attrNameLst>
                                      </p:cBhvr>
                                      <p:tavLst>
                                        <p:tav tm="0">
                                          <p:val>
                                            <p:strVal val="#ppt_x"/>
                                          </p:val>
                                        </p:tav>
                                        <p:tav tm="100000">
                                          <p:val>
                                            <p:strVal val="#ppt_x"/>
                                          </p:val>
                                        </p:tav>
                                      </p:tavLst>
                                    </p:anim>
                                    <p:anim calcmode="lin" valueType="num">
                                      <p:cBhvr>
                                        <p:cTn id="29"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fade">
                                      <p:cBhvr>
                                        <p:cTn id="48" dur="500"/>
                                        <p:tgtEl>
                                          <p:spTgt spid="1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85 Fb Thu Huong Pham">
            <a:extLst>
              <a:ext uri="{FF2B5EF4-FFF2-40B4-BE49-F238E27FC236}">
                <a16:creationId xmlns:a16="http://schemas.microsoft.com/office/drawing/2014/main" id="{29397EF5-B873-2DEA-AF8F-F01F214870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348" y="640776"/>
            <a:ext cx="3944512" cy="2788224"/>
          </a:xfrm>
          <a:prstGeom prst="rect">
            <a:avLst/>
          </a:prstGeom>
          <a:noFill/>
          <a:ln>
            <a:solidFill>
              <a:schemeClr val="accent1"/>
            </a:solidFill>
          </a:ln>
        </p:spPr>
      </p:pic>
      <p:pic>
        <p:nvPicPr>
          <p:cNvPr id="1026" name="Picture 2" descr="n185 Fb Thu Huong Pham">
            <a:extLst>
              <a:ext uri="{FF2B5EF4-FFF2-40B4-BE49-F238E27FC236}">
                <a16:creationId xmlns:a16="http://schemas.microsoft.com/office/drawing/2014/main" id="{4D88B478-66E3-3E62-DFCA-3C4079710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2" b="16340"/>
          <a:stretch/>
        </p:blipFill>
        <p:spPr bwMode="auto">
          <a:xfrm>
            <a:off x="5893095" y="640776"/>
            <a:ext cx="5344557" cy="27882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n185 Fb Thu Huong Pham">
            <a:extLst>
              <a:ext uri="{FF2B5EF4-FFF2-40B4-BE49-F238E27FC236}">
                <a16:creationId xmlns:a16="http://schemas.microsoft.com/office/drawing/2014/main" id="{99244FE8-4B6C-453D-733E-ABFDAD296893}"/>
              </a:ext>
            </a:extLst>
          </p:cNvPr>
          <p:cNvPicPr>
            <a:picLocks noChangeAspect="1"/>
          </p:cNvPicPr>
          <p:nvPr/>
        </p:nvPicPr>
        <p:blipFill rotWithShape="1">
          <a:blip r:embed="rId4"/>
          <a:srcRect l="9345" t="32304" r="37030" b="25664"/>
          <a:stretch/>
        </p:blipFill>
        <p:spPr bwMode="auto">
          <a:xfrm>
            <a:off x="2926604" y="3851725"/>
            <a:ext cx="6338792" cy="2793302"/>
          </a:xfrm>
          <a:prstGeom prst="rect">
            <a:avLst/>
          </a:prstGeom>
          <a:ln>
            <a:noFill/>
          </a:ln>
          <a:extLst>
            <a:ext uri="{53640926-AAD7-44D8-BBD7-CCE9431645EC}">
              <a14:shadowObscured xmlns:a14="http://schemas.microsoft.com/office/drawing/2010/main"/>
            </a:ext>
          </a:extLst>
        </p:spPr>
      </p:pic>
      <p:sp>
        <p:nvSpPr>
          <p:cNvPr id="6" name="Title 1" descr="n185 Fb Thu Huong Pham">
            <a:extLst>
              <a:ext uri="{FF2B5EF4-FFF2-40B4-BE49-F238E27FC236}">
                <a16:creationId xmlns:a16="http://schemas.microsoft.com/office/drawing/2014/main" id="{132F8285-66E4-FAB8-BABA-A06D07AA51DA}"/>
              </a:ext>
            </a:extLst>
          </p:cNvPr>
          <p:cNvSpPr>
            <a:spLocks noGrp="1"/>
          </p:cNvSpPr>
          <p:nvPr>
            <p:ph type="title"/>
          </p:nvPr>
        </p:nvSpPr>
        <p:spPr>
          <a:xfrm>
            <a:off x="1873826" y="62437"/>
            <a:ext cx="8444348" cy="444000"/>
          </a:xfrm>
          <a:solidFill>
            <a:srgbClr val="FEE8C5"/>
          </a:solidFill>
        </p:spPr>
        <p:txBody>
          <a:bodyPr>
            <a:normAutofit fontScale="90000"/>
          </a:bodyPr>
          <a:lstStyle/>
          <a:p>
            <a:pPr algn="ctr"/>
            <a:r>
              <a:rPr lang="en-US" sz="2800" b="1">
                <a:latin typeface="Cambria" panose="02040503050406030204" pitchFamily="18" charset="0"/>
                <a:cs typeface="Times New Roman" panose="02020603050405020304" pitchFamily="18" charset="0"/>
              </a:rPr>
              <a:t>ĐỘNG CƠ ĐỐT TRONG</a:t>
            </a:r>
            <a:endParaRPr lang="en-US" sz="2800" b="1" dirty="0">
              <a:latin typeface="Cambria" panose="02040503050406030204" pitchFamily="18" charset="0"/>
              <a:cs typeface="Times New Roman" panose="02020603050405020304" pitchFamily="18" charset="0"/>
            </a:endParaRPr>
          </a:p>
        </p:txBody>
      </p:sp>
      <p:sp>
        <p:nvSpPr>
          <p:cNvPr id="7" name="Title 1" descr="n185 Fb Thu Huong Pham">
            <a:extLst>
              <a:ext uri="{FF2B5EF4-FFF2-40B4-BE49-F238E27FC236}">
                <a16:creationId xmlns:a16="http://schemas.microsoft.com/office/drawing/2014/main" id="{97C04437-E68A-247F-0731-6C29B1E9D7D2}"/>
              </a:ext>
            </a:extLst>
          </p:cNvPr>
          <p:cNvSpPr txBox="1">
            <a:spLocks/>
          </p:cNvSpPr>
          <p:nvPr/>
        </p:nvSpPr>
        <p:spPr>
          <a:xfrm>
            <a:off x="9622301" y="4734906"/>
            <a:ext cx="1913207" cy="1026940"/>
          </a:xfrm>
          <a:prstGeom prst="rect">
            <a:avLst/>
          </a:prstGeom>
          <a:solidFill>
            <a:srgbClr val="FEE8C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a:latin typeface="Cambria" panose="02040503050406030204" pitchFamily="18" charset="0"/>
                <a:cs typeface="Times New Roman" panose="02020603050405020304" pitchFamily="18" charset="0"/>
              </a:rPr>
              <a:t>ĐỘNG CƠ </a:t>
            </a:r>
          </a:p>
          <a:p>
            <a:pPr algn="ctr">
              <a:lnSpc>
                <a:spcPct val="100000"/>
              </a:lnSpc>
            </a:pPr>
            <a:r>
              <a:rPr lang="en-US" sz="2800" b="1">
                <a:latin typeface="Cambria" panose="02040503050406030204" pitchFamily="18" charset="0"/>
                <a:cs typeface="Times New Roman" panose="02020603050405020304" pitchFamily="18" charset="0"/>
              </a:rPr>
              <a:t>ĐIỆN</a:t>
            </a:r>
            <a:endParaRPr lang="en-US" sz="2800" b="1" dirty="0">
              <a:latin typeface="Cambria" panose="02040503050406030204" pitchFamily="18" charset="0"/>
              <a:cs typeface="Times New Roman" panose="02020603050405020304" pitchFamily="18" charset="0"/>
            </a:endParaRPr>
          </a:p>
        </p:txBody>
      </p:sp>
      <p:pic>
        <p:nvPicPr>
          <p:cNvPr id="9" name="Graphic 8" descr="n185 Fb Thu Huong Pham">
            <a:extLst>
              <a:ext uri="{FF2B5EF4-FFF2-40B4-BE49-F238E27FC236}">
                <a16:creationId xmlns:a16="http://schemas.microsoft.com/office/drawing/2014/main" id="{CB9D3695-2F21-7D2B-B3A1-FB47928148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88179">
            <a:off x="931347" y="3925746"/>
            <a:ext cx="1884956" cy="1152579"/>
          </a:xfrm>
          <a:prstGeom prst="rect">
            <a:avLst/>
          </a:prstGeom>
        </p:spPr>
      </p:pic>
      <p:pic>
        <p:nvPicPr>
          <p:cNvPr id="10" name="Graphic 9" descr="n185 Fb Thu Huong Pham">
            <a:hlinkClick r:id="rId7" action="ppaction://hlinksldjump"/>
            <a:extLst>
              <a:ext uri="{FF2B5EF4-FFF2-40B4-BE49-F238E27FC236}">
                <a16:creationId xmlns:a16="http://schemas.microsoft.com/office/drawing/2014/main" id="{0E7EBF68-314A-FBF3-7827-1377BF6642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154690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descr="n185 Fb Thu Huong Pham">
            <a:extLst>
              <a:ext uri="{FF2B5EF4-FFF2-40B4-BE49-F238E27FC236}">
                <a16:creationId xmlns:a16="http://schemas.microsoft.com/office/drawing/2014/main" id="{5AABF570-C2FF-4AAB-9755-D2F9826857D1}"/>
              </a:ext>
            </a:extLst>
          </p:cNvPr>
          <p:cNvSpPr txBox="1"/>
          <p:nvPr/>
        </p:nvSpPr>
        <p:spPr>
          <a:xfrm>
            <a:off x="7950709" y="4388475"/>
            <a:ext cx="3955165" cy="1305037"/>
          </a:xfrm>
          <a:prstGeom prst="rect">
            <a:avLst/>
          </a:prstGeom>
          <a:noFill/>
        </p:spPr>
        <p:txBody>
          <a:bodyPr wrap="square" rtlCol="0">
            <a:spAutoFit/>
          </a:bodyPr>
          <a:lstStyle/>
          <a:p>
            <a:pPr algn="ctr">
              <a:lnSpc>
                <a:spcPct val="150000"/>
              </a:lnSpc>
            </a:pP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2 </a:t>
            </a:r>
            <a:r>
              <a:rPr lang="en-US" sz="2800" b="1" i="1" dirty="0" err="1">
                <a:latin typeface="Cambria" panose="02040503050406030204" pitchFamily="18" charset="0"/>
                <a:ea typeface="Cambria" panose="02040503050406030204" pitchFamily="18" charset="0"/>
                <a:cs typeface="Tahoma" panose="020B0604030504040204" pitchFamily="34" charset="0"/>
              </a:rPr>
              <a:t>theo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nhóm</a:t>
            </a:r>
            <a:endParaRPr lang="en-US" sz="2800" b="1" i="1" dirty="0">
              <a:latin typeface="Cambria" panose="02040503050406030204" pitchFamily="18" charset="0"/>
              <a:ea typeface="Cambria" panose="02040503050406030204" pitchFamily="18" charset="0"/>
              <a:cs typeface="Tahoma" panose="020B0604030504040204" pitchFamily="34" charset="0"/>
            </a:endParaRPr>
          </a:p>
        </p:txBody>
      </p:sp>
      <p:pic>
        <p:nvPicPr>
          <p:cNvPr id="4098" name="Picture 2" descr="n185 Fb Thu Huong Pham">
            <a:extLst>
              <a:ext uri="{FF2B5EF4-FFF2-40B4-BE49-F238E27FC236}">
                <a16:creationId xmlns:a16="http://schemas.microsoft.com/office/drawing/2014/main" id="{D25C1018-CF1D-49ED-A464-7D7D451889B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48" t="6923" r="8198" b="9185"/>
          <a:stretch/>
        </p:blipFill>
        <p:spPr bwMode="auto">
          <a:xfrm>
            <a:off x="-229760" y="-394367"/>
            <a:ext cx="8180469" cy="7395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01F5B73B-9EEA-49C3-9287-CA35953D00EB}"/>
              </a:ext>
            </a:extLst>
          </p:cNvPr>
          <p:cNvSpPr/>
          <p:nvPr/>
        </p:nvSpPr>
        <p:spPr>
          <a:xfrm rot="21102175">
            <a:off x="1011044" y="1032019"/>
            <a:ext cx="6096000" cy="2179764"/>
          </a:xfrm>
          <a:prstGeom prst="rect">
            <a:avLst/>
          </a:prstGeom>
        </p:spPr>
        <p:txBody>
          <a:bodyPr>
            <a:spAutoFit/>
          </a:bodyPr>
          <a:lstStyle/>
          <a:p>
            <a:pPr marL="0" marR="0" algn="just">
              <a:lnSpc>
                <a:spcPct val="115000"/>
              </a:lnSpc>
              <a:spcBef>
                <a:spcPts val="0"/>
              </a:spcBef>
              <a:spcAft>
                <a:spcPts val="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a:t>
            </a:r>
            <a:r>
              <a:rPr lang="en-US"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lang="en-US" sz="2400">
              <a:solidFill>
                <a:srgbClr val="003300"/>
              </a:solidFill>
              <a:effectLst/>
              <a:latin typeface="Cambria" panose="02040503050406030204" pitchFamily="18" charset="0"/>
              <a:ea typeface="Cambria" panose="02040503050406030204" pitchFamily="18" charset="0"/>
            </a:endParaRPr>
          </a:p>
        </p:txBody>
      </p:sp>
      <p:pic>
        <p:nvPicPr>
          <p:cNvPr id="10" name="Picture 9" descr="n185 Fb Thu Huong Pham">
            <a:extLst>
              <a:ext uri="{FF2B5EF4-FFF2-40B4-BE49-F238E27FC236}">
                <a16:creationId xmlns:a16="http://schemas.microsoft.com/office/drawing/2014/main" id="{9529BB49-4A61-4B45-859B-6CE23F1F7ED0}"/>
              </a:ext>
            </a:extLst>
          </p:cNvPr>
          <p:cNvPicPr/>
          <p:nvPr/>
        </p:nvPicPr>
        <p:blipFill>
          <a:blip r:embed="rId4"/>
          <a:stretch>
            <a:fillRect/>
          </a:stretch>
        </p:blipFill>
        <p:spPr>
          <a:xfrm rot="21106442">
            <a:off x="2252644" y="3162422"/>
            <a:ext cx="4317449" cy="2540790"/>
          </a:xfrm>
          <a:prstGeom prst="rect">
            <a:avLst/>
          </a:prstGeom>
        </p:spPr>
      </p:pic>
      <p:sp>
        <p:nvSpPr>
          <p:cNvPr id="3" name="Rectangle 2" descr="n185 Fb Thu Huong Pham">
            <a:extLst>
              <a:ext uri="{FF2B5EF4-FFF2-40B4-BE49-F238E27FC236}">
                <a16:creationId xmlns:a16="http://schemas.microsoft.com/office/drawing/2014/main" id="{B568BB5E-FD36-42FB-9BAA-114A56D2A0AB}"/>
              </a:ext>
            </a:extLst>
          </p:cNvPr>
          <p:cNvSpPr/>
          <p:nvPr/>
        </p:nvSpPr>
        <p:spPr>
          <a:xfrm rot="21253981">
            <a:off x="1696102" y="5628072"/>
            <a:ext cx="5876703" cy="905569"/>
          </a:xfrm>
          <a:prstGeom prst="rect">
            <a:avLst/>
          </a:prstGeom>
        </p:spPr>
        <p:txBody>
          <a:bodyPr wrap="square">
            <a:spAutoFit/>
          </a:bodyPr>
          <a:lstStyle/>
          <a:p>
            <a:pPr algn="just">
              <a:lnSpc>
                <a:spcPct val="115000"/>
              </a:lnSpc>
            </a:pP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2</a:t>
            </a:r>
            <a:r>
              <a:rPr lang="en-US" sz="2400" b="1">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400" dirty="0">
              <a:solidFill>
                <a:srgbClr val="003300"/>
              </a:solidFill>
              <a:latin typeface="Cambria" panose="02040503050406030204" pitchFamily="18" charset="0"/>
              <a:ea typeface="Cambria" panose="02040503050406030204" pitchFamily="18" charset="0"/>
            </a:endParaRPr>
          </a:p>
        </p:txBody>
      </p:sp>
      <p:sp>
        <p:nvSpPr>
          <p:cNvPr id="5" name="TextBox 4" descr="n185 Fb Thu Huong Pham">
            <a:extLst>
              <a:ext uri="{FF2B5EF4-FFF2-40B4-BE49-F238E27FC236}">
                <a16:creationId xmlns:a16="http://schemas.microsoft.com/office/drawing/2014/main" id="{EF304310-3546-4DB7-A897-A56FCF9F2DBA}"/>
              </a:ext>
            </a:extLst>
          </p:cNvPr>
          <p:cNvSpPr txBox="1"/>
          <p:nvPr/>
        </p:nvSpPr>
        <p:spPr>
          <a:xfrm rot="21110243">
            <a:off x="2564915" y="565377"/>
            <a:ext cx="2801374" cy="461665"/>
          </a:xfrm>
          <a:prstGeom prst="rect">
            <a:avLst/>
          </a:prstGeom>
          <a:noFill/>
        </p:spPr>
        <p:txBody>
          <a:bodyPr wrap="square" rtlCol="0">
            <a:spAutoFit/>
          </a:bodyPr>
          <a:lstStyle/>
          <a:p>
            <a:r>
              <a:rPr lang="en-US" sz="2400" b="1" dirty="0">
                <a:solidFill>
                  <a:srgbClr val="FF0000"/>
                </a:solidFill>
                <a:latin typeface="Cambria" panose="02040503050406030204" pitchFamily="18" charset="0"/>
              </a:rPr>
              <a:t>PHIẾU HỌC TẬP 2</a:t>
            </a:r>
          </a:p>
        </p:txBody>
      </p:sp>
      <p:pic>
        <p:nvPicPr>
          <p:cNvPr id="9" name="Picture 12" descr="n185 Fb Thu Huong Pham">
            <a:extLst>
              <a:ext uri="{FF2B5EF4-FFF2-40B4-BE49-F238E27FC236}">
                <a16:creationId xmlns:a16="http://schemas.microsoft.com/office/drawing/2014/main" id="{63386F8F-2C65-7FA9-2172-88FB4B69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910" y="3303868"/>
            <a:ext cx="654648" cy="1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999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85 Fb Thu Huong Pham">
            <a:extLst>
              <a:ext uri="{FF2B5EF4-FFF2-40B4-BE49-F238E27FC236}">
                <a16:creationId xmlns:a16="http://schemas.microsoft.com/office/drawing/2014/main" id="{01F5B73B-9EEA-49C3-9287-CA35953D00EB}"/>
              </a:ext>
            </a:extLst>
          </p:cNvPr>
          <p:cNvSpPr/>
          <p:nvPr/>
        </p:nvSpPr>
        <p:spPr>
          <a:xfrm>
            <a:off x="699807" y="858993"/>
            <a:ext cx="6062943" cy="235372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1: </a:t>
            </a:r>
            <a:r>
              <a:rPr kumimoji="0" lang="en-US" sz="26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kumimoji="0" lang="en-US" sz="2600" b="0" i="0" u="none" strike="noStrike" kern="1200" cap="none" spc="0" normalizeH="0" baseline="0" noProof="0">
              <a:ln>
                <a:noFill/>
              </a:ln>
              <a:solidFill>
                <a:srgbClr val="003300"/>
              </a:solidFill>
              <a:effectLst/>
              <a:uLnTx/>
              <a:uFillTx/>
              <a:latin typeface="Cambria" panose="02040503050406030204" pitchFamily="18" charset="0"/>
              <a:ea typeface="Cambria" panose="02040503050406030204" pitchFamily="18" charset="0"/>
              <a:cs typeface="+mn-cs"/>
            </a:endParaRPr>
          </a:p>
        </p:txBody>
      </p:sp>
      <p:pic>
        <p:nvPicPr>
          <p:cNvPr id="10" name="Picture 9" descr="n185 Fb Thu Huong Pham">
            <a:extLst>
              <a:ext uri="{FF2B5EF4-FFF2-40B4-BE49-F238E27FC236}">
                <a16:creationId xmlns:a16="http://schemas.microsoft.com/office/drawing/2014/main" id="{9529BB49-4A61-4B45-859B-6CE23F1F7ED0}"/>
              </a:ext>
            </a:extLst>
          </p:cNvPr>
          <p:cNvPicPr/>
          <p:nvPr/>
        </p:nvPicPr>
        <p:blipFill>
          <a:blip r:embed="rId2"/>
          <a:stretch>
            <a:fillRect/>
          </a:stretch>
        </p:blipFill>
        <p:spPr>
          <a:xfrm>
            <a:off x="7221821" y="858993"/>
            <a:ext cx="4270372" cy="2353720"/>
          </a:xfrm>
          <a:prstGeom prst="rect">
            <a:avLst/>
          </a:prstGeom>
        </p:spPr>
      </p:pic>
      <p:sp>
        <p:nvSpPr>
          <p:cNvPr id="5" name="TextBox 4" descr="n185 Fb Thu Huong Pham">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85 Fb Thu Huong Pham">
            <a:extLst>
              <a:ext uri="{FF2B5EF4-FFF2-40B4-BE49-F238E27FC236}">
                <a16:creationId xmlns:a16="http://schemas.microsoft.com/office/drawing/2014/main" id="{63386F8F-2C65-7FA9-2172-88FB4B69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85 Fb Thu Huong Pham">
                <a:extLst>
                  <a:ext uri="{FF2B5EF4-FFF2-40B4-BE49-F238E27FC236}">
                    <a16:creationId xmlns:a16="http://schemas.microsoft.com/office/drawing/2014/main" id="{46D45EB6-34E9-EB9A-13DF-B04CB9C80E14}"/>
                  </a:ext>
                </a:extLst>
              </p:cNvPr>
              <p:cNvSpPr/>
              <p:nvPr/>
            </p:nvSpPr>
            <p:spPr>
              <a:xfrm>
                <a:off x="699807" y="3752238"/>
                <a:ext cx="10792386" cy="2677656"/>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Ban đầu lúc t = 0, vật đang ở vị trí biên âm.</a:t>
                </a:r>
                <a:endParaRPr lang="en-US" sz="2800">
                  <a:latin typeface="Cambria" panose="02040503050406030204" pitchFamily="18" charset="0"/>
                  <a:ea typeface="Cambria" panose="02040503050406030204" pitchFamily="18" charset="0"/>
                </a:endParaRPr>
              </a:p>
              <a:p>
                <a:pPr algn="just"/>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 cho biết tại thời điểm ban đầu vật đang ở đâu và chuyển động theo chiều nào. </a:t>
                </a:r>
                <a:endParaRPr lang="en-US" sz="2800">
                  <a:latin typeface="Cambria" panose="02040503050406030204" pitchFamily="18" charset="0"/>
                  <a:ea typeface="Cambria" panose="02040503050406030204" pitchFamily="18" charset="0"/>
                </a:endParaRPr>
              </a:p>
              <a:p>
                <a:r>
                  <a:rPr lang="en-US" sz="2800" i="1">
                    <a:latin typeface="Cambria" panose="02040503050406030204" pitchFamily="18" charset="0"/>
                    <a:ea typeface="Cambria" panose="02040503050406030204" pitchFamily="18" charset="0"/>
                  </a:rPr>
                  <a:t>+ Trên đồ thị t = 0: </a:t>
                </a:r>
                <a:endParaRPr lang="en-US" sz="2800">
                  <a:latin typeface="Cambria" panose="02040503050406030204" pitchFamily="18" charset="0"/>
                  <a:ea typeface="Cambria" panose="02040503050406030204" pitchFamily="18" charset="0"/>
                </a:endParaRPr>
              </a:p>
              <a:p>
                <a:pPr algn="ctr"/>
                <a:r>
                  <a:rPr lang="en-US" sz="2800" i="1">
                    <a:latin typeface="Cambria" panose="02040503050406030204" pitchFamily="18" charset="0"/>
                    <a:ea typeface="Cambria" panose="02040503050406030204" pitchFamily="18" charset="0"/>
                  </a:rPr>
                  <a:t>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 </m:t>
                    </m:r>
                    <m:r>
                      <a:rPr lang="en-US" sz="2800" i="1">
                        <a:latin typeface="Cambria Math" panose="02040503050406030204" pitchFamily="18" charset="0"/>
                      </a:rPr>
                      <m:t>𝜋</m:t>
                    </m:r>
                  </m:oMath>
                </a14:m>
                <a:r>
                  <a:rPr lang="en-US" sz="2800" i="1">
                    <a:latin typeface="Cambria" panose="02040503050406030204" pitchFamily="18" charset="0"/>
                    <a:ea typeface="Cambria" panose="02040503050406030204" pitchFamily="18" charset="0"/>
                  </a:rPr>
                  <a:t> (rad)</a:t>
                </a:r>
                <a:endParaRPr lang="en-US" sz="2800">
                  <a:latin typeface="Cambria" panose="02040503050406030204" pitchFamily="18" charset="0"/>
                  <a:ea typeface="Cambria" panose="02040503050406030204" pitchFamily="18" charset="0"/>
                </a:endParaRPr>
              </a:p>
            </p:txBody>
          </p:sp>
        </mc:Choice>
        <mc:Fallback xmlns="">
          <p:sp>
            <p:nvSpPr>
              <p:cNvPr id="6" name="Rectangle 5" descr="n185 Fb Thu Huong Pham">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3752238"/>
                <a:ext cx="10792386" cy="2677656"/>
              </a:xfrm>
              <a:prstGeom prst="rect">
                <a:avLst/>
              </a:prstGeom>
              <a:blipFill>
                <a:blip r:embed="rId4"/>
                <a:stretch>
                  <a:fillRect l="-1070" t="-2027" r="-958" b="-4730"/>
                </a:stretch>
              </a:blipFill>
              <a:ln w="28575">
                <a:solidFill>
                  <a:srgbClr val="5BCC97"/>
                </a:solidFill>
              </a:ln>
            </p:spPr>
            <p:txBody>
              <a:bodyPr/>
              <a:lstStyle/>
              <a:p>
                <a:r>
                  <a:rPr lang="en-US">
                    <a:noFill/>
                  </a:rPr>
                  <a:t> </a:t>
                </a:r>
              </a:p>
            </p:txBody>
          </p:sp>
        </mc:Fallback>
      </mc:AlternateContent>
    </p:spTree>
    <p:extLst>
      <p:ext uri="{BB962C8B-B14F-4D97-AF65-F5344CB8AC3E}">
        <p14:creationId xmlns:p14="http://schemas.microsoft.com/office/powerpoint/2010/main" val="617733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85 Fb Thu Huong Pham">
            <a:extLst>
              <a:ext uri="{FF2B5EF4-FFF2-40B4-BE49-F238E27FC236}">
                <a16:creationId xmlns:a16="http://schemas.microsoft.com/office/drawing/2014/main" id="{01F5B73B-9EEA-49C3-9287-CA35953D00EB}"/>
              </a:ext>
            </a:extLst>
          </p:cNvPr>
          <p:cNvSpPr/>
          <p:nvPr/>
        </p:nvSpPr>
        <p:spPr>
          <a:xfrm>
            <a:off x="699807" y="1517756"/>
            <a:ext cx="4270372" cy="1536639"/>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r>
              <a:rPr lang="en-US" sz="28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800" dirty="0">
              <a:solidFill>
                <a:srgbClr val="003300"/>
              </a:solidFill>
              <a:latin typeface="Cambria" panose="02040503050406030204" pitchFamily="18" charset="0"/>
              <a:ea typeface="Cambria" panose="02040503050406030204" pitchFamily="18" charset="0"/>
            </a:endParaRPr>
          </a:p>
        </p:txBody>
      </p:sp>
      <p:sp>
        <p:nvSpPr>
          <p:cNvPr id="5" name="TextBox 4" descr="n185 Fb Thu Huong Pham">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85 Fb Thu Huong Pham">
            <a:extLst>
              <a:ext uri="{FF2B5EF4-FFF2-40B4-BE49-F238E27FC236}">
                <a16:creationId xmlns:a16="http://schemas.microsoft.com/office/drawing/2014/main" id="{63386F8F-2C65-7FA9-2172-88FB4B69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85 Fb Thu Huong Pham">
                <a:extLst>
                  <a:ext uri="{FF2B5EF4-FFF2-40B4-BE49-F238E27FC236}">
                    <a16:creationId xmlns:a16="http://schemas.microsoft.com/office/drawing/2014/main" id="{46D45EB6-34E9-EB9A-13DF-B04CB9C80E14}"/>
                  </a:ext>
                </a:extLst>
              </p:cNvPr>
              <p:cNvSpPr/>
              <p:nvPr/>
            </p:nvSpPr>
            <p:spPr>
              <a:xfrm>
                <a:off x="699807" y="4183125"/>
                <a:ext cx="10792386" cy="1815882"/>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Trên đồ thị t = 0: 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r>
                  <a:rPr lang="en-US" sz="2800" i="1">
                    <a:latin typeface="Cambria" panose="02040503050406030204" pitchFamily="18" charset="0"/>
                    <a:ea typeface="Cambria" panose="02040503050406030204" pitchFamily="18" charset="0"/>
                  </a:rPr>
                  <a:t>(rad)</a:t>
                </a:r>
                <a:endParaRPr lang="en-US" sz="2800">
                  <a:latin typeface="Cambria" panose="02040503050406030204" pitchFamily="18" charset="0"/>
                  <a:ea typeface="Cambria" panose="02040503050406030204" pitchFamily="18" charset="0"/>
                </a:endParaRPr>
              </a:p>
              <a:p>
                <a:pPr lvl="0" algn="just"/>
                <a:r>
                  <a:rPr lang="en-US" sz="2800">
                    <a:latin typeface="Cambria" panose="02040503050406030204" pitchFamily="18" charset="0"/>
                    <a:ea typeface="Cambria" panose="02040503050406030204" pitchFamily="18" charset="0"/>
                    <a:sym typeface="Symbol" panose="05050102010706020507" pitchFamily="18" charset="2"/>
                  </a:rPr>
                  <a:t> </a:t>
                </a:r>
                <a:r>
                  <a:rPr lang="en-US" sz="2800">
                    <a:latin typeface="Cambria" panose="02040503050406030204" pitchFamily="18" charset="0"/>
                    <a:ea typeface="Cambria" panose="02040503050406030204" pitchFamily="18" charset="0"/>
                  </a:rPr>
                  <a:t>Tương ứng với câu 1 trong phiếu học tập ta có pha dao động lần lượt ở các vị trí 1, 2, 3, 4, 5 lần lượt là: 0, π/2, π,  3π/2, 2π.</a:t>
                </a:r>
                <a:endParaRPr kumimoji="0" lang="en-US" sz="2800" b="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6" name="Rectangle 5" descr="n185 Fb Thu Huong Pham">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4183125"/>
                <a:ext cx="10792386" cy="1815882"/>
              </a:xfrm>
              <a:prstGeom prst="rect">
                <a:avLst/>
              </a:prstGeom>
              <a:blipFill>
                <a:blip r:embed="rId3"/>
                <a:stretch>
                  <a:fillRect l="-1070" t="-2640" r="-958" b="-7261"/>
                </a:stretch>
              </a:blipFill>
              <a:ln w="28575">
                <a:solidFill>
                  <a:srgbClr val="5BCC97"/>
                </a:solidFill>
              </a:ln>
            </p:spPr>
            <p:txBody>
              <a:bodyPr/>
              <a:lstStyle/>
              <a:p>
                <a:r>
                  <a:rPr lang="en-US">
                    <a:noFill/>
                  </a:rPr>
                  <a:t> </a:t>
                </a:r>
              </a:p>
            </p:txBody>
          </p:sp>
        </mc:Fallback>
      </mc:AlternateContent>
      <p:pic>
        <p:nvPicPr>
          <p:cNvPr id="3" name="Picture 2" descr="n185 Fb Thu Huong Pham">
            <a:extLst>
              <a:ext uri="{FF2B5EF4-FFF2-40B4-BE49-F238E27FC236}">
                <a16:creationId xmlns:a16="http://schemas.microsoft.com/office/drawing/2014/main" id="{E637478A-BAD7-E069-74A5-79DF9142E44B}"/>
              </a:ext>
            </a:extLst>
          </p:cNvPr>
          <p:cNvPicPr/>
          <p:nvPr/>
        </p:nvPicPr>
        <p:blipFill rotWithShape="1">
          <a:blip r:embed="rId4"/>
          <a:srcRect t="8191"/>
          <a:stretch/>
        </p:blipFill>
        <p:spPr>
          <a:xfrm>
            <a:off x="5429249" y="858993"/>
            <a:ext cx="6062943" cy="2854166"/>
          </a:xfrm>
          <a:prstGeom prst="rect">
            <a:avLst/>
          </a:prstGeom>
          <a:ln>
            <a:solidFill>
              <a:srgbClr val="FDBD55"/>
            </a:solidFill>
          </a:ln>
        </p:spPr>
      </p:pic>
    </p:spTree>
    <p:extLst>
      <p:ext uri="{BB962C8B-B14F-4D97-AF65-F5344CB8AC3E}">
        <p14:creationId xmlns:p14="http://schemas.microsoft.com/office/powerpoint/2010/main" val="663829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72" name="Google Shape;672;p26" descr="n185 Fb Thu Huong Pham"/>
          <p:cNvSpPr txBox="1"/>
          <p:nvPr/>
        </p:nvSpPr>
        <p:spPr>
          <a:xfrm>
            <a:off x="3260049" y="1952263"/>
            <a:ext cx="2547892" cy="1646453"/>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phụ</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thuộc</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vào</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thời</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điểm</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quan</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sát</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76" name="Google Shape;676;p26" descr="n185 Fb Thu Huong Pham"/>
          <p:cNvSpPr txBox="1"/>
          <p:nvPr/>
        </p:nvSpPr>
        <p:spPr>
          <a:xfrm>
            <a:off x="3260049" y="1061606"/>
            <a:ext cx="2547892" cy="449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đổi</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83" name="Google Shape;683;p26" descr="n185 Fb Thu Huong Pham"/>
          <p:cNvCxnSpPr>
            <a:cxnSpLocks/>
            <a:stCxn id="676" idx="1"/>
            <a:endCxn id="53" idx="3"/>
          </p:cNvCxnSpPr>
          <p:nvPr/>
        </p:nvCxnSpPr>
        <p:spPr>
          <a:xfrm rot="10800000" flipV="1">
            <a:off x="2105095" y="1286205"/>
            <a:ext cx="1154954" cy="7661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84" name="Google Shape;684;p26" descr="n185 Fb Thu Huong Pham"/>
          <p:cNvCxnSpPr>
            <a:cxnSpLocks/>
            <a:stCxn id="672" idx="1"/>
          </p:cNvCxnSpPr>
          <p:nvPr/>
        </p:nvCxnSpPr>
        <p:spPr>
          <a:xfrm rot="10800000">
            <a:off x="2686929" y="1735394"/>
            <a:ext cx="573120" cy="1040097"/>
          </a:xfrm>
          <a:prstGeom prst="bentConnector2">
            <a:avLst/>
          </a:prstGeom>
          <a:noFill/>
          <a:ln w="19050" cap="flat" cmpd="sng">
            <a:solidFill>
              <a:schemeClr val="accent5"/>
            </a:solidFill>
            <a:prstDash val="solid"/>
            <a:round/>
            <a:headEnd type="none" w="med" len="med"/>
            <a:tailEnd type="none" w="med" len="med"/>
          </a:ln>
        </p:spPr>
      </p:cxnSp>
      <p:pic>
        <p:nvPicPr>
          <p:cNvPr id="53" name="Picture 2" descr="n185 Fb Thu Huong Pham">
            <a:extLst>
              <a:ext uri="{FF2B5EF4-FFF2-40B4-BE49-F238E27FC236}">
                <a16:creationId xmlns:a16="http://schemas.microsoft.com/office/drawing/2014/main" id="{20673EF7-3BA7-4F99-9F17-E440EBDD4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2" r="48989" b="12622"/>
          <a:stretch/>
        </p:blipFill>
        <p:spPr bwMode="auto">
          <a:xfrm>
            <a:off x="793095" y="1399816"/>
            <a:ext cx="1312000" cy="1305038"/>
          </a:xfrm>
          <a:prstGeom prst="rect">
            <a:avLst/>
          </a:prstGeom>
          <a:solidFill>
            <a:srgbClr val="FF9C6F"/>
          </a:solidFill>
          <a:ln>
            <a:solidFill>
              <a:srgbClr val="FF9C6F"/>
            </a:solidFill>
          </a:ln>
        </p:spPr>
      </p:pic>
      <p:sp>
        <p:nvSpPr>
          <p:cNvPr id="56" name="TextBox 55" descr="n185 Fb Thu Huong Pham">
            <a:extLst>
              <a:ext uri="{FF2B5EF4-FFF2-40B4-BE49-F238E27FC236}">
                <a16:creationId xmlns:a16="http://schemas.microsoft.com/office/drawing/2014/main" id="{55FB60D4-0D46-49A7-A5A9-2FB6436A04C5}"/>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p:sp>
        <p:nvSpPr>
          <p:cNvPr id="65" name="Rectangle 64" descr="n185 Fb Thu Huong Pham">
            <a:extLst>
              <a:ext uri="{FF2B5EF4-FFF2-40B4-BE49-F238E27FC236}">
                <a16:creationId xmlns:a16="http://schemas.microsoft.com/office/drawing/2014/main" id="{6EFCA66C-DC83-405E-87D2-A80A858558DD}"/>
              </a:ext>
            </a:extLst>
          </p:cNvPr>
          <p:cNvSpPr/>
          <p:nvPr/>
        </p:nvSpPr>
        <p:spPr>
          <a:xfrm>
            <a:off x="793095" y="3753536"/>
            <a:ext cx="5544294" cy="954107"/>
          </a:xfrm>
          <a:prstGeom prst="rect">
            <a:avLst/>
          </a:prstGeom>
          <a:solidFill>
            <a:srgbClr val="5BCC97"/>
          </a:solid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pt-BR"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Trong khoa học và kĩ thuật, độ lệch pha quan trong h</a:t>
            </a:r>
            <a:r>
              <a:rPr kumimoji="0" lang="vi-VN"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ơ</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n </a:t>
            </a:r>
            <a:r>
              <a:rPr kumimoji="0" lang="en-US" sz="2800" b="1" i="1"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pha</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9" name="Picture 8" descr="n185 Fb Thu Huong Pham">
            <a:extLst>
              <a:ext uri="{FF2B5EF4-FFF2-40B4-BE49-F238E27FC236}">
                <a16:creationId xmlns:a16="http://schemas.microsoft.com/office/drawing/2014/main" id="{C8D0C9B5-6923-59A3-489D-783A65191D80}"/>
              </a:ext>
            </a:extLst>
          </p:cNvPr>
          <p:cNvPicPr>
            <a:picLocks noChangeAspect="1"/>
          </p:cNvPicPr>
          <p:nvPr/>
        </p:nvPicPr>
        <p:blipFill rotWithShape="1">
          <a:blip r:embed="rId4">
            <a:extLst>
              <a:ext uri="{28A0092B-C50C-407E-A947-70E740481C1C}">
                <a14:useLocalDpi xmlns:a14="http://schemas.microsoft.com/office/drawing/2010/main" val="0"/>
              </a:ext>
            </a:extLst>
          </a:blip>
          <a:srcRect l="2289" t="2736" r="2841" b="34107"/>
          <a:stretch/>
        </p:blipFill>
        <p:spPr>
          <a:xfrm>
            <a:off x="6337389" y="1066348"/>
            <a:ext cx="5437221" cy="2155154"/>
          </a:xfrm>
          <a:prstGeom prst="roundRect">
            <a:avLst>
              <a:gd name="adj" fmla="val 9065"/>
            </a:avLst>
          </a:prstGeom>
          <a:ln w="28575">
            <a:solidFill>
              <a:srgbClr val="044C73"/>
            </a:solidFill>
          </a:ln>
        </p:spPr>
      </p:pic>
      <p:cxnSp>
        <p:nvCxnSpPr>
          <p:cNvPr id="10" name="Straight Arrow Connector 9" descr="n185 Fb Thu Huong Pham">
            <a:extLst>
              <a:ext uri="{FF2B5EF4-FFF2-40B4-BE49-F238E27FC236}">
                <a16:creationId xmlns:a16="http://schemas.microsoft.com/office/drawing/2014/main" id="{AF9E0FCF-1CE2-9AB6-7F15-E2998AA846B6}"/>
              </a:ext>
            </a:extLst>
          </p:cNvPr>
          <p:cNvCxnSpPr>
            <a:cxnSpLocks/>
          </p:cNvCxnSpPr>
          <p:nvPr/>
        </p:nvCxnSpPr>
        <p:spPr>
          <a:xfrm flipH="1">
            <a:off x="6780015" y="2383284"/>
            <a:ext cx="36576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descr="n185 Fb Thu Huong Pham">
            <a:extLst>
              <a:ext uri="{FF2B5EF4-FFF2-40B4-BE49-F238E27FC236}">
                <a16:creationId xmlns:a16="http://schemas.microsoft.com/office/drawing/2014/main" id="{E2F5CEA1-A3F1-9F03-762F-3092BD26E4C8}"/>
              </a:ext>
            </a:extLst>
          </p:cNvPr>
          <p:cNvSpPr txBox="1"/>
          <p:nvPr/>
        </p:nvSpPr>
        <p:spPr>
          <a:xfrm>
            <a:off x="8296395" y="3884431"/>
            <a:ext cx="2362200" cy="523220"/>
          </a:xfrm>
          <a:prstGeom prst="borderCallout2">
            <a:avLst>
              <a:gd name="adj1" fmla="val 51518"/>
              <a:gd name="adj2" fmla="val -661"/>
              <a:gd name="adj3" fmla="val 51518"/>
              <a:gd name="adj4" fmla="val -14726"/>
              <a:gd name="adj5" fmla="val -286773"/>
              <a:gd name="adj6" fmla="val -57501"/>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descr="n185 Fb Thu Huong Pham">
                <a:extLst>
                  <a:ext uri="{FF2B5EF4-FFF2-40B4-BE49-F238E27FC236}">
                    <a16:creationId xmlns:a16="http://schemas.microsoft.com/office/drawing/2014/main" id="{552F9570-033A-AA16-9832-19686B307CBA}"/>
                  </a:ext>
                </a:extLst>
              </p:cNvPr>
              <p:cNvSpPr txBox="1"/>
              <p:nvPr/>
            </p:nvSpPr>
            <p:spPr>
              <a:xfrm>
                <a:off x="793095" y="4838295"/>
                <a:ext cx="10912477"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4" name="TextBox 13" descr="n185 Fb Thu Huong Pham">
                <a:extLst>
                  <a:ext uri="{FF2B5EF4-FFF2-40B4-BE49-F238E27FC236}">
                    <a16:creationId xmlns:a16="http://schemas.microsoft.com/office/drawing/2014/main" id="{552F9570-033A-AA16-9832-19686B307CBA}"/>
                  </a:ext>
                </a:extLst>
              </p:cNvPr>
              <p:cNvSpPr txBox="1">
                <a:spLocks noRot="1" noChangeAspect="1" noMove="1" noResize="1" noEditPoints="1" noAdjustHandles="1" noChangeArrowheads="1" noChangeShapeType="1" noTextEdit="1"/>
              </p:cNvSpPr>
              <p:nvPr/>
            </p:nvSpPr>
            <p:spPr>
              <a:xfrm>
                <a:off x="793095" y="4838295"/>
                <a:ext cx="10912477" cy="1760738"/>
              </a:xfrm>
              <a:prstGeom prst="rect">
                <a:avLst/>
              </a:prstGeom>
              <a:blipFill>
                <a:blip r:embed="rId5"/>
                <a:stretch>
                  <a:fillRect l="-1173" t="-4152" r="-1173"/>
                </a:stretch>
              </a:blipFill>
            </p:spPr>
            <p:txBody>
              <a:bodyPr/>
              <a:lstStyle/>
              <a:p>
                <a:r>
                  <a:rPr lang="en-US">
                    <a:noFill/>
                  </a:rPr>
                  <a:t> </a:t>
                </a:r>
              </a:p>
            </p:txBody>
          </p:sp>
        </mc:Fallback>
      </mc:AlternateContent>
      <p:sp>
        <p:nvSpPr>
          <p:cNvPr id="16" name="Rectangle: Rounded Corners 15" descr="n185 Fb Thu Huong Pham">
            <a:extLst>
              <a:ext uri="{FF2B5EF4-FFF2-40B4-BE49-F238E27FC236}">
                <a16:creationId xmlns:a16="http://schemas.microsoft.com/office/drawing/2014/main" id="{87B71DC1-48FA-D8F6-06BF-26A07EA5552B}"/>
              </a:ext>
            </a:extLst>
          </p:cNvPr>
          <p:cNvSpPr/>
          <p:nvPr/>
        </p:nvSpPr>
        <p:spPr>
          <a:xfrm>
            <a:off x="5176911" y="5718664"/>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56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500"/>
                                        <p:tgtEl>
                                          <p:spTgt spid="676"/>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4"/>
                                        </p:tgtEl>
                                        <p:attrNameLst>
                                          <p:attrName>style.visibility</p:attrName>
                                        </p:attrNameLst>
                                      </p:cBhvr>
                                      <p:to>
                                        <p:strVal val="visible"/>
                                      </p:to>
                                    </p:set>
                                    <p:animEffect transition="in" filter="fade">
                                      <p:cBhvr>
                                        <p:cTn id="20" dur="500"/>
                                        <p:tgtEl>
                                          <p:spTgt spid="68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2"/>
                                        </p:tgtEl>
                                        <p:attrNameLst>
                                          <p:attrName>style.visibility</p:attrName>
                                        </p:attrNameLst>
                                      </p:cBhvr>
                                      <p:to>
                                        <p:strVal val="visible"/>
                                      </p:to>
                                    </p:set>
                                    <p:animEffect transition="in" filter="fade">
                                      <p:cBhvr>
                                        <p:cTn id="23" dur="500"/>
                                        <p:tgtEl>
                                          <p:spTgt spid="6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6" grpId="0" animBg="1"/>
      <p:bldP spid="65" grpId="0" animBg="1"/>
      <p:bldP spid="11" grpId="0" animBg="1"/>
      <p:bldP spid="14"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2F6B735A-0769-44DC-B1DD-59DAC5BB32EA}"/>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1:</a:t>
            </a:r>
            <a:r>
              <a:rPr lang="en-US" sz="2800">
                <a:effectLst/>
                <a:latin typeface="Cambria" panose="02040503050406030204" pitchFamily="18" charset="0"/>
                <a:ea typeface="Cambria" panose="02040503050406030204" pitchFamily="18" charset="0"/>
                <a:cs typeface="Times New Roman" panose="02020603050405020304" pitchFamily="18" charset="0"/>
              </a:rPr>
              <a:t> Hãy chứng minh rằng độ lệch pha giữa hai dao động cùng chu kì bằng độ lệch pha ban đầu.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85 Fb Thu Huong Pham">
            <a:extLst>
              <a:ext uri="{FF2B5EF4-FFF2-40B4-BE49-F238E27FC236}">
                <a16:creationId xmlns:a16="http://schemas.microsoft.com/office/drawing/2014/main" id="{33D7FC81-7384-46E6-8006-A0A3A373270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85 Fb Thu Huong Pham">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85 Fb Thu Huong Pham">
            <a:extLst>
              <a:ext uri="{FF2B5EF4-FFF2-40B4-BE49-F238E27FC236}">
                <a16:creationId xmlns:a16="http://schemas.microsoft.com/office/drawing/2014/main" id="{C14D1497-2787-2AB1-3335-D3BFB17D82C1}"/>
              </a:ext>
            </a:extLst>
          </p:cNvPr>
          <p:cNvSpPr txBox="1"/>
          <p:nvPr/>
        </p:nvSpPr>
        <p:spPr>
          <a:xfrm>
            <a:off x="4375053" y="2529404"/>
            <a:ext cx="7695027" cy="4014240"/>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Vì hai dao động cùng chu kì nên cùng tần số góc ω</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Độ lệch pha ban đầu: Δφ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1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2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Độ lệch pha của 2 dao động trong thời gian t là: </a:t>
            </a:r>
            <a:endParaRPr lang="en-US" sz="2800">
              <a:solidFill>
                <a:srgbClr val="0070C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Δφ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Δφ</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Độ lệch pha là đại lượng không đổi, không phụ thuộc vào thời điểm quan sát.</a:t>
            </a:r>
            <a:endParaRPr lang="en-US" sz="2800" b="1">
              <a:solidFill>
                <a:srgbClr val="FF675A"/>
              </a:solidFill>
              <a:effectLst/>
              <a:latin typeface="Cambria" panose="02040503050406030204" pitchFamily="18" charset="0"/>
              <a:ea typeface="Cambria" panose="02040503050406030204" pitchFamily="18" charset="0"/>
            </a:endParaRPr>
          </a:p>
        </p:txBody>
      </p:sp>
      <p:pic>
        <p:nvPicPr>
          <p:cNvPr id="2050" name="Picture 2" descr="n185 Fb Thu Huong Pham">
            <a:extLst>
              <a:ext uri="{FF2B5EF4-FFF2-40B4-BE49-F238E27FC236}">
                <a16:creationId xmlns:a16="http://schemas.microsoft.com/office/drawing/2014/main" id="{E517B445-8CA9-333F-1A41-2CA6BD8F4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2F6B735A-0769-44DC-B1DD-59DAC5BB32EA}"/>
              </a:ext>
            </a:extLst>
          </p:cNvPr>
          <p:cNvSpPr/>
          <p:nvPr/>
        </p:nvSpPr>
        <p:spPr>
          <a:xfrm>
            <a:off x="4375053" y="540096"/>
            <a:ext cx="7695027" cy="36686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2:</a:t>
            </a:r>
            <a:r>
              <a:rPr lang="en-US" sz="2800">
                <a:effectLst/>
                <a:latin typeface="Cambria" panose="02040503050406030204" pitchFamily="18" charset="0"/>
                <a:ea typeface="Cambria" panose="02040503050406030204" pitchFamily="18" charset="0"/>
                <a:cs typeface="Times New Roman" panose="02020603050405020304" pitchFamily="18" charset="0"/>
              </a:rPr>
              <a:t> Nhận xét về pha của 2 dao động trong các trường hợp:</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a.</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&gt;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b.</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&lt;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d.</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a:effectLst/>
                <a:latin typeface="Cambria" panose="02040503050406030204" pitchFamily="18" charset="0"/>
                <a:ea typeface="Cambria" panose="02040503050406030204" pitchFamily="18" charset="0"/>
                <a:cs typeface="Times New Roman" panose="02020603050405020304" pitchFamily="18" charset="0"/>
              </a:rPr>
              <a:t>:</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6" name="TextBox 5" descr="n185 Fb Thu Huong Pham">
            <a:extLst>
              <a:ext uri="{FF2B5EF4-FFF2-40B4-BE49-F238E27FC236}">
                <a16:creationId xmlns:a16="http://schemas.microsoft.com/office/drawing/2014/main" id="{CC0007B6-80AC-361F-E699-3C61CA6BF75F}"/>
              </a:ext>
            </a:extLst>
          </p:cNvPr>
          <p:cNvSpPr txBox="1"/>
          <p:nvPr/>
        </p:nvSpPr>
        <p:spPr>
          <a:xfrm>
            <a:off x="6030278" y="2157916"/>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sớm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8" name="Google Shape;916;p28" descr="n185 Fb Thu Huong Pham">
            <a:extLst>
              <a:ext uri="{FF2B5EF4-FFF2-40B4-BE49-F238E27FC236}">
                <a16:creationId xmlns:a16="http://schemas.microsoft.com/office/drawing/2014/main" id="{1B798AD1-6D71-692F-F199-5C506D9F5E69}"/>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9" name="Picture 12" descr="n185 Fb Thu Huong Pham">
            <a:extLst>
              <a:ext uri="{FF2B5EF4-FFF2-40B4-BE49-F238E27FC236}">
                <a16:creationId xmlns:a16="http://schemas.microsoft.com/office/drawing/2014/main" id="{D8DC5EAC-D315-AE7B-0023-137939A4A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185 Fb Thu Huong Pham">
            <a:extLst>
              <a:ext uri="{FF2B5EF4-FFF2-40B4-BE49-F238E27FC236}">
                <a16:creationId xmlns:a16="http://schemas.microsoft.com/office/drawing/2014/main" id="{EA5C993B-4271-1A31-09B5-1E35FBB47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n185 Fb Thu Huong Pham">
            <a:extLst>
              <a:ext uri="{FF2B5EF4-FFF2-40B4-BE49-F238E27FC236}">
                <a16:creationId xmlns:a16="http://schemas.microsoft.com/office/drawing/2014/main" id="{C5CECD9A-1C40-FF0C-6660-F9ED15C207DC}"/>
              </a:ext>
            </a:extLst>
          </p:cNvPr>
          <p:cNvSpPr txBox="1"/>
          <p:nvPr/>
        </p:nvSpPr>
        <p:spPr>
          <a:xfrm>
            <a:off x="6030278" y="2658592"/>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trễ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2" name="TextBox 11" descr="n185 Fb Thu Huong Pham">
            <a:extLst>
              <a:ext uri="{FF2B5EF4-FFF2-40B4-BE49-F238E27FC236}">
                <a16:creationId xmlns:a16="http://schemas.microsoft.com/office/drawing/2014/main" id="{298B4EAD-797D-1CD3-8E79-96654170487B}"/>
              </a:ext>
            </a:extLst>
          </p:cNvPr>
          <p:cNvSpPr txBox="1"/>
          <p:nvPr/>
        </p:nvSpPr>
        <p:spPr>
          <a:xfrm>
            <a:off x="6033601" y="3150265"/>
            <a:ext cx="5108011"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đồng với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3" name="TextBox 12" descr="n185 Fb Thu Huong Pham">
            <a:extLst>
              <a:ext uri="{FF2B5EF4-FFF2-40B4-BE49-F238E27FC236}">
                <a16:creationId xmlns:a16="http://schemas.microsoft.com/office/drawing/2014/main" id="{84D5C0E6-B7AE-CA4B-452F-3E827ADA209B}"/>
              </a:ext>
            </a:extLst>
          </p:cNvPr>
          <p:cNvSpPr txBox="1"/>
          <p:nvPr/>
        </p:nvSpPr>
        <p:spPr>
          <a:xfrm>
            <a:off x="6555472" y="3646859"/>
            <a:ext cx="5108011" cy="104111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ngược pha với dao động 2.</a:t>
            </a:r>
            <a:endParaRPr lang="en-US" sz="280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321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540096"/>
            <a:ext cx="7695027"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3: </a:t>
            </a:r>
            <a:r>
              <a:rPr lang="en-US" sz="2800">
                <a:solidFill>
                  <a:srgbClr val="000000"/>
                </a:solidFill>
                <a:effectLst/>
                <a:latin typeface="Cambria" panose="02040503050406030204" pitchFamily="18" charset="0"/>
                <a:ea typeface="Cambria" panose="02040503050406030204" pitchFamily="18" charset="0"/>
              </a:rPr>
              <a:t>Xét hai vật dao động điều hòa với đồ thị như hình vẽ. Pha ban đầu dao động có giá trị bao nhiêu? Độ lệch pha của hai dao động là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4" name="Picture 3" descr="n185 Fb Thu Huong Pham">
            <a:extLst>
              <a:ext uri="{FF2B5EF4-FFF2-40B4-BE49-F238E27FC236}">
                <a16:creationId xmlns:a16="http://schemas.microsoft.com/office/drawing/2014/main" id="{65ED5395-7516-F0D1-9058-A0EC452A1653}"/>
              </a:ext>
            </a:extLst>
          </p:cNvPr>
          <p:cNvPicPr>
            <a:picLocks noChangeAspect="1"/>
          </p:cNvPicPr>
          <p:nvPr/>
        </p:nvPicPr>
        <p:blipFill rotWithShape="1">
          <a:blip r:embed="rId4"/>
          <a:srcRect l="2234" t="4820" r="3277" b="3574"/>
          <a:stretch/>
        </p:blipFill>
        <p:spPr bwMode="auto">
          <a:xfrm>
            <a:off x="308630" y="3348150"/>
            <a:ext cx="3873574" cy="250028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TextBox 12" descr="n185 Fb Thu Huong Pham">
                <a:extLst>
                  <a:ext uri="{FF2B5EF4-FFF2-40B4-BE49-F238E27FC236}">
                    <a16:creationId xmlns:a16="http://schemas.microsoft.com/office/drawing/2014/main" id="{6ED8F3BF-C428-1A8B-EEB5-30262AFF5AE0}"/>
                  </a:ext>
                </a:extLst>
              </p:cNvPr>
              <p:cNvSpPr txBox="1"/>
              <p:nvPr/>
            </p:nvSpPr>
            <p:spPr>
              <a:xfrm>
                <a:off x="4389060" y="3207470"/>
                <a:ext cx="7681019" cy="3497561"/>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rPr>
                  <a:t>Xét tại vị trí x = 0, dao động 1 luôn cách dao động 2 khoảng cách là 2 ô, tương ứng với T/4 chu kỳ.</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thời gian của hai dao động khi cùng trạng thái là T/4.</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pha là:</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𝜑</m:t>
                      </m:r>
                      <m:r>
                        <a:rPr lang="en-US" sz="2800" i="1">
                          <a:solidFill>
                            <a:srgbClr val="0070C0"/>
                          </a:solidFill>
                          <a:effectLst/>
                          <a:latin typeface="Cambria Math" panose="02040503050406030204" pitchFamily="18" charset="0"/>
                          <a:ea typeface="Times New Roman" panose="02020603050405020304" pitchFamily="18" charset="0"/>
                        </a:rPr>
                        <m:t>=2</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𝑡</m:t>
                          </m:r>
                        </m:num>
                        <m:den>
                          <m:r>
                            <a:rPr lang="en-US" sz="2800" i="1">
                              <a:solidFill>
                                <a:srgbClr val="0070C0"/>
                              </a:solidFill>
                              <a:effectLst/>
                              <a:latin typeface="Cambria Math" panose="02040503050406030204" pitchFamily="18" charset="0"/>
                              <a:ea typeface="Times New Roman" panose="02020603050405020304" pitchFamily="18" charset="0"/>
                            </a:rPr>
                            <m:t>𝑇</m:t>
                          </m:r>
                        </m:den>
                      </m:f>
                      <m:r>
                        <a:rPr lang="en-US" sz="2800" i="1">
                          <a:solidFill>
                            <a:srgbClr val="0070C0"/>
                          </a:solidFill>
                          <a:effectLst/>
                          <a:latin typeface="Cambria Math" panose="02040503050406030204" pitchFamily="18" charset="0"/>
                          <a:ea typeface="Times New Roman" panose="02020603050405020304" pitchFamily="18" charset="0"/>
                        </a:rPr>
                        <m:t>=</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800" i="1">
                              <a:solidFill>
                                <a:srgbClr val="0070C0"/>
                              </a:solidFill>
                              <a:effectLst/>
                              <a:latin typeface="Cambria Math" panose="02040503050406030204" pitchFamily="18" charset="0"/>
                              <a:ea typeface="Times New Roman" panose="02020603050405020304" pitchFamily="18" charset="0"/>
                            </a:rPr>
                            <m:t>2</m:t>
                          </m:r>
                        </m:den>
                      </m:f>
                      <m:r>
                        <a:rPr lang="en-US" sz="2800" i="1">
                          <a:solidFill>
                            <a:srgbClr val="0070C0"/>
                          </a:solidFill>
                          <a:effectLst/>
                          <a:latin typeface="Cambria Math" panose="02040503050406030204" pitchFamily="18" charset="0"/>
                          <a:ea typeface="Times New Roman" panose="02020603050405020304" pitchFamily="18" charset="0"/>
                        </a:rPr>
                        <m:t> </m:t>
                      </m:r>
                      <m:r>
                        <a:rPr lang="en-US" sz="2800" i="1">
                          <a:solidFill>
                            <a:srgbClr val="0070C0"/>
                          </a:solidFill>
                          <a:effectLst/>
                          <a:latin typeface="Cambria Math" panose="02040503050406030204" pitchFamily="18" charset="0"/>
                          <a:ea typeface="Times New Roman" panose="02020603050405020304" pitchFamily="18" charset="0"/>
                        </a:rPr>
                        <m:t>𝑟𝑎𝑑</m:t>
                      </m:r>
                      <m:r>
                        <a:rPr lang="en-US" sz="2800" i="1">
                          <a:solidFill>
                            <a:srgbClr val="0070C0"/>
                          </a:solidFill>
                          <a:effectLst/>
                          <a:latin typeface="Cambria Math" panose="02040503050406030204" pitchFamily="18" charset="0"/>
                          <a:ea typeface="Times New Roman" panose="02020603050405020304" pitchFamily="18" charset="0"/>
                        </a:rPr>
                        <m:t>. </m:t>
                      </m:r>
                    </m:oMath>
                  </m:oMathPara>
                </a14:m>
                <a:endParaRPr lang="en-US" sz="2800">
                  <a:solidFill>
                    <a:srgbClr val="0070C0"/>
                  </a:solidFill>
                  <a:effectLst/>
                  <a:latin typeface="Times New Roman" panose="02020603050405020304" pitchFamily="18" charset="0"/>
                  <a:ea typeface="Times New Roman" panose="02020603050405020304" pitchFamily="18" charset="0"/>
                </a:endParaRPr>
              </a:p>
            </p:txBody>
          </p:sp>
        </mc:Choice>
        <mc:Fallback xmlns="">
          <p:sp>
            <p:nvSpPr>
              <p:cNvPr id="13" name="TextBox 12" descr="n185 Fb Thu Huong Pham">
                <a:extLst>
                  <a:ext uri="{FF2B5EF4-FFF2-40B4-BE49-F238E27FC236}">
                    <a16:creationId xmlns:a16="http://schemas.microsoft.com/office/drawing/2014/main" id="{6ED8F3BF-C428-1A8B-EEB5-30262AFF5AE0}"/>
                  </a:ext>
                </a:extLst>
              </p:cNvPr>
              <p:cNvSpPr txBox="1">
                <a:spLocks noRot="1" noChangeAspect="1" noMove="1" noResize="1" noEditPoints="1" noAdjustHandles="1" noChangeArrowheads="1" noChangeShapeType="1" noTextEdit="1"/>
              </p:cNvSpPr>
              <p:nvPr/>
            </p:nvSpPr>
            <p:spPr>
              <a:xfrm>
                <a:off x="4389060" y="3207470"/>
                <a:ext cx="7681019" cy="3497561"/>
              </a:xfrm>
              <a:prstGeom prst="rect">
                <a:avLst/>
              </a:prstGeom>
              <a:blipFill>
                <a:blip r:embed="rId5"/>
                <a:stretch>
                  <a:fillRect l="-1667" t="-1045" r="-1587"/>
                </a:stretch>
              </a:blipFill>
            </p:spPr>
            <p:txBody>
              <a:bodyPr/>
              <a:lstStyle/>
              <a:p>
                <a:r>
                  <a:rPr lang="en-US">
                    <a:noFill/>
                  </a:rPr>
                  <a:t> </a:t>
                </a:r>
              </a:p>
            </p:txBody>
          </p:sp>
        </mc:Fallback>
      </mc:AlternateContent>
      <p:sp>
        <p:nvSpPr>
          <p:cNvPr id="14" name="Google Shape;916;p28" descr="n185 Fb Thu Huong Pham">
            <a:extLst>
              <a:ext uri="{FF2B5EF4-FFF2-40B4-BE49-F238E27FC236}">
                <a16:creationId xmlns:a16="http://schemas.microsoft.com/office/drawing/2014/main" id="{D010C580-27C8-86CB-3893-549CFD0E0198}"/>
              </a:ext>
            </a:extLst>
          </p:cNvPr>
          <p:cNvSpPr txBox="1"/>
          <p:nvPr/>
        </p:nvSpPr>
        <p:spPr>
          <a:xfrm>
            <a:off x="308630" y="15100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5" name="Picture 12" descr="n185 Fb Thu Huong Pham">
            <a:extLst>
              <a:ext uri="{FF2B5EF4-FFF2-40B4-BE49-F238E27FC236}">
                <a16:creationId xmlns:a16="http://schemas.microsoft.com/office/drawing/2014/main" id="{A9F747C9-D0A4-F57F-52D3-0E56E957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093" y="425487"/>
            <a:ext cx="654648" cy="10846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descr="n185 Fb Thu Huong Pham">
            <a:extLst>
              <a:ext uri="{FF2B5EF4-FFF2-40B4-BE49-F238E27FC236}">
                <a16:creationId xmlns:a16="http://schemas.microsoft.com/office/drawing/2014/main" id="{0EFFB0D5-AC98-7332-18CC-155FABCB99C8}"/>
              </a:ext>
            </a:extLst>
          </p:cNvPr>
          <p:cNvCxnSpPr>
            <a:cxnSpLocks/>
          </p:cNvCxnSpPr>
          <p:nvPr/>
        </p:nvCxnSpPr>
        <p:spPr>
          <a:xfrm flipH="1">
            <a:off x="728095" y="3860067"/>
            <a:ext cx="4572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descr="n185 Fb Thu Huong Pham">
            <a:extLst>
              <a:ext uri="{FF2B5EF4-FFF2-40B4-BE49-F238E27FC236}">
                <a16:creationId xmlns:a16="http://schemas.microsoft.com/office/drawing/2014/main" id="{3BDCAE31-A280-831A-0691-38A0D73AA522}"/>
              </a:ext>
            </a:extLst>
          </p:cNvPr>
          <p:cNvSpPr txBox="1"/>
          <p:nvPr/>
        </p:nvSpPr>
        <p:spPr>
          <a:xfrm>
            <a:off x="1527026" y="2695366"/>
            <a:ext cx="2362200" cy="523220"/>
          </a:xfrm>
          <a:prstGeom prst="borderCallout2">
            <a:avLst>
              <a:gd name="adj1" fmla="val 51518"/>
              <a:gd name="adj2" fmla="val -661"/>
              <a:gd name="adj3" fmla="val 51518"/>
              <a:gd name="adj4" fmla="val -26041"/>
              <a:gd name="adj5" fmla="val 216010"/>
              <a:gd name="adj6" fmla="val -25342"/>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7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wipe(left)">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4: </a:t>
            </a:r>
            <a:r>
              <a:rPr lang="en-US" sz="2800">
                <a:solidFill>
                  <a:srgbClr val="000000"/>
                </a:solidFill>
                <a:effectLst/>
                <a:latin typeface="Cambria" panose="02040503050406030204" pitchFamily="18" charset="0"/>
                <a:ea typeface="Cambria" panose="02040503050406030204" pitchFamily="18" charset="0"/>
              </a:rPr>
              <a:t>Hãy nhận xét về mối liên hệ về pha giữa hai dao động sau? Giải thích?</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9" name="Picture 8" descr="n185 Fb Thu Huong Pham">
            <a:extLst>
              <a:ext uri="{FF2B5EF4-FFF2-40B4-BE49-F238E27FC236}">
                <a16:creationId xmlns:a16="http://schemas.microsoft.com/office/drawing/2014/main" id="{6CBEA259-DDB8-11B3-A77F-5679F0EE7E6F}"/>
              </a:ext>
            </a:extLst>
          </p:cNvPr>
          <p:cNvPicPr>
            <a:picLocks noChangeAspect="1"/>
          </p:cNvPicPr>
          <p:nvPr/>
        </p:nvPicPr>
        <p:blipFill rotWithShape="1">
          <a:blip r:embed="rId4"/>
          <a:srcRect l="2538" t="6548"/>
          <a:stretch/>
        </p:blipFill>
        <p:spPr bwMode="auto">
          <a:xfrm>
            <a:off x="212753" y="3312154"/>
            <a:ext cx="4033734" cy="2050266"/>
          </a:xfrm>
          <a:prstGeom prst="rect">
            <a:avLst/>
          </a:prstGeom>
          <a:ln>
            <a:noFill/>
          </a:ln>
          <a:extLst>
            <a:ext uri="{53640926-AAD7-44D8-BBD7-CCE9431645EC}">
              <a14:shadowObscured xmlns:a14="http://schemas.microsoft.com/office/drawing/2010/main"/>
            </a:ext>
          </a:extLst>
        </p:spPr>
      </p:pic>
      <p:sp>
        <p:nvSpPr>
          <p:cNvPr id="6" name="TextBox 5" descr="n185 Fb Thu Huong Pham">
            <a:extLst>
              <a:ext uri="{FF2B5EF4-FFF2-40B4-BE49-F238E27FC236}">
                <a16:creationId xmlns:a16="http://schemas.microsoft.com/office/drawing/2014/main" id="{D229D26A-706F-46FF-0905-E4CB52C9258C}"/>
              </a:ext>
            </a:extLst>
          </p:cNvPr>
          <p:cNvSpPr txBox="1"/>
          <p:nvPr/>
        </p:nvSpPr>
        <p:spPr>
          <a:xfrm>
            <a:off x="4375052" y="2137428"/>
            <a:ext cx="7695027" cy="4493538"/>
          </a:xfrm>
          <a:prstGeom prst="rect">
            <a:avLst/>
          </a:prstGeom>
          <a:noFill/>
        </p:spPr>
        <p:txBody>
          <a:bodyPr wrap="square">
            <a:spAutoFit/>
          </a:bodyPr>
          <a:lstStyle/>
          <a:p>
            <a:pPr marL="0" marR="0">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 thấy: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điều hòa trên cùng chu kì nhưng khác biên độ.</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Tại mỗi thời điểm hai vật dao động điều hòa có trạng thái giống nhau: </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vị trí cân bằng 	và di chuyển theo chiều dương của trục tọa độ.</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li độ cực đại x 	= +A. </a:t>
            </a:r>
          </a:p>
          <a:p>
            <a:pPr marL="338138" marR="0" indent="-338138" algn="just">
              <a:spcBef>
                <a:spcPts val="0"/>
              </a:spcBef>
              <a:spcAft>
                <a:spcPts val="0"/>
              </a:spcAft>
            </a:pPr>
            <a:r>
              <a:rPr lang="en-US" sz="2600" b="1" i="1">
                <a:solidFill>
                  <a:srgbClr val="FF675A"/>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cùng pha</a:t>
            </a:r>
            <a:r>
              <a:rPr lang="en-US" sz="2600"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Li độ của chúng luôn cùng dấu nhau.</a:t>
            </a:r>
            <a:endParaRPr lang="en-US" sz="2600">
              <a:solidFill>
                <a:srgbClr val="FF675A"/>
              </a:solidFill>
              <a:effectLst/>
              <a:latin typeface="Times New Roman" panose="02020603050405020304" pitchFamily="18" charset="0"/>
              <a:ea typeface="Times New Roman" panose="02020603050405020304" pitchFamily="18" charset="0"/>
            </a:endParaRPr>
          </a:p>
        </p:txBody>
      </p:sp>
      <p:sp>
        <p:nvSpPr>
          <p:cNvPr id="8" name="Google Shape;916;p28" descr="n185 Fb Thu Huong Pham">
            <a:extLst>
              <a:ext uri="{FF2B5EF4-FFF2-40B4-BE49-F238E27FC236}">
                <a16:creationId xmlns:a16="http://schemas.microsoft.com/office/drawing/2014/main" id="{1060C8D7-A011-55BD-3558-B20056C232F5}"/>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5 Fb Thu Huong Pham">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6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40633"/>
            <a:ext cx="7945513" cy="6804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2F6B735A-0769-44DC-B1DD-59DAC5BB32EA}"/>
              </a:ext>
            </a:extLst>
          </p:cNvPr>
          <p:cNvSpPr/>
          <p:nvPr/>
        </p:nvSpPr>
        <p:spPr>
          <a:xfrm>
            <a:off x="4360985" y="586712"/>
            <a:ext cx="7709095"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rPr>
              <a:t>Câu 5:</a:t>
            </a:r>
            <a:r>
              <a:rPr lang="en-US" sz="2800">
                <a:effectLst/>
                <a:latin typeface="Cambria" panose="02040503050406030204" pitchFamily="18" charset="0"/>
                <a:ea typeface="Cambria" panose="02040503050406030204" pitchFamily="18" charset="0"/>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85 Fb Thu Huong Pham">
            <a:extLst>
              <a:ext uri="{FF2B5EF4-FFF2-40B4-BE49-F238E27FC236}">
                <a16:creationId xmlns:a16="http://schemas.microsoft.com/office/drawing/2014/main" id="{33D7FC81-7384-46E6-8006-A0A3A373270F}"/>
              </a:ext>
            </a:extLst>
          </p:cNvPr>
          <p:cNvSpPr txBox="1"/>
          <p:nvPr/>
        </p:nvSpPr>
        <p:spPr>
          <a:xfrm>
            <a:off x="240968" y="13336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85 Fb Thu Huong Pham">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31" y="249087"/>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85 Fb Thu Huong Pham">
            <a:extLst>
              <a:ext uri="{FF2B5EF4-FFF2-40B4-BE49-F238E27FC236}">
                <a16:creationId xmlns:a16="http://schemas.microsoft.com/office/drawing/2014/main" id="{E7180F12-1313-3749-7C6F-E939682F6F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4556515" y="3428998"/>
            <a:ext cx="4442590" cy="2842290"/>
          </a:xfrm>
          <a:prstGeom prst="rect">
            <a:avLst/>
          </a:prstGeom>
          <a:noFill/>
          <a:ln>
            <a:noFill/>
          </a:ln>
        </p:spPr>
      </p:pic>
      <p:pic>
        <p:nvPicPr>
          <p:cNvPr id="8" name="Picture 7" descr="n185 Fb Thu Huong Pham">
            <a:extLst>
              <a:ext uri="{FF2B5EF4-FFF2-40B4-BE49-F238E27FC236}">
                <a16:creationId xmlns:a16="http://schemas.microsoft.com/office/drawing/2014/main" id="{E315CB97-4524-E5B2-B44A-5F950E937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9104" y="3429002"/>
            <a:ext cx="3070976" cy="3112476"/>
          </a:xfrm>
          <a:prstGeom prst="rect">
            <a:avLst/>
          </a:prstGeom>
          <a:noFill/>
          <a:ln>
            <a:noFill/>
          </a:ln>
        </p:spPr>
      </p:pic>
      <mc:AlternateContent xmlns:mc="http://schemas.openxmlformats.org/markup-compatibility/2006" xmlns:a14="http://schemas.microsoft.com/office/drawing/2010/main">
        <mc:Choice Requires="a14">
          <p:sp>
            <p:nvSpPr>
              <p:cNvPr id="12" name="TextBox 11" descr="n185 Fb Thu Huong Pham">
                <a:extLst>
                  <a:ext uri="{FF2B5EF4-FFF2-40B4-BE49-F238E27FC236}">
                    <a16:creationId xmlns:a16="http://schemas.microsoft.com/office/drawing/2014/main" id="{CB67CCE7-76EF-36F7-5EB9-F3C3960D773A}"/>
                  </a:ext>
                </a:extLst>
              </p:cNvPr>
              <p:cNvSpPr txBox="1"/>
              <p:nvPr/>
            </p:nvSpPr>
            <p:spPr>
              <a:xfrm>
                <a:off x="240968" y="2509364"/>
                <a:ext cx="3998097" cy="3860672"/>
              </a:xfrm>
              <a:prstGeom prst="rect">
                <a:avLst/>
              </a:prstGeom>
              <a:noFill/>
              <a:ln>
                <a:solidFill>
                  <a:srgbClr val="FF675A"/>
                </a:solidFill>
              </a:ln>
            </p:spPr>
            <p:txBody>
              <a:bodyPr wrap="square">
                <a:spAutoFit/>
              </a:bodyPr>
              <a:lstStyle/>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Tại cùng một thời điểm:</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Con lắc 1 đang ở vị trí Biên;</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 Cọn lắc 2 ở vị trí cân bằng, cùng chuyển động về bên trái</a:t>
                </a:r>
              </a:p>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2 dao động lệch nhau một khoảng thời gian: </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 = T/4</a:t>
                </a:r>
                <a:endParaRPr lang="en-US" sz="24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FF675A"/>
                    </a:solidFill>
                    <a:effectLst/>
                    <a:latin typeface="Cambria" panose="02040503050406030204" pitchFamily="18" charset="0"/>
                    <a:ea typeface="Cambria" panose="02040503050406030204" pitchFamily="18" charset="0"/>
                  </a:rPr>
                  <a:t>Độ lệch pha là:</a:t>
                </a:r>
                <a:endParaRPr lang="en-US" sz="2400">
                  <a:solidFill>
                    <a:srgbClr val="FF675A"/>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𝜑</m:t>
                      </m:r>
                      <m:r>
                        <a:rPr lang="en-US" sz="2400" i="1">
                          <a:solidFill>
                            <a:srgbClr val="FF675A"/>
                          </a:solidFill>
                          <a:effectLst/>
                          <a:latin typeface="Cambria Math" panose="02040503050406030204" pitchFamily="18" charset="0"/>
                          <a:ea typeface="Times New Roman" panose="02020603050405020304" pitchFamily="18" charset="0"/>
                        </a:rPr>
                        <m:t>=2</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𝑡</m:t>
                          </m:r>
                        </m:num>
                        <m:den>
                          <m:r>
                            <a:rPr lang="en-US" sz="2400" i="1">
                              <a:solidFill>
                                <a:srgbClr val="FF675A"/>
                              </a:solidFill>
                              <a:effectLst/>
                              <a:latin typeface="Cambria Math" panose="02040503050406030204" pitchFamily="18" charset="0"/>
                              <a:ea typeface="Times New Roman" panose="02020603050405020304" pitchFamily="18" charset="0"/>
                            </a:rPr>
                            <m:t>𝑇</m:t>
                          </m:r>
                        </m:den>
                      </m:f>
                      <m:r>
                        <a:rPr lang="en-US" sz="2400" i="1">
                          <a:solidFill>
                            <a:srgbClr val="FF675A"/>
                          </a:solidFill>
                          <a:effectLst/>
                          <a:latin typeface="Cambria Math" panose="02040503050406030204" pitchFamily="18" charset="0"/>
                          <a:ea typeface="Times New Roman" panose="02020603050405020304" pitchFamily="18" charset="0"/>
                        </a:rPr>
                        <m:t>=</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400" i="1">
                              <a:solidFill>
                                <a:srgbClr val="FF675A"/>
                              </a:solidFill>
                              <a:effectLst/>
                              <a:latin typeface="Cambria Math" panose="02040503050406030204" pitchFamily="18" charset="0"/>
                              <a:ea typeface="Times New Roman" panose="02020603050405020304" pitchFamily="18" charset="0"/>
                            </a:rPr>
                            <m:t>2</m:t>
                          </m:r>
                        </m:den>
                      </m:f>
                      <m:r>
                        <a:rPr lang="en-US" sz="2400" i="1">
                          <a:solidFill>
                            <a:srgbClr val="FF675A"/>
                          </a:solidFill>
                          <a:effectLst/>
                          <a:latin typeface="Cambria Math" panose="02040503050406030204" pitchFamily="18" charset="0"/>
                          <a:ea typeface="Times New Roman" panose="02020603050405020304" pitchFamily="18" charset="0"/>
                        </a:rPr>
                        <m:t> </m:t>
                      </m:r>
                      <m:r>
                        <a:rPr lang="en-US" sz="2400" i="1">
                          <a:solidFill>
                            <a:srgbClr val="FF675A"/>
                          </a:solidFill>
                          <a:effectLst/>
                          <a:latin typeface="Cambria Math" panose="02040503050406030204" pitchFamily="18" charset="0"/>
                          <a:ea typeface="Times New Roman" panose="02020603050405020304" pitchFamily="18" charset="0"/>
                        </a:rPr>
                        <m:t>𝑟𝑎𝑑</m:t>
                      </m:r>
                      <m:r>
                        <a:rPr lang="en-US" sz="2400" i="1">
                          <a:solidFill>
                            <a:srgbClr val="FF675A"/>
                          </a:solidFill>
                          <a:effectLst/>
                          <a:latin typeface="Cambria Math" panose="02040503050406030204" pitchFamily="18" charset="0"/>
                          <a:ea typeface="Times New Roman" panose="02020603050405020304" pitchFamily="18" charset="0"/>
                        </a:rPr>
                        <m:t>. </m:t>
                      </m:r>
                    </m:oMath>
                  </m:oMathPara>
                </a14:m>
                <a:endParaRPr lang="en-US" sz="2400">
                  <a:solidFill>
                    <a:srgbClr val="FF675A"/>
                  </a:solidFill>
                  <a:effectLst/>
                  <a:latin typeface="Cambria" panose="02040503050406030204" pitchFamily="18" charset="0"/>
                  <a:ea typeface="Cambria" panose="02040503050406030204" pitchFamily="18" charset="0"/>
                </a:endParaRPr>
              </a:p>
            </p:txBody>
          </p:sp>
        </mc:Choice>
        <mc:Fallback xmlns="">
          <p:sp>
            <p:nvSpPr>
              <p:cNvPr id="12" name="TextBox 11" descr="n185 Fb Thu Huong Pham">
                <a:extLst>
                  <a:ext uri="{FF2B5EF4-FFF2-40B4-BE49-F238E27FC236}">
                    <a16:creationId xmlns:a16="http://schemas.microsoft.com/office/drawing/2014/main" id="{CB67CCE7-76EF-36F7-5EB9-F3C3960D773A}"/>
                  </a:ext>
                </a:extLst>
              </p:cNvPr>
              <p:cNvSpPr txBox="1">
                <a:spLocks noRot="1" noChangeAspect="1" noMove="1" noResize="1" noEditPoints="1" noAdjustHandles="1" noChangeArrowheads="1" noChangeShapeType="1" noTextEdit="1"/>
              </p:cNvSpPr>
              <p:nvPr/>
            </p:nvSpPr>
            <p:spPr>
              <a:xfrm>
                <a:off x="240968" y="2509364"/>
                <a:ext cx="3998097" cy="3860672"/>
              </a:xfrm>
              <a:prstGeom prst="rect">
                <a:avLst/>
              </a:prstGeom>
              <a:blipFill>
                <a:blip r:embed="rId7"/>
                <a:stretch>
                  <a:fillRect l="-2283" t="-630" r="-2283"/>
                </a:stretch>
              </a:blipFill>
              <a:ln>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40673358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descr="n185 Fb Thu Huong Pham">
                <a:extLst>
                  <a:ext uri="{FF2B5EF4-FFF2-40B4-BE49-F238E27FC236}">
                    <a16:creationId xmlns:a16="http://schemas.microsoft.com/office/drawing/2014/main" id="{1298C7E6-8BB9-4CF8-80E8-10759D6D48AA}"/>
                  </a:ext>
                </a:extLst>
              </p:cNvPr>
              <p:cNvSpPr/>
              <p:nvPr/>
            </p:nvSpPr>
            <p:spPr>
              <a:xfrm>
                <a:off x="793094" y="2656831"/>
                <a:ext cx="10826819" cy="1815882"/>
              </a:xfrm>
              <a:prstGeom prst="rect">
                <a:avLst/>
              </a:prstGeom>
              <a:solidFill>
                <a:srgbClr val="6B96FF"/>
              </a:solidFill>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Nếu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sớm</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trễ</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đồng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𝜋</m:t>
                    </m:r>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ngược</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r>
                  <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4" name="Rectangle 63" descr="n185 Fb Thu Huong Pham">
                <a:extLst>
                  <a:ext uri="{FF2B5EF4-FFF2-40B4-BE49-F238E27FC236}">
                    <a16:creationId xmlns:a16="http://schemas.microsoft.com/office/drawing/2014/main" id="{1298C7E6-8BB9-4CF8-80E8-10759D6D48AA}"/>
                  </a:ext>
                </a:extLst>
              </p:cNvPr>
              <p:cNvSpPr>
                <a:spLocks noRot="1" noChangeAspect="1" noMove="1" noResize="1" noEditPoints="1" noAdjustHandles="1" noChangeArrowheads="1" noChangeShapeType="1" noTextEdit="1"/>
              </p:cNvSpPr>
              <p:nvPr/>
            </p:nvSpPr>
            <p:spPr>
              <a:xfrm>
                <a:off x="793094" y="2656831"/>
                <a:ext cx="10826819" cy="1815882"/>
              </a:xfrm>
              <a:prstGeom prst="rect">
                <a:avLst/>
              </a:prstGeom>
              <a:blipFill>
                <a:blip r:embed="rId3"/>
                <a:stretch>
                  <a:fillRect l="-1126" t="-3691" b="-8389"/>
                </a:stretch>
              </a:blipFill>
            </p:spPr>
            <p:txBody>
              <a:bodyPr/>
              <a:lstStyle/>
              <a:p>
                <a:r>
                  <a:rPr lang="en-US">
                    <a:noFill/>
                  </a:rPr>
                  <a:t> </a:t>
                </a:r>
              </a:p>
            </p:txBody>
          </p:sp>
        </mc:Fallback>
      </mc:AlternateContent>
      <p:grpSp>
        <p:nvGrpSpPr>
          <p:cNvPr id="15" name="Group 14" descr="n185 Fb Thu Huong Pham">
            <a:extLst>
              <a:ext uri="{FF2B5EF4-FFF2-40B4-BE49-F238E27FC236}">
                <a16:creationId xmlns:a16="http://schemas.microsoft.com/office/drawing/2014/main" id="{E6678E6D-3A85-0A73-CC74-66DFCC7CD2F8}"/>
              </a:ext>
            </a:extLst>
          </p:cNvPr>
          <p:cNvGrpSpPr/>
          <p:nvPr/>
        </p:nvGrpSpPr>
        <p:grpSpPr>
          <a:xfrm>
            <a:off x="793094" y="4726801"/>
            <a:ext cx="5263200" cy="1691745"/>
            <a:chOff x="793094" y="4726801"/>
            <a:chExt cx="5263200" cy="1691745"/>
          </a:xfrm>
        </p:grpSpPr>
        <p:pic>
          <p:nvPicPr>
            <p:cNvPr id="5" name="Picture 4">
              <a:extLst>
                <a:ext uri="{FF2B5EF4-FFF2-40B4-BE49-F238E27FC236}">
                  <a16:creationId xmlns:a16="http://schemas.microsoft.com/office/drawing/2014/main" id="{6A63695F-13F9-17FF-3BEA-FA0A38F75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6801"/>
              <a:ext cx="3617894" cy="1691745"/>
            </a:xfrm>
            <a:prstGeom prst="rect">
              <a:avLst/>
            </a:prstGeom>
            <a:noFill/>
            <a:ln>
              <a:noFill/>
            </a:ln>
          </p:spPr>
        </p:pic>
        <p:sp>
          <p:nvSpPr>
            <p:cNvPr id="9" name="TextBox 8">
              <a:extLst>
                <a:ext uri="{FF2B5EF4-FFF2-40B4-BE49-F238E27FC236}">
                  <a16:creationId xmlns:a16="http://schemas.microsoft.com/office/drawing/2014/main" id="{21149BD0-26F5-666E-849C-C68DF2273C44}"/>
                </a:ext>
              </a:extLst>
            </p:cNvPr>
            <p:cNvSpPr txBox="1"/>
            <p:nvPr/>
          </p:nvSpPr>
          <p:spPr>
            <a:xfrm>
              <a:off x="793094" y="5030863"/>
              <a:ext cx="1563119"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a. Hai dao động đồng pha</a:t>
              </a:r>
            </a:p>
          </p:txBody>
        </p:sp>
      </p:grpSp>
      <p:sp>
        <p:nvSpPr>
          <p:cNvPr id="10" name="TextBox 9" descr="n185 Fb Thu Huong Pham">
            <a:extLst>
              <a:ext uri="{FF2B5EF4-FFF2-40B4-BE49-F238E27FC236}">
                <a16:creationId xmlns:a16="http://schemas.microsoft.com/office/drawing/2014/main" id="{56A62962-7B94-D6CB-B4CB-9C91F0730C51}"/>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mc:AlternateContent xmlns:mc="http://schemas.openxmlformats.org/markup-compatibility/2006" xmlns:a14="http://schemas.microsoft.com/office/drawing/2010/main">
        <mc:Choice Requires="a14">
          <p:sp>
            <p:nvSpPr>
              <p:cNvPr id="11" name="TextBox 10" descr="n185 Fb Thu Huong Pham">
                <a:extLst>
                  <a:ext uri="{FF2B5EF4-FFF2-40B4-BE49-F238E27FC236}">
                    <a16:creationId xmlns:a16="http://schemas.microsoft.com/office/drawing/2014/main" id="{BFD8A9DB-D012-20FC-BDF1-30384D18A778}"/>
                  </a:ext>
                </a:extLst>
              </p:cNvPr>
              <p:cNvSpPr txBox="1"/>
              <p:nvPr/>
            </p:nvSpPr>
            <p:spPr>
              <a:xfrm>
                <a:off x="793095" y="729289"/>
                <a:ext cx="10826819"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1" name="TextBox 10" descr="n185 Fb Thu Huong Pham">
                <a:extLst>
                  <a:ext uri="{FF2B5EF4-FFF2-40B4-BE49-F238E27FC236}">
                    <a16:creationId xmlns:a16="http://schemas.microsoft.com/office/drawing/2014/main" id="{BFD8A9DB-D012-20FC-BDF1-30384D18A778}"/>
                  </a:ext>
                </a:extLst>
              </p:cNvPr>
              <p:cNvSpPr txBox="1">
                <a:spLocks noRot="1" noChangeAspect="1" noMove="1" noResize="1" noEditPoints="1" noAdjustHandles="1" noChangeArrowheads="1" noChangeShapeType="1" noTextEdit="1"/>
              </p:cNvSpPr>
              <p:nvPr/>
            </p:nvSpPr>
            <p:spPr>
              <a:xfrm>
                <a:off x="793095" y="729289"/>
                <a:ext cx="10826819" cy="1760738"/>
              </a:xfrm>
              <a:prstGeom prst="rect">
                <a:avLst/>
              </a:prstGeom>
              <a:blipFill>
                <a:blip r:embed="rId5"/>
                <a:stretch>
                  <a:fillRect l="-1182" t="-4167" r="-1182"/>
                </a:stretch>
              </a:blipFill>
            </p:spPr>
            <p:txBody>
              <a:bodyPr/>
              <a:lstStyle/>
              <a:p>
                <a:r>
                  <a:rPr lang="en-US">
                    <a:noFill/>
                  </a:rPr>
                  <a:t> </a:t>
                </a:r>
              </a:p>
            </p:txBody>
          </p:sp>
        </mc:Fallback>
      </mc:AlternateContent>
      <p:sp>
        <p:nvSpPr>
          <p:cNvPr id="12" name="Rectangle: Rounded Corners 11" descr="n185 Fb Thu Huong Pham">
            <a:extLst>
              <a:ext uri="{FF2B5EF4-FFF2-40B4-BE49-F238E27FC236}">
                <a16:creationId xmlns:a16="http://schemas.microsoft.com/office/drawing/2014/main" id="{0E64B1AB-66F6-2E6C-37DB-5DDBBE95DBCF}"/>
              </a:ext>
            </a:extLst>
          </p:cNvPr>
          <p:cNvSpPr/>
          <p:nvPr/>
        </p:nvSpPr>
        <p:spPr>
          <a:xfrm>
            <a:off x="5176911" y="1609658"/>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n185 Fb Thu Huong Pham">
            <a:extLst>
              <a:ext uri="{FF2B5EF4-FFF2-40B4-BE49-F238E27FC236}">
                <a16:creationId xmlns:a16="http://schemas.microsoft.com/office/drawing/2014/main" id="{C3957B5D-0016-E8A6-7644-1E61F3C2A240}"/>
              </a:ext>
            </a:extLst>
          </p:cNvPr>
          <p:cNvGrpSpPr/>
          <p:nvPr/>
        </p:nvGrpSpPr>
        <p:grpSpPr>
          <a:xfrm>
            <a:off x="6135709" y="4777431"/>
            <a:ext cx="5484204" cy="1692026"/>
            <a:chOff x="6135709" y="4777431"/>
            <a:chExt cx="5484204" cy="1692026"/>
          </a:xfrm>
        </p:grpSpPr>
        <p:pic>
          <p:nvPicPr>
            <p:cNvPr id="6" name="Picture 5">
              <a:extLst>
                <a:ext uri="{FF2B5EF4-FFF2-40B4-BE49-F238E27FC236}">
                  <a16:creationId xmlns:a16="http://schemas.microsoft.com/office/drawing/2014/main" id="{7C6ADB5D-216F-EA4D-5B31-2CA18C4848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5709" y="4777431"/>
              <a:ext cx="3617892" cy="1692026"/>
            </a:xfrm>
            <a:prstGeom prst="rect">
              <a:avLst/>
            </a:prstGeom>
            <a:noFill/>
            <a:ln>
              <a:noFill/>
            </a:ln>
          </p:spPr>
        </p:pic>
        <p:sp>
          <p:nvSpPr>
            <p:cNvPr id="13" name="TextBox 12">
              <a:extLst>
                <a:ext uri="{FF2B5EF4-FFF2-40B4-BE49-F238E27FC236}">
                  <a16:creationId xmlns:a16="http://schemas.microsoft.com/office/drawing/2014/main" id="{D5E98568-6AEF-C383-C0A0-3BFB363600BD}"/>
                </a:ext>
              </a:extLst>
            </p:cNvPr>
            <p:cNvSpPr txBox="1"/>
            <p:nvPr/>
          </p:nvSpPr>
          <p:spPr>
            <a:xfrm>
              <a:off x="9882553" y="5030862"/>
              <a:ext cx="1737360"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b. Hai dao động ngược pha</a:t>
              </a:r>
              <a:endParaRPr lang="en-US" sz="2400" b="1">
                <a:solidFill>
                  <a:schemeClr val="bg1"/>
                </a:solidFill>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185 Fb Thu Huong Pham">
            <a:extLst>
              <a:ext uri="{FF2B5EF4-FFF2-40B4-BE49-F238E27FC236}">
                <a16:creationId xmlns:a16="http://schemas.microsoft.com/office/drawing/2014/main" id="{42BC06F9-3A4F-AABD-B5B0-FABAAD6A0A43}"/>
              </a:ext>
            </a:extLst>
          </p:cNvPr>
          <p:cNvPicPr>
            <a:picLocks noChangeAspect="1"/>
          </p:cNvPicPr>
          <p:nvPr/>
        </p:nvPicPr>
        <p:blipFill>
          <a:blip r:embed="rId3"/>
          <a:stretch>
            <a:fillRect/>
          </a:stretch>
        </p:blipFill>
        <p:spPr>
          <a:xfrm>
            <a:off x="0" y="16307"/>
            <a:ext cx="12192000" cy="1387557"/>
          </a:xfrm>
          <a:prstGeom prst="rect">
            <a:avLst/>
          </a:prstGeom>
        </p:spPr>
      </p:pic>
      <p:sp>
        <p:nvSpPr>
          <p:cNvPr id="8" name="Action Button: Go Home 7" descr="n185 Fb Thu Huong Pham">
            <a:hlinkClick r:id="rId4" action="ppaction://hlinksldjump" highlightClick="1"/>
            <a:extLst>
              <a:ext uri="{FF2B5EF4-FFF2-40B4-BE49-F238E27FC236}">
                <a16:creationId xmlns:a16="http://schemas.microsoft.com/office/drawing/2014/main" id="{5BD08B59-CAA9-1561-B5CE-F50A35471A94}"/>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190903" y="235801"/>
            <a:ext cx="9560047" cy="58682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Dao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đây</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tuần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hoàn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zh-CN" altLang="en-US" sz="3200" b="1" spc="-300" dirty="0">
              <a:solidFill>
                <a:schemeClr val="tx1"/>
              </a:solidFill>
              <a:latin typeface="Cambria" panose="02040503050406030204" pitchFamily="18" charset="0"/>
              <a:ea typeface="+mj-ea"/>
              <a:cs typeface="Times New Roman" panose="02020603050405020304" pitchFamily="18" charset="0"/>
              <a:sym typeface="Arial" panose="020B0604020202020204"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222194"/>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222194"/>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222194"/>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222194"/>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90904"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thuyền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nhấp</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nhô</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trên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biển</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766906" y="2903353"/>
            <a:ext cx="2080181" cy="1569660"/>
          </a:xfrm>
          <a:prstGeom prst="rect">
            <a:avLst/>
          </a:prstGeom>
        </p:spPr>
        <p:txBody>
          <a:bodyPr wrap="square">
            <a:spAutoFit/>
          </a:bodyPr>
          <a:lstStyle/>
          <a:p>
            <a:pPr algn="ctr">
              <a:defRPr/>
            </a:pP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Dao động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con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lắc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đồng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hồ</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342908" y="2903353"/>
            <a:ext cx="2080181" cy="2062103"/>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cành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cây</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khi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gió</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thổi</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18910"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xích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đu</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em</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bé</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đang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chơi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3" name="Arrow: Pentagon 2" descr="n185 Fb Thu Huong Pham">
            <a:extLst>
              <a:ext uri="{FF2B5EF4-FFF2-40B4-BE49-F238E27FC236}">
                <a16:creationId xmlns:a16="http://schemas.microsoft.com/office/drawing/2014/main" id="{0D3B75D2-8C4A-F86D-27F7-CE5ABB36C531}"/>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07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3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38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54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59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77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82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3"/>
                                        </p:tgtEl>
                                        <p:attrNameLst>
                                          <p:attrName>style.color</p:attrName>
                                        </p:attrNameLst>
                                      </p:cBhvr>
                                      <p:by>
                                        <p:hsl h="0" s="-70588" l="0"/>
                                      </p:by>
                                    </p:animClr>
                                    <p:animClr clrSpc="hsl" dir="cw">
                                      <p:cBhvr>
                                        <p:cTn id="50" dur="500" fill="hold"/>
                                        <p:tgtEl>
                                          <p:spTgt spid="3"/>
                                        </p:tgtEl>
                                        <p:attrNameLst>
                                          <p:attrName>fillcolor</p:attrName>
                                        </p:attrNameLst>
                                      </p:cBhvr>
                                      <p:by>
                                        <p:hsl h="0" s="-70588" l="0"/>
                                      </p:by>
                                    </p:animClr>
                                    <p:animClr clrSpc="hsl" dir="cw">
                                      <p:cBhvr>
                                        <p:cTn id="51" dur="500" fill="hold"/>
                                        <p:tgtEl>
                                          <p:spTgt spid="3"/>
                                        </p:tgtEl>
                                        <p:attrNameLst>
                                          <p:attrName>stroke.color</p:attrName>
                                        </p:attrNameLst>
                                      </p:cBhvr>
                                      <p:by>
                                        <p:hsl h="0" s="-70588" l="0"/>
                                      </p:by>
                                    </p:animClr>
                                    <p:set>
                                      <p:cBhvr>
                                        <p:cTn id="52" dur="500" fill="hold"/>
                                        <p:tgtEl>
                                          <p:spTgt spid="3"/>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3"/>
                  </p:tgtEl>
                </p:cond>
              </p:nextCondLst>
            </p:seq>
          </p:childTnLst>
        </p:cTn>
      </p:par>
    </p:tnLst>
    <p:bldLst>
      <p:bldP spid="9" grpId="0" animBg="1"/>
      <p:bldP spid="26" grpId="0"/>
      <p:bldP spid="27" grpId="0"/>
      <p:bldP spid="27" grpId="1"/>
      <p:bldP spid="28" grpId="0"/>
      <p:bldP spid="29"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779251"/>
            <a:ext cx="7695027" cy="2677656"/>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tabLst>
                <a:tab pos="180340" algn="l"/>
                <a:tab pos="1800225" algn="l"/>
                <a:tab pos="3420745" algn="l"/>
                <a:tab pos="5040630" algn="l"/>
              </a:tabLst>
            </a:pPr>
            <a:r>
              <a:rPr lang="en-US" sz="2800" b="1">
                <a:latin typeface="Cambria" panose="02040503050406030204" pitchFamily="18" charset="0"/>
                <a:ea typeface="Cambria" panose="02040503050406030204" pitchFamily="18" charset="0"/>
                <a:cs typeface="Times New Roman" panose="02020603050405020304" pitchFamily="18" charset="0"/>
              </a:rPr>
              <a:t>Câu 1: </a:t>
            </a:r>
            <a:r>
              <a:rPr lang="en-US" sz="2800">
                <a:latin typeface="Cambria" panose="02040503050406030204" pitchFamily="18" charset="0"/>
                <a:ea typeface="Cambria" panose="02040503050406030204" pitchFamily="18" charset="0"/>
              </a:rPr>
              <a:t>Cho hai dao động cùng phương, có phương trình lần lượt là: x</a:t>
            </a:r>
            <a:r>
              <a:rPr lang="en-US" sz="2800" baseline="-25000">
                <a:latin typeface="Cambria" panose="02040503050406030204" pitchFamily="18" charset="0"/>
                <a:ea typeface="Cambria" panose="02040503050406030204" pitchFamily="18" charset="0"/>
              </a:rPr>
              <a:t>1</a:t>
            </a:r>
            <a:r>
              <a:rPr lang="en-US" sz="2800">
                <a:latin typeface="Cambria" panose="02040503050406030204" pitchFamily="18" charset="0"/>
                <a:ea typeface="Cambria" panose="02040503050406030204" pitchFamily="18" charset="0"/>
              </a:rPr>
              <a:t> = 10cos(100πt − π) (cm), x</a:t>
            </a:r>
            <a:r>
              <a:rPr lang="en-US" sz="2800" baseline="-25000">
                <a:latin typeface="Cambria" panose="02040503050406030204" pitchFamily="18" charset="0"/>
                <a:ea typeface="Cambria" panose="02040503050406030204" pitchFamily="18" charset="0"/>
              </a:rPr>
              <a:t>2</a:t>
            </a:r>
            <a:r>
              <a:rPr lang="en-US" sz="2800">
                <a:latin typeface="Cambria" panose="02040503050406030204" pitchFamily="18" charset="0"/>
                <a:ea typeface="Cambria" panose="02040503050406030204" pitchFamily="18" charset="0"/>
              </a:rPr>
              <a:t> = 10cos(100πt + π) (cm). Độ lệch pha của hai dao động có độ lớn là: </a:t>
            </a:r>
          </a:p>
          <a:p>
            <a:pPr algn="just">
              <a:tabLst>
                <a:tab pos="633413" algn="l"/>
                <a:tab pos="2222500" algn="l"/>
                <a:tab pos="4572000" algn="l"/>
                <a:tab pos="6062663" algn="l"/>
              </a:tabLst>
            </a:pPr>
            <a:r>
              <a:rPr lang="en-US" sz="280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A. </a:t>
            </a:r>
            <a:r>
              <a:rPr lang="en-US" sz="2800">
                <a:latin typeface="Cambria" panose="02040503050406030204" pitchFamily="18" charset="0"/>
                <a:ea typeface="Cambria" panose="02040503050406030204" pitchFamily="18" charset="0"/>
              </a:rPr>
              <a:t>0. 	</a:t>
            </a:r>
            <a:r>
              <a:rPr lang="en-US" sz="2800" b="1">
                <a:latin typeface="Cambria" panose="02040503050406030204" pitchFamily="18" charset="0"/>
                <a:ea typeface="Cambria" panose="02040503050406030204" pitchFamily="18" charset="0"/>
              </a:rPr>
              <a:t>B. </a:t>
            </a:r>
            <a:r>
              <a:rPr lang="en-US" sz="2800">
                <a:latin typeface="Cambria" panose="02040503050406030204" pitchFamily="18" charset="0"/>
                <a:ea typeface="Cambria" panose="02040503050406030204" pitchFamily="18" charset="0"/>
              </a:rPr>
              <a:t>0,25π. 	</a:t>
            </a:r>
            <a:r>
              <a:rPr lang="en-US" sz="2800" b="1">
                <a:latin typeface="Cambria" panose="02040503050406030204" pitchFamily="18" charset="0"/>
                <a:ea typeface="Cambria" panose="02040503050406030204" pitchFamily="18" charset="0"/>
              </a:rPr>
              <a:t>C. </a:t>
            </a:r>
            <a:r>
              <a:rPr lang="en-US" sz="2800">
                <a:latin typeface="Cambria" panose="02040503050406030204" pitchFamily="18" charset="0"/>
                <a:ea typeface="Cambria" panose="02040503050406030204" pitchFamily="18" charset="0"/>
              </a:rPr>
              <a:t>π. 	</a:t>
            </a:r>
            <a:r>
              <a:rPr lang="en-US" sz="2800" b="1">
                <a:latin typeface="Cambria" panose="02040503050406030204" pitchFamily="18" charset="0"/>
                <a:ea typeface="Cambria" panose="02040503050406030204" pitchFamily="18" charset="0"/>
              </a:rPr>
              <a:t>D. </a:t>
            </a:r>
            <a:r>
              <a:rPr lang="en-US" sz="2800">
                <a:latin typeface="Cambria" panose="02040503050406030204" pitchFamily="18" charset="0"/>
                <a:ea typeface="Cambria" panose="02040503050406030204" pitchFamily="18" charset="0"/>
              </a:rPr>
              <a:t>2π. </a:t>
            </a:r>
          </a:p>
        </p:txBody>
      </p:sp>
      <p:sp>
        <p:nvSpPr>
          <p:cNvPr id="3" name="TextBox 2" descr="n185 Fb Thu Huong Pham">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7" name="TextBox 6" descr="n185 Fb Thu Huong Pham">
            <a:extLst>
              <a:ext uri="{FF2B5EF4-FFF2-40B4-BE49-F238E27FC236}">
                <a16:creationId xmlns:a16="http://schemas.microsoft.com/office/drawing/2014/main" id="{4E57AAFB-EB4C-1FAD-C8A2-8E99C1BCBE67}"/>
              </a:ext>
            </a:extLst>
          </p:cNvPr>
          <p:cNvSpPr txBox="1"/>
          <p:nvPr/>
        </p:nvSpPr>
        <p:spPr>
          <a:xfrm>
            <a:off x="4375053" y="3738260"/>
            <a:ext cx="7695027" cy="1219565"/>
          </a:xfrm>
          <a:prstGeom prst="rect">
            <a:avLst/>
          </a:prstGeom>
          <a:noFill/>
        </p:spPr>
        <p:txBody>
          <a:bodyPr wrap="square">
            <a:spAutoFit/>
          </a:bodyPr>
          <a:lstStyle/>
          <a:p>
            <a:pPr marL="0" marR="0">
              <a:lnSpc>
                <a:spcPct val="150000"/>
              </a:lnSpc>
              <a:spcBef>
                <a:spcPts val="0"/>
              </a:spcBef>
              <a:spcAft>
                <a:spcPts val="0"/>
              </a:spcAft>
            </a:pPr>
            <a:r>
              <a:rPr lang="en-US" sz="2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 lệch pha của hai dao động</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ctr">
              <a:lnSpc>
                <a:spcPct val="150000"/>
              </a:lnSpc>
              <a:spcBef>
                <a:spcPts val="0"/>
              </a:spcBef>
              <a:spcAft>
                <a:spcPts val="0"/>
              </a:spcAft>
            </a:pP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 - (- ) =  +  = 2 </a:t>
            </a:r>
            <a:endPar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916;p28" descr="n185 Fb Thu Huong Pham">
            <a:extLst>
              <a:ext uri="{FF2B5EF4-FFF2-40B4-BE49-F238E27FC236}">
                <a16:creationId xmlns:a16="http://schemas.microsoft.com/office/drawing/2014/main" id="{C77C176E-86AB-13D8-19A3-54ECBA1D46F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3" name="Picture 12" descr="n185 Fb Thu Huong Pham">
            <a:extLst>
              <a:ext uri="{FF2B5EF4-FFF2-40B4-BE49-F238E27FC236}">
                <a16:creationId xmlns:a16="http://schemas.microsoft.com/office/drawing/2014/main" id="{6F667DD2-FA82-84E0-0C2C-7CAD22D0B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185 Fb Thu Huong Pham">
            <a:extLst>
              <a:ext uri="{FF2B5EF4-FFF2-40B4-BE49-F238E27FC236}">
                <a16:creationId xmlns:a16="http://schemas.microsoft.com/office/drawing/2014/main" id="{ADB3E952-A55C-E558-F6B7-E18B6F730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77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787746"/>
            <a:ext cx="7695027" cy="212365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a.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biên độ, chu kì, tần số, tần số góc, pha ban đầu và viết phương trình của dao động?</a:t>
            </a:r>
            <a:endParaRPr lang="en-US" sz="2600">
              <a:solidFill>
                <a:srgbClr val="003300"/>
              </a:solidFill>
              <a:latin typeface="Cambria" panose="02040503050406030204" pitchFamily="18" charset="0"/>
              <a:ea typeface="Cambria" panose="02040503050406030204" pitchFamily="18" charset="0"/>
            </a:endParaRP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b.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pha của dao động tại thời điểm t = 2,5 s </a:t>
            </a:r>
            <a:endParaRPr lang="en-US" sz="2600">
              <a:solidFill>
                <a:srgbClr val="00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Google Shape;916;p28" descr="n185 Fb Thu Huong Pham">
            <a:extLst>
              <a:ext uri="{FF2B5EF4-FFF2-40B4-BE49-F238E27FC236}">
                <a16:creationId xmlns:a16="http://schemas.microsoft.com/office/drawing/2014/main" id="{1060C8D7-A011-55BD-3558-B20056C232F5}"/>
              </a:ext>
            </a:extLst>
          </p:cNvPr>
          <p:cNvSpPr txBox="1"/>
          <p:nvPr/>
        </p:nvSpPr>
        <p:spPr>
          <a:xfrm>
            <a:off x="308630" y="2227546"/>
            <a:ext cx="3873574" cy="83542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5 Fb Thu Huong Pham">
            <a:extLst>
              <a:ext uri="{FF2B5EF4-FFF2-40B4-BE49-F238E27FC236}">
                <a16:creationId xmlns:a16="http://schemas.microsoft.com/office/drawing/2014/main" id="{B4345DD9-83FB-332A-2B04-682D99B59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85 Fb Thu Huong Pham">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pic>
        <p:nvPicPr>
          <p:cNvPr id="4" name="Picture 3" descr="n185 Fb Thu Huong Pham">
            <a:extLst>
              <a:ext uri="{FF2B5EF4-FFF2-40B4-BE49-F238E27FC236}">
                <a16:creationId xmlns:a16="http://schemas.microsoft.com/office/drawing/2014/main" id="{B882C5F3-D3DC-C12F-6C3B-4FC5EA514CD4}"/>
              </a:ext>
            </a:extLst>
          </p:cNvPr>
          <p:cNvPicPr/>
          <p:nvPr/>
        </p:nvPicPr>
        <p:blipFill>
          <a:blip r:embed="rId5"/>
          <a:stretch>
            <a:fillRect/>
          </a:stretch>
        </p:blipFill>
        <p:spPr>
          <a:xfrm>
            <a:off x="192319" y="3339821"/>
            <a:ext cx="4074602" cy="2910829"/>
          </a:xfrm>
          <a:prstGeom prst="rect">
            <a:avLst/>
          </a:prstGeom>
        </p:spPr>
      </p:pic>
      <mc:AlternateContent xmlns:mc="http://schemas.openxmlformats.org/markup-compatibility/2006" xmlns:a14="http://schemas.microsoft.com/office/drawing/2010/main">
        <mc:Choice Requires="a14">
          <p:sp>
            <p:nvSpPr>
              <p:cNvPr id="2" name="Rectangle 1" descr="n185 Fb Thu Huong Pham">
                <a:extLst>
                  <a:ext uri="{FF2B5EF4-FFF2-40B4-BE49-F238E27FC236}">
                    <a16:creationId xmlns:a16="http://schemas.microsoft.com/office/drawing/2014/main" id="{98DFE4DB-64AE-A5B4-300F-C91BA85C145D}"/>
                  </a:ext>
                </a:extLst>
              </p:cNvPr>
              <p:cNvSpPr/>
              <p:nvPr/>
            </p:nvSpPr>
            <p:spPr>
              <a:xfrm>
                <a:off x="4388858" y="3275700"/>
                <a:ext cx="7695027" cy="3252878"/>
              </a:xfrm>
              <a:prstGeom prst="rect">
                <a:avLst/>
              </a:prstGeom>
            </p:spPr>
            <p:txBody>
              <a:bodyPr wrap="square">
                <a:spAutoFit/>
              </a:bodyPr>
              <a:lstStyle/>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a.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Biên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 = 20 cm. Chu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kì</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T = 2 s</a:t>
                </a:r>
                <a:endParaRPr lang="en-US" sz="2600" dirty="0">
                  <a:solidFill>
                    <a:srgbClr val="0070C0"/>
                  </a:solidFill>
                  <a:effectLst/>
                  <a:latin typeface="Cambria" panose="02040503050406030204" pitchFamily="18" charset="0"/>
                  <a:ea typeface="Cambria" panose="02040503050406030204" pitchFamily="18" charset="0"/>
                </a:endParaRPr>
              </a:p>
              <a:p>
                <a:pPr marL="0" marR="0">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Tần số góc:</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6685" algn="l"/>
                  </a:tabLst>
                </a:pP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Khi t </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0 s </a:t>
                </a:r>
                <a:r>
                  <a:rPr lang="en-US" sz="2600" i="1" err="1">
                    <a:solidFill>
                      <a:srgbClr val="0070C0"/>
                    </a:solidFill>
                    <a:latin typeface="Cambria" panose="02040503050406030204" pitchFamily="18" charset="0"/>
                    <a:ea typeface="Cambria" panose="02040503050406030204" pitchFamily="18" charset="0"/>
                    <a:cs typeface="Times New Roman" panose="02020603050405020304" pitchFamily="18" charset="0"/>
                  </a:rPr>
                  <a:t>thì</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x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1 </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146685" algn="l"/>
                  </a:tabLs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 ban đầu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0</a:t>
                </a:r>
                <a:endParaRPr lang="en-US" sz="2600">
                  <a:solidFill>
                    <a:srgbClr val="0070C0"/>
                  </a:solidFill>
                  <a:effectLst/>
                  <a:latin typeface="Times New Roman" panose="02020603050405020304" pitchFamily="18" charset="0"/>
                  <a:ea typeface="Times New Roman" panose="02020603050405020304" pitchFamily="18" charset="0"/>
                </a:endParaRPr>
              </a:p>
              <a:p>
                <a:pPr algn="just"/>
                <a:r>
                  <a:rPr lang="en-US" sz="26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Phương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trình</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=20.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600" dirty="0">
                  <a:solidFill>
                    <a:srgbClr val="0070C0"/>
                  </a:solidFill>
                  <a:effectLst/>
                  <a:latin typeface="Cambria" panose="02040503050406030204" pitchFamily="18" charset="0"/>
                  <a:ea typeface="Cambria" panose="02040503050406030204" pitchFamily="18" charset="0"/>
                </a:endParaRPr>
              </a:p>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b.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Pha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của</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tại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thời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điểm</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 s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là</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2,5π   (rad)</a:t>
                </a:r>
                <a:endParaRPr lang="en-US" sz="2600" dirty="0">
                  <a:solidFill>
                    <a:srgbClr val="0070C0"/>
                  </a:solidFill>
                  <a:effectLst/>
                  <a:latin typeface="Cambria" panose="02040503050406030204" pitchFamily="18" charset="0"/>
                  <a:ea typeface="Cambria" panose="02040503050406030204" pitchFamily="18" charset="0"/>
                </a:endParaRPr>
              </a:p>
            </p:txBody>
          </p:sp>
        </mc:Choice>
        <mc:Fallback xmlns="">
          <p:sp>
            <p:nvSpPr>
              <p:cNvPr id="2" name="Rectangle 1" descr="n185 Fb Thu Huong Pham">
                <a:extLst>
                  <a:ext uri="{FF2B5EF4-FFF2-40B4-BE49-F238E27FC236}">
                    <a16:creationId xmlns:a16="http://schemas.microsoft.com/office/drawing/2014/main" id="{98DFE4DB-64AE-A5B4-300F-C91BA85C145D}"/>
                  </a:ext>
                </a:extLst>
              </p:cNvPr>
              <p:cNvSpPr>
                <a:spLocks noRot="1" noChangeAspect="1" noMove="1" noResize="1" noEditPoints="1" noAdjustHandles="1" noChangeArrowheads="1" noChangeShapeType="1" noTextEdit="1"/>
              </p:cNvSpPr>
              <p:nvPr/>
            </p:nvSpPr>
            <p:spPr>
              <a:xfrm>
                <a:off x="4388858" y="3275700"/>
                <a:ext cx="7695027" cy="3252878"/>
              </a:xfrm>
              <a:prstGeom prst="rect">
                <a:avLst/>
              </a:prstGeom>
              <a:blipFill>
                <a:blip r:embed="rId6"/>
                <a:stretch>
                  <a:fillRect l="-1426" t="-1685" b="-3745"/>
                </a:stretch>
              </a:blipFill>
            </p:spPr>
            <p:txBody>
              <a:bodyPr/>
              <a:lstStyle/>
              <a:p>
                <a:r>
                  <a:rPr lang="en-US">
                    <a:noFill/>
                  </a:rPr>
                  <a:t> </a:t>
                </a:r>
              </a:p>
            </p:txBody>
          </p:sp>
        </mc:Fallback>
      </mc:AlternateContent>
      <p:sp>
        <p:nvSpPr>
          <p:cNvPr id="6" name="TextBox 5" descr="n185 Fb Thu Huong Pham">
            <a:extLst>
              <a:ext uri="{FF2B5EF4-FFF2-40B4-BE49-F238E27FC236}">
                <a16:creationId xmlns:a16="http://schemas.microsoft.com/office/drawing/2014/main" id="{5480318B-9ECA-ED37-188D-8252DD6174F1}"/>
              </a:ext>
            </a:extLst>
          </p:cNvPr>
          <p:cNvSpPr txBox="1"/>
          <p:nvPr/>
        </p:nvSpPr>
        <p:spPr>
          <a:xfrm>
            <a:off x="7669078" y="2856280"/>
            <a:ext cx="1093719" cy="492443"/>
          </a:xfrm>
          <a:prstGeom prst="rect">
            <a:avLst/>
          </a:prstGeom>
          <a:noFill/>
        </p:spPr>
        <p:txBody>
          <a:bodyPr wrap="square" rtlCol="0">
            <a:spAutoFit/>
          </a:bodyPr>
          <a:lstStyle/>
          <a:p>
            <a:r>
              <a:rPr lang="en-US" sz="2600" b="1">
                <a:solidFill>
                  <a:srgbClr val="FF0000"/>
                </a:solidFill>
                <a:latin typeface="Cambria" panose="02040503050406030204" pitchFamily="18" charset="0"/>
                <a:ea typeface="Cambria" panose="02040503050406030204" pitchFamily="18" charset="0"/>
              </a:rPr>
              <a:t>Giải:</a:t>
            </a:r>
            <a:endParaRPr lang="en-US" sz="2600" b="1" dirty="0">
              <a:solidFill>
                <a:srgbClr val="FF0000"/>
              </a:solidFill>
              <a:latin typeface="Cambria" panose="02040503050406030204" pitchFamily="18" charset="0"/>
              <a:ea typeface="Cambria" panose="02040503050406030204" pitchFamily="18" charset="0"/>
            </a:endParaRPr>
          </a:p>
        </p:txBody>
      </p:sp>
      <p:cxnSp>
        <p:nvCxnSpPr>
          <p:cNvPr id="7" name="Straight Arrow Connector 6" descr="n185 Fb Thu Huong Pham">
            <a:extLst>
              <a:ext uri="{FF2B5EF4-FFF2-40B4-BE49-F238E27FC236}">
                <a16:creationId xmlns:a16="http://schemas.microsoft.com/office/drawing/2014/main" id="{1BD50580-AF9C-3358-C817-49953A59164D}"/>
              </a:ext>
            </a:extLst>
          </p:cNvPr>
          <p:cNvCxnSpPr>
            <a:cxnSpLocks/>
          </p:cNvCxnSpPr>
          <p:nvPr/>
        </p:nvCxnSpPr>
        <p:spPr>
          <a:xfrm flipH="1">
            <a:off x="784368" y="5857401"/>
            <a:ext cx="13716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85 Fb Thu Huong Pham">
            <a:extLst>
              <a:ext uri="{FF2B5EF4-FFF2-40B4-BE49-F238E27FC236}">
                <a16:creationId xmlns:a16="http://schemas.microsoft.com/office/drawing/2014/main" id="{A64737D7-BB04-9EAC-BAA9-A07B80901C73}"/>
              </a:ext>
            </a:extLst>
          </p:cNvPr>
          <p:cNvSpPr txBox="1"/>
          <p:nvPr/>
        </p:nvSpPr>
        <p:spPr>
          <a:xfrm>
            <a:off x="2215846" y="6278318"/>
            <a:ext cx="1624136" cy="523220"/>
          </a:xfrm>
          <a:prstGeom prst="borderCallout2">
            <a:avLst>
              <a:gd name="adj1" fmla="val 51518"/>
              <a:gd name="adj2" fmla="val -661"/>
              <a:gd name="adj3" fmla="val 51518"/>
              <a:gd name="adj4" fmla="val -26041"/>
              <a:gd name="adj5" fmla="val -79744"/>
              <a:gd name="adj6" fmla="val -46020"/>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439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185 Fb Thu Huong Pham">
            <a:extLst>
              <a:ext uri="{FF2B5EF4-FFF2-40B4-BE49-F238E27FC236}">
                <a16:creationId xmlns:a16="http://schemas.microsoft.com/office/drawing/2014/main" id="{3EE3B7A2-2148-4C63-19AB-4698E1A284AC}"/>
              </a:ext>
            </a:extLst>
          </p:cNvPr>
          <p:cNvPicPr/>
          <p:nvPr/>
        </p:nvPicPr>
        <p:blipFill>
          <a:blip r:embed="rId2"/>
          <a:stretch>
            <a:fillRect/>
          </a:stretch>
        </p:blipFill>
        <p:spPr>
          <a:xfrm>
            <a:off x="212752" y="3312153"/>
            <a:ext cx="4074602" cy="2910828"/>
          </a:xfrm>
          <a:prstGeom prst="rect">
            <a:avLst/>
          </a:prstGeom>
        </p:spPr>
      </p:pic>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787746"/>
            <a:ext cx="7695027" cy="138499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800" b="1">
                <a:solidFill>
                  <a:srgbClr val="000000"/>
                </a:solidFill>
                <a:latin typeface="Cambria" panose="02040503050406030204" pitchFamily="18" charset="0"/>
                <a:ea typeface="Cambria" panose="02040503050406030204" pitchFamily="18" charset="0"/>
              </a:rPr>
              <a:t>Câu 3: </a:t>
            </a:r>
            <a:r>
              <a:rPr lang="en-US" sz="2800">
                <a:solidFill>
                  <a:srgbClr val="000000"/>
                </a:solidFill>
                <a:latin typeface="Cambria" panose="02040503050406030204" pitchFamily="18" charset="0"/>
                <a:ea typeface="Cambria" panose="02040503050406030204" pitchFamily="18" charset="0"/>
              </a:rPr>
              <a:t>Xác đinh độ lệch pha giữa hai dao động sau? Giải thích?</a:t>
            </a:r>
            <a:endParaRPr lang="en-US" sz="2800">
              <a:latin typeface="Cambria" panose="02040503050406030204" pitchFamily="18" charset="0"/>
            </a:endParaRPr>
          </a:p>
        </p:txBody>
      </p:sp>
      <p:sp>
        <p:nvSpPr>
          <p:cNvPr id="8" name="Google Shape;916;p28" descr="n185 Fb Thu Huong Pham">
            <a:extLst>
              <a:ext uri="{FF2B5EF4-FFF2-40B4-BE49-F238E27FC236}">
                <a16:creationId xmlns:a16="http://schemas.microsoft.com/office/drawing/2014/main" id="{1060C8D7-A011-55BD-3558-B20056C232F5}"/>
              </a:ext>
            </a:extLst>
          </p:cNvPr>
          <p:cNvSpPr txBox="1"/>
          <p:nvPr/>
        </p:nvSpPr>
        <p:spPr>
          <a:xfrm>
            <a:off x="308630" y="2227547"/>
            <a:ext cx="3873574" cy="9074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5 Fb Thu Huong Pham">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85 Fb Thu Huong Pham">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2" name="TextBox 1" descr="n185 Fb Thu Huong Pham">
            <a:extLst>
              <a:ext uri="{FF2B5EF4-FFF2-40B4-BE49-F238E27FC236}">
                <a16:creationId xmlns:a16="http://schemas.microsoft.com/office/drawing/2014/main" id="{B1B2C61B-EA75-9EA0-4AFE-0333CEE34295}"/>
              </a:ext>
            </a:extLst>
          </p:cNvPr>
          <p:cNvSpPr txBox="1"/>
          <p:nvPr/>
        </p:nvSpPr>
        <p:spPr>
          <a:xfrm>
            <a:off x="7731682" y="2099581"/>
            <a:ext cx="975121"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Giải:</a:t>
            </a:r>
            <a:endParaRPr lang="en-US" sz="2800" b="1"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Rectangle 5" descr="n185 Fb Thu Huong Pham">
                <a:extLst>
                  <a:ext uri="{FF2B5EF4-FFF2-40B4-BE49-F238E27FC236}">
                    <a16:creationId xmlns:a16="http://schemas.microsoft.com/office/drawing/2014/main" id="{1DCE9D17-126A-FF4E-297B-4189A93A5A1C}"/>
                  </a:ext>
                </a:extLst>
              </p:cNvPr>
              <p:cNvSpPr/>
              <p:nvPr/>
            </p:nvSpPr>
            <p:spPr>
              <a:xfrm>
                <a:off x="4383232" y="2547697"/>
                <a:ext cx="7686848" cy="3726982"/>
              </a:xfrm>
              <a:prstGeom prst="rect">
                <a:avLst/>
              </a:prstGeom>
            </p:spPr>
            <p:txBody>
              <a:bodyPr wrap="square">
                <a:spAutoFit/>
              </a:bodyPr>
              <a:lstStyle/>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Chu kì dao động: T = 20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Xét tại vị trí x = 0, hai dao động luôn cách nhau khoảng cách là 1 ô, tương ứng với 2,5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thời gian của hai dao động khi cùng trạng thái là </a:t>
                </a:r>
                <a14:m>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r>
                      <a:rPr lang="en-US" sz="2600" i="1">
                        <a:solidFill>
                          <a:srgbClr val="0070C0"/>
                        </a:solidFill>
                        <a:effectLst/>
                        <a:latin typeface="Cambria Math" panose="02040503050406030204" pitchFamily="18" charset="0"/>
                        <a:ea typeface="Times New Roman" panose="02020603050405020304" pitchFamily="18" charset="0"/>
                      </a:rPr>
                      <m:t>=2,5 </m:t>
                    </m:r>
                    <m:r>
                      <a:rPr lang="en-US" sz="2600" i="1">
                        <a:solidFill>
                          <a:srgbClr val="0070C0"/>
                        </a:solidFill>
                        <a:effectLst/>
                        <a:latin typeface="Cambria Math" panose="02040503050406030204" pitchFamily="18" charset="0"/>
                        <a:ea typeface="Times New Roman" panose="02020603050405020304" pitchFamily="18" charset="0"/>
                      </a:rPr>
                      <m:t>𝑠</m:t>
                    </m:r>
                  </m:oMath>
                </a14:m>
                <a:r>
                  <a:rPr lang="en-US" sz="2600" i="1">
                    <a:solidFill>
                      <a:srgbClr val="0070C0"/>
                    </a:solidFill>
                    <a:effectLst/>
                    <a:latin typeface="Cambria" panose="02040503050406030204" pitchFamily="18" charset="0"/>
                    <a:ea typeface="Cambria" panose="02040503050406030204" pitchFamily="18" charset="0"/>
                  </a:rPr>
                  <a:t>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pha là: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𝜑</m:t>
                      </m:r>
                      <m:r>
                        <a:rPr lang="en-US" sz="2600" i="1">
                          <a:solidFill>
                            <a:srgbClr val="0070C0"/>
                          </a:solidFill>
                          <a:effectLst/>
                          <a:latin typeface="Cambria Math" panose="02040503050406030204" pitchFamily="18" charset="0"/>
                          <a:ea typeface="Times New Roman" panose="02020603050405020304" pitchFamily="18" charset="0"/>
                        </a:rPr>
                        <m:t>=2</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num>
                        <m:den>
                          <m:r>
                            <a:rPr lang="en-US" sz="2600" i="1">
                              <a:solidFill>
                                <a:srgbClr val="0070C0"/>
                              </a:solidFill>
                              <a:effectLst/>
                              <a:latin typeface="Cambria Math" panose="02040503050406030204" pitchFamily="18" charset="0"/>
                              <a:ea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0,5</m:t>
                          </m:r>
                        </m:num>
                        <m:den>
                          <m:r>
                            <a:rPr lang="en-US" sz="2600" i="1">
                              <a:solidFill>
                                <a:srgbClr val="0070C0"/>
                              </a:solidFill>
                              <a:effectLst/>
                              <a:latin typeface="Cambria Math" panose="02040503050406030204" pitchFamily="18" charset="0"/>
                              <a:ea typeface="Times New Roman" panose="02020603050405020304" pitchFamily="18" charset="0"/>
                            </a:rPr>
                            <m:t>20</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600" i="1">
                              <a:solidFill>
                                <a:srgbClr val="0070C0"/>
                              </a:solidFill>
                              <a:effectLst/>
                              <a:latin typeface="Cambria Math" panose="02040503050406030204" pitchFamily="18" charset="0"/>
                              <a:ea typeface="Times New Roman" panose="02020603050405020304" pitchFamily="18" charset="0"/>
                            </a:rPr>
                            <m:t>4</m:t>
                          </m:r>
                        </m:den>
                      </m:f>
                      <m:r>
                        <a:rPr lang="en-US" sz="2600" i="1">
                          <a:solidFill>
                            <a:srgbClr val="0070C0"/>
                          </a:solidFill>
                          <a:effectLst/>
                          <a:latin typeface="Cambria Math" panose="02040503050406030204" pitchFamily="18" charset="0"/>
                          <a:ea typeface="Times New Roman" panose="02020603050405020304" pitchFamily="18" charset="0"/>
                        </a:rPr>
                        <m:t> (</m:t>
                      </m:r>
                      <m:r>
                        <a:rPr lang="en-US" sz="2600" i="1">
                          <a:solidFill>
                            <a:srgbClr val="0070C0"/>
                          </a:solidFill>
                          <a:effectLst/>
                          <a:latin typeface="Cambria Math" panose="02040503050406030204" pitchFamily="18" charset="0"/>
                          <a:ea typeface="Times New Roman" panose="02020603050405020304" pitchFamily="18" charset="0"/>
                        </a:rPr>
                        <m:t>𝑟𝑎𝑑</m:t>
                      </m:r>
                    </m:oMath>
                  </m:oMathPara>
                </a14:m>
                <a:endParaRPr lang="en-US" sz="2600">
                  <a:solidFill>
                    <a:srgbClr val="0070C0"/>
                  </a:solidFill>
                  <a:effectLst/>
                  <a:latin typeface="Cambria" panose="02040503050406030204" pitchFamily="18" charset="0"/>
                  <a:ea typeface="Cambria" panose="02040503050406030204" pitchFamily="18" charset="0"/>
                </a:endParaRPr>
              </a:p>
            </p:txBody>
          </p:sp>
        </mc:Choice>
        <mc:Fallback xmlns="">
          <p:sp>
            <p:nvSpPr>
              <p:cNvPr id="6" name="Rectangle 5" descr="n185 Fb Thu Huong Pham">
                <a:extLst>
                  <a:ext uri="{FF2B5EF4-FFF2-40B4-BE49-F238E27FC236}">
                    <a16:creationId xmlns:a16="http://schemas.microsoft.com/office/drawing/2014/main" id="{1DCE9D17-126A-FF4E-297B-4189A93A5A1C}"/>
                  </a:ext>
                </a:extLst>
              </p:cNvPr>
              <p:cNvSpPr>
                <a:spLocks noRot="1" noChangeAspect="1" noMove="1" noResize="1" noEditPoints="1" noAdjustHandles="1" noChangeArrowheads="1" noChangeShapeType="1" noTextEdit="1"/>
              </p:cNvSpPr>
              <p:nvPr/>
            </p:nvSpPr>
            <p:spPr>
              <a:xfrm>
                <a:off x="4383232" y="2547697"/>
                <a:ext cx="7686848" cy="3726982"/>
              </a:xfrm>
              <a:prstGeom prst="rect">
                <a:avLst/>
              </a:prstGeom>
              <a:blipFill>
                <a:blip r:embed="rId6"/>
                <a:stretch>
                  <a:fillRect l="-1427" t="-982" r="-1427"/>
                </a:stretch>
              </a:blipFill>
            </p:spPr>
            <p:txBody>
              <a:bodyPr/>
              <a:lstStyle/>
              <a:p>
                <a:r>
                  <a:rPr lang="en-US">
                    <a:noFill/>
                  </a:rPr>
                  <a:t> </a:t>
                </a:r>
              </a:p>
            </p:txBody>
          </p:sp>
        </mc:Fallback>
      </mc:AlternateContent>
      <p:cxnSp>
        <p:nvCxnSpPr>
          <p:cNvPr id="7" name="Straight Arrow Connector 6" descr="n185 Fb Thu Huong Pham">
            <a:extLst>
              <a:ext uri="{FF2B5EF4-FFF2-40B4-BE49-F238E27FC236}">
                <a16:creationId xmlns:a16="http://schemas.microsoft.com/office/drawing/2014/main" id="{9DB61990-7943-9B0B-26CD-C821683CA362}"/>
              </a:ext>
            </a:extLst>
          </p:cNvPr>
          <p:cNvCxnSpPr>
            <a:cxnSpLocks/>
          </p:cNvCxnSpPr>
          <p:nvPr/>
        </p:nvCxnSpPr>
        <p:spPr>
          <a:xfrm flipH="1">
            <a:off x="939111" y="5702656"/>
            <a:ext cx="237744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85 Fb Thu Huong Pham">
            <a:extLst>
              <a:ext uri="{FF2B5EF4-FFF2-40B4-BE49-F238E27FC236}">
                <a16:creationId xmlns:a16="http://schemas.microsoft.com/office/drawing/2014/main" id="{E396541D-F971-71E0-A575-3DC2640869A9}"/>
              </a:ext>
            </a:extLst>
          </p:cNvPr>
          <p:cNvSpPr txBox="1"/>
          <p:nvPr/>
        </p:nvSpPr>
        <p:spPr>
          <a:xfrm>
            <a:off x="2215846" y="6278318"/>
            <a:ext cx="1624136" cy="523220"/>
          </a:xfrm>
          <a:prstGeom prst="borderCallout2">
            <a:avLst>
              <a:gd name="adj1" fmla="val 51518"/>
              <a:gd name="adj2" fmla="val -661"/>
              <a:gd name="adj3" fmla="val 51518"/>
              <a:gd name="adj4" fmla="val -26041"/>
              <a:gd name="adj5" fmla="val -109320"/>
              <a:gd name="adj6" fmla="val -23500"/>
            </a:avLst>
          </a:prstGeom>
          <a:noFill/>
          <a:ln w="28575">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Arrow Connector 11" descr="n185 Fb Thu Huong Pham">
            <a:extLst>
              <a:ext uri="{FF2B5EF4-FFF2-40B4-BE49-F238E27FC236}">
                <a16:creationId xmlns:a16="http://schemas.microsoft.com/office/drawing/2014/main" id="{C53C8A73-D259-6B17-BF1A-FB710E74E79A}"/>
              </a:ext>
            </a:extLst>
          </p:cNvPr>
          <p:cNvCxnSpPr>
            <a:cxnSpLocks/>
          </p:cNvCxnSpPr>
          <p:nvPr/>
        </p:nvCxnSpPr>
        <p:spPr>
          <a:xfrm flipH="1">
            <a:off x="654334" y="4764593"/>
            <a:ext cx="274320" cy="0"/>
          </a:xfrm>
          <a:prstGeom prst="straightConnector1">
            <a:avLst/>
          </a:prstGeom>
          <a:ln w="28575">
            <a:solidFill>
              <a:srgbClr val="5BCC97"/>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descr="n185 Fb Thu Huong Pham">
            <a:extLst>
              <a:ext uri="{FF2B5EF4-FFF2-40B4-BE49-F238E27FC236}">
                <a16:creationId xmlns:a16="http://schemas.microsoft.com/office/drawing/2014/main" id="{FEA9C34F-C51F-1E94-7418-945B1E7C11C1}"/>
              </a:ext>
            </a:extLst>
          </p:cNvPr>
          <p:cNvSpPr txBox="1"/>
          <p:nvPr/>
        </p:nvSpPr>
        <p:spPr>
          <a:xfrm>
            <a:off x="1216728" y="3221294"/>
            <a:ext cx="3044584" cy="461665"/>
          </a:xfrm>
          <a:prstGeom prst="borderCallout2">
            <a:avLst>
              <a:gd name="adj1" fmla="val 51518"/>
              <a:gd name="adj2" fmla="val -661"/>
              <a:gd name="adj3" fmla="val 51518"/>
              <a:gd name="adj4" fmla="val -8945"/>
              <a:gd name="adj5" fmla="val 325170"/>
              <a:gd name="adj6" fmla="val -13552"/>
            </a:avLst>
          </a:prstGeom>
          <a:noFill/>
          <a:ln w="28575">
            <a:solidFill>
              <a:srgbClr val="5BCC9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a:solidFill>
                  <a:prstClr val="black"/>
                </a:solidFill>
                <a:latin typeface="Cambria" panose="02040503050406030204" pitchFamily="18" charset="0"/>
                <a:ea typeface="Cambria" panose="02040503050406030204" pitchFamily="18" charset="0"/>
              </a:rPr>
              <a:t>Độ lệch thời gian </a:t>
            </a:r>
            <a:r>
              <a:rPr lang="pt-BR" sz="2400" b="1">
                <a:solidFill>
                  <a:prstClr val="black"/>
                </a:solidFill>
                <a:latin typeface="Cambria" panose="02040503050406030204" pitchFamily="18" charset="0"/>
                <a:ea typeface="Cambria" panose="02040503050406030204" pitchFamily="18" charset="0"/>
                <a:sym typeface="Symbol" panose="05050102010706020507" pitchFamily="18" charset="2"/>
              </a:rPr>
              <a:t>t</a:t>
            </a:r>
            <a:endParaRPr kumimoji="0" lang="en-US" sz="2400" b="1" i="0" u="none" strike="noStrike" kern="120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766873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185 Fb Thu Huong Pham">
            <a:extLst>
              <a:ext uri="{FF2B5EF4-FFF2-40B4-BE49-F238E27FC236}">
                <a16:creationId xmlns:a16="http://schemas.microsoft.com/office/drawing/2014/main" id="{3D79EE59-EA15-456B-A71C-635EE8F2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883" y="201303"/>
            <a:ext cx="2010381" cy="2010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n185 Fb Thu Huong Pham">
            <a:extLst>
              <a:ext uri="{FF2B5EF4-FFF2-40B4-BE49-F238E27FC236}">
                <a16:creationId xmlns:a16="http://schemas.microsoft.com/office/drawing/2014/main" id="{E4E7E8CA-2C06-4FF3-B911-D98BD2A7796B}"/>
              </a:ext>
            </a:extLst>
          </p:cNvPr>
          <p:cNvSpPr/>
          <p:nvPr/>
        </p:nvSpPr>
        <p:spPr>
          <a:xfrm>
            <a:off x="4665833" y="135291"/>
            <a:ext cx="2860334" cy="655244"/>
          </a:xfrm>
          <a:prstGeom prst="rect">
            <a:avLst/>
          </a:prstGeom>
          <a:solidFill>
            <a:srgbClr val="FFC4A9"/>
          </a:solidFill>
        </p:spPr>
        <p:txBody>
          <a:bodyPr wrap="none">
            <a:spAutoFit/>
          </a:bodyPr>
          <a:lstStyle/>
          <a:p>
            <a:pPr algn="ctr">
              <a:lnSpc>
                <a:spcPct val="107000"/>
              </a:lnSpc>
              <a:spcAft>
                <a:spcPts val="800"/>
              </a:spcAft>
            </a:pPr>
            <a:r>
              <a:rPr lang="en-US" sz="36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BÍ ẨN Ô CHỮ</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descr="n185 Fb Thu Huong Pham">
            <a:extLst>
              <a:ext uri="{FF2B5EF4-FFF2-40B4-BE49-F238E27FC236}">
                <a16:creationId xmlns:a16="http://schemas.microsoft.com/office/drawing/2014/main" id="{D54CC321-EF35-4347-BE55-4147818092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1183" y="1041076"/>
            <a:ext cx="4089633" cy="3266108"/>
          </a:xfrm>
          <a:prstGeom prst="rect">
            <a:avLst/>
          </a:prstGeom>
          <a:noFill/>
          <a:ln>
            <a:noFill/>
          </a:ln>
        </p:spPr>
      </p:pic>
      <p:pic>
        <p:nvPicPr>
          <p:cNvPr id="1033" name="Picture 9" descr="n185 Fb Thu Huong Pham">
            <a:extLst>
              <a:ext uri="{FF2B5EF4-FFF2-40B4-BE49-F238E27FC236}">
                <a16:creationId xmlns:a16="http://schemas.microsoft.com/office/drawing/2014/main" id="{325CC4BF-50B0-4E09-BB2F-D949936C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36" y="2211684"/>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85 Fb Thu Huong Pham">
            <a:extLst>
              <a:ext uri="{FF2B5EF4-FFF2-40B4-BE49-F238E27FC236}">
                <a16:creationId xmlns:a16="http://schemas.microsoft.com/office/drawing/2014/main" id="{1CE90F82-0AE1-4F68-95F3-AD635FDE7D4A}"/>
              </a:ext>
            </a:extLst>
          </p:cNvPr>
          <p:cNvSpPr txBox="1"/>
          <p:nvPr/>
        </p:nvSpPr>
        <p:spPr>
          <a:xfrm>
            <a:off x="580736" y="201303"/>
            <a:ext cx="2488022" cy="523220"/>
          </a:xfrm>
          <a:prstGeom prst="rect">
            <a:avLst/>
          </a:prstGeom>
          <a:solidFill>
            <a:schemeClr val="accent2">
              <a:lumMod val="60000"/>
              <a:lumOff val="40000"/>
              <a:alpha val="57000"/>
            </a:schemeClr>
          </a:solidFill>
        </p:spPr>
        <p:txBody>
          <a:bodyPr wrap="square" rtlCol="0">
            <a:spAutoFit/>
          </a:bodyPr>
          <a:lstStyle/>
          <a:p>
            <a:r>
              <a:rPr lang="en-US" sz="2800" b="1">
                <a:latin typeface="Cambria" panose="02040503050406030204" pitchFamily="18" charset="0"/>
              </a:rPr>
              <a:t>IV. </a:t>
            </a:r>
            <a:r>
              <a:rPr lang="en-US" sz="2800" b="1" dirty="0">
                <a:latin typeface="Cambria" panose="02040503050406030204" pitchFamily="18" charset="0"/>
              </a:rPr>
              <a:t>VẬN DỤNG</a:t>
            </a:r>
          </a:p>
        </p:txBody>
      </p:sp>
      <p:graphicFrame>
        <p:nvGraphicFramePr>
          <p:cNvPr id="5" name="Table 7" descr="n185 Fb Thu Huong Pham">
            <a:extLst>
              <a:ext uri="{FF2B5EF4-FFF2-40B4-BE49-F238E27FC236}">
                <a16:creationId xmlns:a16="http://schemas.microsoft.com/office/drawing/2014/main" id="{3BC3D17C-6C45-7420-2A89-C57789687D50}"/>
              </a:ext>
            </a:extLst>
          </p:cNvPr>
          <p:cNvGraphicFramePr>
            <a:graphicFrameLocks noGrp="1"/>
          </p:cNvGraphicFramePr>
          <p:nvPr>
            <p:extLst>
              <p:ext uri="{D42A27DB-BD31-4B8C-83A1-F6EECF244321}">
                <p14:modId xmlns:p14="http://schemas.microsoft.com/office/powerpoint/2010/main" val="729144737"/>
              </p:ext>
            </p:extLst>
          </p:nvPr>
        </p:nvGraphicFramePr>
        <p:xfrm>
          <a:off x="580736" y="4345269"/>
          <a:ext cx="11030528" cy="2377440"/>
        </p:xfrm>
        <a:graphic>
          <a:graphicData uri="http://schemas.openxmlformats.org/drawingml/2006/table">
            <a:tbl>
              <a:tblPr firstRow="1" bandRow="1">
                <a:tableStyleId>{5C22544A-7EE6-4342-B048-85BDC9FD1C3A}</a:tableStyleId>
              </a:tblPr>
              <a:tblGrid>
                <a:gridCol w="4300753">
                  <a:extLst>
                    <a:ext uri="{9D8B030D-6E8A-4147-A177-3AD203B41FA5}">
                      <a16:colId xmlns:a16="http://schemas.microsoft.com/office/drawing/2014/main" val="3576292600"/>
                    </a:ext>
                  </a:extLst>
                </a:gridCol>
                <a:gridCol w="6729775">
                  <a:extLst>
                    <a:ext uri="{9D8B030D-6E8A-4147-A177-3AD203B41FA5}">
                      <a16:colId xmlns:a16="http://schemas.microsoft.com/office/drawing/2014/main" val="2239406479"/>
                    </a:ext>
                  </a:extLst>
                </a:gridCol>
              </a:tblGrid>
              <a:tr h="204498">
                <a:tc>
                  <a:txBody>
                    <a:bodyPr/>
                    <a:lstStyle/>
                    <a:p>
                      <a:r>
                        <a:rPr lang="en-US" sz="2400">
                          <a:latin typeface="Cambria" panose="02040503050406030204" pitchFamily="18" charset="0"/>
                          <a:ea typeface="Cambria" panose="02040503050406030204" pitchFamily="18" charset="0"/>
                        </a:rPr>
                        <a:t>Hàng dọc</a:t>
                      </a:r>
                    </a:p>
                  </a:txBody>
                  <a:tcPr>
                    <a:lnL w="12700" cap="flat" cmpd="sng" algn="ctr">
                      <a:solidFill>
                        <a:srgbClr val="FF67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tc>
                  <a:txBody>
                    <a:bodyPr/>
                    <a:lstStyle/>
                    <a:p>
                      <a:r>
                        <a:rPr lang="en-US" sz="2400">
                          <a:latin typeface="Cambria" panose="02040503050406030204" pitchFamily="18" charset="0"/>
                          <a:ea typeface="Cambria" panose="02040503050406030204" pitchFamily="18" charset="0"/>
                        </a:rPr>
                        <a:t>Hàng ngang</a:t>
                      </a:r>
                    </a:p>
                  </a:txBody>
                  <a:tcPr>
                    <a:lnL w="12700" cap="flat" cmpd="sng" algn="ctr">
                      <a:solidFill>
                        <a:schemeClr val="bg1"/>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extLst>
                  <a:ext uri="{0D108BD9-81ED-4DB2-BD59-A6C34878D82A}">
                    <a16:rowId xmlns:a16="http://schemas.microsoft.com/office/drawing/2014/main" val="2392595488"/>
                  </a:ext>
                </a:extLst>
              </a:tr>
              <a:tr h="370840">
                <a:tc>
                  <a:txBody>
                    <a:bodyPr/>
                    <a:lstStyle/>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1.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cực đại của vật tính từ vị trí cân bằng.</a:t>
                      </a:r>
                    </a:p>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4. </a:t>
                      </a:r>
                      <a:r>
                        <a:rPr lang="en-US" sz="2400">
                          <a:effectLst/>
                          <a:latin typeface="Cambria" panose="02040503050406030204" pitchFamily="18" charset="0"/>
                          <a:ea typeface="Cambria" panose="02040503050406030204" pitchFamily="18" charset="0"/>
                          <a:cs typeface="Times New Roman" panose="02020603050405020304" pitchFamily="18" charset="0"/>
                        </a:rPr>
                        <a:t>Khoảng thời gian để vật thực hiện được 1 dao động toàn phần.</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tc>
                  <a:txBody>
                    <a:bodyPr/>
                    <a:lstStyle/>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effectLst/>
                          <a:latin typeface="Cambria" panose="02040503050406030204" pitchFamily="18" charset="0"/>
                          <a:ea typeface="Cambria" panose="02040503050406030204" pitchFamily="18" charset="0"/>
                          <a:cs typeface="Times New Roman" panose="02020603050405020304" pitchFamily="18" charset="0"/>
                        </a:rPr>
                        <a:t>2.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từ VTCB đến vị trí của vật tại thời điểm t.</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3. </a:t>
                      </a:r>
                      <a:r>
                        <a:rPr lang="en-US" sz="2400">
                          <a:effectLst/>
                          <a:latin typeface="Cambria" panose="02040503050406030204" pitchFamily="18" charset="0"/>
                          <a:ea typeface="Cambria" panose="02040503050406030204" pitchFamily="18" charset="0"/>
                          <a:cs typeface="Times New Roman" panose="02020603050405020304" pitchFamily="18" charset="0"/>
                        </a:rPr>
                        <a:t>Số dao động mà vật thực hiện được trong 1 giây</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5. </a:t>
                      </a:r>
                      <a:r>
                        <a:rPr lang="en-US" sz="2400">
                          <a:effectLst/>
                          <a:latin typeface="Cambria" panose="02040503050406030204" pitchFamily="18" charset="0"/>
                          <a:ea typeface="Cambria" panose="02040503050406030204" pitchFamily="18" charset="0"/>
                          <a:cs typeface="Times New Roman" panose="02020603050405020304" pitchFamily="18" charset="0"/>
                        </a:rPr>
                        <a:t>Đại lượng cho biết vật dao động đang ở đâu và chuyển động theo chiều nào</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extLst>
                  <a:ext uri="{0D108BD9-81ED-4DB2-BD59-A6C34878D82A}">
                    <a16:rowId xmlns:a16="http://schemas.microsoft.com/office/drawing/2014/main" val="3556731271"/>
                  </a:ext>
                </a:extLst>
              </a:tr>
            </a:tbl>
          </a:graphicData>
        </a:graphic>
      </p:graphicFrame>
    </p:spTree>
    <p:extLst>
      <p:ext uri="{BB962C8B-B14F-4D97-AF65-F5344CB8AC3E}">
        <p14:creationId xmlns:p14="http://schemas.microsoft.com/office/powerpoint/2010/main" val="837065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85 Fb Thu Huong Pham">
            <a:extLst>
              <a:ext uri="{FF2B5EF4-FFF2-40B4-BE49-F238E27FC236}">
                <a16:creationId xmlns:a16="http://schemas.microsoft.com/office/drawing/2014/main" id="{D650E1E9-870B-24D0-0EC2-234E0BB419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5051" y="787614"/>
            <a:ext cx="7200900" cy="5924550"/>
          </a:xfrm>
          <a:prstGeom prst="rect">
            <a:avLst/>
          </a:prstGeom>
          <a:noFill/>
          <a:ln>
            <a:noFill/>
          </a:ln>
        </p:spPr>
      </p:pic>
      <p:pic>
        <p:nvPicPr>
          <p:cNvPr id="2050" name="Picture 2" descr="n185 Fb Thu Huong Pham">
            <a:extLst>
              <a:ext uri="{FF2B5EF4-FFF2-40B4-BE49-F238E27FC236}">
                <a16:creationId xmlns:a16="http://schemas.microsoft.com/office/drawing/2014/main" id="{7BB01DEE-C059-41A3-80E5-395127242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n185 Fb Thu Huong Pham">
            <a:extLst>
              <a:ext uri="{FF2B5EF4-FFF2-40B4-BE49-F238E27FC236}">
                <a16:creationId xmlns:a16="http://schemas.microsoft.com/office/drawing/2014/main" id="{99C8923D-BC5A-DF9C-D906-76C68EFA5626}"/>
              </a:ext>
            </a:extLst>
          </p:cNvPr>
          <p:cNvGrpSpPr/>
          <p:nvPr/>
        </p:nvGrpSpPr>
        <p:grpSpPr>
          <a:xfrm>
            <a:off x="2856181" y="868717"/>
            <a:ext cx="6985763" cy="5741498"/>
            <a:chOff x="2856181" y="868717"/>
            <a:chExt cx="6985763" cy="5741498"/>
          </a:xfrm>
        </p:grpSpPr>
        <p:sp>
          <p:nvSpPr>
            <p:cNvPr id="3" name="TextBox 2">
              <a:extLst>
                <a:ext uri="{FF2B5EF4-FFF2-40B4-BE49-F238E27FC236}">
                  <a16:creationId xmlns:a16="http://schemas.microsoft.com/office/drawing/2014/main" id="{82F9F216-025C-ADA6-9262-361BC76D138F}"/>
                </a:ext>
              </a:extLst>
            </p:cNvPr>
            <p:cNvSpPr txBox="1"/>
            <p:nvPr/>
          </p:nvSpPr>
          <p:spPr>
            <a:xfrm>
              <a:off x="7851540" y="868717"/>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B</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A5941C-C3EC-136A-F95E-9E7D31868B95}"/>
                </a:ext>
              </a:extLst>
            </p:cNvPr>
            <p:cNvSpPr txBox="1"/>
            <p:nvPr/>
          </p:nvSpPr>
          <p:spPr>
            <a:xfrm>
              <a:off x="7851540"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I</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763B97-0D01-3631-9D27-23F1D590D2F7}"/>
                </a:ext>
              </a:extLst>
            </p:cNvPr>
            <p:cNvSpPr txBox="1"/>
            <p:nvPr/>
          </p:nvSpPr>
          <p:spPr>
            <a:xfrm>
              <a:off x="7851540" y="2185992"/>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Ê</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E1095F8-C02A-1A24-7288-8062BBBFC852}"/>
                </a:ext>
              </a:extLst>
            </p:cNvPr>
            <p:cNvSpPr txBox="1"/>
            <p:nvPr/>
          </p:nvSpPr>
          <p:spPr>
            <a:xfrm>
              <a:off x="7862349"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A4C7E1-117E-CE0E-181E-B08217F27186}"/>
                </a:ext>
              </a:extLst>
            </p:cNvPr>
            <p:cNvSpPr txBox="1"/>
            <p:nvPr/>
          </p:nvSpPr>
          <p:spPr>
            <a:xfrm>
              <a:off x="7859090" y="348389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5A53E2C-2048-D598-81A6-F7FA4CD299BB}"/>
                </a:ext>
              </a:extLst>
            </p:cNvPr>
            <p:cNvSpPr txBox="1"/>
            <p:nvPr/>
          </p:nvSpPr>
          <p:spPr>
            <a:xfrm>
              <a:off x="78590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9AB6C13-9C45-4DBE-984A-0BBEAC1A8D01}"/>
                </a:ext>
              </a:extLst>
            </p:cNvPr>
            <p:cNvSpPr txBox="1"/>
            <p:nvPr/>
          </p:nvSpPr>
          <p:spPr>
            <a:xfrm>
              <a:off x="7138986"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L</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65B9014-BE59-5B81-5B9C-8A035E40E20C}"/>
                </a:ext>
              </a:extLst>
            </p:cNvPr>
            <p:cNvSpPr txBox="1"/>
            <p:nvPr/>
          </p:nvSpPr>
          <p:spPr>
            <a:xfrm>
              <a:off x="8582696"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A60698-2600-857F-C385-F09F66A05DE0}"/>
                </a:ext>
              </a:extLst>
            </p:cNvPr>
            <p:cNvSpPr txBox="1"/>
            <p:nvPr/>
          </p:nvSpPr>
          <p:spPr>
            <a:xfrm>
              <a:off x="9289290"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E8DB8E6-23DC-87CA-9607-F51E8EACC9CB}"/>
                </a:ext>
              </a:extLst>
            </p:cNvPr>
            <p:cNvSpPr txBox="1"/>
            <p:nvPr/>
          </p:nvSpPr>
          <p:spPr>
            <a:xfrm>
              <a:off x="643434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T</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444261-A030-85A5-12CA-68C468854136}"/>
                </a:ext>
              </a:extLst>
            </p:cNvPr>
            <p:cNvSpPr txBox="1"/>
            <p:nvPr/>
          </p:nvSpPr>
          <p:spPr>
            <a:xfrm>
              <a:off x="713898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Ầ</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B252BE3-F3E5-3234-2902-1A1E51E299CD}"/>
                </a:ext>
              </a:extLst>
            </p:cNvPr>
            <p:cNvSpPr txBox="1"/>
            <p:nvPr/>
          </p:nvSpPr>
          <p:spPr>
            <a:xfrm>
              <a:off x="858269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S</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1CAA12-2606-C6E8-227C-F0D83DDF2148}"/>
                </a:ext>
              </a:extLst>
            </p:cNvPr>
            <p:cNvSpPr txBox="1"/>
            <p:nvPr/>
          </p:nvSpPr>
          <p:spPr>
            <a:xfrm>
              <a:off x="928929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DD04230-7FA1-496A-9B33-E9C49F85F8E7}"/>
                </a:ext>
              </a:extLst>
            </p:cNvPr>
            <p:cNvSpPr txBox="1"/>
            <p:nvPr/>
          </p:nvSpPr>
          <p:spPr>
            <a:xfrm>
              <a:off x="3560511" y="348294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C</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EFE839-70CA-B446-DDE3-76A6C4075F23}"/>
                </a:ext>
              </a:extLst>
            </p:cNvPr>
            <p:cNvSpPr txBox="1"/>
            <p:nvPr/>
          </p:nvSpPr>
          <p:spPr>
            <a:xfrm>
              <a:off x="3575025"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H</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2D78FB4-903A-00C5-5CB9-1ED68E791AFF}"/>
                </a:ext>
              </a:extLst>
            </p:cNvPr>
            <p:cNvSpPr txBox="1"/>
            <p:nvPr/>
          </p:nvSpPr>
          <p:spPr>
            <a:xfrm>
              <a:off x="3560511" y="4792404"/>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U</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694D30E-C3FE-842A-B3D5-EEEA1311226E}"/>
                </a:ext>
              </a:extLst>
            </p:cNvPr>
            <p:cNvSpPr txBox="1"/>
            <p:nvPr/>
          </p:nvSpPr>
          <p:spPr>
            <a:xfrm>
              <a:off x="3560511" y="541542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K</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663516C-7B2B-D3BD-F13B-5E22E04F9D12}"/>
                </a:ext>
              </a:extLst>
            </p:cNvPr>
            <p:cNvSpPr txBox="1"/>
            <p:nvPr/>
          </p:nvSpPr>
          <p:spPr>
            <a:xfrm>
              <a:off x="3575025" y="60869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Ì</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AFF54B2-0069-AC9D-CA03-8DA90EF7C41E}"/>
                </a:ext>
              </a:extLst>
            </p:cNvPr>
            <p:cNvSpPr txBox="1"/>
            <p:nvPr/>
          </p:nvSpPr>
          <p:spPr>
            <a:xfrm>
              <a:off x="2856181"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P</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509ECA69-8F0B-0625-3BC1-770D07DB7CA6}"/>
                </a:ext>
              </a:extLst>
            </p:cNvPr>
            <p:cNvSpPr txBox="1"/>
            <p:nvPr/>
          </p:nvSpPr>
          <p:spPr>
            <a:xfrm>
              <a:off x="428647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93C9CC9-6ED1-11BB-D51A-07DB7DF41D12}"/>
                </a:ext>
              </a:extLst>
            </p:cNvPr>
            <p:cNvSpPr txBox="1"/>
            <p:nvPr/>
          </p:nvSpPr>
          <p:spPr>
            <a:xfrm>
              <a:off x="4998213"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D</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503CCE6-9EB9-F95D-5F65-F5DC39096293}"/>
                </a:ext>
              </a:extLst>
            </p:cNvPr>
            <p:cNvSpPr txBox="1"/>
            <p:nvPr/>
          </p:nvSpPr>
          <p:spPr>
            <a:xfrm>
              <a:off x="573742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D890696-1291-4B86-FD09-53B364A161A0}"/>
                </a:ext>
              </a:extLst>
            </p:cNvPr>
            <p:cNvSpPr txBox="1"/>
            <p:nvPr/>
          </p:nvSpPr>
          <p:spPr>
            <a:xfrm>
              <a:off x="6392744"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O</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31A24DD-68B7-69B0-B695-FB0B649AC36D}"/>
                </a:ext>
              </a:extLst>
            </p:cNvPr>
            <p:cNvSpPr txBox="1"/>
            <p:nvPr/>
          </p:nvSpPr>
          <p:spPr>
            <a:xfrm>
              <a:off x="713898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FF99196-C584-71AE-CDFC-EB363CDD252F}"/>
                </a:ext>
              </a:extLst>
            </p:cNvPr>
            <p:cNvSpPr txBox="1"/>
            <p:nvPr/>
          </p:nvSpPr>
          <p:spPr>
            <a:xfrm>
              <a:off x="858755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FBC3F5F-4600-8D40-6B6D-C5A719808AD8}"/>
                </a:ext>
              </a:extLst>
            </p:cNvPr>
            <p:cNvSpPr txBox="1"/>
            <p:nvPr/>
          </p:nvSpPr>
          <p:spPr>
            <a:xfrm>
              <a:off x="92892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G</a:t>
              </a:r>
              <a:endParaRPr lang="en-US" sz="2800" b="1" dirty="0">
                <a:solidFill>
                  <a:srgbClr val="0070C0"/>
                </a:solidFill>
                <a:latin typeface="Cambria" panose="02040503050406030204" pitchFamily="18" charset="0"/>
                <a:cs typeface="Times New Roman" panose="02020603050405020304" pitchFamily="18" charset="0"/>
              </a:endParaRPr>
            </a:p>
          </p:txBody>
        </p:sp>
      </p:grpSp>
      <p:sp>
        <p:nvSpPr>
          <p:cNvPr id="5" name="TextBox 4" descr="n185 Fb Thu Huong Pham">
            <a:extLst>
              <a:ext uri="{FF2B5EF4-FFF2-40B4-BE49-F238E27FC236}">
                <a16:creationId xmlns:a16="http://schemas.microsoft.com/office/drawing/2014/main" id="{6059D1A6-D050-4323-8959-295481199AE7}"/>
              </a:ext>
            </a:extLst>
          </p:cNvPr>
          <p:cNvSpPr txBox="1"/>
          <p:nvPr/>
        </p:nvSpPr>
        <p:spPr>
          <a:xfrm>
            <a:off x="2408241" y="375662"/>
            <a:ext cx="3931920" cy="1384995"/>
          </a:xfrm>
          <a:prstGeom prst="rect">
            <a:avLst/>
          </a:prstGeom>
          <a:solidFill>
            <a:srgbClr val="F5E2A5"/>
          </a:solidFill>
        </p:spPr>
        <p:txBody>
          <a:bodyPr wrap="square" rtlCol="0">
            <a:spAutoFit/>
          </a:bodyPr>
          <a:lstStyle/>
          <a:p>
            <a:pPr algn="ctr"/>
            <a:r>
              <a:rPr lang="en-US" sz="2800" b="1" dirty="0">
                <a:solidFill>
                  <a:srgbClr val="FF0000"/>
                </a:solidFill>
                <a:latin typeface="Cambria" panose="02040503050406030204" pitchFamily="18" charset="0"/>
                <a:cs typeface="Times New Roman" panose="02020603050405020304" pitchFamily="18" charset="0"/>
              </a:rPr>
              <a:t>CÁC ĐẠI LƯỢNG CƠ BẢN MÔ TẢ DAO ĐỘNG ĐIỀU HÒA</a:t>
            </a:r>
          </a:p>
        </p:txBody>
      </p:sp>
    </p:spTree>
    <p:extLst>
      <p:ext uri="{BB962C8B-B14F-4D97-AF65-F5344CB8AC3E}">
        <p14:creationId xmlns:p14="http://schemas.microsoft.com/office/powerpoint/2010/main" val="3077415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754A7746-58A4-A7DF-C33C-7807DB96B736}"/>
              </a:ext>
            </a:extLst>
          </p:cNvPr>
          <p:cNvPicPr>
            <a:picLocks noChangeAspect="1"/>
          </p:cNvPicPr>
          <p:nvPr/>
        </p:nvPicPr>
        <p:blipFill rotWithShape="1">
          <a:blip r:embed="rId2">
            <a:extLst>
              <a:ext uri="{28A0092B-C50C-407E-A947-70E740481C1C}">
                <a14:useLocalDpi xmlns:a14="http://schemas.microsoft.com/office/drawing/2010/main" val="0"/>
              </a:ext>
            </a:extLst>
          </a:blip>
          <a:srcRect t="4231" b="12930"/>
          <a:stretch/>
        </p:blipFill>
        <p:spPr bwMode="auto">
          <a:xfrm>
            <a:off x="3162277" y="3975886"/>
            <a:ext cx="5867446" cy="2720118"/>
          </a:xfrm>
          <a:prstGeom prst="rect">
            <a:avLst/>
          </a:prstGeom>
          <a:noFill/>
          <a:ln w="28575">
            <a:solidFill>
              <a:srgbClr val="FFC4A9"/>
            </a:solidFill>
          </a:ln>
          <a:extLst>
            <a:ext uri="{53640926-AAD7-44D8-BBD7-CCE9431645EC}">
              <a14:shadowObscured xmlns:a14="http://schemas.microsoft.com/office/drawing/2010/main"/>
            </a:ext>
          </a:extLst>
        </p:spPr>
      </p:pic>
      <p:sp>
        <p:nvSpPr>
          <p:cNvPr id="4" name="Rectangle 3" descr="n185 Fb Thu Huong Pham">
            <a:extLst>
              <a:ext uri="{FF2B5EF4-FFF2-40B4-BE49-F238E27FC236}">
                <a16:creationId xmlns:a16="http://schemas.microsoft.com/office/drawing/2014/main" id="{E0237C20-8633-4877-B39C-C943B3C171C5}"/>
              </a:ext>
            </a:extLst>
          </p:cNvPr>
          <p:cNvSpPr/>
          <p:nvPr/>
        </p:nvSpPr>
        <p:spPr>
          <a:xfrm>
            <a:off x="633046" y="1458651"/>
            <a:ext cx="10958731" cy="2351285"/>
          </a:xfrm>
          <a:prstGeom prst="rect">
            <a:avLst/>
          </a:prstGeom>
          <a:ln w="28575">
            <a:solidFill>
              <a:srgbClr val="5BCC97"/>
            </a:solidFill>
          </a:ln>
        </p:spPr>
        <p:txBody>
          <a:bodyPr wrap="square">
            <a:spAutoFit/>
          </a:bodyPr>
          <a:lstStyle/>
          <a:p>
            <a:pPr algn="just">
              <a:lnSpc>
                <a:spcPct val="150000"/>
              </a:lnSpc>
            </a:pPr>
            <a:r>
              <a:rPr lang="nl-NL" sz="2000" b="1" i="1" dirty="0">
                <a:solidFill>
                  <a:srgbClr val="000000"/>
                </a:solidFill>
                <a:latin typeface="Cambria" panose="02040503050406030204" pitchFamily="18" charset="0"/>
                <a:ea typeface="Cambria" panose="02040503050406030204" pitchFamily="18" charset="0"/>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lang="en-US" sz="2000" b="1" i="1" dirty="0">
              <a:latin typeface="Cambria" panose="02040503050406030204" pitchFamily="18" charset="0"/>
            </a:endParaRPr>
          </a:p>
        </p:txBody>
      </p:sp>
      <p:sp>
        <p:nvSpPr>
          <p:cNvPr id="6" name="TextBox 5" descr="n185 Fb Thu Huong Pham">
            <a:extLst>
              <a:ext uri="{FF2B5EF4-FFF2-40B4-BE49-F238E27FC236}">
                <a16:creationId xmlns:a16="http://schemas.microsoft.com/office/drawing/2014/main" id="{BA3856B1-838D-4FB9-A6BE-634F9010F572}"/>
              </a:ext>
            </a:extLst>
          </p:cNvPr>
          <p:cNvSpPr txBox="1"/>
          <p:nvPr/>
        </p:nvSpPr>
        <p:spPr>
          <a:xfrm>
            <a:off x="1392314" y="831036"/>
            <a:ext cx="9407372" cy="461665"/>
          </a:xfrm>
          <a:prstGeom prst="rect">
            <a:avLst/>
          </a:prstGeom>
          <a:solidFill>
            <a:srgbClr val="0070C0"/>
          </a:solidFill>
        </p:spPr>
        <p:txBody>
          <a:bodyPr wrap="square" rtlCol="0">
            <a:spAutoFit/>
          </a:bodyPr>
          <a:lstStyle/>
          <a:p>
            <a:pPr algn="ctr"/>
            <a:r>
              <a:rPr lang="en-US" sz="2400" b="1" i="1" dirty="0">
                <a:solidFill>
                  <a:schemeClr val="bg1"/>
                </a:solidFill>
                <a:latin typeface="Cambria" panose="02040503050406030204" pitchFamily="18" charset="0"/>
                <a:cs typeface="Times New Roman" panose="02020603050405020304" pitchFamily="18" charset="0"/>
              </a:rPr>
              <a:t>Ta </a:t>
            </a:r>
            <a:r>
              <a:rPr lang="en-US" sz="2400" b="1" i="1" dirty="0" err="1">
                <a:solidFill>
                  <a:schemeClr val="bg1"/>
                </a:solidFill>
                <a:latin typeface="Cambria" panose="02040503050406030204" pitchFamily="18" charset="0"/>
                <a:cs typeface="Times New Roman" panose="02020603050405020304" pitchFamily="18" charset="0"/>
              </a:rPr>
              <a:t>có</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thể</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mô</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tả</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nhịp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đập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Trái</a:t>
            </a:r>
            <a:r>
              <a:rPr lang="en-US" sz="2400" b="1" i="1" dirty="0">
                <a:solidFill>
                  <a:schemeClr val="bg1"/>
                </a:solidFill>
                <a:latin typeface="Cambria" panose="02040503050406030204" pitchFamily="18" charset="0"/>
                <a:cs typeface="Times New Roman" panose="02020603050405020304" pitchFamily="18" charset="0"/>
              </a:rPr>
              <a:t> Tim qua </a:t>
            </a:r>
            <a:r>
              <a:rPr lang="en-US" sz="2400" b="1" i="1" dirty="0" err="1">
                <a:solidFill>
                  <a:schemeClr val="bg1"/>
                </a:solidFill>
                <a:latin typeface="Cambria" panose="02040503050406030204" pitchFamily="18" charset="0"/>
                <a:cs typeface="Times New Roman" panose="02020603050405020304" pitchFamily="18" charset="0"/>
              </a:rPr>
              <a:t>các</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máy</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điện</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tim</a:t>
            </a:r>
            <a:endParaRPr lang="en-US" sz="2400" b="1" i="1" dirty="0">
              <a:solidFill>
                <a:schemeClr val="bg1"/>
              </a:solidFill>
              <a:latin typeface="Cambria" panose="02040503050406030204" pitchFamily="18" charset="0"/>
              <a:cs typeface="Times New Roman" panose="02020603050405020304" pitchFamily="18" charset="0"/>
            </a:endParaRPr>
          </a:p>
        </p:txBody>
      </p:sp>
      <p:pic>
        <p:nvPicPr>
          <p:cNvPr id="2" name="Picture 1" descr="n185 Fb Thu Huong Pham">
            <a:extLst>
              <a:ext uri="{FF2B5EF4-FFF2-40B4-BE49-F238E27FC236}">
                <a16:creationId xmlns:a16="http://schemas.microsoft.com/office/drawing/2014/main" id="{8B83A6C8-90CE-F7F8-D028-805D38794F54}"/>
              </a:ext>
            </a:extLst>
          </p:cNvPr>
          <p:cNvPicPr>
            <a:picLocks noChangeAspect="1"/>
          </p:cNvPicPr>
          <p:nvPr/>
        </p:nvPicPr>
        <p:blipFill>
          <a:blip r:embed="rId3"/>
          <a:stretch>
            <a:fillRect/>
          </a:stretch>
        </p:blipFill>
        <p:spPr>
          <a:xfrm>
            <a:off x="0" y="12777"/>
            <a:ext cx="5364945" cy="963251"/>
          </a:xfrm>
          <a:prstGeom prst="rect">
            <a:avLst/>
          </a:prstGeom>
        </p:spPr>
      </p:pic>
    </p:spTree>
    <p:extLst>
      <p:ext uri="{BB962C8B-B14F-4D97-AF65-F5344CB8AC3E}">
        <p14:creationId xmlns:p14="http://schemas.microsoft.com/office/powerpoint/2010/main" val="2111153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746AE9B8-2DB0-6A07-B3B3-50F507A4E54B}"/>
              </a:ext>
            </a:extLst>
          </p:cNvPr>
          <p:cNvPicPr>
            <a:picLocks noChangeAspect="1"/>
          </p:cNvPicPr>
          <p:nvPr/>
        </p:nvPicPr>
        <p:blipFill>
          <a:blip r:embed="rId4"/>
          <a:stretch>
            <a:fillRect/>
          </a:stretch>
        </p:blipFill>
        <p:spPr>
          <a:xfrm>
            <a:off x="-2226" y="488889"/>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631747" y="737003"/>
            <a:ext cx="9950653"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2. </a:t>
            </a:r>
            <a:r>
              <a:rPr lang="en-US" sz="3200" b="1" dirty="0">
                <a:solidFill>
                  <a:srgbClr val="000000"/>
                </a:solidFill>
                <a:latin typeface="Cambria" panose="02040503050406030204" pitchFamily="18" charset="0"/>
                <a:ea typeface="Cambria" panose="02040503050406030204" pitchFamily="18" charset="0"/>
              </a:rPr>
              <a:t>Dao </a:t>
            </a:r>
            <a:r>
              <a:rPr lang="en-US" sz="3200" b="1" dirty="0" err="1">
                <a:solidFill>
                  <a:srgbClr val="000000"/>
                </a:solidFill>
                <a:latin typeface="Cambria" panose="02040503050406030204" pitchFamily="18" charset="0"/>
                <a:ea typeface="Cambria" panose="02040503050406030204" pitchFamily="18" charset="0"/>
              </a:rPr>
              <a:t>động</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cơ</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là</a:t>
            </a:r>
            <a:r>
              <a:rPr lang="en-US" sz="3200" b="1" dirty="0">
                <a:solidFill>
                  <a:srgbClr val="000000"/>
                </a:solidFill>
                <a:latin typeface="Cambria" panose="02040503050406030204" pitchFamily="18" charset="0"/>
                <a:ea typeface="Cambria" panose="02040503050406030204" pitchFamily="18" charset="0"/>
              </a:rPr>
              <a:t>:</a:t>
            </a:r>
            <a:endParaRPr lang="en-US" b="1" dirty="0">
              <a:solidFill>
                <a:srgbClr val="2B2B2C"/>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55207" y="3593077"/>
            <a:ext cx="208018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xa</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601681" y="3593077"/>
            <a:ext cx="2410632" cy="1815882"/>
          </a:xfrm>
          <a:prstGeom prst="rect">
            <a:avLst/>
          </a:prstGeom>
        </p:spPr>
        <p:txBody>
          <a:bodyPr wrap="square">
            <a:spAutoFit/>
          </a:bodyPr>
          <a:lstStyle/>
          <a:p>
            <a:pPr algn="ctr">
              <a:defRPr/>
            </a:pP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cân</a:t>
            </a:r>
            <a:r>
              <a:rPr lang="en-US" sz="2800" dirty="0">
                <a:latin typeface="Cambria" panose="02040503050406030204" pitchFamily="18" charset="0"/>
              </a:rPr>
              <a:t> </a:t>
            </a:r>
            <a:r>
              <a:rPr lang="en-US" sz="2800" dirty="0" err="1">
                <a:latin typeface="Cambria" panose="02040503050406030204" pitchFamily="18" charset="0"/>
              </a:rPr>
              <a:t>bằng</a:t>
            </a:r>
            <a:r>
              <a:rPr lang="en-US" sz="2800" dirty="0">
                <a:latin typeface="Cambria" panose="02040503050406030204" pitchFamily="18" charset="0"/>
              </a:rPr>
              <a:t>.</a:t>
            </a: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177683" y="3589715"/>
            <a:ext cx="241063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gần</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9042938" y="3595855"/>
            <a:ext cx="1832128" cy="954107"/>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tuần</a:t>
            </a:r>
            <a:r>
              <a:rPr lang="en-US" sz="2800" dirty="0">
                <a:latin typeface="Cambria" panose="02040503050406030204" pitchFamily="18" charset="0"/>
              </a:rPr>
              <a:t> </a:t>
            </a:r>
            <a:r>
              <a:rPr lang="en-US" sz="2800" dirty="0" err="1">
                <a:latin typeface="Cambria" panose="02040503050406030204" pitchFamily="18" charset="0"/>
              </a:rPr>
              <a:t>hoàn</a:t>
            </a:r>
            <a:r>
              <a:rPr lang="en-US" sz="2800" dirty="0">
                <a:latin typeface="Cambria" panose="02040503050406030204" pitchFamily="18" charset="0"/>
              </a:rPr>
              <a:t>.</a:t>
            </a:r>
          </a:p>
        </p:txBody>
      </p:sp>
      <p:sp>
        <p:nvSpPr>
          <p:cNvPr id="21" name="Arrow: Pentagon 20" descr="n185 Fb Thu Huong Pham">
            <a:extLst>
              <a:ext uri="{FF2B5EF4-FFF2-40B4-BE49-F238E27FC236}">
                <a16:creationId xmlns:a16="http://schemas.microsoft.com/office/drawing/2014/main" id="{7FA84B12-E1F1-14CD-8E85-CDC63D61F09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5" action="ppaction://hlinksldjump" highlightClick="1"/>
            <a:extLst>
              <a:ext uri="{FF2B5EF4-FFF2-40B4-BE49-F238E27FC236}">
                <a16:creationId xmlns:a16="http://schemas.microsoft.com/office/drawing/2014/main" id="{EA71504C-48AB-60E0-413F-4F93FF075CD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800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63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68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9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0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556176"/>
            <a:ext cx="11010526" cy="4616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000" b="1" dirty="0">
                <a:solidFill>
                  <a:schemeClr val="tx1"/>
                </a:solidFill>
                <a:latin typeface="Cambria" panose="02040503050406030204" pitchFamily="18" charset="0"/>
                <a:cs typeface="Times New Roman" panose="02020603050405020304" pitchFamily="18" charset="0"/>
              </a:rPr>
              <a:t>3.</a:t>
            </a:r>
            <a:r>
              <a:rPr lang="en-US" sz="3000" dirty="0">
                <a:solidFill>
                  <a:schemeClr val="tx1"/>
                </a:solidFill>
                <a:latin typeface="Cambria" panose="02040503050406030204" pitchFamily="18" charset="0"/>
                <a:cs typeface="Times New Roman" panose="02020603050405020304" pitchFamily="18" charset="0"/>
              </a:rPr>
              <a:t> Dao </a:t>
            </a:r>
            <a:r>
              <a:rPr lang="en-US" sz="3000" dirty="0" err="1">
                <a:solidFill>
                  <a:schemeClr val="tx1"/>
                </a:solidFill>
                <a:latin typeface="Cambria" panose="02040503050406030204" pitchFamily="18" charset="0"/>
                <a:cs typeface="Times New Roman" panose="02020603050405020304" pitchFamily="18" charset="0"/>
              </a:rPr>
              <a:t>động</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điều</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hòa</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là</a:t>
            </a:r>
            <a:r>
              <a:rPr lang="en-US" sz="3000" dirty="0">
                <a:solidFill>
                  <a:schemeClr val="tx1"/>
                </a:solidFill>
                <a:latin typeface="Cambria" panose="02040503050406030204" pitchFamily="18" charset="0"/>
                <a:cs typeface="Times New Roman" panose="02020603050405020304" pitchFamily="18" charset="0"/>
              </a:rPr>
              <a:t> :</a:t>
            </a: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68431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68431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68431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68431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90904" y="3460548"/>
            <a:ext cx="2080182" cy="2677656"/>
          </a:xfrm>
          <a:prstGeom prst="rect">
            <a:avLst/>
          </a:prstGeom>
        </p:spPr>
        <p:txBody>
          <a:bodyPr wrap="square">
            <a:spAutoFit/>
          </a:bodyPr>
          <a:lstStyle/>
          <a:p>
            <a:pPr algn="ctr"/>
            <a:r>
              <a:rPr lang="pt-BR" sz="2400" dirty="0">
                <a:latin typeface="Cambria" panose="02040503050406030204" pitchFamily="18" charset="0"/>
              </a:rPr>
              <a:t>Dao động được mô tả bằng 1 định luật dạng sin (hay cosin) đối với thời gian</a:t>
            </a:r>
            <a:endParaRPr lang="en-US" sz="2400" dirty="0">
              <a:latin typeface="Cambria" panose="02040503050406030204" pitchFamily="18"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766906" y="3396093"/>
            <a:ext cx="2080181" cy="2677656"/>
          </a:xfrm>
          <a:prstGeom prst="rect">
            <a:avLst/>
          </a:prstGeom>
        </p:spPr>
        <p:txBody>
          <a:bodyPr wrap="square">
            <a:spAutoFit/>
          </a:bodyPr>
          <a:lstStyle/>
          <a:p>
            <a:pPr algn="ctr"/>
            <a:r>
              <a:rPr lang="pt-BR" sz="2400" dirty="0">
                <a:latin typeface="Cambria" panose="02040503050406030204" pitchFamily="18" charset="0"/>
              </a:rPr>
              <a:t>Những chuyển động có trạng thái lặp đi lặp lại như cũ sau những khoảng thời gian bằng nhau.</a:t>
            </a:r>
            <a:endParaRPr lang="en-US" sz="2400" dirty="0">
              <a:latin typeface="Cambria" panose="02040503050406030204" pitchFamily="18" charset="0"/>
              <a:cs typeface="Times New Roman" panose="02020603050405020304" pitchFamily="18"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342908" y="3490245"/>
            <a:ext cx="2080181" cy="1938992"/>
          </a:xfrm>
          <a:prstGeom prst="rect">
            <a:avLst/>
          </a:prstGeom>
        </p:spPr>
        <p:txBody>
          <a:bodyPr wrap="square">
            <a:spAutoFit/>
          </a:bodyPr>
          <a:lstStyle/>
          <a:p>
            <a:pPr algn="ctr"/>
            <a:r>
              <a:rPr lang="pt-BR" sz="2400" dirty="0">
                <a:latin typeface="Cambria" panose="02040503050406030204" pitchFamily="18" charset="0"/>
              </a:rPr>
              <a:t>Dao động có biên độ phụ thuộc vào tần số  riêng của hệ dao động.</a:t>
            </a:r>
            <a:endParaRPr lang="en-US" sz="2400" dirty="0">
              <a:latin typeface="Cambria" panose="02040503050406030204" pitchFamily="18" charset="0"/>
              <a:cs typeface="Times New Roman" panose="02020603050405020304" pitchFamily="18"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18910" y="3485049"/>
            <a:ext cx="2080181" cy="2308324"/>
          </a:xfrm>
          <a:prstGeom prst="rect">
            <a:avLst/>
          </a:prstGeom>
        </p:spPr>
        <p:txBody>
          <a:bodyPr wrap="square">
            <a:spAutoFit/>
          </a:bodyPr>
          <a:lstStyle/>
          <a:p>
            <a:pPr algn="ctr">
              <a:defRPr/>
            </a:pPr>
            <a:r>
              <a:rPr lang="pt-BR" sz="2400" dirty="0">
                <a:latin typeface="Cambria" panose="02040503050406030204" pitchFamily="18" charset="0"/>
              </a:rPr>
              <a:t>Những chuyển động có giới hạn trong không gian, lặp đi lặp lại quanh 1 VTCB</a:t>
            </a:r>
            <a:endParaRPr lang="zh-CN" altLang="en-US" sz="24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43E89D6E-3955-09D1-3002-692AA9A2E118}"/>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C15F1EF5-7C90-0410-6E67-7EF1CDD6CBB1}"/>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785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44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9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90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95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124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2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526873"/>
            <a:ext cx="11010526"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4.</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90904" y="3816359"/>
                <a:ext cx="2080182" cy="82727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pt-BR" sz="2800" i="1">
                              <a:latin typeface="Cambria Math" panose="02040503050406030204" pitchFamily="18" charset="0"/>
                            </a:rPr>
                            <m:t>𝜋</m:t>
                          </m:r>
                        </m:num>
                        <m:den>
                          <m:r>
                            <a:rPr lang="pt-BR" sz="2800" i="1">
                              <a:latin typeface="Cambria Math" panose="02040503050406030204" pitchFamily="18" charset="0"/>
                            </a:rPr>
                            <m:t>3</m:t>
                          </m:r>
                        </m:den>
                      </m:f>
                      <m:r>
                        <a:rPr lang="pt-BR" sz="2800" i="1" dirty="0" smtClean="0">
                          <a:latin typeface="Cambria Math" panose="02040503050406030204" pitchFamily="18" charset="0"/>
                        </a:rPr>
                        <m:t> </m:t>
                      </m:r>
                      <m:r>
                        <a:rPr lang="pt-BR" sz="2800" i="1" dirty="0" smtClean="0">
                          <a:latin typeface="Cambria Math" panose="02040503050406030204" pitchFamily="18" charset="0"/>
                        </a:rPr>
                        <m:t>𝑐𝑚</m:t>
                      </m:r>
                    </m:oMath>
                  </m:oMathPara>
                </a14:m>
                <a:endParaRPr lang="en-US" sz="2800" dirty="0">
                  <a:latin typeface="Cambria" panose="02040503050406030204" pitchFamily="18" charset="0"/>
                  <a:cs typeface="Times New Roman" panose="02020603050405020304" pitchFamily="18" charset="0"/>
                </a:endParaRPr>
              </a:p>
            </p:txBody>
          </p:sp>
        </mc:Choice>
        <mc:Fallback xmlns="">
          <p:sp>
            <p:nvSpPr>
              <p:cNvPr id="26" name="矩形 65" descr="n185 Fb Thu Huong Pham">
                <a:extLst>
                  <a:ext uri="{FF2B5EF4-FFF2-40B4-BE49-F238E27FC236}">
                    <a16:creationId xmlns:a16="http://schemas.microsoft.com/office/drawing/2014/main" id="{4B70085D-5950-F1DD-64D4-67BC69BAF297}"/>
                  </a:ext>
                </a:extLst>
              </p:cNvPr>
              <p:cNvSpPr>
                <a:spLocks noRot="1" noChangeAspect="1" noMove="1" noResize="1" noEditPoints="1" noAdjustHandles="1" noChangeArrowheads="1" noChangeShapeType="1" noTextEdit="1"/>
              </p:cNvSpPr>
              <p:nvPr/>
            </p:nvSpPr>
            <p:spPr>
              <a:xfrm>
                <a:off x="1190904" y="3816359"/>
                <a:ext cx="2080182" cy="827278"/>
              </a:xfrm>
              <a:prstGeom prst="rect">
                <a:avLst/>
              </a:prstGeom>
              <a:blipFill>
                <a:blip r:embed="rId4"/>
                <a:stretch>
                  <a:fillRect/>
                </a:stretch>
              </a:blipFill>
            </p:spPr>
            <p:txBody>
              <a:bodyPr/>
              <a:lstStyle/>
              <a:p>
                <a:r>
                  <a:rPr lang="en-US">
                    <a:noFill/>
                  </a:rPr>
                  <a:t> </a:t>
                </a:r>
              </a:p>
            </p:txBody>
          </p:sp>
        </mc:Fallback>
      </mc:AlternateContent>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0933" y="3798535"/>
            <a:ext cx="1832128" cy="584775"/>
          </a:xfrm>
          <a:prstGeom prst="rect">
            <a:avLst/>
          </a:prstGeom>
        </p:spPr>
        <p:txBody>
          <a:bodyPr wrap="square">
            <a:spAutoFit/>
          </a:bodyPr>
          <a:lstStyle/>
          <a:p>
            <a:pPr algn="ctr"/>
            <a:r>
              <a:rPr lang="en-US" sz="3200" dirty="0">
                <a:solidFill>
                  <a:srgbClr val="2B2B2C"/>
                </a:solidFill>
                <a:latin typeface="Cambria" panose="02040503050406030204" pitchFamily="18" charset="0"/>
                <a:ea typeface="Segoe UI" panose="020B0502040204020203" pitchFamily="34" charset="0"/>
              </a:rPr>
              <a:t>10 cm</a:t>
            </a:r>
            <a:endParaRPr lang="en-US" sz="3000" dirty="0">
              <a:latin typeface="Cambria" panose="02040503050406030204" pitchFamily="18" charset="0"/>
              <a:cs typeface="Times New Roman" panose="02020603050405020304" pitchFamily="18"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818201" y="3823612"/>
            <a:ext cx="1832128" cy="612604"/>
          </a:xfrm>
          <a:prstGeom prst="rect">
            <a:avLst/>
          </a:prstGeom>
        </p:spPr>
        <p:txBody>
          <a:bodyPr wrap="square">
            <a:spAutoFit/>
          </a:bodyPr>
          <a:lstStyle/>
          <a:p>
            <a:pPr>
              <a:lnSpc>
                <a:spcPct val="115000"/>
              </a:lnSpc>
              <a:spcBef>
                <a:spcPts val="600"/>
              </a:spcBef>
              <a:spcAft>
                <a:spcPts val="600"/>
              </a:spcAft>
              <a:tabLst>
                <a:tab pos="416560" algn="l"/>
              </a:tabLst>
            </a:pPr>
            <a:r>
              <a:rPr lang="en-US" sz="3200" dirty="0">
                <a:solidFill>
                  <a:srgbClr val="2B2B2C"/>
                </a:solidFill>
                <a:latin typeface="Cambria" panose="02040503050406030204" pitchFamily="18" charset="0"/>
                <a:ea typeface="Segoe UI" panose="020B0502040204020203" pitchFamily="34" charset="0"/>
              </a:rPr>
              <a:t>6 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9084281" y="3798535"/>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0BC899F8-62E8-8145-D3E5-18C09374584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mc:AlternateContent xmlns:mc="http://schemas.openxmlformats.org/markup-compatibility/2006" xmlns:a14="http://schemas.microsoft.com/office/drawing/2010/main">
        <mc:Choice Requires="a14">
          <p:sp>
            <p:nvSpPr>
              <p:cNvPr id="2" name="Rectangle 1" descr="n185 Fb Thu Huong Pham">
                <a:extLst>
                  <a:ext uri="{FF2B5EF4-FFF2-40B4-BE49-F238E27FC236}">
                    <a16:creationId xmlns:a16="http://schemas.microsoft.com/office/drawing/2014/main" id="{707D3E99-42A5-40D7-B45E-B280C4EA7094}"/>
                  </a:ext>
                </a:extLst>
              </p:cNvPr>
              <p:cNvSpPr/>
              <p:nvPr/>
            </p:nvSpPr>
            <p:spPr>
              <a:xfrm>
                <a:off x="1941361" y="170107"/>
                <a:ext cx="9636350" cy="1091261"/>
              </a:xfrm>
              <a:prstGeom prst="rect">
                <a:avLst/>
              </a:prstGeom>
            </p:spPr>
            <p:txBody>
              <a:bodyPr wrap="square">
                <a:spAutoFit/>
              </a:bodyPr>
              <a:lstStyle/>
              <a:p>
                <a:pPr algn="just"/>
                <a:r>
                  <a:rPr lang="pt-BR" sz="2600" dirty="0">
                    <a:solidFill>
                      <a:schemeClr val="tx1"/>
                    </a:solidFill>
                    <a:latin typeface="Cambria" panose="02040503050406030204" pitchFamily="18" charset="0"/>
                    <a:ea typeface="Cambria" panose="02040503050406030204" pitchFamily="18" charset="0"/>
                  </a:rPr>
                  <a:t>Một vật thực hiện dao động điều hòa theo phương Ox với </a:t>
                </a:r>
                <a:r>
                  <a:rPr lang="pt-BR" sz="2600">
                    <a:solidFill>
                      <a:schemeClr val="tx1"/>
                    </a:solidFill>
                    <a:latin typeface="Cambria" panose="02040503050406030204" pitchFamily="18" charset="0"/>
                    <a:ea typeface="Cambria" panose="02040503050406030204" pitchFamily="18" charset="0"/>
                  </a:rPr>
                  <a:t>phương trình </a:t>
                </a:r>
                <a14:m>
                  <m:oMath xmlns:m="http://schemas.openxmlformats.org/officeDocument/2006/math">
                    <m:r>
                      <a:rPr lang="pt-BR" sz="2600" i="1">
                        <a:solidFill>
                          <a:schemeClr val="tx1"/>
                        </a:solidFill>
                        <a:latin typeface="Cambria Math" panose="02040503050406030204" pitchFamily="18" charset="0"/>
                        <a:ea typeface="Times New Roman" panose="02020603050405020304" pitchFamily="18" charset="0"/>
                      </a:rPr>
                      <m:t>𝑥</m:t>
                    </m:r>
                    <m:r>
                      <a:rPr lang="pt-BR" sz="2600" i="1">
                        <a:solidFill>
                          <a:schemeClr val="tx1"/>
                        </a:solidFill>
                        <a:latin typeface="Cambria Math" panose="02040503050406030204" pitchFamily="18" charset="0"/>
                        <a:ea typeface="Times New Roman" panose="02020603050405020304" pitchFamily="18" charset="0"/>
                      </a:rPr>
                      <m:t>=6.</m:t>
                    </m:r>
                    <m:func>
                      <m:funcPr>
                        <m:ctrlPr>
                          <a:rPr lang="en-US" sz="2600" i="1">
                            <a:solidFill>
                              <a:schemeClr val="tx1"/>
                            </a:solidFill>
                            <a:latin typeface="Cambria Math" panose="02040503050406030204" pitchFamily="18" charset="0"/>
                            <a:ea typeface="Times New Roman" panose="02020603050405020304" pitchFamily="18" charset="0"/>
                          </a:rPr>
                        </m:ctrlPr>
                      </m:funcPr>
                      <m:fName>
                        <m:r>
                          <m:rPr>
                            <m:sty m:val="p"/>
                          </m:rPr>
                          <a:rPr lang="pt-BR" sz="2600">
                            <a:solidFill>
                              <a:schemeClr val="tx1"/>
                            </a:solidFill>
                            <a:latin typeface="Cambria Math" panose="02040503050406030204" pitchFamily="18" charset="0"/>
                            <a:ea typeface="Times New Roman" panose="02020603050405020304" pitchFamily="18" charset="0"/>
                          </a:rPr>
                          <m:t>cos</m:t>
                        </m:r>
                      </m:fName>
                      <m:e>
                        <m:d>
                          <m:dPr>
                            <m:ctrlPr>
                              <a:rPr lang="en-US" sz="2600" i="1">
                                <a:solidFill>
                                  <a:schemeClr val="tx1"/>
                                </a:solidFill>
                                <a:latin typeface="Cambria Math" panose="02040503050406030204" pitchFamily="18" charset="0"/>
                                <a:ea typeface="Times New Roman" panose="02020603050405020304" pitchFamily="18" charset="0"/>
                              </a:rPr>
                            </m:ctrlPr>
                          </m:dPr>
                          <m:e>
                            <m:r>
                              <a:rPr lang="pt-BR" sz="2600" i="1">
                                <a:solidFill>
                                  <a:schemeClr val="tx1"/>
                                </a:solidFill>
                                <a:latin typeface="Cambria Math" panose="02040503050406030204" pitchFamily="18" charset="0"/>
                                <a:ea typeface="Times New Roman" panose="02020603050405020304" pitchFamily="18" charset="0"/>
                              </a:rPr>
                              <m:t>10 </m:t>
                            </m:r>
                            <m:r>
                              <a:rPr lang="pt-BR" sz="2600" i="1">
                                <a:solidFill>
                                  <a:schemeClr val="tx1"/>
                                </a:solidFill>
                                <a:latin typeface="Cambria Math" panose="02040503050406030204" pitchFamily="18" charset="0"/>
                                <a:ea typeface="Times New Roman" panose="02020603050405020304" pitchFamily="18" charset="0"/>
                              </a:rPr>
                              <m:t>𝑡</m:t>
                            </m:r>
                            <m:r>
                              <a:rPr lang="pt-BR" sz="2600" i="1">
                                <a:solidFill>
                                  <a:schemeClr val="tx1"/>
                                </a:solidFill>
                                <a:latin typeface="Cambria Math" panose="02040503050406030204" pitchFamily="18" charset="0"/>
                                <a:ea typeface="Times New Roman" panose="02020603050405020304" pitchFamily="18" charset="0"/>
                              </a:rPr>
                              <m:t>+</m:t>
                            </m:r>
                            <m:f>
                              <m:fPr>
                                <m:ctrlPr>
                                  <a:rPr lang="en-US" sz="2600" i="1">
                                    <a:solidFill>
                                      <a:schemeClr val="tx1"/>
                                    </a:solidFill>
                                    <a:latin typeface="Cambria Math" panose="02040503050406030204" pitchFamily="18" charset="0"/>
                                    <a:ea typeface="Times New Roman" panose="02020603050405020304" pitchFamily="18" charset="0"/>
                                  </a:rPr>
                                </m:ctrlPr>
                              </m:fPr>
                              <m:num>
                                <m:r>
                                  <a:rPr lang="pt-BR" sz="2600" i="1">
                                    <a:solidFill>
                                      <a:schemeClr val="tx1"/>
                                    </a:solidFill>
                                    <a:latin typeface="Cambria Math" panose="02040503050406030204" pitchFamily="18" charset="0"/>
                                    <a:ea typeface="Times New Roman" panose="02020603050405020304" pitchFamily="18" charset="0"/>
                                  </a:rPr>
                                  <m:t>𝜋</m:t>
                                </m:r>
                              </m:num>
                              <m:den>
                                <m:r>
                                  <a:rPr lang="pt-BR" sz="2600" i="1">
                                    <a:solidFill>
                                      <a:schemeClr val="tx1"/>
                                    </a:solidFill>
                                    <a:latin typeface="Cambria Math" panose="02040503050406030204" pitchFamily="18" charset="0"/>
                                    <a:ea typeface="Times New Roman" panose="02020603050405020304" pitchFamily="18" charset="0"/>
                                  </a:rPr>
                                  <m:t>3</m:t>
                                </m:r>
                              </m:den>
                            </m:f>
                          </m:e>
                        </m:d>
                      </m:e>
                    </m:func>
                  </m:oMath>
                </a14:m>
                <a:r>
                  <a:rPr lang="pt-BR" sz="2600" dirty="0">
                    <a:solidFill>
                      <a:schemeClr val="tx1"/>
                    </a:solidFill>
                    <a:latin typeface="Cambria" panose="02040503050406030204" pitchFamily="18" charset="0"/>
                    <a:ea typeface="Cambria" panose="02040503050406030204" pitchFamily="18" charset="0"/>
                  </a:rPr>
                  <a:t> cm. Biên độ dao động của vật là:</a:t>
                </a:r>
                <a:endParaRPr lang="en-US" sz="26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85 Fb Thu Huong Pham">
                <a:extLst>
                  <a:ext uri="{FF2B5EF4-FFF2-40B4-BE49-F238E27FC236}">
                    <a16:creationId xmlns:a16="http://schemas.microsoft.com/office/drawing/2014/main" id="{707D3E99-42A5-40D7-B45E-B280C4EA7094}"/>
                  </a:ext>
                </a:extLst>
              </p:cNvPr>
              <p:cNvSpPr>
                <a:spLocks noRot="1" noChangeAspect="1" noMove="1" noResize="1" noEditPoints="1" noAdjustHandles="1" noChangeArrowheads="1" noChangeShapeType="1" noTextEdit="1"/>
              </p:cNvSpPr>
              <p:nvPr/>
            </p:nvSpPr>
            <p:spPr>
              <a:xfrm>
                <a:off x="1941361" y="170107"/>
                <a:ext cx="9636350" cy="1091261"/>
              </a:xfrm>
              <a:prstGeom prst="rect">
                <a:avLst/>
              </a:prstGeom>
              <a:blipFill>
                <a:blip r:embed="rId5"/>
                <a:stretch>
                  <a:fillRect l="-1139" t="-5028" r="-1139" b="-3352"/>
                </a:stretch>
              </a:blipFill>
            </p:spPr>
            <p:txBody>
              <a:bodyPr/>
              <a:lstStyle/>
              <a:p>
                <a:r>
                  <a:rPr lang="en-US">
                    <a:noFill/>
                  </a:rPr>
                  <a:t> </a:t>
                </a:r>
              </a:p>
            </p:txBody>
          </p:sp>
        </mc:Fallback>
      </mc:AlternateContent>
      <p:sp>
        <p:nvSpPr>
          <p:cNvPr id="4" name="Action Button: Go Home 3" descr="n185 Fb Thu Huong Pham">
            <a:hlinkClick r:id="rId6" action="ppaction://hlinksldjump" highlightClick="1"/>
            <a:extLst>
              <a:ext uri="{FF2B5EF4-FFF2-40B4-BE49-F238E27FC236}">
                <a16:creationId xmlns:a16="http://schemas.microsoft.com/office/drawing/2014/main" id="{5F3147E3-B17B-649A-7627-D587E88375DA}"/>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5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8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3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82124" y="568459"/>
            <a:ext cx="12109876"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243719"/>
            <a:ext cx="10136344" cy="108658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000" b="1" dirty="0">
                <a:solidFill>
                  <a:srgbClr val="2B2B2C"/>
                </a:solidFill>
                <a:latin typeface="Cambria" panose="02040503050406030204" pitchFamily="18" charset="0"/>
                <a:ea typeface="Segoe UI" panose="020B0502040204020203" pitchFamily="34" charset="0"/>
              </a:rPr>
              <a:t>5.</a:t>
            </a:r>
            <a:r>
              <a:rPr lang="en-US" sz="30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chất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dao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động</a:t>
            </a:r>
            <a:r>
              <a:rPr lang="en-US" sz="3200" dirty="0">
                <a:solidFill>
                  <a:schemeClr val="tx1"/>
                </a:solidFill>
                <a:latin typeface="Cambria" panose="02040503050406030204" pitchFamily="18" charset="0"/>
                <a:ea typeface="Cambria" panose="02040503050406030204" pitchFamily="18" charset="0"/>
              </a:rPr>
              <a:t> x = 10cos2πt (cm)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tại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t </a:t>
            </a:r>
            <a:r>
              <a:rPr lang="en-US" sz="3200" dirty="0" err="1">
                <a:solidFill>
                  <a:schemeClr val="tx1"/>
                </a:solidFill>
                <a:latin typeface="Cambria" panose="02040503050406030204" pitchFamily="18" charset="0"/>
                <a:ea typeface="Cambria" panose="02040503050406030204" pitchFamily="18" charset="0"/>
              </a:rPr>
              <a:t>là</a:t>
            </a:r>
            <a:r>
              <a:rPr lang="en-US" sz="3200" dirty="0">
                <a:solidFill>
                  <a:schemeClr val="tx1"/>
                </a:solidFill>
                <a:latin typeface="Cambria" panose="02040503050406030204" pitchFamily="18" charset="0"/>
                <a:ea typeface="Cambria" panose="02040503050406030204" pitchFamily="18" charset="0"/>
              </a:rPr>
              <a:t> :</a:t>
            </a:r>
            <a:endParaRPr lang="en-US" sz="30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2" y="3760320"/>
            <a:ext cx="1956154"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2</a:t>
            </a:r>
            <a:r>
              <a:rPr lang="el-GR" sz="3000" dirty="0">
                <a:solidFill>
                  <a:srgbClr val="2B2B2C"/>
                </a:solidFill>
                <a:latin typeface="Cambria" panose="02040503050406030204" pitchFamily="18" charset="0"/>
                <a:ea typeface="Segoe UI" panose="020B0502040204020203" pitchFamily="34" charset="0"/>
              </a:rPr>
              <a:t>π</a:t>
            </a:r>
            <a:endParaRPr lang="en-US" sz="3000"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3535" y="3784557"/>
            <a:ext cx="1956153"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0 </a:t>
            </a:r>
            <a:endParaRPr lang="en-US" sz="3000"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79898" y="3784557"/>
            <a:ext cx="1832128" cy="555858"/>
          </a:xfrm>
          <a:prstGeom prst="rect">
            <a:avLst/>
          </a:prstGeom>
        </p:spPr>
        <p:txBody>
          <a:bodyPr wrap="square">
            <a:spAutoFit/>
          </a:bodyPr>
          <a:lstStyle/>
          <a:p>
            <a:pPr algn="ctr">
              <a:lnSpc>
                <a:spcPct val="115000"/>
              </a:lnSpc>
              <a:spcBef>
                <a:spcPts val="600"/>
              </a:spcBef>
              <a:spcAft>
                <a:spcPts val="600"/>
              </a:spcAft>
              <a:tabLst>
                <a:tab pos="459105" algn="l"/>
              </a:tabLst>
            </a:pPr>
            <a:r>
              <a:rPr lang="en-US" sz="2800" dirty="0">
                <a:latin typeface="Cambria" panose="02040503050406030204" pitchFamily="18" charset="0"/>
              </a:rPr>
              <a:t>2πt. </a:t>
            </a:r>
            <a:endParaRPr lang="en-US" sz="2800"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4839" y="3765514"/>
            <a:ext cx="2080182" cy="574901"/>
          </a:xfrm>
          <a:prstGeom prst="rect">
            <a:avLst/>
          </a:prstGeom>
        </p:spPr>
        <p:txBody>
          <a:bodyPr wrap="square">
            <a:spAutoFit/>
          </a:bodyPr>
          <a:lstStyle/>
          <a:p>
            <a:pPr algn="ctr">
              <a:lnSpc>
                <a:spcPct val="120000"/>
              </a:lnSpc>
              <a:defRPr/>
            </a:pPr>
            <a:r>
              <a:rPr lang="en-US" sz="2800" dirty="0">
                <a:latin typeface="Cambria" panose="02040503050406030204" pitchFamily="18" charset="0"/>
              </a:rPr>
              <a:t>π</a:t>
            </a:r>
            <a:r>
              <a:rPr lang="en-US" dirty="0">
                <a:latin typeface="Cambria" panose="02040503050406030204" pitchFamily="18" charset="0"/>
              </a:rPr>
              <a:t>. </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BCC1721C-6CB0-A55E-5F6E-4702A982160A}"/>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D4077B1E-A83E-E481-A27E-56FC9394C6E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896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8"/>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8"/>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8" grpId="1"/>
      <p:bldP spid="29"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314709" y="356123"/>
            <a:ext cx="10206731" cy="8617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spcBef>
                <a:spcPts val="600"/>
              </a:spcBef>
              <a:spcAft>
                <a:spcPts val="600"/>
              </a:spcAft>
              <a:tabLst>
                <a:tab pos="396240" algn="l"/>
              </a:tabLst>
            </a:pPr>
            <a:r>
              <a:rPr lang="en-US" sz="2800" b="1" dirty="0">
                <a:solidFill>
                  <a:srgbClr val="2B2B2C"/>
                </a:solidFill>
                <a:latin typeface="Cambria" panose="02040503050406030204" pitchFamily="18" charset="0"/>
                <a:ea typeface="Segoe UI" panose="020B0502040204020203" pitchFamily="34" charset="0"/>
              </a:rPr>
              <a:t>6.</a:t>
            </a:r>
            <a:r>
              <a:rPr lang="en-US" sz="28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ea typeface="Cambria" panose="02040503050406030204" pitchFamily="18" charset="0"/>
              </a:rPr>
              <a:t>Một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vật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nhỏ</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điều</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hòa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theo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phương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trình</a:t>
            </a:r>
            <a:r>
              <a:rPr lang="en-US" sz="2800" dirty="0">
                <a:solidFill>
                  <a:schemeClr val="tx1"/>
                </a:solidFill>
                <a:latin typeface="Cambria" panose="02040503050406030204" pitchFamily="18" charset="0"/>
                <a:ea typeface="Cambria" panose="02040503050406030204" pitchFamily="18" charset="0"/>
              </a:rPr>
              <a:t> x = Acos10t (t </a:t>
            </a:r>
            <a:r>
              <a:rPr lang="en-US" sz="2800" dirty="0" err="1">
                <a:solidFill>
                  <a:schemeClr val="tx1"/>
                </a:solidFill>
                <a:latin typeface="Cambria" panose="02040503050406030204" pitchFamily="18" charset="0"/>
                <a:ea typeface="Cambria" panose="02040503050406030204" pitchFamily="18" charset="0"/>
              </a:rPr>
              <a:t>tính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bằng</a:t>
            </a:r>
            <a:r>
              <a:rPr lang="en-US" sz="2800" dirty="0">
                <a:solidFill>
                  <a:schemeClr val="tx1"/>
                </a:solidFill>
                <a:latin typeface="Cambria" panose="02040503050406030204" pitchFamily="18" charset="0"/>
                <a:ea typeface="Cambria" panose="02040503050406030204" pitchFamily="18" charset="0"/>
              </a:rPr>
              <a:t> s), A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biên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Tại</a:t>
            </a:r>
            <a:r>
              <a:rPr lang="en-US" sz="2800" dirty="0">
                <a:solidFill>
                  <a:schemeClr val="tx1"/>
                </a:solidFill>
                <a:latin typeface="Cambria" panose="02040503050406030204" pitchFamily="18" charset="0"/>
                <a:ea typeface="Cambria" panose="02040503050406030204" pitchFamily="18" charset="0"/>
              </a:rPr>
              <a:t> t = 2 s, </a:t>
            </a:r>
            <a:r>
              <a:rPr lang="en-US" sz="2800" dirty="0" err="1">
                <a:solidFill>
                  <a:schemeClr val="tx1"/>
                </a:solidFill>
                <a:latin typeface="Cambria" panose="02040503050406030204" pitchFamily="18" charset="0"/>
                <a:ea typeface="Cambria" panose="02040503050406030204" pitchFamily="18" charset="0"/>
              </a:rPr>
              <a:t>pha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40 rad</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20 rad</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5 rad</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9042937" y="3507757"/>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10 rad.</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FC414E11-F957-4FED-289A-6F9A369962EB}"/>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685E20F9-7898-D2FB-1345-44851F3762C7}"/>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13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7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2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122062" y="471257"/>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270650"/>
            <a:ext cx="10288791" cy="1032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pPr>
            <a:r>
              <a:rPr lang="en-US" sz="3200" b="1" dirty="0">
                <a:solidFill>
                  <a:srgbClr val="2B2B2C"/>
                </a:solidFill>
                <a:latin typeface="Cambria" panose="02040503050406030204" pitchFamily="18" charset="0"/>
                <a:ea typeface="Segoe UI" panose="020B0502040204020203" pitchFamily="34" charset="0"/>
              </a:rPr>
              <a:t>7.</a:t>
            </a:r>
            <a:r>
              <a:rPr lang="en-US" sz="32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rPr>
              <a:t>Một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vật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nhỏ</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err="1">
                <a:solidFill>
                  <a:schemeClr val="tx1"/>
                </a:solidFill>
                <a:latin typeface="Cambria" panose="02040503050406030204" pitchFamily="18" charset="0"/>
              </a:rPr>
              <a:t>động</a:t>
            </a:r>
            <a:r>
              <a:rPr lang="en-US" sz="2800">
                <a:solidFill>
                  <a:schemeClr val="tx1"/>
                </a:solidFill>
                <a:latin typeface="Cambria" panose="02040503050406030204" pitchFamily="18" charset="0"/>
              </a:rPr>
              <a:t> theo</a:t>
            </a:r>
            <a:r>
              <a:rPr lang="en-US" sz="2800" dirty="0">
                <a:solidFill>
                  <a:schemeClr val="tx1"/>
                </a:solidFill>
                <a:latin typeface="Cambria" panose="02040503050406030204" pitchFamily="18" charset="0"/>
              </a:rPr>
              <a:t> </a:t>
            </a:r>
            <a:r>
              <a:rPr lang="en-US" sz="2800">
                <a:solidFill>
                  <a:schemeClr val="tx1"/>
                </a:solidFill>
                <a:latin typeface="Cambria" panose="02040503050406030204" pitchFamily="18" charset="0"/>
              </a:rPr>
              <a:t>phương </a:t>
            </a:r>
            <a:r>
              <a:rPr lang="en-US" sz="2800" dirty="0" err="1">
                <a:solidFill>
                  <a:schemeClr val="tx1"/>
                </a:solidFill>
                <a:latin typeface="Cambria" panose="02040503050406030204" pitchFamily="18" charset="0"/>
              </a:rPr>
              <a:t>trình</a:t>
            </a:r>
            <a:r>
              <a:rPr lang="en-US" sz="2800" dirty="0">
                <a:solidFill>
                  <a:schemeClr val="tx1"/>
                </a:solidFill>
                <a:latin typeface="Cambria" panose="02040503050406030204" pitchFamily="18" charset="0"/>
              </a:rPr>
              <a:t> x = 5cos(</a:t>
            </a:r>
            <a:r>
              <a:rPr lang="en-US" sz="2800" dirty="0" err="1">
                <a:solidFill>
                  <a:schemeClr val="tx1"/>
                </a:solidFill>
                <a:latin typeface="Cambria" panose="02040503050406030204" pitchFamily="18" charset="0"/>
              </a:rPr>
              <a:t>ωt</a:t>
            </a:r>
            <a:r>
              <a:rPr lang="en-US" sz="2800" dirty="0">
                <a:solidFill>
                  <a:schemeClr val="tx1"/>
                </a:solidFill>
                <a:latin typeface="Cambria" panose="02040503050406030204" pitchFamily="18" charset="0"/>
              </a:rPr>
              <a:t> + 0,5π) (cm). </a:t>
            </a:r>
            <a:r>
              <a:rPr lang="en-US" sz="2800" dirty="0" err="1">
                <a:solidFill>
                  <a:schemeClr val="tx1"/>
                </a:solidFill>
                <a:latin typeface="Cambria" panose="02040503050406030204" pitchFamily="18" charset="0"/>
              </a:rPr>
              <a:t>Pha</a:t>
            </a:r>
            <a:r>
              <a:rPr lang="en-US" sz="2800" dirty="0">
                <a:solidFill>
                  <a:schemeClr val="tx1"/>
                </a:solidFill>
                <a:latin typeface="Cambria" panose="02040503050406030204" pitchFamily="18" charset="0"/>
              </a:rPr>
              <a:t> ban </a:t>
            </a:r>
            <a:r>
              <a:rPr lang="en-US" sz="2800" dirty="0" err="1">
                <a:solidFill>
                  <a:schemeClr val="tx1"/>
                </a:solidFill>
                <a:latin typeface="Cambria" panose="02040503050406030204" pitchFamily="18" charset="0"/>
              </a:rPr>
              <a:t>đầu</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của</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động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là</a:t>
            </a:r>
            <a:r>
              <a:rPr lang="en-US" sz="2800" dirty="0">
                <a:solidFill>
                  <a:schemeClr val="tx1"/>
                </a:solidFill>
                <a:latin typeface="Cambria" panose="02040503050406030204" pitchFamily="18" charset="0"/>
              </a:rPr>
              <a:t> </a:t>
            </a:r>
            <a:r>
              <a:rPr lang="en-US" dirty="0">
                <a:latin typeface="Cambria" panose="02040503050406030204" pitchFamily="18" charset="0"/>
              </a:rPr>
              <a:t>:</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0.5 </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0.25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1.5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71AD6575-AE9C-022E-A3FC-B4DCAAFA4D9F}"/>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6F95242F-FFAE-4706-7334-CFA321D0573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406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8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3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3301</Words>
  <Application>Microsoft Office PowerPoint</Application>
  <PresentationFormat>Widescreen</PresentationFormat>
  <Paragraphs>408</Paragraphs>
  <Slides>35</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Arial</vt:lpstr>
      <vt:lpstr>Calibri</vt:lpstr>
      <vt:lpstr>Calibri Light</vt:lpstr>
      <vt:lpstr>Cambria</vt:lpstr>
      <vt:lpstr>Cambria Math</vt:lpstr>
      <vt:lpstr>Fira Sans Extra Condensed SemiBold</vt:lpstr>
      <vt:lpstr>Roboto</vt:lpstr>
      <vt:lpstr>Roboto Condensed Light</vt:lpstr>
      <vt:lpstr>Segoe UI</vt:lpstr>
      <vt:lpstr>Symbol</vt:lpstr>
      <vt:lpstr>Times New Roman</vt:lpstr>
      <vt:lpstr>Wingdings</vt:lpstr>
      <vt:lpstr>Office Theme</vt:lpstr>
      <vt:lpstr>Newton's Laws Infographics by Slidesgo</vt:lpstr>
      <vt:lpstr>KIỂM TRA BÀI CŨ –  TRÒ CHƠI “MẢNH GHÉP”</vt:lpstr>
      <vt:lpstr>ĐỘNG CƠ ĐỐT 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 Nhung Cute</dc:title>
  <dc:creator>Cô Nhung Cute</dc:creator>
  <cp:lastModifiedBy>Administrator</cp:lastModifiedBy>
  <cp:revision>78</cp:revision>
  <cp:lastPrinted>2023-05-03T04:50:29Z</cp:lastPrinted>
  <dcterms:created xsi:type="dcterms:W3CDTF">2023-03-29T09:09:34Z</dcterms:created>
  <dcterms:modified xsi:type="dcterms:W3CDTF">2025-09-23T07:55:20Z</dcterms:modified>
</cp:coreProperties>
</file>