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609" r:id="rId3"/>
    <p:sldId id="608" r:id="rId4"/>
    <p:sldId id="610" r:id="rId5"/>
    <p:sldId id="624" r:id="rId6"/>
    <p:sldId id="611" r:id="rId7"/>
    <p:sldId id="612" r:id="rId8"/>
    <p:sldId id="614" r:id="rId9"/>
    <p:sldId id="625" r:id="rId10"/>
    <p:sldId id="626" r:id="rId11"/>
    <p:sldId id="615" r:id="rId12"/>
    <p:sldId id="616" r:id="rId13"/>
    <p:sldId id="618" r:id="rId14"/>
    <p:sldId id="627" r:id="rId15"/>
    <p:sldId id="629" r:id="rId16"/>
    <p:sldId id="619" r:id="rId17"/>
    <p:sldId id="365" r:id="rId18"/>
    <p:sldId id="630" r:id="rId19"/>
    <p:sldId id="635" r:id="rId20"/>
    <p:sldId id="631" r:id="rId21"/>
    <p:sldId id="632" r:id="rId22"/>
    <p:sldId id="633" r:id="rId23"/>
    <p:sldId id="6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6600"/>
    <a:srgbClr val="290864"/>
    <a:srgbClr val="9933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86937-1797-47A4-91FB-BE014F7C8BEC}"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ABEF9-E14C-4C5B-9C12-DA33E605CBF7}" type="slidenum">
              <a:rPr lang="en-US" smtClean="0"/>
              <a:t>‹#›</a:t>
            </a:fld>
            <a:endParaRPr lang="en-US"/>
          </a:p>
        </p:txBody>
      </p:sp>
    </p:spTree>
    <p:extLst>
      <p:ext uri="{BB962C8B-B14F-4D97-AF65-F5344CB8AC3E}">
        <p14:creationId xmlns:p14="http://schemas.microsoft.com/office/powerpoint/2010/main" val="74360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dirty="0"/>
              <a:t> </a:t>
            </a:r>
            <a:r>
              <a:rPr lang="en-US" dirty="0" err="1"/>
              <a:t>cầu</a:t>
            </a:r>
            <a:r>
              <a:rPr lang="en-US" dirty="0"/>
              <a:t> HS </a:t>
            </a:r>
            <a:r>
              <a:rPr lang="en-US" dirty="0" err="1"/>
              <a:t>nghiên</a:t>
            </a:r>
            <a:r>
              <a:rPr lang="en-US" dirty="0"/>
              <a:t> </a:t>
            </a:r>
            <a:r>
              <a:rPr lang="en-US" dirty="0" err="1"/>
              <a:t>cứu</a:t>
            </a:r>
            <a:r>
              <a:rPr lang="en-US" dirty="0"/>
              <a:t> </a:t>
            </a:r>
            <a:r>
              <a:rPr lang="en-US" dirty="0" err="1"/>
              <a:t>phần</a:t>
            </a:r>
            <a:r>
              <a:rPr lang="en-US" dirty="0"/>
              <a:t> </a:t>
            </a:r>
            <a:r>
              <a:rPr lang="en-US" dirty="0" err="1"/>
              <a:t>đầu</a:t>
            </a:r>
            <a:r>
              <a:rPr lang="en-US" dirty="0"/>
              <a:t> SGK </a:t>
            </a:r>
            <a:r>
              <a:rPr lang="en-US" dirty="0" err="1"/>
              <a:t>trang</a:t>
            </a:r>
            <a:r>
              <a:rPr lang="en-US" dirty="0"/>
              <a:t> 18 </a:t>
            </a:r>
            <a:r>
              <a:rPr lang="en-US" dirty="0" err="1"/>
              <a:t>và</a:t>
            </a:r>
            <a:r>
              <a:rPr lang="en-US" dirty="0"/>
              <a:t> </a:t>
            </a:r>
            <a:r>
              <a:rPr lang="en-US" dirty="0" err="1"/>
              <a:t>nêu</a:t>
            </a:r>
            <a:r>
              <a:rPr lang="en-US" dirty="0"/>
              <a:t> </a:t>
            </a:r>
            <a:r>
              <a:rPr lang="en-US" dirty="0" err="1"/>
              <a:t>khái</a:t>
            </a:r>
            <a:r>
              <a:rPr lang="en-US" dirty="0"/>
              <a:t> </a:t>
            </a:r>
            <a:r>
              <a:rPr lang="en-US" dirty="0" err="1"/>
              <a:t>niệm</a:t>
            </a:r>
            <a:r>
              <a:rPr lang="en-US" dirty="0"/>
              <a:t> </a:t>
            </a:r>
            <a:r>
              <a:rPr lang="en-US" dirty="0" err="1"/>
              <a:t>và</a:t>
            </a:r>
            <a:r>
              <a:rPr lang="en-US" dirty="0"/>
              <a:t> ý </a:t>
            </a:r>
            <a:r>
              <a:rPr lang="en-US" dirty="0" err="1"/>
              <a:t>nghĩa</a:t>
            </a:r>
            <a:r>
              <a:rPr lang="en-US" dirty="0"/>
              <a:t> </a:t>
            </a:r>
            <a:r>
              <a:rPr lang="en-US" dirty="0" err="1"/>
              <a:t>của</a:t>
            </a:r>
            <a:r>
              <a:rPr lang="en-US" dirty="0"/>
              <a:t> </a:t>
            </a:r>
            <a:r>
              <a:rPr lang="en-US" dirty="0" err="1"/>
              <a:t>điều</a:t>
            </a:r>
            <a:r>
              <a:rPr lang="en-US" dirty="0"/>
              <a:t> </a:t>
            </a:r>
            <a:r>
              <a:rPr lang="en-US" dirty="0" err="1"/>
              <a:t>hòa</a:t>
            </a:r>
            <a:r>
              <a:rPr lang="en-US" dirty="0"/>
              <a:t> </a:t>
            </a:r>
            <a:r>
              <a:rPr lang="en-US" dirty="0" err="1"/>
              <a:t>hoạt</a:t>
            </a:r>
            <a:r>
              <a:rPr lang="en-US" dirty="0"/>
              <a:t> </a:t>
            </a:r>
            <a:r>
              <a:rPr lang="en-US" dirty="0" err="1"/>
              <a:t>động</a:t>
            </a:r>
            <a:r>
              <a:rPr lang="en-US" dirty="0"/>
              <a:t> gen?</a:t>
            </a:r>
          </a:p>
        </p:txBody>
      </p:sp>
      <p:sp>
        <p:nvSpPr>
          <p:cNvPr id="4" name="Slide Number Placeholder 3"/>
          <p:cNvSpPr>
            <a:spLocks noGrp="1"/>
          </p:cNvSpPr>
          <p:nvPr>
            <p:ph type="sldNum" sz="quarter" idx="5"/>
          </p:nvPr>
        </p:nvSpPr>
        <p:spPr/>
        <p:txBody>
          <a:bodyPr/>
          <a:lstStyle/>
          <a:p>
            <a:fld id="{E10ABEF9-E14C-4C5B-9C12-DA33E605CBF7}" type="slidenum">
              <a:rPr lang="en-US" smtClean="0"/>
              <a:t>2</a:t>
            </a:fld>
            <a:endParaRPr lang="en-US"/>
          </a:p>
        </p:txBody>
      </p:sp>
    </p:spTree>
    <p:extLst>
      <p:ext uri="{BB962C8B-B14F-4D97-AF65-F5344CB8AC3E}">
        <p14:creationId xmlns:p14="http://schemas.microsoft.com/office/powerpoint/2010/main" val="54771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cho</a:t>
            </a:r>
            <a:r>
              <a:rPr lang="en-US" dirty="0"/>
              <a:t> HS </a:t>
            </a:r>
            <a:r>
              <a:rPr lang="en-US" dirty="0" err="1"/>
              <a:t>hoạt</a:t>
            </a:r>
            <a:r>
              <a:rPr lang="en-US" dirty="0"/>
              <a:t> </a:t>
            </a:r>
            <a:r>
              <a:rPr lang="en-US" dirty="0" err="1"/>
              <a:t>động</a:t>
            </a:r>
            <a:r>
              <a:rPr lang="en-US" dirty="0"/>
              <a:t> </a:t>
            </a:r>
            <a:r>
              <a:rPr lang="en-US" dirty="0" err="1"/>
              <a:t>cặp</a:t>
            </a:r>
            <a:r>
              <a:rPr lang="en-US" dirty="0"/>
              <a:t> </a:t>
            </a:r>
            <a:r>
              <a:rPr lang="en-US" dirty="0" err="1"/>
              <a:t>đôi</a:t>
            </a:r>
            <a:r>
              <a:rPr lang="en-US" dirty="0"/>
              <a:t> </a:t>
            </a:r>
            <a:r>
              <a:rPr lang="en-US" dirty="0" err="1"/>
              <a:t>và</a:t>
            </a:r>
            <a:r>
              <a:rPr lang="en-US" dirty="0"/>
              <a:t> </a:t>
            </a:r>
            <a:r>
              <a:rPr lang="en-US" dirty="0" err="1"/>
              <a:t>hoàn</a:t>
            </a:r>
            <a:r>
              <a:rPr lang="en-US" dirty="0"/>
              <a:t> </a:t>
            </a:r>
            <a:r>
              <a:rPr lang="en-US" dirty="0" err="1"/>
              <a:t>thành</a:t>
            </a:r>
            <a:r>
              <a:rPr lang="en-US" dirty="0"/>
              <a:t> PHT1 </a:t>
            </a:r>
            <a:r>
              <a:rPr lang="en-US" dirty="0" err="1"/>
              <a:t>khoảng</a:t>
            </a:r>
            <a:r>
              <a:rPr lang="en-US" dirty="0"/>
              <a:t> 5 </a:t>
            </a:r>
            <a:r>
              <a:rPr lang="en-US" dirty="0" err="1"/>
              <a:t>phút</a:t>
            </a:r>
            <a:endParaRPr lang="en-US" dirty="0"/>
          </a:p>
          <a:p>
            <a:r>
              <a:rPr lang="en-US" dirty="0" err="1"/>
              <a:t>Gv</a:t>
            </a:r>
            <a:r>
              <a:rPr lang="en-US" dirty="0"/>
              <a:t> </a:t>
            </a:r>
            <a:r>
              <a:rPr lang="en-US" dirty="0" err="1"/>
              <a:t>gọi</a:t>
            </a:r>
            <a:r>
              <a:rPr lang="en-US" dirty="0"/>
              <a:t> </a:t>
            </a:r>
            <a:r>
              <a:rPr lang="en-US" dirty="0" err="1"/>
              <a:t>đại</a:t>
            </a:r>
            <a:r>
              <a:rPr lang="en-US" dirty="0"/>
              <a:t> </a:t>
            </a:r>
            <a:r>
              <a:rPr lang="en-US" dirty="0" err="1"/>
              <a:t>diện</a:t>
            </a:r>
            <a:r>
              <a:rPr lang="en-US" dirty="0"/>
              <a:t> 1 </a:t>
            </a:r>
            <a:r>
              <a:rPr lang="en-US" dirty="0" err="1"/>
              <a:t>số</a:t>
            </a:r>
            <a:r>
              <a:rPr lang="en-US" dirty="0"/>
              <a:t> </a:t>
            </a:r>
            <a:r>
              <a:rPr lang="en-US" dirty="0" err="1"/>
              <a:t>cặp</a:t>
            </a:r>
            <a:r>
              <a:rPr lang="en-US" dirty="0"/>
              <a:t> </a:t>
            </a:r>
            <a:r>
              <a:rPr lang="en-US" dirty="0" err="1"/>
              <a:t>trình</a:t>
            </a:r>
            <a:r>
              <a:rPr lang="en-US" dirty="0"/>
              <a:t> </a:t>
            </a:r>
            <a:r>
              <a:rPr lang="en-US" dirty="0" err="1"/>
              <a:t>bày</a:t>
            </a:r>
            <a:endParaRPr lang="en-US" dirty="0"/>
          </a:p>
          <a:p>
            <a:r>
              <a:rPr lang="en-US" dirty="0" err="1"/>
              <a:t>Gv</a:t>
            </a:r>
            <a:r>
              <a:rPr lang="en-US" dirty="0"/>
              <a:t> </a:t>
            </a:r>
            <a:r>
              <a:rPr lang="en-US" dirty="0" err="1"/>
              <a:t>nhận</a:t>
            </a:r>
            <a:r>
              <a:rPr lang="en-US" dirty="0"/>
              <a:t> </a:t>
            </a:r>
            <a:r>
              <a:rPr lang="en-US" dirty="0" err="1"/>
              <a:t>xét</a:t>
            </a:r>
            <a:r>
              <a:rPr lang="en-US" dirty="0"/>
              <a:t> </a:t>
            </a:r>
            <a:r>
              <a:rPr lang="en-US" dirty="0" err="1"/>
              <a:t>và</a:t>
            </a:r>
            <a:r>
              <a:rPr lang="en-US" dirty="0"/>
              <a:t> </a:t>
            </a:r>
            <a:r>
              <a:rPr lang="en-US" dirty="0" err="1"/>
              <a:t>chuẩn</a:t>
            </a:r>
            <a:r>
              <a:rPr lang="en-US" dirty="0"/>
              <a:t> </a:t>
            </a:r>
            <a:r>
              <a:rPr lang="en-US" dirty="0" err="1"/>
              <a:t>hóa</a:t>
            </a:r>
            <a:r>
              <a:rPr lang="en-US" dirty="0"/>
              <a:t> </a:t>
            </a:r>
            <a:r>
              <a:rPr lang="en-US" dirty="0" err="1"/>
              <a:t>lại</a:t>
            </a:r>
            <a:r>
              <a:rPr lang="en-US" dirty="0"/>
              <a:t> KT</a:t>
            </a:r>
          </a:p>
          <a:p>
            <a:endParaRPr lang="en-US" dirty="0"/>
          </a:p>
        </p:txBody>
      </p:sp>
      <p:sp>
        <p:nvSpPr>
          <p:cNvPr id="4" name="Slide Number Placeholder 3"/>
          <p:cNvSpPr>
            <a:spLocks noGrp="1"/>
          </p:cNvSpPr>
          <p:nvPr>
            <p:ph type="sldNum" sz="quarter" idx="5"/>
          </p:nvPr>
        </p:nvSpPr>
        <p:spPr/>
        <p:txBody>
          <a:bodyPr/>
          <a:lstStyle/>
          <a:p>
            <a:fld id="{E10ABEF9-E14C-4C5B-9C12-DA33E605CBF7}" type="slidenum">
              <a:rPr lang="en-US" smtClean="0"/>
              <a:t>4</a:t>
            </a:fld>
            <a:endParaRPr lang="en-US"/>
          </a:p>
        </p:txBody>
      </p:sp>
    </p:spTree>
    <p:extLst>
      <p:ext uri="{BB962C8B-B14F-4D97-AF65-F5344CB8AC3E}">
        <p14:creationId xmlns:p14="http://schemas.microsoft.com/office/powerpoint/2010/main" val="373123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a:t>
            </a:r>
            <a:r>
              <a:rPr lang="en-US" dirty="0" err="1"/>
              <a:t>chuẩn</a:t>
            </a:r>
            <a:r>
              <a:rPr lang="en-US" dirty="0"/>
              <a:t> </a:t>
            </a:r>
            <a:r>
              <a:rPr lang="en-US" dirty="0" err="1"/>
              <a:t>hóa</a:t>
            </a:r>
            <a:r>
              <a:rPr lang="en-US" dirty="0"/>
              <a:t> </a:t>
            </a:r>
            <a:r>
              <a:rPr lang="en-US" dirty="0" err="1"/>
              <a:t>lại</a:t>
            </a:r>
            <a:r>
              <a:rPr lang="en-US" dirty="0"/>
              <a:t> KT </a:t>
            </a:r>
            <a:r>
              <a:rPr lang="en-US" dirty="0" err="1"/>
              <a:t>về</a:t>
            </a:r>
            <a:r>
              <a:rPr lang="en-US" dirty="0"/>
              <a:t> </a:t>
            </a:r>
            <a:r>
              <a:rPr lang="en-US" dirty="0" err="1"/>
              <a:t>thí</a:t>
            </a:r>
            <a:r>
              <a:rPr lang="en-US" dirty="0"/>
              <a:t> </a:t>
            </a:r>
            <a:r>
              <a:rPr lang="en-US" dirty="0" err="1"/>
              <a:t>nghiệm</a:t>
            </a:r>
            <a:r>
              <a:rPr lang="en-US" dirty="0"/>
              <a:t>, GV </a:t>
            </a:r>
            <a:r>
              <a:rPr lang="en-US" dirty="0" err="1"/>
              <a:t>cho</a:t>
            </a:r>
            <a:r>
              <a:rPr lang="en-US" dirty="0"/>
              <a:t> HS </a:t>
            </a:r>
            <a:r>
              <a:rPr lang="en-US" dirty="0" err="1"/>
              <a:t>ghi</a:t>
            </a:r>
            <a:r>
              <a:rPr lang="en-US" dirty="0"/>
              <a:t> </a:t>
            </a:r>
            <a:r>
              <a:rPr lang="en-US" dirty="0" err="1"/>
              <a:t>kết</a:t>
            </a:r>
            <a:r>
              <a:rPr lang="en-US" dirty="0"/>
              <a:t> </a:t>
            </a:r>
            <a:r>
              <a:rPr lang="en-US" dirty="0" err="1"/>
              <a:t>luận</a:t>
            </a:r>
            <a:r>
              <a:rPr lang="en-US" dirty="0"/>
              <a:t> </a:t>
            </a:r>
            <a:r>
              <a:rPr lang="en-US" dirty="0" err="1"/>
              <a:t>vào</a:t>
            </a:r>
            <a:r>
              <a:rPr lang="en-US" dirty="0"/>
              <a:t> </a:t>
            </a:r>
            <a:r>
              <a:rPr lang="en-US" dirty="0" err="1"/>
              <a:t>vở</a:t>
            </a:r>
            <a:endParaRPr lang="en-US" dirty="0"/>
          </a:p>
        </p:txBody>
      </p:sp>
      <p:sp>
        <p:nvSpPr>
          <p:cNvPr id="4" name="Slide Number Placeholder 3"/>
          <p:cNvSpPr>
            <a:spLocks noGrp="1"/>
          </p:cNvSpPr>
          <p:nvPr>
            <p:ph type="sldNum" sz="quarter" idx="5"/>
          </p:nvPr>
        </p:nvSpPr>
        <p:spPr/>
        <p:txBody>
          <a:bodyPr/>
          <a:lstStyle/>
          <a:p>
            <a:fld id="{E10ABEF9-E14C-4C5B-9C12-DA33E605CBF7}" type="slidenum">
              <a:rPr lang="en-US" smtClean="0"/>
              <a:t>6</a:t>
            </a:fld>
            <a:endParaRPr lang="en-US"/>
          </a:p>
        </p:txBody>
      </p:sp>
    </p:spTree>
    <p:extLst>
      <p:ext uri="{BB962C8B-B14F-4D97-AF65-F5344CB8AC3E}">
        <p14:creationId xmlns:p14="http://schemas.microsoft.com/office/powerpoint/2010/main" val="30964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a:t>
            </a:r>
            <a:r>
              <a:rPr lang="en-US" dirty="0" err="1"/>
              <a:t>nghiên</a:t>
            </a:r>
            <a:r>
              <a:rPr lang="en-US" dirty="0"/>
              <a:t> </a:t>
            </a:r>
            <a:r>
              <a:rPr lang="en-US" dirty="0" err="1"/>
              <a:t>cứu</a:t>
            </a:r>
            <a:r>
              <a:rPr lang="en-US" dirty="0"/>
              <a:t> SGK, xen video, </a:t>
            </a:r>
            <a:r>
              <a:rPr lang="en-US" dirty="0" err="1"/>
              <a:t>hoạt</a:t>
            </a:r>
            <a:r>
              <a:rPr lang="en-US" dirty="0"/>
              <a:t> </a:t>
            </a:r>
            <a:r>
              <a:rPr lang="en-US" dirty="0" err="1"/>
              <a:t>động</a:t>
            </a:r>
            <a:r>
              <a:rPr lang="en-US" dirty="0"/>
              <a:t> </a:t>
            </a:r>
            <a:r>
              <a:rPr lang="en-US" dirty="0" err="1"/>
              <a:t>cặp</a:t>
            </a:r>
            <a:r>
              <a:rPr lang="en-US" dirty="0"/>
              <a:t> </a:t>
            </a:r>
            <a:r>
              <a:rPr lang="en-US" dirty="0" err="1"/>
              <a:t>đôi</a:t>
            </a:r>
            <a:r>
              <a:rPr lang="en-US" dirty="0"/>
              <a:t> </a:t>
            </a:r>
            <a:r>
              <a:rPr lang="en-US" dirty="0" err="1"/>
              <a:t>và</a:t>
            </a:r>
            <a:r>
              <a:rPr lang="en-US" dirty="0"/>
              <a:t> </a:t>
            </a:r>
            <a:r>
              <a:rPr lang="en-US" dirty="0" err="1"/>
              <a:t>trả</a:t>
            </a:r>
            <a:r>
              <a:rPr lang="en-US" dirty="0"/>
              <a:t> </a:t>
            </a:r>
            <a:r>
              <a:rPr lang="en-US" dirty="0" err="1"/>
              <a:t>lời</a:t>
            </a:r>
            <a:r>
              <a:rPr lang="en-US" dirty="0"/>
              <a:t> 2 </a:t>
            </a:r>
            <a:r>
              <a:rPr lang="en-US" dirty="0" err="1"/>
              <a:t>câu</a:t>
            </a:r>
            <a:r>
              <a:rPr lang="en-US" dirty="0"/>
              <a:t> </a:t>
            </a:r>
            <a:r>
              <a:rPr lang="en-US" dirty="0" err="1"/>
              <a:t>hỏi</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latin typeface="Times New Roman" panose="02020603050405020304" pitchFamily="18" charset="0"/>
                <a:cs typeface="Times New Roman" panose="02020603050405020304" pitchFamily="18" charset="0"/>
              </a:rPr>
              <a:t>1. Operon lac </a:t>
            </a:r>
            <a:r>
              <a:rPr lang="en-US" sz="1200" b="0" dirty="0" err="1">
                <a:solidFill>
                  <a:srgbClr val="C00000"/>
                </a:solidFill>
                <a:latin typeface="Times New Roman" panose="02020603050405020304" pitchFamily="18" charset="0"/>
                <a:cs typeface="Times New Roman" panose="02020603050405020304" pitchFamily="18" charset="0"/>
              </a:rPr>
              <a:t>là</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gì</a:t>
            </a:r>
            <a:r>
              <a:rPr lang="en-US" sz="1200" b="0" dirty="0">
                <a:solidFill>
                  <a:srgbClr val="C00000"/>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latin typeface="Times New Roman" panose="02020603050405020304" pitchFamily="18" charset="0"/>
                <a:cs typeface="Times New Roman" panose="02020603050405020304" pitchFamily="18" charset="0"/>
              </a:rPr>
              <a:t>2. Operon </a:t>
            </a:r>
            <a:r>
              <a:rPr lang="en-US" sz="1200" b="0" dirty="0" err="1">
                <a:solidFill>
                  <a:srgbClr val="C00000"/>
                </a:solidFill>
                <a:latin typeface="Times New Roman" panose="02020603050405020304" pitchFamily="18" charset="0"/>
                <a:cs typeface="Times New Roman" panose="02020603050405020304" pitchFamily="18" charset="0"/>
              </a:rPr>
              <a:t>cấu</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tạo</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gồm</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những</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thành</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phần</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nào</a:t>
            </a:r>
            <a:r>
              <a:rPr lang="en-US" sz="1200" b="0" dirty="0">
                <a:solidFill>
                  <a:srgbClr val="C00000"/>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rgbClr val="C00000"/>
                </a:solidFill>
                <a:latin typeface="Times New Roman" panose="02020603050405020304" pitchFamily="18" charset="0"/>
                <a:cs typeface="Times New Roman" panose="02020603050405020304" pitchFamily="18" charset="0"/>
              </a:rPr>
              <a:t>Phần</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này</a:t>
            </a:r>
            <a:r>
              <a:rPr lang="en-US" sz="1200" b="0" dirty="0">
                <a:solidFill>
                  <a:srgbClr val="C00000"/>
                </a:solidFill>
                <a:latin typeface="Times New Roman" panose="02020603050405020304" pitchFamily="18" charset="0"/>
                <a:cs typeface="Times New Roman" panose="02020603050405020304" pitchFamily="18" charset="0"/>
              </a:rPr>
              <a:t> GV </a:t>
            </a:r>
            <a:r>
              <a:rPr lang="en-US" sz="1200" b="0" dirty="0" err="1">
                <a:solidFill>
                  <a:srgbClr val="C00000"/>
                </a:solidFill>
                <a:latin typeface="Times New Roman" panose="02020603050405020304" pitchFamily="18" charset="0"/>
                <a:cs typeface="Times New Roman" panose="02020603050405020304" pitchFamily="18" charset="0"/>
              </a:rPr>
              <a:t>có</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thể</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hỏi</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thêm</a:t>
            </a:r>
            <a:r>
              <a:rPr lang="en-US" sz="1200" b="0" dirty="0">
                <a:solidFill>
                  <a:srgbClr val="C00000"/>
                </a:solidFill>
                <a:latin typeface="Times New Roman" panose="02020603050405020304" pitchFamily="18" charset="0"/>
                <a:cs typeface="Times New Roman" panose="02020603050405020304" pitchFamily="18" charset="0"/>
              </a:rPr>
              <a:t> HS: Gen </a:t>
            </a:r>
            <a:r>
              <a:rPr lang="en-US" sz="1200" b="0" dirty="0" err="1">
                <a:solidFill>
                  <a:srgbClr val="C00000"/>
                </a:solidFill>
                <a:latin typeface="Times New Roman" panose="02020603050405020304" pitchFamily="18" charset="0"/>
                <a:cs typeface="Times New Roman" panose="02020603050405020304" pitchFamily="18" charset="0"/>
              </a:rPr>
              <a:t>điều</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hòa</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có</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nằm</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trong</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thành</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phần</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cấu</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trúc</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của</a:t>
            </a:r>
            <a:r>
              <a:rPr lang="en-US" sz="1200" b="0" dirty="0">
                <a:solidFill>
                  <a:srgbClr val="C00000"/>
                </a:solidFill>
                <a:latin typeface="Times New Roman" panose="02020603050405020304" pitchFamily="18" charset="0"/>
                <a:cs typeface="Times New Roman" panose="02020603050405020304" pitchFamily="18" charset="0"/>
              </a:rPr>
              <a:t> Operon </a:t>
            </a:r>
            <a:r>
              <a:rPr lang="en-US" sz="1200" b="0" dirty="0" err="1">
                <a:solidFill>
                  <a:srgbClr val="C00000"/>
                </a:solidFill>
                <a:latin typeface="Times New Roman" panose="02020603050405020304" pitchFamily="18" charset="0"/>
                <a:cs typeface="Times New Roman" panose="02020603050405020304" pitchFamily="18" charset="0"/>
              </a:rPr>
              <a:t>không</a:t>
            </a:r>
            <a:r>
              <a:rPr lang="en-US" sz="1200" b="0" dirty="0">
                <a:solidFill>
                  <a:srgbClr val="C00000"/>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rgbClr val="C00000"/>
                </a:solidFill>
                <a:latin typeface="Times New Roman" panose="02020603050405020304" pitchFamily="18" charset="0"/>
                <a:cs typeface="Times New Roman" panose="02020603050405020304" pitchFamily="18" charset="0"/>
              </a:rPr>
              <a:t>Gv</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lưu</a:t>
            </a:r>
            <a:r>
              <a:rPr lang="en-US" sz="1200" b="0" dirty="0">
                <a:solidFill>
                  <a:srgbClr val="C00000"/>
                </a:solidFill>
                <a:latin typeface="Times New Roman" panose="02020603050405020304" pitchFamily="18" charset="0"/>
                <a:cs typeface="Times New Roman" panose="02020603050405020304" pitchFamily="18" charset="0"/>
              </a:rPr>
              <a:t> ý </a:t>
            </a:r>
            <a:r>
              <a:rPr lang="en-US" sz="1200" b="0" dirty="0" err="1">
                <a:solidFill>
                  <a:srgbClr val="C00000"/>
                </a:solidFill>
                <a:latin typeface="Times New Roman" panose="02020603050405020304" pitchFamily="18" charset="0"/>
                <a:cs typeface="Times New Roman" panose="02020603050405020304" pitchFamily="18" charset="0"/>
              </a:rPr>
              <a:t>lại</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cho</a:t>
            </a:r>
            <a:r>
              <a:rPr lang="en-US" sz="1200" b="0" dirty="0">
                <a:solidFill>
                  <a:srgbClr val="C00000"/>
                </a:solidFill>
                <a:latin typeface="Times New Roman" panose="02020603050405020304" pitchFamily="18" charset="0"/>
                <a:cs typeface="Times New Roman" panose="02020603050405020304" pitchFamily="18" charset="0"/>
              </a:rPr>
              <a:t> HS: Gen </a:t>
            </a:r>
            <a:r>
              <a:rPr lang="en-US" sz="1200" b="0" dirty="0" err="1">
                <a:solidFill>
                  <a:srgbClr val="C00000"/>
                </a:solidFill>
                <a:latin typeface="Times New Roman" panose="02020603050405020304" pitchFamily="18" charset="0"/>
                <a:cs typeface="Times New Roman" panose="02020603050405020304" pitchFamily="18" charset="0"/>
              </a:rPr>
              <a:t>điều</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hòa</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không</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nằm</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trong</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thành</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phần</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cấu</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trúc</a:t>
            </a:r>
            <a:r>
              <a:rPr lang="en-US" sz="1200" b="0" dirty="0">
                <a:solidFill>
                  <a:srgbClr val="C00000"/>
                </a:solidFill>
                <a:latin typeface="Times New Roman" panose="02020603050405020304" pitchFamily="18" charset="0"/>
                <a:cs typeface="Times New Roman" panose="02020603050405020304" pitchFamily="18" charset="0"/>
              </a:rPr>
              <a:t> </a:t>
            </a:r>
            <a:r>
              <a:rPr lang="en-US" sz="1200" b="0" dirty="0" err="1">
                <a:solidFill>
                  <a:srgbClr val="C00000"/>
                </a:solidFill>
                <a:latin typeface="Times New Roman" panose="02020603050405020304" pitchFamily="18" charset="0"/>
                <a:cs typeface="Times New Roman" panose="02020603050405020304" pitchFamily="18" charset="0"/>
              </a:rPr>
              <a:t>của</a:t>
            </a:r>
            <a:r>
              <a:rPr lang="en-US" sz="1200" b="0" dirty="0">
                <a:solidFill>
                  <a:srgbClr val="C00000"/>
                </a:solidFill>
                <a:latin typeface="Times New Roman" panose="02020603050405020304" pitchFamily="18" charset="0"/>
                <a:cs typeface="Times New Roman" panose="02020603050405020304" pitchFamily="18" charset="0"/>
              </a:rPr>
              <a:t> operon </a:t>
            </a:r>
          </a:p>
          <a:p>
            <a:endParaRPr lang="en-US" dirty="0"/>
          </a:p>
        </p:txBody>
      </p:sp>
      <p:sp>
        <p:nvSpPr>
          <p:cNvPr id="4" name="Slide Number Placeholder 3"/>
          <p:cNvSpPr>
            <a:spLocks noGrp="1"/>
          </p:cNvSpPr>
          <p:nvPr>
            <p:ph type="sldNum" sz="quarter" idx="5"/>
          </p:nvPr>
        </p:nvSpPr>
        <p:spPr/>
        <p:txBody>
          <a:bodyPr/>
          <a:lstStyle/>
          <a:p>
            <a:fld id="{E10ABEF9-E14C-4C5B-9C12-DA33E605CBF7}" type="slidenum">
              <a:rPr lang="en-US" smtClean="0"/>
              <a:t>7</a:t>
            </a:fld>
            <a:endParaRPr lang="en-US"/>
          </a:p>
        </p:txBody>
      </p:sp>
    </p:spTree>
    <p:extLst>
      <p:ext uri="{BB962C8B-B14F-4D97-AF65-F5344CB8AC3E}">
        <p14:creationId xmlns:p14="http://schemas.microsoft.com/office/powerpoint/2010/main" val="134537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800" dirty="0">
                <a:effectLst/>
                <a:latin typeface="Times New Roman" panose="02020603050405020304" pitchFamily="18" charset="0"/>
                <a:ea typeface="Times New Roman" panose="02020603050405020304" pitchFamily="18" charset="0"/>
              </a:rPr>
              <a:t>GV yêu cầu HS đọc SGK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ảnh</a:t>
            </a:r>
            <a:r>
              <a:rPr lang="vi-VN" sz="1800" dirty="0">
                <a:effectLst/>
                <a:latin typeface="Times New Roman" panose="02020603050405020304" pitchFamily="18" charset="0"/>
                <a:ea typeface="Times New Roman" panose="02020603050405020304" pitchFamily="18" charset="0"/>
              </a:rPr>
              <a:t> và hoạt động nhóm </a:t>
            </a:r>
            <a:r>
              <a:rPr lang="en-US" sz="1800" dirty="0" err="1">
                <a:effectLst/>
                <a:latin typeface="Times New Roman" panose="02020603050405020304" pitchFamily="18" charset="0"/>
                <a:ea typeface="Times New Roman" panose="02020603050405020304" pitchFamily="18" charset="0"/>
              </a:rPr>
              <a:t>cặp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đôi</a:t>
            </a:r>
            <a:r>
              <a:rPr lang="vi-VN" sz="1800" dirty="0">
                <a:effectLst/>
                <a:latin typeface="Times New Roman" panose="02020603050405020304" pitchFamily="18" charset="0"/>
                <a:ea typeface="Times New Roman" panose="02020603050405020304" pitchFamily="18" charset="0"/>
              </a:rPr>
              <a:t> lời câu hỏi sau:</a:t>
            </a:r>
            <a:endParaRPr lang="en-US" sz="1800" dirty="0">
              <a:effectLst/>
              <a:latin typeface="Times New Roman" panose="02020603050405020304" pitchFamily="18" charset="0"/>
              <a:ea typeface="Times New Roman" panose="02020603050405020304" pitchFamily="18" charset="0"/>
            </a:endParaRPr>
          </a:p>
          <a:p>
            <a:pPr algn="just"/>
            <a:r>
              <a:rPr lang="vi-VN" sz="1800" i="1" dirty="0">
                <a:effectLst/>
                <a:latin typeface="Times New Roman" panose="02020603050405020304" pitchFamily="18" charset="0"/>
                <a:ea typeface="Times New Roman" panose="02020603050405020304" pitchFamily="18" charset="0"/>
              </a:rPr>
              <a:t>(1) Phân tích ý nghĩa của điều hòa hoạt động gene trong tế bào và quá trình phát triển cá thể. Giải thích?</a:t>
            </a:r>
            <a:endParaRPr lang="en-US" sz="1800" dirty="0">
              <a:effectLst/>
              <a:latin typeface="Times New Roman" panose="02020603050405020304" pitchFamily="18" charset="0"/>
              <a:ea typeface="Times New Roman" panose="02020603050405020304" pitchFamily="18" charset="0"/>
            </a:endParaRPr>
          </a:p>
          <a:p>
            <a:pPr algn="just"/>
            <a:r>
              <a:rPr lang="vi-VN" sz="1800" i="1" dirty="0">
                <a:effectLst/>
                <a:latin typeface="Times New Roman" panose="02020603050405020304" pitchFamily="18" charset="0"/>
                <a:ea typeface="Times New Roman" panose="02020603050405020304" pitchFamily="18" charset="0"/>
              </a:rPr>
              <a:t>(2) Hãy tìm thêm một số ứng dụng của điều hòa biểu hiện gene trong nông nghiệp và trong y học?</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0ABEF9-E14C-4C5B-9C12-DA33E605CBF7}" type="slidenum">
              <a:rPr lang="en-US" smtClean="0"/>
              <a:t>19</a:t>
            </a:fld>
            <a:endParaRPr lang="en-US"/>
          </a:p>
        </p:txBody>
      </p:sp>
    </p:spTree>
    <p:extLst>
      <p:ext uri="{BB962C8B-B14F-4D97-AF65-F5344CB8AC3E}">
        <p14:creationId xmlns:p14="http://schemas.microsoft.com/office/powerpoint/2010/main" val="176183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3469-C15E-41E7-A783-53C468EDD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729EB3-CB28-43FB-B4E0-4C5B94C592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F29521-3917-4288-B471-299AA4C04B26}"/>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5" name="Footer Placeholder 4">
            <a:extLst>
              <a:ext uri="{FF2B5EF4-FFF2-40B4-BE49-F238E27FC236}">
                <a16:creationId xmlns:a16="http://schemas.microsoft.com/office/drawing/2014/main" id="{7C383723-85B7-4EE8-85FB-584CC590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CD601-C3B5-46CC-B86A-B33CE69D550A}"/>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359642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1E6E-B9C8-4A2F-A843-D456C0BB2B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577BC-4AA5-4471-A245-7906B3BA0D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0F088-1125-44BE-96B1-85520F6A57C0}"/>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5" name="Footer Placeholder 4">
            <a:extLst>
              <a:ext uri="{FF2B5EF4-FFF2-40B4-BE49-F238E27FC236}">
                <a16:creationId xmlns:a16="http://schemas.microsoft.com/office/drawing/2014/main" id="{1DCB9562-8A9E-4BE0-9DF0-87E80C6E4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DE87-7CEB-4E4F-8FD1-8A6E46868076}"/>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39880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930BB-BB44-462E-B009-45DB318553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496762-05DC-48D0-A077-5FBE3969F4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55CF2-97F1-4CD3-825E-2BC48AFD58C8}"/>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5" name="Footer Placeholder 4">
            <a:extLst>
              <a:ext uri="{FF2B5EF4-FFF2-40B4-BE49-F238E27FC236}">
                <a16:creationId xmlns:a16="http://schemas.microsoft.com/office/drawing/2014/main" id="{C214D61E-49C9-46D0-BAEB-692E52ADF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ADEEE-5D65-401B-AB41-34550F1D948F}"/>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381183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B05CA7C-3E0C-4F86-A58B-29229CF567B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F50AA74-0EF0-4CF3-AFEA-D8EDE9CF07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C068FF6-BBCC-40F8-8EEB-10543AB1C0CD}"/>
              </a:ext>
            </a:extLst>
          </p:cNvPr>
          <p:cNvSpPr>
            <a:spLocks noGrp="1" noChangeArrowheads="1"/>
          </p:cNvSpPr>
          <p:nvPr>
            <p:ph type="sldNum" sz="quarter" idx="12"/>
          </p:nvPr>
        </p:nvSpPr>
        <p:spPr>
          <a:ln/>
        </p:spPr>
        <p:txBody>
          <a:bodyPr/>
          <a:lstStyle>
            <a:lvl1pPr>
              <a:defRPr/>
            </a:lvl1pPr>
          </a:lstStyle>
          <a:p>
            <a:pPr>
              <a:defRPr/>
            </a:pPr>
            <a:fld id="{18980D82-6A20-47E0-9119-C5596A5737C4}" type="slidenum">
              <a:rPr lang="en-US" altLang="en-US"/>
              <a:pPr>
                <a:defRPr/>
              </a:pPr>
              <a:t>‹#›</a:t>
            </a:fld>
            <a:endParaRPr lang="en-US" altLang="en-US"/>
          </a:p>
        </p:txBody>
      </p:sp>
    </p:spTree>
    <p:extLst>
      <p:ext uri="{BB962C8B-B14F-4D97-AF65-F5344CB8AC3E}">
        <p14:creationId xmlns:p14="http://schemas.microsoft.com/office/powerpoint/2010/main" val="35235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3041-A303-42AA-9E39-2423BB22F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79DB3-5277-47E2-B27F-F5701C0092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E68B9-CC42-4667-A2D5-F488B85D61DA}"/>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5" name="Footer Placeholder 4">
            <a:extLst>
              <a:ext uri="{FF2B5EF4-FFF2-40B4-BE49-F238E27FC236}">
                <a16:creationId xmlns:a16="http://schemas.microsoft.com/office/drawing/2014/main" id="{C8E20F3D-FCFE-4ED3-9596-DC8031AA0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4073D-25CC-41B9-8576-9185565B9564}"/>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160344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7C43-A5F6-43F1-9F14-372EEC7654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BC44D8-1A5B-4EA3-8497-F0A9CF18B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F24942-09E4-4B76-9A91-99B89C214879}"/>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5" name="Footer Placeholder 4">
            <a:extLst>
              <a:ext uri="{FF2B5EF4-FFF2-40B4-BE49-F238E27FC236}">
                <a16:creationId xmlns:a16="http://schemas.microsoft.com/office/drawing/2014/main" id="{414A224C-C3C4-4A45-893F-8524FD5E0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A7E5A-F86E-4C06-9A11-86A820EBB094}"/>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409483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074E-DFBD-4D68-B8AD-3D7484CBE3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8BD42-78CF-4615-A159-FC69482C3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65AF5-6E41-457B-8F2F-C4247B3C72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C0D2C7-5390-4985-8A4A-6EA21EFFEDBD}"/>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6" name="Footer Placeholder 5">
            <a:extLst>
              <a:ext uri="{FF2B5EF4-FFF2-40B4-BE49-F238E27FC236}">
                <a16:creationId xmlns:a16="http://schemas.microsoft.com/office/drawing/2014/main" id="{24D23E50-92D4-40B2-AB22-CEFEE0AA8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A43A0-E1C7-4519-8050-8AEB1DC383DD}"/>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250657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1FD5-E4F8-44F2-A0A3-91C800C6D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A95268-E464-4B4C-8E2A-813478606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C5534-55D3-4D02-9C55-0B2948E060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354F5-AC90-4619-A408-71BF9B1CD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3B8E3-FD57-4639-9E8A-468C0142B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4CA9D-BEFC-45FC-9BE2-0DD0F4FD5DC9}"/>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8" name="Footer Placeholder 7">
            <a:extLst>
              <a:ext uri="{FF2B5EF4-FFF2-40B4-BE49-F238E27FC236}">
                <a16:creationId xmlns:a16="http://schemas.microsoft.com/office/drawing/2014/main" id="{75AF232A-EB8F-4DB7-9F37-27AA61B833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A1C313-286E-4DF7-AF4C-1E6A4F2A67FC}"/>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173571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E3A9-09D5-40EA-B831-50459735F0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190C72-DE47-47A9-BF4C-EED699E3077D}"/>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4" name="Footer Placeholder 3">
            <a:extLst>
              <a:ext uri="{FF2B5EF4-FFF2-40B4-BE49-F238E27FC236}">
                <a16:creationId xmlns:a16="http://schemas.microsoft.com/office/drawing/2014/main" id="{0D743B62-B56F-4C03-9D96-271AED606D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D5F661-015D-429D-B8D6-3088884EAAA9}"/>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380542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30C2C-B5F4-4153-B49D-B3F29B7323A5}"/>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3" name="Footer Placeholder 2">
            <a:extLst>
              <a:ext uri="{FF2B5EF4-FFF2-40B4-BE49-F238E27FC236}">
                <a16:creationId xmlns:a16="http://schemas.microsoft.com/office/drawing/2014/main" id="{4FF545B2-EC69-4182-A16A-B5F0B323E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D5E64-BFE2-4654-A8A2-8A1AA8524829}"/>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27685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1046-5256-4269-8735-41E6375C1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2CAAE4-CE8C-4BC6-B849-A20EFB293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21559C-4EF0-4F4B-9B1D-102CA3B02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AD12F-25AB-47BA-AE7C-717D412A5B7B}"/>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6" name="Footer Placeholder 5">
            <a:extLst>
              <a:ext uri="{FF2B5EF4-FFF2-40B4-BE49-F238E27FC236}">
                <a16:creationId xmlns:a16="http://schemas.microsoft.com/office/drawing/2014/main" id="{A9CEE7CA-C23B-483E-9919-F796EFE48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C8C73-2206-4CA4-8C6E-8BDAC6E1AE09}"/>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208834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53CB-A2C1-4844-A8E2-17F323821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07C746-7D87-4EAA-93BC-8118C8728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26590E-CD18-4D8F-8934-B5DEA071D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B4F5B-9743-493B-9E03-9535FABD9C4F}"/>
              </a:ext>
            </a:extLst>
          </p:cNvPr>
          <p:cNvSpPr>
            <a:spLocks noGrp="1"/>
          </p:cNvSpPr>
          <p:nvPr>
            <p:ph type="dt" sz="half" idx="10"/>
          </p:nvPr>
        </p:nvSpPr>
        <p:spPr/>
        <p:txBody>
          <a:bodyPr/>
          <a:lstStyle/>
          <a:p>
            <a:fld id="{7572467D-C94B-4208-A46E-50B3D626C49E}" type="datetimeFigureOut">
              <a:rPr lang="en-US" smtClean="0"/>
              <a:t>9/30/2025</a:t>
            </a:fld>
            <a:endParaRPr lang="en-US"/>
          </a:p>
        </p:txBody>
      </p:sp>
      <p:sp>
        <p:nvSpPr>
          <p:cNvPr id="6" name="Footer Placeholder 5">
            <a:extLst>
              <a:ext uri="{FF2B5EF4-FFF2-40B4-BE49-F238E27FC236}">
                <a16:creationId xmlns:a16="http://schemas.microsoft.com/office/drawing/2014/main" id="{5A3B52A0-075F-44AB-9A3F-041C10C4D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B1D7C-EA62-452A-8582-7980613286F8}"/>
              </a:ext>
            </a:extLst>
          </p:cNvPr>
          <p:cNvSpPr>
            <a:spLocks noGrp="1"/>
          </p:cNvSpPr>
          <p:nvPr>
            <p:ph type="sldNum" sz="quarter" idx="12"/>
          </p:nvPr>
        </p:nvSpPr>
        <p:spPr/>
        <p:txBody>
          <a:bodyPr/>
          <a:lstStyle/>
          <a:p>
            <a:fld id="{E4B39E85-0E60-4FBD-981F-51B8D0096CD6}" type="slidenum">
              <a:rPr lang="en-US" smtClean="0"/>
              <a:t>‹#›</a:t>
            </a:fld>
            <a:endParaRPr lang="en-US"/>
          </a:p>
        </p:txBody>
      </p:sp>
    </p:spTree>
    <p:extLst>
      <p:ext uri="{BB962C8B-B14F-4D97-AF65-F5344CB8AC3E}">
        <p14:creationId xmlns:p14="http://schemas.microsoft.com/office/powerpoint/2010/main" val="266014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0CFCB-67A8-4E92-80C8-33DAD4273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8537E-23DE-4145-9DB1-2625D0A36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C3514-7FC1-411B-8B83-177D35D9C8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2467D-C94B-4208-A46E-50B3D626C49E}" type="datetimeFigureOut">
              <a:rPr lang="en-US" smtClean="0"/>
              <a:t>9/30/2025</a:t>
            </a:fld>
            <a:endParaRPr lang="en-US"/>
          </a:p>
        </p:txBody>
      </p:sp>
      <p:sp>
        <p:nvSpPr>
          <p:cNvPr id="5" name="Footer Placeholder 4">
            <a:extLst>
              <a:ext uri="{FF2B5EF4-FFF2-40B4-BE49-F238E27FC236}">
                <a16:creationId xmlns:a16="http://schemas.microsoft.com/office/drawing/2014/main" id="{E8869B27-17D3-4687-9C0E-AA73E8F7E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C8260-A377-4809-827D-C8427EE1B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39E85-0E60-4FBD-981F-51B8D0096CD6}" type="slidenum">
              <a:rPr lang="en-US" smtClean="0"/>
              <a:t>‹#›</a:t>
            </a:fld>
            <a:endParaRPr lang="en-US"/>
          </a:p>
        </p:txBody>
      </p:sp>
    </p:spTree>
    <p:extLst>
      <p:ext uri="{BB962C8B-B14F-4D97-AF65-F5344CB8AC3E}">
        <p14:creationId xmlns:p14="http://schemas.microsoft.com/office/powerpoint/2010/main" val="4123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083BA29-1662-4F06-B4C9-C38250E4D61D}"/>
              </a:ext>
            </a:extLst>
          </p:cNvPr>
          <p:cNvSpPr txBox="1">
            <a:spLocks noChangeArrowheads="1"/>
          </p:cNvSpPr>
          <p:nvPr/>
        </p:nvSpPr>
        <p:spPr bwMode="auto">
          <a:xfrm>
            <a:off x="1231187" y="0"/>
            <a:ext cx="988545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b="1" dirty="0">
                <a:solidFill>
                  <a:srgbClr val="FF3300"/>
                </a:solidFill>
                <a:latin typeface="Times New Roman" panose="02020603050405020304" pitchFamily="18" charset="0"/>
              </a:rPr>
              <a:t>BÀI 3</a:t>
            </a:r>
          </a:p>
          <a:p>
            <a:pPr algn="ctr">
              <a:spcBef>
                <a:spcPct val="0"/>
              </a:spcBef>
              <a:buFontTx/>
              <a:buNone/>
            </a:pPr>
            <a:r>
              <a:rPr lang="en-US" altLang="en-US" sz="5400" b="1" dirty="0">
                <a:solidFill>
                  <a:srgbClr val="FF3300"/>
                </a:solidFill>
                <a:latin typeface="Times New Roman" panose="02020603050405020304" pitchFamily="18" charset="0"/>
              </a:rPr>
              <a:t>ĐIỀU HÒA BIỂU HIỆN GEN </a:t>
            </a:r>
          </a:p>
        </p:txBody>
      </p:sp>
      <p:sp>
        <p:nvSpPr>
          <p:cNvPr id="4" name="TextBox 3">
            <a:extLst>
              <a:ext uri="{FF2B5EF4-FFF2-40B4-BE49-F238E27FC236}">
                <a16:creationId xmlns:a16="http://schemas.microsoft.com/office/drawing/2014/main" id="{7906C991-20FE-4730-93EE-FDA03BDA32D0}"/>
              </a:ext>
            </a:extLst>
          </p:cNvPr>
          <p:cNvSpPr txBox="1"/>
          <p:nvPr/>
        </p:nvSpPr>
        <p:spPr>
          <a:xfrm>
            <a:off x="305656" y="2174077"/>
            <a:ext cx="11736512" cy="1815882"/>
          </a:xfrm>
          <a:prstGeom prst="rect">
            <a:avLst/>
          </a:prstGeom>
          <a:solidFill>
            <a:schemeClr val="accent4">
              <a:lumMod val="20000"/>
              <a:lumOff val="80000"/>
            </a:schemeClr>
          </a:solid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NỘI DUNG:</a:t>
            </a:r>
          </a:p>
          <a:p>
            <a:r>
              <a:rPr lang="en-US" sz="2800" b="1" dirty="0">
                <a:solidFill>
                  <a:srgbClr val="0000FF"/>
                </a:solidFill>
                <a:latin typeface="Times New Roman" panose="02020603050405020304" pitchFamily="18" charset="0"/>
                <a:cs typeface="Times New Roman" panose="02020603050405020304" pitchFamily="18" charset="0"/>
              </a:rPr>
              <a:t>I. THÍ NGHIỆM PHÁT HIỆN RA OPERON LAC Ở VI KHUẨN E.COLI</a:t>
            </a:r>
          </a:p>
          <a:p>
            <a:r>
              <a:rPr lang="en-US" sz="2800" b="1" dirty="0">
                <a:solidFill>
                  <a:srgbClr val="0000FF"/>
                </a:solidFill>
                <a:latin typeface="Times New Roman" panose="02020603050405020304" pitchFamily="18" charset="0"/>
                <a:cs typeface="Times New Roman" panose="02020603050405020304" pitchFamily="18" charset="0"/>
              </a:rPr>
              <a:t>II. Ý NGHĨA VÀ ỨNG DỤNG THỰC TIỄN CỦA ĐIỀU HOÀ BIỂU HIỆN GENE</a:t>
            </a:r>
          </a:p>
        </p:txBody>
      </p:sp>
      <p:pic>
        <p:nvPicPr>
          <p:cNvPr id="5" name="Picture 4">
            <a:extLst>
              <a:ext uri="{FF2B5EF4-FFF2-40B4-BE49-F238E27FC236}">
                <a16:creationId xmlns:a16="http://schemas.microsoft.com/office/drawing/2014/main" id="{721E3EE8-6AB3-41F9-ADF1-450F66BBD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689" y="3989959"/>
            <a:ext cx="6462445" cy="2647145"/>
          </a:xfrm>
          <a:prstGeom prst="rect">
            <a:avLst/>
          </a:prstGeom>
        </p:spPr>
      </p:pic>
    </p:spTree>
    <p:extLst>
      <p:ext uri="{BB962C8B-B14F-4D97-AF65-F5344CB8AC3E}">
        <p14:creationId xmlns:p14="http://schemas.microsoft.com/office/powerpoint/2010/main" val="19481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7344C-AC44-40AD-9FC9-3A88ED31DB2E}"/>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a.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vi-VN" sz="2800" b="1" i="1" spc="-6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5">
            <a:extLst>
              <a:ext uri="{FF2B5EF4-FFF2-40B4-BE49-F238E27FC236}">
                <a16:creationId xmlns:a16="http://schemas.microsoft.com/office/drawing/2014/main" id="{7F2C735A-CB82-4F6D-AB2C-57CB4BEF8507}"/>
              </a:ext>
            </a:extLst>
          </p:cNvPr>
          <p:cNvGraphicFramePr>
            <a:graphicFrameLocks noGrp="1"/>
          </p:cNvGraphicFramePr>
          <p:nvPr>
            <p:extLst>
              <p:ext uri="{D42A27DB-BD31-4B8C-83A1-F6EECF244321}">
                <p14:modId xmlns:p14="http://schemas.microsoft.com/office/powerpoint/2010/main" val="3759974290"/>
              </p:ext>
            </p:extLst>
          </p:nvPr>
        </p:nvGraphicFramePr>
        <p:xfrm>
          <a:off x="285392" y="953770"/>
          <a:ext cx="11437421" cy="4142212"/>
        </p:xfrm>
        <a:graphic>
          <a:graphicData uri="http://schemas.openxmlformats.org/drawingml/2006/table">
            <a:tbl>
              <a:tblPr firstRow="1" bandRow="1">
                <a:tableStyleId>{5C22544A-7EE6-4342-B048-85BDC9FD1C3A}</a:tableStyleId>
              </a:tblPr>
              <a:tblGrid>
                <a:gridCol w="2319361">
                  <a:extLst>
                    <a:ext uri="{9D8B030D-6E8A-4147-A177-3AD203B41FA5}">
                      <a16:colId xmlns:a16="http://schemas.microsoft.com/office/drawing/2014/main" val="3176337704"/>
                    </a:ext>
                  </a:extLst>
                </a:gridCol>
                <a:gridCol w="9118060">
                  <a:extLst>
                    <a:ext uri="{9D8B030D-6E8A-4147-A177-3AD203B41FA5}">
                      <a16:colId xmlns:a16="http://schemas.microsoft.com/office/drawing/2014/main" val="874856429"/>
                    </a:ext>
                  </a:extLst>
                </a:gridCol>
              </a:tblGrid>
              <a:tr h="491549">
                <a:tc>
                  <a:txBody>
                    <a:bodyPr/>
                    <a:lstStyle/>
                    <a:p>
                      <a:r>
                        <a:rPr lang="en-US" sz="2800" b="1" dirty="0">
                          <a:solidFill>
                            <a:schemeClr val="tx1"/>
                          </a:solidFill>
                          <a:latin typeface="Times New Roman" panose="02020603050405020304" pitchFamily="18" charset="0"/>
                          <a:cs typeface="Times New Roman" panose="02020603050405020304" pitchFamily="18" charset="0"/>
                        </a:rPr>
                        <a:t>Operon lac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439975"/>
                  </a:ext>
                </a:extLst>
              </a:tr>
              <a:tr h="896354">
                <a:tc rowSpan="2">
                  <a:txBody>
                    <a:bodyPr/>
                    <a:lstStyle/>
                    <a:p>
                      <a:pPr algn="ctr"/>
                      <a:r>
                        <a:rPr lang="en-US" sz="2800" b="1" dirty="0" err="1">
                          <a:latin typeface="Times New Roman" panose="02020603050405020304" pitchFamily="18" charset="0"/>
                          <a:cs typeface="Times New Roman" panose="02020603050405020304" pitchFamily="18" charset="0"/>
                        </a:rPr>
                        <a:t>Vùng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hòa</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50634"/>
                  </a:ext>
                </a:extLst>
              </a:tr>
              <a:tr h="8963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851884"/>
                  </a:ext>
                </a:extLst>
              </a:tr>
              <a:tr h="634957">
                <a:tc rowSpan="3">
                  <a:txBody>
                    <a:bodyPr/>
                    <a:lstStyle/>
                    <a:p>
                      <a:pPr algn="ctr"/>
                      <a:r>
                        <a:rPr lang="en-US" sz="2800" b="1" dirty="0">
                          <a:latin typeface="Times New Roman" panose="02020603050405020304" pitchFamily="18" charset="0"/>
                          <a:cs typeface="Times New Roman" panose="02020603050405020304" pitchFamily="18" charset="0"/>
                        </a:rPr>
                        <a:t>Gen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071664"/>
                  </a:ext>
                </a:extLst>
              </a:tr>
              <a:tr h="56507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0936049"/>
                  </a:ext>
                </a:extLst>
              </a:tr>
              <a:tr h="53425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4422291"/>
                  </a:ext>
                </a:extLst>
              </a:tr>
            </a:tbl>
          </a:graphicData>
        </a:graphic>
      </p:graphicFrame>
      <p:sp>
        <p:nvSpPr>
          <p:cNvPr id="6" name="TextBox 5">
            <a:extLst>
              <a:ext uri="{FF2B5EF4-FFF2-40B4-BE49-F238E27FC236}">
                <a16:creationId xmlns:a16="http://schemas.microsoft.com/office/drawing/2014/main" id="{150750E7-9502-4D8E-8946-C1923AAF6BA4}"/>
              </a:ext>
            </a:extLst>
          </p:cNvPr>
          <p:cNvSpPr txBox="1"/>
          <p:nvPr/>
        </p:nvSpPr>
        <p:spPr>
          <a:xfrm>
            <a:off x="2319105" y="1475549"/>
            <a:ext cx="9707652" cy="928203"/>
          </a:xfrm>
          <a:prstGeom prst="rect">
            <a:avLst/>
          </a:prstGeom>
          <a:noFill/>
        </p:spPr>
        <p:txBody>
          <a:bodyPr wrap="square">
            <a:spAutoFit/>
          </a:bodyPr>
          <a:lstStyle/>
          <a:p>
            <a:pPr marL="257810" marR="572770" algn="just">
              <a:lnSpc>
                <a:spcPct val="97000"/>
              </a:lnSpc>
              <a:spcBef>
                <a:spcPts val="235"/>
              </a:spcBef>
              <a:spcAft>
                <a:spcPts val="0"/>
              </a:spcAft>
            </a:pPr>
            <a:r>
              <a:rPr lang="vi-VN" sz="2800" b="1" dirty="0">
                <a:solidFill>
                  <a:srgbClr val="0000FF"/>
                </a:solidFill>
                <a:effectLst/>
                <a:latin typeface="Times New Roman" panose="02020603050405020304" pitchFamily="18" charset="0"/>
                <a:ea typeface="Times New Roman" panose="02020603050405020304" pitchFamily="18" charset="0"/>
              </a:rPr>
              <a:t>Trình</a:t>
            </a:r>
            <a:r>
              <a:rPr lang="vi-VN" sz="2800" b="1" spc="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tự</a:t>
            </a:r>
            <a:r>
              <a:rPr lang="vi-VN" sz="2800" b="1" spc="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P</a:t>
            </a:r>
            <a:r>
              <a:rPr lang="vi-VN" sz="2800" b="1" spc="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(promoter):</a:t>
            </a:r>
            <a:r>
              <a:rPr lang="vi-VN" sz="2800" b="1" spc="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nơi</a:t>
            </a:r>
            <a:r>
              <a:rPr lang="vi-VN" sz="2800" b="1" spc="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enzyme</a:t>
            </a:r>
            <a:r>
              <a:rPr lang="vi-VN" sz="2800" b="1" spc="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RNA</a:t>
            </a:r>
            <a:r>
              <a:rPr lang="vi-VN" sz="2800" b="1" spc="-28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polymerase bám vào khởi động quá trình</a:t>
            </a:r>
            <a:r>
              <a:rPr lang="vi-VN" sz="2800" b="1" spc="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phiên</a:t>
            </a:r>
            <a:r>
              <a:rPr lang="vi-VN" sz="2800" b="1" spc="-30"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mã</a:t>
            </a:r>
            <a:r>
              <a:rPr lang="vi-VN" sz="2800" b="1" spc="-2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các</a:t>
            </a:r>
            <a:r>
              <a:rPr lang="vi-VN" sz="2800" b="1" spc="-30"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gene</a:t>
            </a:r>
            <a:r>
              <a:rPr lang="vi-VN" sz="2800" b="1" spc="-25"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cấu</a:t>
            </a:r>
            <a:r>
              <a:rPr lang="vi-VN" sz="2800" b="1" spc="-30"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trúc.</a:t>
            </a:r>
            <a:endParaRPr lang="en-US" sz="2800" b="1" dirty="0">
              <a:solidFill>
                <a:srgbClr val="0000FF"/>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B1107138-B18F-4E08-B45A-2A5F387B6432}"/>
              </a:ext>
            </a:extLst>
          </p:cNvPr>
          <p:cNvSpPr txBox="1"/>
          <p:nvPr/>
        </p:nvSpPr>
        <p:spPr>
          <a:xfrm>
            <a:off x="2439255" y="2420086"/>
            <a:ext cx="9467353" cy="928203"/>
          </a:xfrm>
          <a:prstGeom prst="rect">
            <a:avLst/>
          </a:prstGeom>
          <a:noFill/>
        </p:spPr>
        <p:txBody>
          <a:bodyPr wrap="square">
            <a:spAutoFit/>
          </a:bodyPr>
          <a:lstStyle/>
          <a:p>
            <a:pPr marL="257810" marR="455295">
              <a:lnSpc>
                <a:spcPct val="97000"/>
              </a:lnSpc>
              <a:spcBef>
                <a:spcPts val="730"/>
              </a:spcBef>
              <a:spcAft>
                <a:spcPts val="0"/>
              </a:spcAft>
            </a:pPr>
            <a:r>
              <a:rPr lang="vi-VN" sz="2800" b="1" spc="-5" dirty="0">
                <a:solidFill>
                  <a:srgbClr val="FF0000"/>
                </a:solidFill>
                <a:effectLst/>
                <a:latin typeface="Times New Roman" panose="02020603050405020304" pitchFamily="18" charset="0"/>
                <a:ea typeface="Times New Roman" panose="02020603050405020304" pitchFamily="18" charset="0"/>
              </a:rPr>
              <a:t>Trình</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spc="-5" dirty="0">
                <a:solidFill>
                  <a:srgbClr val="FF0000"/>
                </a:solidFill>
                <a:effectLst/>
                <a:latin typeface="Times New Roman" panose="02020603050405020304" pitchFamily="18" charset="0"/>
                <a:ea typeface="Times New Roman" panose="02020603050405020304" pitchFamily="18" charset="0"/>
              </a:rPr>
              <a:t>tự</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spc="-5" dirty="0">
                <a:solidFill>
                  <a:srgbClr val="FF0000"/>
                </a:solidFill>
                <a:effectLst/>
                <a:latin typeface="Times New Roman" panose="02020603050405020304" pitchFamily="18" charset="0"/>
                <a:ea typeface="Times New Roman" panose="02020603050405020304" pitchFamily="18" charset="0"/>
              </a:rPr>
              <a:t>O</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spc="-5" dirty="0">
                <a:solidFill>
                  <a:srgbClr val="FF0000"/>
                </a:solidFill>
                <a:effectLst/>
                <a:latin typeface="Times New Roman" panose="02020603050405020304" pitchFamily="18" charset="0"/>
                <a:ea typeface="Times New Roman" panose="02020603050405020304" pitchFamily="18" charset="0"/>
              </a:rPr>
              <a:t>(operator):</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nơi</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liên</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kết</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với</a:t>
            </a:r>
            <a:r>
              <a:rPr lang="vi-VN" sz="2800" b="1" spc="-65"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protein</a:t>
            </a:r>
            <a:r>
              <a:rPr lang="vi-VN" sz="2800" b="1" spc="-285"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ức</a:t>
            </a:r>
            <a:r>
              <a:rPr lang="vi-VN" sz="2800" b="1" spc="-75"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chế,</a:t>
            </a:r>
            <a:r>
              <a:rPr lang="vi-VN" sz="2800" b="1" spc="-80"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ngăn</a:t>
            </a:r>
            <a:r>
              <a:rPr lang="vi-VN" sz="2800" b="1" spc="-80"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cản</a:t>
            </a:r>
            <a:r>
              <a:rPr lang="vi-VN" sz="2800" b="1" spc="-75"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quá</a:t>
            </a:r>
            <a:r>
              <a:rPr lang="vi-VN" sz="2800" b="1" spc="-75"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trình</a:t>
            </a:r>
            <a:r>
              <a:rPr lang="vi-VN" sz="2800" b="1" spc="-75"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phiên</a:t>
            </a:r>
            <a:r>
              <a:rPr lang="vi-VN" sz="2800" b="1" spc="-75" dirty="0">
                <a:solidFill>
                  <a:srgbClr val="FF0000"/>
                </a:solidFill>
                <a:effectLst/>
                <a:latin typeface="Times New Roman" panose="02020603050405020304" pitchFamily="18" charset="0"/>
                <a:ea typeface="Times New Roman" panose="02020603050405020304" pitchFamily="18" charset="0"/>
              </a:rPr>
              <a:t> </a:t>
            </a:r>
            <a:r>
              <a:rPr lang="vi-VN" sz="2800" b="1" spc="-5" dirty="0">
                <a:solidFill>
                  <a:srgbClr val="FF0000"/>
                </a:solidFill>
                <a:effectLst/>
                <a:latin typeface="Times New Roman" panose="02020603050405020304" pitchFamily="18" charset="0"/>
                <a:ea typeface="Times New Roman" panose="02020603050405020304" pitchFamily="18" charset="0"/>
              </a:rPr>
              <a:t>mã.</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9B56F2F-EFEF-4399-8171-74CA48ADEAFF}"/>
              </a:ext>
            </a:extLst>
          </p:cNvPr>
          <p:cNvSpPr txBox="1"/>
          <p:nvPr/>
        </p:nvSpPr>
        <p:spPr>
          <a:xfrm>
            <a:off x="2587089" y="3405002"/>
            <a:ext cx="7574053" cy="523220"/>
          </a:xfrm>
          <a:prstGeom prst="rect">
            <a:avLst/>
          </a:prstGeom>
          <a:noFill/>
        </p:spPr>
        <p:txBody>
          <a:bodyPr wrap="square">
            <a:spAutoFit/>
          </a:bodyPr>
          <a:lstStyle/>
          <a:p>
            <a:pPr marL="257810" marR="0">
              <a:spcBef>
                <a:spcPts val="595"/>
              </a:spcBef>
              <a:spcAft>
                <a:spcPts val="0"/>
              </a:spcAft>
            </a:pPr>
            <a:r>
              <a:rPr lang="vi-VN" sz="2800" b="1" i="1" dirty="0">
                <a:solidFill>
                  <a:srgbClr val="9933FF"/>
                </a:solidFill>
                <a:effectLst/>
                <a:latin typeface="Times New Roman" panose="02020603050405020304" pitchFamily="18" charset="0"/>
                <a:ea typeface="Times New Roman" panose="02020603050405020304" pitchFamily="18" charset="0"/>
              </a:rPr>
              <a:t>LacZ</a:t>
            </a:r>
            <a:r>
              <a:rPr lang="vi-VN" sz="2800" b="1" i="1" spc="-60" dirty="0">
                <a:solidFill>
                  <a:srgbClr val="9933FF"/>
                </a:solidFill>
                <a:effectLst/>
                <a:latin typeface="Times New Roman" panose="02020603050405020304" pitchFamily="18" charset="0"/>
                <a:ea typeface="Times New Roman" panose="02020603050405020304" pitchFamily="18" charset="0"/>
              </a:rPr>
              <a:t> </a:t>
            </a:r>
            <a:r>
              <a:rPr lang="vi-VN" sz="2800" b="1" dirty="0">
                <a:solidFill>
                  <a:srgbClr val="9933FF"/>
                </a:solidFill>
                <a:effectLst/>
                <a:latin typeface="Times New Roman" panose="02020603050405020304" pitchFamily="18" charset="0"/>
                <a:ea typeface="Times New Roman" panose="02020603050405020304" pitchFamily="18" charset="0"/>
              </a:rPr>
              <a:t>quy</a:t>
            </a:r>
            <a:r>
              <a:rPr lang="vi-VN" sz="2800" b="1" spc="-55" dirty="0">
                <a:solidFill>
                  <a:srgbClr val="9933FF"/>
                </a:solidFill>
                <a:effectLst/>
                <a:latin typeface="Times New Roman" panose="02020603050405020304" pitchFamily="18" charset="0"/>
                <a:ea typeface="Times New Roman" panose="02020603050405020304" pitchFamily="18" charset="0"/>
              </a:rPr>
              <a:t> </a:t>
            </a:r>
            <a:r>
              <a:rPr lang="vi-VN" sz="2800" b="1" dirty="0">
                <a:solidFill>
                  <a:srgbClr val="9933FF"/>
                </a:solidFill>
                <a:effectLst/>
                <a:latin typeface="Times New Roman" panose="02020603050405020304" pitchFamily="18" charset="0"/>
                <a:ea typeface="Times New Roman" panose="02020603050405020304" pitchFamily="18" charset="0"/>
              </a:rPr>
              <a:t>định</a:t>
            </a:r>
            <a:r>
              <a:rPr lang="vi-VN" sz="2800" b="1" spc="-55" dirty="0">
                <a:solidFill>
                  <a:srgbClr val="9933FF"/>
                </a:solidFill>
                <a:effectLst/>
                <a:latin typeface="Times New Roman" panose="02020603050405020304" pitchFamily="18" charset="0"/>
                <a:ea typeface="Times New Roman" panose="02020603050405020304" pitchFamily="18" charset="0"/>
              </a:rPr>
              <a:t> </a:t>
            </a:r>
            <a:r>
              <a:rPr lang="vi-VN" sz="2800" b="1" dirty="0">
                <a:solidFill>
                  <a:srgbClr val="9933FF"/>
                </a:solidFill>
                <a:effectLst/>
                <a:latin typeface="Times New Roman" panose="02020603050405020304" pitchFamily="18" charset="0"/>
                <a:ea typeface="Times New Roman" panose="02020603050405020304" pitchFamily="18" charset="0"/>
              </a:rPr>
              <a:t>enzyme</a:t>
            </a:r>
            <a:r>
              <a:rPr lang="vi-VN" sz="2800" b="1" spc="-55" dirty="0">
                <a:solidFill>
                  <a:srgbClr val="9933FF"/>
                </a:solidFill>
                <a:effectLst/>
                <a:latin typeface="Times New Roman" panose="02020603050405020304" pitchFamily="18" charset="0"/>
                <a:ea typeface="Times New Roman" panose="02020603050405020304" pitchFamily="18" charset="0"/>
              </a:rPr>
              <a:t> </a:t>
            </a:r>
            <a:r>
              <a:rPr lang="vi-VN" sz="2800" b="1" dirty="0">
                <a:solidFill>
                  <a:srgbClr val="9933FF"/>
                </a:solidFill>
                <a:effectLst/>
                <a:latin typeface="Times New Roman" panose="02020603050405020304" pitchFamily="18" charset="0"/>
                <a:ea typeface="Times New Roman" panose="02020603050405020304" pitchFamily="18" charset="0"/>
              </a:rPr>
              <a:t>β-galactosidase</a:t>
            </a:r>
            <a:endParaRPr lang="en-US" sz="2800" b="1" dirty="0">
              <a:solidFill>
                <a:srgbClr val="9933FF"/>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2B3C4A80-D6D5-4F63-96B5-96F60999B2FA}"/>
              </a:ext>
            </a:extLst>
          </p:cNvPr>
          <p:cNvSpPr txBox="1"/>
          <p:nvPr/>
        </p:nvSpPr>
        <p:spPr>
          <a:xfrm>
            <a:off x="2587089" y="4040449"/>
            <a:ext cx="6097712" cy="523220"/>
          </a:xfrm>
          <a:prstGeom prst="rect">
            <a:avLst/>
          </a:prstGeom>
          <a:noFill/>
        </p:spPr>
        <p:txBody>
          <a:bodyPr wrap="square">
            <a:spAutoFit/>
          </a:bodyPr>
          <a:lstStyle/>
          <a:p>
            <a:pPr marL="257810" marR="0">
              <a:spcBef>
                <a:spcPts val="635"/>
              </a:spcBef>
              <a:spcAft>
                <a:spcPts val="0"/>
              </a:spcAft>
            </a:pPr>
            <a:r>
              <a:rPr lang="vi-VN" sz="2800" b="1" i="1" dirty="0">
                <a:solidFill>
                  <a:srgbClr val="290864"/>
                </a:solidFill>
                <a:effectLst/>
                <a:latin typeface="Times New Roman" panose="02020603050405020304" pitchFamily="18" charset="0"/>
                <a:ea typeface="Times New Roman" panose="02020603050405020304" pitchFamily="18" charset="0"/>
              </a:rPr>
              <a:t>LacY</a:t>
            </a:r>
            <a:r>
              <a:rPr lang="vi-VN" sz="2800" b="1" i="1" spc="-30" dirty="0">
                <a:solidFill>
                  <a:srgbClr val="290864"/>
                </a:solidFill>
                <a:effectLst/>
                <a:latin typeface="Times New Roman" panose="02020603050405020304" pitchFamily="18" charset="0"/>
                <a:ea typeface="Times New Roman" panose="02020603050405020304" pitchFamily="18" charset="0"/>
              </a:rPr>
              <a:t> </a:t>
            </a:r>
            <a:r>
              <a:rPr lang="vi-VN" sz="2800" b="1" dirty="0">
                <a:solidFill>
                  <a:srgbClr val="290864"/>
                </a:solidFill>
                <a:effectLst/>
                <a:latin typeface="Times New Roman" panose="02020603050405020304" pitchFamily="18" charset="0"/>
                <a:ea typeface="Times New Roman" panose="02020603050405020304" pitchFamily="18" charset="0"/>
              </a:rPr>
              <a:t>quy</a:t>
            </a:r>
            <a:r>
              <a:rPr lang="vi-VN" sz="2800" b="1" spc="-25" dirty="0">
                <a:solidFill>
                  <a:srgbClr val="290864"/>
                </a:solidFill>
                <a:effectLst/>
                <a:latin typeface="Times New Roman" panose="02020603050405020304" pitchFamily="18" charset="0"/>
                <a:ea typeface="Times New Roman" panose="02020603050405020304" pitchFamily="18" charset="0"/>
              </a:rPr>
              <a:t> </a:t>
            </a:r>
            <a:r>
              <a:rPr lang="vi-VN" sz="2800" b="1" dirty="0">
                <a:solidFill>
                  <a:srgbClr val="290864"/>
                </a:solidFill>
                <a:effectLst/>
                <a:latin typeface="Times New Roman" panose="02020603050405020304" pitchFamily="18" charset="0"/>
                <a:ea typeface="Times New Roman" panose="02020603050405020304" pitchFamily="18" charset="0"/>
              </a:rPr>
              <a:t>định</a:t>
            </a:r>
            <a:r>
              <a:rPr lang="vi-VN" sz="2800" b="1" spc="-25" dirty="0">
                <a:solidFill>
                  <a:srgbClr val="290864"/>
                </a:solidFill>
                <a:effectLst/>
                <a:latin typeface="Times New Roman" panose="02020603050405020304" pitchFamily="18" charset="0"/>
                <a:ea typeface="Times New Roman" panose="02020603050405020304" pitchFamily="18" charset="0"/>
              </a:rPr>
              <a:t> </a:t>
            </a:r>
            <a:r>
              <a:rPr lang="vi-VN" sz="2800" b="1" dirty="0">
                <a:solidFill>
                  <a:srgbClr val="290864"/>
                </a:solidFill>
                <a:effectLst/>
                <a:latin typeface="Times New Roman" panose="02020603050405020304" pitchFamily="18" charset="0"/>
                <a:ea typeface="Times New Roman" panose="02020603050405020304" pitchFamily="18" charset="0"/>
              </a:rPr>
              <a:t>enzyme</a:t>
            </a:r>
            <a:r>
              <a:rPr lang="vi-VN" sz="2800" b="1" spc="-25" dirty="0">
                <a:solidFill>
                  <a:srgbClr val="290864"/>
                </a:solidFill>
                <a:effectLst/>
                <a:latin typeface="Times New Roman" panose="02020603050405020304" pitchFamily="18" charset="0"/>
                <a:ea typeface="Times New Roman" panose="02020603050405020304" pitchFamily="18" charset="0"/>
              </a:rPr>
              <a:t> </a:t>
            </a:r>
            <a:r>
              <a:rPr lang="vi-VN" sz="2800" b="1" dirty="0">
                <a:solidFill>
                  <a:srgbClr val="290864"/>
                </a:solidFill>
                <a:effectLst/>
                <a:latin typeface="Times New Roman" panose="02020603050405020304" pitchFamily="18" charset="0"/>
                <a:ea typeface="Times New Roman" panose="02020603050405020304" pitchFamily="18" charset="0"/>
              </a:rPr>
              <a:t>permease</a:t>
            </a:r>
            <a:endParaRPr lang="en-US" sz="2800" b="1" dirty="0">
              <a:solidFill>
                <a:srgbClr val="290864"/>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53F92E88-7E9C-45D8-8D3F-368A1B3674E6}"/>
              </a:ext>
            </a:extLst>
          </p:cNvPr>
          <p:cNvSpPr txBox="1"/>
          <p:nvPr/>
        </p:nvSpPr>
        <p:spPr>
          <a:xfrm>
            <a:off x="2474072" y="4569352"/>
            <a:ext cx="7800085" cy="523220"/>
          </a:xfrm>
          <a:prstGeom prst="rect">
            <a:avLst/>
          </a:prstGeom>
          <a:noFill/>
        </p:spPr>
        <p:txBody>
          <a:bodyPr wrap="square">
            <a:spAutoFit/>
          </a:bodyPr>
          <a:lstStyle/>
          <a:p>
            <a:pPr marL="257810" marR="0">
              <a:spcBef>
                <a:spcPts val="460"/>
              </a:spcBef>
              <a:spcAft>
                <a:spcPts val="0"/>
              </a:spcAft>
            </a:pPr>
            <a:r>
              <a:rPr lang="vi-VN" sz="2800" b="1" i="1" dirty="0">
                <a:solidFill>
                  <a:srgbClr val="006600"/>
                </a:solidFill>
                <a:effectLst/>
                <a:latin typeface="Times New Roman" panose="02020603050405020304" pitchFamily="18" charset="0"/>
                <a:ea typeface="Times New Roman" panose="02020603050405020304" pitchFamily="18" charset="0"/>
              </a:rPr>
              <a:t>LacA</a:t>
            </a:r>
            <a:r>
              <a:rPr lang="vi-VN" sz="2800" b="1" i="1" spc="-45" dirty="0">
                <a:solidFill>
                  <a:srgbClr val="006600"/>
                </a:solidFill>
                <a:effectLst/>
                <a:latin typeface="Times New Roman" panose="02020603050405020304" pitchFamily="18" charset="0"/>
                <a:ea typeface="Times New Roman" panose="02020603050405020304" pitchFamily="18" charset="0"/>
              </a:rPr>
              <a:t> </a:t>
            </a:r>
            <a:r>
              <a:rPr lang="vi-VN" sz="2800" b="1" dirty="0">
                <a:solidFill>
                  <a:srgbClr val="006600"/>
                </a:solidFill>
                <a:effectLst/>
                <a:latin typeface="Times New Roman" panose="02020603050405020304" pitchFamily="18" charset="0"/>
                <a:ea typeface="Times New Roman" panose="02020603050405020304" pitchFamily="18" charset="0"/>
              </a:rPr>
              <a:t>quy</a:t>
            </a:r>
            <a:r>
              <a:rPr lang="vi-VN" sz="2800" b="1" spc="-45" dirty="0">
                <a:solidFill>
                  <a:srgbClr val="006600"/>
                </a:solidFill>
                <a:effectLst/>
                <a:latin typeface="Times New Roman" panose="02020603050405020304" pitchFamily="18" charset="0"/>
                <a:ea typeface="Times New Roman" panose="02020603050405020304" pitchFamily="18" charset="0"/>
              </a:rPr>
              <a:t> </a:t>
            </a:r>
            <a:r>
              <a:rPr lang="vi-VN" sz="2800" b="1" dirty="0">
                <a:solidFill>
                  <a:srgbClr val="006600"/>
                </a:solidFill>
                <a:effectLst/>
                <a:latin typeface="Times New Roman" panose="02020603050405020304" pitchFamily="18" charset="0"/>
                <a:ea typeface="Times New Roman" panose="02020603050405020304" pitchFamily="18" charset="0"/>
              </a:rPr>
              <a:t>định</a:t>
            </a:r>
            <a:r>
              <a:rPr lang="vi-VN" sz="2800" b="1" spc="-45" dirty="0">
                <a:solidFill>
                  <a:srgbClr val="006600"/>
                </a:solidFill>
                <a:effectLst/>
                <a:latin typeface="Times New Roman" panose="02020603050405020304" pitchFamily="18" charset="0"/>
                <a:ea typeface="Times New Roman" panose="02020603050405020304" pitchFamily="18" charset="0"/>
              </a:rPr>
              <a:t> </a:t>
            </a:r>
            <a:r>
              <a:rPr lang="vi-VN" sz="2800" b="1" dirty="0">
                <a:solidFill>
                  <a:srgbClr val="006600"/>
                </a:solidFill>
                <a:effectLst/>
                <a:latin typeface="Times New Roman" panose="02020603050405020304" pitchFamily="18" charset="0"/>
                <a:ea typeface="Times New Roman" panose="02020603050405020304" pitchFamily="18" charset="0"/>
              </a:rPr>
              <a:t>enzyme</a:t>
            </a:r>
            <a:r>
              <a:rPr lang="vi-VN" sz="2800" b="1" spc="-45" dirty="0">
                <a:solidFill>
                  <a:srgbClr val="006600"/>
                </a:solidFill>
                <a:effectLst/>
                <a:latin typeface="Times New Roman" panose="02020603050405020304" pitchFamily="18" charset="0"/>
                <a:ea typeface="Times New Roman" panose="02020603050405020304" pitchFamily="18" charset="0"/>
              </a:rPr>
              <a:t> </a:t>
            </a:r>
            <a:r>
              <a:rPr lang="vi-VN" sz="2800" b="1" dirty="0">
                <a:solidFill>
                  <a:srgbClr val="006600"/>
                </a:solidFill>
                <a:effectLst/>
                <a:latin typeface="Times New Roman" panose="02020603050405020304" pitchFamily="18" charset="0"/>
                <a:ea typeface="Times New Roman" panose="02020603050405020304" pitchFamily="18" charset="0"/>
              </a:rPr>
              <a:t>transacetylase</a:t>
            </a:r>
            <a:endParaRPr lang="en-US" sz="2800" b="1" dirty="0">
              <a:solidFill>
                <a:srgbClr val="00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872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66710A-8F96-449F-9F1E-077DB3E90F85}"/>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a.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vi-VN" sz="2800" b="1" i="1" spc="-6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AE94E46-859B-4E5B-8ADB-7F0A3E374E52}"/>
              </a:ext>
            </a:extLst>
          </p:cNvPr>
          <p:cNvPicPr>
            <a:picLocks noChangeAspect="1"/>
          </p:cNvPicPr>
          <p:nvPr/>
        </p:nvPicPr>
        <p:blipFill>
          <a:blip r:embed="rId2"/>
          <a:stretch>
            <a:fillRect/>
          </a:stretch>
        </p:blipFill>
        <p:spPr>
          <a:xfrm>
            <a:off x="1438382" y="830812"/>
            <a:ext cx="9796283" cy="2474893"/>
          </a:xfrm>
          <a:prstGeom prst="rect">
            <a:avLst/>
          </a:prstGeom>
        </p:spPr>
      </p:pic>
      <p:sp>
        <p:nvSpPr>
          <p:cNvPr id="7" name="TextBox 6">
            <a:extLst>
              <a:ext uri="{FF2B5EF4-FFF2-40B4-BE49-F238E27FC236}">
                <a16:creationId xmlns:a16="http://schemas.microsoft.com/office/drawing/2014/main" id="{ED711769-F48C-4AD2-A781-7ADC932BDF44}"/>
              </a:ext>
            </a:extLst>
          </p:cNvPr>
          <p:cNvSpPr txBox="1"/>
          <p:nvPr/>
        </p:nvSpPr>
        <p:spPr>
          <a:xfrm>
            <a:off x="246580" y="3844129"/>
            <a:ext cx="2013734"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Lưu</a:t>
            </a:r>
            <a:r>
              <a:rPr lang="en-US" sz="3200" b="1" dirty="0">
                <a:solidFill>
                  <a:srgbClr val="FF0000"/>
                </a:solidFill>
                <a:latin typeface="Times New Roman" panose="02020603050405020304" pitchFamily="18" charset="0"/>
                <a:cs typeface="Times New Roman" panose="02020603050405020304" pitchFamily="18" charset="0"/>
              </a:rPr>
              <a:t> ý:</a:t>
            </a:r>
          </a:p>
        </p:txBody>
      </p:sp>
      <p:sp>
        <p:nvSpPr>
          <p:cNvPr id="8" name="Oval 7">
            <a:extLst>
              <a:ext uri="{FF2B5EF4-FFF2-40B4-BE49-F238E27FC236}">
                <a16:creationId xmlns:a16="http://schemas.microsoft.com/office/drawing/2014/main" id="{A7E515D2-771A-4831-82BD-2F576297DA60}"/>
              </a:ext>
            </a:extLst>
          </p:cNvPr>
          <p:cNvSpPr/>
          <p:nvPr/>
        </p:nvSpPr>
        <p:spPr>
          <a:xfrm>
            <a:off x="6336523" y="3429000"/>
            <a:ext cx="5260369" cy="238516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Gen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hòa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operon lac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73FED4C7-CA19-4B29-BE3C-4225C26B8A08}"/>
              </a:ext>
            </a:extLst>
          </p:cNvPr>
          <p:cNvSpPr txBox="1"/>
          <p:nvPr/>
        </p:nvSpPr>
        <p:spPr>
          <a:xfrm>
            <a:off x="294922" y="4621584"/>
            <a:ext cx="11602155" cy="1077218"/>
          </a:xfrm>
          <a:prstGeom prst="rect">
            <a:avLst/>
          </a:prstGeom>
          <a:noFill/>
        </p:spPr>
        <p:txBody>
          <a:bodyPr wrap="square">
            <a:spAutoFit/>
          </a:bodyPr>
          <a:lstStyle/>
          <a:p>
            <a:pPr marL="210820" marR="0">
              <a:spcBef>
                <a:spcPts val="730"/>
              </a:spcBef>
              <a:spcAft>
                <a:spcPts val="0"/>
              </a:spcAft>
            </a:pPr>
            <a:r>
              <a:rPr lang="vi-VN" sz="3200" b="1" spc="-10" dirty="0">
                <a:solidFill>
                  <a:srgbClr val="0000FF"/>
                </a:solidFill>
                <a:effectLst/>
                <a:latin typeface="Times New Roman" panose="02020603050405020304" pitchFamily="18" charset="0"/>
                <a:ea typeface="Times New Roman" panose="02020603050405020304" pitchFamily="18" charset="0"/>
              </a:rPr>
              <a:t>Gene</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i="1" spc="-10" dirty="0">
                <a:solidFill>
                  <a:srgbClr val="0000FF"/>
                </a:solidFill>
                <a:effectLst/>
                <a:latin typeface="Times New Roman" panose="02020603050405020304" pitchFamily="18" charset="0"/>
                <a:ea typeface="Times New Roman" panose="02020603050405020304" pitchFamily="18" charset="0"/>
              </a:rPr>
              <a:t>lacI</a:t>
            </a:r>
            <a:r>
              <a:rPr lang="vi-VN" sz="3200" b="1" i="1" spc="-70"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không</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thuộc</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operon</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i="1" spc="-10" dirty="0">
                <a:solidFill>
                  <a:srgbClr val="0000FF"/>
                </a:solidFill>
                <a:effectLst/>
                <a:latin typeface="Times New Roman" panose="02020603050405020304" pitchFamily="18" charset="0"/>
                <a:ea typeface="Times New Roman" panose="02020603050405020304" pitchFamily="18" charset="0"/>
              </a:rPr>
              <a:t>lac</a:t>
            </a:r>
            <a:r>
              <a:rPr lang="en-US" sz="3200" b="1" spc="-10" dirty="0">
                <a:solidFill>
                  <a:srgbClr val="0000FF"/>
                </a:solidFill>
                <a:latin typeface="Times New Roman" panose="02020603050405020304" pitchFamily="18" charset="0"/>
                <a:ea typeface="Times New Roman" panose="02020603050405020304" pitchFamily="18" charset="0"/>
              </a:rPr>
              <a:t> </a:t>
            </a:r>
            <a:r>
              <a:rPr lang="en-US" sz="3200" b="1" spc="-10"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rPr>
              <a:t> Q</a:t>
            </a:r>
            <a:r>
              <a:rPr lang="vi-VN" sz="3200" b="1" spc="-10" dirty="0">
                <a:solidFill>
                  <a:srgbClr val="0000FF"/>
                </a:solidFill>
                <a:effectLst/>
                <a:latin typeface="Times New Roman" panose="02020603050405020304" pitchFamily="18" charset="0"/>
                <a:ea typeface="Times New Roman" panose="02020603050405020304" pitchFamily="18" charset="0"/>
              </a:rPr>
              <a:t>uy</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định</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protein</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ức</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chế</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10" dirty="0">
                <a:solidFill>
                  <a:srgbClr val="0000FF"/>
                </a:solidFill>
                <a:effectLst/>
                <a:latin typeface="Times New Roman" panose="02020603050405020304" pitchFamily="18" charset="0"/>
                <a:ea typeface="Times New Roman" panose="02020603050405020304" pitchFamily="18" charset="0"/>
              </a:rPr>
              <a:t>điều</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5" dirty="0">
                <a:solidFill>
                  <a:srgbClr val="0000FF"/>
                </a:solidFill>
                <a:effectLst/>
                <a:latin typeface="Times New Roman" panose="02020603050405020304" pitchFamily="18" charset="0"/>
                <a:ea typeface="Times New Roman" panose="02020603050405020304" pitchFamily="18" charset="0"/>
              </a:rPr>
              <a:t>hoà</a:t>
            </a:r>
            <a:r>
              <a:rPr lang="vi-VN" sz="3200" b="1" spc="-65" dirty="0">
                <a:solidFill>
                  <a:srgbClr val="0000FF"/>
                </a:solidFill>
                <a:effectLst/>
                <a:latin typeface="Times New Roman" panose="02020603050405020304" pitchFamily="18" charset="0"/>
                <a:ea typeface="Times New Roman" panose="02020603050405020304" pitchFamily="18" charset="0"/>
              </a:rPr>
              <a:t> </a:t>
            </a:r>
            <a:r>
              <a:rPr lang="vi-VN" sz="3200" b="1" spc="-5" dirty="0">
                <a:solidFill>
                  <a:srgbClr val="0000FF"/>
                </a:solidFill>
                <a:effectLst/>
                <a:latin typeface="Times New Roman" panose="02020603050405020304" pitchFamily="18" charset="0"/>
                <a:ea typeface="Times New Roman" panose="02020603050405020304" pitchFamily="18" charset="0"/>
              </a:rPr>
              <a:t>operon</a:t>
            </a:r>
            <a:r>
              <a:rPr lang="vi-VN" sz="3200" b="1" spc="-60" dirty="0">
                <a:solidFill>
                  <a:srgbClr val="0000FF"/>
                </a:solidFill>
                <a:effectLst/>
                <a:latin typeface="Times New Roman" panose="02020603050405020304" pitchFamily="18" charset="0"/>
                <a:ea typeface="Times New Roman" panose="02020603050405020304" pitchFamily="18" charset="0"/>
              </a:rPr>
              <a:t> </a:t>
            </a:r>
            <a:r>
              <a:rPr lang="vi-VN" sz="3200" b="1" i="1" spc="-5" dirty="0">
                <a:solidFill>
                  <a:srgbClr val="0000FF"/>
                </a:solidFill>
                <a:effectLst/>
                <a:latin typeface="Times New Roman" panose="02020603050405020304" pitchFamily="18" charset="0"/>
                <a:ea typeface="Times New Roman" panose="02020603050405020304" pitchFamily="18" charset="0"/>
              </a:rPr>
              <a:t>lac</a:t>
            </a:r>
            <a:r>
              <a:rPr lang="vi-VN" sz="3200" b="1" spc="-5" dirty="0">
                <a:solidFill>
                  <a:srgbClr val="0000FF"/>
                </a:solidFill>
                <a:effectLst/>
                <a:latin typeface="Times New Roman" panose="02020603050405020304" pitchFamily="18" charset="0"/>
                <a:ea typeface="Times New Roman" panose="02020603050405020304" pitchFamily="18" charset="0"/>
              </a:rPr>
              <a:t>.</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10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EDAF0-8C83-4F71-ACC9-31B1E3F344DB}"/>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b. </a:t>
            </a:r>
            <a:r>
              <a:rPr lang="en-US" sz="2800" b="1" dirty="0" err="1">
                <a:solidFill>
                  <a:srgbClr val="231F20"/>
                </a:solidFill>
                <a:latin typeface="Times New Roman" panose="02020603050405020304" pitchFamily="18" charset="0"/>
                <a:cs typeface="Times New Roman" panose="02020603050405020304" pitchFamily="18" charset="0"/>
              </a:rPr>
              <a:t>Cơ</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chế</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điều</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hòa</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biểu</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hiện</a:t>
            </a:r>
            <a:r>
              <a:rPr lang="en-US" sz="2800" b="1" dirty="0">
                <a:solidFill>
                  <a:srgbClr val="231F20"/>
                </a:solidFill>
                <a:latin typeface="Times New Roman" panose="02020603050405020304" pitchFamily="18" charset="0"/>
                <a:cs typeface="Times New Roman" panose="02020603050405020304" pitchFamily="18" charset="0"/>
              </a:rPr>
              <a:t> gene </a:t>
            </a:r>
            <a:r>
              <a:rPr lang="en-US" sz="2800" b="1" dirty="0" err="1">
                <a:solidFill>
                  <a:srgbClr val="231F20"/>
                </a:solidFill>
                <a:latin typeface="Times New Roman" panose="02020603050405020304" pitchFamily="18" charset="0"/>
                <a:cs typeface="Times New Roman" panose="02020603050405020304" pitchFamily="18" charset="0"/>
              </a:rPr>
              <a:t>của</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4AF6757-9CBA-429C-8E28-3A44CF194175}"/>
              </a:ext>
            </a:extLst>
          </p:cNvPr>
          <p:cNvPicPr>
            <a:picLocks noChangeAspect="1"/>
          </p:cNvPicPr>
          <p:nvPr/>
        </p:nvPicPr>
        <p:blipFill>
          <a:blip r:embed="rId2"/>
          <a:stretch>
            <a:fillRect/>
          </a:stretch>
        </p:blipFill>
        <p:spPr>
          <a:xfrm>
            <a:off x="6811766" y="954107"/>
            <a:ext cx="5157625" cy="5590531"/>
          </a:xfrm>
          <a:prstGeom prst="rect">
            <a:avLst/>
          </a:prstGeom>
        </p:spPr>
      </p:pic>
      <p:cxnSp>
        <p:nvCxnSpPr>
          <p:cNvPr id="9" name="Straight Connector 8">
            <a:extLst>
              <a:ext uri="{FF2B5EF4-FFF2-40B4-BE49-F238E27FC236}">
                <a16:creationId xmlns:a16="http://schemas.microsoft.com/office/drawing/2014/main" id="{C5EFD296-C604-4BF6-B9C8-CF10D04CCF28}"/>
              </a:ext>
            </a:extLst>
          </p:cNvPr>
          <p:cNvCxnSpPr>
            <a:cxnSpLocks/>
          </p:cNvCxnSpPr>
          <p:nvPr/>
        </p:nvCxnSpPr>
        <p:spPr>
          <a:xfrm>
            <a:off x="6462445" y="1155732"/>
            <a:ext cx="0" cy="55430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Freeform 7">
            <a:extLst>
              <a:ext uri="{FF2B5EF4-FFF2-40B4-BE49-F238E27FC236}">
                <a16:creationId xmlns:a16="http://schemas.microsoft.com/office/drawing/2014/main" id="{C6523E7A-8028-44F6-AEB3-555BAA659459}"/>
              </a:ext>
            </a:extLst>
          </p:cNvPr>
          <p:cNvSpPr/>
          <p:nvPr/>
        </p:nvSpPr>
        <p:spPr>
          <a:xfrm>
            <a:off x="140415" y="1155732"/>
            <a:ext cx="6065175" cy="5360652"/>
          </a:xfrm>
          <a:custGeom>
            <a:avLst/>
            <a:gdLst/>
            <a:ahLst/>
            <a:cxnLst/>
            <a:rect l="l" t="t" r="r" b="b"/>
            <a:pathLst>
              <a:path w="9479846" h="4316355">
                <a:moveTo>
                  <a:pt x="0" y="0"/>
                </a:moveTo>
                <a:lnTo>
                  <a:pt x="9479846" y="0"/>
                </a:lnTo>
                <a:lnTo>
                  <a:pt x="9479846" y="4316355"/>
                </a:lnTo>
                <a:lnTo>
                  <a:pt x="0" y="4316355"/>
                </a:lnTo>
                <a:lnTo>
                  <a:pt x="0" y="0"/>
                </a:lnTo>
                <a:close/>
              </a:path>
            </a:pathLst>
          </a:custGeom>
          <a:blipFill>
            <a:blip r:embed="rId3"/>
            <a:stretch>
              <a:fillRect/>
            </a:stretch>
          </a:blipFill>
        </p:spPr>
        <p:txBody>
          <a:bodyPr/>
          <a:lstStyle/>
          <a:p>
            <a:endParaRPr lang="vi-VN"/>
          </a:p>
        </p:txBody>
      </p:sp>
    </p:spTree>
    <p:extLst>
      <p:ext uri="{BB962C8B-B14F-4D97-AF65-F5344CB8AC3E}">
        <p14:creationId xmlns:p14="http://schemas.microsoft.com/office/powerpoint/2010/main" val="2023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D6BCEB-CF62-43F4-B2D3-EF7295507496}"/>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b. </a:t>
            </a:r>
            <a:r>
              <a:rPr lang="en-US" sz="2800" b="1" dirty="0" err="1">
                <a:solidFill>
                  <a:srgbClr val="231F20"/>
                </a:solidFill>
                <a:latin typeface="Times New Roman" panose="02020603050405020304" pitchFamily="18" charset="0"/>
                <a:cs typeface="Times New Roman" panose="02020603050405020304" pitchFamily="18" charset="0"/>
              </a:rPr>
              <a:t>Cơ</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chế</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điều</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hòa</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biểu</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hiện</a:t>
            </a:r>
            <a:r>
              <a:rPr lang="en-US" sz="2800" b="1" dirty="0">
                <a:solidFill>
                  <a:srgbClr val="231F20"/>
                </a:solidFill>
                <a:latin typeface="Times New Roman" panose="02020603050405020304" pitchFamily="18" charset="0"/>
                <a:cs typeface="Times New Roman" panose="02020603050405020304" pitchFamily="18" charset="0"/>
              </a:rPr>
              <a:t> gene </a:t>
            </a:r>
            <a:r>
              <a:rPr lang="en-US" sz="2800" b="1" dirty="0" err="1">
                <a:solidFill>
                  <a:srgbClr val="231F20"/>
                </a:solidFill>
                <a:latin typeface="Times New Roman" panose="02020603050405020304" pitchFamily="18" charset="0"/>
                <a:cs typeface="Times New Roman" panose="02020603050405020304" pitchFamily="18" charset="0"/>
              </a:rPr>
              <a:t>của</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24C41FF-6F73-4480-AB6F-E9F7D025F8AD}"/>
              </a:ext>
            </a:extLst>
          </p:cNvPr>
          <p:cNvSpPr txBox="1"/>
          <p:nvPr/>
        </p:nvSpPr>
        <p:spPr>
          <a:xfrm>
            <a:off x="264558" y="954107"/>
            <a:ext cx="5478695" cy="523220"/>
          </a:xfrm>
          <a:prstGeom prst="rect">
            <a:avLst/>
          </a:prstGeom>
          <a:noFill/>
        </p:spPr>
        <p:txBody>
          <a:bodyPr wrap="square">
            <a:spAutoFit/>
          </a:bodyPr>
          <a:lstStyle/>
          <a:p>
            <a:r>
              <a:rPr lang="en-US" altLang="en-US" sz="2800" b="1" i="1" dirty="0">
                <a:solidFill>
                  <a:srgbClr val="3333FF"/>
                </a:solidFill>
                <a:latin typeface="Times New Roman" panose="02020603050405020304" pitchFamily="18" charset="0"/>
              </a:rPr>
              <a:t>* Khi </a:t>
            </a:r>
            <a:r>
              <a:rPr lang="en-US" altLang="en-US" sz="2800" b="1" i="1" dirty="0" err="1">
                <a:solidFill>
                  <a:srgbClr val="3333FF"/>
                </a:solidFill>
                <a:latin typeface="Times New Roman" panose="02020603050405020304" pitchFamily="18" charset="0"/>
              </a:rPr>
              <a:t>môi</a:t>
            </a:r>
            <a:r>
              <a:rPr lang="en-US" altLang="en-US" sz="2800" b="1" i="1" dirty="0">
                <a:solidFill>
                  <a:srgbClr val="3333FF"/>
                </a:solidFill>
                <a:latin typeface="Times New Roman" panose="02020603050405020304" pitchFamily="18" charset="0"/>
              </a:rPr>
              <a:t> </a:t>
            </a:r>
            <a:r>
              <a:rPr lang="en-US" altLang="en-US" sz="2800" b="1" i="1" dirty="0" err="1">
                <a:solidFill>
                  <a:srgbClr val="3333FF"/>
                </a:solidFill>
                <a:latin typeface="Times New Roman" panose="02020603050405020304" pitchFamily="18" charset="0"/>
              </a:rPr>
              <a:t>trường</a:t>
            </a:r>
            <a:r>
              <a:rPr lang="en-US" altLang="en-US" sz="2800" b="1" i="1" dirty="0">
                <a:solidFill>
                  <a:srgbClr val="3333FF"/>
                </a:solidFill>
                <a:latin typeface="Times New Roman" panose="02020603050405020304" pitchFamily="18" charset="0"/>
              </a:rPr>
              <a:t> </a:t>
            </a:r>
            <a:r>
              <a:rPr lang="en-US" altLang="en-US" sz="2800" b="1" i="1" dirty="0" err="1">
                <a:solidFill>
                  <a:srgbClr val="3333FF"/>
                </a:solidFill>
                <a:latin typeface="Times New Roman" panose="02020603050405020304" pitchFamily="18" charset="0"/>
              </a:rPr>
              <a:t>không</a:t>
            </a:r>
            <a:r>
              <a:rPr lang="en-US" altLang="en-US" sz="2800" b="1" i="1" dirty="0">
                <a:solidFill>
                  <a:srgbClr val="3333FF"/>
                </a:solidFill>
                <a:latin typeface="Times New Roman" panose="02020603050405020304" pitchFamily="18" charset="0"/>
              </a:rPr>
              <a:t> </a:t>
            </a:r>
            <a:r>
              <a:rPr lang="en-US" altLang="en-US" sz="2800" b="1" i="1" dirty="0" err="1">
                <a:solidFill>
                  <a:srgbClr val="3333FF"/>
                </a:solidFill>
                <a:latin typeface="Times New Roman" panose="02020603050405020304" pitchFamily="18" charset="0"/>
              </a:rPr>
              <a:t>có</a:t>
            </a:r>
            <a:r>
              <a:rPr lang="en-US" altLang="en-US" sz="2800" b="1" i="1" dirty="0">
                <a:solidFill>
                  <a:srgbClr val="3333FF"/>
                </a:solidFill>
                <a:latin typeface="Times New Roman" panose="02020603050405020304" pitchFamily="18" charset="0"/>
              </a:rPr>
              <a:t> lactose:</a:t>
            </a:r>
            <a:endParaRPr lang="en-US" sz="2800" b="1" dirty="0"/>
          </a:p>
        </p:txBody>
      </p:sp>
      <p:pic>
        <p:nvPicPr>
          <p:cNvPr id="5" name="Picture 4">
            <a:extLst>
              <a:ext uri="{FF2B5EF4-FFF2-40B4-BE49-F238E27FC236}">
                <a16:creationId xmlns:a16="http://schemas.microsoft.com/office/drawing/2014/main" id="{81E351BE-FA19-45FB-AB74-9FA68434497E}"/>
              </a:ext>
            </a:extLst>
          </p:cNvPr>
          <p:cNvPicPr/>
          <p:nvPr/>
        </p:nvPicPr>
        <p:blipFill>
          <a:blip r:embed="rId2"/>
          <a:stretch>
            <a:fillRect/>
          </a:stretch>
        </p:blipFill>
        <p:spPr>
          <a:xfrm>
            <a:off x="4428163" y="1536670"/>
            <a:ext cx="7489640" cy="3320137"/>
          </a:xfrm>
          <a:prstGeom prst="rect">
            <a:avLst/>
          </a:prstGeom>
        </p:spPr>
      </p:pic>
      <p:sp>
        <p:nvSpPr>
          <p:cNvPr id="6" name="Rectangle: Rounded Corners 5">
            <a:extLst>
              <a:ext uri="{FF2B5EF4-FFF2-40B4-BE49-F238E27FC236}">
                <a16:creationId xmlns:a16="http://schemas.microsoft.com/office/drawing/2014/main" id="{C586EACD-4747-4D70-B505-B25E48363D44}"/>
              </a:ext>
            </a:extLst>
          </p:cNvPr>
          <p:cNvSpPr/>
          <p:nvPr/>
        </p:nvSpPr>
        <p:spPr>
          <a:xfrm>
            <a:off x="1058237" y="1477328"/>
            <a:ext cx="2784297" cy="5232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6845" marR="636905" algn="ctr">
              <a:spcBef>
                <a:spcPts val="855"/>
              </a:spcBef>
              <a:spcAft>
                <a:spcPts val="0"/>
              </a:spcAft>
            </a:pPr>
            <a:r>
              <a:rPr lang="vi-VN" sz="2800" b="1" dirty="0">
                <a:solidFill>
                  <a:srgbClr val="FF0000"/>
                </a:solidFill>
                <a:effectLst/>
                <a:latin typeface="Times New Roman" panose="02020603050405020304" pitchFamily="18" charset="0"/>
                <a:ea typeface="Times New Roman" panose="02020603050405020304" pitchFamily="18" charset="0"/>
              </a:rPr>
              <a:t>Gene</a:t>
            </a:r>
            <a:r>
              <a:rPr lang="vi-VN" sz="2800" b="1" spc="-10" dirty="0">
                <a:solidFill>
                  <a:srgbClr val="FF0000"/>
                </a:solidFill>
                <a:effectLst/>
                <a:latin typeface="Times New Roman" panose="02020603050405020304" pitchFamily="18" charset="0"/>
                <a:ea typeface="Times New Roman" panose="02020603050405020304" pitchFamily="18" charset="0"/>
              </a:rPr>
              <a:t> </a:t>
            </a:r>
            <a:r>
              <a:rPr lang="vi-VN" sz="2800" b="1" i="1" dirty="0">
                <a:solidFill>
                  <a:srgbClr val="FF0000"/>
                </a:solidFill>
                <a:effectLst/>
                <a:latin typeface="Times New Roman" panose="02020603050405020304" pitchFamily="18" charset="0"/>
                <a:ea typeface="Times New Roman" panose="02020603050405020304" pitchFamily="18" charset="0"/>
              </a:rPr>
              <a:t>lacI</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7" name="Arrow: Down 6">
            <a:extLst>
              <a:ext uri="{FF2B5EF4-FFF2-40B4-BE49-F238E27FC236}">
                <a16:creationId xmlns:a16="http://schemas.microsoft.com/office/drawing/2014/main" id="{E7133D41-95D7-4327-9C71-8733C6A4CAD6}"/>
              </a:ext>
            </a:extLst>
          </p:cNvPr>
          <p:cNvSpPr/>
          <p:nvPr/>
        </p:nvSpPr>
        <p:spPr>
          <a:xfrm>
            <a:off x="2167848" y="2000548"/>
            <a:ext cx="92467" cy="585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36D1B64-0BDA-410C-A20A-B7AF249AE5EA}"/>
              </a:ext>
            </a:extLst>
          </p:cNvPr>
          <p:cNvSpPr/>
          <p:nvPr/>
        </p:nvSpPr>
        <p:spPr>
          <a:xfrm>
            <a:off x="996592" y="2585731"/>
            <a:ext cx="2845941" cy="5232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290864"/>
                </a:solidFill>
                <a:latin typeface="Times New Roman" panose="02020603050405020304" pitchFamily="18" charset="0"/>
                <a:cs typeface="Times New Roman" panose="02020603050405020304" pitchFamily="18" charset="0"/>
              </a:rPr>
              <a:t>mRNA</a:t>
            </a:r>
            <a:endParaRPr lang="en-US" sz="2800" dirty="0">
              <a:solidFill>
                <a:srgbClr val="290864"/>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19F610F-E98E-4F37-B815-CD1F3AC5253F}"/>
              </a:ext>
            </a:extLst>
          </p:cNvPr>
          <p:cNvSpPr txBox="1"/>
          <p:nvPr/>
        </p:nvSpPr>
        <p:spPr>
          <a:xfrm>
            <a:off x="2260315" y="2054525"/>
            <a:ext cx="1489753" cy="461665"/>
          </a:xfrm>
          <a:prstGeom prst="rect">
            <a:avLst/>
          </a:prstGeom>
          <a:solidFill>
            <a:schemeClr val="accent2">
              <a:lumMod val="20000"/>
              <a:lumOff val="80000"/>
            </a:schemeClr>
          </a:solidFill>
        </p:spPr>
        <p:txBody>
          <a:bodyPr wrap="square">
            <a:spAutoFit/>
          </a:bodyPr>
          <a:lstStyle/>
          <a:p>
            <a:r>
              <a:rPr lang="pt-BR" sz="2400" b="1" dirty="0">
                <a:solidFill>
                  <a:srgbClr val="0000FF"/>
                </a:solidFill>
                <a:latin typeface="Times New Roman" panose="02020603050405020304" pitchFamily="18" charset="0"/>
                <a:ea typeface="Calibri" panose="020F0502020204030204" pitchFamily="34" charset="0"/>
              </a:rPr>
              <a:t>P</a:t>
            </a:r>
            <a:r>
              <a:rPr lang="pt-BR" sz="2400" b="1" dirty="0">
                <a:solidFill>
                  <a:srgbClr val="0000FF"/>
                </a:solidFill>
                <a:effectLst/>
                <a:latin typeface="Times New Roman" panose="02020603050405020304" pitchFamily="18" charset="0"/>
                <a:ea typeface="Calibri" panose="020F0502020204030204" pitchFamily="34" charset="0"/>
              </a:rPr>
              <a:t>hiên mã </a:t>
            </a:r>
            <a:endParaRPr lang="en-US" sz="2400" b="1" dirty="0">
              <a:solidFill>
                <a:srgbClr val="0000FF"/>
              </a:solidFill>
            </a:endParaRPr>
          </a:p>
        </p:txBody>
      </p:sp>
      <p:sp>
        <p:nvSpPr>
          <p:cNvPr id="20" name="Arrow: Down 19">
            <a:extLst>
              <a:ext uri="{FF2B5EF4-FFF2-40B4-BE49-F238E27FC236}">
                <a16:creationId xmlns:a16="http://schemas.microsoft.com/office/drawing/2014/main" id="{A2F7AF36-A2EE-4FC9-A6FB-44487A1261E9}"/>
              </a:ext>
            </a:extLst>
          </p:cNvPr>
          <p:cNvSpPr/>
          <p:nvPr/>
        </p:nvSpPr>
        <p:spPr>
          <a:xfrm>
            <a:off x="2167848" y="3136408"/>
            <a:ext cx="92467" cy="585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6A27FC2-1893-4C8A-B29A-8561C9F19766}"/>
              </a:ext>
            </a:extLst>
          </p:cNvPr>
          <p:cNvSpPr txBox="1"/>
          <p:nvPr/>
        </p:nvSpPr>
        <p:spPr>
          <a:xfrm>
            <a:off x="2260315" y="3217844"/>
            <a:ext cx="1489753" cy="461665"/>
          </a:xfrm>
          <a:prstGeom prst="rect">
            <a:avLst/>
          </a:prstGeom>
          <a:solidFill>
            <a:schemeClr val="accent2">
              <a:lumMod val="20000"/>
              <a:lumOff val="80000"/>
            </a:schemeClr>
          </a:solidFill>
        </p:spPr>
        <p:txBody>
          <a:bodyPr wrap="square">
            <a:spAutoFit/>
          </a:bodyPr>
          <a:lstStyle/>
          <a:p>
            <a:r>
              <a:rPr lang="pt-BR" sz="2400" b="1" dirty="0">
                <a:solidFill>
                  <a:srgbClr val="0000FF"/>
                </a:solidFill>
                <a:effectLst/>
                <a:latin typeface="Times New Roman" panose="02020603050405020304" pitchFamily="18" charset="0"/>
                <a:ea typeface="Calibri" panose="020F0502020204030204" pitchFamily="34" charset="0"/>
              </a:rPr>
              <a:t>Dịch mã </a:t>
            </a:r>
            <a:endParaRPr lang="en-US" sz="2400" b="1" dirty="0">
              <a:solidFill>
                <a:srgbClr val="0000FF"/>
              </a:solidFill>
            </a:endParaRPr>
          </a:p>
        </p:txBody>
      </p:sp>
      <p:sp>
        <p:nvSpPr>
          <p:cNvPr id="22" name="Rectangle: Rounded Corners 21">
            <a:extLst>
              <a:ext uri="{FF2B5EF4-FFF2-40B4-BE49-F238E27FC236}">
                <a16:creationId xmlns:a16="http://schemas.microsoft.com/office/drawing/2014/main" id="{9E420E42-B3DF-437C-AE92-9541BE087B4A}"/>
              </a:ext>
            </a:extLst>
          </p:cNvPr>
          <p:cNvSpPr/>
          <p:nvPr/>
        </p:nvSpPr>
        <p:spPr>
          <a:xfrm>
            <a:off x="996591" y="3721591"/>
            <a:ext cx="2845941" cy="5232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Protein ức chế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5" name="Arrow: Down 24">
            <a:extLst>
              <a:ext uri="{FF2B5EF4-FFF2-40B4-BE49-F238E27FC236}">
                <a16:creationId xmlns:a16="http://schemas.microsoft.com/office/drawing/2014/main" id="{2BAA382E-93E0-4354-A85F-3227174880DA}"/>
              </a:ext>
            </a:extLst>
          </p:cNvPr>
          <p:cNvSpPr/>
          <p:nvPr/>
        </p:nvSpPr>
        <p:spPr>
          <a:xfrm>
            <a:off x="2150722" y="4244811"/>
            <a:ext cx="108305" cy="1197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B70A458-26C6-472E-BA2D-AC80B3219114}"/>
              </a:ext>
            </a:extLst>
          </p:cNvPr>
          <p:cNvSpPr txBox="1"/>
          <p:nvPr/>
        </p:nvSpPr>
        <p:spPr>
          <a:xfrm>
            <a:off x="2259028" y="4311449"/>
            <a:ext cx="1489753" cy="830997"/>
          </a:xfrm>
          <a:prstGeom prst="rect">
            <a:avLst/>
          </a:prstGeom>
          <a:solidFill>
            <a:schemeClr val="accent2">
              <a:lumMod val="20000"/>
              <a:lumOff val="80000"/>
            </a:schemeClr>
          </a:solidFill>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lactose</a:t>
            </a:r>
          </a:p>
        </p:txBody>
      </p:sp>
      <p:sp>
        <p:nvSpPr>
          <p:cNvPr id="27" name="Rectangle: Rounded Corners 26">
            <a:extLst>
              <a:ext uri="{FF2B5EF4-FFF2-40B4-BE49-F238E27FC236}">
                <a16:creationId xmlns:a16="http://schemas.microsoft.com/office/drawing/2014/main" id="{26DAFC83-958A-4ED8-A6DC-33E20C588DD0}"/>
              </a:ext>
            </a:extLst>
          </p:cNvPr>
          <p:cNvSpPr/>
          <p:nvPr/>
        </p:nvSpPr>
        <p:spPr>
          <a:xfrm>
            <a:off x="810373" y="5442635"/>
            <a:ext cx="3463677" cy="5232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Protein ức chế</a:t>
            </a:r>
            <a:r>
              <a:rPr lang="en-US" sz="2800" b="1" dirty="0">
                <a:solidFill>
                  <a:srgbClr val="FF0000"/>
                </a:solidFill>
                <a:latin typeface="Times New Roman" panose="02020603050405020304" pitchFamily="18" charset="0"/>
                <a:cs typeface="Times New Roman" panose="02020603050405020304" pitchFamily="18" charset="0"/>
              </a:rPr>
              <a:t> + 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0" name="Arrow: Right 29">
            <a:extLst>
              <a:ext uri="{FF2B5EF4-FFF2-40B4-BE49-F238E27FC236}">
                <a16:creationId xmlns:a16="http://schemas.microsoft.com/office/drawing/2014/main" id="{7CD4A1ED-F4A1-4577-9C53-ED5CC2D0BEEE}"/>
              </a:ext>
            </a:extLst>
          </p:cNvPr>
          <p:cNvSpPr/>
          <p:nvPr/>
        </p:nvSpPr>
        <p:spPr>
          <a:xfrm>
            <a:off x="4274050" y="5596152"/>
            <a:ext cx="678094" cy="11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5092C79-B83D-4BC6-B750-31215AFAD693}"/>
              </a:ext>
            </a:extLst>
          </p:cNvPr>
          <p:cNvSpPr/>
          <p:nvPr/>
        </p:nvSpPr>
        <p:spPr>
          <a:xfrm>
            <a:off x="4961131" y="5439371"/>
            <a:ext cx="3463677" cy="7079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00FF"/>
                </a:solidFill>
                <a:latin typeface="Times New Roman" panose="02020603050405020304" pitchFamily="18" charset="0"/>
                <a:cs typeface="Times New Roman" panose="02020603050405020304" pitchFamily="18" charset="0"/>
              </a:rPr>
              <a:t>RNA polymerase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liên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P</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32" name="Arrow: Right 31">
            <a:extLst>
              <a:ext uri="{FF2B5EF4-FFF2-40B4-BE49-F238E27FC236}">
                <a16:creationId xmlns:a16="http://schemas.microsoft.com/office/drawing/2014/main" id="{67F550A2-10F2-463B-8EBD-74F97545B688}"/>
              </a:ext>
            </a:extLst>
          </p:cNvPr>
          <p:cNvSpPr/>
          <p:nvPr/>
        </p:nvSpPr>
        <p:spPr>
          <a:xfrm>
            <a:off x="8433795" y="5706197"/>
            <a:ext cx="678094" cy="11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C120DD74-BDF3-48B6-BED3-1D5B862689DE}"/>
              </a:ext>
            </a:extLst>
          </p:cNvPr>
          <p:cNvSpPr/>
          <p:nvPr/>
        </p:nvSpPr>
        <p:spPr>
          <a:xfrm>
            <a:off x="9120876" y="5372873"/>
            <a:ext cx="2796927" cy="7079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gene </a:t>
            </a:r>
            <a:r>
              <a:rPr lang="en-US" sz="2400" b="1" dirty="0" err="1">
                <a:solidFill>
                  <a:srgbClr val="FF0000"/>
                </a:solidFill>
                <a:latin typeface="Times New Roman" panose="02020603050405020304" pitchFamily="18" charset="0"/>
                <a:cs typeface="Times New Roman" panose="02020603050405020304" pitchFamily="18" charset="0"/>
              </a:rPr>
              <a:t>cấu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mã</a:t>
            </a:r>
            <a:r>
              <a:rPr lang="en-US" sz="2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69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7" grpId="0" animBg="1"/>
      <p:bldP spid="20" grpId="0" animBg="1"/>
      <p:bldP spid="21" grpId="0" animBg="1"/>
      <p:bldP spid="22" grpId="0" animBg="1"/>
      <p:bldP spid="25" grpId="0" animBg="1"/>
      <p:bldP spid="26" grpId="0" animBg="1"/>
      <p:bldP spid="27"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D6BCEB-CF62-43F4-B2D3-EF7295507496}"/>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b. </a:t>
            </a:r>
            <a:r>
              <a:rPr lang="en-US" sz="2800" b="1" dirty="0" err="1">
                <a:solidFill>
                  <a:srgbClr val="231F20"/>
                </a:solidFill>
                <a:latin typeface="Times New Roman" panose="02020603050405020304" pitchFamily="18" charset="0"/>
                <a:cs typeface="Times New Roman" panose="02020603050405020304" pitchFamily="18" charset="0"/>
              </a:rPr>
              <a:t>Cơ</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chế</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điều</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hòa</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biểu</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hiện</a:t>
            </a:r>
            <a:r>
              <a:rPr lang="en-US" sz="2800" b="1" dirty="0">
                <a:solidFill>
                  <a:srgbClr val="231F20"/>
                </a:solidFill>
                <a:latin typeface="Times New Roman" panose="02020603050405020304" pitchFamily="18" charset="0"/>
                <a:cs typeface="Times New Roman" panose="02020603050405020304" pitchFamily="18" charset="0"/>
              </a:rPr>
              <a:t> gene </a:t>
            </a:r>
            <a:r>
              <a:rPr lang="en-US" sz="2800" b="1" dirty="0" err="1">
                <a:solidFill>
                  <a:srgbClr val="231F20"/>
                </a:solidFill>
                <a:latin typeface="Times New Roman" panose="02020603050405020304" pitchFamily="18" charset="0"/>
                <a:cs typeface="Times New Roman" panose="02020603050405020304" pitchFamily="18" charset="0"/>
              </a:rPr>
              <a:t>của</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24C41FF-6F73-4480-AB6F-E9F7D025F8AD}"/>
              </a:ext>
            </a:extLst>
          </p:cNvPr>
          <p:cNvSpPr txBox="1"/>
          <p:nvPr/>
        </p:nvSpPr>
        <p:spPr>
          <a:xfrm>
            <a:off x="264558" y="954107"/>
            <a:ext cx="5478695" cy="523220"/>
          </a:xfrm>
          <a:prstGeom prst="rect">
            <a:avLst/>
          </a:prstGeom>
          <a:noFill/>
        </p:spPr>
        <p:txBody>
          <a:bodyPr wrap="square">
            <a:spAutoFit/>
          </a:bodyPr>
          <a:lstStyle/>
          <a:p>
            <a:r>
              <a:rPr lang="en-US" altLang="en-US" sz="2800" b="1" i="1" dirty="0">
                <a:solidFill>
                  <a:srgbClr val="3333FF"/>
                </a:solidFill>
                <a:latin typeface="Times New Roman" panose="02020603050405020304" pitchFamily="18" charset="0"/>
              </a:rPr>
              <a:t>* Khi </a:t>
            </a:r>
            <a:r>
              <a:rPr lang="en-US" altLang="en-US" sz="2800" b="1" i="1" dirty="0" err="1">
                <a:solidFill>
                  <a:srgbClr val="3333FF"/>
                </a:solidFill>
                <a:latin typeface="Times New Roman" panose="02020603050405020304" pitchFamily="18" charset="0"/>
              </a:rPr>
              <a:t>môi</a:t>
            </a:r>
            <a:r>
              <a:rPr lang="en-US" altLang="en-US" sz="2800" b="1" i="1" dirty="0">
                <a:solidFill>
                  <a:srgbClr val="3333FF"/>
                </a:solidFill>
                <a:latin typeface="Times New Roman" panose="02020603050405020304" pitchFamily="18" charset="0"/>
              </a:rPr>
              <a:t> </a:t>
            </a:r>
            <a:r>
              <a:rPr lang="en-US" altLang="en-US" sz="2800" b="1" i="1" dirty="0" err="1">
                <a:solidFill>
                  <a:srgbClr val="3333FF"/>
                </a:solidFill>
                <a:latin typeface="Times New Roman" panose="02020603050405020304" pitchFamily="18" charset="0"/>
              </a:rPr>
              <a:t>trường</a:t>
            </a:r>
            <a:r>
              <a:rPr lang="en-US" altLang="en-US" sz="2800" b="1" i="1" dirty="0">
                <a:solidFill>
                  <a:srgbClr val="3333FF"/>
                </a:solidFill>
                <a:latin typeface="Times New Roman" panose="02020603050405020304" pitchFamily="18" charset="0"/>
              </a:rPr>
              <a:t> </a:t>
            </a:r>
            <a:r>
              <a:rPr lang="en-US" altLang="en-US" sz="2800" b="1" i="1" dirty="0" err="1">
                <a:solidFill>
                  <a:srgbClr val="3333FF"/>
                </a:solidFill>
                <a:latin typeface="Times New Roman" panose="02020603050405020304" pitchFamily="18" charset="0"/>
              </a:rPr>
              <a:t>có</a:t>
            </a:r>
            <a:r>
              <a:rPr lang="en-US" altLang="en-US" sz="2800" b="1" i="1" dirty="0">
                <a:solidFill>
                  <a:srgbClr val="3333FF"/>
                </a:solidFill>
                <a:latin typeface="Times New Roman" panose="02020603050405020304" pitchFamily="18" charset="0"/>
              </a:rPr>
              <a:t> lactose:</a:t>
            </a:r>
            <a:endParaRPr lang="en-US" sz="2800" b="1" dirty="0"/>
          </a:p>
        </p:txBody>
      </p:sp>
      <p:sp>
        <p:nvSpPr>
          <p:cNvPr id="6" name="Rectangle: Rounded Corners 5">
            <a:extLst>
              <a:ext uri="{FF2B5EF4-FFF2-40B4-BE49-F238E27FC236}">
                <a16:creationId xmlns:a16="http://schemas.microsoft.com/office/drawing/2014/main" id="{C586EACD-4747-4D70-B505-B25E48363D44}"/>
              </a:ext>
            </a:extLst>
          </p:cNvPr>
          <p:cNvSpPr/>
          <p:nvPr/>
        </p:nvSpPr>
        <p:spPr>
          <a:xfrm>
            <a:off x="1058237" y="1477328"/>
            <a:ext cx="2784297" cy="5232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6845" marR="636905" algn="ctr">
              <a:spcBef>
                <a:spcPts val="855"/>
              </a:spcBef>
              <a:spcAft>
                <a:spcPts val="0"/>
              </a:spcAft>
            </a:pPr>
            <a:r>
              <a:rPr lang="vi-VN" sz="2800" b="1" dirty="0">
                <a:solidFill>
                  <a:srgbClr val="FF0000"/>
                </a:solidFill>
                <a:effectLst/>
                <a:latin typeface="Times New Roman" panose="02020603050405020304" pitchFamily="18" charset="0"/>
                <a:ea typeface="Times New Roman" panose="02020603050405020304" pitchFamily="18" charset="0"/>
              </a:rPr>
              <a:t>Gene</a:t>
            </a:r>
            <a:r>
              <a:rPr lang="vi-VN" sz="2800" b="1" spc="-10" dirty="0">
                <a:solidFill>
                  <a:srgbClr val="FF0000"/>
                </a:solidFill>
                <a:effectLst/>
                <a:latin typeface="Times New Roman" panose="02020603050405020304" pitchFamily="18" charset="0"/>
                <a:ea typeface="Times New Roman" panose="02020603050405020304" pitchFamily="18" charset="0"/>
              </a:rPr>
              <a:t> </a:t>
            </a:r>
            <a:r>
              <a:rPr lang="vi-VN" sz="2800" b="1" i="1" dirty="0">
                <a:solidFill>
                  <a:srgbClr val="FF0000"/>
                </a:solidFill>
                <a:effectLst/>
                <a:latin typeface="Times New Roman" panose="02020603050405020304" pitchFamily="18" charset="0"/>
                <a:ea typeface="Times New Roman" panose="02020603050405020304" pitchFamily="18" charset="0"/>
              </a:rPr>
              <a:t>lacI</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7" name="Arrow: Down 6">
            <a:extLst>
              <a:ext uri="{FF2B5EF4-FFF2-40B4-BE49-F238E27FC236}">
                <a16:creationId xmlns:a16="http://schemas.microsoft.com/office/drawing/2014/main" id="{E7133D41-95D7-4327-9C71-8733C6A4CAD6}"/>
              </a:ext>
            </a:extLst>
          </p:cNvPr>
          <p:cNvSpPr/>
          <p:nvPr/>
        </p:nvSpPr>
        <p:spPr>
          <a:xfrm>
            <a:off x="2167848" y="2000548"/>
            <a:ext cx="92467" cy="585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36D1B64-0BDA-410C-A20A-B7AF249AE5EA}"/>
              </a:ext>
            </a:extLst>
          </p:cNvPr>
          <p:cNvSpPr/>
          <p:nvPr/>
        </p:nvSpPr>
        <p:spPr>
          <a:xfrm>
            <a:off x="996592" y="2585731"/>
            <a:ext cx="2845941" cy="5232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290864"/>
                </a:solidFill>
                <a:latin typeface="Times New Roman" panose="02020603050405020304" pitchFamily="18" charset="0"/>
                <a:cs typeface="Times New Roman" panose="02020603050405020304" pitchFamily="18" charset="0"/>
              </a:rPr>
              <a:t>mRNA</a:t>
            </a:r>
            <a:endParaRPr lang="en-US" sz="2800" dirty="0">
              <a:solidFill>
                <a:srgbClr val="290864"/>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19F610F-E98E-4F37-B815-CD1F3AC5253F}"/>
              </a:ext>
            </a:extLst>
          </p:cNvPr>
          <p:cNvSpPr txBox="1"/>
          <p:nvPr/>
        </p:nvSpPr>
        <p:spPr>
          <a:xfrm>
            <a:off x="2260315" y="2054525"/>
            <a:ext cx="1489753" cy="461665"/>
          </a:xfrm>
          <a:prstGeom prst="rect">
            <a:avLst/>
          </a:prstGeom>
          <a:solidFill>
            <a:schemeClr val="accent2">
              <a:lumMod val="20000"/>
              <a:lumOff val="80000"/>
            </a:schemeClr>
          </a:solidFill>
        </p:spPr>
        <p:txBody>
          <a:bodyPr wrap="square">
            <a:spAutoFit/>
          </a:bodyPr>
          <a:lstStyle/>
          <a:p>
            <a:r>
              <a:rPr lang="pt-BR" sz="2400" b="1" dirty="0">
                <a:solidFill>
                  <a:srgbClr val="0000FF"/>
                </a:solidFill>
                <a:latin typeface="Times New Roman" panose="02020603050405020304" pitchFamily="18" charset="0"/>
                <a:ea typeface="Calibri" panose="020F0502020204030204" pitchFamily="34" charset="0"/>
              </a:rPr>
              <a:t>P</a:t>
            </a:r>
            <a:r>
              <a:rPr lang="pt-BR" sz="2400" b="1" dirty="0">
                <a:solidFill>
                  <a:srgbClr val="0000FF"/>
                </a:solidFill>
                <a:effectLst/>
                <a:latin typeface="Times New Roman" panose="02020603050405020304" pitchFamily="18" charset="0"/>
                <a:ea typeface="Calibri" panose="020F0502020204030204" pitchFamily="34" charset="0"/>
              </a:rPr>
              <a:t>hiên mã </a:t>
            </a:r>
            <a:endParaRPr lang="en-US" sz="2400" b="1" dirty="0">
              <a:solidFill>
                <a:srgbClr val="0000FF"/>
              </a:solidFill>
            </a:endParaRPr>
          </a:p>
        </p:txBody>
      </p:sp>
      <p:sp>
        <p:nvSpPr>
          <p:cNvPr id="20" name="Arrow: Down 19">
            <a:extLst>
              <a:ext uri="{FF2B5EF4-FFF2-40B4-BE49-F238E27FC236}">
                <a16:creationId xmlns:a16="http://schemas.microsoft.com/office/drawing/2014/main" id="{A2F7AF36-A2EE-4FC9-A6FB-44487A1261E9}"/>
              </a:ext>
            </a:extLst>
          </p:cNvPr>
          <p:cNvSpPr/>
          <p:nvPr/>
        </p:nvSpPr>
        <p:spPr>
          <a:xfrm>
            <a:off x="2167848" y="3136408"/>
            <a:ext cx="92467" cy="585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6A27FC2-1893-4C8A-B29A-8561C9F19766}"/>
              </a:ext>
            </a:extLst>
          </p:cNvPr>
          <p:cNvSpPr txBox="1"/>
          <p:nvPr/>
        </p:nvSpPr>
        <p:spPr>
          <a:xfrm>
            <a:off x="2260315" y="3217844"/>
            <a:ext cx="1489753" cy="461665"/>
          </a:xfrm>
          <a:prstGeom prst="rect">
            <a:avLst/>
          </a:prstGeom>
          <a:solidFill>
            <a:schemeClr val="accent2">
              <a:lumMod val="20000"/>
              <a:lumOff val="80000"/>
            </a:schemeClr>
          </a:solidFill>
        </p:spPr>
        <p:txBody>
          <a:bodyPr wrap="square">
            <a:spAutoFit/>
          </a:bodyPr>
          <a:lstStyle/>
          <a:p>
            <a:r>
              <a:rPr lang="pt-BR" sz="2400" b="1" dirty="0">
                <a:solidFill>
                  <a:srgbClr val="0000FF"/>
                </a:solidFill>
                <a:effectLst/>
                <a:latin typeface="Times New Roman" panose="02020603050405020304" pitchFamily="18" charset="0"/>
                <a:ea typeface="Calibri" panose="020F0502020204030204" pitchFamily="34" charset="0"/>
              </a:rPr>
              <a:t>Dịch mã </a:t>
            </a:r>
            <a:endParaRPr lang="en-US" sz="2400" b="1" dirty="0">
              <a:solidFill>
                <a:srgbClr val="0000FF"/>
              </a:solidFill>
            </a:endParaRPr>
          </a:p>
        </p:txBody>
      </p:sp>
      <p:sp>
        <p:nvSpPr>
          <p:cNvPr id="22" name="Rectangle: Rounded Corners 21">
            <a:extLst>
              <a:ext uri="{FF2B5EF4-FFF2-40B4-BE49-F238E27FC236}">
                <a16:creationId xmlns:a16="http://schemas.microsoft.com/office/drawing/2014/main" id="{9E420E42-B3DF-437C-AE92-9541BE087B4A}"/>
              </a:ext>
            </a:extLst>
          </p:cNvPr>
          <p:cNvSpPr/>
          <p:nvPr/>
        </p:nvSpPr>
        <p:spPr>
          <a:xfrm>
            <a:off x="996591" y="3721591"/>
            <a:ext cx="2845941" cy="5232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Protein ức chế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5" name="Arrow: Down 24">
            <a:extLst>
              <a:ext uri="{FF2B5EF4-FFF2-40B4-BE49-F238E27FC236}">
                <a16:creationId xmlns:a16="http://schemas.microsoft.com/office/drawing/2014/main" id="{2BAA382E-93E0-4354-A85F-3227174880DA}"/>
              </a:ext>
            </a:extLst>
          </p:cNvPr>
          <p:cNvSpPr/>
          <p:nvPr/>
        </p:nvSpPr>
        <p:spPr>
          <a:xfrm>
            <a:off x="2150722" y="4244811"/>
            <a:ext cx="108306" cy="754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B70A458-26C6-472E-BA2D-AC80B3219114}"/>
              </a:ext>
            </a:extLst>
          </p:cNvPr>
          <p:cNvSpPr txBox="1"/>
          <p:nvPr/>
        </p:nvSpPr>
        <p:spPr>
          <a:xfrm>
            <a:off x="2259028" y="4298789"/>
            <a:ext cx="1583504" cy="461665"/>
          </a:xfrm>
          <a:prstGeom prst="rect">
            <a:avLst/>
          </a:prstGeom>
          <a:solidFill>
            <a:schemeClr val="accent2">
              <a:lumMod val="20000"/>
              <a:lumOff val="80000"/>
            </a:schemeClr>
          </a:solidFill>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lactose</a:t>
            </a:r>
          </a:p>
        </p:txBody>
      </p:sp>
      <p:sp>
        <p:nvSpPr>
          <p:cNvPr id="27" name="Rectangle: Rounded Corners 26">
            <a:extLst>
              <a:ext uri="{FF2B5EF4-FFF2-40B4-BE49-F238E27FC236}">
                <a16:creationId xmlns:a16="http://schemas.microsoft.com/office/drawing/2014/main" id="{26DAFC83-958A-4ED8-A6DC-33E20C588DD0}"/>
              </a:ext>
            </a:extLst>
          </p:cNvPr>
          <p:cNvSpPr/>
          <p:nvPr/>
        </p:nvSpPr>
        <p:spPr>
          <a:xfrm>
            <a:off x="534258" y="5034938"/>
            <a:ext cx="3267179" cy="12869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Protein ức chế</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bị biến đổi cấu hình không gian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0" name="Arrow: Right 29">
            <a:extLst>
              <a:ext uri="{FF2B5EF4-FFF2-40B4-BE49-F238E27FC236}">
                <a16:creationId xmlns:a16="http://schemas.microsoft.com/office/drawing/2014/main" id="{7CD4A1ED-F4A1-4577-9C53-ED5CC2D0BEEE}"/>
              </a:ext>
            </a:extLst>
          </p:cNvPr>
          <p:cNvSpPr/>
          <p:nvPr/>
        </p:nvSpPr>
        <p:spPr>
          <a:xfrm>
            <a:off x="3842532" y="5648057"/>
            <a:ext cx="452066" cy="150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5092C79-B83D-4BC6-B750-31215AFAD693}"/>
              </a:ext>
            </a:extLst>
          </p:cNvPr>
          <p:cNvSpPr/>
          <p:nvPr/>
        </p:nvSpPr>
        <p:spPr>
          <a:xfrm>
            <a:off x="4266128" y="5364472"/>
            <a:ext cx="2467935" cy="7079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00FF"/>
                </a:solidFill>
                <a:latin typeface="Times New Roman" panose="02020603050405020304" pitchFamily="18" charset="0"/>
                <a:cs typeface="Times New Roman" panose="02020603050405020304" pitchFamily="18" charset="0"/>
              </a:rPr>
              <a:t>RNA polymerase </a:t>
            </a:r>
            <a:r>
              <a:rPr lang="en-US" sz="2400" b="1" dirty="0" err="1">
                <a:solidFill>
                  <a:srgbClr val="0000FF"/>
                </a:solidFill>
                <a:latin typeface="Times New Roman" panose="02020603050405020304" pitchFamily="18" charset="0"/>
                <a:cs typeface="Times New Roman" panose="02020603050405020304" pitchFamily="18" charset="0"/>
              </a:rPr>
              <a:t>gắn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vùng</a:t>
            </a:r>
            <a:r>
              <a:rPr lang="en-US" sz="2400" b="1" dirty="0">
                <a:solidFill>
                  <a:srgbClr val="0000FF"/>
                </a:solidFill>
                <a:latin typeface="Times New Roman" panose="02020603050405020304" pitchFamily="18" charset="0"/>
                <a:cs typeface="Times New Roman" panose="02020603050405020304" pitchFamily="18" charset="0"/>
              </a:rPr>
              <a:t> P</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32" name="Arrow: Right 31">
            <a:extLst>
              <a:ext uri="{FF2B5EF4-FFF2-40B4-BE49-F238E27FC236}">
                <a16:creationId xmlns:a16="http://schemas.microsoft.com/office/drawing/2014/main" id="{67F550A2-10F2-463B-8EBD-74F97545B688}"/>
              </a:ext>
            </a:extLst>
          </p:cNvPr>
          <p:cNvSpPr/>
          <p:nvPr/>
        </p:nvSpPr>
        <p:spPr>
          <a:xfrm>
            <a:off x="6734064" y="5638347"/>
            <a:ext cx="433004" cy="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C120DD74-BDF3-48B6-BED3-1D5B862689DE}"/>
              </a:ext>
            </a:extLst>
          </p:cNvPr>
          <p:cNvSpPr/>
          <p:nvPr/>
        </p:nvSpPr>
        <p:spPr>
          <a:xfrm>
            <a:off x="7180979" y="5188631"/>
            <a:ext cx="2260751" cy="1110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gene </a:t>
            </a:r>
            <a:r>
              <a:rPr lang="en-US" sz="2400" b="1" dirty="0" err="1">
                <a:solidFill>
                  <a:srgbClr val="FF0000"/>
                </a:solidFill>
                <a:latin typeface="Times New Roman" panose="02020603050405020304" pitchFamily="18" charset="0"/>
                <a:cs typeface="Times New Roman" panose="02020603050405020304" pitchFamily="18" charset="0"/>
              </a:rPr>
              <a:t>cấu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r>
              <a:rPr lang="en-US" sz="2400" b="1" dirty="0">
                <a:solidFill>
                  <a:srgbClr val="FF0000"/>
                </a:solidFill>
                <a:latin typeface="Times New Roman" panose="02020603050405020304" pitchFamily="18" charset="0"/>
                <a:cs typeface="Times New Roman" panose="02020603050405020304" pitchFamily="18" charset="0"/>
              </a:rPr>
              <a:t> mRNA </a:t>
            </a:r>
          </a:p>
        </p:txBody>
      </p:sp>
      <p:pic>
        <p:nvPicPr>
          <p:cNvPr id="19" name="Picture 18">
            <a:extLst>
              <a:ext uri="{FF2B5EF4-FFF2-40B4-BE49-F238E27FC236}">
                <a16:creationId xmlns:a16="http://schemas.microsoft.com/office/drawing/2014/main" id="{C21C9F80-7072-446B-8E9C-720ECCAD103C}"/>
              </a:ext>
            </a:extLst>
          </p:cNvPr>
          <p:cNvPicPr/>
          <p:nvPr/>
        </p:nvPicPr>
        <p:blipFill>
          <a:blip r:embed="rId2"/>
          <a:stretch>
            <a:fillRect/>
          </a:stretch>
        </p:blipFill>
        <p:spPr>
          <a:xfrm>
            <a:off x="4376791" y="1402443"/>
            <a:ext cx="7387120" cy="3786188"/>
          </a:xfrm>
          <a:prstGeom prst="rect">
            <a:avLst/>
          </a:prstGeom>
        </p:spPr>
      </p:pic>
      <p:cxnSp>
        <p:nvCxnSpPr>
          <p:cNvPr id="8" name="Straight Arrow Connector 7">
            <a:extLst>
              <a:ext uri="{FF2B5EF4-FFF2-40B4-BE49-F238E27FC236}">
                <a16:creationId xmlns:a16="http://schemas.microsoft.com/office/drawing/2014/main" id="{F3992103-0A09-477F-9F62-F7FF4975337D}"/>
              </a:ext>
            </a:extLst>
          </p:cNvPr>
          <p:cNvCxnSpPr>
            <a:cxnSpLocks/>
            <a:stCxn id="33" idx="3"/>
          </p:cNvCxnSpPr>
          <p:nvPr/>
        </p:nvCxnSpPr>
        <p:spPr>
          <a:xfrm flipV="1">
            <a:off x="9441730" y="5252780"/>
            <a:ext cx="433003" cy="4912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ABB57BC9-22FC-444A-A681-8BA911E3DE31}"/>
              </a:ext>
            </a:extLst>
          </p:cNvPr>
          <p:cNvSpPr/>
          <p:nvPr/>
        </p:nvSpPr>
        <p:spPr>
          <a:xfrm>
            <a:off x="9860822" y="4928977"/>
            <a:ext cx="2288574" cy="5265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0000FF"/>
                </a:solidFill>
                <a:latin typeface="Times New Roman" panose="02020603050405020304" pitchFamily="18" charset="0"/>
                <a:cs typeface="Times New Roman" panose="02020603050405020304" pitchFamily="18" charset="0"/>
              </a:rPr>
              <a:t>β–galactosidase</a:t>
            </a:r>
            <a:endParaRPr lang="en-US" sz="2400" b="1" dirty="0">
              <a:solidFill>
                <a:srgbClr val="0000FF"/>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6826FB36-0425-4D42-8B74-D1287496D175}"/>
              </a:ext>
            </a:extLst>
          </p:cNvPr>
          <p:cNvCxnSpPr>
            <a:cxnSpLocks/>
            <a:stCxn id="33" idx="3"/>
            <a:endCxn id="28" idx="1"/>
          </p:cNvCxnSpPr>
          <p:nvPr/>
        </p:nvCxnSpPr>
        <p:spPr>
          <a:xfrm>
            <a:off x="9441730" y="5744006"/>
            <a:ext cx="461696" cy="300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4D16F716-35E2-4BF5-8F9F-861E955A4F44}"/>
              </a:ext>
            </a:extLst>
          </p:cNvPr>
          <p:cNvSpPr/>
          <p:nvPr/>
        </p:nvSpPr>
        <p:spPr>
          <a:xfrm>
            <a:off x="9903426" y="5510729"/>
            <a:ext cx="2218147" cy="5265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pPr algn="ctr"/>
            <a:r>
              <a:rPr lang="vi-VN" sz="2400" b="1" dirty="0">
                <a:solidFill>
                  <a:srgbClr val="FF0000"/>
                </a:solidFill>
                <a:latin typeface="Times New Roman" panose="02020603050405020304" pitchFamily="18" charset="0"/>
                <a:cs typeface="Times New Roman" panose="02020603050405020304" pitchFamily="18" charset="0"/>
              </a:rPr>
              <a:t>Permease</a:t>
            </a:r>
            <a:endParaRPr lang="en-US" sz="2400" b="1" dirty="0">
              <a:solidFill>
                <a:srgbClr val="FF0000"/>
              </a:solidFill>
              <a:latin typeface="Times New Roman" panose="02020603050405020304" pitchFamily="18" charset="0"/>
              <a:cs typeface="Times New Roman" panose="02020603050405020304" pitchFamily="18" charset="0"/>
            </a:endParaRPr>
          </a:p>
          <a:p>
            <a:r>
              <a:rPr lang="vi-VN" dirty="0"/>
              <a:t/>
            </a:r>
            <a:br>
              <a:rPr lang="vi-VN" dirty="0"/>
            </a:br>
            <a:endParaRPr lang="en-US" dirty="0"/>
          </a:p>
          <a:p>
            <a:endParaRPr lang="en-US" sz="2400" b="1" dirty="0">
              <a:solidFill>
                <a:srgbClr val="0000FF"/>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3C4CAF1B-4A6A-4C64-BE94-CAD688A2ABA6}"/>
              </a:ext>
            </a:extLst>
          </p:cNvPr>
          <p:cNvCxnSpPr>
            <a:cxnSpLocks/>
            <a:stCxn id="33" idx="3"/>
          </p:cNvCxnSpPr>
          <p:nvPr/>
        </p:nvCxnSpPr>
        <p:spPr>
          <a:xfrm>
            <a:off x="9441730" y="5744006"/>
            <a:ext cx="433003" cy="421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D7A8E2D4-0781-4637-A5F0-D8459FF84831}"/>
              </a:ext>
            </a:extLst>
          </p:cNvPr>
          <p:cNvSpPr/>
          <p:nvPr/>
        </p:nvSpPr>
        <p:spPr>
          <a:xfrm>
            <a:off x="9896035" y="6092481"/>
            <a:ext cx="2218147" cy="5265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r>
              <a:rPr lang="vi-VN" sz="2400" b="1" dirty="0">
                <a:solidFill>
                  <a:srgbClr val="006600"/>
                </a:solidFill>
                <a:latin typeface="Times New Roman" panose="02020603050405020304" pitchFamily="18" charset="0"/>
                <a:cs typeface="Times New Roman" panose="02020603050405020304" pitchFamily="18" charset="0"/>
              </a:rPr>
              <a:t>Transacetylase</a:t>
            </a:r>
            <a:endParaRPr lang="en-US" sz="2400" b="1" dirty="0">
              <a:solidFill>
                <a:srgbClr val="006600"/>
              </a:solidFill>
              <a:latin typeface="Times New Roman" panose="02020603050405020304" pitchFamily="18" charset="0"/>
              <a:cs typeface="Times New Roman" panose="02020603050405020304" pitchFamily="18" charset="0"/>
            </a:endParaRPr>
          </a:p>
          <a:p>
            <a:r>
              <a:rPr lang="vi-VN" dirty="0"/>
              <a:t/>
            </a:r>
            <a:br>
              <a:rPr lang="vi-VN" dirty="0"/>
            </a:br>
            <a:endParaRPr lang="en-US" dirty="0"/>
          </a:p>
          <a:p>
            <a:endParaRPr 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1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7" grpId="0" animBg="1"/>
      <p:bldP spid="20" grpId="0" animBg="1"/>
      <p:bldP spid="21" grpId="0" animBg="1"/>
      <p:bldP spid="22" grpId="0" animBg="1"/>
      <p:bldP spid="25" grpId="0" animBg="1"/>
      <p:bldP spid="26" grpId="0" animBg="1"/>
      <p:bldP spid="27" grpId="0" animBg="1"/>
      <p:bldP spid="30" grpId="0" animBg="1"/>
      <p:bldP spid="31" grpId="0" animBg="1"/>
      <p:bldP spid="32" grpId="0" animBg="1"/>
      <p:bldP spid="33" grpId="0" animBg="1"/>
      <p:bldP spid="23"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EDAF0-8C83-4F71-ACC9-31B1E3F344DB}"/>
              </a:ext>
            </a:extLst>
          </p:cNvPr>
          <p:cNvSpPr txBox="1"/>
          <p:nvPr/>
        </p:nvSpPr>
        <p:spPr>
          <a:xfrm>
            <a:off x="393632" y="4526460"/>
            <a:ext cx="10907941" cy="954107"/>
          </a:xfrm>
          <a:prstGeom prst="rect">
            <a:avLst/>
          </a:prstGeom>
          <a:solidFill>
            <a:schemeClr val="accent4">
              <a:lumMod val="20000"/>
              <a:lumOff val="80000"/>
            </a:schemeClr>
          </a:solidFill>
        </p:spPr>
        <p:txBody>
          <a:bodyPr wrap="square" rtlCol="0">
            <a:spAutoFit/>
          </a:bodyPr>
          <a:lstStyle/>
          <a:p>
            <a:pPr algn="ct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gen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lac I</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lactose?</a:t>
            </a:r>
            <a:endParaRPr lang="en-US" sz="2800" b="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C5EFD296-C604-4BF6-B9C8-CF10D04CCF28}"/>
              </a:ext>
            </a:extLst>
          </p:cNvPr>
          <p:cNvCxnSpPr>
            <a:cxnSpLocks/>
          </p:cNvCxnSpPr>
          <p:nvPr/>
        </p:nvCxnSpPr>
        <p:spPr>
          <a:xfrm>
            <a:off x="6575461" y="97494"/>
            <a:ext cx="0" cy="412132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A83499-CCEC-41EC-A639-0E770AE5B277}"/>
              </a:ext>
            </a:extLst>
          </p:cNvPr>
          <p:cNvPicPr/>
          <p:nvPr/>
        </p:nvPicPr>
        <p:blipFill>
          <a:blip r:embed="rId2"/>
          <a:stretch>
            <a:fillRect/>
          </a:stretch>
        </p:blipFill>
        <p:spPr>
          <a:xfrm>
            <a:off x="157326" y="108863"/>
            <a:ext cx="6116548" cy="4109958"/>
          </a:xfrm>
          <a:prstGeom prst="rect">
            <a:avLst/>
          </a:prstGeom>
        </p:spPr>
      </p:pic>
      <p:pic>
        <p:nvPicPr>
          <p:cNvPr id="10" name="Picture 9">
            <a:extLst>
              <a:ext uri="{FF2B5EF4-FFF2-40B4-BE49-F238E27FC236}">
                <a16:creationId xmlns:a16="http://schemas.microsoft.com/office/drawing/2014/main" id="{E7104D0F-34F2-4F21-8963-AADE3BFB48B8}"/>
              </a:ext>
            </a:extLst>
          </p:cNvPr>
          <p:cNvPicPr/>
          <p:nvPr/>
        </p:nvPicPr>
        <p:blipFill>
          <a:blip r:embed="rId3"/>
          <a:stretch>
            <a:fillRect/>
          </a:stretch>
        </p:blipFill>
        <p:spPr>
          <a:xfrm>
            <a:off x="6750120" y="108863"/>
            <a:ext cx="5363111" cy="4109958"/>
          </a:xfrm>
          <a:prstGeom prst="rect">
            <a:avLst/>
          </a:prstGeom>
        </p:spPr>
      </p:pic>
      <p:sp>
        <p:nvSpPr>
          <p:cNvPr id="11" name="TextBox 10">
            <a:extLst>
              <a:ext uri="{FF2B5EF4-FFF2-40B4-BE49-F238E27FC236}">
                <a16:creationId xmlns:a16="http://schemas.microsoft.com/office/drawing/2014/main" id="{B47E2469-8AF9-4FF7-92DE-098EB7831A66}"/>
              </a:ext>
            </a:extLst>
          </p:cNvPr>
          <p:cNvSpPr txBox="1"/>
          <p:nvPr/>
        </p:nvSpPr>
        <p:spPr>
          <a:xfrm>
            <a:off x="196213" y="4710988"/>
            <a:ext cx="11602155" cy="1077218"/>
          </a:xfrm>
          <a:prstGeom prst="rect">
            <a:avLst/>
          </a:prstGeom>
          <a:noFill/>
        </p:spPr>
        <p:txBody>
          <a:bodyPr wrap="square">
            <a:spAutoFit/>
          </a:bodyPr>
          <a:lstStyle/>
          <a:p>
            <a:pPr marL="210820" marR="0">
              <a:spcBef>
                <a:spcPts val="730"/>
              </a:spcBef>
              <a:spcAft>
                <a:spcPts val="0"/>
              </a:spcAft>
            </a:pPr>
            <a:r>
              <a:rPr lang="en-US" sz="3200" b="1" spc="-10" dirty="0">
                <a:solidFill>
                  <a:srgbClr val="FF33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n-US" sz="3200" b="1" spc="-10" dirty="0" err="1">
                <a:solidFill>
                  <a:srgbClr val="FF3300"/>
                </a:solidFill>
                <a:effectLst/>
                <a:latin typeface="Times New Roman" panose="02020603050405020304" pitchFamily="18" charset="0"/>
                <a:ea typeface="Times New Roman" panose="02020603050405020304" pitchFamily="18" charset="0"/>
                <a:sym typeface="Wingdings" panose="05000000000000000000" pitchFamily="2" charset="2"/>
              </a:rPr>
              <a:t>Lưu</a:t>
            </a:r>
            <a:r>
              <a:rPr lang="en-US" sz="3200" b="1" spc="-10" dirty="0">
                <a:solidFill>
                  <a:srgbClr val="FF3300"/>
                </a:solidFill>
                <a:effectLst/>
                <a:latin typeface="Times New Roman" panose="02020603050405020304" pitchFamily="18" charset="0"/>
                <a:ea typeface="Times New Roman" panose="02020603050405020304" pitchFamily="18" charset="0"/>
                <a:sym typeface="Wingdings" panose="05000000000000000000" pitchFamily="2" charset="2"/>
              </a:rPr>
              <a:t> ý</a:t>
            </a:r>
            <a:r>
              <a:rPr lang="en-US" sz="3200" b="1" i="1" spc="-10" dirty="0">
                <a:solidFill>
                  <a:srgbClr val="0000FF"/>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 </a:t>
            </a:r>
            <a:r>
              <a:rPr lang="en-US" sz="3200" b="1" i="1" spc="-5"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spc="-5"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spc="-5"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spc="-5"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spc="-5"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spc="-5"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lactose </a:t>
            </a:r>
            <a:r>
              <a:rPr lang="en-US" sz="3200" b="1" i="1" spc="-5"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200" b="1" i="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spc="-10" dirty="0">
                <a:solidFill>
                  <a:srgbClr val="0000FF"/>
                </a:solidFill>
                <a:latin typeface="Times New Roman" panose="02020603050405020304" pitchFamily="18" charset="0"/>
                <a:ea typeface="Times New Roman" panose="02020603050405020304" pitchFamily="18" charset="0"/>
              </a:rPr>
              <a:t>g</a:t>
            </a:r>
            <a:r>
              <a:rPr lang="vi-VN" sz="3200" b="1" i="1" spc="-10" dirty="0">
                <a:solidFill>
                  <a:srgbClr val="0000FF"/>
                </a:solidFill>
                <a:effectLst/>
                <a:latin typeface="Times New Roman" panose="02020603050405020304" pitchFamily="18" charset="0"/>
                <a:ea typeface="Times New Roman" panose="02020603050405020304" pitchFamily="18" charset="0"/>
              </a:rPr>
              <a:t>ene</a:t>
            </a:r>
            <a:r>
              <a:rPr lang="vi-VN" sz="3200" b="1" i="1" spc="-65" dirty="0">
                <a:solidFill>
                  <a:srgbClr val="0000FF"/>
                </a:solidFill>
                <a:effectLst/>
                <a:latin typeface="Times New Roman" panose="02020603050405020304" pitchFamily="18" charset="0"/>
                <a:ea typeface="Times New Roman" panose="02020603050405020304" pitchFamily="18" charset="0"/>
              </a:rPr>
              <a:t> </a:t>
            </a:r>
            <a:r>
              <a:rPr lang="en-US" sz="3200" b="1" i="1" spc="-65" dirty="0" err="1">
                <a:solidFill>
                  <a:srgbClr val="0000FF"/>
                </a:solidFill>
                <a:effectLst/>
                <a:latin typeface="Times New Roman" panose="02020603050405020304" pitchFamily="18" charset="0"/>
                <a:ea typeface="Times New Roman" panose="02020603050405020304" pitchFamily="18" charset="0"/>
              </a:rPr>
              <a:t>điều</a:t>
            </a:r>
            <a:r>
              <a:rPr lang="en-US" sz="3200" b="1" i="1" spc="-65" dirty="0">
                <a:solidFill>
                  <a:srgbClr val="0000FF"/>
                </a:solidFill>
                <a:effectLst/>
                <a:latin typeface="Times New Roman" panose="02020603050405020304" pitchFamily="18" charset="0"/>
                <a:ea typeface="Times New Roman" panose="02020603050405020304" pitchFamily="18" charset="0"/>
              </a:rPr>
              <a:t> </a:t>
            </a:r>
            <a:r>
              <a:rPr lang="en-US" sz="3200" b="1" i="1" spc="-65" dirty="0" err="1">
                <a:solidFill>
                  <a:srgbClr val="0000FF"/>
                </a:solidFill>
                <a:effectLst/>
                <a:latin typeface="Times New Roman" panose="02020603050405020304" pitchFamily="18" charset="0"/>
                <a:ea typeface="Times New Roman" panose="02020603050405020304" pitchFamily="18" charset="0"/>
              </a:rPr>
              <a:t>hòa</a:t>
            </a:r>
            <a:r>
              <a:rPr lang="en-US" sz="3200" b="1" i="1" spc="-65" dirty="0">
                <a:solidFill>
                  <a:srgbClr val="0000FF"/>
                </a:solidFill>
                <a:effectLst/>
                <a:latin typeface="Times New Roman" panose="02020603050405020304" pitchFamily="18" charset="0"/>
                <a:ea typeface="Times New Roman" panose="02020603050405020304" pitchFamily="18" charset="0"/>
              </a:rPr>
              <a:t> </a:t>
            </a:r>
            <a:r>
              <a:rPr lang="vi-VN" sz="3200" b="1" i="1" spc="-10" dirty="0">
                <a:solidFill>
                  <a:srgbClr val="0000FF"/>
                </a:solidFill>
                <a:effectLst/>
                <a:latin typeface="Times New Roman" panose="02020603050405020304" pitchFamily="18" charset="0"/>
                <a:ea typeface="Times New Roman" panose="02020603050405020304" pitchFamily="18" charset="0"/>
              </a:rPr>
              <a:t>lacI</a:t>
            </a:r>
            <a:r>
              <a:rPr lang="vi-VN" sz="3200" b="1" i="1" spc="-70" dirty="0">
                <a:solidFill>
                  <a:srgbClr val="0000FF"/>
                </a:solidFill>
                <a:effectLst/>
                <a:latin typeface="Times New Roman" panose="02020603050405020304" pitchFamily="18" charset="0"/>
                <a:ea typeface="Times New Roman" panose="02020603050405020304" pitchFamily="18" charset="0"/>
              </a:rPr>
              <a:t> </a:t>
            </a:r>
            <a:r>
              <a:rPr lang="en-US" sz="3200" b="1" i="1" spc="-70" dirty="0" err="1">
                <a:solidFill>
                  <a:srgbClr val="0000FF"/>
                </a:solidFill>
                <a:effectLst/>
                <a:latin typeface="Times New Roman" panose="02020603050405020304" pitchFamily="18" charset="0"/>
                <a:ea typeface="Times New Roman" panose="02020603050405020304" pitchFamily="18" charset="0"/>
              </a:rPr>
              <a:t>vẫn</a:t>
            </a:r>
            <a:r>
              <a:rPr lang="en-US" sz="3200" b="1" i="1" spc="-70" dirty="0">
                <a:solidFill>
                  <a:srgbClr val="0000FF"/>
                </a:solidFill>
                <a:effectLst/>
                <a:latin typeface="Times New Roman" panose="02020603050405020304" pitchFamily="18" charset="0"/>
                <a:ea typeface="Times New Roman" panose="02020603050405020304" pitchFamily="18" charset="0"/>
              </a:rPr>
              <a:t> </a:t>
            </a:r>
            <a:r>
              <a:rPr lang="en-US" sz="3200" b="1" i="1" spc="-70" dirty="0" err="1">
                <a:solidFill>
                  <a:srgbClr val="0000FF"/>
                </a:solidFill>
                <a:effectLst/>
                <a:latin typeface="Times New Roman" panose="02020603050405020304" pitchFamily="18" charset="0"/>
                <a:ea typeface="Times New Roman" panose="02020603050405020304" pitchFamily="18" charset="0"/>
              </a:rPr>
              <a:t>hoạt</a:t>
            </a:r>
            <a:r>
              <a:rPr lang="en-US" sz="3200" b="1" i="1" spc="-70" dirty="0">
                <a:solidFill>
                  <a:srgbClr val="0000FF"/>
                </a:solidFill>
                <a:effectLst/>
                <a:latin typeface="Times New Roman" panose="02020603050405020304" pitchFamily="18" charset="0"/>
                <a:ea typeface="Times New Roman" panose="02020603050405020304" pitchFamily="18" charset="0"/>
              </a:rPr>
              <a:t> </a:t>
            </a:r>
            <a:r>
              <a:rPr lang="en-US" sz="3200" b="1" i="1" spc="-70" dirty="0" err="1">
                <a:solidFill>
                  <a:srgbClr val="0000FF"/>
                </a:solidFill>
                <a:effectLst/>
                <a:latin typeface="Times New Roman" panose="02020603050405020304" pitchFamily="18" charset="0"/>
                <a:ea typeface="Times New Roman" panose="02020603050405020304" pitchFamily="18" charset="0"/>
              </a:rPr>
              <a:t>động</a:t>
            </a:r>
            <a:r>
              <a:rPr lang="en-US" sz="3200" b="1" i="1" spc="-70" dirty="0">
                <a:solidFill>
                  <a:srgbClr val="0000FF"/>
                </a:solidFill>
                <a:effectLst/>
                <a:latin typeface="Times New Roman" panose="02020603050405020304" pitchFamily="18" charset="0"/>
                <a:ea typeface="Times New Roman" panose="02020603050405020304" pitchFamily="18" charset="0"/>
              </a:rPr>
              <a:t> </a:t>
            </a:r>
            <a:r>
              <a:rPr lang="en-US" sz="3200" b="1" i="1" spc="-70" dirty="0" err="1">
                <a:solidFill>
                  <a:srgbClr val="0000FF"/>
                </a:solidFill>
                <a:effectLst/>
                <a:latin typeface="Times New Roman" panose="02020603050405020304" pitchFamily="18" charset="0"/>
                <a:ea typeface="Times New Roman" panose="02020603050405020304" pitchFamily="18" charset="0"/>
              </a:rPr>
              <a:t>tổng</a:t>
            </a:r>
            <a:r>
              <a:rPr lang="en-US" sz="3200" b="1" i="1" spc="-70" dirty="0">
                <a:solidFill>
                  <a:srgbClr val="0000FF"/>
                </a:solidFill>
                <a:effectLst/>
                <a:latin typeface="Times New Roman" panose="02020603050405020304" pitchFamily="18" charset="0"/>
                <a:ea typeface="Times New Roman" panose="02020603050405020304" pitchFamily="18" charset="0"/>
              </a:rPr>
              <a:t> </a:t>
            </a:r>
            <a:r>
              <a:rPr lang="en-US" sz="3200" b="1" i="1" spc="-70" dirty="0" err="1">
                <a:solidFill>
                  <a:srgbClr val="0000FF"/>
                </a:solidFill>
                <a:effectLst/>
                <a:latin typeface="Times New Roman" panose="02020603050405020304" pitchFamily="18" charset="0"/>
                <a:ea typeface="Times New Roman" panose="02020603050405020304" pitchFamily="18" charset="0"/>
              </a:rPr>
              <a:t>hợp</a:t>
            </a:r>
            <a:r>
              <a:rPr lang="en-US" sz="3200" b="1" i="1" spc="-70" dirty="0">
                <a:solidFill>
                  <a:srgbClr val="0000FF"/>
                </a:solidFill>
                <a:effectLst/>
                <a:latin typeface="Times New Roman" panose="02020603050405020304" pitchFamily="18" charset="0"/>
                <a:ea typeface="Times New Roman" panose="02020603050405020304" pitchFamily="18" charset="0"/>
              </a:rPr>
              <a:t> </a:t>
            </a:r>
            <a:r>
              <a:rPr lang="vi-VN" sz="3200" b="1" i="1" spc="-10" dirty="0">
                <a:solidFill>
                  <a:srgbClr val="0000FF"/>
                </a:solidFill>
                <a:effectLst/>
                <a:latin typeface="Times New Roman" panose="02020603050405020304" pitchFamily="18" charset="0"/>
                <a:ea typeface="Times New Roman" panose="02020603050405020304" pitchFamily="18" charset="0"/>
              </a:rPr>
              <a:t>protein</a:t>
            </a:r>
            <a:r>
              <a:rPr lang="vi-VN" sz="3200" b="1" i="1" spc="-65" dirty="0">
                <a:solidFill>
                  <a:srgbClr val="0000FF"/>
                </a:solidFill>
                <a:effectLst/>
                <a:latin typeface="Times New Roman" panose="02020603050405020304" pitchFamily="18" charset="0"/>
                <a:ea typeface="Times New Roman" panose="02020603050405020304" pitchFamily="18" charset="0"/>
              </a:rPr>
              <a:t> </a:t>
            </a:r>
            <a:r>
              <a:rPr lang="vi-VN" sz="3200" b="1" i="1" spc="-10" dirty="0">
                <a:solidFill>
                  <a:srgbClr val="0000FF"/>
                </a:solidFill>
                <a:effectLst/>
                <a:latin typeface="Times New Roman" panose="02020603050405020304" pitchFamily="18" charset="0"/>
                <a:ea typeface="Times New Roman" panose="02020603050405020304" pitchFamily="18" charset="0"/>
              </a:rPr>
              <a:t>ức</a:t>
            </a:r>
            <a:r>
              <a:rPr lang="vi-VN" sz="3200" b="1" i="1" spc="-65" dirty="0">
                <a:solidFill>
                  <a:srgbClr val="0000FF"/>
                </a:solidFill>
                <a:effectLst/>
                <a:latin typeface="Times New Roman" panose="02020603050405020304" pitchFamily="18" charset="0"/>
                <a:ea typeface="Times New Roman" panose="02020603050405020304" pitchFamily="18" charset="0"/>
              </a:rPr>
              <a:t> </a:t>
            </a:r>
            <a:r>
              <a:rPr lang="vi-VN" sz="3200" b="1" i="1" spc="-10" dirty="0">
                <a:solidFill>
                  <a:srgbClr val="0000FF"/>
                </a:solidFill>
                <a:effectLst/>
                <a:latin typeface="Times New Roman" panose="02020603050405020304" pitchFamily="18" charset="0"/>
                <a:ea typeface="Times New Roman" panose="02020603050405020304" pitchFamily="18" charset="0"/>
              </a:rPr>
              <a:t>chế</a:t>
            </a:r>
            <a:r>
              <a:rPr lang="vi-VN" sz="3200" b="1" i="1" spc="-65" dirty="0">
                <a:solidFill>
                  <a:srgbClr val="0000FF"/>
                </a:solidFill>
                <a:effectLst/>
                <a:latin typeface="Times New Roman" panose="02020603050405020304" pitchFamily="18" charset="0"/>
                <a:ea typeface="Times New Roman" panose="02020603050405020304" pitchFamily="18" charset="0"/>
              </a:rPr>
              <a:t> </a:t>
            </a:r>
            <a:endParaRPr lang="en-US" sz="3200" b="1" i="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74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053BF35-B355-4152-8247-07424F4D66E3}"/>
              </a:ext>
            </a:extLst>
          </p:cNvPr>
          <p:cNvSpPr/>
          <p:nvPr/>
        </p:nvSpPr>
        <p:spPr>
          <a:xfrm>
            <a:off x="5469276" y="678094"/>
            <a:ext cx="5465851" cy="291786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rgbClr val="FF0000"/>
                </a:solidFill>
                <a:effectLst/>
                <a:latin typeface="Times New Roman" panose="02020603050405020304" pitchFamily="18" charset="0"/>
                <a:cs typeface="Times New Roman" panose="02020603050405020304" pitchFamily="18" charset="0"/>
              </a:rPr>
              <a:t>Tại sao môi trường có lactose thì protein ức chế lại không liên kết với operator?</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Flowchart: Punched Tape 2">
            <a:extLst>
              <a:ext uri="{FF2B5EF4-FFF2-40B4-BE49-F238E27FC236}">
                <a16:creationId xmlns:a16="http://schemas.microsoft.com/office/drawing/2014/main" id="{B5E10E1A-A54A-49CC-8296-F520C4AA7526}"/>
              </a:ext>
            </a:extLst>
          </p:cNvPr>
          <p:cNvSpPr/>
          <p:nvPr/>
        </p:nvSpPr>
        <p:spPr>
          <a:xfrm>
            <a:off x="0" y="0"/>
            <a:ext cx="3246633" cy="1705510"/>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DỪNG LẠI VÀ SUY NGẪM</a:t>
            </a:r>
          </a:p>
        </p:txBody>
      </p:sp>
      <p:sp>
        <p:nvSpPr>
          <p:cNvPr id="5" name="TextBox 4">
            <a:extLst>
              <a:ext uri="{FF2B5EF4-FFF2-40B4-BE49-F238E27FC236}">
                <a16:creationId xmlns:a16="http://schemas.microsoft.com/office/drawing/2014/main" id="{800ACBBC-4EA4-4358-8F11-DD0F0176FBA0}"/>
              </a:ext>
            </a:extLst>
          </p:cNvPr>
          <p:cNvSpPr txBox="1"/>
          <p:nvPr/>
        </p:nvSpPr>
        <p:spPr>
          <a:xfrm>
            <a:off x="214045" y="4501403"/>
            <a:ext cx="11763910" cy="1815882"/>
          </a:xfrm>
          <a:prstGeom prst="rect">
            <a:avLst/>
          </a:prstGeom>
          <a:noFill/>
        </p:spPr>
        <p:txBody>
          <a:bodyPr wrap="square">
            <a:spAutoFit/>
          </a:bodyPr>
          <a:lstStyle/>
          <a:p>
            <a:r>
              <a:rPr lang="en-US" sz="2800" b="1" i="0" dirty="0">
                <a:solidFill>
                  <a:srgbClr val="0066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vi-VN" sz="2800" b="1" i="0" dirty="0">
                <a:solidFill>
                  <a:srgbClr val="006600"/>
                </a:solidFill>
                <a:effectLst/>
                <a:latin typeface="Times New Roman" panose="02020603050405020304" pitchFamily="18" charset="0"/>
                <a:cs typeface="Times New Roman" panose="02020603050405020304" pitchFamily="18" charset="0"/>
              </a:rPr>
              <a:t>Khi môi trường có lactose, một lượng nhỏ lactose được chuyển thành đồng phân của lactose (allolactose) liên kết với protein ức chế khiến cho protein ức chế bị biến đổi cấu hình không gian dẫn đến bị bất hoạt và không gắn được vào vùng operator (O).</a:t>
            </a:r>
            <a:endParaRPr lang="en-US" sz="2800" b="1" dirty="0">
              <a:solidFill>
                <a:srgbClr val="0066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3B4B21D-14B2-4932-B2F3-548A315AF2CA}"/>
              </a:ext>
            </a:extLst>
          </p:cNvPr>
          <p:cNvPicPr>
            <a:picLocks noChangeAspect="1"/>
          </p:cNvPicPr>
          <p:nvPr/>
        </p:nvPicPr>
        <p:blipFill>
          <a:blip r:embed="rId2"/>
          <a:stretch>
            <a:fillRect/>
          </a:stretch>
        </p:blipFill>
        <p:spPr>
          <a:xfrm>
            <a:off x="4109663" y="164387"/>
            <a:ext cx="7983019" cy="4181582"/>
          </a:xfrm>
          <a:prstGeom prst="rect">
            <a:avLst/>
          </a:prstGeom>
        </p:spPr>
      </p:pic>
    </p:spTree>
    <p:extLst>
      <p:ext uri="{BB962C8B-B14F-4D97-AF65-F5344CB8AC3E}">
        <p14:creationId xmlns:p14="http://schemas.microsoft.com/office/powerpoint/2010/main" val="104373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Group 2">
            <a:extLst>
              <a:ext uri="{FF2B5EF4-FFF2-40B4-BE49-F238E27FC236}">
                <a16:creationId xmlns:a16="http://schemas.microsoft.com/office/drawing/2014/main" id="{40C8AB4B-1878-43D0-A410-4D8E5B3CCE32}"/>
              </a:ext>
            </a:extLst>
          </p:cNvPr>
          <p:cNvGraphicFramePr>
            <a:graphicFrameLocks noGrp="1"/>
          </p:cNvGraphicFramePr>
          <p:nvPr>
            <p:ph sz="quarter" idx="2"/>
            <p:extLst>
              <p:ext uri="{D42A27DB-BD31-4B8C-83A1-F6EECF244321}">
                <p14:modId xmlns:p14="http://schemas.microsoft.com/office/powerpoint/2010/main" val="3367239122"/>
              </p:ext>
            </p:extLst>
          </p:nvPr>
        </p:nvGraphicFramePr>
        <p:xfrm>
          <a:off x="1082675" y="2036009"/>
          <a:ext cx="8790790" cy="1890713"/>
        </p:xfrm>
        <a:graphic>
          <a:graphicData uri="http://schemas.openxmlformats.org/drawingml/2006/table">
            <a:tbl>
              <a:tblPr/>
              <a:tblGrid>
                <a:gridCol w="3932722">
                  <a:extLst>
                    <a:ext uri="{9D8B030D-6E8A-4147-A177-3AD203B41FA5}">
                      <a16:colId xmlns:a16="http://schemas.microsoft.com/office/drawing/2014/main" val="20000"/>
                    </a:ext>
                  </a:extLst>
                </a:gridCol>
                <a:gridCol w="4858068">
                  <a:extLst>
                    <a:ext uri="{9D8B030D-6E8A-4147-A177-3AD203B41FA5}">
                      <a16:colId xmlns:a16="http://schemas.microsoft.com/office/drawing/2014/main" val="20001"/>
                    </a:ext>
                  </a:extLst>
                </a:gridCol>
              </a:tblGrid>
              <a:tr h="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thành</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cấu</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trúc</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Đặc</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điểm</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hoạt</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rPr>
                        <a:t>Gen </a:t>
                      </a:r>
                      <a:r>
                        <a:rPr kumimoji="0" lang="en-US" altLang="en-US" sz="2400" b="1" i="0" u="none" strike="noStrike" cap="none" normalizeH="0" baseline="0" dirty="0" err="1">
                          <a:ln>
                            <a:noFill/>
                          </a:ln>
                          <a:solidFill>
                            <a:schemeClr val="tx1"/>
                          </a:solidFill>
                          <a:effectLst/>
                          <a:latin typeface="Times New Roman" panose="02020603050405020304" pitchFamily="18" charset="0"/>
                        </a:rPr>
                        <a:t>điều</a:t>
                      </a:r>
                      <a:r>
                        <a:rPr kumimoji="0" lang="en-US" altLang="en-US" sz="2400" b="1" i="0" u="none" strike="noStrike" cap="none" normalizeH="0" baseline="0" dirty="0">
                          <a:ln>
                            <a:noFill/>
                          </a:ln>
                          <a:solidFill>
                            <a:schemeClr val="tx1"/>
                          </a:solidFill>
                          <a:effectLst/>
                          <a:latin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rPr>
                        <a:t>hoà</a:t>
                      </a:r>
                      <a:r>
                        <a:rPr kumimoji="0" lang="en-US" altLang="en-US" sz="2400" b="1" i="0" u="none" strike="noStrike" cap="none" normalizeH="0" baseline="0" dirty="0">
                          <a:ln>
                            <a:noFill/>
                          </a:ln>
                          <a:solidFill>
                            <a:schemeClr val="tx1"/>
                          </a:solidFill>
                          <a:effectLst/>
                          <a:latin typeface="Times New Roman" panose="02020603050405020304" pitchFamily="18" charset="0"/>
                        </a:rPr>
                        <a:t> </a:t>
                      </a:r>
                      <a:r>
                        <a:rPr lang="vi-VN" sz="2400" b="1" i="1" spc="-10" dirty="0">
                          <a:solidFill>
                            <a:schemeClr val="tx1"/>
                          </a:solidFill>
                          <a:effectLst/>
                          <a:latin typeface="Times New Roman" panose="02020603050405020304" pitchFamily="18" charset="0"/>
                          <a:ea typeface="Times New Roman" panose="02020603050405020304" pitchFamily="18" charset="0"/>
                        </a:rPr>
                        <a:t>lacI</a:t>
                      </a:r>
                      <a:r>
                        <a:rPr kumimoji="0" lang="en-US" altLang="en-US" sz="2400" b="1" i="0" u="none" strike="noStrike" cap="none" normalizeH="0" baseline="0" dirty="0">
                          <a:ln>
                            <a:noFill/>
                          </a:ln>
                          <a:solidFill>
                            <a:schemeClr val="tx1"/>
                          </a:solidFill>
                          <a:effectLst/>
                          <a:latin typeface="Times New Roman" panose="02020603050405020304" pitchFamily="18" charset="0"/>
                        </a:rPr>
                        <a:t> </a:t>
                      </a: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chemeClr val="tx1"/>
                          </a:solidFill>
                          <a:effectLst/>
                          <a:latin typeface="Times New Roman" panose="02020603050405020304" pitchFamily="18" charset="0"/>
                        </a:rPr>
                        <a:t>Tổng</a:t>
                      </a:r>
                      <a:r>
                        <a:rPr kumimoji="0" lang="en-US" altLang="en-US" sz="2400" b="1" i="1" u="none" strike="noStrike" cap="none" normalizeH="0" baseline="0" dirty="0">
                          <a:ln>
                            <a:noFill/>
                          </a:ln>
                          <a:solidFill>
                            <a:schemeClr val="tx1"/>
                          </a:solidFill>
                          <a:effectLst/>
                          <a:latin typeface="Times New Roman" panose="02020603050405020304" pitchFamily="18" charset="0"/>
                        </a:rPr>
                        <a:t> </a:t>
                      </a:r>
                      <a:r>
                        <a:rPr kumimoji="0" lang="en-US" altLang="en-US" sz="2400" b="1" i="1" u="none" strike="noStrike" cap="none" normalizeH="0" baseline="0" dirty="0" err="1">
                          <a:ln>
                            <a:noFill/>
                          </a:ln>
                          <a:solidFill>
                            <a:schemeClr val="tx1"/>
                          </a:solidFill>
                          <a:effectLst/>
                          <a:latin typeface="Times New Roman" panose="02020603050405020304" pitchFamily="18" charset="0"/>
                        </a:rPr>
                        <a:t>hợp</a:t>
                      </a:r>
                      <a:r>
                        <a:rPr kumimoji="0" lang="en-US" altLang="en-US" sz="2400" b="1" i="1" u="none" strike="noStrike" cap="none" normalizeH="0" baseline="0" dirty="0">
                          <a:ln>
                            <a:noFill/>
                          </a:ln>
                          <a:solidFill>
                            <a:schemeClr val="tx1"/>
                          </a:solidFill>
                          <a:effectLst/>
                          <a:latin typeface="Times New Roman" panose="02020603050405020304" pitchFamily="18" charset="0"/>
                        </a:rPr>
                        <a:t>…………..………</a:t>
                      </a: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rPr>
                        <a:t>Protein </a:t>
                      </a:r>
                      <a:r>
                        <a:rPr kumimoji="0" lang="en-US" altLang="en-US" sz="2400" b="1" i="0" u="none" strike="noStrike" cap="none" normalizeH="0" baseline="0" dirty="0" err="1">
                          <a:ln>
                            <a:noFill/>
                          </a:ln>
                          <a:solidFill>
                            <a:schemeClr val="tx1"/>
                          </a:solidFill>
                          <a:effectLst/>
                          <a:latin typeface="Times New Roman" panose="02020603050405020304" pitchFamily="18" charset="0"/>
                        </a:rPr>
                        <a:t>ức</a:t>
                      </a:r>
                      <a:r>
                        <a:rPr kumimoji="0" lang="en-US" altLang="en-US" sz="2400" b="1" i="0" u="none" strike="noStrike" cap="none" normalizeH="0" baseline="0" dirty="0">
                          <a:ln>
                            <a:noFill/>
                          </a:ln>
                          <a:solidFill>
                            <a:schemeClr val="tx1"/>
                          </a:solidFill>
                          <a:effectLst/>
                          <a:latin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rPr>
                        <a:t>chế</a:t>
                      </a:r>
                      <a:endParaRPr kumimoji="0" lang="en-US" altLang="en-US" sz="2400" b="1" i="0" u="none" strike="noStrike" cap="none" normalizeH="0" baseline="0" dirty="0">
                        <a:ln>
                          <a:noFill/>
                        </a:ln>
                        <a:solidFill>
                          <a:schemeClr val="tx1"/>
                        </a:solidFill>
                        <a:effectLst/>
                        <a:latin typeface="Times New Roman" panose="02020603050405020304" pitchFamily="18" charset="0"/>
                      </a:endParaRP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a:ln>
                            <a:noFill/>
                          </a:ln>
                          <a:solidFill>
                            <a:schemeClr val="tx1"/>
                          </a:solidFill>
                          <a:effectLst/>
                          <a:latin typeface="Times New Roman" panose="02020603050405020304" pitchFamily="18" charset="0"/>
                        </a:rPr>
                        <a:t>..………..    </a:t>
                      </a:r>
                      <a:r>
                        <a:rPr kumimoji="0" lang="en-US" altLang="en-US" sz="2400" b="1" i="1" u="none" strike="noStrike" cap="none" normalizeH="0" baseline="0" dirty="0" err="1">
                          <a:ln>
                            <a:noFill/>
                          </a:ln>
                          <a:solidFill>
                            <a:schemeClr val="tx1"/>
                          </a:solidFill>
                          <a:effectLst/>
                          <a:latin typeface="Times New Roman" panose="02020603050405020304" pitchFamily="18" charset="0"/>
                        </a:rPr>
                        <a:t>với</a:t>
                      </a:r>
                      <a:r>
                        <a:rPr kumimoji="0" lang="en-US" altLang="en-US" sz="2400" b="1" i="1" u="none" strike="noStrike" cap="none" normalizeH="0" baseline="0" dirty="0">
                          <a:ln>
                            <a:noFill/>
                          </a:ln>
                          <a:solidFill>
                            <a:schemeClr val="tx1"/>
                          </a:solidFill>
                          <a:effectLst/>
                          <a:latin typeface="Times New Roman" panose="02020603050405020304" pitchFamily="18" charset="0"/>
                        </a:rPr>
                        <a:t> </a:t>
                      </a:r>
                      <a:r>
                        <a:rPr kumimoji="0" lang="en-US" altLang="en-US" sz="2400" b="1" i="1" u="none" strike="noStrike" cap="none" normalizeH="0" baseline="0" dirty="0" err="1">
                          <a:ln>
                            <a:noFill/>
                          </a:ln>
                          <a:solidFill>
                            <a:schemeClr val="tx1"/>
                          </a:solidFill>
                          <a:effectLst/>
                          <a:latin typeface="Times New Roman" panose="02020603050405020304" pitchFamily="18" charset="0"/>
                        </a:rPr>
                        <a:t>vùng</a:t>
                      </a:r>
                      <a:r>
                        <a:rPr kumimoji="0" lang="en-US" altLang="en-US" sz="2400" b="1" i="1" u="none" strike="noStrike" cap="none" normalizeH="0" baseline="0" dirty="0">
                          <a:ln>
                            <a:noFill/>
                          </a:ln>
                          <a:solidFill>
                            <a:schemeClr val="tx1"/>
                          </a:solidFill>
                          <a:effectLst/>
                          <a:latin typeface="Times New Roman" panose="02020603050405020304" pitchFamily="18" charset="0"/>
                        </a:rPr>
                        <a:t> </a:t>
                      </a:r>
                      <a:r>
                        <a:rPr kumimoji="0" lang="en-US" altLang="en-US" sz="2400" b="1" i="1" u="none" strike="noStrike" cap="none" normalizeH="0" baseline="0" dirty="0" err="1">
                          <a:ln>
                            <a:noFill/>
                          </a:ln>
                          <a:solidFill>
                            <a:schemeClr val="tx1"/>
                          </a:solidFill>
                          <a:effectLst/>
                          <a:latin typeface="Times New Roman" panose="02020603050405020304" pitchFamily="18" charset="0"/>
                        </a:rPr>
                        <a:t>vận</a:t>
                      </a:r>
                      <a:r>
                        <a:rPr kumimoji="0" lang="en-US" altLang="en-US" sz="2400" b="1" i="1" u="none" strike="noStrike" cap="none" normalizeH="0" baseline="0" dirty="0">
                          <a:ln>
                            <a:noFill/>
                          </a:ln>
                          <a:solidFill>
                            <a:schemeClr val="tx1"/>
                          </a:solidFill>
                          <a:effectLst/>
                          <a:latin typeface="Times New Roman" panose="02020603050405020304" pitchFamily="18" charset="0"/>
                        </a:rPr>
                        <a:t> </a:t>
                      </a:r>
                      <a:r>
                        <a:rPr kumimoji="0" lang="en-US" altLang="en-US" sz="2400" b="1" i="1" u="none" strike="noStrike" cap="none" normalizeH="0" baseline="0" dirty="0" err="1">
                          <a:ln>
                            <a:noFill/>
                          </a:ln>
                          <a:solidFill>
                            <a:schemeClr val="tx1"/>
                          </a:solidFill>
                          <a:effectLst/>
                          <a:latin typeface="Times New Roman" panose="02020603050405020304" pitchFamily="18" charset="0"/>
                        </a:rPr>
                        <a:t>hành</a:t>
                      </a:r>
                      <a:r>
                        <a:rPr kumimoji="0" lang="en-US" altLang="en-US" sz="2400" b="1" i="1" u="none" strike="noStrike" cap="none" normalizeH="0" baseline="0" dirty="0">
                          <a:ln>
                            <a:noFill/>
                          </a:ln>
                          <a:solidFill>
                            <a:schemeClr val="tx1"/>
                          </a:solidFill>
                          <a:effectLst/>
                          <a:latin typeface="Times New Roman" panose="02020603050405020304" pitchFamily="18" charset="0"/>
                        </a:rPr>
                        <a:t>(O)</a:t>
                      </a: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rPr>
                        <a:t>Các</a:t>
                      </a:r>
                      <a:r>
                        <a:rPr kumimoji="0" lang="en-US" altLang="en-US" sz="2400" b="1" i="0" u="none" strike="noStrike" cap="none" normalizeH="0" baseline="0" dirty="0">
                          <a:ln>
                            <a:noFill/>
                          </a:ln>
                          <a:solidFill>
                            <a:schemeClr val="tx1"/>
                          </a:solidFill>
                          <a:effectLst/>
                          <a:latin typeface="Times New Roman" panose="02020603050405020304" pitchFamily="18" charset="0"/>
                        </a:rPr>
                        <a:t> gen </a:t>
                      </a:r>
                      <a:r>
                        <a:rPr kumimoji="0" lang="en-US" altLang="en-US" sz="2400" b="1" i="0" u="none" strike="noStrike" cap="none" normalizeH="0" baseline="0" dirty="0" err="1">
                          <a:ln>
                            <a:noFill/>
                          </a:ln>
                          <a:solidFill>
                            <a:schemeClr val="tx1"/>
                          </a:solidFill>
                          <a:effectLst/>
                          <a:latin typeface="Times New Roman" panose="02020603050405020304" pitchFamily="18" charset="0"/>
                        </a:rPr>
                        <a:t>cấu</a:t>
                      </a:r>
                      <a:r>
                        <a:rPr kumimoji="0" lang="en-US" altLang="en-US" sz="2400" b="1" i="0" u="none" strike="noStrike" cap="none" normalizeH="0" baseline="0" dirty="0">
                          <a:ln>
                            <a:noFill/>
                          </a:ln>
                          <a:solidFill>
                            <a:schemeClr val="tx1"/>
                          </a:solidFill>
                          <a:effectLst/>
                          <a:latin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rPr>
                        <a:t>trúc</a:t>
                      </a:r>
                      <a:r>
                        <a:rPr kumimoji="0" lang="en-US" altLang="en-US" sz="2400" b="1" i="0" u="none" strike="noStrike" cap="none" normalizeH="0" baseline="0" dirty="0">
                          <a:ln>
                            <a:noFill/>
                          </a:ln>
                          <a:solidFill>
                            <a:schemeClr val="tx1"/>
                          </a:solidFill>
                          <a:effectLst/>
                          <a:latin typeface="Times New Roman" panose="02020603050405020304" pitchFamily="18" charset="0"/>
                        </a:rPr>
                        <a:t> </a:t>
                      </a:r>
                      <a:r>
                        <a:rPr kumimoji="0" lang="en-US" altLang="en-US" sz="2400" b="1" i="1" u="none" strike="noStrike" cap="none" normalizeH="0" baseline="0" dirty="0">
                          <a:ln>
                            <a:noFill/>
                          </a:ln>
                          <a:solidFill>
                            <a:schemeClr val="tx1"/>
                          </a:solidFill>
                          <a:effectLst/>
                          <a:latin typeface="Times New Roman" panose="02020603050405020304" pitchFamily="18" charset="0"/>
                        </a:rPr>
                        <a:t>lac Z, Y, A</a:t>
                      </a: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chemeClr val="tx1"/>
                          </a:solidFill>
                          <a:effectLst/>
                          <a:latin typeface="Times New Roman" panose="02020603050405020304" pitchFamily="18" charset="0"/>
                        </a:rPr>
                        <a:t>Không</a:t>
                      </a:r>
                      <a:r>
                        <a:rPr kumimoji="0" lang="en-US" altLang="en-US" sz="2400" b="1" i="1" u="none" strike="noStrike" cap="none" normalizeH="0" baseline="0" dirty="0">
                          <a:ln>
                            <a:noFill/>
                          </a:ln>
                          <a:solidFill>
                            <a:schemeClr val="tx1"/>
                          </a:solidFill>
                          <a:effectLst/>
                          <a:latin typeface="Times New Roman" panose="02020603050405020304" pitchFamily="18" charset="0"/>
                        </a:rPr>
                        <a:t> ………..</a:t>
                      </a:r>
                    </a:p>
                  </a:txBody>
                  <a:tcPr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96" name="Text Box 20">
            <a:extLst>
              <a:ext uri="{FF2B5EF4-FFF2-40B4-BE49-F238E27FC236}">
                <a16:creationId xmlns:a16="http://schemas.microsoft.com/office/drawing/2014/main" id="{61B24192-4E86-460C-8B8B-D11BE1523A8F}"/>
              </a:ext>
            </a:extLst>
          </p:cNvPr>
          <p:cNvSpPr txBox="1">
            <a:spLocks noChangeArrowheads="1"/>
          </p:cNvSpPr>
          <p:nvPr/>
        </p:nvSpPr>
        <p:spPr bwMode="auto">
          <a:xfrm>
            <a:off x="1676400" y="437673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24597" name="Text Box 21">
            <a:extLst>
              <a:ext uri="{FF2B5EF4-FFF2-40B4-BE49-F238E27FC236}">
                <a16:creationId xmlns:a16="http://schemas.microsoft.com/office/drawing/2014/main" id="{D28B53A4-5842-49E4-B811-357F1655FA91}"/>
              </a:ext>
            </a:extLst>
          </p:cNvPr>
          <p:cNvSpPr txBox="1">
            <a:spLocks noChangeArrowheads="1"/>
          </p:cNvSpPr>
          <p:nvPr/>
        </p:nvSpPr>
        <p:spPr bwMode="auto">
          <a:xfrm>
            <a:off x="2209800" y="5410201"/>
            <a:ext cx="6324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graphicFrame>
        <p:nvGraphicFramePr>
          <p:cNvPr id="166934" name="Group 22">
            <a:extLst>
              <a:ext uri="{FF2B5EF4-FFF2-40B4-BE49-F238E27FC236}">
                <a16:creationId xmlns:a16="http://schemas.microsoft.com/office/drawing/2014/main" id="{1CB37B15-CFB7-491D-A78E-1E3C0699432B}"/>
              </a:ext>
            </a:extLst>
          </p:cNvPr>
          <p:cNvGraphicFramePr>
            <a:graphicFrameLocks noGrp="1"/>
          </p:cNvGraphicFramePr>
          <p:nvPr>
            <p:ph sz="quarter" idx="3"/>
            <p:extLst>
              <p:ext uri="{D42A27DB-BD31-4B8C-83A1-F6EECF244321}">
                <p14:modId xmlns:p14="http://schemas.microsoft.com/office/powerpoint/2010/main" val="2539701446"/>
              </p:ext>
            </p:extLst>
          </p:nvPr>
        </p:nvGraphicFramePr>
        <p:xfrm>
          <a:off x="1186665" y="4376738"/>
          <a:ext cx="8686800" cy="2332257"/>
        </p:xfrm>
        <a:graphic>
          <a:graphicData uri="http://schemas.openxmlformats.org/drawingml/2006/table">
            <a:tbl>
              <a:tblPr/>
              <a:tblGrid>
                <a:gridCol w="39624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52193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thành</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cấu</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trúc</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Đặc</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điểm</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hoạt</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0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CC"/>
                          </a:solidFill>
                          <a:effectLst/>
                          <a:latin typeface="Times New Roman" panose="02020603050405020304" pitchFamily="18" charset="0"/>
                        </a:rPr>
                        <a:t>Gen </a:t>
                      </a:r>
                      <a:r>
                        <a:rPr kumimoji="0" lang="en-US" altLang="en-US" sz="2400" b="1" i="0" u="none" strike="noStrike" cap="none" normalizeH="0" baseline="0" dirty="0" err="1">
                          <a:ln>
                            <a:noFill/>
                          </a:ln>
                          <a:solidFill>
                            <a:srgbClr val="0000CC"/>
                          </a:solidFill>
                          <a:effectLst/>
                          <a:latin typeface="Times New Roman" panose="02020603050405020304" pitchFamily="18" charset="0"/>
                        </a:rPr>
                        <a:t>điều</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kumimoji="0" lang="en-US" altLang="en-US" sz="2400" b="1" i="0" u="none" strike="noStrike" cap="none" normalizeH="0" baseline="0" dirty="0" err="1">
                          <a:ln>
                            <a:noFill/>
                          </a:ln>
                          <a:solidFill>
                            <a:srgbClr val="0000CC"/>
                          </a:solidFill>
                          <a:effectLst/>
                          <a:latin typeface="Times New Roman" panose="02020603050405020304" pitchFamily="18" charset="0"/>
                        </a:rPr>
                        <a:t>hoà</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lang="vi-VN" sz="2400" b="1" i="1" spc="-10" dirty="0">
                          <a:solidFill>
                            <a:srgbClr val="0000FF"/>
                          </a:solidFill>
                          <a:effectLst/>
                          <a:latin typeface="Times New Roman" panose="02020603050405020304" pitchFamily="18" charset="0"/>
                          <a:ea typeface="Times New Roman" panose="02020603050405020304" pitchFamily="18" charset="0"/>
                        </a:rPr>
                        <a:t>lacI</a:t>
                      </a:r>
                      <a:endParaRPr kumimoji="0" lang="en-US" altLang="en-US" sz="2400" b="1" i="0" u="none" strike="noStrike" cap="none" normalizeH="0" baseline="0" dirty="0">
                        <a:ln>
                          <a:noFill/>
                        </a:ln>
                        <a:solidFill>
                          <a:srgbClr val="0000CC"/>
                        </a:solidFill>
                        <a:effectLst/>
                        <a:latin typeface="Times New Roman" panose="02020603050405020304" pitchFamily="18" charset="0"/>
                      </a:endParaRP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a:ln>
                            <a:noFill/>
                          </a:ln>
                          <a:solidFill>
                            <a:srgbClr val="0000CC"/>
                          </a:solidFill>
                          <a:effectLst/>
                          <a:latin typeface="Times New Roman" panose="02020603050405020304" pitchFamily="18" charset="0"/>
                        </a:rPr>
                        <a:t>…………   protein </a:t>
                      </a:r>
                      <a:r>
                        <a:rPr kumimoji="0" lang="en-US" altLang="en-US" sz="2400" b="1" i="1" u="none" strike="noStrike" cap="none" normalizeH="0" baseline="0" dirty="0" err="1">
                          <a:ln>
                            <a:noFill/>
                          </a:ln>
                          <a:solidFill>
                            <a:srgbClr val="0000CC"/>
                          </a:solidFill>
                          <a:effectLst/>
                          <a:latin typeface="Times New Roman" panose="02020603050405020304" pitchFamily="18" charset="0"/>
                        </a:rPr>
                        <a:t>ức</a:t>
                      </a:r>
                      <a:r>
                        <a:rPr kumimoji="0" lang="en-US" altLang="en-US" sz="2400" b="1" i="1"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rPr>
                        <a:t>chế</a:t>
                      </a:r>
                      <a:endParaRPr kumimoji="0" lang="en-US" altLang="en-US" sz="2400" b="1" i="1" u="none" strike="noStrike" cap="none" normalizeH="0" baseline="0" dirty="0">
                        <a:ln>
                          <a:noFill/>
                        </a:ln>
                        <a:solidFill>
                          <a:srgbClr val="0000CC"/>
                        </a:solidFill>
                        <a:effectLst/>
                        <a:latin typeface="Times New Roman" panose="02020603050405020304" pitchFamily="18" charset="0"/>
                      </a:endParaRP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0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CC"/>
                          </a:solidFill>
                          <a:effectLst/>
                          <a:latin typeface="Times New Roman" panose="02020603050405020304" pitchFamily="18" charset="0"/>
                        </a:rPr>
                        <a:t>Protein </a:t>
                      </a:r>
                      <a:r>
                        <a:rPr kumimoji="0" lang="en-US" altLang="en-US" sz="2400" b="1" i="0" u="none" strike="noStrike" cap="none" normalizeH="0" baseline="0" dirty="0" err="1">
                          <a:ln>
                            <a:noFill/>
                          </a:ln>
                          <a:solidFill>
                            <a:srgbClr val="0000CC"/>
                          </a:solidFill>
                          <a:effectLst/>
                          <a:latin typeface="Times New Roman" panose="02020603050405020304" pitchFamily="18" charset="0"/>
                        </a:rPr>
                        <a:t>ức</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kumimoji="0" lang="en-US" altLang="en-US" sz="2400" b="1" i="0" u="none" strike="noStrike" cap="none" normalizeH="0" baseline="0" dirty="0" err="1">
                          <a:ln>
                            <a:noFill/>
                          </a:ln>
                          <a:solidFill>
                            <a:srgbClr val="0000CC"/>
                          </a:solidFill>
                          <a:effectLst/>
                          <a:latin typeface="Times New Roman" panose="02020603050405020304" pitchFamily="18" charset="0"/>
                        </a:rPr>
                        <a:t>chế</a:t>
                      </a:r>
                      <a:endParaRPr kumimoji="0" lang="en-US" altLang="en-US" sz="2400" b="1" i="0" u="none" strike="noStrike" cap="none" normalizeH="0" baseline="0" dirty="0">
                        <a:ln>
                          <a:noFill/>
                        </a:ln>
                        <a:solidFill>
                          <a:srgbClr val="0000CC"/>
                        </a:solidFill>
                        <a:effectLst/>
                        <a:latin typeface="Times New Roman" panose="02020603050405020304" pitchFamily="18" charset="0"/>
                      </a:endParaRP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rPr>
                        <a:t>Gắn</a:t>
                      </a:r>
                      <a:r>
                        <a:rPr kumimoji="0" lang="en-US" altLang="en-US" sz="2400" b="1" i="1"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rPr>
                        <a:t>với</a:t>
                      </a:r>
                      <a:r>
                        <a:rPr kumimoji="0" lang="en-US" altLang="en-US" sz="2400" b="1" i="1" u="none" strike="noStrike" cap="none" normalizeH="0" baseline="0" dirty="0">
                          <a:ln>
                            <a:noFill/>
                          </a:ln>
                          <a:solidFill>
                            <a:srgbClr val="0000CC"/>
                          </a:solidFill>
                          <a:effectLst/>
                          <a:latin typeface="Times New Roman" panose="02020603050405020304" pitchFamily="18" charset="0"/>
                        </a:rPr>
                        <a:t> ……….., </a:t>
                      </a:r>
                      <a:r>
                        <a:rPr kumimoji="0" lang="en-US" altLang="en-US" sz="2400" b="1" i="1" u="none" strike="noStrike" cap="none" normalizeH="0" baseline="0" dirty="0" err="1">
                          <a:ln>
                            <a:noFill/>
                          </a:ln>
                          <a:solidFill>
                            <a:srgbClr val="0000CC"/>
                          </a:solidFill>
                          <a:effectLst/>
                          <a:latin typeface="Times New Roman" panose="02020603050405020304" pitchFamily="18" charset="0"/>
                        </a:rPr>
                        <a:t>bị</a:t>
                      </a:r>
                      <a:r>
                        <a:rPr kumimoji="0" lang="en-US" altLang="en-US" sz="2400" b="1" i="1"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rPr>
                        <a:t>bất</a:t>
                      </a:r>
                      <a:r>
                        <a:rPr kumimoji="0" lang="en-US" altLang="en-US" sz="2400" b="1" i="1"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rPr>
                        <a:t>hoạt</a:t>
                      </a:r>
                      <a:endParaRPr kumimoji="0" lang="en-US" altLang="en-US" sz="2400" b="1" i="1" u="none" strike="noStrike" cap="none" normalizeH="0" baseline="0" dirty="0">
                        <a:ln>
                          <a:noFill/>
                        </a:ln>
                        <a:solidFill>
                          <a:srgbClr val="0000CC"/>
                        </a:solidFill>
                        <a:effectLst/>
                        <a:latin typeface="Times New Roman" panose="02020603050405020304" pitchFamily="18" charset="0"/>
                      </a:endParaRP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9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rgbClr val="0000CC"/>
                          </a:solidFill>
                          <a:effectLst/>
                          <a:latin typeface="Times New Roman" panose="02020603050405020304" pitchFamily="18" charset="0"/>
                        </a:rPr>
                        <a:t>Các</a:t>
                      </a:r>
                      <a:r>
                        <a:rPr kumimoji="0" lang="en-US" altLang="en-US" sz="2400" b="1" i="0" u="none" strike="noStrike" cap="none" normalizeH="0" baseline="0" dirty="0">
                          <a:ln>
                            <a:noFill/>
                          </a:ln>
                          <a:solidFill>
                            <a:srgbClr val="0000CC"/>
                          </a:solidFill>
                          <a:effectLst/>
                          <a:latin typeface="Times New Roman" panose="02020603050405020304" pitchFamily="18" charset="0"/>
                        </a:rPr>
                        <a:t> gen </a:t>
                      </a:r>
                      <a:r>
                        <a:rPr kumimoji="0" lang="en-US" altLang="en-US" sz="2400" b="1" i="0" u="none" strike="noStrike" cap="none" normalizeH="0" baseline="0" dirty="0" err="1">
                          <a:ln>
                            <a:noFill/>
                          </a:ln>
                          <a:solidFill>
                            <a:srgbClr val="0000CC"/>
                          </a:solidFill>
                          <a:effectLst/>
                          <a:latin typeface="Times New Roman" panose="02020603050405020304" pitchFamily="18" charset="0"/>
                        </a:rPr>
                        <a:t>cấu</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kumimoji="0" lang="en-US" altLang="en-US" sz="2400" b="1" i="0" u="none" strike="noStrike" cap="none" normalizeH="0" baseline="0" dirty="0" err="1">
                          <a:ln>
                            <a:noFill/>
                          </a:ln>
                          <a:solidFill>
                            <a:srgbClr val="0000CC"/>
                          </a:solidFill>
                          <a:effectLst/>
                          <a:latin typeface="Times New Roman" panose="02020603050405020304" pitchFamily="18" charset="0"/>
                        </a:rPr>
                        <a:t>trúc</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a:ln>
                            <a:noFill/>
                          </a:ln>
                          <a:solidFill>
                            <a:srgbClr val="0000CC"/>
                          </a:solidFill>
                          <a:effectLst/>
                          <a:latin typeface="Times New Roman" panose="02020603050405020304" pitchFamily="18" charset="0"/>
                        </a:rPr>
                        <a:t>lac Z, Y, A</a:t>
                      </a: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a:ln>
                            <a:noFill/>
                          </a:ln>
                          <a:solidFill>
                            <a:srgbClr val="0000CC"/>
                          </a:solidFill>
                          <a:effectLst/>
                          <a:latin typeface="Times New Roman" panose="02020603050405020304" pitchFamily="18" charset="0"/>
                        </a:rPr>
                        <a:t>……………</a:t>
                      </a:r>
                      <a:r>
                        <a:rPr kumimoji="0" lang="en-US" altLang="en-US" sz="2400" b="1" i="1" u="none" strike="noStrike" cap="none" normalizeH="0" baseline="0" dirty="0" err="1">
                          <a:ln>
                            <a:noFill/>
                          </a:ln>
                          <a:solidFill>
                            <a:srgbClr val="0000CC"/>
                          </a:solidFill>
                          <a:effectLst/>
                          <a:latin typeface="Times New Roman" panose="02020603050405020304" pitchFamily="18" charset="0"/>
                        </a:rPr>
                        <a:t>tổng</a:t>
                      </a:r>
                      <a:r>
                        <a:rPr kumimoji="0" lang="en-US" altLang="en-US" sz="2400" b="1" i="1"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rPr>
                        <a:t>hợp</a:t>
                      </a:r>
                      <a:r>
                        <a:rPr kumimoji="0" lang="en-US" altLang="en-US" sz="2400" b="1" i="1" u="none" strike="noStrike" cap="none" normalizeH="0" baseline="0" dirty="0">
                          <a:ln>
                            <a:noFill/>
                          </a:ln>
                          <a:solidFill>
                            <a:srgbClr val="0000CC"/>
                          </a:solidFill>
                          <a:effectLst/>
                          <a:latin typeface="Times New Roman" panose="02020603050405020304" pitchFamily="18" charset="0"/>
                        </a:rPr>
                        <a:t> protein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a:ln>
                            <a:noFill/>
                          </a:ln>
                          <a:solidFill>
                            <a:srgbClr val="0000CC"/>
                          </a:solidFill>
                          <a:effectLst/>
                          <a:latin typeface="Times New Roman" panose="02020603050405020304" pitchFamily="18" charset="0"/>
                        </a:rPr>
                        <a:t>(</a:t>
                      </a:r>
                      <a:r>
                        <a:rPr kumimoji="0" lang="en-US" altLang="en-US" sz="2400" b="1" i="1" u="none" strike="noStrike" cap="none" normalizeH="0" baseline="0" dirty="0" err="1">
                          <a:ln>
                            <a:noFill/>
                          </a:ln>
                          <a:solidFill>
                            <a:srgbClr val="0000CC"/>
                          </a:solidFill>
                          <a:effectLst/>
                          <a:latin typeface="Times New Roman" panose="02020603050405020304" pitchFamily="18" charset="0"/>
                        </a:rPr>
                        <a:t>các</a:t>
                      </a:r>
                      <a:r>
                        <a:rPr kumimoji="0" lang="en-US" altLang="en-US" sz="2400" b="1" i="1" u="none" strike="noStrike" cap="none" normalizeH="0" baseline="0" dirty="0">
                          <a:ln>
                            <a:noFill/>
                          </a:ln>
                          <a:solidFill>
                            <a:srgbClr val="0000CC"/>
                          </a:solidFill>
                          <a:effectLst/>
                          <a:latin typeface="Times New Roman" panose="02020603050405020304" pitchFamily="18" charset="0"/>
                        </a:rPr>
                        <a:t> enzyme </a:t>
                      </a:r>
                      <a:r>
                        <a:rPr kumimoji="0" lang="en-US" altLang="en-US" sz="2400" b="1" i="1" u="none" strike="noStrike" cap="none" normalizeH="0" baseline="0" dirty="0" err="1">
                          <a:ln>
                            <a:noFill/>
                          </a:ln>
                          <a:solidFill>
                            <a:srgbClr val="0000CC"/>
                          </a:solidFill>
                          <a:effectLst/>
                          <a:latin typeface="Times New Roman" panose="02020603050405020304" pitchFamily="18" charset="0"/>
                        </a:rPr>
                        <a:t>phân</a:t>
                      </a:r>
                      <a:r>
                        <a:rPr kumimoji="0" lang="en-US" altLang="en-US" sz="2400" b="1" i="1" u="none" strike="noStrike" cap="none" normalizeH="0" baseline="0" dirty="0">
                          <a:ln>
                            <a:noFill/>
                          </a:ln>
                          <a:solidFill>
                            <a:srgbClr val="0000CC"/>
                          </a:solidFill>
                          <a:effectLst/>
                          <a:latin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rPr>
                        <a:t>giải</a:t>
                      </a:r>
                      <a:r>
                        <a:rPr kumimoji="0" lang="en-US" altLang="en-US" sz="2400" b="1" i="1" u="none" strike="noStrike" cap="none" normalizeH="0" baseline="0" dirty="0">
                          <a:ln>
                            <a:noFill/>
                          </a:ln>
                          <a:solidFill>
                            <a:srgbClr val="0000CC"/>
                          </a:solidFill>
                          <a:effectLst/>
                          <a:latin typeface="Times New Roman" panose="02020603050405020304" pitchFamily="18" charset="0"/>
                        </a:rPr>
                        <a:t> lactose)</a:t>
                      </a:r>
                    </a:p>
                  </a:txBody>
                  <a:tcPr marT="45689" marB="45689" horzOverflow="overflow">
                    <a:lnL w="19050" cap="flat" cmpd="sng" algn="ctr">
                      <a:solidFill>
                        <a:srgbClr val="9900CC"/>
                      </a:solidFill>
                      <a:prstDash val="solid"/>
                      <a:round/>
                      <a:headEnd type="none" w="med" len="med"/>
                      <a:tailEnd type="none" w="med" len="med"/>
                    </a:lnL>
                    <a:lnR w="19050" cap="flat" cmpd="sng" algn="ctr">
                      <a:solidFill>
                        <a:srgbClr val="9900CC"/>
                      </a:solidFill>
                      <a:prstDash val="solid"/>
                      <a:round/>
                      <a:headEnd type="none" w="med" len="med"/>
                      <a:tailEnd type="none" w="med" len="med"/>
                    </a:lnR>
                    <a:lnT w="19050" cap="flat" cmpd="sng" algn="ctr">
                      <a:solidFill>
                        <a:srgbClr val="9900CC"/>
                      </a:solidFill>
                      <a:prstDash val="solid"/>
                      <a:round/>
                      <a:headEnd type="none" w="med" len="med"/>
                      <a:tailEnd type="none" w="med" len="med"/>
                    </a:lnT>
                    <a:lnB w="19050" cap="flat" cmpd="sng" algn="ctr">
                      <a:solidFill>
                        <a:srgbClr val="99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6952" name="Text Box 40">
            <a:extLst>
              <a:ext uri="{FF2B5EF4-FFF2-40B4-BE49-F238E27FC236}">
                <a16:creationId xmlns:a16="http://schemas.microsoft.com/office/drawing/2014/main" id="{6FF26141-1C8A-4D4B-B91C-628EC0F8A96C}"/>
              </a:ext>
            </a:extLst>
          </p:cNvPr>
          <p:cNvSpPr txBox="1">
            <a:spLocks noChangeArrowheads="1"/>
          </p:cNvSpPr>
          <p:nvPr/>
        </p:nvSpPr>
        <p:spPr bwMode="auto">
          <a:xfrm>
            <a:off x="6437188" y="2446545"/>
            <a:ext cx="2438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a:solidFill>
                  <a:srgbClr val="FF3300"/>
                </a:solidFill>
                <a:latin typeface="Times New Roman" panose="02020603050405020304" pitchFamily="18" charset="0"/>
                <a:cs typeface="Times New Roman" panose="02020603050405020304" pitchFamily="18" charset="0"/>
              </a:rPr>
              <a:t> protein </a:t>
            </a:r>
            <a:r>
              <a:rPr lang="en-US" altLang="en-US" sz="2400" b="1" i="1" dirty="0" err="1">
                <a:solidFill>
                  <a:srgbClr val="FF3300"/>
                </a:solidFill>
                <a:latin typeface="Times New Roman" panose="02020603050405020304" pitchFamily="18" charset="0"/>
                <a:cs typeface="Times New Roman" panose="02020603050405020304" pitchFamily="18" charset="0"/>
              </a:rPr>
              <a:t>ức</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chế</a:t>
            </a:r>
            <a:endParaRPr lang="en-US" altLang="en-US" sz="2400" b="1" i="1" dirty="0">
              <a:solidFill>
                <a:srgbClr val="FF3300"/>
              </a:solidFill>
              <a:latin typeface="Times New Roman" panose="02020603050405020304" pitchFamily="18" charset="0"/>
              <a:cs typeface="Times New Roman" panose="02020603050405020304" pitchFamily="18" charset="0"/>
            </a:endParaRPr>
          </a:p>
        </p:txBody>
      </p:sp>
      <p:sp>
        <p:nvSpPr>
          <p:cNvPr id="166953" name="Text Box 41">
            <a:extLst>
              <a:ext uri="{FF2B5EF4-FFF2-40B4-BE49-F238E27FC236}">
                <a16:creationId xmlns:a16="http://schemas.microsoft.com/office/drawing/2014/main" id="{4F439B74-A612-4379-8D2A-EAB606303656}"/>
              </a:ext>
            </a:extLst>
          </p:cNvPr>
          <p:cNvSpPr txBox="1">
            <a:spLocks noChangeArrowheads="1"/>
          </p:cNvSpPr>
          <p:nvPr/>
        </p:nvSpPr>
        <p:spPr bwMode="auto">
          <a:xfrm>
            <a:off x="5003335" y="2839461"/>
            <a:ext cx="1641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err="1">
                <a:solidFill>
                  <a:srgbClr val="CC0000"/>
                </a:solidFill>
                <a:latin typeface="Times New Roman" panose="02020603050405020304" pitchFamily="18" charset="0"/>
                <a:cs typeface="Times New Roman" panose="02020603050405020304" pitchFamily="18" charset="0"/>
              </a:rPr>
              <a:t>tương</a:t>
            </a:r>
            <a:r>
              <a:rPr lang="en-US" altLang="en-US" sz="2400" b="1" i="1" dirty="0">
                <a:solidFill>
                  <a:srgbClr val="CC0000"/>
                </a:solidFill>
                <a:latin typeface="Times New Roman" panose="02020603050405020304" pitchFamily="18" charset="0"/>
                <a:cs typeface="Times New Roman" panose="02020603050405020304" pitchFamily="18" charset="0"/>
              </a:rPr>
              <a:t> </a:t>
            </a:r>
            <a:r>
              <a:rPr lang="en-US" altLang="en-US" sz="2400" b="1" i="1" dirty="0" err="1">
                <a:solidFill>
                  <a:srgbClr val="CC0000"/>
                </a:solidFill>
                <a:latin typeface="Times New Roman" panose="02020603050405020304" pitchFamily="18" charset="0"/>
                <a:cs typeface="Times New Roman" panose="02020603050405020304" pitchFamily="18" charset="0"/>
              </a:rPr>
              <a:t>tác</a:t>
            </a:r>
            <a:endParaRPr lang="en-US" altLang="en-US" sz="2400" b="1" i="1" dirty="0">
              <a:solidFill>
                <a:srgbClr val="CC0000"/>
              </a:solidFill>
              <a:latin typeface="Times New Roman" panose="02020603050405020304" pitchFamily="18" charset="0"/>
              <a:cs typeface="Times New Roman" panose="02020603050405020304" pitchFamily="18" charset="0"/>
            </a:endParaRPr>
          </a:p>
        </p:txBody>
      </p:sp>
      <p:sp>
        <p:nvSpPr>
          <p:cNvPr id="166954" name="Text Box 42">
            <a:extLst>
              <a:ext uri="{FF2B5EF4-FFF2-40B4-BE49-F238E27FC236}">
                <a16:creationId xmlns:a16="http://schemas.microsoft.com/office/drawing/2014/main" id="{32D99FA3-06CC-4F78-8104-3D2AECECF1A4}"/>
              </a:ext>
            </a:extLst>
          </p:cNvPr>
          <p:cNvSpPr txBox="1">
            <a:spLocks noChangeArrowheads="1"/>
          </p:cNvSpPr>
          <p:nvPr/>
        </p:nvSpPr>
        <p:spPr bwMode="auto">
          <a:xfrm>
            <a:off x="5987390" y="3364497"/>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err="1">
                <a:solidFill>
                  <a:srgbClr val="CC0000"/>
                </a:solidFill>
                <a:latin typeface="Times New Roman" panose="02020603050405020304" pitchFamily="18" charset="0"/>
                <a:cs typeface="Times New Roman" panose="02020603050405020304" pitchFamily="18" charset="0"/>
              </a:rPr>
              <a:t>phiên</a:t>
            </a:r>
            <a:r>
              <a:rPr lang="en-US" altLang="en-US" sz="2400" b="1" i="1" dirty="0">
                <a:solidFill>
                  <a:srgbClr val="CC0000"/>
                </a:solidFill>
                <a:latin typeface="Times New Roman" panose="02020603050405020304" pitchFamily="18" charset="0"/>
                <a:cs typeface="Times New Roman" panose="02020603050405020304" pitchFamily="18" charset="0"/>
              </a:rPr>
              <a:t> </a:t>
            </a:r>
            <a:r>
              <a:rPr lang="en-US" altLang="en-US" sz="2400" b="1" i="1" dirty="0" err="1">
                <a:solidFill>
                  <a:srgbClr val="CC0000"/>
                </a:solidFill>
                <a:latin typeface="Times New Roman" panose="02020603050405020304" pitchFamily="18" charset="0"/>
                <a:cs typeface="Times New Roman" panose="02020603050405020304" pitchFamily="18" charset="0"/>
              </a:rPr>
              <a:t>mã</a:t>
            </a:r>
            <a:endParaRPr lang="en-US" altLang="en-US" sz="2400" b="1" i="1" dirty="0">
              <a:solidFill>
                <a:srgbClr val="CC0000"/>
              </a:solidFill>
              <a:latin typeface="Times New Roman" panose="02020603050405020304" pitchFamily="18" charset="0"/>
              <a:cs typeface="Times New Roman" panose="02020603050405020304" pitchFamily="18" charset="0"/>
            </a:endParaRPr>
          </a:p>
        </p:txBody>
      </p:sp>
      <p:sp>
        <p:nvSpPr>
          <p:cNvPr id="166955" name="Text Box 43">
            <a:extLst>
              <a:ext uri="{FF2B5EF4-FFF2-40B4-BE49-F238E27FC236}">
                <a16:creationId xmlns:a16="http://schemas.microsoft.com/office/drawing/2014/main" id="{ECA40E68-ABBD-435F-B945-8643C5429C90}"/>
              </a:ext>
            </a:extLst>
          </p:cNvPr>
          <p:cNvSpPr txBox="1">
            <a:spLocks noChangeArrowheads="1"/>
          </p:cNvSpPr>
          <p:nvPr/>
        </p:nvSpPr>
        <p:spPr bwMode="auto">
          <a:xfrm>
            <a:off x="5334000" y="4817779"/>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err="1">
                <a:solidFill>
                  <a:srgbClr val="CC0000"/>
                </a:solidFill>
                <a:latin typeface="Times New Roman" panose="02020603050405020304" pitchFamily="18" charset="0"/>
                <a:cs typeface="Times New Roman" panose="02020603050405020304" pitchFamily="18" charset="0"/>
              </a:rPr>
              <a:t>tổng</a:t>
            </a:r>
            <a:r>
              <a:rPr lang="en-US" altLang="en-US" sz="2400" b="1" i="1" dirty="0">
                <a:solidFill>
                  <a:srgbClr val="CC0000"/>
                </a:solidFill>
                <a:latin typeface="Times New Roman" panose="02020603050405020304" pitchFamily="18" charset="0"/>
                <a:cs typeface="Times New Roman" panose="02020603050405020304" pitchFamily="18" charset="0"/>
              </a:rPr>
              <a:t> </a:t>
            </a:r>
            <a:r>
              <a:rPr lang="en-US" altLang="en-US" sz="2400" b="1" i="1" dirty="0" err="1">
                <a:solidFill>
                  <a:srgbClr val="CC0000"/>
                </a:solidFill>
                <a:latin typeface="Times New Roman" panose="02020603050405020304" pitchFamily="18" charset="0"/>
                <a:cs typeface="Times New Roman" panose="02020603050405020304" pitchFamily="18" charset="0"/>
              </a:rPr>
              <a:t>hợp</a:t>
            </a:r>
            <a:r>
              <a:rPr lang="en-US" altLang="en-US" sz="2400" b="1" i="1" dirty="0">
                <a:solidFill>
                  <a:srgbClr val="CC0000"/>
                </a:solidFill>
                <a:latin typeface="Times New Roman" panose="02020603050405020304" pitchFamily="18" charset="0"/>
                <a:cs typeface="Times New Roman" panose="02020603050405020304" pitchFamily="18" charset="0"/>
              </a:rPr>
              <a:t> </a:t>
            </a:r>
          </a:p>
        </p:txBody>
      </p:sp>
      <p:sp>
        <p:nvSpPr>
          <p:cNvPr id="24620" name="Text Box 44">
            <a:extLst>
              <a:ext uri="{FF2B5EF4-FFF2-40B4-BE49-F238E27FC236}">
                <a16:creationId xmlns:a16="http://schemas.microsoft.com/office/drawing/2014/main" id="{9B1D4161-ACBD-4144-A8BC-D536FFABA397}"/>
              </a:ext>
            </a:extLst>
          </p:cNvPr>
          <p:cNvSpPr txBox="1">
            <a:spLocks noChangeArrowheads="1"/>
          </p:cNvSpPr>
          <p:nvPr/>
        </p:nvSpPr>
        <p:spPr bwMode="auto">
          <a:xfrm>
            <a:off x="9585325" y="4379913"/>
            <a:ext cx="1841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166957" name="Text Box 45">
            <a:extLst>
              <a:ext uri="{FF2B5EF4-FFF2-40B4-BE49-F238E27FC236}">
                <a16:creationId xmlns:a16="http://schemas.microsoft.com/office/drawing/2014/main" id="{0324DD51-78FE-4C9B-BC50-33CAEC54D6B1}"/>
              </a:ext>
            </a:extLst>
          </p:cNvPr>
          <p:cNvSpPr txBox="1">
            <a:spLocks noChangeArrowheads="1"/>
          </p:cNvSpPr>
          <p:nvPr/>
        </p:nvSpPr>
        <p:spPr bwMode="auto">
          <a:xfrm>
            <a:off x="5206608" y="5763191"/>
            <a:ext cx="1600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err="1">
                <a:solidFill>
                  <a:srgbClr val="CC0000"/>
                </a:solidFill>
                <a:latin typeface="Times New Roman" panose="02020603050405020304" pitchFamily="18" charset="0"/>
                <a:cs typeface="Times New Roman" panose="02020603050405020304" pitchFamily="18" charset="0"/>
              </a:rPr>
              <a:t>hoạt</a:t>
            </a:r>
            <a:r>
              <a:rPr lang="en-US" altLang="en-US" sz="2400" b="1" i="1" dirty="0">
                <a:solidFill>
                  <a:srgbClr val="CC0000"/>
                </a:solidFill>
                <a:latin typeface="Times New Roman" panose="02020603050405020304" pitchFamily="18" charset="0"/>
                <a:cs typeface="Times New Roman" panose="02020603050405020304" pitchFamily="18" charset="0"/>
              </a:rPr>
              <a:t> </a:t>
            </a:r>
            <a:r>
              <a:rPr lang="en-US" altLang="en-US" sz="2400" b="1" i="1" dirty="0" err="1">
                <a:solidFill>
                  <a:srgbClr val="CC0000"/>
                </a:solidFill>
                <a:latin typeface="Times New Roman" panose="02020603050405020304" pitchFamily="18" charset="0"/>
                <a:cs typeface="Times New Roman" panose="02020603050405020304" pitchFamily="18" charset="0"/>
              </a:rPr>
              <a:t>động</a:t>
            </a:r>
            <a:endParaRPr lang="en-US" altLang="en-US" sz="2400" b="1" i="1" dirty="0">
              <a:solidFill>
                <a:srgbClr val="CC0000"/>
              </a:solidFill>
              <a:latin typeface="Times New Roman" panose="02020603050405020304" pitchFamily="18" charset="0"/>
              <a:cs typeface="Times New Roman" panose="02020603050405020304" pitchFamily="18" charset="0"/>
            </a:endParaRPr>
          </a:p>
        </p:txBody>
      </p:sp>
      <p:sp>
        <p:nvSpPr>
          <p:cNvPr id="166958" name="Text Box 46">
            <a:extLst>
              <a:ext uri="{FF2B5EF4-FFF2-40B4-BE49-F238E27FC236}">
                <a16:creationId xmlns:a16="http://schemas.microsoft.com/office/drawing/2014/main" id="{C5160ED7-637A-4845-B68D-B21F767ECD47}"/>
              </a:ext>
            </a:extLst>
          </p:cNvPr>
          <p:cNvSpPr txBox="1">
            <a:spLocks noChangeArrowheads="1"/>
          </p:cNvSpPr>
          <p:nvPr/>
        </p:nvSpPr>
        <p:spPr bwMode="auto">
          <a:xfrm>
            <a:off x="6518275" y="5311885"/>
            <a:ext cx="121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400" b="1" i="1" dirty="0">
                <a:solidFill>
                  <a:srgbClr val="CC0000"/>
                </a:solidFill>
                <a:latin typeface="Times New Roman" panose="02020603050405020304" pitchFamily="18" charset="0"/>
                <a:cs typeface="Times New Roman" panose="02020603050405020304" pitchFamily="18" charset="0"/>
              </a:rPr>
              <a:t>lactose</a:t>
            </a:r>
            <a:endParaRPr lang="en-US" altLang="en-US" sz="2400" dirty="0">
              <a:solidFill>
                <a:srgbClr val="CC0000"/>
              </a:solidFill>
              <a:latin typeface="Times New Roman" panose="02020603050405020304" pitchFamily="18" charset="0"/>
              <a:cs typeface="Times New Roman" panose="02020603050405020304" pitchFamily="18" charset="0"/>
            </a:endParaRPr>
          </a:p>
        </p:txBody>
      </p:sp>
      <p:sp>
        <p:nvSpPr>
          <p:cNvPr id="24623" name="Text Box 47">
            <a:extLst>
              <a:ext uri="{FF2B5EF4-FFF2-40B4-BE49-F238E27FC236}">
                <a16:creationId xmlns:a16="http://schemas.microsoft.com/office/drawing/2014/main" id="{63EAB3CE-C8FF-4FD5-BD38-6BC6C707BA82}"/>
              </a:ext>
            </a:extLst>
          </p:cNvPr>
          <p:cNvSpPr txBox="1">
            <a:spLocks noChangeArrowheads="1"/>
          </p:cNvSpPr>
          <p:nvPr/>
        </p:nvSpPr>
        <p:spPr bwMode="auto">
          <a:xfrm>
            <a:off x="92592" y="1523991"/>
            <a:ext cx="49107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a:solidFill>
                  <a:srgbClr val="0000FF"/>
                </a:solidFill>
                <a:latin typeface="Times New Roman" panose="02020603050405020304" pitchFamily="18" charset="0"/>
                <a:cs typeface="Times New Roman" panose="02020603050405020304" pitchFamily="18" charset="0"/>
              </a:rPr>
              <a:t>* Khi </a:t>
            </a:r>
            <a:r>
              <a:rPr lang="en-US" altLang="en-US" sz="2400" b="1" i="1" dirty="0" err="1">
                <a:solidFill>
                  <a:srgbClr val="0000FF"/>
                </a:solidFill>
                <a:latin typeface="Times New Roman" panose="02020603050405020304" pitchFamily="18" charset="0"/>
                <a:cs typeface="Times New Roman" panose="02020603050405020304" pitchFamily="18" charset="0"/>
              </a:rPr>
              <a:t>môi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trường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không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lactose</a:t>
            </a:r>
          </a:p>
        </p:txBody>
      </p:sp>
      <p:sp>
        <p:nvSpPr>
          <p:cNvPr id="24624" name="Text Box 48">
            <a:extLst>
              <a:ext uri="{FF2B5EF4-FFF2-40B4-BE49-F238E27FC236}">
                <a16:creationId xmlns:a16="http://schemas.microsoft.com/office/drawing/2014/main" id="{1DF39DA4-8DE9-4CD4-A552-AFD50DBDC4D7}"/>
              </a:ext>
            </a:extLst>
          </p:cNvPr>
          <p:cNvSpPr txBox="1">
            <a:spLocks noChangeArrowheads="1"/>
          </p:cNvSpPr>
          <p:nvPr/>
        </p:nvSpPr>
        <p:spPr bwMode="auto">
          <a:xfrm>
            <a:off x="92592" y="3854309"/>
            <a:ext cx="3904055"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a:solidFill>
                  <a:srgbClr val="0000FF"/>
                </a:solidFill>
                <a:latin typeface="Times New Roman" panose="02020603050405020304" pitchFamily="18" charset="0"/>
                <a:cs typeface="Times New Roman" panose="02020603050405020304" pitchFamily="18" charset="0"/>
              </a:rPr>
              <a:t>* Khi </a:t>
            </a:r>
            <a:r>
              <a:rPr lang="en-US" altLang="en-US" sz="2400" b="1" i="1" dirty="0" err="1">
                <a:solidFill>
                  <a:srgbClr val="0000FF"/>
                </a:solidFill>
                <a:latin typeface="Times New Roman" panose="02020603050405020304" pitchFamily="18" charset="0"/>
                <a:cs typeface="Times New Roman" panose="02020603050405020304" pitchFamily="18" charset="0"/>
              </a:rPr>
              <a:t>môi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trường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lactose</a:t>
            </a:r>
          </a:p>
        </p:txBody>
      </p:sp>
      <p:sp>
        <p:nvSpPr>
          <p:cNvPr id="24625" name="Text Box 51">
            <a:extLst>
              <a:ext uri="{FF2B5EF4-FFF2-40B4-BE49-F238E27FC236}">
                <a16:creationId xmlns:a16="http://schemas.microsoft.com/office/drawing/2014/main" id="{1CA60BA4-5151-473F-822B-6EE307C98B4A}"/>
              </a:ext>
            </a:extLst>
          </p:cNvPr>
          <p:cNvSpPr txBox="1">
            <a:spLocks noChangeArrowheads="1"/>
          </p:cNvSpPr>
          <p:nvPr/>
        </p:nvSpPr>
        <p:spPr bwMode="auto">
          <a:xfrm>
            <a:off x="170505" y="102060"/>
            <a:ext cx="11426574" cy="138499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Hãy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chọn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điền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từ</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thích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hợp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chỗ</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không</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hoạt</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động</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kết</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hợp</a:t>
            </a:r>
            <a:r>
              <a:rPr lang="en-US" altLang="en-US" sz="2800" b="1" i="1" dirty="0">
                <a:solidFill>
                  <a:srgbClr val="CC0000"/>
                </a:solidFill>
                <a:latin typeface="Times New Roman" panose="02020603050405020304" pitchFamily="18" charset="0"/>
                <a:cs typeface="Times New Roman" panose="02020603050405020304" pitchFamily="18" charset="0"/>
              </a:rPr>
              <a:t>; protein </a:t>
            </a:r>
            <a:r>
              <a:rPr lang="en-US" altLang="en-US" sz="2800" b="1" i="1" dirty="0" err="1">
                <a:solidFill>
                  <a:srgbClr val="CC0000"/>
                </a:solidFill>
                <a:latin typeface="Times New Roman" panose="02020603050405020304" pitchFamily="18" charset="0"/>
                <a:cs typeface="Times New Roman" panose="02020603050405020304" pitchFamily="18" charset="0"/>
              </a:rPr>
              <a:t>ức</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chế</a:t>
            </a:r>
            <a:r>
              <a:rPr lang="en-US" altLang="en-US" sz="2800" b="1" i="1" dirty="0">
                <a:solidFill>
                  <a:srgbClr val="CC0000"/>
                </a:solidFill>
                <a:latin typeface="Times New Roman" panose="02020603050405020304" pitchFamily="18" charset="0"/>
                <a:cs typeface="Times New Roman" panose="02020603050405020304" pitchFamily="18" charset="0"/>
              </a:rPr>
              <a:t>; lipid; </a:t>
            </a:r>
            <a:r>
              <a:rPr lang="en-US" altLang="en-US" sz="2800" b="1" i="1" dirty="0" err="1">
                <a:solidFill>
                  <a:srgbClr val="CC0000"/>
                </a:solidFill>
                <a:latin typeface="Times New Roman" panose="02020603050405020304" pitchFamily="18" charset="0"/>
                <a:cs typeface="Times New Roman" panose="02020603050405020304" pitchFamily="18" charset="0"/>
              </a:rPr>
              <a:t>phiên</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mã</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tương</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tác</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tổng</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hợp</a:t>
            </a:r>
            <a:r>
              <a:rPr lang="en-US" altLang="en-US" sz="2800" b="1" i="1" dirty="0">
                <a:solidFill>
                  <a:srgbClr val="CC0000"/>
                </a:solidFill>
                <a:latin typeface="Times New Roman" panose="02020603050405020304" pitchFamily="18" charset="0"/>
                <a:cs typeface="Times New Roman" panose="02020603050405020304" pitchFamily="18" charset="0"/>
              </a:rPr>
              <a:t>; lactose; protein; </a:t>
            </a:r>
            <a:r>
              <a:rPr lang="en-US" altLang="en-US" sz="2800" b="1" i="1" dirty="0" err="1">
                <a:solidFill>
                  <a:srgbClr val="CC0000"/>
                </a:solidFill>
                <a:latin typeface="Times New Roman" panose="02020603050405020304" pitchFamily="18" charset="0"/>
                <a:cs typeface="Times New Roman" panose="02020603050405020304" pitchFamily="18" charset="0"/>
              </a:rPr>
              <a:t>hoạt</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động</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không</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tổng</a:t>
            </a:r>
            <a:r>
              <a:rPr lang="en-US" altLang="en-US" sz="2800" b="1" i="1" dirty="0">
                <a:solidFill>
                  <a:srgbClr val="CC0000"/>
                </a:solidFill>
                <a:latin typeface="Times New Roman" panose="02020603050405020304" pitchFamily="18" charset="0"/>
                <a:cs typeface="Times New Roman" panose="02020603050405020304" pitchFamily="18" charset="0"/>
              </a:rPr>
              <a:t> </a:t>
            </a:r>
            <a:r>
              <a:rPr lang="en-US" altLang="en-US" sz="2800" b="1" i="1" dirty="0" err="1">
                <a:solidFill>
                  <a:srgbClr val="CC0000"/>
                </a:solidFill>
                <a:latin typeface="Times New Roman" panose="02020603050405020304" pitchFamily="18" charset="0"/>
                <a:cs typeface="Times New Roman" panose="02020603050405020304" pitchFamily="18" charset="0"/>
              </a:rPr>
              <a:t>hợp</a:t>
            </a:r>
            <a:r>
              <a:rPr lang="en-US" altLang="en-US" sz="2800" b="1" i="1" dirty="0">
                <a:solidFill>
                  <a:srgbClr val="CC0000"/>
                </a:solidFill>
                <a:latin typeface="Times New Roman" panose="02020603050405020304" pitchFamily="18" charset="0"/>
                <a:cs typeface="Times New Roman" panose="02020603050405020304" pitchFamily="18" charset="0"/>
              </a:rPr>
              <a:t>.</a:t>
            </a:r>
            <a:r>
              <a:rPr lang="en-US" altLang="en-US" sz="2800" b="1" dirty="0">
                <a:solidFill>
                  <a:srgbClr val="CC0000"/>
                </a:solidFill>
                <a:latin typeface="Times New Roman" panose="02020603050405020304" pitchFamily="18" charset="0"/>
                <a:cs typeface="Times New Roman" panose="02020603050405020304" pitchFamily="18" charset="0"/>
              </a:rPr>
              <a:t> </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6952"/>
                                        </p:tgtEl>
                                        <p:attrNameLst>
                                          <p:attrName>style.visibility</p:attrName>
                                        </p:attrNameLst>
                                      </p:cBhvr>
                                      <p:to>
                                        <p:strVal val="visible"/>
                                      </p:to>
                                    </p:set>
                                    <p:anim calcmode="discrete" valueType="clr">
                                      <p:cBhvr override="childStyle">
                                        <p:cTn id="7" dur="80"/>
                                        <p:tgtEl>
                                          <p:spTgt spid="1669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6952"/>
                                        </p:tgtEl>
                                        <p:attrNameLst>
                                          <p:attrName>fillcolor</p:attrName>
                                        </p:attrNameLst>
                                      </p:cBhvr>
                                      <p:tavLst>
                                        <p:tav tm="0">
                                          <p:val>
                                            <p:clrVal>
                                              <a:schemeClr val="accent2"/>
                                            </p:clrVal>
                                          </p:val>
                                        </p:tav>
                                        <p:tav tm="50000">
                                          <p:val>
                                            <p:clrVal>
                                              <a:schemeClr val="hlink"/>
                                            </p:clrVal>
                                          </p:val>
                                        </p:tav>
                                      </p:tavLst>
                                    </p:anim>
                                    <p:set>
                                      <p:cBhvr>
                                        <p:cTn id="9" dur="80"/>
                                        <p:tgtEl>
                                          <p:spTgt spid="16695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6953"/>
                                        </p:tgtEl>
                                        <p:attrNameLst>
                                          <p:attrName>style.visibility</p:attrName>
                                        </p:attrNameLst>
                                      </p:cBhvr>
                                      <p:to>
                                        <p:strVal val="visible"/>
                                      </p:to>
                                    </p:set>
                                    <p:anim calcmode="discrete" valueType="clr">
                                      <p:cBhvr override="childStyle">
                                        <p:cTn id="14" dur="80"/>
                                        <p:tgtEl>
                                          <p:spTgt spid="16695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6953"/>
                                        </p:tgtEl>
                                        <p:attrNameLst>
                                          <p:attrName>fillcolor</p:attrName>
                                        </p:attrNameLst>
                                      </p:cBhvr>
                                      <p:tavLst>
                                        <p:tav tm="0">
                                          <p:val>
                                            <p:clrVal>
                                              <a:schemeClr val="accent2"/>
                                            </p:clrVal>
                                          </p:val>
                                        </p:tav>
                                        <p:tav tm="50000">
                                          <p:val>
                                            <p:clrVal>
                                              <a:schemeClr val="hlink"/>
                                            </p:clrVal>
                                          </p:val>
                                        </p:tav>
                                      </p:tavLst>
                                    </p:anim>
                                    <p:set>
                                      <p:cBhvr>
                                        <p:cTn id="16" dur="80"/>
                                        <p:tgtEl>
                                          <p:spTgt spid="16695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6954"/>
                                        </p:tgtEl>
                                        <p:attrNameLst>
                                          <p:attrName>style.visibility</p:attrName>
                                        </p:attrNameLst>
                                      </p:cBhvr>
                                      <p:to>
                                        <p:strVal val="visible"/>
                                      </p:to>
                                    </p:set>
                                    <p:anim calcmode="discrete" valueType="clr">
                                      <p:cBhvr override="childStyle">
                                        <p:cTn id="21" dur="80"/>
                                        <p:tgtEl>
                                          <p:spTgt spid="16695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6954"/>
                                        </p:tgtEl>
                                        <p:attrNameLst>
                                          <p:attrName>fillcolor</p:attrName>
                                        </p:attrNameLst>
                                      </p:cBhvr>
                                      <p:tavLst>
                                        <p:tav tm="0">
                                          <p:val>
                                            <p:clrVal>
                                              <a:schemeClr val="accent2"/>
                                            </p:clrVal>
                                          </p:val>
                                        </p:tav>
                                        <p:tav tm="50000">
                                          <p:val>
                                            <p:clrVal>
                                              <a:schemeClr val="hlink"/>
                                            </p:clrVal>
                                          </p:val>
                                        </p:tav>
                                      </p:tavLst>
                                    </p:anim>
                                    <p:set>
                                      <p:cBhvr>
                                        <p:cTn id="23" dur="80"/>
                                        <p:tgtEl>
                                          <p:spTgt spid="16695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66955"/>
                                        </p:tgtEl>
                                        <p:attrNameLst>
                                          <p:attrName>style.visibility</p:attrName>
                                        </p:attrNameLst>
                                      </p:cBhvr>
                                      <p:to>
                                        <p:strVal val="visible"/>
                                      </p:to>
                                    </p:set>
                                    <p:anim calcmode="discrete" valueType="clr">
                                      <p:cBhvr override="childStyle">
                                        <p:cTn id="28" dur="80"/>
                                        <p:tgtEl>
                                          <p:spTgt spid="16695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66955"/>
                                        </p:tgtEl>
                                        <p:attrNameLst>
                                          <p:attrName>fillcolor</p:attrName>
                                        </p:attrNameLst>
                                      </p:cBhvr>
                                      <p:tavLst>
                                        <p:tav tm="0">
                                          <p:val>
                                            <p:clrVal>
                                              <a:schemeClr val="accent2"/>
                                            </p:clrVal>
                                          </p:val>
                                        </p:tav>
                                        <p:tav tm="50000">
                                          <p:val>
                                            <p:clrVal>
                                              <a:schemeClr val="hlink"/>
                                            </p:clrVal>
                                          </p:val>
                                        </p:tav>
                                      </p:tavLst>
                                    </p:anim>
                                    <p:set>
                                      <p:cBhvr>
                                        <p:cTn id="30" dur="80"/>
                                        <p:tgtEl>
                                          <p:spTgt spid="16695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66958"/>
                                        </p:tgtEl>
                                        <p:attrNameLst>
                                          <p:attrName>style.visibility</p:attrName>
                                        </p:attrNameLst>
                                      </p:cBhvr>
                                      <p:to>
                                        <p:strVal val="visible"/>
                                      </p:to>
                                    </p:set>
                                    <p:anim calcmode="discrete" valueType="clr">
                                      <p:cBhvr override="childStyle">
                                        <p:cTn id="35" dur="80"/>
                                        <p:tgtEl>
                                          <p:spTgt spid="16695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66958"/>
                                        </p:tgtEl>
                                        <p:attrNameLst>
                                          <p:attrName>fillcolor</p:attrName>
                                        </p:attrNameLst>
                                      </p:cBhvr>
                                      <p:tavLst>
                                        <p:tav tm="0">
                                          <p:val>
                                            <p:clrVal>
                                              <a:schemeClr val="accent2"/>
                                            </p:clrVal>
                                          </p:val>
                                        </p:tav>
                                        <p:tav tm="50000">
                                          <p:val>
                                            <p:clrVal>
                                              <a:schemeClr val="hlink"/>
                                            </p:clrVal>
                                          </p:val>
                                        </p:tav>
                                      </p:tavLst>
                                    </p:anim>
                                    <p:set>
                                      <p:cBhvr>
                                        <p:cTn id="37" dur="80"/>
                                        <p:tgtEl>
                                          <p:spTgt spid="166958"/>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66957"/>
                                        </p:tgtEl>
                                        <p:attrNameLst>
                                          <p:attrName>style.visibility</p:attrName>
                                        </p:attrNameLst>
                                      </p:cBhvr>
                                      <p:to>
                                        <p:strVal val="visible"/>
                                      </p:to>
                                    </p:set>
                                    <p:anim calcmode="discrete" valueType="clr">
                                      <p:cBhvr override="childStyle">
                                        <p:cTn id="42" dur="80"/>
                                        <p:tgtEl>
                                          <p:spTgt spid="16695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6957"/>
                                        </p:tgtEl>
                                        <p:attrNameLst>
                                          <p:attrName>fillcolor</p:attrName>
                                        </p:attrNameLst>
                                      </p:cBhvr>
                                      <p:tavLst>
                                        <p:tav tm="0">
                                          <p:val>
                                            <p:clrVal>
                                              <a:schemeClr val="accent2"/>
                                            </p:clrVal>
                                          </p:val>
                                        </p:tav>
                                        <p:tav tm="50000">
                                          <p:val>
                                            <p:clrVal>
                                              <a:schemeClr val="hlink"/>
                                            </p:clrVal>
                                          </p:val>
                                        </p:tav>
                                      </p:tavLst>
                                    </p:anim>
                                    <p:set>
                                      <p:cBhvr>
                                        <p:cTn id="44" dur="80"/>
                                        <p:tgtEl>
                                          <p:spTgt spid="1669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52" grpId="0"/>
      <p:bldP spid="166953" grpId="0"/>
      <p:bldP spid="166954" grpId="0"/>
      <p:bldP spid="166955" grpId="0"/>
      <p:bldP spid="166957" grpId="0"/>
      <p:bldP spid="1669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6430-D0E0-E427-2133-9D1EA19FF8CB}"/>
              </a:ext>
            </a:extLst>
          </p:cNvPr>
          <p:cNvSpPr>
            <a:spLocks noGrp="1"/>
          </p:cNvSpPr>
          <p:nvPr>
            <p:ph type="title"/>
          </p:nvPr>
        </p:nvSpPr>
        <p:spPr>
          <a:xfrm>
            <a:off x="609600" y="432486"/>
            <a:ext cx="10972800" cy="1167714"/>
          </a:xfrm>
        </p:spPr>
        <p:txBody>
          <a:bodyPr>
            <a:normAutofit fontScale="90000"/>
          </a:bodyPr>
          <a:lstStyle/>
          <a:p>
            <a:r>
              <a:rPr lang="en-US" sz="2400" b="1" spc="-20" dirty="0">
                <a:solidFill>
                  <a:srgbClr val="FF0000"/>
                </a:solidFill>
                <a:effectLst/>
                <a:latin typeface="Times New Roman" panose="02020603050405020304" pitchFamily="18" charset="0"/>
                <a:ea typeface="Times New Roman" panose="02020603050405020304" pitchFamily="18" charset="0"/>
              </a:rPr>
              <a:t/>
            </a:r>
            <a:br>
              <a:rPr lang="en-US" sz="2400" b="1" spc="-20" dirty="0">
                <a:solidFill>
                  <a:srgbClr val="FF0000"/>
                </a:solidFill>
                <a:effectLst/>
                <a:latin typeface="Times New Roman" panose="02020603050405020304" pitchFamily="18" charset="0"/>
                <a:ea typeface="Times New Roman" panose="02020603050405020304" pitchFamily="18" charset="0"/>
              </a:rPr>
            </a:br>
            <a:r>
              <a:rPr lang="en-US" sz="2400" b="1" spc="-20" dirty="0">
                <a:solidFill>
                  <a:srgbClr val="FF0000"/>
                </a:solidFill>
                <a:effectLst/>
                <a:latin typeface="Times New Roman" panose="02020603050405020304" pitchFamily="18" charset="0"/>
                <a:ea typeface="Times New Roman" panose="02020603050405020304" pitchFamily="18" charset="0"/>
              </a:rPr>
              <a:t>II. </a:t>
            </a:r>
            <a:r>
              <a:rPr lang="vi-VN" sz="2400" b="1" spc="-20" dirty="0">
                <a:solidFill>
                  <a:srgbClr val="FF0000"/>
                </a:solidFill>
                <a:effectLst/>
                <a:latin typeface="Times New Roman" panose="02020603050405020304" pitchFamily="18" charset="0"/>
                <a:ea typeface="Times New Roman" panose="02020603050405020304" pitchFamily="18" charset="0"/>
              </a:rPr>
              <a:t>Ý</a:t>
            </a:r>
            <a:r>
              <a:rPr lang="vi-VN" sz="2400" b="1" spc="-5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NGHĨA</a:t>
            </a:r>
            <a:r>
              <a:rPr lang="vi-VN" sz="2400" b="1" spc="-4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VÀ</a:t>
            </a:r>
            <a:r>
              <a:rPr lang="vi-VN" sz="2400" b="1" spc="-4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ỨNG</a:t>
            </a:r>
            <a:r>
              <a:rPr lang="vi-VN" sz="2400" b="1" spc="-3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DỤNG</a:t>
            </a:r>
            <a:r>
              <a:rPr lang="vi-VN" sz="2400" b="1" spc="-4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THỰC</a:t>
            </a:r>
            <a:r>
              <a:rPr lang="vi-VN" sz="2400" b="1" spc="-4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TIỄN</a:t>
            </a:r>
            <a:r>
              <a:rPr lang="vi-VN" sz="2400" b="1" spc="-4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CỦA</a:t>
            </a:r>
            <a:r>
              <a:rPr lang="vi-VN" sz="2400" b="1" spc="-40"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ĐIỀU</a:t>
            </a:r>
            <a:r>
              <a:rPr lang="vi-VN" sz="2400" b="1" spc="-4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HOÀ</a:t>
            </a:r>
            <a:r>
              <a:rPr lang="vi-VN" sz="2400" b="1" spc="-40"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BIỂU</a:t>
            </a:r>
            <a:r>
              <a:rPr lang="vi-VN" sz="2400" b="1" spc="-40"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HIỆN</a:t>
            </a:r>
            <a:r>
              <a:rPr lang="vi-VN" sz="2400" b="1" spc="-35" dirty="0">
                <a:solidFill>
                  <a:srgbClr val="FF0000"/>
                </a:solidFill>
                <a:effectLst/>
                <a:latin typeface="Times New Roman" panose="02020603050405020304" pitchFamily="18" charset="0"/>
                <a:ea typeface="Times New Roman" panose="02020603050405020304" pitchFamily="18" charset="0"/>
              </a:rPr>
              <a:t> </a:t>
            </a:r>
            <a:r>
              <a:rPr lang="vi-VN" sz="2400" b="1" spc="-20" dirty="0">
                <a:solidFill>
                  <a:srgbClr val="FF0000"/>
                </a:solidFill>
                <a:effectLst/>
                <a:latin typeface="Times New Roman" panose="02020603050405020304" pitchFamily="18" charset="0"/>
                <a:ea typeface="Times New Roman" panose="02020603050405020304" pitchFamily="18" charset="0"/>
              </a:rPr>
              <a:t>GENE</a:t>
            </a:r>
            <a:r>
              <a:rPr lang="en-US" sz="2400" b="1" spc="-20" dirty="0">
                <a:solidFill>
                  <a:srgbClr val="FF0000"/>
                </a:solidFill>
                <a:effectLst/>
                <a:latin typeface="Times New Roman" panose="02020603050405020304" pitchFamily="18" charset="0"/>
                <a:ea typeface="Times New Roman" panose="02020603050405020304" pitchFamily="18" charset="0"/>
              </a:rPr>
              <a:t/>
            </a:r>
            <a:br>
              <a:rPr lang="en-US" sz="2400" b="1" spc="-20" dirty="0">
                <a:solidFill>
                  <a:srgbClr val="FF0000"/>
                </a:solidFill>
                <a:effectLst/>
                <a:latin typeface="Times New Roman" panose="02020603050405020304" pitchFamily="18" charset="0"/>
                <a:ea typeface="Times New Roman" panose="02020603050405020304" pitchFamily="18" charset="0"/>
              </a:rPr>
            </a:br>
            <a:r>
              <a:rPr lang="en-US" sz="2200" b="1" spc="-20" dirty="0">
                <a:solidFill>
                  <a:srgbClr val="FF0000"/>
                </a:solidFill>
                <a:effectLst/>
                <a:latin typeface="Times New Roman" panose="02020603050405020304" pitchFamily="18" charset="0"/>
                <a:ea typeface="Times New Roman" panose="02020603050405020304" pitchFamily="18" charset="0"/>
              </a:rPr>
              <a:t>1. </a:t>
            </a:r>
            <a:r>
              <a:rPr lang="vi-VN" sz="2200" b="1" kern="0" spc="0" dirty="0">
                <a:solidFill>
                  <a:srgbClr val="FF0000"/>
                </a:solidFill>
                <a:effectLst/>
                <a:latin typeface="Times New Roman" panose="02020603050405020304" pitchFamily="18" charset="0"/>
                <a:ea typeface="Times New Roman" panose="02020603050405020304" pitchFamily="18" charset="0"/>
              </a:rPr>
              <a:t>Ý</a:t>
            </a:r>
            <a:r>
              <a:rPr lang="vi-VN" sz="2200" b="1" kern="0" spc="-75" dirty="0">
                <a:solidFill>
                  <a:srgbClr val="FF0000"/>
                </a:solidFill>
                <a:effectLst/>
                <a:latin typeface="Times New Roman" panose="02020603050405020304" pitchFamily="18" charset="0"/>
                <a:ea typeface="Times New Roman" panose="02020603050405020304" pitchFamily="18" charset="0"/>
              </a:rPr>
              <a:t> </a:t>
            </a:r>
            <a:r>
              <a:rPr lang="vi-VN" sz="2200" b="1" kern="0" spc="-10" dirty="0">
                <a:solidFill>
                  <a:srgbClr val="FF0000"/>
                </a:solidFill>
                <a:effectLst/>
                <a:latin typeface="Times New Roman" panose="02020603050405020304" pitchFamily="18" charset="0"/>
                <a:ea typeface="Times New Roman" panose="02020603050405020304" pitchFamily="18" charset="0"/>
              </a:rPr>
              <a:t>nghĩa</a:t>
            </a:r>
            <a:r>
              <a:rPr lang="en-US" sz="2200" b="1" kern="0" spc="0" dirty="0">
                <a:solidFill>
                  <a:srgbClr val="FF0000"/>
                </a:solidFill>
                <a:effectLst/>
                <a:latin typeface="Times New Roman" panose="02020603050405020304" pitchFamily="18" charset="0"/>
                <a:ea typeface="Times New Roman" panose="02020603050405020304" pitchFamily="18" charset="0"/>
              </a:rPr>
              <a:t/>
            </a:r>
            <a:br>
              <a:rPr lang="en-US" sz="2200" b="1" kern="0" spc="0" dirty="0">
                <a:solidFill>
                  <a:srgbClr val="FF0000"/>
                </a:solidFill>
                <a:effectLst/>
                <a:latin typeface="Times New Roman" panose="02020603050405020304" pitchFamily="18" charset="0"/>
                <a:ea typeface="Times New Roman" panose="02020603050405020304" pitchFamily="18" charset="0"/>
              </a:rPr>
            </a:br>
            <a:r>
              <a:rPr lang="en-US" sz="2400" spc="-10" dirty="0">
                <a:solidFill>
                  <a:srgbClr val="FF0000"/>
                </a:solidFill>
                <a:effectLst/>
                <a:latin typeface="Times New Roman" panose="02020603050405020304" pitchFamily="18" charset="0"/>
                <a:ea typeface="Times New Roman" panose="02020603050405020304" pitchFamily="18" charset="0"/>
              </a:rPr>
              <a:t/>
            </a:r>
            <a:br>
              <a:rPr lang="en-US" sz="2400" spc="-10" dirty="0">
                <a:solidFill>
                  <a:srgbClr val="FF0000"/>
                </a:solidFill>
                <a:effectLst/>
                <a:latin typeface="Times New Roman" panose="02020603050405020304" pitchFamily="18" charset="0"/>
                <a:ea typeface="Times New Roman" panose="02020603050405020304" pitchFamily="18" charset="0"/>
              </a:rPr>
            </a:br>
            <a:endParaRPr lang="en-US" sz="2400" dirty="0">
              <a:solidFill>
                <a:srgbClr val="FF0000"/>
              </a:solidFill>
            </a:endParaRPr>
          </a:p>
        </p:txBody>
      </p:sp>
      <p:sp>
        <p:nvSpPr>
          <p:cNvPr id="4" name="Content Placeholder 3">
            <a:extLst>
              <a:ext uri="{FF2B5EF4-FFF2-40B4-BE49-F238E27FC236}">
                <a16:creationId xmlns:a16="http://schemas.microsoft.com/office/drawing/2014/main" id="{E8D4ACC8-AD28-C4FC-0BD0-514962AF32BF}"/>
              </a:ext>
            </a:extLst>
          </p:cNvPr>
          <p:cNvSpPr>
            <a:spLocks noGrp="1"/>
          </p:cNvSpPr>
          <p:nvPr>
            <p:ph sz="quarter" idx="2"/>
          </p:nvPr>
        </p:nvSpPr>
        <p:spPr/>
        <p:txBody>
          <a:bodyPr/>
          <a:lstStyle/>
          <a:p>
            <a:endParaRPr lang="en-US" dirty="0"/>
          </a:p>
        </p:txBody>
      </p:sp>
      <p:sp>
        <p:nvSpPr>
          <p:cNvPr id="5" name="Content Placeholder 4">
            <a:extLst>
              <a:ext uri="{FF2B5EF4-FFF2-40B4-BE49-F238E27FC236}">
                <a16:creationId xmlns:a16="http://schemas.microsoft.com/office/drawing/2014/main" id="{F1E1E836-4FB7-E409-C348-2D7ADDED4410}"/>
              </a:ext>
            </a:extLst>
          </p:cNvPr>
          <p:cNvSpPr>
            <a:spLocks noGrp="1"/>
          </p:cNvSpPr>
          <p:nvPr>
            <p:ph sz="quarter" idx="3"/>
          </p:nvPr>
        </p:nvSpPr>
        <p:spPr/>
        <p:txBody>
          <a:bodyPr/>
          <a:lstStyle/>
          <a:p>
            <a:endParaRPr lang="en-US" dirty="0"/>
          </a:p>
        </p:txBody>
      </p:sp>
      <p:pic>
        <p:nvPicPr>
          <p:cNvPr id="1026" name="Picture 2" descr="Khả năng biệt hóa của tế bào gốc">
            <a:extLst>
              <a:ext uri="{FF2B5EF4-FFF2-40B4-BE49-F238E27FC236}">
                <a16:creationId xmlns:a16="http://schemas.microsoft.com/office/drawing/2014/main" id="{9AE32A55-870A-A3A3-87A1-D11E17329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22" y="1466194"/>
            <a:ext cx="5597510" cy="46599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AA91294-6176-A8A7-E906-9C3E08752312}"/>
              </a:ext>
            </a:extLst>
          </p:cNvPr>
          <p:cNvSpPr/>
          <p:nvPr/>
        </p:nvSpPr>
        <p:spPr>
          <a:xfrm>
            <a:off x="6207110" y="1204199"/>
            <a:ext cx="5384800" cy="9886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465455" algn="just">
              <a:spcBef>
                <a:spcPts val="410"/>
              </a:spcBef>
              <a:spcAft>
                <a:spcPts val="0"/>
              </a:spcAft>
            </a:pPr>
            <a:r>
              <a:rPr lang="vi-VN" sz="1800" dirty="0">
                <a:solidFill>
                  <a:srgbClr val="221F1F"/>
                </a:solidFill>
                <a:effectLst/>
                <a:latin typeface="Times New Roman" panose="02020603050405020304" pitchFamily="18" charset="0"/>
                <a:ea typeface="Times New Roman" panose="02020603050405020304" pitchFamily="18" charset="0"/>
              </a:rPr>
              <a:t>Tiết</a:t>
            </a:r>
            <a:r>
              <a:rPr lang="vi-VN" sz="1800" spc="-6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kiệm</a:t>
            </a:r>
            <a:r>
              <a:rPr lang="vi-VN" sz="1800" spc="-6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năng</a:t>
            </a:r>
            <a:r>
              <a:rPr lang="vi-VN" sz="1800" spc="-6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lượng:</a:t>
            </a:r>
            <a:r>
              <a:rPr lang="vi-VN" sz="1800" spc="-5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tổng</a:t>
            </a:r>
            <a:r>
              <a:rPr lang="vi-VN" sz="1800" spc="-6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hợp</a:t>
            </a:r>
            <a:r>
              <a:rPr lang="vi-VN" sz="1800" spc="-5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và</a:t>
            </a:r>
            <a:r>
              <a:rPr lang="vi-VN" sz="1800" spc="-6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chuyển</a:t>
            </a:r>
            <a:r>
              <a:rPr lang="vi-VN" sz="1800" spc="-4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hoá</a:t>
            </a:r>
            <a:r>
              <a:rPr lang="vi-VN" sz="1800" spc="-5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các</a:t>
            </a:r>
            <a:r>
              <a:rPr lang="vi-VN" sz="1800" spc="-60" dirty="0">
                <a:solidFill>
                  <a:srgbClr val="221F1F"/>
                </a:solidFill>
                <a:effectLst/>
                <a:latin typeface="Times New Roman" panose="02020603050405020304" pitchFamily="18" charset="0"/>
                <a:ea typeface="Times New Roman" panose="02020603050405020304" pitchFamily="18" charset="0"/>
              </a:rPr>
              <a:t> </a:t>
            </a:r>
            <a:r>
              <a:rPr lang="vi-VN" sz="1800" spc="-10" dirty="0">
                <a:solidFill>
                  <a:srgbClr val="221F1F"/>
                </a:solidFill>
                <a:effectLst/>
                <a:latin typeface="Times New Roman" panose="02020603050405020304" pitchFamily="18" charset="0"/>
                <a:ea typeface="Times New Roman" panose="02020603050405020304" pitchFamily="18" charset="0"/>
              </a:rPr>
              <a:t>chất.</a:t>
            </a:r>
            <a:endParaRPr lang="en-US" sz="1800" dirty="0">
              <a:effectLst/>
              <a:latin typeface="Times New Roman" panose="02020603050405020304" pitchFamily="18" charset="0"/>
              <a:ea typeface="Times New Roman" panose="02020603050405020304" pitchFamily="18" charset="0"/>
            </a:endParaRPr>
          </a:p>
        </p:txBody>
      </p:sp>
      <p:sp>
        <p:nvSpPr>
          <p:cNvPr id="9" name="Rectangle: Rounded Corners 8">
            <a:extLst>
              <a:ext uri="{FF2B5EF4-FFF2-40B4-BE49-F238E27FC236}">
                <a16:creationId xmlns:a16="http://schemas.microsoft.com/office/drawing/2014/main" id="{B218CE0C-E9D7-EB18-1361-2725014FE228}"/>
              </a:ext>
            </a:extLst>
          </p:cNvPr>
          <p:cNvSpPr/>
          <p:nvPr/>
        </p:nvSpPr>
        <p:spPr>
          <a:xfrm>
            <a:off x="6207110" y="2579741"/>
            <a:ext cx="5504249" cy="11677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1800" dirty="0">
                <a:solidFill>
                  <a:srgbClr val="221F1F"/>
                </a:solidFill>
                <a:effectLst/>
                <a:latin typeface="Times New Roman" panose="02020603050405020304" pitchFamily="18" charset="0"/>
                <a:ea typeface="Times New Roman" panose="02020603050405020304" pitchFamily="18" charset="0"/>
              </a:rPr>
              <a:t>Đảm</a:t>
            </a:r>
            <a:r>
              <a:rPr lang="vi-VN" sz="1800" spc="-4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bảo</a:t>
            </a:r>
            <a:r>
              <a:rPr lang="vi-VN" sz="1800" spc="-3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cho</a:t>
            </a:r>
            <a:r>
              <a:rPr lang="vi-VN" sz="1800" spc="-3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tế</a:t>
            </a:r>
            <a:r>
              <a:rPr lang="vi-VN" sz="1800" spc="-3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bào</a:t>
            </a:r>
            <a:r>
              <a:rPr lang="vi-VN" sz="1800" spc="-3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thích</a:t>
            </a:r>
            <a:r>
              <a:rPr lang="vi-VN" sz="1800" spc="-3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nghi</a:t>
            </a:r>
            <a:r>
              <a:rPr lang="vi-VN" sz="1800" spc="-3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được</a:t>
            </a:r>
            <a:r>
              <a:rPr lang="vi-VN" sz="1800" spc="-3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với</a:t>
            </a:r>
            <a:r>
              <a:rPr lang="vi-VN" sz="1800" spc="-3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sự</a:t>
            </a:r>
            <a:r>
              <a:rPr lang="vi-VN" sz="1800" spc="-2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thay</a:t>
            </a:r>
            <a:r>
              <a:rPr lang="vi-VN" sz="1800" spc="-40"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đổi</a:t>
            </a:r>
            <a:r>
              <a:rPr lang="vi-VN" sz="1800" spc="-2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của</a:t>
            </a:r>
            <a:r>
              <a:rPr lang="vi-VN" sz="1800" spc="-25" dirty="0">
                <a:solidFill>
                  <a:srgbClr val="221F1F"/>
                </a:solidFill>
                <a:effectLst/>
                <a:latin typeface="Times New Roman" panose="02020603050405020304" pitchFamily="18" charset="0"/>
                <a:ea typeface="Times New Roman" panose="02020603050405020304" pitchFamily="18" charset="0"/>
              </a:rPr>
              <a:t> </a:t>
            </a:r>
            <a:r>
              <a:rPr lang="vi-VN" sz="1800" dirty="0">
                <a:solidFill>
                  <a:srgbClr val="221F1F"/>
                </a:solidFill>
                <a:effectLst/>
                <a:latin typeface="Times New Roman" panose="02020603050405020304" pitchFamily="18" charset="0"/>
                <a:ea typeface="Times New Roman" panose="02020603050405020304" pitchFamily="18" charset="0"/>
              </a:rPr>
              <a:t>môi</a:t>
            </a:r>
            <a:r>
              <a:rPr lang="vi-VN" sz="1800" spc="-30" dirty="0">
                <a:solidFill>
                  <a:srgbClr val="221F1F"/>
                </a:solidFill>
                <a:effectLst/>
                <a:latin typeface="Times New Roman" panose="02020603050405020304" pitchFamily="18" charset="0"/>
                <a:ea typeface="Times New Roman" panose="02020603050405020304" pitchFamily="18" charset="0"/>
              </a:rPr>
              <a:t> </a:t>
            </a:r>
            <a:r>
              <a:rPr lang="vi-VN" sz="1800" spc="-10" dirty="0">
                <a:solidFill>
                  <a:srgbClr val="221F1F"/>
                </a:solidFill>
                <a:effectLst/>
                <a:latin typeface="Times New Roman" panose="02020603050405020304" pitchFamily="18" charset="0"/>
                <a:ea typeface="Times New Roman" panose="02020603050405020304" pitchFamily="18" charset="0"/>
              </a:rPr>
              <a:t>trường</a:t>
            </a:r>
            <a:endParaRPr lang="en-US" dirty="0"/>
          </a:p>
        </p:txBody>
      </p:sp>
      <p:sp>
        <p:nvSpPr>
          <p:cNvPr id="10" name="Rectangle: Rounded Corners 9">
            <a:extLst>
              <a:ext uri="{FF2B5EF4-FFF2-40B4-BE49-F238E27FC236}">
                <a16:creationId xmlns:a16="http://schemas.microsoft.com/office/drawing/2014/main" id="{89F34900-2B97-E73B-9BFB-D0F0720C4CB6}"/>
              </a:ext>
            </a:extLst>
          </p:cNvPr>
          <p:cNvSpPr/>
          <p:nvPr/>
        </p:nvSpPr>
        <p:spPr>
          <a:xfrm>
            <a:off x="6197599" y="4253686"/>
            <a:ext cx="5504249" cy="173934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05410" marR="76835" indent="359410" algn="just">
              <a:lnSpc>
                <a:spcPct val="110000"/>
              </a:lnSpc>
              <a:spcBef>
                <a:spcPts val="5"/>
              </a:spcBef>
              <a:spcAft>
                <a:spcPts val="0"/>
              </a:spcAft>
            </a:pPr>
            <a:r>
              <a:rPr lang="vi-VN" sz="2000" dirty="0">
                <a:solidFill>
                  <a:srgbClr val="221F1F"/>
                </a:solidFill>
                <a:effectLst/>
                <a:latin typeface="Times New Roman" panose="02020603050405020304" pitchFamily="18" charset="0"/>
                <a:ea typeface="Times New Roman" panose="02020603050405020304" pitchFamily="18" charset="0"/>
              </a:rPr>
              <a:t>Có vai trò quan trọng trong quá trình phát triển của các sinh vật đa bào nhân thực,nhờ tín hiệu điều hoà khác nhau mà các tế bào khác nhau đóng, mở các nhóm gene khác</a:t>
            </a:r>
            <a:r>
              <a:rPr lang="vi-VN" sz="2000" spc="-1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nhau,</a:t>
            </a:r>
            <a:r>
              <a:rPr lang="vi-VN" sz="2000" spc="-1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tạo nên các tế bào chuyên hoá.</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410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0FE903-8733-BD1D-3C37-558ADFCE8A39}"/>
              </a:ext>
            </a:extLst>
          </p:cNvPr>
          <p:cNvSpPr>
            <a:spLocks noGrp="1"/>
          </p:cNvSpPr>
          <p:nvPr>
            <p:ph sz="quarter" idx="2"/>
          </p:nvPr>
        </p:nvSpPr>
        <p:spPr/>
        <p:txBody>
          <a:bodyPr/>
          <a:lstStyle/>
          <a:p>
            <a:endParaRPr lang="en-US"/>
          </a:p>
        </p:txBody>
      </p:sp>
      <p:sp>
        <p:nvSpPr>
          <p:cNvPr id="6" name="Text Box 51">
            <a:extLst>
              <a:ext uri="{FF2B5EF4-FFF2-40B4-BE49-F238E27FC236}">
                <a16:creationId xmlns:a16="http://schemas.microsoft.com/office/drawing/2014/main" id="{BFAE0B4C-2158-4E38-4C64-09C47AFF6E43}"/>
              </a:ext>
            </a:extLst>
          </p:cNvPr>
          <p:cNvSpPr txBox="1">
            <a:spLocks noGrp="1" noChangeArrowheads="1"/>
          </p:cNvSpPr>
          <p:nvPr>
            <p:ph type="title"/>
          </p:nvPr>
        </p:nvSpPr>
        <p:spPr bwMode="auto">
          <a:xfrm>
            <a:off x="609600" y="412173"/>
            <a:ext cx="10972800" cy="8679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Em </a:t>
            </a:r>
            <a:r>
              <a:rPr lang="en-US" altLang="en-US" sz="2800" b="1" dirty="0" err="1">
                <a:solidFill>
                  <a:srgbClr val="0000FF"/>
                </a:solidFill>
                <a:latin typeface="Times New Roman" panose="02020603050405020304" pitchFamily="18" charset="0"/>
                <a:cs typeface="Times New Roman" panose="02020603050405020304" pitchFamily="18" charset="0"/>
              </a:rPr>
              <a:t>hãy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quan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số</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ý </a:t>
            </a:r>
            <a:r>
              <a:rPr lang="en-US" altLang="en-US" sz="2800" b="1" dirty="0" err="1">
                <a:solidFill>
                  <a:srgbClr val="0000FF"/>
                </a:solidFill>
                <a:latin typeface="Times New Roman" panose="02020603050405020304" pitchFamily="18" charset="0"/>
                <a:cs typeface="Times New Roman" panose="02020603050405020304" pitchFamily="18" charset="0"/>
              </a:rPr>
              <a:t>nghĩa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hòa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 gene </a:t>
            </a:r>
            <a:r>
              <a:rPr lang="en-US" altLang="en-US" sz="2800" b="1" dirty="0" err="1">
                <a:solidFill>
                  <a:srgbClr val="0000FF"/>
                </a:solidFill>
                <a:latin typeface="Times New Roman" panose="02020603050405020304" pitchFamily="18" charset="0"/>
                <a:cs typeface="Times New Roman" panose="02020603050405020304" pitchFamily="18" charset="0"/>
              </a:rPr>
              <a:t>đối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y </a:t>
            </a:r>
            <a:r>
              <a:rPr lang="en-US" altLang="en-US" sz="2800" b="1" dirty="0" err="1">
                <a:solidFill>
                  <a:srgbClr val="0000FF"/>
                </a:solidFill>
                <a:latin typeface="Times New Roman" panose="02020603050405020304" pitchFamily="18" charset="0"/>
                <a:cs typeface="Times New Roman" panose="02020603050405020304" pitchFamily="18" charset="0"/>
              </a:rPr>
              <a:t>học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trọt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chăn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nuôi</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pic>
        <p:nvPicPr>
          <p:cNvPr id="7" name="Picture 4" descr="Các loại ung thư vú phổ biến và một số loại hiếm gặp cần biết">
            <a:extLst>
              <a:ext uri="{FF2B5EF4-FFF2-40B4-BE49-F238E27FC236}">
                <a16:creationId xmlns:a16="http://schemas.microsoft.com/office/drawing/2014/main" id="{C24293B8-A6CE-63D2-B62A-89464A3C2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47" y="1369326"/>
            <a:ext cx="2910710" cy="26477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ẩn đoán và điều trị bệnh lùn tuyến yên ở trẻ">
            <a:extLst>
              <a:ext uri="{FF2B5EF4-FFF2-40B4-BE49-F238E27FC236}">
                <a16:creationId xmlns:a16="http://schemas.microsoft.com/office/drawing/2014/main" id="{8466B4D1-880C-4284-42DD-05751E9FC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052" y="1373213"/>
            <a:ext cx="3324007" cy="24983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đèn chiếu sáng điều khiển cây ra hoa ở việt nam - Tư Vấn Thiết Kế Chiếu Sáng  | ALASY">
            <a:extLst>
              <a:ext uri="{FF2B5EF4-FFF2-40B4-BE49-F238E27FC236}">
                <a16:creationId xmlns:a16="http://schemas.microsoft.com/office/drawing/2014/main" id="{78C32822-1704-CF08-3E9A-27E32633C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655" y="1334359"/>
            <a:ext cx="3719385" cy="2477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uôi cấy mô thực vật: Điều kiện môi trường và phương pháp">
            <a:extLst>
              <a:ext uri="{FF2B5EF4-FFF2-40B4-BE49-F238E27FC236}">
                <a16:creationId xmlns:a16="http://schemas.microsoft.com/office/drawing/2014/main" id="{DF311911-665B-6AF9-2836-22888C4E23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38" y="4258252"/>
            <a:ext cx="3438637" cy="2187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rmone trong sản xuất cá giống – Tạp chí Thủy sản Việt Nam">
            <a:extLst>
              <a:ext uri="{FF2B5EF4-FFF2-40B4-BE49-F238E27FC236}">
                <a16:creationId xmlns:a16="http://schemas.microsoft.com/office/drawing/2014/main" id="{D1657231-E405-06A2-C0A5-9D513CC34D11}"/>
              </a:ext>
            </a:extLst>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bwMode="auto">
          <a:xfrm>
            <a:off x="5944585" y="4258252"/>
            <a:ext cx="4119004"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6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CA1F726A-1121-4C9E-A18B-EEB9BAABD557}"/>
              </a:ext>
            </a:extLst>
          </p:cNvPr>
          <p:cNvSpPr txBox="1">
            <a:spLocks noChangeArrowheads="1"/>
          </p:cNvSpPr>
          <p:nvPr/>
        </p:nvSpPr>
        <p:spPr bwMode="auto">
          <a:xfrm>
            <a:off x="333053" y="978079"/>
            <a:ext cx="11420583" cy="107721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FF"/>
                </a:solidFill>
                <a:latin typeface="Times New Roman" panose="02020603050405020304" pitchFamily="18" charset="0"/>
              </a:rPr>
              <a:t>  - </a:t>
            </a:r>
            <a:r>
              <a:rPr lang="en-US" altLang="en-US" b="1" dirty="0" err="1">
                <a:solidFill>
                  <a:srgbClr val="0000FF"/>
                </a:solidFill>
                <a:latin typeface="Times New Roman" panose="02020603050405020304" pitchFamily="18" charset="0"/>
              </a:rPr>
              <a:t>Điều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biểu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hiện</a:t>
            </a:r>
            <a:r>
              <a:rPr lang="en-US" altLang="en-US" b="1" dirty="0">
                <a:solidFill>
                  <a:srgbClr val="0000FF"/>
                </a:solidFill>
                <a:latin typeface="Times New Roman" panose="02020603050405020304" pitchFamily="18" charset="0"/>
              </a:rPr>
              <a:t> gen </a:t>
            </a:r>
            <a:r>
              <a:rPr lang="en-US" altLang="en-US" b="1" dirty="0" err="1">
                <a:solidFill>
                  <a:srgbClr val="0000FF"/>
                </a:solidFill>
                <a:latin typeface="Times New Roman" panose="02020603050405020304" pitchFamily="18" charset="0"/>
              </a:rPr>
              <a:t>là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kiểm</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soát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quá</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trình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tạo</a:t>
            </a:r>
            <a:r>
              <a:rPr lang="en-US" altLang="en-US" b="1" dirty="0">
                <a:solidFill>
                  <a:srgbClr val="0000FF"/>
                </a:solidFill>
                <a:latin typeface="Times New Roman" panose="02020603050405020304" pitchFamily="18" charset="0"/>
              </a:rPr>
              <a:t> ra </a:t>
            </a:r>
            <a:r>
              <a:rPr lang="en-US" altLang="en-US" b="1" dirty="0" err="1">
                <a:solidFill>
                  <a:srgbClr val="0000FF"/>
                </a:solidFill>
                <a:latin typeface="Times New Roman" panose="02020603050405020304" pitchFamily="18" charset="0"/>
              </a:rPr>
              <a:t>các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sản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phẩm</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của</a:t>
            </a:r>
            <a:r>
              <a:rPr lang="en-US" altLang="en-US" b="1" dirty="0">
                <a:solidFill>
                  <a:srgbClr val="0000FF"/>
                </a:solidFill>
                <a:latin typeface="Times New Roman" panose="02020603050405020304" pitchFamily="18" charset="0"/>
              </a:rPr>
              <a:t> gene.</a:t>
            </a:r>
          </a:p>
        </p:txBody>
      </p:sp>
      <p:sp>
        <p:nvSpPr>
          <p:cNvPr id="4" name="TextBox 3">
            <a:extLst>
              <a:ext uri="{FF2B5EF4-FFF2-40B4-BE49-F238E27FC236}">
                <a16:creationId xmlns:a16="http://schemas.microsoft.com/office/drawing/2014/main" id="{7157B590-71D4-48B6-85B9-99701536E193}"/>
              </a:ext>
            </a:extLst>
          </p:cNvPr>
          <p:cNvSpPr txBox="1"/>
          <p:nvPr/>
        </p:nvSpPr>
        <p:spPr>
          <a:xfrm>
            <a:off x="182365" y="329042"/>
            <a:ext cx="10626047" cy="523220"/>
          </a:xfrm>
          <a:prstGeom prst="rect">
            <a:avLst/>
          </a:prstGeom>
          <a:noFill/>
        </p:spPr>
        <p:txBody>
          <a:bodyPr wrap="square">
            <a:spAutoFit/>
          </a:bodyPr>
          <a:lstStyle/>
          <a:p>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vi-VN"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KHÁI QUÁT VỀ ĐIỀU HÒA HOẠT ĐỘNG GEN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 Box 9">
            <a:extLst>
              <a:ext uri="{FF2B5EF4-FFF2-40B4-BE49-F238E27FC236}">
                <a16:creationId xmlns:a16="http://schemas.microsoft.com/office/drawing/2014/main" id="{431BC08D-609E-4F88-8BEB-5300C125E678}"/>
              </a:ext>
            </a:extLst>
          </p:cNvPr>
          <p:cNvSpPr txBox="1">
            <a:spLocks noChangeArrowheads="1"/>
          </p:cNvSpPr>
          <p:nvPr/>
        </p:nvSpPr>
        <p:spPr bwMode="auto">
          <a:xfrm>
            <a:off x="333053" y="2055297"/>
            <a:ext cx="11858947" cy="156966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Các</a:t>
            </a:r>
            <a:r>
              <a:rPr lang="en-US" altLang="en-US" b="1" dirty="0">
                <a:latin typeface="Times New Roman" panose="02020603050405020304" pitchFamily="18" charset="0"/>
                <a:sym typeface="Wingdings" panose="05000000000000000000" pitchFamily="2" charset="2"/>
              </a:rPr>
              <a:t> gen </a:t>
            </a:r>
            <a:r>
              <a:rPr lang="en-US" altLang="en-US" b="1" dirty="0" err="1">
                <a:latin typeface="Times New Roman" panose="02020603050405020304" pitchFamily="18" charset="0"/>
                <a:sym typeface="Wingdings" panose="05000000000000000000" pitchFamily="2" charset="2"/>
              </a:rPr>
              <a:t>cần</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được</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điều</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khiển</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để</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có</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thể</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tạo</a:t>
            </a:r>
            <a:r>
              <a:rPr lang="en-US" altLang="en-US" b="1" dirty="0">
                <a:latin typeface="Times New Roman" panose="02020603050405020304" pitchFamily="18" charset="0"/>
                <a:sym typeface="Wingdings" panose="05000000000000000000" pitchFamily="2" charset="2"/>
              </a:rPr>
              <a:t> ra </a:t>
            </a:r>
            <a:r>
              <a:rPr lang="en-US" altLang="en-US" b="1" dirty="0" err="1">
                <a:latin typeface="Times New Roman" panose="02020603050405020304" pitchFamily="18" charset="0"/>
                <a:sym typeface="Wingdings" panose="05000000000000000000" pitchFamily="2" charset="2"/>
              </a:rPr>
              <a:t>đủ</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lượng</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sản</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phẩm</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vào</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đúng</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thời</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điểm</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khi</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tế</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bào</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cần</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đến</a:t>
            </a:r>
            <a:r>
              <a:rPr lang="en-US" altLang="en-US" b="1" dirty="0">
                <a:latin typeface="Times New Roman" panose="02020603050405020304" pitchFamily="18" charset="0"/>
                <a:sym typeface="Wingdings" panose="05000000000000000000" pitchFamily="2" charset="2"/>
              </a:rPr>
              <a:t>  </a:t>
            </a:r>
            <a:r>
              <a:rPr lang="en-US" altLang="en-US" b="1" dirty="0" err="1">
                <a:solidFill>
                  <a:srgbClr val="C00000"/>
                </a:solidFill>
                <a:latin typeface="Times New Roman" panose="02020603050405020304" pitchFamily="18" charset="0"/>
              </a:rPr>
              <a:t>Điều</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hoà</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biểu</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hiện</a:t>
            </a:r>
            <a:r>
              <a:rPr lang="en-US" altLang="en-US" b="1" dirty="0">
                <a:solidFill>
                  <a:srgbClr val="C00000"/>
                </a:solidFill>
                <a:latin typeface="Times New Roman" panose="02020603050405020304" pitchFamily="18" charset="0"/>
              </a:rPr>
              <a:t> gen </a:t>
            </a:r>
            <a:r>
              <a:rPr lang="en-US" altLang="en-US" b="1" dirty="0" err="1">
                <a:solidFill>
                  <a:srgbClr val="C00000"/>
                </a:solidFill>
                <a:latin typeface="Times New Roman" panose="02020603050405020304" pitchFamily="18" charset="0"/>
              </a:rPr>
              <a:t>được</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xem</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như</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quá</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trình</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đóng</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mở</a:t>
            </a:r>
            <a:r>
              <a:rPr lang="en-US" altLang="en-US" b="1" dirty="0">
                <a:solidFill>
                  <a:srgbClr val="C00000"/>
                </a:solidFill>
                <a:latin typeface="Times New Roman" panose="02020603050405020304" pitchFamily="18" charset="0"/>
              </a:rPr>
              <a:t> hay </a:t>
            </a:r>
            <a:r>
              <a:rPr lang="en-US" altLang="en-US" b="1" dirty="0" err="1">
                <a:solidFill>
                  <a:srgbClr val="C00000"/>
                </a:solidFill>
                <a:latin typeface="Times New Roman" panose="02020603050405020304" pitchFamily="18" charset="0"/>
              </a:rPr>
              <a:t>bật</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tắt</a:t>
            </a:r>
            <a:r>
              <a:rPr lang="en-US" altLang="en-US" b="1" dirty="0">
                <a:solidFill>
                  <a:srgbClr val="C00000"/>
                </a:solidFill>
                <a:latin typeface="Times New Roman" panose="02020603050405020304" pitchFamily="18" charset="0"/>
              </a:rPr>
              <a:t> gene.</a:t>
            </a:r>
            <a:r>
              <a:rPr lang="en-US" altLang="en-US" b="1" dirty="0">
                <a:solidFill>
                  <a:srgbClr val="C00000"/>
                </a:solidFill>
                <a:latin typeface="Times New Roman" panose="02020603050405020304" pitchFamily="18" charset="0"/>
                <a:sym typeface="Wingdings" panose="05000000000000000000" pitchFamily="2" charset="2"/>
              </a:rPr>
              <a:t> </a:t>
            </a:r>
            <a:endParaRPr lang="en-US" altLang="en-US" b="1" dirty="0">
              <a:solidFill>
                <a:srgbClr val="C00000"/>
              </a:solidFill>
              <a:latin typeface="Times New Roman" panose="02020603050405020304" pitchFamily="18" charset="0"/>
            </a:endParaRPr>
          </a:p>
        </p:txBody>
      </p:sp>
      <p:sp>
        <p:nvSpPr>
          <p:cNvPr id="7" name="TextBox 6">
            <a:extLst>
              <a:ext uri="{FF2B5EF4-FFF2-40B4-BE49-F238E27FC236}">
                <a16:creationId xmlns:a16="http://schemas.microsoft.com/office/drawing/2014/main" id="{58919D89-73B5-4744-9400-4617D5531825}"/>
              </a:ext>
            </a:extLst>
          </p:cNvPr>
          <p:cNvSpPr txBox="1"/>
          <p:nvPr/>
        </p:nvSpPr>
        <p:spPr>
          <a:xfrm>
            <a:off x="416958" y="3624957"/>
            <a:ext cx="11139756" cy="954107"/>
          </a:xfrm>
          <a:prstGeom prst="rect">
            <a:avLst/>
          </a:prstGeom>
          <a:noFill/>
        </p:spPr>
        <p:txBody>
          <a:bodyPr wrap="square">
            <a:spAutoFit/>
          </a:bodyPr>
          <a:lstStyle/>
          <a:p>
            <a:pPr>
              <a:spcBef>
                <a:spcPct val="0"/>
              </a:spcBef>
              <a:buFontTx/>
              <a:buNone/>
            </a:pPr>
            <a:r>
              <a:rPr lang="en-US" altLang="en-US" sz="2800" b="1" dirty="0">
                <a:solidFill>
                  <a:srgbClr val="006600"/>
                </a:solidFill>
                <a:latin typeface="Times New Roman" panose="02020603050405020304" pitchFamily="18" charset="0"/>
                <a:sym typeface="Wingdings" panose="05000000000000000000" pitchFamily="2" charset="2"/>
              </a:rPr>
              <a:t> </a:t>
            </a:r>
            <a:r>
              <a:rPr lang="en-US" altLang="en-US" sz="2800" b="1" dirty="0" err="1">
                <a:solidFill>
                  <a:srgbClr val="006600"/>
                </a:solidFill>
                <a:latin typeface="Times New Roman" panose="02020603050405020304" pitchFamily="18" charset="0"/>
              </a:rPr>
              <a:t>Ví</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dụ</a:t>
            </a:r>
            <a:r>
              <a:rPr lang="en-US" altLang="en-US" sz="2800" b="1" dirty="0">
                <a:solidFill>
                  <a:srgbClr val="006600"/>
                </a:solidFill>
                <a:latin typeface="Times New Roman" panose="02020603050405020304" pitchFamily="18" charset="0"/>
              </a:rPr>
              <a:t> : </a:t>
            </a:r>
            <a:r>
              <a:rPr lang="en-US" altLang="en-US" sz="2800" b="1" dirty="0" err="1">
                <a:solidFill>
                  <a:srgbClr val="006600"/>
                </a:solidFill>
                <a:latin typeface="Times New Roman" panose="02020603050405020304" pitchFamily="18" charset="0"/>
              </a:rPr>
              <a:t>Tế</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bào</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người</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có</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khoảng</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trên</a:t>
            </a:r>
            <a:r>
              <a:rPr lang="en-US" altLang="en-US" sz="2800" b="1" dirty="0">
                <a:solidFill>
                  <a:srgbClr val="006600"/>
                </a:solidFill>
                <a:latin typeface="Times New Roman" panose="02020603050405020304" pitchFamily="18" charset="0"/>
              </a:rPr>
              <a:t> 25000 gene, </a:t>
            </a:r>
            <a:r>
              <a:rPr lang="en-US" altLang="en-US" sz="2800" b="1" dirty="0" err="1">
                <a:solidFill>
                  <a:srgbClr val="006600"/>
                </a:solidFill>
                <a:latin typeface="Times New Roman" panose="02020603050405020304" pitchFamily="18" charset="0"/>
              </a:rPr>
              <a:t>chỉ</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có</a:t>
            </a:r>
            <a:r>
              <a:rPr lang="en-US" altLang="en-US" sz="2800" b="1" dirty="0">
                <a:solidFill>
                  <a:srgbClr val="006600"/>
                </a:solidFill>
                <a:latin typeface="Times New Roman" panose="02020603050405020304" pitchFamily="18" charset="0"/>
              </a:rPr>
              <a:t> 1 </a:t>
            </a:r>
            <a:r>
              <a:rPr lang="en-US" altLang="en-US" sz="2800" b="1" dirty="0" err="1">
                <a:solidFill>
                  <a:srgbClr val="006600"/>
                </a:solidFill>
                <a:latin typeface="Times New Roman" panose="02020603050405020304" pitchFamily="18" charset="0"/>
              </a:rPr>
              <a:t>số</a:t>
            </a:r>
            <a:r>
              <a:rPr lang="en-US" altLang="en-US" sz="2800" b="1" dirty="0">
                <a:solidFill>
                  <a:srgbClr val="006600"/>
                </a:solidFill>
                <a:latin typeface="Times New Roman" panose="02020603050405020304" pitchFamily="18" charset="0"/>
              </a:rPr>
              <a:t> gene </a:t>
            </a:r>
            <a:r>
              <a:rPr lang="en-US" altLang="en-US" sz="2800" b="1" dirty="0" err="1">
                <a:solidFill>
                  <a:srgbClr val="006600"/>
                </a:solidFill>
                <a:latin typeface="Times New Roman" panose="02020603050405020304" pitchFamily="18" charset="0"/>
              </a:rPr>
              <a:t>hoạt</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động</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phần</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lớn</a:t>
            </a:r>
            <a:r>
              <a:rPr lang="en-US" altLang="en-US" sz="2800" b="1" dirty="0">
                <a:solidFill>
                  <a:srgbClr val="006600"/>
                </a:solidFill>
                <a:latin typeface="Times New Roman" panose="02020603050405020304" pitchFamily="18" charset="0"/>
              </a:rPr>
              <a:t> gen ở </a:t>
            </a:r>
            <a:r>
              <a:rPr lang="en-US" altLang="en-US" sz="2800" b="1" dirty="0" err="1">
                <a:solidFill>
                  <a:srgbClr val="006600"/>
                </a:solidFill>
                <a:latin typeface="Times New Roman" panose="02020603050405020304" pitchFamily="18" charset="0"/>
              </a:rPr>
              <a:t>trạng</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thái</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không</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hoạt</a:t>
            </a:r>
            <a:r>
              <a:rPr lang="en-US" altLang="en-US" sz="2800" b="1" dirty="0">
                <a:solidFill>
                  <a:srgbClr val="006600"/>
                </a:solidFill>
                <a:latin typeface="Times New Roman" panose="02020603050405020304" pitchFamily="18" charset="0"/>
              </a:rPr>
              <a:t> </a:t>
            </a:r>
            <a:r>
              <a:rPr lang="en-US" altLang="en-US" sz="2800" b="1" dirty="0" err="1">
                <a:solidFill>
                  <a:srgbClr val="006600"/>
                </a:solidFill>
                <a:latin typeface="Times New Roman" panose="02020603050405020304" pitchFamily="18" charset="0"/>
              </a:rPr>
              <a:t>động</a:t>
            </a:r>
            <a:endParaRPr lang="en-US" altLang="en-US" sz="2800" b="1" dirty="0">
              <a:latin typeface="Times New Roman" panose="02020603050405020304" pitchFamily="18" charset="0"/>
            </a:endParaRPr>
          </a:p>
        </p:txBody>
      </p:sp>
      <p:sp>
        <p:nvSpPr>
          <p:cNvPr id="9" name="TextBox 8">
            <a:extLst>
              <a:ext uri="{FF2B5EF4-FFF2-40B4-BE49-F238E27FC236}">
                <a16:creationId xmlns:a16="http://schemas.microsoft.com/office/drawing/2014/main" id="{1A66647C-920C-40F3-841D-CE117935F68A}"/>
              </a:ext>
            </a:extLst>
          </p:cNvPr>
          <p:cNvSpPr txBox="1"/>
          <p:nvPr/>
        </p:nvSpPr>
        <p:spPr>
          <a:xfrm>
            <a:off x="473466" y="4579064"/>
            <a:ext cx="11026740" cy="954107"/>
          </a:xfrm>
          <a:prstGeom prst="rect">
            <a:avLst/>
          </a:prstGeom>
          <a:noFill/>
        </p:spPr>
        <p:txBody>
          <a:bodyPr wrap="square">
            <a:spAutoFit/>
          </a:bodyPr>
          <a:lstStyle/>
          <a:p>
            <a:r>
              <a:rPr lang="en-US" altLang="en-US" sz="2800" b="1" i="1" dirty="0">
                <a:latin typeface="Times New Roman" panose="02020603050405020304" pitchFamily="18" charset="0"/>
                <a:cs typeface="Times New Roman" panose="02020603050405020304" pitchFamily="18" charset="0"/>
              </a:rPr>
              <a:t>- Gene </a:t>
            </a:r>
            <a:r>
              <a:rPr lang="en-US" altLang="en-US" sz="2800" b="1" i="1" dirty="0" err="1">
                <a:latin typeface="Times New Roman" panose="02020603050405020304" pitchFamily="18" charset="0"/>
                <a:cs typeface="Times New Roman" panose="02020603050405020304" pitchFamily="18" charset="0"/>
              </a:rPr>
              <a:t>tổng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hợp</a:t>
            </a:r>
            <a:r>
              <a:rPr lang="en-US" altLang="en-US" sz="2800" b="1" dirty="0">
                <a:latin typeface="Times New Roman" panose="02020603050405020304" pitchFamily="18" charset="0"/>
                <a:cs typeface="Times New Roman" panose="02020603050405020304" pitchFamily="18" charset="0"/>
              </a:rPr>
              <a:t> protein </a:t>
            </a:r>
            <a:r>
              <a:rPr lang="en-US" altLang="en-US" sz="2800" b="1" dirty="0" err="1">
                <a:latin typeface="Times New Roman" panose="02020603050405020304" pitchFamily="18" charset="0"/>
                <a:cs typeface="Times New Roman" panose="02020603050405020304" pitchFamily="18" charset="0"/>
              </a:rPr>
              <a:t>sữa</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chỉ</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hoạt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cá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sắp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nuôi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bằng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sữa</a:t>
            </a:r>
            <a:r>
              <a:rPr lang="en-US" alt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DC99D6E-3937-453A-8E48-643095D25354}"/>
              </a:ext>
            </a:extLst>
          </p:cNvPr>
          <p:cNvSpPr txBox="1"/>
          <p:nvPr/>
        </p:nvSpPr>
        <p:spPr>
          <a:xfrm>
            <a:off x="416958" y="5695255"/>
            <a:ext cx="10535294" cy="523220"/>
          </a:xfrm>
          <a:prstGeom prst="rect">
            <a:avLst/>
          </a:prstGeom>
          <a:noFill/>
        </p:spPr>
        <p:txBody>
          <a:bodyPr wrap="square">
            <a:spAutoFit/>
          </a:bodyPr>
          <a:lstStyle/>
          <a:p>
            <a:r>
              <a:rPr lang="en-US" altLang="en-US" sz="2800" b="1" dirty="0">
                <a:solidFill>
                  <a:srgbClr val="0000FF"/>
                </a:solidFill>
                <a:latin typeface="Times New Roman" panose="02020603050405020304" pitchFamily="18" charset="0"/>
                <a:sym typeface="Wingdings" panose="05000000000000000000" pitchFamily="2" charset="2"/>
              </a:rPr>
              <a:t> </a:t>
            </a:r>
            <a:r>
              <a:rPr lang="en-US" altLang="en-US" sz="2800" b="1" dirty="0" err="1">
                <a:solidFill>
                  <a:srgbClr val="0000FF"/>
                </a:solidFill>
                <a:latin typeface="Times New Roman" panose="02020603050405020304" pitchFamily="18" charset="0"/>
              </a:rPr>
              <a:t>Điều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hiện</a:t>
            </a:r>
            <a:r>
              <a:rPr lang="en-US" altLang="en-US" sz="2800" b="1" dirty="0">
                <a:solidFill>
                  <a:srgbClr val="0000FF"/>
                </a:solidFill>
                <a:latin typeface="Times New Roman" panose="02020603050405020304" pitchFamily="18" charset="0"/>
              </a:rPr>
              <a:t> gen </a:t>
            </a:r>
            <a:r>
              <a:rPr lang="en-US" altLang="en-US" sz="2800" b="1" dirty="0" err="1">
                <a:solidFill>
                  <a:srgbClr val="0000FF"/>
                </a:solidFill>
                <a:latin typeface="Times New Roman" panose="02020603050405020304" pitchFamily="18" charset="0"/>
              </a:rPr>
              <a:t>chủ</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yếu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xảy</a:t>
            </a:r>
            <a:r>
              <a:rPr lang="en-US" altLang="en-US" sz="2800" b="1" dirty="0">
                <a:solidFill>
                  <a:srgbClr val="0000FF"/>
                </a:solidFill>
                <a:latin typeface="Times New Roman" panose="02020603050405020304" pitchFamily="18" charset="0"/>
              </a:rPr>
              <a:t> ra ở </a:t>
            </a:r>
            <a:r>
              <a:rPr lang="en-US" altLang="en-US" sz="2800" b="1" dirty="0" err="1">
                <a:solidFill>
                  <a:srgbClr val="0000FF"/>
                </a:solidFill>
                <a:latin typeface="Times New Roman" panose="02020603050405020304" pitchFamily="18" charset="0"/>
              </a:rPr>
              <a:t>khâu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điều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hòa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phiên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mã</a:t>
            </a:r>
            <a:r>
              <a:rPr lang="en-US" altLang="en-US" sz="2800" b="1" dirty="0">
                <a:solidFill>
                  <a:srgbClr val="0000FF"/>
                </a:solidFill>
                <a:latin typeface="Times New Roman" panose="02020603050405020304" pitchFamily="18" charset="0"/>
              </a:rPr>
              <a:t> </a:t>
            </a:r>
            <a:endParaRPr lang="en-US" sz="2800" dirty="0"/>
          </a:p>
        </p:txBody>
      </p:sp>
    </p:spTree>
    <p:extLst>
      <p:ext uri="{BB962C8B-B14F-4D97-AF65-F5344CB8AC3E}">
        <p14:creationId xmlns:p14="http://schemas.microsoft.com/office/powerpoint/2010/main" val="247646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37F-696A-C72A-8F4F-D558EA7A11D7}"/>
              </a:ext>
            </a:extLst>
          </p:cNvPr>
          <p:cNvSpPr>
            <a:spLocks noGrp="1"/>
          </p:cNvSpPr>
          <p:nvPr>
            <p:ph type="title"/>
          </p:nvPr>
        </p:nvSpPr>
        <p:spPr/>
        <p:txBody>
          <a:bodyPr>
            <a:normAutofit/>
          </a:bodyPr>
          <a:lstStyle/>
          <a:p>
            <a:r>
              <a:rPr lang="en-US" sz="2000" b="1" dirty="0">
                <a:solidFill>
                  <a:srgbClr val="FF0000"/>
                </a:solidFill>
              </a:rPr>
              <a:t>2. </a:t>
            </a:r>
            <a:r>
              <a:rPr lang="vi-VN" sz="2000" b="1" kern="0" spc="-40" dirty="0">
                <a:solidFill>
                  <a:srgbClr val="FF0000"/>
                </a:solidFill>
                <a:effectLst/>
                <a:latin typeface="Times New Roman" panose="02020603050405020304" pitchFamily="18" charset="0"/>
                <a:ea typeface="Times New Roman" panose="02020603050405020304" pitchFamily="18" charset="0"/>
              </a:rPr>
              <a:t>Ứng</a:t>
            </a:r>
            <a:r>
              <a:rPr lang="vi-VN" sz="2000" b="1" kern="0" spc="-20" dirty="0">
                <a:solidFill>
                  <a:srgbClr val="FF0000"/>
                </a:solidFill>
                <a:effectLst/>
                <a:latin typeface="Times New Roman" panose="02020603050405020304" pitchFamily="18" charset="0"/>
                <a:ea typeface="Times New Roman" panose="02020603050405020304" pitchFamily="18" charset="0"/>
              </a:rPr>
              <a:t> </a:t>
            </a:r>
            <a:r>
              <a:rPr lang="vi-VN" sz="2000" b="1" kern="0" spc="-40" dirty="0">
                <a:solidFill>
                  <a:srgbClr val="FF0000"/>
                </a:solidFill>
                <a:effectLst/>
                <a:latin typeface="Times New Roman" panose="02020603050405020304" pitchFamily="18" charset="0"/>
                <a:ea typeface="Times New Roman" panose="02020603050405020304" pitchFamily="18" charset="0"/>
              </a:rPr>
              <a:t>dụng</a:t>
            </a:r>
            <a:r>
              <a:rPr lang="vi-VN" sz="2000" b="1" kern="0" spc="-15" dirty="0">
                <a:solidFill>
                  <a:srgbClr val="FF0000"/>
                </a:solidFill>
                <a:effectLst/>
                <a:latin typeface="Times New Roman" panose="02020603050405020304" pitchFamily="18" charset="0"/>
                <a:ea typeface="Times New Roman" panose="02020603050405020304" pitchFamily="18" charset="0"/>
              </a:rPr>
              <a:t> </a:t>
            </a:r>
            <a:r>
              <a:rPr lang="vi-VN" sz="2000" b="1" kern="0" spc="-40" dirty="0">
                <a:solidFill>
                  <a:srgbClr val="FF0000"/>
                </a:solidFill>
                <a:effectLst/>
                <a:latin typeface="Times New Roman" panose="02020603050405020304" pitchFamily="18" charset="0"/>
                <a:ea typeface="Times New Roman" panose="02020603050405020304" pitchFamily="18" charset="0"/>
              </a:rPr>
              <a:t>thực</a:t>
            </a:r>
            <a:r>
              <a:rPr lang="vi-VN" sz="2000" b="1" kern="0" spc="-20" dirty="0">
                <a:solidFill>
                  <a:srgbClr val="FF0000"/>
                </a:solidFill>
                <a:effectLst/>
                <a:latin typeface="Times New Roman" panose="02020603050405020304" pitchFamily="18" charset="0"/>
                <a:ea typeface="Times New Roman" panose="02020603050405020304" pitchFamily="18" charset="0"/>
              </a:rPr>
              <a:t> </a:t>
            </a:r>
            <a:r>
              <a:rPr lang="vi-VN" sz="2000" b="1" kern="0" spc="-40" dirty="0">
                <a:solidFill>
                  <a:srgbClr val="FF0000"/>
                </a:solidFill>
                <a:effectLst/>
                <a:latin typeface="Times New Roman" panose="02020603050405020304" pitchFamily="18" charset="0"/>
                <a:ea typeface="Times New Roman" panose="02020603050405020304" pitchFamily="18" charset="0"/>
              </a:rPr>
              <a:t>tiễn</a:t>
            </a:r>
            <a:r>
              <a:rPr lang="en-US" sz="2000" b="1" kern="0" spc="-40" dirty="0">
                <a:solidFill>
                  <a:srgbClr val="FF0000"/>
                </a:solidFill>
                <a:effectLst/>
                <a:latin typeface="Times New Roman" panose="02020603050405020304" pitchFamily="18" charset="0"/>
                <a:ea typeface="Times New Roman" panose="02020603050405020304" pitchFamily="18" charset="0"/>
              </a:rPr>
              <a:t/>
            </a:r>
            <a:br>
              <a:rPr lang="en-US" sz="2000" b="1" kern="0" spc="-40" dirty="0">
                <a:solidFill>
                  <a:srgbClr val="FF0000"/>
                </a:solidFill>
                <a:effectLst/>
                <a:latin typeface="Times New Roman" panose="02020603050405020304" pitchFamily="18" charset="0"/>
                <a:ea typeface="Times New Roman" panose="02020603050405020304" pitchFamily="18" charset="0"/>
              </a:rPr>
            </a:br>
            <a:r>
              <a:rPr lang="en-US" sz="2000" b="1" kern="0" spc="-40" dirty="0">
                <a:solidFill>
                  <a:srgbClr val="0000FF"/>
                </a:solidFill>
                <a:effectLst/>
                <a:latin typeface="Times New Roman" panose="02020603050405020304" pitchFamily="18" charset="0"/>
                <a:ea typeface="Times New Roman" panose="02020603050405020304" pitchFamily="18" charset="0"/>
              </a:rPr>
              <a:t>* Trong y </a:t>
            </a:r>
            <a:r>
              <a:rPr lang="en-US" sz="2000" b="1" kern="0" spc="-40" dirty="0" err="1">
                <a:solidFill>
                  <a:srgbClr val="0000FF"/>
                </a:solidFill>
                <a:effectLst/>
                <a:latin typeface="Times New Roman" panose="02020603050405020304" pitchFamily="18" charset="0"/>
                <a:ea typeface="Times New Roman" panose="02020603050405020304" pitchFamily="18" charset="0"/>
              </a:rPr>
              <a:t>học</a:t>
            </a:r>
            <a:r>
              <a:rPr lang="en-US" sz="2000" b="1" kern="0" spc="-40" dirty="0">
                <a:solidFill>
                  <a:srgbClr val="0000FF"/>
                </a:solidFill>
                <a:effectLst/>
                <a:latin typeface="Times New Roman" panose="02020603050405020304" pitchFamily="18" charset="0"/>
                <a:ea typeface="Times New Roman" panose="02020603050405020304" pitchFamily="18" charset="0"/>
              </a:rPr>
              <a:t> </a:t>
            </a:r>
            <a:r>
              <a:rPr lang="en-US" sz="2000" b="1" kern="0" spc="0" dirty="0">
                <a:solidFill>
                  <a:srgbClr val="0000FF"/>
                </a:solidFill>
                <a:effectLst/>
                <a:latin typeface="Times New Roman" panose="02020603050405020304" pitchFamily="18" charset="0"/>
                <a:ea typeface="Times New Roman" panose="02020603050405020304" pitchFamily="18" charset="0"/>
              </a:rPr>
              <a:t/>
            </a:r>
            <a:br>
              <a:rPr lang="en-US" sz="2000" b="1" kern="0" spc="0" dirty="0">
                <a:solidFill>
                  <a:srgbClr val="0000FF"/>
                </a:solidFill>
                <a:effectLst/>
                <a:latin typeface="Times New Roman" panose="02020603050405020304" pitchFamily="18" charset="0"/>
                <a:ea typeface="Times New Roman" panose="02020603050405020304" pitchFamily="18" charset="0"/>
              </a:rPr>
            </a:br>
            <a:endParaRPr lang="en-US" sz="2000" b="1" dirty="0">
              <a:solidFill>
                <a:srgbClr val="0000FF"/>
              </a:solidFill>
            </a:endParaRPr>
          </a:p>
        </p:txBody>
      </p:sp>
      <p:sp>
        <p:nvSpPr>
          <p:cNvPr id="5" name="Content Placeholder 4">
            <a:extLst>
              <a:ext uri="{FF2B5EF4-FFF2-40B4-BE49-F238E27FC236}">
                <a16:creationId xmlns:a16="http://schemas.microsoft.com/office/drawing/2014/main" id="{5A41773A-864B-F590-3CB2-8CC5D3EC80CC}"/>
              </a:ext>
            </a:extLst>
          </p:cNvPr>
          <p:cNvSpPr>
            <a:spLocks noGrp="1"/>
          </p:cNvSpPr>
          <p:nvPr>
            <p:ph sz="quarter" idx="3"/>
          </p:nvPr>
        </p:nvSpPr>
        <p:spPr>
          <a:xfrm>
            <a:off x="5347855" y="2830237"/>
            <a:ext cx="6608618" cy="2187575"/>
          </a:xfrm>
        </p:spPr>
        <p:txBody>
          <a:bodyPr>
            <a:noAutofit/>
          </a:bodyPr>
          <a:lstStyle/>
          <a:p>
            <a:pPr>
              <a:buFontTx/>
              <a:buChar char="-"/>
            </a:pPr>
            <a:r>
              <a:rPr lang="en-US" dirty="0">
                <a:solidFill>
                  <a:srgbClr val="221F1F"/>
                </a:solidFill>
                <a:effectLst/>
                <a:latin typeface="Times New Roman" panose="02020603050405020304" pitchFamily="18" charset="0"/>
                <a:ea typeface="Times New Roman" panose="02020603050405020304" pitchFamily="18" charset="0"/>
              </a:rPr>
              <a:t>Khi </a:t>
            </a:r>
            <a:r>
              <a:rPr lang="en-US" dirty="0" err="1">
                <a:solidFill>
                  <a:srgbClr val="221F1F"/>
                </a:solidFill>
                <a:effectLst/>
                <a:latin typeface="Times New Roman" panose="02020603050405020304" pitchFamily="18" charset="0"/>
                <a:ea typeface="Times New Roman" panose="02020603050405020304" pitchFamily="18" charset="0"/>
              </a:rPr>
              <a:t>biết</a:t>
            </a:r>
            <a:r>
              <a:rPr lang="en-US" dirty="0">
                <a:solidFill>
                  <a:srgbClr val="221F1F"/>
                </a:solidFill>
                <a:effectLst/>
                <a:latin typeface="Times New Roman" panose="02020603050405020304" pitchFamily="18" charset="0"/>
                <a:ea typeface="Times New Roman" panose="02020603050405020304" pitchFamily="18" charset="0"/>
              </a:rPr>
              <a:t> </a:t>
            </a:r>
            <a:r>
              <a:rPr lang="en-US" dirty="0" err="1">
                <a:solidFill>
                  <a:srgbClr val="221F1F"/>
                </a:solidFill>
                <a:effectLst/>
                <a:latin typeface="Times New Roman" panose="02020603050405020304" pitchFamily="18" charset="0"/>
                <a:ea typeface="Times New Roman" panose="02020603050405020304" pitchFamily="18" charset="0"/>
              </a:rPr>
              <a:t>được</a:t>
            </a:r>
            <a:r>
              <a:rPr lang="en-US" dirty="0">
                <a:solidFill>
                  <a:srgbClr val="221F1F"/>
                </a:solidFill>
                <a:effectLst/>
                <a:latin typeface="Times New Roman" panose="02020603050405020304" pitchFamily="18" charset="0"/>
                <a:ea typeface="Times New Roman" panose="02020603050405020304" pitchFamily="18" charset="0"/>
              </a:rPr>
              <a:t> </a:t>
            </a:r>
            <a:r>
              <a:rPr lang="en-US" dirty="0" err="1">
                <a:solidFill>
                  <a:srgbClr val="221F1F"/>
                </a:solidFill>
                <a:effectLst/>
                <a:latin typeface="Times New Roman" panose="02020603050405020304" pitchFamily="18" charset="0"/>
                <a:ea typeface="Times New Roman" panose="02020603050405020304" pitchFamily="18" charset="0"/>
              </a:rPr>
              <a:t>cơ</a:t>
            </a:r>
            <a:r>
              <a:rPr lang="en-US" dirty="0">
                <a:solidFill>
                  <a:srgbClr val="221F1F"/>
                </a:solidFill>
                <a:effectLst/>
                <a:latin typeface="Times New Roman" panose="02020603050405020304" pitchFamily="18" charset="0"/>
                <a:ea typeface="Times New Roman" panose="02020603050405020304" pitchFamily="18" charset="0"/>
              </a:rPr>
              <a:t> </a:t>
            </a:r>
            <a:r>
              <a:rPr lang="en-US" dirty="0" err="1">
                <a:solidFill>
                  <a:srgbClr val="221F1F"/>
                </a:solidFill>
                <a:effectLst/>
                <a:latin typeface="Times New Roman" panose="02020603050405020304" pitchFamily="18" charset="0"/>
                <a:ea typeface="Times New Roman" panose="02020603050405020304" pitchFamily="18" charset="0"/>
              </a:rPr>
              <a:t>chế</a:t>
            </a:r>
            <a:r>
              <a:rPr lang="en-US" dirty="0">
                <a:solidFill>
                  <a:srgbClr val="221F1F"/>
                </a:solidFill>
                <a:effectLst/>
                <a:latin typeface="Times New Roman" panose="02020603050405020304" pitchFamily="18" charset="0"/>
                <a:ea typeface="Times New Roman" panose="02020603050405020304" pitchFamily="18" charset="0"/>
              </a:rPr>
              <a:t> </a:t>
            </a:r>
            <a:r>
              <a:rPr lang="en-US" dirty="0" err="1">
                <a:solidFill>
                  <a:srgbClr val="221F1F"/>
                </a:solidFill>
                <a:effectLst/>
                <a:latin typeface="Times New Roman" panose="02020603050405020304" pitchFamily="18" charset="0"/>
                <a:ea typeface="Times New Roman" panose="02020603050405020304" pitchFamily="18" charset="0"/>
              </a:rPr>
              <a:t>họ</a:t>
            </a:r>
            <a:r>
              <a:rPr lang="vi-VN" dirty="0">
                <a:solidFill>
                  <a:srgbClr val="221F1F"/>
                </a:solidFill>
                <a:effectLst/>
                <a:latin typeface="Times New Roman" panose="02020603050405020304" pitchFamily="18" charset="0"/>
                <a:ea typeface="Times New Roman" panose="02020603050405020304" pitchFamily="18" charset="0"/>
              </a:rPr>
              <a:t>a</a:t>
            </a:r>
            <a:r>
              <a:rPr lang="en-US" dirty="0">
                <a:solidFill>
                  <a:srgbClr val="221F1F"/>
                </a:solidFill>
                <a:effectLst/>
                <a:latin typeface="Times New Roman" panose="02020603050405020304" pitchFamily="18" charset="0"/>
                <a:ea typeface="Times New Roman" panose="02020603050405020304" pitchFamily="18" charset="0"/>
              </a:rPr>
              <a:t>t </a:t>
            </a:r>
            <a:r>
              <a:rPr lang="en-US" dirty="0" err="1">
                <a:solidFill>
                  <a:srgbClr val="221F1F"/>
                </a:solidFill>
                <a:effectLst/>
                <a:latin typeface="Times New Roman" panose="02020603050405020304" pitchFamily="18" charset="0"/>
                <a:ea typeface="Times New Roman" panose="02020603050405020304" pitchFamily="18" charset="0"/>
              </a:rPr>
              <a:t>động</a:t>
            </a:r>
            <a:r>
              <a:rPr lang="en-US" dirty="0">
                <a:solidFill>
                  <a:srgbClr val="221F1F"/>
                </a:solidFill>
                <a:effectLst/>
                <a:latin typeface="Times New Roman" panose="02020603050405020304" pitchFamily="18" charset="0"/>
                <a:ea typeface="Times New Roman" panose="02020603050405020304" pitchFamily="18" charset="0"/>
              </a:rPr>
              <a:t> cu</a:t>
            </a:r>
            <a:r>
              <a:rPr lang="vi-VN" dirty="0">
                <a:solidFill>
                  <a:srgbClr val="221F1F"/>
                </a:solidFill>
                <a:effectLst/>
                <a:latin typeface="Times New Roman" panose="02020603050405020304" pitchFamily="18" charset="0"/>
                <a:ea typeface="Times New Roman" panose="02020603050405020304" pitchFamily="18" charset="0"/>
              </a:rPr>
              <a:t>a</a:t>
            </a:r>
            <a:r>
              <a:rPr lang="en-US" dirty="0">
                <a:solidFill>
                  <a:srgbClr val="221F1F"/>
                </a:solidFill>
                <a:latin typeface="Times New Roman" panose="02020603050405020304" pitchFamily="18" charset="0"/>
                <a:ea typeface="Times New Roman" panose="02020603050405020304" pitchFamily="18" charset="0"/>
              </a:rPr>
              <a:t> gene </a:t>
            </a:r>
            <a:r>
              <a:rPr lang="vi-VN" dirty="0">
                <a:solidFill>
                  <a:srgbClr val="221F1F"/>
                </a:solidFill>
                <a:effectLst/>
                <a:latin typeface="Times New Roman" panose="02020603050405020304" pitchFamily="18" charset="0"/>
                <a:ea typeface="Times New Roman" panose="02020603050405020304" pitchFamily="18" charset="0"/>
              </a:rPr>
              <a:t>gây bệnh </a:t>
            </a:r>
            <a:r>
              <a:rPr lang="en-US" dirty="0">
                <a:solidFill>
                  <a:srgbClr val="221F1F"/>
                </a:solidFill>
                <a:effectLst/>
                <a:latin typeface="Times New Roman" panose="02020603050405020304" pitchFamily="18" charset="0"/>
                <a:ea typeface="Times New Roman" panose="02020603050405020304" pitchFamily="18" charset="0"/>
              </a:rPr>
              <a:t> </a:t>
            </a:r>
            <a:r>
              <a:rPr lang="vi-VN" dirty="0">
                <a:solidFill>
                  <a:srgbClr val="221F1F"/>
                </a:solidFill>
                <a:effectLst/>
                <a:latin typeface="Times New Roman" panose="02020603050405020304" pitchFamily="18" charset="0"/>
                <a:ea typeface="Times New Roman" panose="02020603050405020304" pitchFamily="18" charset="0"/>
              </a:rPr>
              <a:t>có</a:t>
            </a:r>
            <a:r>
              <a:rPr lang="vi-VN" spc="-5" dirty="0">
                <a:solidFill>
                  <a:srgbClr val="221F1F"/>
                </a:solidFill>
                <a:effectLst/>
                <a:latin typeface="Times New Roman" panose="02020603050405020304" pitchFamily="18" charset="0"/>
                <a:ea typeface="Times New Roman" panose="02020603050405020304" pitchFamily="18" charset="0"/>
              </a:rPr>
              <a:t> </a:t>
            </a:r>
            <a:r>
              <a:rPr lang="vi-VN" dirty="0">
                <a:solidFill>
                  <a:srgbClr val="221F1F"/>
                </a:solidFill>
                <a:effectLst/>
                <a:latin typeface="Times New Roman" panose="02020603050405020304" pitchFamily="18" charset="0"/>
                <a:ea typeface="Times New Roman" panose="02020603050405020304" pitchFamily="18" charset="0"/>
              </a:rPr>
              <a:t>thể</a:t>
            </a:r>
            <a:r>
              <a:rPr lang="vi-VN" spc="-5" dirty="0">
                <a:solidFill>
                  <a:srgbClr val="221F1F"/>
                </a:solidFill>
                <a:effectLst/>
                <a:latin typeface="Times New Roman" panose="02020603050405020304" pitchFamily="18" charset="0"/>
                <a:ea typeface="Times New Roman" panose="02020603050405020304" pitchFamily="18" charset="0"/>
              </a:rPr>
              <a:t> </a:t>
            </a:r>
            <a:r>
              <a:rPr lang="vi-VN" dirty="0">
                <a:solidFill>
                  <a:srgbClr val="221F1F"/>
                </a:solidFill>
                <a:effectLst/>
                <a:latin typeface="Times New Roman" panose="02020603050405020304" pitchFamily="18" charset="0"/>
                <a:ea typeface="Times New Roman" panose="02020603050405020304" pitchFamily="18" charset="0"/>
              </a:rPr>
              <a:t>sản xuất</a:t>
            </a:r>
            <a:r>
              <a:rPr lang="vi-VN" spc="-5" dirty="0">
                <a:solidFill>
                  <a:srgbClr val="221F1F"/>
                </a:solidFill>
                <a:effectLst/>
                <a:latin typeface="Times New Roman" panose="02020603050405020304" pitchFamily="18" charset="0"/>
                <a:ea typeface="Times New Roman" panose="02020603050405020304" pitchFamily="18" charset="0"/>
              </a:rPr>
              <a:t> </a:t>
            </a:r>
            <a:r>
              <a:rPr lang="vi-VN" dirty="0">
                <a:solidFill>
                  <a:srgbClr val="221F1F"/>
                </a:solidFill>
                <a:effectLst/>
                <a:latin typeface="Times New Roman" panose="02020603050405020304" pitchFamily="18" charset="0"/>
                <a:ea typeface="Times New Roman" panose="02020603050405020304" pitchFamily="18" charset="0"/>
              </a:rPr>
              <a:t>ra các thuốc</a:t>
            </a:r>
            <a:r>
              <a:rPr lang="vi-VN" spc="-5" dirty="0">
                <a:solidFill>
                  <a:srgbClr val="221F1F"/>
                </a:solidFill>
                <a:effectLst/>
                <a:latin typeface="Times New Roman" panose="02020603050405020304" pitchFamily="18" charset="0"/>
                <a:ea typeface="Times New Roman" panose="02020603050405020304" pitchFamily="18" charset="0"/>
              </a:rPr>
              <a:t> </a:t>
            </a:r>
            <a:r>
              <a:rPr lang="vi-VN" dirty="0">
                <a:solidFill>
                  <a:srgbClr val="221F1F"/>
                </a:solidFill>
                <a:effectLst/>
                <a:latin typeface="Times New Roman" panose="02020603050405020304" pitchFamily="18" charset="0"/>
                <a:ea typeface="Times New Roman" panose="02020603050405020304" pitchFamily="18" charset="0"/>
              </a:rPr>
              <a:t>ức chế sản phẩm</a:t>
            </a:r>
            <a:r>
              <a:rPr lang="vi-VN" spc="-15" dirty="0">
                <a:solidFill>
                  <a:srgbClr val="221F1F"/>
                </a:solidFill>
                <a:effectLst/>
                <a:latin typeface="Times New Roman" panose="02020603050405020304" pitchFamily="18" charset="0"/>
                <a:ea typeface="Times New Roman" panose="02020603050405020304" pitchFamily="18" charset="0"/>
              </a:rPr>
              <a:t> </a:t>
            </a:r>
            <a:r>
              <a:rPr lang="vi-VN" dirty="0">
                <a:solidFill>
                  <a:srgbClr val="221F1F"/>
                </a:solidFill>
                <a:effectLst/>
                <a:latin typeface="Times New Roman" panose="02020603050405020304" pitchFamily="18" charset="0"/>
                <a:ea typeface="Times New Roman" panose="02020603050405020304" pitchFamily="18" charset="0"/>
              </a:rPr>
              <a:t>của gene gây bệnh</a:t>
            </a:r>
            <a:endParaRPr lang="en-US" dirty="0">
              <a:solidFill>
                <a:srgbClr val="221F1F"/>
              </a:solidFill>
              <a:effectLst/>
              <a:latin typeface="Times New Roman" panose="02020603050405020304" pitchFamily="18" charset="0"/>
              <a:ea typeface="Times New Roman" panose="02020603050405020304" pitchFamily="18" charset="0"/>
            </a:endParaRPr>
          </a:p>
          <a:p>
            <a:pPr>
              <a:buFontTx/>
              <a:buChar char="-"/>
            </a:pPr>
            <a:r>
              <a:rPr lang="vi-VN" dirty="0">
                <a:solidFill>
                  <a:srgbClr val="221F1F"/>
                </a:solidFill>
                <a:effectLst/>
                <a:latin typeface="Times New Roman" panose="02020603050405020304" pitchFamily="18" charset="0"/>
                <a:ea typeface="Times New Roman" panose="02020603050405020304" pitchFamily="18" charset="0"/>
              </a:rPr>
              <a:t>Tế bào gốc ở người và động vật cũng được nuôi cấy và xử lí để biệt hoá thànhcác loại tế bào khác nhau, dùng cho mục đích chữa bệnh hoặc để thử thuốc</a:t>
            </a:r>
            <a:endParaRPr lang="en-US" dirty="0"/>
          </a:p>
        </p:txBody>
      </p:sp>
      <p:pic>
        <p:nvPicPr>
          <p:cNvPr id="2052" name="Picture 4" descr="Các loại ung thư vú phổ biến và một số loại hiếm gặp cần biết">
            <a:extLst>
              <a:ext uri="{FF2B5EF4-FFF2-40B4-BE49-F238E27FC236}">
                <a16:creationId xmlns:a16="http://schemas.microsoft.com/office/drawing/2014/main" id="{019D5312-AD0C-AE92-10CD-58F45975A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17638"/>
            <a:ext cx="5043405" cy="4587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amoxifen là thuốc gì? Có những tác dụng gì? Tác dụng phụ cần biết">
            <a:extLst>
              <a:ext uri="{FF2B5EF4-FFF2-40B4-BE49-F238E27FC236}">
                <a16:creationId xmlns:a16="http://schemas.microsoft.com/office/drawing/2014/main" id="{37F13B72-CC98-DB66-538F-82A4C57E7F3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842285" y="316186"/>
            <a:ext cx="4278795" cy="254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73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EDCA6F-2AB9-0684-A82C-961FE0839400}"/>
              </a:ext>
            </a:extLst>
          </p:cNvPr>
          <p:cNvSpPr>
            <a:spLocks noGrp="1"/>
          </p:cNvSpPr>
          <p:nvPr>
            <p:ph sz="half" idx="1"/>
          </p:nvPr>
        </p:nvSpPr>
        <p:spPr>
          <a:xfrm>
            <a:off x="356286" y="540523"/>
            <a:ext cx="5181600" cy="4351338"/>
          </a:xfrm>
        </p:spPr>
        <p:txBody>
          <a:bodyPr/>
          <a:lstStyle/>
          <a:p>
            <a:pPr marL="0" indent="0">
              <a:buNone/>
            </a:pPr>
            <a:r>
              <a:rPr lang="en-US" dirty="0"/>
              <a:t>- Nh</a:t>
            </a:r>
            <a:r>
              <a:rPr lang="vi-VN" dirty="0"/>
              <a:t>ững người bị lùn bẩm sinh do gen không tạo đủ hoocmôn sinh trưởng có thể chữa trị có chiều cao gần như</a:t>
            </a:r>
            <a:r>
              <a:rPr lang="en-US" dirty="0"/>
              <a:t> </a:t>
            </a:r>
            <a:r>
              <a:rPr lang="en-US" dirty="0" err="1"/>
              <a:t>người</a:t>
            </a:r>
            <a:r>
              <a:rPr lang="en-US" dirty="0"/>
              <a:t> </a:t>
            </a:r>
            <a:r>
              <a:rPr lang="en-US" dirty="0" err="1"/>
              <a:t>bình</a:t>
            </a:r>
            <a:r>
              <a:rPr lang="en-US" dirty="0"/>
              <a:t> </a:t>
            </a:r>
            <a:r>
              <a:rPr lang="en-US" dirty="0" err="1"/>
              <a:t>thường</a:t>
            </a:r>
            <a:endParaRPr lang="en-US" dirty="0"/>
          </a:p>
        </p:txBody>
      </p:sp>
      <p:pic>
        <p:nvPicPr>
          <p:cNvPr id="10" name="Picture 9">
            <a:extLst>
              <a:ext uri="{FF2B5EF4-FFF2-40B4-BE49-F238E27FC236}">
                <a16:creationId xmlns:a16="http://schemas.microsoft.com/office/drawing/2014/main" id="{F1E50F4E-584F-0641-8EAC-266D76AE2C8A}"/>
              </a:ext>
            </a:extLst>
          </p:cNvPr>
          <p:cNvPicPr>
            <a:picLocks noChangeAspect="1"/>
          </p:cNvPicPr>
          <p:nvPr/>
        </p:nvPicPr>
        <p:blipFill>
          <a:blip r:embed="rId2"/>
          <a:stretch>
            <a:fillRect/>
          </a:stretch>
        </p:blipFill>
        <p:spPr>
          <a:xfrm>
            <a:off x="6184556" y="1510527"/>
            <a:ext cx="5181599" cy="4148867"/>
          </a:xfrm>
          <a:prstGeom prst="rect">
            <a:avLst/>
          </a:prstGeom>
        </p:spPr>
      </p:pic>
    </p:spTree>
    <p:extLst>
      <p:ext uri="{BB962C8B-B14F-4D97-AF65-F5344CB8AC3E}">
        <p14:creationId xmlns:p14="http://schemas.microsoft.com/office/powerpoint/2010/main" val="3054522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7227-1ADA-9C77-31ED-8BE946484AD2}"/>
              </a:ext>
            </a:extLst>
          </p:cNvPr>
          <p:cNvSpPr>
            <a:spLocks noGrp="1"/>
          </p:cNvSpPr>
          <p:nvPr>
            <p:ph type="title"/>
          </p:nvPr>
        </p:nvSpPr>
        <p:spPr>
          <a:xfrm>
            <a:off x="308448" y="190456"/>
            <a:ext cx="10515600" cy="1325563"/>
          </a:xfrm>
        </p:spPr>
        <p:txBody>
          <a:bodyPr>
            <a:normAutofit/>
          </a:bodyPr>
          <a:lstStyle/>
          <a:p>
            <a:r>
              <a:rPr lang="en-US" sz="2000" b="1" dirty="0">
                <a:solidFill>
                  <a:srgbClr val="0000FF"/>
                </a:solidFill>
              </a:rPr>
              <a:t>* Trong </a:t>
            </a:r>
            <a:r>
              <a:rPr lang="en-US" sz="2000" b="1" dirty="0" err="1">
                <a:solidFill>
                  <a:srgbClr val="0000FF"/>
                </a:solidFill>
              </a:rPr>
              <a:t>trồng</a:t>
            </a:r>
            <a:r>
              <a:rPr lang="en-US" sz="2000" b="1" dirty="0">
                <a:solidFill>
                  <a:srgbClr val="0000FF"/>
                </a:solidFill>
              </a:rPr>
              <a:t> </a:t>
            </a:r>
            <a:r>
              <a:rPr lang="en-US" sz="2000" b="1" dirty="0" err="1">
                <a:solidFill>
                  <a:srgbClr val="0000FF"/>
                </a:solidFill>
              </a:rPr>
              <a:t>trọt</a:t>
            </a:r>
            <a:r>
              <a:rPr lang="en-US" sz="2000" b="1" dirty="0">
                <a:solidFill>
                  <a:srgbClr val="0000FF"/>
                </a:solidFill>
              </a:rPr>
              <a:t> </a:t>
            </a:r>
            <a:br>
              <a:rPr lang="en-US" sz="2000" b="1" dirty="0">
                <a:solidFill>
                  <a:srgbClr val="0000FF"/>
                </a:solidFill>
              </a:rPr>
            </a:br>
            <a:r>
              <a:rPr lang="vi-VN" sz="2000" dirty="0">
                <a:solidFill>
                  <a:srgbClr val="221F1F"/>
                </a:solidFill>
                <a:effectLst/>
                <a:latin typeface="Times New Roman" panose="02020603050405020304" pitchFamily="18" charset="0"/>
                <a:ea typeface="Times New Roman" panose="02020603050405020304" pitchFamily="18" charset="0"/>
              </a:rPr>
              <a:t>Các</a:t>
            </a:r>
            <a:r>
              <a:rPr lang="vi-VN" sz="2000" spc="-2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nhà</a:t>
            </a:r>
            <a:r>
              <a:rPr lang="vi-VN" sz="2000" spc="-1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khoa</a:t>
            </a:r>
            <a:r>
              <a:rPr lang="vi-VN" sz="2000" spc="-2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học</a:t>
            </a:r>
            <a:r>
              <a:rPr lang="vi-VN" sz="2000" spc="-2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có</a:t>
            </a:r>
            <a:r>
              <a:rPr lang="vi-VN" sz="2000" spc="-25"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thể</a:t>
            </a:r>
            <a:r>
              <a:rPr lang="vi-VN" sz="2000" spc="-3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chủ</a:t>
            </a:r>
            <a:r>
              <a:rPr lang="vi-VN" sz="2000" spc="-25"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động</a:t>
            </a:r>
            <a:r>
              <a:rPr lang="vi-VN" sz="2000" spc="-3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đóng,</a:t>
            </a:r>
            <a:r>
              <a:rPr lang="vi-VN" sz="2000" spc="-15"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mở</a:t>
            </a:r>
            <a:r>
              <a:rPr lang="vi-VN" sz="2000" spc="-2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một</a:t>
            </a:r>
            <a:r>
              <a:rPr lang="vi-VN" sz="2000" spc="-35"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số</a:t>
            </a:r>
            <a:r>
              <a:rPr lang="vi-VN" sz="2000" spc="-3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gene</a:t>
            </a:r>
            <a:r>
              <a:rPr lang="vi-VN" sz="2000" spc="-5"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nhất</a:t>
            </a:r>
            <a:r>
              <a:rPr lang="en-US" sz="2000"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định</a:t>
            </a:r>
            <a:r>
              <a:rPr lang="vi-VN" sz="2000" spc="-35" dirty="0">
                <a:solidFill>
                  <a:srgbClr val="221F1F"/>
                </a:solidFill>
                <a:effectLst/>
                <a:latin typeface="Times New Roman" panose="02020603050405020304" pitchFamily="18" charset="0"/>
                <a:ea typeface="Times New Roman" panose="02020603050405020304" pitchFamily="18" charset="0"/>
              </a:rPr>
              <a:t> </a:t>
            </a:r>
            <a:r>
              <a:rPr lang="vi-VN" sz="2000" dirty="0">
                <a:solidFill>
                  <a:srgbClr val="221F1F"/>
                </a:solidFill>
                <a:effectLst/>
                <a:latin typeface="Times New Roman" panose="02020603050405020304" pitchFamily="18" charset="0"/>
                <a:ea typeface="Times New Roman" panose="02020603050405020304" pitchFamily="18" charset="0"/>
              </a:rPr>
              <a:t>ở cây trồng phù hợp với nhu cầu sản xuất.</a:t>
            </a:r>
            <a:r>
              <a:rPr lang="en-US" sz="2000" dirty="0"/>
              <a:t/>
            </a:r>
            <a:br>
              <a:rPr lang="en-US" sz="2000" dirty="0"/>
            </a:br>
            <a:endParaRPr lang="en-US" sz="2000" b="1" dirty="0">
              <a:solidFill>
                <a:srgbClr val="0000FF"/>
              </a:solidFill>
            </a:endParaRPr>
          </a:p>
        </p:txBody>
      </p:sp>
      <p:sp>
        <p:nvSpPr>
          <p:cNvPr id="8" name="Text Placeholder 7">
            <a:extLst>
              <a:ext uri="{FF2B5EF4-FFF2-40B4-BE49-F238E27FC236}">
                <a16:creationId xmlns:a16="http://schemas.microsoft.com/office/drawing/2014/main" id="{EB8AECA5-C5E3-64C1-68C2-E22772EFC6FB}"/>
              </a:ext>
            </a:extLst>
          </p:cNvPr>
          <p:cNvSpPr>
            <a:spLocks noGrp="1"/>
          </p:cNvSpPr>
          <p:nvPr>
            <p:ph type="body" idx="1"/>
          </p:nvPr>
        </p:nvSpPr>
        <p:spPr>
          <a:xfrm>
            <a:off x="510638" y="4997280"/>
            <a:ext cx="5157787" cy="823912"/>
          </a:xfrm>
        </p:spPr>
        <p:txBody>
          <a:bodyPr>
            <a:normAutofit fontScale="92500" lnSpcReduction="20000"/>
          </a:bodyPr>
          <a:lstStyle/>
          <a:p>
            <a:r>
              <a:rPr lang="en-US" b="0" dirty="0" err="1"/>
              <a:t>Sử</a:t>
            </a:r>
            <a:r>
              <a:rPr lang="en-US" b="0" dirty="0"/>
              <a:t> </a:t>
            </a:r>
            <a:r>
              <a:rPr lang="en-US" b="0" dirty="0" err="1"/>
              <a:t>dụng</a:t>
            </a:r>
            <a:r>
              <a:rPr lang="en-US" b="0" dirty="0"/>
              <a:t> </a:t>
            </a:r>
            <a:r>
              <a:rPr lang="en-US" b="0" dirty="0" err="1"/>
              <a:t>các</a:t>
            </a:r>
            <a:r>
              <a:rPr lang="en-US" b="0" dirty="0"/>
              <a:t> </a:t>
            </a:r>
            <a:r>
              <a:rPr lang="en-US" b="0" dirty="0" err="1"/>
              <a:t>chế</a:t>
            </a:r>
            <a:r>
              <a:rPr lang="en-US" b="0" dirty="0"/>
              <a:t> </a:t>
            </a:r>
            <a:r>
              <a:rPr lang="en-US" b="0" dirty="0" err="1"/>
              <a:t>độ</a:t>
            </a:r>
            <a:r>
              <a:rPr lang="en-US" b="0" dirty="0"/>
              <a:t> </a:t>
            </a:r>
            <a:r>
              <a:rPr lang="en-US" b="0" dirty="0" err="1"/>
              <a:t>chiếu</a:t>
            </a:r>
            <a:r>
              <a:rPr lang="en-US" b="0" dirty="0"/>
              <a:t> </a:t>
            </a:r>
            <a:r>
              <a:rPr lang="en-US" b="0" dirty="0" err="1"/>
              <a:t>sáng</a:t>
            </a:r>
            <a:r>
              <a:rPr lang="en-US" b="0" dirty="0"/>
              <a:t> </a:t>
            </a:r>
            <a:r>
              <a:rPr lang="en-US" b="0" dirty="0" err="1"/>
              <a:t>khác</a:t>
            </a:r>
            <a:r>
              <a:rPr lang="en-US" b="0" dirty="0"/>
              <a:t> </a:t>
            </a:r>
            <a:r>
              <a:rPr lang="en-US" b="0" dirty="0" err="1"/>
              <a:t>nhau</a:t>
            </a:r>
            <a:r>
              <a:rPr lang="en-US" b="0" dirty="0"/>
              <a:t> </a:t>
            </a:r>
            <a:r>
              <a:rPr lang="en-US" b="0" dirty="0" err="1"/>
              <a:t>điều</a:t>
            </a:r>
            <a:r>
              <a:rPr lang="en-US" b="0" dirty="0"/>
              <a:t> </a:t>
            </a:r>
            <a:r>
              <a:rPr lang="en-US" b="0" dirty="0" err="1"/>
              <a:t>khiển</a:t>
            </a:r>
            <a:r>
              <a:rPr lang="en-US" b="0" dirty="0"/>
              <a:t> </a:t>
            </a:r>
            <a:r>
              <a:rPr lang="en-US" b="0" dirty="0" err="1"/>
              <a:t>các</a:t>
            </a:r>
            <a:r>
              <a:rPr lang="en-US" b="0" dirty="0"/>
              <a:t> gen </a:t>
            </a:r>
            <a:r>
              <a:rPr lang="en-US" b="0" dirty="0" err="1"/>
              <a:t>giúp</a:t>
            </a:r>
            <a:r>
              <a:rPr lang="en-US" b="0" dirty="0"/>
              <a:t> </a:t>
            </a:r>
            <a:r>
              <a:rPr lang="en-US" b="0" dirty="0" err="1"/>
              <a:t>cây</a:t>
            </a:r>
            <a:r>
              <a:rPr lang="en-US" b="0" dirty="0"/>
              <a:t> </a:t>
            </a:r>
            <a:r>
              <a:rPr lang="en-US" b="0" dirty="0" err="1"/>
              <a:t>ra</a:t>
            </a:r>
            <a:r>
              <a:rPr lang="en-US" b="0" dirty="0"/>
              <a:t> </a:t>
            </a:r>
            <a:r>
              <a:rPr lang="en-US" b="0" dirty="0" err="1"/>
              <a:t>hoa</a:t>
            </a:r>
            <a:r>
              <a:rPr lang="en-US" b="0" dirty="0"/>
              <a:t> </a:t>
            </a:r>
            <a:r>
              <a:rPr lang="en-US" b="0" dirty="0" err="1"/>
              <a:t>vào</a:t>
            </a:r>
            <a:r>
              <a:rPr lang="en-US" b="0" dirty="0"/>
              <a:t> </a:t>
            </a:r>
            <a:r>
              <a:rPr lang="en-US" b="0" dirty="0" err="1"/>
              <a:t>mùa</a:t>
            </a:r>
            <a:r>
              <a:rPr lang="en-US" b="0" dirty="0"/>
              <a:t> </a:t>
            </a:r>
            <a:r>
              <a:rPr lang="en-US" b="0" dirty="0" err="1"/>
              <a:t>thích</a:t>
            </a:r>
            <a:r>
              <a:rPr lang="en-US" b="0" dirty="0"/>
              <a:t> </a:t>
            </a:r>
            <a:r>
              <a:rPr lang="en-US" b="0" dirty="0" err="1"/>
              <a:t>hợp</a:t>
            </a:r>
            <a:endParaRPr lang="en-US" b="0" dirty="0"/>
          </a:p>
        </p:txBody>
      </p:sp>
      <p:sp>
        <p:nvSpPr>
          <p:cNvPr id="10" name="Text Placeholder 9">
            <a:extLst>
              <a:ext uri="{FF2B5EF4-FFF2-40B4-BE49-F238E27FC236}">
                <a16:creationId xmlns:a16="http://schemas.microsoft.com/office/drawing/2014/main" id="{2BFC5856-1720-596C-1E95-9FA076077349}"/>
              </a:ext>
            </a:extLst>
          </p:cNvPr>
          <p:cNvSpPr>
            <a:spLocks noGrp="1"/>
          </p:cNvSpPr>
          <p:nvPr>
            <p:ph type="body" sz="quarter" idx="3"/>
          </p:nvPr>
        </p:nvSpPr>
        <p:spPr>
          <a:xfrm>
            <a:off x="6019801" y="5002430"/>
            <a:ext cx="5183188" cy="823912"/>
          </a:xfrm>
        </p:spPr>
        <p:txBody>
          <a:bodyPr>
            <a:normAutofit fontScale="70000" lnSpcReduction="20000"/>
          </a:bodyPr>
          <a:lstStyle/>
          <a:p>
            <a:r>
              <a:rPr lang="vi-VN" b="0" dirty="0"/>
              <a:t>Nuôi cấy tế bào thực vật trong môi trường có chứa các chất </a:t>
            </a:r>
            <a:r>
              <a:rPr lang="en-US" b="0" dirty="0" err="1"/>
              <a:t>dimh</a:t>
            </a:r>
            <a:r>
              <a:rPr lang="en-US" b="0" dirty="0"/>
              <a:t> </a:t>
            </a:r>
            <a:r>
              <a:rPr lang="en-US" b="0" dirty="0" err="1"/>
              <a:t>dưỡng</a:t>
            </a:r>
            <a:r>
              <a:rPr lang="en-US" b="0" dirty="0"/>
              <a:t> </a:t>
            </a:r>
            <a:r>
              <a:rPr lang="vi-VN" b="0" dirty="0"/>
              <a:t>hoặc để tế bào phân chia và tái sinh thành cây</a:t>
            </a:r>
            <a:r>
              <a:rPr lang="en-US" b="0" dirty="0"/>
              <a:t> </a:t>
            </a:r>
            <a:r>
              <a:rPr lang="en-US" b="0" dirty="0">
                <a:latin typeface="Times New Roman" panose="02020603050405020304" pitchFamily="18" charset="0"/>
                <a:cs typeface="Times New Roman" panose="02020603050405020304" pitchFamily="18" charset="0"/>
              </a:rPr>
              <a:t>con </a:t>
            </a:r>
            <a:r>
              <a:rPr lang="en-US" b="0" dirty="0" err="1">
                <a:latin typeface="Times New Roman" panose="02020603050405020304" pitchFamily="18" charset="0"/>
                <a:cs typeface="Times New Roman" panose="02020603050405020304" pitchFamily="18" charset="0"/>
              </a:rPr>
              <a:t>hoàn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chỉnh</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phù</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hợp</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với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nhu</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cầu</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sản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xuất</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riêng</a:t>
            </a:r>
            <a:r>
              <a:rPr lang="en-US" b="0" dirty="0">
                <a:latin typeface="Times New Roman" panose="02020603050405020304" pitchFamily="18" charset="0"/>
                <a:cs typeface="Times New Roman" panose="02020603050405020304" pitchFamily="18" charset="0"/>
              </a:rPr>
              <a:t>. </a:t>
            </a:r>
            <a:r>
              <a:rPr lang="en-US" b="0" dirty="0"/>
              <a:t> </a:t>
            </a:r>
          </a:p>
        </p:txBody>
      </p:sp>
      <p:sp>
        <p:nvSpPr>
          <p:cNvPr id="7" name="Content Placeholder 6">
            <a:extLst>
              <a:ext uri="{FF2B5EF4-FFF2-40B4-BE49-F238E27FC236}">
                <a16:creationId xmlns:a16="http://schemas.microsoft.com/office/drawing/2014/main" id="{C02EC963-79E1-AE70-1962-910B4794998C}"/>
              </a:ext>
            </a:extLst>
          </p:cNvPr>
          <p:cNvSpPr>
            <a:spLocks noGrp="1"/>
          </p:cNvSpPr>
          <p:nvPr>
            <p:ph sz="quarter" idx="4"/>
          </p:nvPr>
        </p:nvSpPr>
        <p:spPr/>
        <p:txBody>
          <a:bodyPr>
            <a:normAutofit/>
          </a:bodyPr>
          <a:lstStyle/>
          <a:p>
            <a:pPr marL="0" indent="0">
              <a:buNone/>
            </a:pPr>
            <a:endParaRPr lang="en-US" sz="2400" dirty="0">
              <a:solidFill>
                <a:srgbClr val="221F1F"/>
              </a:solidFill>
              <a:effectLst/>
              <a:latin typeface="Times New Roman" panose="02020603050405020304" pitchFamily="18" charset="0"/>
              <a:ea typeface="Times New Roman" panose="02020603050405020304" pitchFamily="18" charset="0"/>
            </a:endParaRPr>
          </a:p>
          <a:p>
            <a:pPr marL="0" indent="0">
              <a:buNone/>
            </a:pPr>
            <a:endParaRPr lang="en-US" sz="2400" dirty="0">
              <a:solidFill>
                <a:srgbClr val="221F1F"/>
              </a:solidFill>
              <a:latin typeface="Times New Roman" panose="02020603050405020304" pitchFamily="18" charset="0"/>
              <a:ea typeface="Times New Roman" panose="02020603050405020304" pitchFamily="18" charset="0"/>
            </a:endParaRPr>
          </a:p>
          <a:p>
            <a:pPr marL="0" indent="0">
              <a:buNone/>
            </a:pPr>
            <a:endParaRPr lang="en-US" sz="2400" dirty="0">
              <a:solidFill>
                <a:srgbClr val="221F1F"/>
              </a:solidFill>
              <a:effectLst/>
              <a:latin typeface="Times New Roman" panose="02020603050405020304" pitchFamily="18" charset="0"/>
              <a:ea typeface="Times New Roman" panose="02020603050405020304" pitchFamily="18" charset="0"/>
            </a:endParaRPr>
          </a:p>
        </p:txBody>
      </p:sp>
      <p:pic>
        <p:nvPicPr>
          <p:cNvPr id="4098" name="Picture 2" descr="đèn chiếu sáng điều khiển cây ra hoa ở việt nam - Tư Vấn Thiết Kế Chiếu Sáng  | ALASY">
            <a:extLst>
              <a:ext uri="{FF2B5EF4-FFF2-40B4-BE49-F238E27FC236}">
                <a16:creationId xmlns:a16="http://schemas.microsoft.com/office/drawing/2014/main" id="{797CF041-795A-2980-5B6D-194E0FF175C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9149" y="1681163"/>
            <a:ext cx="4485501" cy="315097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uôi cấy mô thực vật: Điều kiện môi trường và phương pháp">
            <a:extLst>
              <a:ext uri="{FF2B5EF4-FFF2-40B4-BE49-F238E27FC236}">
                <a16:creationId xmlns:a16="http://schemas.microsoft.com/office/drawing/2014/main" id="{BAA9D41E-67A6-3E6B-C53E-BA9948A66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2" y="1681163"/>
            <a:ext cx="4952998" cy="315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93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D4F4-6437-36B8-D482-6904EF850DC9}"/>
              </a:ext>
            </a:extLst>
          </p:cNvPr>
          <p:cNvSpPr>
            <a:spLocks noGrp="1"/>
          </p:cNvSpPr>
          <p:nvPr>
            <p:ph type="title"/>
          </p:nvPr>
        </p:nvSpPr>
        <p:spPr/>
        <p:txBody>
          <a:bodyPr>
            <a:normAutofit fontScale="90000"/>
          </a:bodyPr>
          <a:lstStyle/>
          <a:p>
            <a:r>
              <a:rPr lang="en-US" sz="3100" b="1" dirty="0">
                <a:solidFill>
                  <a:srgbClr val="0000FF"/>
                </a:solidFill>
              </a:rPr>
              <a:t>*</a:t>
            </a:r>
            <a:r>
              <a:rPr lang="vi-VN" sz="3100" b="1" dirty="0">
                <a:solidFill>
                  <a:srgbClr val="0000FF"/>
                </a:solidFill>
                <a:effectLst/>
                <a:latin typeface="Times New Roman" panose="02020603050405020304" pitchFamily="18" charset="0"/>
                <a:ea typeface="Times New Roman" panose="02020603050405020304" pitchFamily="18" charset="0"/>
              </a:rPr>
              <a:t>Trong</a:t>
            </a:r>
            <a:r>
              <a:rPr lang="vi-VN" sz="3100" b="1" spc="-50" dirty="0">
                <a:solidFill>
                  <a:srgbClr val="0000FF"/>
                </a:solidFill>
                <a:effectLst/>
                <a:latin typeface="Times New Roman" panose="02020603050405020304" pitchFamily="18" charset="0"/>
                <a:ea typeface="Times New Roman" panose="02020603050405020304" pitchFamily="18" charset="0"/>
              </a:rPr>
              <a:t> </a:t>
            </a:r>
            <a:r>
              <a:rPr lang="vi-VN" sz="3100" b="1" dirty="0">
                <a:solidFill>
                  <a:srgbClr val="0000FF"/>
                </a:solidFill>
                <a:effectLst/>
                <a:latin typeface="Times New Roman" panose="02020603050405020304" pitchFamily="18" charset="0"/>
                <a:ea typeface="Times New Roman" panose="02020603050405020304" pitchFamily="18" charset="0"/>
              </a:rPr>
              <a:t>chăn nuôi</a:t>
            </a:r>
            <a:r>
              <a:rPr lang="vi-VN" sz="3100" dirty="0">
                <a:solidFill>
                  <a:srgbClr val="221F1F"/>
                </a:solidFill>
                <a:effectLst/>
                <a:latin typeface="Times New Roman" panose="02020603050405020304" pitchFamily="18" charset="0"/>
                <a:ea typeface="Times New Roman" panose="02020603050405020304" pitchFamily="18" charset="0"/>
              </a:rPr>
              <a:t>: </a:t>
            </a:r>
            <a:r>
              <a:rPr lang="en-US" sz="1800" dirty="0">
                <a:solidFill>
                  <a:srgbClr val="221F1F"/>
                </a:solidFill>
                <a:effectLst/>
                <a:latin typeface="Times New Roman" panose="02020603050405020304" pitchFamily="18" charset="0"/>
                <a:ea typeface="Times New Roman" panose="02020603050405020304" pitchFamily="18" charset="0"/>
              </a:rPr>
              <a:t/>
            </a:r>
            <a:br>
              <a:rPr lang="en-US" sz="1800" dirty="0">
                <a:solidFill>
                  <a:srgbClr val="221F1F"/>
                </a:solidFill>
                <a:effectLst/>
                <a:latin typeface="Times New Roman" panose="02020603050405020304" pitchFamily="18" charset="0"/>
                <a:ea typeface="Times New Roman" panose="02020603050405020304" pitchFamily="18" charset="0"/>
              </a:rPr>
            </a:br>
            <a:r>
              <a:rPr lang="vi-VN" sz="2400" dirty="0">
                <a:solidFill>
                  <a:srgbClr val="221F1F"/>
                </a:solidFill>
                <a:effectLst/>
                <a:latin typeface="Times New Roman" panose="02020603050405020304" pitchFamily="18" charset="0"/>
                <a:ea typeface="Times New Roman" panose="02020603050405020304" pitchFamily="18" charset="0"/>
              </a:rPr>
              <a:t>Người ta có thể sử dụng các hormone sinh dục để điều khiển tỉ lệ</a:t>
            </a:r>
            <a:r>
              <a:rPr lang="vi-VN" sz="2400" spc="-85" dirty="0">
                <a:solidFill>
                  <a:srgbClr val="221F1F"/>
                </a:solidFill>
                <a:effectLst/>
                <a:latin typeface="Times New Roman" panose="02020603050405020304" pitchFamily="18" charset="0"/>
                <a:ea typeface="Times New Roman" panose="02020603050405020304" pitchFamily="18" charset="0"/>
              </a:rPr>
              <a:t> </a:t>
            </a:r>
            <a:r>
              <a:rPr lang="vi-VN" sz="2400" dirty="0">
                <a:solidFill>
                  <a:srgbClr val="221F1F"/>
                </a:solidFill>
                <a:effectLst/>
                <a:latin typeface="Times New Roman" panose="02020603050405020304" pitchFamily="18" charset="0"/>
                <a:ea typeface="Times New Roman" panose="02020603050405020304" pitchFamily="18" charset="0"/>
              </a:rPr>
              <a:t>giới tính ở động vật.</a:t>
            </a:r>
            <a:r>
              <a:rPr lang="en-US" sz="2400" dirty="0">
                <a:effectLst/>
                <a:latin typeface="Times New Roman" panose="02020603050405020304" pitchFamily="18" charset="0"/>
                <a:ea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rPr>
            </a:br>
            <a:endParaRPr lang="en-US" sz="2400" dirty="0"/>
          </a:p>
        </p:txBody>
      </p:sp>
      <p:sp>
        <p:nvSpPr>
          <p:cNvPr id="6" name="Content Placeholder 5">
            <a:extLst>
              <a:ext uri="{FF2B5EF4-FFF2-40B4-BE49-F238E27FC236}">
                <a16:creationId xmlns:a16="http://schemas.microsoft.com/office/drawing/2014/main" id="{0389DFBF-BC29-9508-F535-208582281675}"/>
              </a:ext>
            </a:extLst>
          </p:cNvPr>
          <p:cNvSpPr>
            <a:spLocks noGrp="1"/>
          </p:cNvSpPr>
          <p:nvPr>
            <p:ph sz="quarter" idx="4"/>
          </p:nvPr>
        </p:nvSpPr>
        <p:spPr>
          <a:xfrm>
            <a:off x="6172200" y="1841369"/>
            <a:ext cx="5183188" cy="4348294"/>
          </a:xfrm>
        </p:spPr>
        <p:txBody>
          <a:bodyPr>
            <a:normAutofit/>
          </a:bodyPr>
          <a:lstStyle/>
          <a:p>
            <a:pPr marL="0" indent="0">
              <a:buNone/>
            </a:pPr>
            <a:r>
              <a:rPr lang="en-US" sz="2400" dirty="0"/>
              <a:t/>
            </a:r>
            <a:br>
              <a:rPr lang="en-US" sz="2400" dirty="0"/>
            </a:br>
            <a:r>
              <a:rPr lang="en-US" sz="2400" dirty="0"/>
              <a:t>S</a:t>
            </a:r>
            <a:r>
              <a:rPr lang="vi-VN" sz="2400" dirty="0"/>
              <a:t>ử dụng ho</a:t>
            </a:r>
            <a:r>
              <a:rPr lang="en-US" sz="2400" dirty="0"/>
              <a:t>o</a:t>
            </a:r>
            <a:r>
              <a:rPr lang="vi-VN" sz="2400" dirty="0"/>
              <a:t>cmôn sinh dục đ</a:t>
            </a:r>
            <a:r>
              <a:rPr lang="en-US" sz="2400" dirty="0" err="1"/>
              <a:t>ực</a:t>
            </a:r>
            <a:r>
              <a:rPr lang="en-US" sz="2400" dirty="0"/>
              <a:t> </a:t>
            </a:r>
            <a:r>
              <a:rPr lang="vi-VN" sz="2400" dirty="0"/>
              <a:t> </a:t>
            </a:r>
            <a:r>
              <a:rPr lang="en-US" sz="2400" dirty="0"/>
              <a:t>(</a:t>
            </a:r>
            <a:r>
              <a:rPr lang="vi-VN" sz="2400" dirty="0"/>
              <a:t>testosterone</a:t>
            </a:r>
            <a:r>
              <a:rPr lang="en-US" sz="2400" dirty="0"/>
              <a:t>)</a:t>
            </a:r>
            <a:r>
              <a:rPr lang="vi-VN" sz="2400" dirty="0"/>
              <a:t> xử lý trứng cá rô phi đã thụ tinh có thể cho ra 100% cá được đem lại hiệu quả kinh tế cao hơn so với cá cái</a:t>
            </a:r>
            <a:endParaRPr lang="en-US" sz="2400" dirty="0"/>
          </a:p>
        </p:txBody>
      </p:sp>
      <p:pic>
        <p:nvPicPr>
          <p:cNvPr id="5122" name="Picture 2" descr="Hormone trong sản xuất cá giống – Tạp chí Thủy sản Việt Nam">
            <a:extLst>
              <a:ext uri="{FF2B5EF4-FFF2-40B4-BE49-F238E27FC236}">
                <a16:creationId xmlns:a16="http://schemas.microsoft.com/office/drawing/2014/main" id="{515E9D10-DD46-DD38-042D-C18885972E5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6728" y="1841369"/>
            <a:ext cx="5157787" cy="317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75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3FB375-E8F4-42E1-926D-D8364F6DE21D}"/>
              </a:ext>
            </a:extLst>
          </p:cNvPr>
          <p:cNvSpPr txBox="1"/>
          <p:nvPr/>
        </p:nvSpPr>
        <p:spPr>
          <a:xfrm>
            <a:off x="120720" y="180268"/>
            <a:ext cx="11756205" cy="523220"/>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I. THÍ NGHIỆM PHÁT HIỆN RA OPERON LAC Ở VI KHUẨN E.COLI</a:t>
            </a:r>
          </a:p>
        </p:txBody>
      </p:sp>
      <p:grpSp>
        <p:nvGrpSpPr>
          <p:cNvPr id="6" name="Group 9">
            <a:extLst>
              <a:ext uri="{FF2B5EF4-FFF2-40B4-BE49-F238E27FC236}">
                <a16:creationId xmlns:a16="http://schemas.microsoft.com/office/drawing/2014/main" id="{9AEFD105-CD0A-43E4-B67E-3F51EE7E5C7D}"/>
              </a:ext>
            </a:extLst>
          </p:cNvPr>
          <p:cNvGrpSpPr>
            <a:grpSpLocks/>
          </p:cNvGrpSpPr>
          <p:nvPr/>
        </p:nvGrpSpPr>
        <p:grpSpPr bwMode="auto">
          <a:xfrm>
            <a:off x="904127" y="5748853"/>
            <a:ext cx="10704322" cy="966363"/>
            <a:chOff x="922" y="144"/>
            <a:chExt cx="4216" cy="624"/>
          </a:xfrm>
        </p:grpSpPr>
        <p:sp>
          <p:nvSpPr>
            <p:cNvPr id="7" name="WordArt 6">
              <a:extLst>
                <a:ext uri="{FF2B5EF4-FFF2-40B4-BE49-F238E27FC236}">
                  <a16:creationId xmlns:a16="http://schemas.microsoft.com/office/drawing/2014/main" id="{7BA59818-7A0F-434C-8A75-F7BA6ACD50C6}"/>
                </a:ext>
              </a:extLst>
            </p:cNvPr>
            <p:cNvSpPr>
              <a:spLocks noChangeArrowheads="1" noChangeShapeType="1" noTextEdit="1"/>
            </p:cNvSpPr>
            <p:nvPr/>
          </p:nvSpPr>
          <p:spPr bwMode="auto">
            <a:xfrm>
              <a:off x="922" y="144"/>
              <a:ext cx="4216" cy="3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a:solidFill>
                    <a:srgbClr val="0000FF"/>
                  </a:solidFill>
                  <a:cs typeface="Times New Roman" panose="02020603050405020304" pitchFamily="18" charset="0"/>
                </a:rPr>
                <a:t>Các nhà khoa học phát hiện ra cơ chế hoạt động </a:t>
              </a:r>
              <a:endParaRPr lang="en-US" sz="3600" kern="10" dirty="0">
                <a:solidFill>
                  <a:srgbClr val="0000FF"/>
                </a:solidFill>
                <a:cs typeface="Times New Roman" panose="02020603050405020304" pitchFamily="18" charset="0"/>
              </a:endParaRPr>
            </a:p>
          </p:txBody>
        </p:sp>
        <p:sp>
          <p:nvSpPr>
            <p:cNvPr id="8" name="WordArt 7">
              <a:extLst>
                <a:ext uri="{FF2B5EF4-FFF2-40B4-BE49-F238E27FC236}">
                  <a16:creationId xmlns:a16="http://schemas.microsoft.com/office/drawing/2014/main" id="{66B9774B-140A-4A4C-ABC1-F93BD548884F}"/>
                </a:ext>
              </a:extLst>
            </p:cNvPr>
            <p:cNvSpPr>
              <a:spLocks noChangeArrowheads="1" noChangeShapeType="1" noTextEdit="1"/>
            </p:cNvSpPr>
            <p:nvPr/>
          </p:nvSpPr>
          <p:spPr bwMode="auto">
            <a:xfrm>
              <a:off x="2033" y="528"/>
              <a:ext cx="2490" cy="2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solidFill>
                    <a:srgbClr val="0000FF"/>
                  </a:solidFill>
                  <a:cs typeface="Times New Roman" panose="02020603050405020304" pitchFamily="18" charset="0"/>
                </a:rPr>
                <a:t>của</a:t>
              </a:r>
              <a:r>
                <a:rPr lang="en-US" sz="3600" kern="10" dirty="0">
                  <a:solidFill>
                    <a:srgbClr val="0000FF"/>
                  </a:solidFill>
                  <a:cs typeface="Times New Roman" panose="02020603050405020304" pitchFamily="18" charset="0"/>
                </a:rPr>
                <a:t> operon Lac ở </a:t>
              </a:r>
              <a:r>
                <a:rPr lang="en-US" sz="3600" kern="10" dirty="0" err="1">
                  <a:solidFill>
                    <a:srgbClr val="0000FF"/>
                  </a:solidFill>
                  <a:cs typeface="Times New Roman" panose="02020603050405020304" pitchFamily="18" charset="0"/>
                </a:rPr>
                <a:t>E.Coli</a:t>
              </a:r>
              <a:endParaRPr lang="en-US" sz="3600" kern="10" dirty="0">
                <a:solidFill>
                  <a:srgbClr val="0000FF"/>
                </a:solidFill>
                <a:cs typeface="Times New Roman" panose="02020603050405020304" pitchFamily="18" charset="0"/>
              </a:endParaRPr>
            </a:p>
          </p:txBody>
        </p:sp>
      </p:grpSp>
      <p:sp>
        <p:nvSpPr>
          <p:cNvPr id="13" name="TextBox 12">
            <a:extLst>
              <a:ext uri="{FF2B5EF4-FFF2-40B4-BE49-F238E27FC236}">
                <a16:creationId xmlns:a16="http://schemas.microsoft.com/office/drawing/2014/main" id="{25D9F3C9-EB66-46EB-BF0B-C5CAFBB19291}"/>
              </a:ext>
            </a:extLst>
          </p:cNvPr>
          <p:cNvSpPr txBox="1"/>
          <p:nvPr/>
        </p:nvSpPr>
        <p:spPr>
          <a:xfrm>
            <a:off x="233736" y="728882"/>
            <a:ext cx="238617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pic>
        <p:nvPicPr>
          <p:cNvPr id="14" name="Picture 6" descr="François Jacob y Jacques Monod">
            <a:extLst>
              <a:ext uri="{FF2B5EF4-FFF2-40B4-BE49-F238E27FC236}">
                <a16:creationId xmlns:a16="http://schemas.microsoft.com/office/drawing/2014/main" id="{567D315F-ADDE-4096-9509-0F3D0034E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188" y="1252102"/>
            <a:ext cx="10365275" cy="418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8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B7E5A-315F-4C23-ADB2-C365960797C0}"/>
              </a:ext>
            </a:extLst>
          </p:cNvPr>
          <p:cNvSpPr txBox="1"/>
          <p:nvPr/>
        </p:nvSpPr>
        <p:spPr>
          <a:xfrm>
            <a:off x="120720" y="180268"/>
            <a:ext cx="11756205" cy="523220"/>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I. THÍ NGHIỆM PHÁT HIỆN RA OPERON LAC Ở VI KHUẨN E.COLI</a:t>
            </a:r>
          </a:p>
        </p:txBody>
      </p:sp>
      <p:sp>
        <p:nvSpPr>
          <p:cNvPr id="3" name="TextBox 2">
            <a:extLst>
              <a:ext uri="{FF2B5EF4-FFF2-40B4-BE49-F238E27FC236}">
                <a16:creationId xmlns:a16="http://schemas.microsoft.com/office/drawing/2014/main" id="{3BB05215-0944-4A69-8BD1-9B4D00BAB15B}"/>
              </a:ext>
            </a:extLst>
          </p:cNvPr>
          <p:cNvSpPr txBox="1"/>
          <p:nvPr/>
        </p:nvSpPr>
        <p:spPr>
          <a:xfrm>
            <a:off x="233736" y="728882"/>
            <a:ext cx="238617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7620CD-B12D-40AB-B8AE-701FDDA938D3}"/>
              </a:ext>
            </a:extLst>
          </p:cNvPr>
          <p:cNvSpPr txBox="1"/>
          <p:nvPr/>
        </p:nvSpPr>
        <p:spPr>
          <a:xfrm>
            <a:off x="459767" y="1240483"/>
            <a:ext cx="10965094" cy="954107"/>
          </a:xfrm>
          <a:prstGeom prst="rect">
            <a:avLst/>
          </a:prstGeom>
          <a:noFill/>
        </p:spPr>
        <p:txBody>
          <a:bodyPr wrap="square" rtlCol="0">
            <a:spAutoFit/>
          </a:bodyPr>
          <a:lstStyle/>
          <a:p>
            <a:pPr algn="ct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Nghiên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cứu</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SGK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và</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hoàn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thành</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PHT1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thí</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nghiệm</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phát</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hiện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ra operon Lac ở E.coli :</a:t>
            </a:r>
            <a:endParaRPr lang="en-US" sz="2800" dirty="0">
              <a:solidFill>
                <a:schemeClr val="accent1">
                  <a:lumMod val="50000"/>
                </a:schemeClr>
              </a:solidFill>
            </a:endParaRPr>
          </a:p>
        </p:txBody>
      </p:sp>
      <p:graphicFrame>
        <p:nvGraphicFramePr>
          <p:cNvPr id="6" name="Table 6">
            <a:extLst>
              <a:ext uri="{FF2B5EF4-FFF2-40B4-BE49-F238E27FC236}">
                <a16:creationId xmlns:a16="http://schemas.microsoft.com/office/drawing/2014/main" id="{3FAB6CDD-CA46-42DE-B076-31B78D3DB5DE}"/>
              </a:ext>
            </a:extLst>
          </p:cNvPr>
          <p:cNvGraphicFramePr>
            <a:graphicFrameLocks noGrp="1"/>
          </p:cNvGraphicFramePr>
          <p:nvPr>
            <p:extLst>
              <p:ext uri="{D42A27DB-BD31-4B8C-83A1-F6EECF244321}">
                <p14:modId xmlns:p14="http://schemas.microsoft.com/office/powerpoint/2010/main" val="554427147"/>
              </p:ext>
            </p:extLst>
          </p:nvPr>
        </p:nvGraphicFramePr>
        <p:xfrm>
          <a:off x="233736" y="2194590"/>
          <a:ext cx="11417157" cy="3566160"/>
        </p:xfrm>
        <a:graphic>
          <a:graphicData uri="http://schemas.openxmlformats.org/drawingml/2006/table">
            <a:tbl>
              <a:tblPr firstRow="1" bandRow="1">
                <a:tableStyleId>{5C22544A-7EE6-4342-B048-85BDC9FD1C3A}</a:tableStyleId>
              </a:tblPr>
              <a:tblGrid>
                <a:gridCol w="2232062">
                  <a:extLst>
                    <a:ext uri="{9D8B030D-6E8A-4147-A177-3AD203B41FA5}">
                      <a16:colId xmlns:a16="http://schemas.microsoft.com/office/drawing/2014/main" val="1639997519"/>
                    </a:ext>
                  </a:extLst>
                </a:gridCol>
                <a:gridCol w="4808305">
                  <a:extLst>
                    <a:ext uri="{9D8B030D-6E8A-4147-A177-3AD203B41FA5}">
                      <a16:colId xmlns:a16="http://schemas.microsoft.com/office/drawing/2014/main" val="3953923040"/>
                    </a:ext>
                  </a:extLst>
                </a:gridCol>
                <a:gridCol w="4376790">
                  <a:extLst>
                    <a:ext uri="{9D8B030D-6E8A-4147-A177-3AD203B41FA5}">
                      <a16:colId xmlns:a16="http://schemas.microsoft.com/office/drawing/2014/main" val="3692611080"/>
                    </a:ext>
                  </a:extLst>
                </a:gridCol>
              </a:tblGrid>
              <a:tr h="370840">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Lô </a:t>
                      </a:r>
                      <a:r>
                        <a:rPr lang="en-US" sz="2800" i="0" dirty="0" err="1">
                          <a:solidFill>
                            <a:schemeClr val="tx1"/>
                          </a:solidFill>
                          <a:effectLst/>
                          <a:latin typeface="Times New Roman" panose="02020603050405020304" pitchFamily="18" charset="0"/>
                          <a:cs typeface="Times New Roman" panose="02020603050405020304" pitchFamily="18" charset="0"/>
                        </a:rPr>
                        <a:t>đối</a:t>
                      </a:r>
                      <a:r>
                        <a:rPr lang="en-US" sz="2800" i="0" dirty="0">
                          <a:solidFill>
                            <a:schemeClr val="tx1"/>
                          </a:solidFill>
                          <a:effectLst/>
                          <a:latin typeface="Times New Roman" panose="02020603050405020304" pitchFamily="18" charset="0"/>
                          <a:cs typeface="Times New Roman" panose="02020603050405020304" pitchFamily="18" charset="0"/>
                        </a:rPr>
                        <a:t> </a:t>
                      </a:r>
                      <a:r>
                        <a:rPr lang="en-US" sz="2800" i="0" dirty="0" err="1">
                          <a:solidFill>
                            <a:schemeClr val="tx1"/>
                          </a:solidFill>
                          <a:effectLst/>
                          <a:latin typeface="Times New Roman" panose="02020603050405020304" pitchFamily="18" charset="0"/>
                          <a:cs typeface="Times New Roman" panose="02020603050405020304" pitchFamily="18" charset="0"/>
                        </a:rPr>
                        <a:t>chứng</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Lô </a:t>
                      </a:r>
                      <a:r>
                        <a:rPr lang="en-US" sz="2800" i="0" dirty="0" err="1">
                          <a:solidFill>
                            <a:schemeClr val="tx1"/>
                          </a:solidFill>
                          <a:effectLst/>
                          <a:latin typeface="Times New Roman" panose="02020603050405020304" pitchFamily="18" charset="0"/>
                          <a:cs typeface="Times New Roman" panose="02020603050405020304" pitchFamily="18" charset="0"/>
                        </a:rPr>
                        <a:t>thí</a:t>
                      </a:r>
                      <a:r>
                        <a:rPr lang="en-US" sz="2800" i="0" dirty="0">
                          <a:solidFill>
                            <a:schemeClr val="tx1"/>
                          </a:solidFill>
                          <a:effectLst/>
                          <a:latin typeface="Times New Roman" panose="02020603050405020304" pitchFamily="18" charset="0"/>
                          <a:cs typeface="Times New Roman" panose="02020603050405020304" pitchFamily="18" charset="0"/>
                        </a:rPr>
                        <a:t> </a:t>
                      </a:r>
                      <a:r>
                        <a:rPr lang="en-US" sz="2800" i="0" dirty="0" err="1">
                          <a:solidFill>
                            <a:schemeClr val="tx1"/>
                          </a:solidFill>
                          <a:effectLst/>
                          <a:latin typeface="Times New Roman" panose="02020603050405020304" pitchFamily="18" charset="0"/>
                          <a:cs typeface="Times New Roman" panose="02020603050405020304" pitchFamily="18" charset="0"/>
                        </a:rPr>
                        <a:t>nghiệm</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483119"/>
                  </a:ext>
                </a:extLst>
              </a:tr>
              <a:tr h="370840">
                <a:tc>
                  <a:txBody>
                    <a:bodyPr/>
                    <a:lstStyle/>
                    <a:p>
                      <a:pPr algn="ctr">
                        <a:spcBef>
                          <a:spcPts val="300"/>
                        </a:spcBef>
                        <a:spcAft>
                          <a:spcPts val="300"/>
                        </a:spcAft>
                      </a:pPr>
                      <a:r>
                        <a:rPr lang="en-US" sz="2800" b="1" i="0" dirty="0" err="1">
                          <a:solidFill>
                            <a:schemeClr val="tx1"/>
                          </a:solidFill>
                          <a:effectLst/>
                          <a:latin typeface="Times New Roman" panose="02020603050405020304" pitchFamily="18" charset="0"/>
                          <a:cs typeface="Times New Roman" panose="02020603050405020304" pitchFamily="18" charset="0"/>
                        </a:rPr>
                        <a:t>Thí</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nghiệm</a:t>
                      </a: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endParaRPr lang="en-US" sz="2800" i="0" dirty="0">
                        <a:solidFill>
                          <a:schemeClr val="tx1"/>
                        </a:solidFill>
                        <a:effectLst/>
                        <a:latin typeface="Times New Roman" panose="02020603050405020304" pitchFamily="18" charset="0"/>
                        <a:cs typeface="Times New Roman" panose="02020603050405020304" pitchFamily="18" charset="0"/>
                      </a:endParaRPr>
                    </a:p>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a:solidFill>
                            <a:schemeClr val="tx1"/>
                          </a:solidFill>
                          <a:effectLst/>
                          <a:latin typeface="Times New Roman" panose="02020603050405020304" pitchFamily="18" charset="0"/>
                          <a:cs typeface="Times New Roman" panose="02020603050405020304" pitchFamily="18" charset="0"/>
                        </a:rPr>
                        <a:t> </a:t>
                      </a:r>
                      <a:endParaRPr lang="en-US" sz="28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09512"/>
                  </a:ext>
                </a:extLst>
              </a:tr>
              <a:tr h="370840">
                <a:tc>
                  <a:txBody>
                    <a:bodyPr/>
                    <a:lstStyle/>
                    <a:p>
                      <a:pPr algn="ctr">
                        <a:spcBef>
                          <a:spcPts val="300"/>
                        </a:spcBef>
                        <a:spcAft>
                          <a:spcPts val="300"/>
                        </a:spcAft>
                      </a:pPr>
                      <a:r>
                        <a:rPr lang="en-US" sz="2800" b="1" i="0" dirty="0" err="1">
                          <a:solidFill>
                            <a:schemeClr val="tx1"/>
                          </a:solidFill>
                          <a:effectLst/>
                          <a:latin typeface="Times New Roman" panose="02020603050405020304" pitchFamily="18" charset="0"/>
                          <a:cs typeface="Times New Roman" panose="02020603050405020304" pitchFamily="18" charset="0"/>
                        </a:rPr>
                        <a:t>Kết</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quả</a:t>
                      </a: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endParaRPr lang="en-US" sz="2800" i="0" dirty="0">
                        <a:solidFill>
                          <a:schemeClr val="tx1"/>
                        </a:solidFill>
                        <a:effectLst/>
                        <a:latin typeface="Times New Roman" panose="02020603050405020304" pitchFamily="18" charset="0"/>
                        <a:cs typeface="Times New Roman" panose="02020603050405020304" pitchFamily="18" charset="0"/>
                      </a:endParaRPr>
                    </a:p>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0442290"/>
                  </a:ext>
                </a:extLst>
              </a:tr>
              <a:tr h="370840">
                <a:tc>
                  <a:txBody>
                    <a:bodyPr/>
                    <a:lstStyle/>
                    <a:p>
                      <a:pPr algn="ctr">
                        <a:spcBef>
                          <a:spcPts val="300"/>
                        </a:spcBef>
                        <a:spcAft>
                          <a:spcPts val="300"/>
                        </a:spcAft>
                      </a:pPr>
                      <a:r>
                        <a:rPr lang="en-US" sz="2800" b="1" i="0" dirty="0" err="1">
                          <a:solidFill>
                            <a:schemeClr val="tx1"/>
                          </a:solidFill>
                          <a:effectLst/>
                          <a:latin typeface="Times New Roman" panose="02020603050405020304" pitchFamily="18" charset="0"/>
                          <a:cs typeface="Times New Roman" panose="02020603050405020304" pitchFamily="18" charset="0"/>
                        </a:rPr>
                        <a:t>Kết</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luận</a:t>
                      </a: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lang="en-US" sz="2800" i="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48713"/>
                  </a:ext>
                </a:extLst>
              </a:tr>
              <a:tr h="370840">
                <a:tc gridSpan="3">
                  <a:txBody>
                    <a:bodyPr/>
                    <a:lstStyle/>
                    <a:p>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thích</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tại</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sao</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sự</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khác</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nhau</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quả</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lô</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thí</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nghiệm</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lô</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đối</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i="0" kern="1200" dirty="0" err="1">
                          <a:solidFill>
                            <a:schemeClr val="tx1"/>
                          </a:solidFill>
                          <a:effectLst/>
                          <a:latin typeface="Times New Roman" panose="02020603050405020304" pitchFamily="18" charset="0"/>
                          <a:ea typeface="+mn-ea"/>
                          <a:cs typeface="Times New Roman" panose="02020603050405020304" pitchFamily="18" charset="0"/>
                        </a:rPr>
                        <a:t>chứng</a:t>
                      </a:r>
                      <a:r>
                        <a:rPr lang="en-US" sz="2800" b="1" i="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302905"/>
                  </a:ext>
                </a:extLst>
              </a:tr>
            </a:tbl>
          </a:graphicData>
        </a:graphic>
      </p:graphicFrame>
    </p:spTree>
    <p:extLst>
      <p:ext uri="{BB962C8B-B14F-4D97-AF65-F5344CB8AC3E}">
        <p14:creationId xmlns:p14="http://schemas.microsoft.com/office/powerpoint/2010/main" val="57397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B7E5A-315F-4C23-ADB2-C365960797C0}"/>
              </a:ext>
            </a:extLst>
          </p:cNvPr>
          <p:cNvSpPr txBox="1"/>
          <p:nvPr/>
        </p:nvSpPr>
        <p:spPr>
          <a:xfrm>
            <a:off x="120720" y="180268"/>
            <a:ext cx="11756205" cy="523220"/>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I. THÍ NGHIỆM PHÁT HIỆN RA OPERON LAC Ở VI KHUẨN E.COLI</a:t>
            </a:r>
          </a:p>
        </p:txBody>
      </p:sp>
      <p:sp>
        <p:nvSpPr>
          <p:cNvPr id="3" name="TextBox 2">
            <a:extLst>
              <a:ext uri="{FF2B5EF4-FFF2-40B4-BE49-F238E27FC236}">
                <a16:creationId xmlns:a16="http://schemas.microsoft.com/office/drawing/2014/main" id="{3BB05215-0944-4A69-8BD1-9B4D00BAB15B}"/>
              </a:ext>
            </a:extLst>
          </p:cNvPr>
          <p:cNvSpPr txBox="1"/>
          <p:nvPr/>
        </p:nvSpPr>
        <p:spPr>
          <a:xfrm>
            <a:off x="233736" y="728882"/>
            <a:ext cx="238617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3FAB6CDD-CA46-42DE-B076-31B78D3DB5DE}"/>
              </a:ext>
            </a:extLst>
          </p:cNvPr>
          <p:cNvGraphicFramePr>
            <a:graphicFrameLocks noGrp="1"/>
          </p:cNvGraphicFramePr>
          <p:nvPr>
            <p:extLst>
              <p:ext uri="{D42A27DB-BD31-4B8C-83A1-F6EECF244321}">
                <p14:modId xmlns:p14="http://schemas.microsoft.com/office/powerpoint/2010/main" val="87747896"/>
              </p:ext>
            </p:extLst>
          </p:nvPr>
        </p:nvGraphicFramePr>
        <p:xfrm>
          <a:off x="290243" y="1277496"/>
          <a:ext cx="11756205" cy="5349240"/>
        </p:xfrm>
        <a:graphic>
          <a:graphicData uri="http://schemas.openxmlformats.org/drawingml/2006/table">
            <a:tbl>
              <a:tblPr firstRow="1" bandRow="1">
                <a:tableStyleId>{5C22544A-7EE6-4342-B048-85BDC9FD1C3A}</a:tableStyleId>
              </a:tblPr>
              <a:tblGrid>
                <a:gridCol w="1446090">
                  <a:extLst>
                    <a:ext uri="{9D8B030D-6E8A-4147-A177-3AD203B41FA5}">
                      <a16:colId xmlns:a16="http://schemas.microsoft.com/office/drawing/2014/main" val="1639997519"/>
                    </a:ext>
                  </a:extLst>
                </a:gridCol>
                <a:gridCol w="5024063">
                  <a:extLst>
                    <a:ext uri="{9D8B030D-6E8A-4147-A177-3AD203B41FA5}">
                      <a16:colId xmlns:a16="http://schemas.microsoft.com/office/drawing/2014/main" val="3953923040"/>
                    </a:ext>
                  </a:extLst>
                </a:gridCol>
                <a:gridCol w="5286052">
                  <a:extLst>
                    <a:ext uri="{9D8B030D-6E8A-4147-A177-3AD203B41FA5}">
                      <a16:colId xmlns:a16="http://schemas.microsoft.com/office/drawing/2014/main" val="3692611080"/>
                    </a:ext>
                  </a:extLst>
                </a:gridCol>
              </a:tblGrid>
              <a:tr h="370840">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Lô </a:t>
                      </a:r>
                      <a:r>
                        <a:rPr lang="en-US" sz="2800" i="0" dirty="0" err="1">
                          <a:solidFill>
                            <a:schemeClr val="tx1"/>
                          </a:solidFill>
                          <a:effectLst/>
                          <a:latin typeface="Times New Roman" panose="02020603050405020304" pitchFamily="18" charset="0"/>
                          <a:cs typeface="Times New Roman" panose="02020603050405020304" pitchFamily="18" charset="0"/>
                        </a:rPr>
                        <a:t>đối</a:t>
                      </a:r>
                      <a:r>
                        <a:rPr lang="en-US" sz="2800" i="0" dirty="0">
                          <a:solidFill>
                            <a:schemeClr val="tx1"/>
                          </a:solidFill>
                          <a:effectLst/>
                          <a:latin typeface="Times New Roman" panose="02020603050405020304" pitchFamily="18" charset="0"/>
                          <a:cs typeface="Times New Roman" panose="02020603050405020304" pitchFamily="18" charset="0"/>
                        </a:rPr>
                        <a:t> </a:t>
                      </a:r>
                      <a:r>
                        <a:rPr lang="en-US" sz="2800" i="0" dirty="0" err="1">
                          <a:solidFill>
                            <a:schemeClr val="tx1"/>
                          </a:solidFill>
                          <a:effectLst/>
                          <a:latin typeface="Times New Roman" panose="02020603050405020304" pitchFamily="18" charset="0"/>
                          <a:cs typeface="Times New Roman" panose="02020603050405020304" pitchFamily="18" charset="0"/>
                        </a:rPr>
                        <a:t>chứng</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Lô </a:t>
                      </a:r>
                      <a:r>
                        <a:rPr lang="en-US" sz="2800" i="0" dirty="0" err="1">
                          <a:solidFill>
                            <a:schemeClr val="tx1"/>
                          </a:solidFill>
                          <a:effectLst/>
                          <a:latin typeface="Times New Roman" panose="02020603050405020304" pitchFamily="18" charset="0"/>
                          <a:cs typeface="Times New Roman" panose="02020603050405020304" pitchFamily="18" charset="0"/>
                        </a:rPr>
                        <a:t>thí</a:t>
                      </a:r>
                      <a:r>
                        <a:rPr lang="en-US" sz="2800" i="0" dirty="0">
                          <a:solidFill>
                            <a:schemeClr val="tx1"/>
                          </a:solidFill>
                          <a:effectLst/>
                          <a:latin typeface="Times New Roman" panose="02020603050405020304" pitchFamily="18" charset="0"/>
                          <a:cs typeface="Times New Roman" panose="02020603050405020304" pitchFamily="18" charset="0"/>
                        </a:rPr>
                        <a:t> </a:t>
                      </a:r>
                      <a:r>
                        <a:rPr lang="en-US" sz="2800" i="0" dirty="0" err="1">
                          <a:solidFill>
                            <a:schemeClr val="tx1"/>
                          </a:solidFill>
                          <a:effectLst/>
                          <a:latin typeface="Times New Roman" panose="02020603050405020304" pitchFamily="18" charset="0"/>
                          <a:cs typeface="Times New Roman" panose="02020603050405020304" pitchFamily="18" charset="0"/>
                        </a:rPr>
                        <a:t>nghiệm</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483119"/>
                  </a:ext>
                </a:extLst>
              </a:tr>
              <a:tr h="370840">
                <a:tc>
                  <a:txBody>
                    <a:bodyPr/>
                    <a:lstStyle/>
                    <a:p>
                      <a:pPr algn="ctr">
                        <a:spcBef>
                          <a:spcPts val="300"/>
                        </a:spcBef>
                        <a:spcAft>
                          <a:spcPts val="300"/>
                        </a:spcAft>
                      </a:pPr>
                      <a:r>
                        <a:rPr lang="en-US" sz="2800" b="1" i="0" dirty="0" err="1">
                          <a:solidFill>
                            <a:schemeClr val="tx1"/>
                          </a:solidFill>
                          <a:effectLst/>
                          <a:latin typeface="Times New Roman" panose="02020603050405020304" pitchFamily="18" charset="0"/>
                          <a:cs typeface="Times New Roman" panose="02020603050405020304" pitchFamily="18" charset="0"/>
                        </a:rPr>
                        <a:t>Thí</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nghiệm</a:t>
                      </a:r>
                      <a:endParaRPr lang="en-US" sz="2800" b="1" i="0" dirty="0">
                        <a:solidFill>
                          <a:schemeClr val="tx1"/>
                        </a:solidFill>
                        <a:effectLst/>
                        <a:latin typeface="Times New Roman" panose="02020603050405020304" pitchFamily="18" charset="0"/>
                        <a:cs typeface="Times New Roman" panose="02020603050405020304" pitchFamily="18" charset="0"/>
                      </a:endParaRPr>
                    </a:p>
                    <a:p>
                      <a:pPr algn="ctr">
                        <a:spcBef>
                          <a:spcPts val="300"/>
                        </a:spcBef>
                        <a:spcAft>
                          <a:spcPts val="300"/>
                        </a:spcAft>
                      </a:pP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endParaRPr lang="en-US" sz="2800" i="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a:solidFill>
                            <a:schemeClr val="tx1"/>
                          </a:solidFill>
                          <a:effectLst/>
                          <a:latin typeface="Times New Roman" panose="02020603050405020304" pitchFamily="18" charset="0"/>
                          <a:cs typeface="Times New Roman" panose="02020603050405020304" pitchFamily="18" charset="0"/>
                        </a:rPr>
                        <a:t> </a:t>
                      </a:r>
                      <a:endParaRPr lang="en-US" sz="28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09512"/>
                  </a:ext>
                </a:extLst>
              </a:tr>
              <a:tr h="466923">
                <a:tc>
                  <a:txBody>
                    <a:bodyPr/>
                    <a:lstStyle/>
                    <a:p>
                      <a:pPr algn="ctr">
                        <a:spcBef>
                          <a:spcPts val="300"/>
                        </a:spcBef>
                        <a:spcAft>
                          <a:spcPts val="300"/>
                        </a:spcAft>
                      </a:pPr>
                      <a:r>
                        <a:rPr lang="en-US" sz="2800" b="1" i="0" dirty="0" err="1">
                          <a:solidFill>
                            <a:schemeClr val="tx1"/>
                          </a:solidFill>
                          <a:effectLst/>
                          <a:latin typeface="Times New Roman" panose="02020603050405020304" pitchFamily="18" charset="0"/>
                          <a:cs typeface="Times New Roman" panose="02020603050405020304" pitchFamily="18" charset="0"/>
                        </a:rPr>
                        <a:t>Kết</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quả</a:t>
                      </a:r>
                      <a:endParaRPr lang="en-US" sz="2800" b="1" i="0" dirty="0">
                        <a:solidFill>
                          <a:schemeClr val="tx1"/>
                        </a:solidFill>
                        <a:effectLst/>
                        <a:latin typeface="Times New Roman" panose="02020603050405020304" pitchFamily="18" charset="0"/>
                        <a:cs typeface="Times New Roman" panose="02020603050405020304" pitchFamily="18" charset="0"/>
                      </a:endParaRPr>
                    </a:p>
                    <a:p>
                      <a:pPr algn="ctr">
                        <a:spcBef>
                          <a:spcPts val="300"/>
                        </a:spcBef>
                        <a:spcAft>
                          <a:spcPts val="300"/>
                        </a:spcAft>
                      </a:pP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300"/>
                        </a:spcBef>
                        <a:spcAft>
                          <a:spcPts val="300"/>
                        </a:spcAft>
                      </a:pP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endParaRPr lang="en-US" sz="2800" i="0" dirty="0">
                        <a:solidFill>
                          <a:schemeClr val="tx1"/>
                        </a:solidFill>
                        <a:effectLst/>
                        <a:latin typeface="Times New Roman" panose="02020603050405020304" pitchFamily="18" charset="0"/>
                        <a:cs typeface="Times New Roman" panose="02020603050405020304" pitchFamily="18" charset="0"/>
                      </a:endParaRPr>
                    </a:p>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0442290"/>
                  </a:ext>
                </a:extLst>
              </a:tr>
              <a:tr h="370840">
                <a:tc>
                  <a:txBody>
                    <a:bodyPr/>
                    <a:lstStyle/>
                    <a:p>
                      <a:pPr algn="ctr">
                        <a:spcBef>
                          <a:spcPts val="300"/>
                        </a:spcBef>
                        <a:spcAft>
                          <a:spcPts val="300"/>
                        </a:spcAft>
                      </a:pPr>
                      <a:r>
                        <a:rPr lang="en-US" sz="2800" b="1" i="0" dirty="0" err="1">
                          <a:solidFill>
                            <a:schemeClr val="tx1"/>
                          </a:solidFill>
                          <a:effectLst/>
                          <a:latin typeface="Times New Roman" panose="02020603050405020304" pitchFamily="18" charset="0"/>
                          <a:cs typeface="Times New Roman" panose="02020603050405020304" pitchFamily="18" charset="0"/>
                        </a:rPr>
                        <a:t>Kết</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luận</a:t>
                      </a: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2800" b="1" i="0" dirty="0">
                        <a:solidFill>
                          <a:srgbClr val="C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Bef>
                          <a:spcPts val="300"/>
                        </a:spcBef>
                        <a:spcAft>
                          <a:spcPts val="300"/>
                        </a:spcAft>
                      </a:pPr>
                      <a:r>
                        <a:rPr lang="en-US" sz="2800" i="0" dirty="0">
                          <a:solidFill>
                            <a:schemeClr val="tx1"/>
                          </a:solidFill>
                          <a:effectLst/>
                          <a:latin typeface="Times New Roman" panose="02020603050405020304" pitchFamily="18" charset="0"/>
                          <a:cs typeface="Times New Roman" panose="02020603050405020304" pitchFamily="18" charset="0"/>
                        </a:rPr>
                        <a:t> </a:t>
                      </a:r>
                      <a:endParaRPr lang="en-US" sz="28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48713"/>
                  </a:ext>
                </a:extLst>
              </a:tr>
              <a:tr h="370840">
                <a:tc gridSpan="3">
                  <a:txBody>
                    <a:bodyPr/>
                    <a:lstStyle/>
                    <a:p>
                      <a:endParaRPr lang="en-US" sz="2800" b="1" i="0" kern="1200" dirty="0">
                        <a:solidFill>
                          <a:srgbClr val="0000FF"/>
                        </a:solidFill>
                        <a:effectLst/>
                        <a:latin typeface="Times New Roman" panose="02020603050405020304" pitchFamily="18" charset="0"/>
                        <a:ea typeface="+mn-ea"/>
                        <a:cs typeface="Times New Roman" panose="02020603050405020304" pitchFamily="18" charset="0"/>
                      </a:endParaRPr>
                    </a:p>
                    <a:p>
                      <a:endParaRPr lang="en-US" sz="2800" b="1" i="0" kern="1200" dirty="0">
                        <a:solidFill>
                          <a:srgbClr val="0000FF"/>
                        </a:solidFill>
                        <a:effectLst/>
                        <a:latin typeface="Times New Roman" panose="02020603050405020304" pitchFamily="18" charset="0"/>
                        <a:ea typeface="+mn-ea"/>
                        <a:cs typeface="Times New Roman" panose="02020603050405020304" pitchFamily="18" charset="0"/>
                      </a:endParaRPr>
                    </a:p>
                    <a:p>
                      <a:endParaRPr lang="en-US" sz="2800" b="1" i="0" kern="1200" dirty="0">
                        <a:solidFill>
                          <a:srgbClr val="0000FF"/>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302905"/>
                  </a:ext>
                </a:extLst>
              </a:tr>
            </a:tbl>
          </a:graphicData>
        </a:graphic>
      </p:graphicFrame>
      <p:sp>
        <p:nvSpPr>
          <p:cNvPr id="7" name="TextBox 6">
            <a:extLst>
              <a:ext uri="{FF2B5EF4-FFF2-40B4-BE49-F238E27FC236}">
                <a16:creationId xmlns:a16="http://schemas.microsoft.com/office/drawing/2014/main" id="{F834803C-2687-4327-A589-09731B216706}"/>
              </a:ext>
            </a:extLst>
          </p:cNvPr>
          <p:cNvSpPr txBox="1"/>
          <p:nvPr/>
        </p:nvSpPr>
        <p:spPr>
          <a:xfrm>
            <a:off x="6791218" y="1743917"/>
            <a:ext cx="5255230" cy="1200329"/>
          </a:xfrm>
          <a:prstGeom prst="rect">
            <a:avLst/>
          </a:prstGeom>
          <a:noFill/>
        </p:spPr>
        <p:txBody>
          <a:bodyPr wrap="square">
            <a:spAutoFit/>
          </a:bodyPr>
          <a:lstStyle/>
          <a:p>
            <a:pPr marL="0" marR="0" lvl="0" indent="0" defTabSz="914400" rtl="0" eaLnBrk="1" fontAlgn="auto" latinLnBrk="0" hangingPunct="1">
              <a:lnSpc>
                <a:spcPct val="100000"/>
              </a:lnSpc>
              <a:spcBef>
                <a:spcPts val="300"/>
              </a:spcBef>
              <a:spcAft>
                <a:spcPts val="300"/>
              </a:spcAft>
              <a:buClrTx/>
              <a:buSzTx/>
              <a:buFontTx/>
              <a:buNone/>
              <a:tabLst/>
              <a:defRPr/>
            </a:pPr>
            <a:r>
              <a:rPr lang="en-US" sz="2400" b="1" dirty="0" err="1">
                <a:solidFill>
                  <a:srgbClr val="FF0000"/>
                </a:solidFill>
                <a:effectLst/>
                <a:latin typeface="Times New Roman" panose="02020603050405020304" pitchFamily="18" charset="0"/>
                <a:cs typeface="Times New Roman" panose="02020603050405020304" pitchFamily="18" charset="0"/>
              </a:rPr>
              <a:t>Nuôi</a:t>
            </a:r>
            <a:r>
              <a:rPr lang="en-US" sz="2400" b="1" dirty="0">
                <a:solidFill>
                  <a:srgbClr val="FF0000"/>
                </a:solidFill>
                <a:effectLst/>
                <a:latin typeface="Times New Roman" panose="02020603050405020304" pitchFamily="18" charset="0"/>
                <a:cs typeface="Times New Roman" panose="02020603050405020304" pitchFamily="18" charset="0"/>
              </a:rPr>
              <a:t> vi </a:t>
            </a:r>
            <a:r>
              <a:rPr lang="en-US" sz="2400" b="1" dirty="0" err="1">
                <a:solidFill>
                  <a:srgbClr val="FF0000"/>
                </a:solidFill>
                <a:effectLst/>
                <a:latin typeface="Times New Roman" panose="02020603050405020304" pitchFamily="18" charset="0"/>
                <a:cs typeface="Times New Roman" panose="02020603050405020304" pitchFamily="18" charset="0"/>
              </a:rPr>
              <a:t>khuẩn</a:t>
            </a:r>
            <a:r>
              <a:rPr lang="en-US" sz="2400" b="1" dirty="0">
                <a:solidFill>
                  <a:srgbClr val="FF0000"/>
                </a:solidFill>
                <a:effectLst/>
                <a:latin typeface="Times New Roman" panose="02020603050405020304" pitchFamily="18" charset="0"/>
                <a:cs typeface="Times New Roman" panose="02020603050405020304" pitchFamily="18" charset="0"/>
              </a:rPr>
              <a:t> E. coli </a:t>
            </a:r>
            <a:r>
              <a:rPr lang="en-US" sz="2400" b="1" dirty="0" err="1">
                <a:solidFill>
                  <a:srgbClr val="FF0000"/>
                </a:solidFill>
                <a:effectLst/>
                <a:latin typeface="Times New Roman" panose="02020603050405020304" pitchFamily="18" charset="0"/>
                <a:cs typeface="Times New Roman" panose="02020603050405020304" pitchFamily="18" charset="0"/>
              </a:rPr>
              <a:t>trong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môi</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trường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có</a:t>
            </a:r>
            <a:r>
              <a:rPr lang="en-US" sz="2400" b="1" dirty="0">
                <a:solidFill>
                  <a:srgbClr val="FF0000"/>
                </a:solidFill>
                <a:effectLst/>
                <a:latin typeface="Times New Roman" panose="02020603050405020304" pitchFamily="18" charset="0"/>
                <a:cs typeface="Times New Roman" panose="02020603050405020304" pitchFamily="18" charset="0"/>
              </a:rPr>
              <a:t> Lactose </a:t>
            </a:r>
            <a:r>
              <a:rPr lang="en-US" sz="2400" b="1" dirty="0" err="1">
                <a:solidFill>
                  <a:srgbClr val="FF0000"/>
                </a:solidFill>
                <a:effectLst/>
                <a:latin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các</a:t>
            </a:r>
            <a:r>
              <a:rPr lang="en-US" sz="2400" b="1" dirty="0">
                <a:solidFill>
                  <a:srgbClr val="FF0000"/>
                </a:solidFill>
                <a:effectLst/>
                <a:latin typeface="Times New Roman" panose="02020603050405020304" pitchFamily="18" charset="0"/>
                <a:cs typeface="Times New Roman" panose="02020603050405020304" pitchFamily="18" charset="0"/>
              </a:rPr>
              <a:t> amino acid </a:t>
            </a:r>
            <a:r>
              <a:rPr lang="en-US" sz="2400" b="1" dirty="0" err="1">
                <a:solidFill>
                  <a:srgbClr val="FF0000"/>
                </a:solidFill>
                <a:effectLst/>
                <a:latin typeface="Times New Roman" panose="02020603050405020304" pitchFamily="18" charset="0"/>
                <a:cs typeface="Times New Roman" panose="02020603050405020304" pitchFamily="18" charset="0"/>
              </a:rPr>
              <a:t>đánh</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dấu</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phóng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xạ</a:t>
            </a:r>
            <a:r>
              <a:rPr lang="en-US" sz="2400" b="1" dirty="0">
                <a:solidFill>
                  <a:srgbClr val="FF0000"/>
                </a:solidFill>
                <a:effectLst/>
                <a:latin typeface="Times New Roman" panose="02020603050405020304" pitchFamily="18" charset="0"/>
                <a:cs typeface="Times New Roman" panose="02020603050405020304" pitchFamily="18" charset="0"/>
              </a:rPr>
              <a:t>.</a:t>
            </a:r>
            <a:r>
              <a:rPr lang="en-US" sz="2400" b="1" i="0" dirty="0">
                <a:solidFill>
                  <a:srgbClr val="FF0000"/>
                </a:solidFill>
                <a:effectLst/>
                <a:latin typeface="Times New Roman" panose="02020603050405020304" pitchFamily="18" charset="0"/>
                <a:cs typeface="Times New Roman" panose="02020603050405020304" pitchFamily="18" charset="0"/>
              </a:rPr>
              <a:t> </a:t>
            </a:r>
            <a:endParaRPr lang="en-US" sz="24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C0064E6-E15F-4A24-9845-07D8FEE5EED5}"/>
              </a:ext>
            </a:extLst>
          </p:cNvPr>
          <p:cNvSpPr txBox="1"/>
          <p:nvPr/>
        </p:nvSpPr>
        <p:spPr>
          <a:xfrm>
            <a:off x="1810176" y="1743917"/>
            <a:ext cx="4436512" cy="1200329"/>
          </a:xfrm>
          <a:prstGeom prst="rect">
            <a:avLst/>
          </a:prstGeom>
          <a:noFill/>
        </p:spPr>
        <p:txBody>
          <a:bodyPr wrap="square">
            <a:spAutoFit/>
          </a:bodyPr>
          <a:lstStyle/>
          <a:p>
            <a:pPr>
              <a:spcBef>
                <a:spcPts val="300"/>
              </a:spcBef>
              <a:spcAft>
                <a:spcPts val="300"/>
              </a:spcAft>
            </a:pPr>
            <a:r>
              <a:rPr lang="en-US" sz="2400" b="1" dirty="0" err="1">
                <a:solidFill>
                  <a:srgbClr val="0000FF"/>
                </a:solidFill>
                <a:effectLst/>
                <a:latin typeface="Times New Roman" panose="02020603050405020304" pitchFamily="18" charset="0"/>
                <a:cs typeface="Times New Roman" panose="02020603050405020304" pitchFamily="18" charset="0"/>
              </a:rPr>
              <a:t>Nuôi</a:t>
            </a:r>
            <a:r>
              <a:rPr lang="en-US" sz="2400" b="1" dirty="0">
                <a:solidFill>
                  <a:srgbClr val="0000FF"/>
                </a:solidFill>
                <a:effectLst/>
                <a:latin typeface="Times New Roman" panose="02020603050405020304" pitchFamily="18" charset="0"/>
                <a:cs typeface="Times New Roman" panose="02020603050405020304" pitchFamily="18" charset="0"/>
              </a:rPr>
              <a:t> vi </a:t>
            </a:r>
            <a:r>
              <a:rPr lang="en-US" sz="2400" b="1" dirty="0" err="1">
                <a:solidFill>
                  <a:srgbClr val="0000FF"/>
                </a:solidFill>
                <a:effectLst/>
                <a:latin typeface="Times New Roman" panose="02020603050405020304" pitchFamily="18" charset="0"/>
                <a:cs typeface="Times New Roman" panose="02020603050405020304" pitchFamily="18" charset="0"/>
              </a:rPr>
              <a:t>khuẩn</a:t>
            </a:r>
            <a:r>
              <a:rPr lang="en-US" sz="2400" b="1" dirty="0">
                <a:solidFill>
                  <a:srgbClr val="0000FF"/>
                </a:solidFill>
                <a:effectLst/>
                <a:latin typeface="Times New Roman" panose="02020603050405020304" pitchFamily="18" charset="0"/>
                <a:cs typeface="Times New Roman" panose="02020603050405020304" pitchFamily="18" charset="0"/>
              </a:rPr>
              <a:t> E. coli </a:t>
            </a:r>
            <a:r>
              <a:rPr lang="en-US" sz="2400" b="1" dirty="0" err="1">
                <a:solidFill>
                  <a:srgbClr val="0000FF"/>
                </a:solidFill>
                <a:effectLst/>
                <a:latin typeface="Times New Roman" panose="02020603050405020304" pitchFamily="18" charset="0"/>
                <a:cs typeface="Times New Roman" panose="02020603050405020304" pitchFamily="18" charset="0"/>
              </a:rPr>
              <a:t>trong</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môi</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trường</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không</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có</a:t>
            </a:r>
            <a:r>
              <a:rPr lang="en-US" sz="2400" b="1" dirty="0">
                <a:solidFill>
                  <a:srgbClr val="0000FF"/>
                </a:solidFill>
                <a:effectLst/>
                <a:latin typeface="Times New Roman" panose="02020603050405020304" pitchFamily="18" charset="0"/>
                <a:cs typeface="Times New Roman" panose="02020603050405020304" pitchFamily="18" charset="0"/>
              </a:rPr>
              <a:t> Lactose </a:t>
            </a:r>
            <a:r>
              <a:rPr lang="en-US" sz="2400" b="1" dirty="0" err="1">
                <a:solidFill>
                  <a:srgbClr val="0000FF"/>
                </a:solidFill>
                <a:effectLst/>
                <a:latin typeface="Times New Roman" panose="02020603050405020304" pitchFamily="18" charset="0"/>
                <a:cs typeface="Times New Roman" panose="02020603050405020304" pitchFamily="18" charset="0"/>
              </a:rPr>
              <a:t>và</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các</a:t>
            </a:r>
            <a:r>
              <a:rPr lang="en-US" sz="2400" b="1" dirty="0">
                <a:solidFill>
                  <a:srgbClr val="0000FF"/>
                </a:solidFill>
                <a:effectLst/>
                <a:latin typeface="Times New Roman" panose="02020603050405020304" pitchFamily="18" charset="0"/>
                <a:cs typeface="Times New Roman" panose="02020603050405020304" pitchFamily="18" charset="0"/>
              </a:rPr>
              <a:t> amino acid </a:t>
            </a:r>
            <a:r>
              <a:rPr lang="en-US" sz="2400" b="1" dirty="0" err="1">
                <a:solidFill>
                  <a:srgbClr val="0000FF"/>
                </a:solidFill>
                <a:effectLst/>
                <a:latin typeface="Times New Roman" panose="02020603050405020304" pitchFamily="18" charset="0"/>
                <a:cs typeface="Times New Roman" panose="02020603050405020304" pitchFamily="18" charset="0"/>
              </a:rPr>
              <a:t>đánh</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dấu</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phóng</a:t>
            </a:r>
            <a:r>
              <a:rPr lang="en-US" sz="2400" b="1" dirty="0">
                <a:solidFill>
                  <a:srgbClr val="0000FF"/>
                </a:solidFill>
                <a:effectLst/>
                <a:latin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cs typeface="Times New Roman" panose="02020603050405020304" pitchFamily="18" charset="0"/>
              </a:rPr>
              <a:t>xạ</a:t>
            </a:r>
            <a:r>
              <a:rPr lang="en-US" sz="2400" b="1" dirty="0">
                <a:solidFill>
                  <a:srgbClr val="0000FF"/>
                </a:solidFill>
                <a:effectLst/>
                <a:latin typeface="Times New Roman" panose="02020603050405020304" pitchFamily="18" charset="0"/>
                <a:cs typeface="Times New Roman" panose="02020603050405020304" pitchFamily="18" charset="0"/>
              </a:rPr>
              <a:t>.</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AE77608-FD9F-4964-A8C8-8D69AFD7B2A7}"/>
              </a:ext>
            </a:extLst>
          </p:cNvPr>
          <p:cNvSpPr txBox="1"/>
          <p:nvPr/>
        </p:nvSpPr>
        <p:spPr>
          <a:xfrm>
            <a:off x="1699086" y="3087231"/>
            <a:ext cx="5092132" cy="1200329"/>
          </a:xfrm>
          <a:prstGeom prst="rect">
            <a:avLst/>
          </a:prstGeom>
          <a:noFill/>
        </p:spPr>
        <p:txBody>
          <a:bodyPr wrap="square">
            <a:spAutoFit/>
          </a:bodyPr>
          <a:lstStyle/>
          <a:p>
            <a:r>
              <a:rPr lang="en-US" sz="2400" b="1" dirty="0" err="1">
                <a:solidFill>
                  <a:srgbClr val="FF3300"/>
                </a:solidFill>
                <a:effectLst/>
                <a:latin typeface="Times New Roman" panose="02020603050405020304" pitchFamily="18" charset="0"/>
                <a:cs typeface="Times New Roman" panose="02020603050405020304" pitchFamily="18" charset="0"/>
              </a:rPr>
              <a:t>Các</a:t>
            </a:r>
            <a:r>
              <a:rPr lang="en-US" sz="2400" b="1" dirty="0">
                <a:solidFill>
                  <a:srgbClr val="FF3300"/>
                </a:solidFill>
                <a:effectLst/>
                <a:latin typeface="Times New Roman" panose="02020603050405020304" pitchFamily="18" charset="0"/>
                <a:cs typeface="Times New Roman" panose="02020603050405020304" pitchFamily="18" charset="0"/>
              </a:rPr>
              <a:t> enzyme: β-</a:t>
            </a:r>
            <a:r>
              <a:rPr lang="en-US" sz="2400" b="1" dirty="0" err="1">
                <a:solidFill>
                  <a:srgbClr val="FF3300"/>
                </a:solidFill>
                <a:effectLst/>
                <a:latin typeface="Times New Roman" panose="02020603050405020304" pitchFamily="18" charset="0"/>
                <a:cs typeface="Times New Roman" panose="02020603050405020304" pitchFamily="18" charset="0"/>
              </a:rPr>
              <a:t>galatosidase</a:t>
            </a:r>
            <a:r>
              <a:rPr lang="en-US" sz="2400" b="1" dirty="0">
                <a:solidFill>
                  <a:srgbClr val="FF3300"/>
                </a:solidFill>
                <a:effectLst/>
                <a:latin typeface="Times New Roman" panose="02020603050405020304" pitchFamily="18" charset="0"/>
                <a:cs typeface="Times New Roman" panose="02020603050405020304" pitchFamily="18" charset="0"/>
              </a:rPr>
              <a:t>, permease </a:t>
            </a:r>
            <a:r>
              <a:rPr lang="en-US" sz="2400" b="1" dirty="0" err="1">
                <a:solidFill>
                  <a:srgbClr val="FF3300"/>
                </a:solidFill>
                <a:effectLst/>
                <a:latin typeface="Times New Roman" panose="02020603050405020304" pitchFamily="18" charset="0"/>
                <a:cs typeface="Times New Roman" panose="02020603050405020304" pitchFamily="18" charset="0"/>
              </a:rPr>
              <a:t>và</a:t>
            </a:r>
            <a:r>
              <a:rPr lang="en-US" sz="2400" b="1" dirty="0">
                <a:solidFill>
                  <a:srgbClr val="FF3300"/>
                </a:solidFill>
                <a:effectLst/>
                <a:latin typeface="Times New Roman" panose="02020603050405020304" pitchFamily="18" charset="0"/>
                <a:cs typeface="Times New Roman" panose="02020603050405020304" pitchFamily="18" charset="0"/>
              </a:rPr>
              <a:t> transacetylase </a:t>
            </a:r>
            <a:r>
              <a:rPr lang="en-US" sz="2400" b="1" dirty="0" err="1">
                <a:solidFill>
                  <a:srgbClr val="FF3300"/>
                </a:solidFill>
                <a:effectLst/>
                <a:latin typeface="Times New Roman" panose="02020603050405020304" pitchFamily="18" charset="0"/>
                <a:cs typeface="Times New Roman" panose="02020603050405020304" pitchFamily="18" charset="0"/>
              </a:rPr>
              <a:t>xuất</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hiện</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trong</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tế</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bào</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với</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lượng</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không</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đáng</a:t>
            </a:r>
            <a:r>
              <a:rPr lang="en-US" sz="2400" b="1" dirty="0">
                <a:solidFill>
                  <a:srgbClr val="FF3300"/>
                </a:solidFill>
                <a:effectLst/>
                <a:latin typeface="Times New Roman" panose="02020603050405020304" pitchFamily="18" charset="0"/>
                <a:cs typeface="Times New Roman" panose="02020603050405020304" pitchFamily="18" charset="0"/>
              </a:rPr>
              <a:t> </a:t>
            </a:r>
            <a:r>
              <a:rPr lang="en-US" sz="2400" b="1" dirty="0" err="1">
                <a:solidFill>
                  <a:srgbClr val="FF3300"/>
                </a:solidFill>
                <a:effectLst/>
                <a:latin typeface="Times New Roman" panose="02020603050405020304" pitchFamily="18" charset="0"/>
                <a:cs typeface="Times New Roman" panose="02020603050405020304" pitchFamily="18" charset="0"/>
              </a:rPr>
              <a:t>kể</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E8B9D41-2B44-4C8E-9A80-A92567D782B6}"/>
              </a:ext>
            </a:extLst>
          </p:cNvPr>
          <p:cNvSpPr txBox="1"/>
          <p:nvPr/>
        </p:nvSpPr>
        <p:spPr>
          <a:xfrm>
            <a:off x="6791218" y="3105834"/>
            <a:ext cx="5255230" cy="1200329"/>
          </a:xfrm>
          <a:prstGeom prst="rect">
            <a:avLst/>
          </a:prstGeom>
          <a:noFill/>
        </p:spPr>
        <p:txBody>
          <a:bodyPr wrap="square">
            <a:spAutoFit/>
          </a:bodyPr>
          <a:lstStyle/>
          <a:p>
            <a:pPr>
              <a:spcBef>
                <a:spcPts val="300"/>
              </a:spcBef>
              <a:spcAft>
                <a:spcPts val="300"/>
              </a:spcAft>
            </a:pPr>
            <a:r>
              <a:rPr lang="en-US" sz="2400" b="1" dirty="0" err="1">
                <a:solidFill>
                  <a:srgbClr val="9933FF"/>
                </a:solidFill>
                <a:effectLst/>
                <a:latin typeface="Times New Roman" panose="02020603050405020304" pitchFamily="18" charset="0"/>
                <a:cs typeface="Times New Roman" panose="02020603050405020304" pitchFamily="18" charset="0"/>
              </a:rPr>
              <a:t>Các</a:t>
            </a:r>
            <a:r>
              <a:rPr lang="en-US" sz="2400" b="1" dirty="0">
                <a:solidFill>
                  <a:srgbClr val="9933FF"/>
                </a:solidFill>
                <a:effectLst/>
                <a:latin typeface="Times New Roman" panose="02020603050405020304" pitchFamily="18" charset="0"/>
                <a:cs typeface="Times New Roman" panose="02020603050405020304" pitchFamily="18" charset="0"/>
              </a:rPr>
              <a:t> enzyme: β-</a:t>
            </a:r>
            <a:r>
              <a:rPr lang="en-US" sz="2400" b="1" dirty="0" err="1">
                <a:solidFill>
                  <a:srgbClr val="9933FF"/>
                </a:solidFill>
                <a:effectLst/>
                <a:latin typeface="Times New Roman" panose="02020603050405020304" pitchFamily="18" charset="0"/>
                <a:cs typeface="Times New Roman" panose="02020603050405020304" pitchFamily="18" charset="0"/>
              </a:rPr>
              <a:t>galatosidase</a:t>
            </a:r>
            <a:r>
              <a:rPr lang="en-US" sz="2400" b="1" dirty="0">
                <a:solidFill>
                  <a:srgbClr val="9933FF"/>
                </a:solidFill>
                <a:effectLst/>
                <a:latin typeface="Times New Roman" panose="02020603050405020304" pitchFamily="18" charset="0"/>
                <a:cs typeface="Times New Roman" panose="02020603050405020304" pitchFamily="18" charset="0"/>
              </a:rPr>
              <a:t>, permease </a:t>
            </a:r>
            <a:r>
              <a:rPr lang="en-US" sz="2400" b="1" dirty="0" err="1">
                <a:solidFill>
                  <a:srgbClr val="9933FF"/>
                </a:solidFill>
                <a:effectLst/>
                <a:latin typeface="Times New Roman" panose="02020603050405020304" pitchFamily="18" charset="0"/>
                <a:cs typeface="Times New Roman" panose="02020603050405020304" pitchFamily="18" charset="0"/>
              </a:rPr>
              <a:t>và</a:t>
            </a:r>
            <a:r>
              <a:rPr lang="en-US" sz="2400" b="1" dirty="0">
                <a:solidFill>
                  <a:srgbClr val="9933FF"/>
                </a:solidFill>
                <a:effectLst/>
                <a:latin typeface="Times New Roman" panose="02020603050405020304" pitchFamily="18" charset="0"/>
                <a:cs typeface="Times New Roman" panose="02020603050405020304" pitchFamily="18" charset="0"/>
              </a:rPr>
              <a:t> transacetylase </a:t>
            </a:r>
            <a:r>
              <a:rPr lang="en-US" sz="2400" b="1" dirty="0" err="1">
                <a:solidFill>
                  <a:srgbClr val="9933FF"/>
                </a:solidFill>
                <a:effectLst/>
                <a:latin typeface="Times New Roman" panose="02020603050405020304" pitchFamily="18" charset="0"/>
                <a:cs typeface="Times New Roman" panose="02020603050405020304" pitchFamily="18" charset="0"/>
              </a:rPr>
              <a:t>đánh</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dấu</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phóng</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xạ</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trong</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tế</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bào</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tăng</a:t>
            </a:r>
            <a:r>
              <a:rPr lang="en-US" sz="2400" b="1" dirty="0">
                <a:solidFill>
                  <a:srgbClr val="9933FF"/>
                </a:solidFill>
                <a:effectLst/>
                <a:latin typeface="Times New Roman" panose="02020603050405020304" pitchFamily="18" charset="0"/>
                <a:cs typeface="Times New Roman" panose="02020603050405020304" pitchFamily="18" charset="0"/>
              </a:rPr>
              <a:t> </a:t>
            </a:r>
            <a:r>
              <a:rPr lang="en-US" sz="2400" b="1" dirty="0" err="1">
                <a:solidFill>
                  <a:srgbClr val="9933FF"/>
                </a:solidFill>
                <a:effectLst/>
                <a:latin typeface="Times New Roman" panose="02020603050405020304" pitchFamily="18" charset="0"/>
                <a:cs typeface="Times New Roman" panose="02020603050405020304" pitchFamily="18" charset="0"/>
              </a:rPr>
              <a:t>mạnh</a:t>
            </a:r>
            <a:endParaRPr lang="en-US" sz="2400" b="1" dirty="0">
              <a:solidFill>
                <a:srgbClr val="9933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00D3E0E-63A8-41CD-84DE-60A0CE9E2E57}"/>
              </a:ext>
            </a:extLst>
          </p:cNvPr>
          <p:cNvSpPr txBox="1"/>
          <p:nvPr/>
        </p:nvSpPr>
        <p:spPr>
          <a:xfrm>
            <a:off x="1810176" y="4430545"/>
            <a:ext cx="1009158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800" b="1" dirty="0">
                <a:solidFill>
                  <a:srgbClr val="C00000"/>
                </a:solidFill>
                <a:latin typeface="Times New Roman" panose="02020603050405020304" pitchFamily="18" charset="0"/>
                <a:cs typeface="Times New Roman" panose="02020603050405020304" pitchFamily="18" charset="0"/>
              </a:rPr>
              <a:t>Lactose </a:t>
            </a:r>
            <a:r>
              <a:rPr lang="en-US" sz="2800" b="1" dirty="0" err="1">
                <a:solidFill>
                  <a:srgbClr val="C00000"/>
                </a:solidFill>
                <a:latin typeface="Times New Roman" panose="02020603050405020304" pitchFamily="18" charset="0"/>
                <a:cs typeface="Times New Roman" panose="02020603050405020304" pitchFamily="18" charset="0"/>
              </a:rPr>
              <a:t>đã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kích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tổng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đồng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ba</a:t>
            </a:r>
            <a:r>
              <a:rPr lang="en-US" sz="2800" b="1" dirty="0">
                <a:solidFill>
                  <a:srgbClr val="C00000"/>
                </a:solidFill>
                <a:latin typeface="Times New Roman" panose="02020603050405020304" pitchFamily="18" charset="0"/>
                <a:cs typeface="Times New Roman" panose="02020603050405020304" pitchFamily="18" charset="0"/>
              </a:rPr>
              <a:t> enzyme ß-</a:t>
            </a:r>
            <a:r>
              <a:rPr lang="en-US" sz="2800" b="1" dirty="0" err="1">
                <a:solidFill>
                  <a:srgbClr val="C00000"/>
                </a:solidFill>
                <a:latin typeface="Times New Roman" panose="02020603050405020304" pitchFamily="18" charset="0"/>
                <a:cs typeface="Times New Roman" panose="02020603050405020304" pitchFamily="18" charset="0"/>
              </a:rPr>
              <a:t>galatosidase</a:t>
            </a:r>
            <a:r>
              <a:rPr lang="en-US" sz="2800" b="1" dirty="0">
                <a:solidFill>
                  <a:srgbClr val="C00000"/>
                </a:solidFill>
                <a:latin typeface="Times New Roman" panose="02020603050405020304" pitchFamily="18" charset="0"/>
                <a:cs typeface="Times New Roman" panose="02020603050405020304" pitchFamily="18" charset="0"/>
              </a:rPr>
              <a:t>, permease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transacetylase. </a:t>
            </a:r>
            <a:r>
              <a:rPr lang="en-US" sz="2800" b="1" i="0" dirty="0">
                <a:solidFill>
                  <a:srgbClr val="C00000"/>
                </a:solidFill>
                <a:effectLst/>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BFC48C6B-6C93-4D8A-B1DF-66273636CD22}"/>
              </a:ext>
            </a:extLst>
          </p:cNvPr>
          <p:cNvSpPr txBox="1"/>
          <p:nvPr/>
        </p:nvSpPr>
        <p:spPr>
          <a:xfrm>
            <a:off x="290242" y="5405529"/>
            <a:ext cx="11611515" cy="1200329"/>
          </a:xfrm>
          <a:prstGeom prst="rect">
            <a:avLst/>
          </a:prstGeom>
          <a:noFill/>
        </p:spPr>
        <p:txBody>
          <a:bodyPr wrap="square">
            <a:spAutoFit/>
          </a:bodyPr>
          <a:lstStyle/>
          <a:p>
            <a:r>
              <a:rPr lang="en-US" sz="2400" b="1" i="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i="0" kern="1200" dirty="0" err="1">
                <a:solidFill>
                  <a:srgbClr val="0000FF"/>
                </a:solidFill>
                <a:effectLst/>
                <a:latin typeface="Times New Roman" panose="02020603050405020304" pitchFamily="18" charset="0"/>
                <a:ea typeface="+mn-ea"/>
                <a:cs typeface="Times New Roman" panose="02020603050405020304" pitchFamily="18" charset="0"/>
              </a:rPr>
              <a:t>Giải</a:t>
            </a:r>
            <a:r>
              <a:rPr lang="en-US" sz="2400" b="1" i="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i="0" kern="1200" dirty="0" err="1">
                <a:solidFill>
                  <a:srgbClr val="0000FF"/>
                </a:solidFill>
                <a:effectLst/>
                <a:latin typeface="Times New Roman" panose="02020603050405020304" pitchFamily="18" charset="0"/>
                <a:ea typeface="+mn-ea"/>
                <a:cs typeface="Times New Roman" panose="02020603050405020304" pitchFamily="18" charset="0"/>
              </a:rPr>
              <a:t>thích</a:t>
            </a:r>
            <a:r>
              <a:rPr lang="en-US" sz="2400" b="1" i="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Lô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thí</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nghiệm</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khác</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lô</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đối</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chứng</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là</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môi</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trường</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nuôi</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cấy</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vk</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E. Coli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có</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đường</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Lactose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vì</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vậy</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trong</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tế</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bào</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xuất</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hiện</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các</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enzyme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phân</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giải</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đường</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lactose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là</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β-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galatosidase</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permease </a:t>
            </a:r>
            <a:r>
              <a:rPr lang="en-US" sz="2400" b="1" kern="1200" dirty="0" err="1">
                <a:solidFill>
                  <a:srgbClr val="0000FF"/>
                </a:solidFill>
                <a:effectLst/>
                <a:latin typeface="Times New Roman" panose="02020603050405020304" pitchFamily="18" charset="0"/>
                <a:ea typeface="+mn-ea"/>
                <a:cs typeface="Times New Roman" panose="02020603050405020304" pitchFamily="18" charset="0"/>
              </a:rPr>
              <a:t>và</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transacetylase. </a:t>
            </a:r>
            <a:endParaRPr lang="en-US" sz="2400" b="1" i="0" kern="1200" dirty="0">
              <a:solidFill>
                <a:srgbClr val="0000FF"/>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356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56021B-3818-4629-A745-1DA7E01C6669}"/>
              </a:ext>
            </a:extLst>
          </p:cNvPr>
          <p:cNvSpPr txBox="1"/>
          <p:nvPr/>
        </p:nvSpPr>
        <p:spPr>
          <a:xfrm>
            <a:off x="120720" y="180268"/>
            <a:ext cx="11756205" cy="523220"/>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I. THÍ NGHIỆM PHÁT HIỆN RA OPERON LAC Ở VI KHUẨN E.COLI</a:t>
            </a:r>
          </a:p>
        </p:txBody>
      </p:sp>
      <p:sp>
        <p:nvSpPr>
          <p:cNvPr id="9" name="TextBox 8">
            <a:extLst>
              <a:ext uri="{FF2B5EF4-FFF2-40B4-BE49-F238E27FC236}">
                <a16:creationId xmlns:a16="http://schemas.microsoft.com/office/drawing/2014/main" id="{0D4DD6A9-D5C2-4035-AEF5-32D17E82579C}"/>
              </a:ext>
            </a:extLst>
          </p:cNvPr>
          <p:cNvSpPr txBox="1"/>
          <p:nvPr/>
        </p:nvSpPr>
        <p:spPr>
          <a:xfrm>
            <a:off x="233736" y="728882"/>
            <a:ext cx="238617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B39F6BD2-1781-4A77-BAC9-CC4F787D1B40}"/>
              </a:ext>
            </a:extLst>
          </p:cNvPr>
          <p:cNvSpPr/>
          <p:nvPr/>
        </p:nvSpPr>
        <p:spPr>
          <a:xfrm>
            <a:off x="390418" y="2276564"/>
            <a:ext cx="1500027" cy="726673"/>
          </a:xfrm>
          <a:prstGeom prst="roundRec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231F20"/>
                </a:solidFill>
                <a:effectLst/>
                <a:latin typeface="Times New Roman" panose="02020603050405020304" pitchFamily="18" charset="0"/>
                <a:ea typeface="Times New Roman" panose="02020603050405020304" pitchFamily="18" charset="0"/>
              </a:rPr>
              <a:t>Lactose</a:t>
            </a:r>
            <a:endParaRPr lang="en-US" sz="2800" b="1"/>
          </a:p>
        </p:txBody>
      </p:sp>
      <p:sp>
        <p:nvSpPr>
          <p:cNvPr id="13" name="TextBox 12">
            <a:extLst>
              <a:ext uri="{FF2B5EF4-FFF2-40B4-BE49-F238E27FC236}">
                <a16:creationId xmlns:a16="http://schemas.microsoft.com/office/drawing/2014/main" id="{73FD4D32-0A57-49EF-BEA4-68AE444820CA}"/>
              </a:ext>
            </a:extLst>
          </p:cNvPr>
          <p:cNvSpPr txBox="1"/>
          <p:nvPr/>
        </p:nvSpPr>
        <p:spPr>
          <a:xfrm>
            <a:off x="308224" y="1241113"/>
            <a:ext cx="2311685" cy="523220"/>
          </a:xfrm>
          <a:prstGeom prst="rect">
            <a:avLst/>
          </a:prstGeom>
          <a:noFill/>
        </p:spPr>
        <p:txBody>
          <a:bodyPr wrap="square">
            <a:spAutoFit/>
          </a:bodyPr>
          <a:lstStyle/>
          <a:p>
            <a:pPr>
              <a:spcBef>
                <a:spcPts val="300"/>
              </a:spcBef>
              <a:spcAft>
                <a:spcPts val="300"/>
              </a:spcAft>
            </a:pP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Kết</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1" i="0" dirty="0" err="1">
                <a:solidFill>
                  <a:schemeClr val="tx1"/>
                </a:solidFill>
                <a:effectLst/>
                <a:latin typeface="Times New Roman" panose="02020603050405020304" pitchFamily="18" charset="0"/>
                <a:cs typeface="Times New Roman" panose="02020603050405020304" pitchFamily="18" charset="0"/>
              </a:rPr>
              <a:t>luận</a:t>
            </a:r>
            <a:r>
              <a:rPr lang="en-US" sz="2800" b="1" i="0" dirty="0">
                <a:solidFill>
                  <a:schemeClr val="tx1"/>
                </a:solidFill>
                <a:effectLst/>
                <a:latin typeface="Times New Roman" panose="02020603050405020304" pitchFamily="18" charset="0"/>
                <a:cs typeface="Times New Roman" panose="02020603050405020304" pitchFamily="18" charset="0"/>
              </a:rPr>
              <a:t>: </a:t>
            </a:r>
            <a:endParaRPr lang="en-US" sz="28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1AD83660-6E49-44C5-8120-EF8F3F9049EB}"/>
              </a:ext>
            </a:extLst>
          </p:cNvPr>
          <p:cNvCxnSpPr>
            <a:cxnSpLocks/>
            <a:stCxn id="10" idx="3"/>
          </p:cNvCxnSpPr>
          <p:nvPr/>
        </p:nvCxnSpPr>
        <p:spPr>
          <a:xfrm>
            <a:off x="1890445" y="2639901"/>
            <a:ext cx="7294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B50B9BFF-BAEA-4EC1-A930-94DE179E2706}"/>
              </a:ext>
            </a:extLst>
          </p:cNvPr>
          <p:cNvSpPr/>
          <p:nvPr/>
        </p:nvSpPr>
        <p:spPr>
          <a:xfrm>
            <a:off x="2640458" y="2276950"/>
            <a:ext cx="3455542" cy="726673"/>
          </a:xfrm>
          <a:prstGeom prst="round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FF"/>
                </a:solidFill>
                <a:latin typeface="Times New Roman" panose="02020603050405020304" pitchFamily="18" charset="0"/>
                <a:cs typeface="Times New Roman" panose="02020603050405020304" pitchFamily="18" charset="0"/>
              </a:rPr>
              <a:t>Kích hoạt tổng hợp</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0C063D26-04F3-4341-BC01-95B18C5620DD}"/>
              </a:ext>
            </a:extLst>
          </p:cNvPr>
          <p:cNvCxnSpPr>
            <a:cxnSpLocks/>
            <a:stCxn id="17" idx="3"/>
            <a:endCxn id="27" idx="1"/>
          </p:cNvCxnSpPr>
          <p:nvPr/>
        </p:nvCxnSpPr>
        <p:spPr>
          <a:xfrm flipV="1">
            <a:off x="6096000" y="1873082"/>
            <a:ext cx="1238035" cy="767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5FEC978-9587-4DBB-9FDC-59A329231CA6}"/>
              </a:ext>
            </a:extLst>
          </p:cNvPr>
          <p:cNvSpPr/>
          <p:nvPr/>
        </p:nvSpPr>
        <p:spPr>
          <a:xfrm>
            <a:off x="7334035" y="1509745"/>
            <a:ext cx="2683268" cy="726673"/>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FF"/>
                </a:solidFill>
                <a:latin typeface="Times New Roman" panose="02020603050405020304" pitchFamily="18" charset="0"/>
                <a:cs typeface="Times New Roman" panose="02020603050405020304" pitchFamily="18" charset="0"/>
              </a:rPr>
              <a:t>β–galactosidase</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FB2397B8-5A7F-4FAB-87A7-96BF7EA0B3E7}"/>
              </a:ext>
            </a:extLst>
          </p:cNvPr>
          <p:cNvCxnSpPr>
            <a:cxnSpLocks/>
          </p:cNvCxnSpPr>
          <p:nvPr/>
        </p:nvCxnSpPr>
        <p:spPr>
          <a:xfrm flipV="1">
            <a:off x="6095999" y="2639901"/>
            <a:ext cx="1238036" cy="21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0E2BB86-EE2F-42DA-A4B0-6F76367EE3F6}"/>
              </a:ext>
            </a:extLst>
          </p:cNvPr>
          <p:cNvSpPr/>
          <p:nvPr/>
        </p:nvSpPr>
        <p:spPr>
          <a:xfrm>
            <a:off x="7334035" y="2298363"/>
            <a:ext cx="2714091" cy="726673"/>
          </a:xfrm>
          <a:prstGeom prst="round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Permease </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2BA62E0D-B459-4D72-B114-B87EDFBA4C5C}"/>
              </a:ext>
            </a:extLst>
          </p:cNvPr>
          <p:cNvCxnSpPr>
            <a:cxnSpLocks/>
            <a:endCxn id="39" idx="1"/>
          </p:cNvCxnSpPr>
          <p:nvPr/>
        </p:nvCxnSpPr>
        <p:spPr>
          <a:xfrm>
            <a:off x="6095999" y="2668411"/>
            <a:ext cx="1238036" cy="7926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71E8C3D-FA61-4B10-B568-325718F820F4}"/>
              </a:ext>
            </a:extLst>
          </p:cNvPr>
          <p:cNvSpPr/>
          <p:nvPr/>
        </p:nvSpPr>
        <p:spPr>
          <a:xfrm>
            <a:off x="7334035" y="3097688"/>
            <a:ext cx="2714091" cy="726673"/>
          </a:xfrm>
          <a:prstGeom prst="round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9933FF"/>
                </a:solidFill>
                <a:latin typeface="Times New Roman" panose="02020603050405020304" pitchFamily="18" charset="0"/>
                <a:cs typeface="Times New Roman" panose="02020603050405020304" pitchFamily="18" charset="0"/>
              </a:rPr>
              <a:t>Transacetylase</a:t>
            </a:r>
            <a:endParaRPr lang="en-US" sz="2800" b="1" dirty="0">
              <a:solidFill>
                <a:srgbClr val="9933FF"/>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AEB308A8-13EC-4711-BB09-11D0838082EF}"/>
              </a:ext>
            </a:extLst>
          </p:cNvPr>
          <p:cNvSpPr txBox="1"/>
          <p:nvPr/>
        </p:nvSpPr>
        <p:spPr>
          <a:xfrm>
            <a:off x="64211" y="4461913"/>
            <a:ext cx="11869222" cy="1077218"/>
          </a:xfrm>
          <a:prstGeom prst="rect">
            <a:avLst/>
          </a:prstGeom>
          <a:noFill/>
        </p:spPr>
        <p:txBody>
          <a:bodyPr wrap="square">
            <a:spAutoFit/>
          </a:bodyPr>
          <a:lstStyle/>
          <a:p>
            <a:pPr>
              <a:spcBef>
                <a:spcPts val="300"/>
              </a:spcBef>
              <a:spcAft>
                <a:spcPts val="300"/>
              </a:spcAft>
            </a:pPr>
            <a:r>
              <a:rPr lang="en-US" sz="32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Trình</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tự</a:t>
            </a:r>
            <a:r>
              <a:rPr lang="en-US" sz="3200" b="1" dirty="0">
                <a:solidFill>
                  <a:srgbClr val="C00000"/>
                </a:solidFill>
                <a:effectLst/>
                <a:latin typeface="Times New Roman" panose="02020603050405020304" pitchFamily="18" charset="0"/>
                <a:cs typeface="Times New Roman" panose="02020603050405020304" pitchFamily="18" charset="0"/>
              </a:rPr>
              <a:t> gene </a:t>
            </a:r>
            <a:r>
              <a:rPr lang="en-US" sz="3200" b="1" dirty="0" err="1">
                <a:solidFill>
                  <a:srgbClr val="C00000"/>
                </a:solidFill>
                <a:effectLst/>
                <a:latin typeface="Times New Roman" panose="02020603050405020304" pitchFamily="18" charset="0"/>
                <a:cs typeface="Times New Roman" panose="02020603050405020304" pitchFamily="18" charset="0"/>
              </a:rPr>
              <a:t>quy</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định</a:t>
            </a:r>
            <a:r>
              <a:rPr lang="en-US" sz="3200" b="1" dirty="0">
                <a:solidFill>
                  <a:srgbClr val="C00000"/>
                </a:solidFill>
                <a:effectLst/>
                <a:latin typeface="Times New Roman" panose="02020603050405020304" pitchFamily="18" charset="0"/>
                <a:cs typeface="Times New Roman" panose="02020603050405020304" pitchFamily="18" charset="0"/>
              </a:rPr>
              <a:t> 3 enzyme:β- </a:t>
            </a:r>
            <a:r>
              <a:rPr lang="en-US" sz="3200" b="1" dirty="0" err="1">
                <a:solidFill>
                  <a:srgbClr val="C00000"/>
                </a:solidFill>
                <a:effectLst/>
                <a:latin typeface="Times New Roman" panose="02020603050405020304" pitchFamily="18" charset="0"/>
                <a:cs typeface="Times New Roman" panose="02020603050405020304" pitchFamily="18" charset="0"/>
              </a:rPr>
              <a:t>galatosidase</a:t>
            </a:r>
            <a:r>
              <a:rPr lang="en-US" sz="3200" b="1" dirty="0">
                <a:solidFill>
                  <a:srgbClr val="C00000"/>
                </a:solidFill>
                <a:effectLst/>
                <a:latin typeface="Times New Roman" panose="02020603050405020304" pitchFamily="18" charset="0"/>
                <a:cs typeface="Times New Roman" panose="02020603050405020304" pitchFamily="18" charset="0"/>
              </a:rPr>
              <a:t> permease </a:t>
            </a:r>
            <a:r>
              <a:rPr lang="en-US" sz="3200" b="1" dirty="0" err="1">
                <a:solidFill>
                  <a:srgbClr val="C00000"/>
                </a:solidFill>
                <a:effectLst/>
                <a:latin typeface="Times New Roman" panose="02020603050405020304" pitchFamily="18" charset="0"/>
                <a:cs typeface="Times New Roman" panose="02020603050405020304" pitchFamily="18" charset="0"/>
              </a:rPr>
              <a:t>và</a:t>
            </a:r>
            <a:r>
              <a:rPr lang="en-US" sz="3200" b="1" dirty="0">
                <a:solidFill>
                  <a:srgbClr val="C00000"/>
                </a:solidFill>
                <a:effectLst/>
                <a:latin typeface="Times New Roman" panose="02020603050405020304" pitchFamily="18" charset="0"/>
                <a:cs typeface="Times New Roman" panose="02020603050405020304" pitchFamily="18" charset="0"/>
              </a:rPr>
              <a:t> transacetylase </a:t>
            </a:r>
            <a:r>
              <a:rPr lang="en-US" sz="3200" b="1" dirty="0" err="1">
                <a:solidFill>
                  <a:srgbClr val="C00000"/>
                </a:solidFill>
                <a:effectLst/>
                <a:latin typeface="Times New Roman" panose="02020603050405020304" pitchFamily="18" charset="0"/>
                <a:cs typeface="Times New Roman" panose="02020603050405020304" pitchFamily="18" charset="0"/>
              </a:rPr>
              <a:t>nằm</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liền</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nhau</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trong</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một</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vùng</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của</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phân</a:t>
            </a:r>
            <a:r>
              <a:rPr lang="en-US" sz="3200" b="1" dirty="0">
                <a:solidFill>
                  <a:srgbClr val="C00000"/>
                </a:solidFill>
                <a:effectLst/>
                <a:latin typeface="Times New Roman" panose="02020603050405020304" pitchFamily="18" charset="0"/>
                <a:cs typeface="Times New Roman" panose="02020603050405020304" pitchFamily="18" charset="0"/>
              </a:rPr>
              <a:t> </a:t>
            </a:r>
            <a:r>
              <a:rPr lang="en-US" sz="3200" b="1" dirty="0" err="1">
                <a:solidFill>
                  <a:srgbClr val="C00000"/>
                </a:solidFill>
                <a:effectLst/>
                <a:latin typeface="Times New Roman" panose="02020603050405020304" pitchFamily="18" charset="0"/>
                <a:cs typeface="Times New Roman" panose="02020603050405020304" pitchFamily="18" charset="0"/>
              </a:rPr>
              <a:t>tử</a:t>
            </a:r>
            <a:r>
              <a:rPr lang="en-US" sz="3200" b="1" dirty="0">
                <a:solidFill>
                  <a:srgbClr val="C00000"/>
                </a:solidFill>
                <a:effectLst/>
                <a:latin typeface="Times New Roman" panose="02020603050405020304" pitchFamily="18" charset="0"/>
                <a:cs typeface="Times New Roman" panose="02020603050405020304" pitchFamily="18" charset="0"/>
              </a:rPr>
              <a:t> DNA.</a:t>
            </a:r>
            <a:endPar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7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7" grpId="0" animBg="1"/>
      <p:bldP spid="34" grpId="0" animBg="1"/>
      <p:bldP spid="39"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81976-18F9-4D7B-94EA-AE62CC679431}"/>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a.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vi-VN" sz="2800" b="1" i="1" spc="-6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12F795C4-C924-4FA7-980A-251F94B03C76}"/>
              </a:ext>
            </a:extLst>
          </p:cNvPr>
          <p:cNvSpPr/>
          <p:nvPr/>
        </p:nvSpPr>
        <p:spPr>
          <a:xfrm>
            <a:off x="987813" y="1090001"/>
            <a:ext cx="10808142" cy="2464857"/>
          </a:xfrm>
          <a:custGeom>
            <a:avLst/>
            <a:gdLst/>
            <a:ahLst/>
            <a:cxnLst/>
            <a:rect l="l" t="t" r="r" b="b"/>
            <a:pathLst>
              <a:path w="16457960" h="3010603">
                <a:moveTo>
                  <a:pt x="0" y="0"/>
                </a:moveTo>
                <a:lnTo>
                  <a:pt x="16457961" y="0"/>
                </a:lnTo>
                <a:lnTo>
                  <a:pt x="16457961" y="3010602"/>
                </a:lnTo>
                <a:lnTo>
                  <a:pt x="0" y="3010602"/>
                </a:lnTo>
                <a:lnTo>
                  <a:pt x="0" y="0"/>
                </a:lnTo>
                <a:close/>
              </a:path>
            </a:pathLst>
          </a:custGeom>
          <a:blipFill>
            <a:blip r:embed="rId3"/>
            <a:stretch>
              <a:fillRect/>
            </a:stretch>
          </a:blipFill>
        </p:spPr>
      </p:sp>
      <p:sp>
        <p:nvSpPr>
          <p:cNvPr id="5" name="Cloud 4">
            <a:extLst>
              <a:ext uri="{FF2B5EF4-FFF2-40B4-BE49-F238E27FC236}">
                <a16:creationId xmlns:a16="http://schemas.microsoft.com/office/drawing/2014/main" id="{E2DCC1C8-C51B-477A-AF0F-62CFDC1AF214}"/>
              </a:ext>
            </a:extLst>
          </p:cNvPr>
          <p:cNvSpPr/>
          <p:nvPr/>
        </p:nvSpPr>
        <p:spPr>
          <a:xfrm>
            <a:off x="6096000" y="3836458"/>
            <a:ext cx="5054885" cy="1808251"/>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Operon lac </a:t>
            </a:r>
            <a:r>
              <a:rPr lang="en-US" sz="3200" b="1" dirty="0" err="1">
                <a:solidFill>
                  <a:srgbClr val="C00000"/>
                </a:solidFill>
                <a:latin typeface="Times New Roman" panose="02020603050405020304" pitchFamily="18" charset="0"/>
                <a:cs typeface="Times New Roman" panose="02020603050405020304" pitchFamily="18" charset="0"/>
              </a:rPr>
              <a:t>là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gì</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8209078-F74B-48CA-BD8D-E938EB33A938}"/>
              </a:ext>
            </a:extLst>
          </p:cNvPr>
          <p:cNvSpPr txBox="1"/>
          <p:nvPr/>
        </p:nvSpPr>
        <p:spPr>
          <a:xfrm>
            <a:off x="317152" y="4740583"/>
            <a:ext cx="11478803" cy="1077218"/>
          </a:xfrm>
          <a:prstGeom prst="rect">
            <a:avLst/>
          </a:prstGeom>
          <a:solidFill>
            <a:schemeClr val="tx2">
              <a:lumMod val="20000"/>
              <a:lumOff val="80000"/>
            </a:schemeClr>
          </a:solidFill>
        </p:spPr>
        <p:txBody>
          <a:bodyPr wrap="square">
            <a:spAutoFit/>
          </a:bodyPr>
          <a:lstStyle/>
          <a:p>
            <a:pPr>
              <a:spcBef>
                <a:spcPct val="0"/>
              </a:spcBef>
            </a:pPr>
            <a:r>
              <a:rPr lang="en-US" sz="3200" b="1" dirty="0">
                <a:solidFill>
                  <a:srgbClr val="FF0000"/>
                </a:solidFill>
                <a:latin typeface="Times New Roman" panose="02020603050405020304" pitchFamily="18" charset="0"/>
                <a:cs typeface="Times New Roman" panose="02020603050405020304" pitchFamily="18" charset="0"/>
              </a:rPr>
              <a:t>* Operon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gene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mRNA.</a:t>
            </a:r>
          </a:p>
        </p:txBody>
      </p:sp>
    </p:spTree>
    <p:extLst>
      <p:ext uri="{BB962C8B-B14F-4D97-AF65-F5344CB8AC3E}">
        <p14:creationId xmlns:p14="http://schemas.microsoft.com/office/powerpoint/2010/main" val="29530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E24645-BE93-45E7-9F11-22B937B1CD56}"/>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a.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vi-VN" sz="2800" b="1" i="1" spc="-6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FE11EA-4781-4261-8122-E204CD981DCA}"/>
              </a:ext>
            </a:extLst>
          </p:cNvPr>
          <p:cNvPicPr>
            <a:picLocks noChangeAspect="1"/>
          </p:cNvPicPr>
          <p:nvPr/>
        </p:nvPicPr>
        <p:blipFill>
          <a:blip r:embed="rId2"/>
          <a:stretch>
            <a:fillRect/>
          </a:stretch>
        </p:blipFill>
        <p:spPr>
          <a:xfrm>
            <a:off x="2753474" y="954107"/>
            <a:ext cx="9159285" cy="2474893"/>
          </a:xfrm>
          <a:prstGeom prst="rect">
            <a:avLst/>
          </a:prstGeom>
        </p:spPr>
      </p:pic>
      <p:sp>
        <p:nvSpPr>
          <p:cNvPr id="8" name="Cloud 7">
            <a:extLst>
              <a:ext uri="{FF2B5EF4-FFF2-40B4-BE49-F238E27FC236}">
                <a16:creationId xmlns:a16="http://schemas.microsoft.com/office/drawing/2014/main" id="{7E0A5B91-8AB3-47E2-81E9-12AA33859D5E}"/>
              </a:ext>
            </a:extLst>
          </p:cNvPr>
          <p:cNvSpPr/>
          <p:nvPr/>
        </p:nvSpPr>
        <p:spPr>
          <a:xfrm>
            <a:off x="4694437" y="3602482"/>
            <a:ext cx="5917914" cy="209592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Operon lac </a:t>
            </a:r>
            <a:r>
              <a:rPr lang="en-US" sz="3200" b="1" dirty="0" err="1">
                <a:solidFill>
                  <a:srgbClr val="FF0000"/>
                </a:solidFill>
                <a:latin typeface="Times New Roman" panose="02020603050405020304" pitchFamily="18" charset="0"/>
                <a:cs typeface="Times New Roman" panose="02020603050405020304" pitchFamily="18" charset="0"/>
              </a:rPr>
              <a:t>gồm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49463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7344C-AC44-40AD-9FC9-3A88ED31DB2E}"/>
              </a:ext>
            </a:extLst>
          </p:cNvPr>
          <p:cNvSpPr txBox="1"/>
          <p:nvPr/>
        </p:nvSpPr>
        <p:spPr>
          <a:xfrm>
            <a:off x="140415" y="0"/>
            <a:ext cx="104719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operon</a:t>
            </a:r>
            <a:endPar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231F20"/>
                </a:solidFill>
                <a:latin typeface="Times New Roman" panose="02020603050405020304" pitchFamily="18" charset="0"/>
                <a:cs typeface="Times New Roman" panose="02020603050405020304" pitchFamily="18" charset="0"/>
              </a:rPr>
              <a:t>a.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vi-VN" sz="2800" b="1" i="1" spc="-6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i="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operon lac</a:t>
            </a:r>
            <a:endParaRPr lang="en-US" sz="2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87748EF-43A5-4F3E-810B-1C8BFEF81D2D}"/>
              </a:ext>
            </a:extLst>
          </p:cNvPr>
          <p:cNvSpPr txBox="1"/>
          <p:nvPr/>
        </p:nvSpPr>
        <p:spPr>
          <a:xfrm>
            <a:off x="985034" y="954107"/>
            <a:ext cx="10809699"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Xem</a:t>
            </a:r>
            <a:r>
              <a:rPr lang="en-US" sz="2800" b="1" dirty="0">
                <a:solidFill>
                  <a:srgbClr val="FF0000"/>
                </a:solidFill>
                <a:latin typeface="Times New Roman" panose="02020603050405020304" pitchFamily="18" charset="0"/>
                <a:cs typeface="Times New Roman" panose="02020603050405020304" pitchFamily="18" charset="0"/>
              </a:rPr>
              <a:t> video, </a:t>
            </a:r>
            <a:r>
              <a:rPr lang="en-US" sz="2800" b="1" dirty="0" err="1">
                <a:solidFill>
                  <a:srgbClr val="FF0000"/>
                </a:solidFill>
                <a:latin typeface="Times New Roman" panose="02020603050405020304" pitchFamily="18" charset="0"/>
                <a:cs typeface="Times New Roman" panose="02020603050405020304" pitchFamily="18" charset="0"/>
              </a:rPr>
              <a:t>nghiên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cứu</a:t>
            </a:r>
            <a:r>
              <a:rPr lang="en-US" sz="2800" b="1" dirty="0">
                <a:solidFill>
                  <a:srgbClr val="FF0000"/>
                </a:solidFill>
                <a:latin typeface="Times New Roman" panose="02020603050405020304" pitchFamily="18" charset="0"/>
                <a:cs typeface="Times New Roman" panose="02020603050405020304" pitchFamily="18" charset="0"/>
              </a:rPr>
              <a:t> SGK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PHT2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Operon lac:</a:t>
            </a:r>
            <a:endParaRPr lang="en-US" sz="2800" b="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5">
            <a:extLst>
              <a:ext uri="{FF2B5EF4-FFF2-40B4-BE49-F238E27FC236}">
                <a16:creationId xmlns:a16="http://schemas.microsoft.com/office/drawing/2014/main" id="{7F2C735A-CB82-4F6D-AB2C-57CB4BEF8507}"/>
              </a:ext>
            </a:extLst>
          </p:cNvPr>
          <p:cNvGraphicFramePr>
            <a:graphicFrameLocks noGrp="1"/>
          </p:cNvGraphicFramePr>
          <p:nvPr>
            <p:extLst>
              <p:ext uri="{D42A27DB-BD31-4B8C-83A1-F6EECF244321}">
                <p14:modId xmlns:p14="http://schemas.microsoft.com/office/powerpoint/2010/main" val="3404256870"/>
              </p:ext>
            </p:extLst>
          </p:nvPr>
        </p:nvGraphicFramePr>
        <p:xfrm>
          <a:off x="296545" y="2168221"/>
          <a:ext cx="11416872" cy="3108960"/>
        </p:xfrm>
        <a:graphic>
          <a:graphicData uri="http://schemas.openxmlformats.org/drawingml/2006/table">
            <a:tbl>
              <a:tblPr firstRow="1" bandRow="1">
                <a:tableStyleId>{5C22544A-7EE6-4342-B048-85BDC9FD1C3A}</a:tableStyleId>
              </a:tblPr>
              <a:tblGrid>
                <a:gridCol w="2406436">
                  <a:extLst>
                    <a:ext uri="{9D8B030D-6E8A-4147-A177-3AD203B41FA5}">
                      <a16:colId xmlns:a16="http://schemas.microsoft.com/office/drawing/2014/main" val="3176337704"/>
                    </a:ext>
                  </a:extLst>
                </a:gridCol>
                <a:gridCol w="9010436">
                  <a:extLst>
                    <a:ext uri="{9D8B030D-6E8A-4147-A177-3AD203B41FA5}">
                      <a16:colId xmlns:a16="http://schemas.microsoft.com/office/drawing/2014/main" val="874856429"/>
                    </a:ext>
                  </a:extLst>
                </a:gridCol>
              </a:tblGrid>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Operon lac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439975"/>
                  </a:ext>
                </a:extLst>
              </a:tr>
              <a:tr h="370840">
                <a:tc rowSpan="2">
                  <a:txBody>
                    <a:bodyPr/>
                    <a:lstStyle/>
                    <a:p>
                      <a:r>
                        <a:rPr lang="en-US" sz="2800" b="1" dirty="0" err="1">
                          <a:latin typeface="Times New Roman" panose="02020603050405020304" pitchFamily="18" charset="0"/>
                          <a:cs typeface="Times New Roman" panose="02020603050405020304" pitchFamily="18" charset="0"/>
                        </a:rPr>
                        <a:t>Vùng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hòa</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50634"/>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851884"/>
                  </a:ext>
                </a:extLst>
              </a:tr>
              <a:tr h="370840">
                <a:tc rowSpan="3">
                  <a:txBody>
                    <a:bodyPr/>
                    <a:lstStyle/>
                    <a:p>
                      <a:r>
                        <a:rPr lang="en-US" sz="2800" b="1" dirty="0">
                          <a:latin typeface="Times New Roman" panose="02020603050405020304" pitchFamily="18" charset="0"/>
                          <a:cs typeface="Times New Roman" panose="02020603050405020304" pitchFamily="18" charset="0"/>
                        </a:rPr>
                        <a:t>Gen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071664"/>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0936049"/>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4422291"/>
                  </a:ext>
                </a:extLst>
              </a:tr>
            </a:tbl>
          </a:graphicData>
        </a:graphic>
      </p:graphicFrame>
    </p:spTree>
    <p:extLst>
      <p:ext uri="{BB962C8B-B14F-4D97-AF65-F5344CB8AC3E}">
        <p14:creationId xmlns:p14="http://schemas.microsoft.com/office/powerpoint/2010/main" val="33778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1721</Words>
  <Application>Microsoft Office PowerPoint</Application>
  <PresentationFormat>Widescreen</PresentationFormat>
  <Paragraphs>190</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 Ý NGHĨA VÀ ỨNG DỤNG THỰC TIỄN CỦA ĐIỀU HOÀ BIỂU HIỆN GENE 1. Ý nghĩa  </vt:lpstr>
      <vt:lpstr>Em hãy quan sát một số hình ảnh sau và cho biết ý nghĩa của điều hòa hoạt động gene đối với: y học, trồng trọt và chăn nuôi ?</vt:lpstr>
      <vt:lpstr>2. Ứng dụng thực tiễn * Trong y học  </vt:lpstr>
      <vt:lpstr>PowerPoint Presentation</vt:lpstr>
      <vt:lpstr>* Trong trồng trọt  Các nhà khoa học có thể chủ động đóng, mở một số gene nhất định ở cây trồng phù hợp với nhu cầu sản xuất. </vt:lpstr>
      <vt:lpstr>*Trong chăn nuôi:  Người ta có thể sử dụng các hormone sinh dục để điều khiển tỉ lệ giới tính ở động vật.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 Quoc Trieu</dc:creator>
  <cp:lastModifiedBy>PC</cp:lastModifiedBy>
  <cp:revision>79</cp:revision>
  <dcterms:created xsi:type="dcterms:W3CDTF">2024-07-04T01:17:35Z</dcterms:created>
  <dcterms:modified xsi:type="dcterms:W3CDTF">2025-09-30T09:10:12Z</dcterms:modified>
</cp:coreProperties>
</file>