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310" r:id="rId2"/>
    <p:sldId id="263" r:id="rId3"/>
    <p:sldId id="269" r:id="rId4"/>
    <p:sldId id="256" r:id="rId5"/>
    <p:sldId id="257" r:id="rId6"/>
    <p:sldId id="258" r:id="rId7"/>
    <p:sldId id="259" r:id="rId8"/>
    <p:sldId id="270" r:id="rId9"/>
    <p:sldId id="271" r:id="rId10"/>
    <p:sldId id="311" r:id="rId11"/>
    <p:sldId id="290" r:id="rId12"/>
    <p:sldId id="291" r:id="rId13"/>
    <p:sldId id="312" r:id="rId14"/>
    <p:sldId id="313" r:id="rId15"/>
    <p:sldId id="288" r:id="rId16"/>
    <p:sldId id="308" r:id="rId17"/>
    <p:sldId id="283" r:id="rId18"/>
    <p:sldId id="278" r:id="rId19"/>
    <p:sldId id="284" r:id="rId20"/>
    <p:sldId id="292" r:id="rId21"/>
    <p:sldId id="298" r:id="rId22"/>
    <p:sldId id="281" r:id="rId23"/>
    <p:sldId id="28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5E"/>
    <a:srgbClr val="2F8D46"/>
    <a:srgbClr val="EDF4FE"/>
    <a:srgbClr val="EDF4FC"/>
    <a:srgbClr val="FFFFFF"/>
    <a:srgbClr val="174D4A"/>
    <a:srgbClr val="EFFBFA"/>
    <a:srgbClr val="DAF6F4"/>
    <a:srgbClr val="CDF3F0"/>
    <a:srgbClr val="35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5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3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06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08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2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8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5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1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6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DAE563-91E0-44A6-A718-FD9420A7679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1F073C-2C97-4B2E-8FDD-72287ECA13D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ABD31-7B4D-4A86-B301-926955C5E4D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03131"/>
            <a:ext cx="656916" cy="6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4A95-D8C3-1D12-432F-8C6C9C9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5898" y="-237068"/>
            <a:ext cx="17657372" cy="2023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4CBC-6E9E-3151-2365-FF14B2DA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ông nghệ chỉnh sửa gen và tương lai của ngành thực phẩm – Kỳ 2: Hướng tới  một chế độ ăn uống lành mạnh và phát triển nông nghiệp bền vững - HUSTA">
            <a:extLst>
              <a:ext uri="{FF2B5EF4-FFF2-40B4-BE49-F238E27FC236}">
                <a16:creationId xmlns:a16="http://schemas.microsoft.com/office/drawing/2014/main" id="{868A331D-D1E0-48ED-5EC2-E1005F48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01A2-4E2A-BE28-CBB3-0F7CA6FFC900}"/>
              </a:ext>
            </a:extLst>
          </p:cNvPr>
          <p:cNvSpPr txBox="1"/>
          <p:nvPr/>
        </p:nvSpPr>
        <p:spPr>
          <a:xfrm>
            <a:off x="2374709" y="982132"/>
            <a:ext cx="880022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5: CÔNG NGHỆ </a:t>
            </a:r>
            <a:r>
              <a:rPr kumimoji="0" lang="en-US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 TRUYỀN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FE98-4DE4-37C4-BE06-19824684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74E4-287E-658A-4AAC-FE717D18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9.jpeg" descr="A diagram of a dna sequence&#10;&#10;Description automatically generated">
            <a:extLst>
              <a:ext uri="{FF2B5EF4-FFF2-40B4-BE49-F238E27FC236}">
                <a16:creationId xmlns:a16="http://schemas.microsoft.com/office/drawing/2014/main" id="{B429E701-DB55-7B49-1E7A-607282FE5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259307" y="1705052"/>
            <a:ext cx="11750723" cy="4463736"/>
          </a:xfrm>
          <a:prstGeom prst="rect">
            <a:avLst/>
          </a:prstGeom>
          <a:solidFill>
            <a:srgbClr val="EFFBFA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quy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kĩ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DNA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nguồn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DNA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tái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DNA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vector.</a:t>
            </a:r>
          </a:p>
          <a:p>
            <a:pPr marR="0" lvl="0">
              <a:spcBef>
                <a:spcPts val="25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01955" algn="l"/>
              </a:tabLst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marR="0" lvl="0">
              <a:spcBef>
                <a:spcPts val="25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01955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vi-VN" sz="2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250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01955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25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01955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R="0" lvl="0">
              <a:spcBef>
                <a:spcPts val="25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401955" algn="l"/>
              </a:tabLst>
            </a:pPr>
            <a:r>
              <a:rPr lang="en-US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Palatino Linotype" panose="02040502050505030304" pitchFamily="18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2964775" y="207905"/>
            <a:ext cx="6595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84B5E"/>
                </a:solidFill>
                <a:latin typeface="Palatino Linotype" panose="02040502050505030304" pitchFamily="18" charset="0"/>
                <a:cs typeface="Arial"/>
                <a:sym typeface="Arial"/>
              </a:rPr>
              <a:t>CÔNG NGHỆ DNA TÁI TỔ HỢP</a:t>
            </a:r>
          </a:p>
        </p:txBody>
      </p:sp>
    </p:spTree>
    <p:extLst>
      <p:ext uri="{BB962C8B-B14F-4D97-AF65-F5344CB8AC3E}">
        <p14:creationId xmlns:p14="http://schemas.microsoft.com/office/powerpoint/2010/main" val="17754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32498" y="139666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84B5E"/>
                </a:solidFill>
                <a:latin typeface="Palatino Linotype" panose="02040502050505030304" pitchFamily="18" charset="0"/>
                <a:cs typeface="Arial"/>
                <a:sym typeface="Arial"/>
              </a:rPr>
              <a:t>MỘT SỐ THÀNH TỰU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C7A595-A9E0-C321-B8C9-18C87EDF6AB4}"/>
              </a:ext>
            </a:extLst>
          </p:cNvPr>
          <p:cNvSpPr/>
          <p:nvPr/>
        </p:nvSpPr>
        <p:spPr>
          <a:xfrm>
            <a:off x="4314967" y="902001"/>
            <a:ext cx="4044287" cy="58477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18034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0" name="Picture 4" descr="Insulin và hành trình hơn một thế kỷ cứu hàng triệu bệnh nhân tiểu đường  thoát án tử - Báo An Giang Online">
            <a:extLst>
              <a:ext uri="{FF2B5EF4-FFF2-40B4-BE49-F238E27FC236}">
                <a16:creationId xmlns:a16="http://schemas.microsoft.com/office/drawing/2014/main" id="{3185ACB6-A53A-5488-9D50-FE84CD23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74" y="1763172"/>
            <a:ext cx="5541016" cy="34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lhi High Court Asks Centre's Counsel To Seek Instructions On Plea Against  Alleged Exorbitant Pricing Of Covid-19 Vaccine">
            <a:extLst>
              <a:ext uri="{FF2B5EF4-FFF2-40B4-BE49-F238E27FC236}">
                <a16:creationId xmlns:a16="http://schemas.microsoft.com/office/drawing/2014/main" id="{4FF086AC-6EC9-276F-46CB-8CCABDC49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r="10345"/>
          <a:stretch/>
        </p:blipFill>
        <p:spPr bwMode="auto">
          <a:xfrm>
            <a:off x="6337111" y="1763172"/>
            <a:ext cx="5290782" cy="34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0C74A-9282-D8B4-6A69-54004D8A58E7}"/>
              </a:ext>
            </a:extLst>
          </p:cNvPr>
          <p:cNvSpPr txBox="1"/>
          <p:nvPr/>
        </p:nvSpPr>
        <p:spPr>
          <a:xfrm>
            <a:off x="493550" y="5418300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insulin –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solidFill>
                <a:srgbClr val="084B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25D2A-F601-FA5C-3760-C759C63EDF87}"/>
              </a:ext>
            </a:extLst>
          </p:cNvPr>
          <p:cNvSpPr txBox="1"/>
          <p:nvPr/>
        </p:nvSpPr>
        <p:spPr>
          <a:xfrm>
            <a:off x="7346243" y="5418300"/>
            <a:ext cx="278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Vaccine – Covid-19</a:t>
            </a:r>
          </a:p>
        </p:txBody>
      </p:sp>
    </p:spTree>
    <p:extLst>
      <p:ext uri="{BB962C8B-B14F-4D97-AF65-F5344CB8AC3E}">
        <p14:creationId xmlns:p14="http://schemas.microsoft.com/office/powerpoint/2010/main" val="26394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4074770" y="139666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Arial"/>
                <a:sym typeface="Arial"/>
              </a:rPr>
              <a:t>MỘT SỐ THÀNH TỰU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C7A595-A9E0-C321-B8C9-18C87EDF6AB4}"/>
              </a:ext>
            </a:extLst>
          </p:cNvPr>
          <p:cNvSpPr/>
          <p:nvPr/>
        </p:nvSpPr>
        <p:spPr>
          <a:xfrm>
            <a:off x="227462" y="724441"/>
            <a:ext cx="7428932" cy="58477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340">
              <a:lnSpc>
                <a:spcPct val="115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ngành công nghiệp và bảo vệ môi 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con vi khuẩn R-eutropha có thể chuyển hóa carbon thành xăng sinh học.">
            <a:extLst>
              <a:ext uri="{FF2B5EF4-FFF2-40B4-BE49-F238E27FC236}">
                <a16:creationId xmlns:a16="http://schemas.microsoft.com/office/drawing/2014/main" id="{11546E36-F372-0C92-E596-BD5F0E00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06" y="1638841"/>
            <a:ext cx="5799592" cy="32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6A707-63C8-AE1C-0EA4-9DCF53BA67C2}"/>
              </a:ext>
            </a:extLst>
          </p:cNvPr>
          <p:cNvSpPr txBox="1"/>
          <p:nvPr/>
        </p:nvSpPr>
        <p:spPr>
          <a:xfrm>
            <a:off x="6212006" y="5051623"/>
            <a:ext cx="55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vi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khuẩn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R-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eutropha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có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thể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chuyển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hóa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carbon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thành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xăng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sinh</a:t>
            </a:r>
            <a:r>
              <a:rPr lang="en-US" sz="2000" b="0" i="1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học</a:t>
            </a:r>
            <a:endParaRPr lang="en-US" sz="2000" dirty="0">
              <a:solidFill>
                <a:srgbClr val="084B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E2DC5BB6-1745-08FC-4EED-A4347B3C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092" y="1638841"/>
            <a:ext cx="5274150" cy="32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7AA156-7375-39A0-6750-A201320E35D3}"/>
              </a:ext>
            </a:extLst>
          </p:cNvPr>
          <p:cNvSpPr txBox="1"/>
          <p:nvPr/>
        </p:nvSpPr>
        <p:spPr>
          <a:xfrm>
            <a:off x="552941" y="5051623"/>
            <a:ext cx="540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Vi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khuẩn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tăng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khả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năng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xử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lí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chất</a:t>
            </a:r>
            <a:r>
              <a:rPr lang="en-US" sz="2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thải</a:t>
            </a:r>
            <a:endParaRPr lang="en-US" sz="24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4074770" y="139666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Arial"/>
                <a:sym typeface="Arial"/>
              </a:rPr>
              <a:t>MỘT SỐ THÀNH TỰU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C7A595-A9E0-C321-B8C9-18C87EDF6AB4}"/>
              </a:ext>
            </a:extLst>
          </p:cNvPr>
          <p:cNvSpPr/>
          <p:nvPr/>
        </p:nvSpPr>
        <p:spPr>
          <a:xfrm>
            <a:off x="227462" y="724441"/>
            <a:ext cx="4044287" cy="58477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34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0C74A-9282-D8B4-6A69-54004D8A58E7}"/>
              </a:ext>
            </a:extLst>
          </p:cNvPr>
          <p:cNvSpPr txBox="1"/>
          <p:nvPr/>
        </p:nvSpPr>
        <p:spPr>
          <a:xfrm>
            <a:off x="227462" y="5548783"/>
            <a:ext cx="511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 sinh vật được sử dụng làm chế phẩm thuốc trừ sâu sinh 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67F5D-3C2A-03B3-8A24-3CFEB38F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2" y="1616626"/>
            <a:ext cx="5584736" cy="3624748"/>
          </a:xfrm>
          <a:prstGeom prst="rect">
            <a:avLst/>
          </a:prstGeom>
        </p:spPr>
      </p:pic>
      <p:pic>
        <p:nvPicPr>
          <p:cNvPr id="4098" name="Picture 2" descr="Vĩnh Phúc: Hội thảo “Đánh giá hiệu quả mô hình 150 ha giống ngô chuyển gen NK66Bt  GT vụ đông 2015”">
            <a:extLst>
              <a:ext uri="{FF2B5EF4-FFF2-40B4-BE49-F238E27FC236}">
                <a16:creationId xmlns:a16="http://schemas.microsoft.com/office/drawing/2014/main" id="{F683D05F-1A74-4847-A9AF-7FDCA19A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16626"/>
            <a:ext cx="5584736" cy="36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68BD8-317E-7D7E-B024-D0D2877E4542}"/>
              </a:ext>
            </a:extLst>
          </p:cNvPr>
          <p:cNvSpPr txBox="1"/>
          <p:nvPr/>
        </p:nvSpPr>
        <p:spPr>
          <a:xfrm>
            <a:off x="5812198" y="5559408"/>
            <a:ext cx="609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NK66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/GT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400" dirty="0" smtClean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rgbClr val="084B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8431F7-B736-4AA2-A544-425480835F39}"/>
              </a:ext>
            </a:extLst>
          </p:cNvPr>
          <p:cNvSpPr txBox="1"/>
          <p:nvPr/>
        </p:nvSpPr>
        <p:spPr>
          <a:xfrm>
            <a:off x="547849" y="1302588"/>
            <a:ext cx="4757396" cy="3337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rgbClr val="084B5E"/>
                </a:solidFill>
                <a:latin typeface="Palatino Linotype" panose="02040502050505030304" pitchFamily="18" charset="0"/>
                <a:ea typeface="+mj-ea"/>
                <a:cs typeface="+mj-cs"/>
              </a:rPr>
              <a:t>CÂY TRẦU BÀ CÓ KHẢ NĂNG LỌC KHÔNG KHÍ</a:t>
            </a:r>
          </a:p>
        </p:txBody>
      </p:sp>
      <p:pic>
        <p:nvPicPr>
          <p:cNvPr id="2" name="CÂY TRẦU BÀ" descr="A person in a greenhouse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3592574D-D166-F76F-A5E4-4859B7139E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3;p28">
            <a:extLst>
              <a:ext uri="{FF2B5EF4-FFF2-40B4-BE49-F238E27FC236}">
                <a16:creationId xmlns:a16="http://schemas.microsoft.com/office/drawing/2014/main" id="{91CAD1E9-4D61-8327-7471-E74B0426C821}"/>
              </a:ext>
            </a:extLst>
          </p:cNvPr>
          <p:cNvSpPr txBox="1">
            <a:spLocks/>
          </p:cNvSpPr>
          <p:nvPr/>
        </p:nvSpPr>
        <p:spPr>
          <a:xfrm>
            <a:off x="1238045" y="42260"/>
            <a:ext cx="8416464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Krona One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  <a:sym typeface="Montserrat"/>
              </a:rPr>
              <a:t> gene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13C038-C806-3485-698B-96CF5045F9CC}"/>
              </a:ext>
            </a:extLst>
          </p:cNvPr>
          <p:cNvGrpSpPr/>
          <p:nvPr/>
        </p:nvGrpSpPr>
        <p:grpSpPr>
          <a:xfrm>
            <a:off x="191890" y="50780"/>
            <a:ext cx="898865" cy="862860"/>
            <a:chOff x="1013890" y="3319112"/>
            <a:chExt cx="898865" cy="8628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546B86-405B-79DB-E755-FC911A7EBAEE}"/>
                </a:ext>
              </a:extLst>
            </p:cNvPr>
            <p:cNvSpPr/>
            <p:nvPr/>
          </p:nvSpPr>
          <p:spPr>
            <a:xfrm>
              <a:off x="1013890" y="3319112"/>
              <a:ext cx="898865" cy="862860"/>
            </a:xfrm>
            <a:prstGeom prst="ellipse">
              <a:avLst/>
            </a:prstGeom>
            <a:solidFill>
              <a:srgbClr val="FF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1" name="Google Shape;333;p34">
              <a:extLst>
                <a:ext uri="{FF2B5EF4-FFF2-40B4-BE49-F238E27FC236}">
                  <a16:creationId xmlns:a16="http://schemas.microsoft.com/office/drawing/2014/main" id="{9DEC2354-AF48-CF7C-4F06-F4A6EE4011B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61180" y="3319112"/>
              <a:ext cx="604286" cy="593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ts val="1100"/>
                <a:buFont typeface="Nunito Light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sym typeface="Montserrat"/>
                </a:rPr>
                <a:t>II</a:t>
              </a:r>
            </a:p>
          </p:txBody>
        </p:sp>
      </p:grp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9CA28EB-8CFC-E13A-E773-E1FC7F68CA35}"/>
              </a:ext>
            </a:extLst>
          </p:cNvPr>
          <p:cNvSpPr/>
          <p:nvPr/>
        </p:nvSpPr>
        <p:spPr>
          <a:xfrm>
            <a:off x="270167" y="1708030"/>
            <a:ext cx="11651537" cy="3607120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GSK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5.2 .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Quan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Quan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Thành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 Thành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</a:t>
            </a:r>
          </a:p>
        </p:txBody>
      </p:sp>
    </p:spTree>
    <p:extLst>
      <p:ext uri="{BB962C8B-B14F-4D97-AF65-F5344CB8AC3E}">
        <p14:creationId xmlns:p14="http://schemas.microsoft.com/office/powerpoint/2010/main" val="22251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944020" y="457170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3200" b="1" kern="0" dirty="0">
              <a:solidFill>
                <a:srgbClr val="084B5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0DB8B68-100A-08C2-8A26-97B1BBEE17AC}"/>
              </a:ext>
            </a:extLst>
          </p:cNvPr>
          <p:cNvSpPr/>
          <p:nvPr/>
        </p:nvSpPr>
        <p:spPr>
          <a:xfrm>
            <a:off x="769255" y="1392334"/>
            <a:ext cx="10856063" cy="2858323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-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Là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những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sinh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vật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có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hệ</a:t>
            </a:r>
            <a:r>
              <a:rPr lang="en-US" sz="2400" b="1" kern="0" dirty="0">
                <a:solidFill>
                  <a:srgbClr val="FF0000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gene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đã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được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biến</a:t>
            </a:r>
            <a:r>
              <a:rPr lang="en-US" sz="2400" b="1" kern="0" dirty="0">
                <a:solidFill>
                  <a:srgbClr val="FF0000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,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chủ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yếu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là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có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thêm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gene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mới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từ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loài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khác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-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Mục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đích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: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tạo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ra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những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sinh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vật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có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đặc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điểm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khác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thường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chưa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từng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tồn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tại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trong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tự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nhiên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,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phục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vụ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nhu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cầu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khác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 con </a:t>
            </a:r>
            <a:r>
              <a:rPr lang="en-US" sz="2400" b="1" kern="0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người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A03FB-D116-DB1E-E250-EF043953117E}"/>
              </a:ext>
            </a:extLst>
          </p:cNvPr>
          <p:cNvSpPr txBox="1"/>
          <p:nvPr/>
        </p:nvSpPr>
        <p:spPr>
          <a:xfrm>
            <a:off x="944020" y="4817102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biến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3200" b="1" kern="0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gen</a:t>
            </a:r>
          </a:p>
        </p:txBody>
      </p:sp>
    </p:spTree>
    <p:extLst>
      <p:ext uri="{BB962C8B-B14F-4D97-AF65-F5344CB8AC3E}">
        <p14:creationId xmlns:p14="http://schemas.microsoft.com/office/powerpoint/2010/main" val="17907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3A8B2-2DC9-2FCF-EEAF-C5EEEB0E0E0D}"/>
              </a:ext>
            </a:extLst>
          </p:cNvPr>
          <p:cNvSpPr txBox="1"/>
          <p:nvPr/>
        </p:nvSpPr>
        <p:spPr>
          <a:xfrm>
            <a:off x="1192212" y="73446"/>
            <a:ext cx="100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Quan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sát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dưới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đây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nêu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nguyên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lí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động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A21FC-21EB-955B-C003-0EDDAA89B2E6}"/>
              </a:ext>
            </a:extLst>
          </p:cNvPr>
          <p:cNvGrpSpPr/>
          <p:nvPr/>
        </p:nvGrpSpPr>
        <p:grpSpPr>
          <a:xfrm>
            <a:off x="2279175" y="836749"/>
            <a:ext cx="7886963" cy="5808226"/>
            <a:chOff x="2350698" y="844142"/>
            <a:chExt cx="7897484" cy="5572212"/>
          </a:xfrm>
        </p:grpSpPr>
        <p:pic>
          <p:nvPicPr>
            <p:cNvPr id="4098" name="Picture 2" descr="Transgenic Mice Production-Microinjection">
              <a:extLst>
                <a:ext uri="{FF2B5EF4-FFF2-40B4-BE49-F238E27FC236}">
                  <a16:creationId xmlns:a16="http://schemas.microsoft.com/office/drawing/2014/main" id="{6FB62611-7715-5785-BE9E-9BDFD8E94D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" t="1353" r="1678" b="3635"/>
            <a:stretch/>
          </p:blipFill>
          <p:spPr bwMode="auto">
            <a:xfrm>
              <a:off x="2714445" y="844142"/>
              <a:ext cx="7404340" cy="536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1A7725-AEB4-8AC6-AD63-D112E058FC0C}"/>
                </a:ext>
              </a:extLst>
            </p:cNvPr>
            <p:cNvSpPr/>
            <p:nvPr/>
          </p:nvSpPr>
          <p:spPr>
            <a:xfrm>
              <a:off x="3157268" y="1074643"/>
              <a:ext cx="2139351" cy="154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64455-A214-E791-C97E-717B6417F9D4}"/>
                </a:ext>
              </a:extLst>
            </p:cNvPr>
            <p:cNvSpPr/>
            <p:nvPr/>
          </p:nvSpPr>
          <p:spPr>
            <a:xfrm>
              <a:off x="7338204" y="992038"/>
              <a:ext cx="2139351" cy="235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3F941-A3C2-5507-B62A-1ECBB39DE334}"/>
                </a:ext>
              </a:extLst>
            </p:cNvPr>
            <p:cNvSpPr/>
            <p:nvPr/>
          </p:nvSpPr>
          <p:spPr>
            <a:xfrm>
              <a:off x="7240438" y="3311497"/>
              <a:ext cx="2415396" cy="235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5B473-0EAD-E04F-407E-7A19A175AB2C}"/>
                </a:ext>
              </a:extLst>
            </p:cNvPr>
            <p:cNvSpPr/>
            <p:nvPr/>
          </p:nvSpPr>
          <p:spPr>
            <a:xfrm>
              <a:off x="3019245" y="2825542"/>
              <a:ext cx="2415396" cy="235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E53633-7FCD-3FB5-4576-7FF9FD50C715}"/>
                </a:ext>
              </a:extLst>
            </p:cNvPr>
            <p:cNvSpPr/>
            <p:nvPr/>
          </p:nvSpPr>
          <p:spPr>
            <a:xfrm>
              <a:off x="4074545" y="2825542"/>
              <a:ext cx="2415396" cy="235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4B44E-68A7-9346-B356-E4B63C04AE1E}"/>
                </a:ext>
              </a:extLst>
            </p:cNvPr>
            <p:cNvSpPr/>
            <p:nvPr/>
          </p:nvSpPr>
          <p:spPr>
            <a:xfrm>
              <a:off x="9150250" y="2085099"/>
              <a:ext cx="968535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6BA32-A7B9-9FC2-1D1D-3343570AAF00}"/>
                </a:ext>
              </a:extLst>
            </p:cNvPr>
            <p:cNvSpPr/>
            <p:nvPr/>
          </p:nvSpPr>
          <p:spPr>
            <a:xfrm>
              <a:off x="9213012" y="5317912"/>
              <a:ext cx="1035170" cy="1098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814022-D8D1-7D39-F451-614D7EBAB976}"/>
                </a:ext>
              </a:extLst>
            </p:cNvPr>
            <p:cNvSpPr/>
            <p:nvPr/>
          </p:nvSpPr>
          <p:spPr>
            <a:xfrm>
              <a:off x="3157268" y="3273312"/>
              <a:ext cx="1613140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C32882-6549-E6B7-855F-E63A4D8AC3CD}"/>
                </a:ext>
              </a:extLst>
            </p:cNvPr>
            <p:cNvSpPr/>
            <p:nvPr/>
          </p:nvSpPr>
          <p:spPr>
            <a:xfrm>
              <a:off x="3454879" y="5589639"/>
              <a:ext cx="1613140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2E5170-ED89-A230-ADAB-F22625033AF3}"/>
                </a:ext>
              </a:extLst>
            </p:cNvPr>
            <p:cNvSpPr/>
            <p:nvPr/>
          </p:nvSpPr>
          <p:spPr>
            <a:xfrm>
              <a:off x="2350698" y="5170016"/>
              <a:ext cx="1613140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740E71-4B59-3C21-5953-EDCB47BF79F7}"/>
                </a:ext>
              </a:extLst>
            </p:cNvPr>
            <p:cNvSpPr/>
            <p:nvPr/>
          </p:nvSpPr>
          <p:spPr>
            <a:xfrm>
              <a:off x="5253487" y="5317912"/>
              <a:ext cx="1236454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93B75D-8A28-5348-FDAD-6321922DB0B7}"/>
                </a:ext>
              </a:extLst>
            </p:cNvPr>
            <p:cNvSpPr/>
            <p:nvPr/>
          </p:nvSpPr>
          <p:spPr>
            <a:xfrm>
              <a:off x="7053532" y="4796934"/>
              <a:ext cx="1236454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28D146-CDB7-7851-83E1-8C4E4FC37AFB}"/>
                </a:ext>
              </a:extLst>
            </p:cNvPr>
            <p:cNvSpPr/>
            <p:nvPr/>
          </p:nvSpPr>
          <p:spPr>
            <a:xfrm>
              <a:off x="7677509" y="5718066"/>
              <a:ext cx="1388854" cy="295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CFD4C0F-D9CC-2049-9C7A-D5B339DF744A}"/>
              </a:ext>
            </a:extLst>
          </p:cNvPr>
          <p:cNvSpPr/>
          <p:nvPr/>
        </p:nvSpPr>
        <p:spPr>
          <a:xfrm>
            <a:off x="2663328" y="939864"/>
            <a:ext cx="527693" cy="481660"/>
          </a:xfrm>
          <a:prstGeom prst="ellipse">
            <a:avLst/>
          </a:prstGeom>
          <a:solidFill>
            <a:srgbClr val="084B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DCBF0-08B4-F0A5-C0C4-9A90B7D46613}"/>
              </a:ext>
            </a:extLst>
          </p:cNvPr>
          <p:cNvSpPr txBox="1"/>
          <p:nvPr/>
        </p:nvSpPr>
        <p:spPr>
          <a:xfrm>
            <a:off x="2799859" y="980441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D1BFA5-793F-2550-25AE-1A43367BF17C}"/>
              </a:ext>
            </a:extLst>
          </p:cNvPr>
          <p:cNvSpPr/>
          <p:nvPr/>
        </p:nvSpPr>
        <p:spPr>
          <a:xfrm>
            <a:off x="6935074" y="942845"/>
            <a:ext cx="476576" cy="449608"/>
          </a:xfrm>
          <a:prstGeom prst="ellipse">
            <a:avLst/>
          </a:prstGeom>
          <a:solidFill>
            <a:srgbClr val="084B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8197CD-8A8F-71F5-D40D-679BD3D117EC}"/>
              </a:ext>
            </a:extLst>
          </p:cNvPr>
          <p:cNvSpPr txBox="1"/>
          <p:nvPr/>
        </p:nvSpPr>
        <p:spPr>
          <a:xfrm>
            <a:off x="7020488" y="983422"/>
            <a:ext cx="2494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82D7AE-A243-24FA-B87A-A9A42056EEDB}"/>
              </a:ext>
            </a:extLst>
          </p:cNvPr>
          <p:cNvSpPr/>
          <p:nvPr/>
        </p:nvSpPr>
        <p:spPr>
          <a:xfrm>
            <a:off x="2694816" y="3233999"/>
            <a:ext cx="476576" cy="449608"/>
          </a:xfrm>
          <a:prstGeom prst="ellipse">
            <a:avLst/>
          </a:prstGeom>
          <a:solidFill>
            <a:srgbClr val="084B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06627-B684-74EF-4B71-D85D9FB64880}"/>
              </a:ext>
            </a:extLst>
          </p:cNvPr>
          <p:cNvSpPr txBox="1"/>
          <p:nvPr/>
        </p:nvSpPr>
        <p:spPr>
          <a:xfrm>
            <a:off x="2780230" y="3274576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98D902-4CCE-69D6-E517-8D35DB36D291}"/>
              </a:ext>
            </a:extLst>
          </p:cNvPr>
          <p:cNvSpPr/>
          <p:nvPr/>
        </p:nvSpPr>
        <p:spPr>
          <a:xfrm>
            <a:off x="6866769" y="3268732"/>
            <a:ext cx="476576" cy="449608"/>
          </a:xfrm>
          <a:prstGeom prst="ellipse">
            <a:avLst/>
          </a:prstGeom>
          <a:solidFill>
            <a:srgbClr val="084B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056791-B96C-C174-408F-86310158669F}"/>
              </a:ext>
            </a:extLst>
          </p:cNvPr>
          <p:cNvSpPr txBox="1"/>
          <p:nvPr/>
        </p:nvSpPr>
        <p:spPr>
          <a:xfrm>
            <a:off x="6952183" y="3309309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1C4E6-CCC6-19D1-F97C-5C5CA56A738F}"/>
              </a:ext>
            </a:extLst>
          </p:cNvPr>
          <p:cNvSpPr txBox="1"/>
          <p:nvPr/>
        </p:nvSpPr>
        <p:spPr>
          <a:xfrm>
            <a:off x="3404754" y="971004"/>
            <a:ext cx="1967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Trứng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vừa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thụ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tinh</a:t>
            </a:r>
            <a:endParaRPr lang="en-US" sz="16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023A72-4EC5-F433-BC43-F814E8896FC1}"/>
              </a:ext>
            </a:extLst>
          </p:cNvPr>
          <p:cNvSpPr txBox="1"/>
          <p:nvPr/>
        </p:nvSpPr>
        <p:spPr>
          <a:xfrm>
            <a:off x="3183360" y="3128820"/>
            <a:ext cx="3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Vi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tiêm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vào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trứng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mới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thụ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tinh</a:t>
            </a:r>
            <a:endParaRPr lang="en-US" sz="16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276DC7-5D13-90FD-5E56-16EF6D14BB02}"/>
              </a:ext>
            </a:extLst>
          </p:cNvPr>
          <p:cNvSpPr txBox="1"/>
          <p:nvPr/>
        </p:nvSpPr>
        <p:spPr>
          <a:xfrm>
            <a:off x="4646134" y="5477460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Nhân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giao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tử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đực</a:t>
            </a:r>
            <a:endParaRPr lang="en-US" sz="14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D32CE-8969-AC9A-ED3B-CC5161D8DD39}"/>
              </a:ext>
            </a:extLst>
          </p:cNvPr>
          <p:cNvSpPr txBox="1"/>
          <p:nvPr/>
        </p:nvSpPr>
        <p:spPr>
          <a:xfrm>
            <a:off x="3603526" y="3965146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Nhân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giao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tử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cái</a:t>
            </a:r>
            <a:endParaRPr lang="en-US" sz="14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B2A66-955F-D2C4-4882-7455DB77AF34}"/>
              </a:ext>
            </a:extLst>
          </p:cNvPr>
          <p:cNvSpPr/>
          <p:nvPr/>
        </p:nvSpPr>
        <p:spPr>
          <a:xfrm>
            <a:off x="5431766" y="4287917"/>
            <a:ext cx="598098" cy="208700"/>
          </a:xfrm>
          <a:prstGeom prst="rect">
            <a:avLst/>
          </a:prstGeom>
          <a:solidFill>
            <a:srgbClr val="EDF4FE"/>
          </a:solidFill>
          <a:ln>
            <a:solidFill>
              <a:srgbClr val="EDF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E0D0CC-5EB4-CE02-738F-6B84041AAA69}"/>
              </a:ext>
            </a:extLst>
          </p:cNvPr>
          <p:cNvSpPr txBox="1"/>
          <p:nvPr/>
        </p:nvSpPr>
        <p:spPr>
          <a:xfrm>
            <a:off x="5388414" y="4235109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84B5E"/>
                </a:solidFill>
                <a:latin typeface="Palatino Linotype" panose="02040502050505030304" pitchFamily="18" charset="0"/>
              </a:rPr>
              <a:t>Gene </a:t>
            </a:r>
          </a:p>
          <a:p>
            <a:r>
              <a:rPr lang="en-US" sz="12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endParaRPr lang="en-US" sz="12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B092BB-1737-73F4-64D0-D6D292BD78BD}"/>
              </a:ext>
            </a:extLst>
          </p:cNvPr>
          <p:cNvSpPr txBox="1"/>
          <p:nvPr/>
        </p:nvSpPr>
        <p:spPr>
          <a:xfrm>
            <a:off x="7479955" y="836749"/>
            <a:ext cx="3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Nuôi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cấy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phôi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,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vào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chuột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mang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thai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hộ</a:t>
            </a:r>
            <a:endParaRPr lang="en-US" sz="16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E86755-C728-223A-239F-1CBB18094BC9}"/>
              </a:ext>
            </a:extLst>
          </p:cNvPr>
          <p:cNvSpPr txBox="1"/>
          <p:nvPr/>
        </p:nvSpPr>
        <p:spPr>
          <a:xfrm>
            <a:off x="7439011" y="3129980"/>
            <a:ext cx="3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Chuột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mang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thai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hộ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,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sàng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lọc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 smtClean="0">
                <a:solidFill>
                  <a:srgbClr val="084B5E"/>
                </a:solidFill>
                <a:latin typeface="Palatino Linotype" panose="02040502050505030304" pitchFamily="18" charset="0"/>
              </a:rPr>
              <a:t>chuột</a:t>
            </a:r>
            <a:r>
              <a:rPr lang="en-US" sz="1600" b="1" dirty="0" smtClean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mang</a:t>
            </a:r>
            <a:r>
              <a:rPr lang="en-US" sz="16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endParaRPr lang="en-US" sz="16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8F7F2B-5819-CE09-F4B6-4A21F8607D3B}"/>
              </a:ext>
            </a:extLst>
          </p:cNvPr>
          <p:cNvSpPr txBox="1"/>
          <p:nvPr/>
        </p:nvSpPr>
        <p:spPr>
          <a:xfrm>
            <a:off x="8890520" y="5236119"/>
            <a:ext cx="24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Chuột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mang</a:t>
            </a:r>
            <a:r>
              <a:rPr lang="en-US" sz="14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4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endParaRPr lang="en-US" sz="14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A8C8C4-5202-18D0-F9C6-D684B0084019}"/>
              </a:ext>
            </a:extLst>
          </p:cNvPr>
          <p:cNvSpPr txBox="1"/>
          <p:nvPr/>
        </p:nvSpPr>
        <p:spPr>
          <a:xfrm>
            <a:off x="1467665" y="6417576"/>
            <a:ext cx="100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động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D9A111-D6D5-50D1-2284-0DD1C5B4F40D}"/>
              </a:ext>
            </a:extLst>
          </p:cNvPr>
          <p:cNvCxnSpPr/>
          <p:nvPr/>
        </p:nvCxnSpPr>
        <p:spPr>
          <a:xfrm>
            <a:off x="6697584" y="844142"/>
            <a:ext cx="0" cy="5246107"/>
          </a:xfrm>
          <a:prstGeom prst="line">
            <a:avLst/>
          </a:prstGeom>
          <a:ln w="28575">
            <a:solidFill>
              <a:srgbClr val="084B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263925-866B-265A-18CC-517B3A9EF74A}"/>
              </a:ext>
            </a:extLst>
          </p:cNvPr>
          <p:cNvSpPr txBox="1"/>
          <p:nvPr/>
        </p:nvSpPr>
        <p:spPr>
          <a:xfrm>
            <a:off x="1159834" y="63493"/>
            <a:ext cx="1005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Quan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sát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dưới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đây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nêu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nguyên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lí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thực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2E403-3446-A91D-2D35-3CD57B5C22C9}"/>
              </a:ext>
            </a:extLst>
          </p:cNvPr>
          <p:cNvSpPr txBox="1"/>
          <p:nvPr/>
        </p:nvSpPr>
        <p:spPr>
          <a:xfrm>
            <a:off x="3337406" y="5374202"/>
            <a:ext cx="48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thực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96FE4E-DD7C-6C9A-DC4A-367694D3742E}"/>
              </a:ext>
            </a:extLst>
          </p:cNvPr>
          <p:cNvGrpSpPr/>
          <p:nvPr/>
        </p:nvGrpSpPr>
        <p:grpSpPr>
          <a:xfrm>
            <a:off x="1090903" y="1193183"/>
            <a:ext cx="10103163" cy="4194316"/>
            <a:chOff x="1090903" y="1193183"/>
            <a:chExt cx="10103163" cy="41943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14FEDA-8DA9-9130-4D92-8E6AC00A7B47}"/>
                </a:ext>
              </a:extLst>
            </p:cNvPr>
            <p:cNvGrpSpPr/>
            <p:nvPr/>
          </p:nvGrpSpPr>
          <p:grpSpPr>
            <a:xfrm>
              <a:off x="1090903" y="1510241"/>
              <a:ext cx="9992933" cy="3877258"/>
              <a:chOff x="1090903" y="1170603"/>
              <a:chExt cx="9992933" cy="3877258"/>
            </a:xfrm>
          </p:grpSpPr>
          <p:pic>
            <p:nvPicPr>
              <p:cNvPr id="3074" name="Picture 2" descr="Recombinant DNA Technology - Tools, Process, Applications and FAQs">
                <a:extLst>
                  <a:ext uri="{FF2B5EF4-FFF2-40B4-BE49-F238E27FC236}">
                    <a16:creationId xmlns:a16="http://schemas.microsoft.com/office/drawing/2014/main" id="{64FE9501-D0C5-51BB-9CB3-607F93D52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0903" y="1170603"/>
                <a:ext cx="9992933" cy="3877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777F3D-28C5-34D3-9286-5334E84D6E47}"/>
                  </a:ext>
                </a:extLst>
              </p:cNvPr>
              <p:cNvSpPr/>
              <p:nvPr/>
            </p:nvSpPr>
            <p:spPr>
              <a:xfrm>
                <a:off x="1580606" y="3109232"/>
                <a:ext cx="1528354" cy="639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10238F-0C81-6655-39E4-33520250E5FC}"/>
                  </a:ext>
                </a:extLst>
              </p:cNvPr>
              <p:cNvSpPr/>
              <p:nvPr/>
            </p:nvSpPr>
            <p:spPr>
              <a:xfrm>
                <a:off x="3598663" y="3109096"/>
                <a:ext cx="1528354" cy="822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DADC0D3-E418-83A4-C56E-72B7B74B892A}"/>
                  </a:ext>
                </a:extLst>
              </p:cNvPr>
              <p:cNvSpPr/>
              <p:nvPr/>
            </p:nvSpPr>
            <p:spPr>
              <a:xfrm>
                <a:off x="5741874" y="3109096"/>
                <a:ext cx="1528354" cy="822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C76B34-9F55-23C8-BB22-C17CFF26AE1D}"/>
                  </a:ext>
                </a:extLst>
              </p:cNvPr>
              <p:cNvSpPr/>
              <p:nvPr/>
            </p:nvSpPr>
            <p:spPr>
              <a:xfrm>
                <a:off x="7648678" y="3109096"/>
                <a:ext cx="1704328" cy="822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421CB8-1E67-9F4D-31B0-A7885C1A430A}"/>
                  </a:ext>
                </a:extLst>
              </p:cNvPr>
              <p:cNvSpPr/>
              <p:nvPr/>
            </p:nvSpPr>
            <p:spPr>
              <a:xfrm>
                <a:off x="9379508" y="3205056"/>
                <a:ext cx="1704328" cy="822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349DDF-A305-3AD7-8A95-BDE99393C09E}"/>
                  </a:ext>
                </a:extLst>
              </p:cNvPr>
              <p:cNvSpPr/>
              <p:nvPr/>
            </p:nvSpPr>
            <p:spPr>
              <a:xfrm>
                <a:off x="3291840" y="1463040"/>
                <a:ext cx="669284" cy="4309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27A1AD-217B-1060-9A13-90E9F8B79678}"/>
                  </a:ext>
                </a:extLst>
              </p:cNvPr>
              <p:cNvSpPr/>
              <p:nvPr/>
            </p:nvSpPr>
            <p:spPr>
              <a:xfrm>
                <a:off x="3291840" y="2755448"/>
                <a:ext cx="864854" cy="4309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D4D412-A95E-5A14-B125-B7FB55287809}"/>
                  </a:ext>
                </a:extLst>
              </p:cNvPr>
              <p:cNvSpPr/>
              <p:nvPr/>
            </p:nvSpPr>
            <p:spPr>
              <a:xfrm>
                <a:off x="4370352" y="4027879"/>
                <a:ext cx="2121888" cy="6747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805450-B78C-7E27-96EF-CCFCAB753669}"/>
                </a:ext>
              </a:extLst>
            </p:cNvPr>
            <p:cNvGrpSpPr/>
            <p:nvPr/>
          </p:nvGrpSpPr>
          <p:grpSpPr>
            <a:xfrm>
              <a:off x="3337406" y="2822302"/>
              <a:ext cx="476576" cy="449608"/>
              <a:chOff x="3337406" y="2482664"/>
              <a:chExt cx="476576" cy="44960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528FDE-3653-FEDB-F8C9-7678A058B1AE}"/>
                  </a:ext>
                </a:extLst>
              </p:cNvPr>
              <p:cNvSpPr/>
              <p:nvPr/>
            </p:nvSpPr>
            <p:spPr>
              <a:xfrm>
                <a:off x="3337406" y="2482664"/>
                <a:ext cx="476576" cy="449608"/>
              </a:xfrm>
              <a:prstGeom prst="ellipse">
                <a:avLst/>
              </a:prstGeom>
              <a:solidFill>
                <a:srgbClr val="2F8D46"/>
              </a:solidFill>
              <a:ln>
                <a:solidFill>
                  <a:srgbClr val="2F8D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B5AE35-9E97-6AC0-5FAE-CB7946BF875F}"/>
                  </a:ext>
                </a:extLst>
              </p:cNvPr>
              <p:cNvSpPr txBox="1"/>
              <p:nvPr/>
            </p:nvSpPr>
            <p:spPr>
              <a:xfrm>
                <a:off x="3422820" y="252324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A45E94-7E21-FC42-A80D-459E5BEE8AEB}"/>
                </a:ext>
              </a:extLst>
            </p:cNvPr>
            <p:cNvGrpSpPr/>
            <p:nvPr/>
          </p:nvGrpSpPr>
          <p:grpSpPr>
            <a:xfrm>
              <a:off x="5187822" y="2782603"/>
              <a:ext cx="476576" cy="449608"/>
              <a:chOff x="3337406" y="2482664"/>
              <a:chExt cx="476576" cy="44960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EA32561-EC02-A5F7-291B-967094A07E10}"/>
                  </a:ext>
                </a:extLst>
              </p:cNvPr>
              <p:cNvSpPr/>
              <p:nvPr/>
            </p:nvSpPr>
            <p:spPr>
              <a:xfrm>
                <a:off x="3337406" y="2482664"/>
                <a:ext cx="476576" cy="449608"/>
              </a:xfrm>
              <a:prstGeom prst="ellipse">
                <a:avLst/>
              </a:prstGeom>
              <a:solidFill>
                <a:srgbClr val="2F8D46"/>
              </a:solidFill>
              <a:ln>
                <a:solidFill>
                  <a:srgbClr val="2F8D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034725-F370-5277-B02A-0B3DE350E36B}"/>
                  </a:ext>
                </a:extLst>
              </p:cNvPr>
              <p:cNvSpPr txBox="1"/>
              <p:nvPr/>
            </p:nvSpPr>
            <p:spPr>
              <a:xfrm>
                <a:off x="3422820" y="252324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DD8223-3DE9-1999-5E94-3D2C72E0C964}"/>
                </a:ext>
              </a:extLst>
            </p:cNvPr>
            <p:cNvGrpSpPr/>
            <p:nvPr/>
          </p:nvGrpSpPr>
          <p:grpSpPr>
            <a:xfrm>
              <a:off x="7143689" y="2722767"/>
              <a:ext cx="476576" cy="449608"/>
              <a:chOff x="3337406" y="2482664"/>
              <a:chExt cx="476576" cy="44960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2152556-3CC4-964D-375F-1A8F6BD7A793}"/>
                  </a:ext>
                </a:extLst>
              </p:cNvPr>
              <p:cNvSpPr/>
              <p:nvPr/>
            </p:nvSpPr>
            <p:spPr>
              <a:xfrm>
                <a:off x="3337406" y="2482664"/>
                <a:ext cx="476576" cy="449608"/>
              </a:xfrm>
              <a:prstGeom prst="ellipse">
                <a:avLst/>
              </a:prstGeom>
              <a:solidFill>
                <a:srgbClr val="2F8D46"/>
              </a:solidFill>
              <a:ln>
                <a:solidFill>
                  <a:srgbClr val="2F8D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EB39F7-1698-DA4A-A308-EA627E7D1381}"/>
                  </a:ext>
                </a:extLst>
              </p:cNvPr>
              <p:cNvSpPr txBox="1"/>
              <p:nvPr/>
            </p:nvSpPr>
            <p:spPr>
              <a:xfrm>
                <a:off x="3422820" y="252324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1D5875-4498-B9DE-A182-61919024F36A}"/>
                </a:ext>
              </a:extLst>
            </p:cNvPr>
            <p:cNvGrpSpPr/>
            <p:nvPr/>
          </p:nvGrpSpPr>
          <p:grpSpPr>
            <a:xfrm>
              <a:off x="9117690" y="2745302"/>
              <a:ext cx="476576" cy="449608"/>
              <a:chOff x="3337406" y="2482664"/>
              <a:chExt cx="476576" cy="44960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B0FC06B-72DF-2280-FBBB-77C789A4815D}"/>
                  </a:ext>
                </a:extLst>
              </p:cNvPr>
              <p:cNvSpPr/>
              <p:nvPr/>
            </p:nvSpPr>
            <p:spPr>
              <a:xfrm>
                <a:off x="3337406" y="2482664"/>
                <a:ext cx="476576" cy="449608"/>
              </a:xfrm>
              <a:prstGeom prst="ellipse">
                <a:avLst/>
              </a:prstGeom>
              <a:solidFill>
                <a:srgbClr val="2F8D46"/>
              </a:solidFill>
              <a:ln>
                <a:solidFill>
                  <a:srgbClr val="2F8D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C494C1-7D75-E0C9-A16C-A6E81D321BA9}"/>
                  </a:ext>
                </a:extLst>
              </p:cNvPr>
              <p:cNvSpPr txBox="1"/>
              <p:nvPr/>
            </p:nvSpPr>
            <p:spPr>
              <a:xfrm>
                <a:off x="3422820" y="252324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6A6827-B005-B657-9E79-FEEF7574D58B}"/>
                </a:ext>
              </a:extLst>
            </p:cNvPr>
            <p:cNvSpPr txBox="1"/>
            <p:nvPr/>
          </p:nvSpPr>
          <p:spPr>
            <a:xfrm>
              <a:off x="2920294" y="3411099"/>
              <a:ext cx="1377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Phân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lập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gene </a:t>
              </a:r>
            </a:p>
            <a:p>
              <a:pPr algn="ctr"/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cần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chuyển</a:t>
              </a:r>
              <a:endParaRPr lang="en-US" sz="1400" b="1" dirty="0">
                <a:solidFill>
                  <a:srgbClr val="C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AD65F7-E4CC-7CA2-AB92-DB253FF1B5D0}"/>
                </a:ext>
              </a:extLst>
            </p:cNvPr>
            <p:cNvSpPr txBox="1"/>
            <p:nvPr/>
          </p:nvSpPr>
          <p:spPr>
            <a:xfrm>
              <a:off x="6626507" y="3178686"/>
              <a:ext cx="1525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Biến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nạp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plamid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tái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tổ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hợp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vào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tế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bào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thực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vật</a:t>
              </a:r>
              <a:endParaRPr lang="en-US" sz="1400" b="1" dirty="0">
                <a:solidFill>
                  <a:srgbClr val="C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557D57-CA45-8F4D-0378-1D44E16FE644}"/>
                </a:ext>
              </a:extLst>
            </p:cNvPr>
            <p:cNvSpPr txBox="1"/>
            <p:nvPr/>
          </p:nvSpPr>
          <p:spPr>
            <a:xfrm>
              <a:off x="9361962" y="3464678"/>
              <a:ext cx="1832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Tái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sinh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cây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trồng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biến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đổi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gene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8E935-693D-EEE6-0B6B-958924F73E3E}"/>
                </a:ext>
              </a:extLst>
            </p:cNvPr>
            <p:cNvSpPr txBox="1"/>
            <p:nvPr/>
          </p:nvSpPr>
          <p:spPr>
            <a:xfrm>
              <a:off x="3137535" y="1787575"/>
              <a:ext cx="846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T- DNA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825790-5B64-A9D5-B0D6-4AF5C40B6F26}"/>
                </a:ext>
              </a:extLst>
            </p:cNvPr>
            <p:cNvSpPr txBox="1"/>
            <p:nvPr/>
          </p:nvSpPr>
          <p:spPr>
            <a:xfrm>
              <a:off x="4003000" y="2445768"/>
              <a:ext cx="991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Ti    </a:t>
              </a:r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plamid</a:t>
              </a:r>
              <a:endParaRPr lang="en-US" sz="1200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AAF405-078A-2BA1-145B-DEBF1FE3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91" b="89091" l="2222" r="97778">
                          <a14:foregroundMark x1="4444" y1="49091" x2="4444" y2="49091"/>
                          <a14:foregroundMark x1="88889" y1="47273" x2="88889" y2="47273"/>
                          <a14:foregroundMark x1="97778" y1="47273" x2="97778" y2="47273"/>
                          <a14:backgroundMark x1="80000" y1="32727" x2="80000" y2="32727"/>
                          <a14:backgroundMark x1="20000" y1="29091" x2="20000" y2="29091"/>
                          <a14:backgroundMark x1="8889" y1="74545" x2="8889" y2="745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902" y="1382123"/>
              <a:ext cx="525813" cy="6426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746DF-71F7-20C4-4045-9D33D5225BA2}"/>
                </a:ext>
              </a:extLst>
            </p:cNvPr>
            <p:cNvSpPr txBox="1"/>
            <p:nvPr/>
          </p:nvSpPr>
          <p:spPr>
            <a:xfrm>
              <a:off x="4479591" y="1193183"/>
              <a:ext cx="15872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Gene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cần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chuyển</a:t>
              </a:r>
              <a:endPara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00BF6B-D221-52CB-30AF-30692E695577}"/>
                </a:ext>
              </a:extLst>
            </p:cNvPr>
            <p:cNvSpPr txBox="1"/>
            <p:nvPr/>
          </p:nvSpPr>
          <p:spPr>
            <a:xfrm>
              <a:off x="6002287" y="2301532"/>
              <a:ext cx="864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Plasmid </a:t>
              </a:r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tái</a:t>
              </a:r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tổ</a:t>
              </a:r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hợp</a:t>
              </a:r>
              <a:endParaRPr lang="en-US" sz="1200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D629BF-B8AB-04F1-0F64-9CC9B68E3AAA}"/>
                </a:ext>
              </a:extLst>
            </p:cNvPr>
            <p:cNvSpPr txBox="1"/>
            <p:nvPr/>
          </p:nvSpPr>
          <p:spPr>
            <a:xfrm>
              <a:off x="6801837" y="4177207"/>
              <a:ext cx="36376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T-DNA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mang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gene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cần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chuyển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được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chuyển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từ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vi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khuẩn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sang TBC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của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TB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chủ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,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sao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đó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xậm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nhập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vào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nhân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và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hợp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nhất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với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DNA </a:t>
              </a:r>
              <a:r>
                <a:rPr lang="en-US" sz="14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của</a:t>
              </a:r>
              <a:r>
                <a:rPr lang="en-US" sz="14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NST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EC28E6-3533-A740-CBC7-B9D739514E94}"/>
                </a:ext>
              </a:extLst>
            </p:cNvPr>
            <p:cNvSpPr txBox="1"/>
            <p:nvPr/>
          </p:nvSpPr>
          <p:spPr>
            <a:xfrm>
              <a:off x="1491307" y="3000502"/>
              <a:ext cx="1266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Vi </a:t>
              </a:r>
              <a:r>
                <a:rPr lang="en-US" sz="1400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khuẩn</a:t>
              </a:r>
              <a:endParaRPr lang="en-US" sz="1400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  <a:p>
              <a:pPr algn="ctr"/>
              <a:r>
                <a:rPr lang="en-US" sz="1400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i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A.tumefaciens</a:t>
              </a:r>
              <a:endParaRPr lang="en-US" sz="1400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D4EE49D-18C5-0408-9841-5410EFCE1A35}"/>
                </a:ext>
              </a:extLst>
            </p:cNvPr>
            <p:cNvSpPr/>
            <p:nvPr/>
          </p:nvSpPr>
          <p:spPr>
            <a:xfrm>
              <a:off x="4656666" y="4378460"/>
              <a:ext cx="1528354" cy="674749"/>
            </a:xfrm>
            <a:prstGeom prst="roundRect">
              <a:avLst/>
            </a:prstGeom>
            <a:noFill/>
            <a:ln>
              <a:solidFill>
                <a:srgbClr val="084B5E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86B824-850C-CD7B-85AA-4A0AFF29A3FD}"/>
                </a:ext>
              </a:extLst>
            </p:cNvPr>
            <p:cNvSpPr txBox="1"/>
            <p:nvPr/>
          </p:nvSpPr>
          <p:spPr>
            <a:xfrm>
              <a:off x="4656666" y="4458097"/>
              <a:ext cx="1343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Tạo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plasmid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tái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tổ</a:t>
              </a:r>
              <a:r>
                <a:rPr lang="en-US" sz="1400" b="1" dirty="0">
                  <a:solidFill>
                    <a:srgbClr val="C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b="1" dirty="0" err="1">
                  <a:solidFill>
                    <a:srgbClr val="C00000"/>
                  </a:solidFill>
                  <a:latin typeface="Palatino Linotype" panose="02040502050505030304" pitchFamily="18" charset="0"/>
                </a:rPr>
                <a:t>hợp</a:t>
              </a:r>
              <a:endParaRPr lang="en-US" sz="1400" b="1" dirty="0">
                <a:solidFill>
                  <a:srgbClr val="C00000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3C4EBE0-A6DD-4120-9FF4-535711EF581D}"/>
                </a:ext>
              </a:extLst>
            </p:cNvPr>
            <p:cNvCxnSpPr/>
            <p:nvPr/>
          </p:nvCxnSpPr>
          <p:spPr>
            <a:xfrm>
              <a:off x="8376250" y="2862879"/>
              <a:ext cx="0" cy="1164758"/>
            </a:xfrm>
            <a:prstGeom prst="line">
              <a:avLst/>
            </a:prstGeom>
            <a:ln w="28575">
              <a:solidFill>
                <a:srgbClr val="2F8D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6414E22-78D0-CB89-7721-7BB47F71C21A}"/>
              </a:ext>
            </a:extLst>
          </p:cNvPr>
          <p:cNvSpPr txBox="1"/>
          <p:nvPr/>
        </p:nvSpPr>
        <p:spPr>
          <a:xfrm>
            <a:off x="7107097" y="992922"/>
            <a:ext cx="254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Súng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bắn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chứa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các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hạt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chứa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DNA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tái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tổ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được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bọc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bằng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vàng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hay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vonfram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vào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tế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bào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/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súng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bắn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</a:t>
            </a:r>
          </a:p>
        </p:txBody>
      </p:sp>
    </p:spTree>
    <p:extLst>
      <p:ext uri="{BB962C8B-B14F-4D97-AF65-F5344CB8AC3E}">
        <p14:creationId xmlns:p14="http://schemas.microsoft.com/office/powerpoint/2010/main" val="202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28">
            <a:extLst>
              <a:ext uri="{FF2B5EF4-FFF2-40B4-BE49-F238E27FC236}">
                <a16:creationId xmlns:a16="http://schemas.microsoft.com/office/drawing/2014/main" id="{6595C786-04C7-4229-B224-129995117D91}"/>
              </a:ext>
            </a:extLst>
          </p:cNvPr>
          <p:cNvSpPr txBox="1">
            <a:spLocks/>
          </p:cNvSpPr>
          <p:nvPr/>
        </p:nvSpPr>
        <p:spPr>
          <a:xfrm>
            <a:off x="2113103" y="299838"/>
            <a:ext cx="6682488" cy="87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Công</a:t>
            </a:r>
            <a:r>
              <a:rPr lang="en-US" sz="4000" b="1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nghệ</a:t>
            </a:r>
            <a:r>
              <a:rPr lang="en-US" sz="4000" b="1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DNA </a:t>
            </a:r>
            <a:r>
              <a:rPr lang="en-US" sz="4000" b="1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tái</a:t>
            </a:r>
            <a:r>
              <a:rPr lang="en-US" sz="4000" b="1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tổ</a:t>
            </a:r>
            <a:r>
              <a:rPr lang="en-US" sz="4000" b="1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hợp</a:t>
            </a:r>
            <a:endParaRPr lang="en-US" sz="4000" b="1" dirty="0">
              <a:solidFill>
                <a:srgbClr val="084B5E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9A17D-D7F4-4FD4-BBD0-BC1525919157}"/>
              </a:ext>
            </a:extLst>
          </p:cNvPr>
          <p:cNvGrpSpPr/>
          <p:nvPr/>
        </p:nvGrpSpPr>
        <p:grpSpPr>
          <a:xfrm>
            <a:off x="497120" y="198575"/>
            <a:ext cx="1321832" cy="1211580"/>
            <a:chOff x="1005839" y="2137110"/>
            <a:chExt cx="898865" cy="862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66F4-0630-4F44-B606-1B6D1CC0D1E2}"/>
                </a:ext>
              </a:extLst>
            </p:cNvPr>
            <p:cNvSpPr/>
            <p:nvPr/>
          </p:nvSpPr>
          <p:spPr>
            <a:xfrm>
              <a:off x="1005839" y="2137110"/>
              <a:ext cx="898865" cy="862860"/>
            </a:xfrm>
            <a:prstGeom prst="ellipse">
              <a:avLst/>
            </a:prstGeom>
            <a:solidFill>
              <a:srgbClr val="35CEC3"/>
            </a:solidFill>
            <a:ln>
              <a:solidFill>
                <a:srgbClr val="35CEC3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Google Shape;333;p34">
              <a:extLst>
                <a:ext uri="{FF2B5EF4-FFF2-40B4-BE49-F238E27FC236}">
                  <a16:creationId xmlns:a16="http://schemas.microsoft.com/office/drawing/2014/main" id="{ADFD4F14-9CAF-41C5-A17D-199C0E7A629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358827" y="2236200"/>
              <a:ext cx="31725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buFont typeface="Nunito Light"/>
                <a:buNone/>
              </a:pPr>
              <a:r>
                <a:rPr lang="en-US" sz="4400" b="1" dirty="0">
                  <a:solidFill>
                    <a:srgbClr val="084B5E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642344-5195-BBEC-5271-AAB784A7915C}"/>
              </a:ext>
            </a:extLst>
          </p:cNvPr>
          <p:cNvSpPr/>
          <p:nvPr/>
        </p:nvSpPr>
        <p:spPr>
          <a:xfrm>
            <a:off x="232914" y="2073902"/>
            <a:ext cx="11608794" cy="271019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đọc SGK và hình 5.1 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DNA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05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214894" y="437600"/>
            <a:ext cx="9785201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cs typeface="Arial"/>
                <a:sym typeface="Arial"/>
              </a:rPr>
              <a:t>NGUYÊN LÍ TẠO ĐỘNG VẬT VÀ THỰC VẬT BIẾN ĐỔI GENE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0829C557-5F38-833E-A3BA-0CA79D769B3B}"/>
              </a:ext>
            </a:extLst>
          </p:cNvPr>
          <p:cNvSpPr/>
          <p:nvPr/>
        </p:nvSpPr>
        <p:spPr>
          <a:xfrm>
            <a:off x="434433" y="1698306"/>
            <a:ext cx="11015757" cy="4491261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Dựa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DNA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tái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Ở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trứng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thụ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tinh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dùng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gene→ dùng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tiêm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bơm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bản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Ở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DNA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tái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bào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súng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bắn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lang="en-US" sz="28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8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18842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28">
            <a:extLst>
              <a:ext uri="{FF2B5EF4-FFF2-40B4-BE49-F238E27FC236}">
                <a16:creationId xmlns:a16="http://schemas.microsoft.com/office/drawing/2014/main" id="{24BD5DA8-0E09-A451-D42B-4D8BD67F1A87}"/>
              </a:ext>
            </a:extLst>
          </p:cNvPr>
          <p:cNvSpPr txBox="1">
            <a:spLocks/>
          </p:cNvSpPr>
          <p:nvPr/>
        </p:nvSpPr>
        <p:spPr>
          <a:xfrm>
            <a:off x="413389" y="244251"/>
            <a:ext cx="4008486" cy="109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indent="0"/>
            <a:r>
              <a:rPr lang="en-US" sz="280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tựu</a:t>
            </a:r>
            <a:endParaRPr lang="en-US" sz="2800" dirty="0">
              <a:solidFill>
                <a:srgbClr val="084B5E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6B17844-A213-B0D7-D5B4-B751C7AD551B}"/>
              </a:ext>
            </a:extLst>
          </p:cNvPr>
          <p:cNvSpPr/>
          <p:nvPr/>
        </p:nvSpPr>
        <p:spPr>
          <a:xfrm>
            <a:off x="413389" y="1563770"/>
            <a:ext cx="11015757" cy="2859513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GSK,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                                   - Thành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tựu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động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                                   - Thành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tựu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thực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vật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28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gene?</a:t>
            </a:r>
          </a:p>
        </p:txBody>
      </p:sp>
    </p:spTree>
    <p:extLst>
      <p:ext uri="{BB962C8B-B14F-4D97-AF65-F5344CB8AC3E}">
        <p14:creationId xmlns:p14="http://schemas.microsoft.com/office/powerpoint/2010/main" val="35786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What are the gastrointestinal benefits of consuming soybean?">
            <a:extLst>
              <a:ext uri="{FF2B5EF4-FFF2-40B4-BE49-F238E27FC236}">
                <a16:creationId xmlns:a16="http://schemas.microsoft.com/office/drawing/2014/main" id="{E25FF90C-7A72-5555-4E27-09A3A2933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r="14825"/>
          <a:stretch/>
        </p:blipFill>
        <p:spPr bwMode="auto">
          <a:xfrm>
            <a:off x="814559" y="2038032"/>
            <a:ext cx="2781372" cy="27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terminate vs. Indeterminate Tomatoes">
            <a:extLst>
              <a:ext uri="{FF2B5EF4-FFF2-40B4-BE49-F238E27FC236}">
                <a16:creationId xmlns:a16="http://schemas.microsoft.com/office/drawing/2014/main" id="{1580A1DC-EA3D-EE3C-A6F8-C3199823F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29997" b="1"/>
          <a:stretch/>
        </p:blipFill>
        <p:spPr bwMode="auto">
          <a:xfrm>
            <a:off x="4392567" y="1958172"/>
            <a:ext cx="2941124" cy="2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ủ sâm đất: 8 lợi ích và cách sử dụng khoai sâm tốt sức khỏe">
            <a:extLst>
              <a:ext uri="{FF2B5EF4-FFF2-40B4-BE49-F238E27FC236}">
                <a16:creationId xmlns:a16="http://schemas.microsoft.com/office/drawing/2014/main" id="{8F118CD6-80CC-5CA3-4AB8-53E46B6BA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r="21794" b="2"/>
          <a:stretch/>
        </p:blipFill>
        <p:spPr bwMode="auto">
          <a:xfrm>
            <a:off x="8642669" y="615774"/>
            <a:ext cx="2230237" cy="22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ilippines gây tranh cãi vì cấp phép cho gạo vàng">
            <a:extLst>
              <a:ext uri="{FF2B5EF4-FFF2-40B4-BE49-F238E27FC236}">
                <a16:creationId xmlns:a16="http://schemas.microsoft.com/office/drawing/2014/main" id="{52406FEE-298C-B8F0-A3A7-2C6F513E8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1" r="18679"/>
          <a:stretch/>
        </p:blipFill>
        <p:spPr bwMode="auto">
          <a:xfrm>
            <a:off x="8645766" y="3608814"/>
            <a:ext cx="2224042" cy="2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9F037-7222-76C0-500F-60BE0C9814C8}"/>
              </a:ext>
            </a:extLst>
          </p:cNvPr>
          <p:cNvSpPr txBox="1"/>
          <p:nvPr/>
        </p:nvSpPr>
        <p:spPr>
          <a:xfrm>
            <a:off x="657064" y="5011084"/>
            <a:ext cx="325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Đậu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tương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có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hàm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lượng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methionine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cao</a:t>
            </a:r>
            <a:endParaRPr lang="en-US" sz="16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178FE-298E-A27E-50BB-A8AE65DE50FB}"/>
              </a:ext>
            </a:extLst>
          </p:cNvPr>
          <p:cNvSpPr txBox="1"/>
          <p:nvPr/>
        </p:nvSpPr>
        <p:spPr>
          <a:xfrm>
            <a:off x="4232601" y="5011083"/>
            <a:ext cx="325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Cà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chua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kháng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virus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41378-00DE-E300-7FB0-880E3841B877}"/>
              </a:ext>
            </a:extLst>
          </p:cNvPr>
          <p:cNvSpPr txBox="1"/>
          <p:nvPr/>
        </p:nvSpPr>
        <p:spPr>
          <a:xfrm>
            <a:off x="7860621" y="5832856"/>
            <a:ext cx="400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Giống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“</a:t>
            </a:r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lúa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vàng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”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có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tổng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–</a:t>
            </a:r>
          </a:p>
          <a:p>
            <a:pPr algn="ctr"/>
            <a:r>
              <a:rPr lang="el-GR" sz="1600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Palatino Linotype" panose="02040502050505030304" pitchFamily="18" charset="0"/>
              </a:rPr>
              <a:t>β</a:t>
            </a:r>
            <a:r>
              <a:rPr lang="en-US" sz="1600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Palatino Linotype" panose="02040502050505030304" pitchFamily="18" charset="0"/>
              </a:rPr>
              <a:t>- 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carotene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0FA84-97F3-1861-B104-7C8B5182E6B0}"/>
              </a:ext>
            </a:extLst>
          </p:cNvPr>
          <p:cNvSpPr txBox="1"/>
          <p:nvPr/>
        </p:nvSpPr>
        <p:spPr>
          <a:xfrm>
            <a:off x="7711625" y="2797897"/>
            <a:ext cx="400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Sâm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đất</a:t>
            </a:r>
            <a:r>
              <a:rPr lang="en-US" sz="1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sản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xuất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flavonoid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điều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trị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bệnh</a:t>
            </a:r>
            <a:endParaRPr lang="en-US" sz="16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Vì sao người tiêu dùng phương Tây từ bỏ sữa bò | Tin nhanh chứng khoán">
            <a:extLst>
              <a:ext uri="{FF2B5EF4-FFF2-40B4-BE49-F238E27FC236}">
                <a16:creationId xmlns:a16="http://schemas.microsoft.com/office/drawing/2014/main" id="{5EC04491-3016-052A-5425-2E4195315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549" y="904975"/>
            <a:ext cx="3122143" cy="16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ác loại chuột thí nghiệm, thử nghiệm, kiểm định sinh phẩm">
            <a:extLst>
              <a:ext uri="{FF2B5EF4-FFF2-40B4-BE49-F238E27FC236}">
                <a16:creationId xmlns:a16="http://schemas.microsoft.com/office/drawing/2014/main" id="{8A7EB50C-5AED-35C6-6810-F9F1C0C51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549" y="3987212"/>
            <a:ext cx="3104943" cy="18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á hồi rất quen thuộc nhưng bạn có bao giờ tìm hiểu nguồn gốc loài cá">
            <a:extLst>
              <a:ext uri="{FF2B5EF4-FFF2-40B4-BE49-F238E27FC236}">
                <a16:creationId xmlns:a16="http://schemas.microsoft.com/office/drawing/2014/main" id="{D124F4D8-47E2-E5D8-2843-388776E6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81676" y="2216191"/>
            <a:ext cx="3252903" cy="24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10 fun facts about sheep - BC SPCA">
            <a:extLst>
              <a:ext uri="{FF2B5EF4-FFF2-40B4-BE49-F238E27FC236}">
                <a16:creationId xmlns:a16="http://schemas.microsoft.com/office/drawing/2014/main" id="{0FBABA71-CED7-5BFF-4EF9-FE2DD9B0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2350374"/>
            <a:ext cx="3252903" cy="21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649DF-2756-B077-D054-D7E8EC2F7C30}"/>
              </a:ext>
            </a:extLst>
          </p:cNvPr>
          <p:cNvSpPr txBox="1"/>
          <p:nvPr/>
        </p:nvSpPr>
        <p:spPr>
          <a:xfrm>
            <a:off x="9339942" y="1580268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Cừu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07064-A530-D066-00CA-F3786DA61623}"/>
              </a:ext>
            </a:extLst>
          </p:cNvPr>
          <p:cNvSpPr txBox="1"/>
          <p:nvPr/>
        </p:nvSpPr>
        <p:spPr>
          <a:xfrm>
            <a:off x="5186679" y="158170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hồi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C96EA-F612-1FB9-7E81-121382A7D9B6}"/>
              </a:ext>
            </a:extLst>
          </p:cNvPr>
          <p:cNvSpPr txBox="1"/>
          <p:nvPr/>
        </p:nvSpPr>
        <p:spPr>
          <a:xfrm>
            <a:off x="1646174" y="391623"/>
            <a:ext cx="61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Bò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5379-1E29-1AE5-731E-8FF8188ADE07}"/>
              </a:ext>
            </a:extLst>
          </p:cNvPr>
          <p:cNvSpPr txBox="1"/>
          <p:nvPr/>
        </p:nvSpPr>
        <p:spPr>
          <a:xfrm>
            <a:off x="1539575" y="3525431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Chuột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EFA55-387A-CF11-FAD2-96266CFE937D}"/>
              </a:ext>
            </a:extLst>
          </p:cNvPr>
          <p:cNvSpPr txBox="1"/>
          <p:nvPr/>
        </p:nvSpPr>
        <p:spPr>
          <a:xfrm>
            <a:off x="8313518" y="4707017"/>
            <a:ext cx="325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tổng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được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huyết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thanh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và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l-GR" sz="1600" b="0" i="0" dirty="0">
                <a:solidFill>
                  <a:srgbClr val="084B5E"/>
                </a:solidFill>
                <a:effectLst/>
                <a:highlight>
                  <a:srgbClr val="FFFFFF"/>
                </a:highlight>
                <a:latin typeface="Palatino Linotype" panose="02040502050505030304" pitchFamily="18" charset="0"/>
              </a:rPr>
              <a:t>α 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-1-antitrypsin ở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người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chữa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bệnh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thủng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khí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phổi</a:t>
            </a:r>
            <a:endParaRPr lang="en-US" sz="16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04E01-E512-387C-D3DA-EA969DD0D23E}"/>
              </a:ext>
            </a:extLst>
          </p:cNvPr>
          <p:cNvSpPr txBox="1"/>
          <p:nvPr/>
        </p:nvSpPr>
        <p:spPr>
          <a:xfrm>
            <a:off x="4365215" y="4727459"/>
            <a:ext cx="325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chứa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hormone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sinh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trưởng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làm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tăng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tốc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độ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sinh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trưởng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lên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nhiều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lần</a:t>
            </a:r>
            <a:endParaRPr lang="en-US" sz="16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67148-5C10-1EDA-1AA8-EE7A136C3C91}"/>
              </a:ext>
            </a:extLst>
          </p:cNvPr>
          <p:cNvSpPr txBox="1"/>
          <p:nvPr/>
        </p:nvSpPr>
        <p:spPr>
          <a:xfrm>
            <a:off x="685017" y="2654403"/>
            <a:ext cx="325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mã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hóa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fibrinogen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CE20E-8DD3-9736-CAEB-3BC876C3DCAE}"/>
              </a:ext>
            </a:extLst>
          </p:cNvPr>
          <p:cNvSpPr txBox="1"/>
          <p:nvPr/>
        </p:nvSpPr>
        <p:spPr>
          <a:xfrm>
            <a:off x="597002" y="5833636"/>
            <a:ext cx="325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chuyển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mã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hóa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albumin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huyết</a:t>
            </a:r>
            <a:r>
              <a:rPr lang="en-US" sz="16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thanh</a:t>
            </a:r>
            <a:endParaRPr lang="en-US" sz="16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493264" y="235200"/>
            <a:ext cx="888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cs typeface="Arial"/>
                <a:sym typeface="Arial"/>
              </a:rPr>
              <a:t>THÀNH TỰU THỰC VẬT VÀ ĐỘNG VẬT BIẾN ĐỔI GENE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C513964-5034-6AEF-D430-BF149293F122}"/>
              </a:ext>
            </a:extLst>
          </p:cNvPr>
          <p:cNvSpPr/>
          <p:nvPr/>
        </p:nvSpPr>
        <p:spPr>
          <a:xfrm>
            <a:off x="588121" y="1029566"/>
            <a:ext cx="11015757" cy="1972941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lúa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”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vitamin A.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Cừu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gene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antithrombin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cừu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chiết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thuốc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chống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máu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;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cá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hồi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hormone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trưởng</a:t>
            </a:r>
            <a:r>
              <a:rPr lang="en-US" sz="2400" b="1" kern="0" dirty="0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84B5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2400" b="1" kern="0" dirty="0">
                <a:solidFill>
                  <a:srgbClr val="084B5E"/>
                </a:solidFill>
                <a:latin typeface="Palatino Linotype" panose="02040502050505030304" pitchFamily="18" charset="0"/>
                <a:ea typeface="Roboto" panose="02000000000000000000" pitchFamily="2" charset="0"/>
                <a:sym typeface="Arial"/>
              </a:rPr>
              <a:t>…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1D945E9-9934-5423-B649-4A7C84301BD3}"/>
              </a:ext>
            </a:extLst>
          </p:cNvPr>
          <p:cNvSpPr/>
          <p:nvPr/>
        </p:nvSpPr>
        <p:spPr>
          <a:xfrm>
            <a:off x="3227696" y="4302260"/>
            <a:ext cx="8260176" cy="2320540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84B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gene?</a:t>
            </a:r>
            <a:endParaRPr lang="en-US" sz="2400" b="1" kern="0" dirty="0">
              <a:solidFill>
                <a:srgbClr val="084B5E"/>
              </a:solidFill>
              <a:latin typeface="Palatino Linotype" panose="02040502050505030304" pitchFamily="18" charset="0"/>
              <a:ea typeface="Roboto" panose="02000000000000000000" pitchFamily="2" charset="0"/>
              <a:sym typeface="Arial"/>
            </a:endParaRPr>
          </a:p>
        </p:txBody>
      </p:sp>
      <p:pic>
        <p:nvPicPr>
          <p:cNvPr id="4098" name="Picture 2" descr="Suy Nghĩ, Biểu Tượng Cảm Xúc, Hoạt Hình">
            <a:extLst>
              <a:ext uri="{FF2B5EF4-FFF2-40B4-BE49-F238E27FC236}">
                <a16:creationId xmlns:a16="http://schemas.microsoft.com/office/drawing/2014/main" id="{0BB72991-5252-F7C2-66F6-224D41AC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3" y="2646304"/>
            <a:ext cx="2291557" cy="24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D938090-AE88-DAA4-3775-822AA25825AC}"/>
              </a:ext>
            </a:extLst>
          </p:cNvPr>
          <p:cNvGrpSpPr/>
          <p:nvPr/>
        </p:nvGrpSpPr>
        <p:grpSpPr>
          <a:xfrm>
            <a:off x="2114550" y="1415342"/>
            <a:ext cx="7962900" cy="3276012"/>
            <a:chOff x="2114550" y="1674134"/>
            <a:chExt cx="7962900" cy="3276012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AD7348-061B-B712-DBBF-493B9503D15B}"/>
                </a:ext>
              </a:extLst>
            </p:cNvPr>
            <p:cNvGrpSpPr/>
            <p:nvPr/>
          </p:nvGrpSpPr>
          <p:grpSpPr>
            <a:xfrm>
              <a:off x="2114550" y="1997299"/>
              <a:ext cx="7962900" cy="2495086"/>
              <a:chOff x="2114550" y="1997299"/>
              <a:chExt cx="7962900" cy="2495086"/>
            </a:xfrm>
            <a:grpFill/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6307C532-E285-DD1A-BE54-4614EA81E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1997299"/>
                <a:ext cx="7962900" cy="2447925"/>
              </a:xfrm>
              <a:prstGeom prst="rect">
                <a:avLst/>
              </a:prstGeom>
              <a:grpFill/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9E61034-A082-4D37-2AB9-C6F5931AC1A6}"/>
                  </a:ext>
                </a:extLst>
              </p:cNvPr>
              <p:cNvSpPr/>
              <p:nvPr/>
            </p:nvSpPr>
            <p:spPr>
              <a:xfrm>
                <a:off x="5227608" y="2070340"/>
                <a:ext cx="868392" cy="327803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C6CC0A-D13D-1647-9F90-97FF426CECF9}"/>
                  </a:ext>
                </a:extLst>
              </p:cNvPr>
              <p:cNvSpPr/>
              <p:nvPr/>
            </p:nvSpPr>
            <p:spPr>
              <a:xfrm>
                <a:off x="4793411" y="4164582"/>
                <a:ext cx="1176067" cy="327803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B244D4-95AA-6B82-DD13-331B5220481C}"/>
                  </a:ext>
                </a:extLst>
              </p:cNvPr>
              <p:cNvSpPr/>
              <p:nvPr/>
            </p:nvSpPr>
            <p:spPr>
              <a:xfrm>
                <a:off x="7231811" y="3193404"/>
                <a:ext cx="1377351" cy="446943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A12ECF-3D34-0E03-8C49-8B10E8AF734D}"/>
                </a:ext>
              </a:extLst>
            </p:cNvPr>
            <p:cNvSpPr txBox="1"/>
            <p:nvPr/>
          </p:nvSpPr>
          <p:spPr>
            <a:xfrm>
              <a:off x="4471036" y="4242260"/>
              <a:ext cx="1628972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84B5E"/>
                  </a:solidFill>
                  <a:latin typeface="+mj-lt"/>
                </a:rPr>
                <a:t>Plasmid </a:t>
              </a:r>
            </a:p>
            <a:p>
              <a:pPr algn="ctr"/>
              <a:r>
                <a:rPr lang="en-US" sz="2000" dirty="0">
                  <a:solidFill>
                    <a:srgbClr val="084B5E"/>
                  </a:solidFill>
                  <a:latin typeface="+mj-lt"/>
                </a:rPr>
                <a:t>(</a:t>
              </a:r>
              <a:r>
                <a:rPr lang="en-US" sz="2000" dirty="0" err="1">
                  <a:solidFill>
                    <a:srgbClr val="084B5E"/>
                  </a:solidFill>
                  <a:latin typeface="+mj-lt"/>
                </a:rPr>
                <a:t>của</a:t>
              </a:r>
              <a:r>
                <a:rPr lang="en-US" sz="2000" dirty="0">
                  <a:solidFill>
                    <a:srgbClr val="084B5E"/>
                  </a:solidFill>
                  <a:latin typeface="+mj-lt"/>
                </a:rPr>
                <a:t> vi </a:t>
              </a:r>
              <a:r>
                <a:rPr lang="en-US" sz="2000" dirty="0" err="1">
                  <a:solidFill>
                    <a:srgbClr val="084B5E"/>
                  </a:solidFill>
                  <a:latin typeface="+mj-lt"/>
                </a:rPr>
                <a:t>khuẩn</a:t>
              </a:r>
              <a:r>
                <a:rPr lang="en-US" sz="2000" dirty="0">
                  <a:solidFill>
                    <a:srgbClr val="084B5E"/>
                  </a:solidFill>
                  <a:latin typeface="+mj-lt"/>
                </a:rPr>
                <a:t>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F83CD4-5EA4-174D-1668-671D9E9E0596}"/>
                </a:ext>
              </a:extLst>
            </p:cNvPr>
            <p:cNvSpPr txBox="1"/>
            <p:nvPr/>
          </p:nvSpPr>
          <p:spPr>
            <a:xfrm>
              <a:off x="5271449" y="1674134"/>
              <a:ext cx="133703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84B5E"/>
                  </a:solidFill>
                </a:rPr>
                <a:t>Gene</a:t>
              </a:r>
              <a:r>
                <a:rPr lang="en-US" sz="2000" dirty="0">
                  <a:solidFill>
                    <a:srgbClr val="084B5E"/>
                  </a:solidFill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rgbClr val="084B5E"/>
                  </a:solidFill>
                </a:rPr>
                <a:t>cần</a:t>
              </a:r>
              <a:r>
                <a:rPr lang="en-US" sz="2000" dirty="0">
                  <a:solidFill>
                    <a:srgbClr val="084B5E"/>
                  </a:solidFill>
                </a:rPr>
                <a:t> </a:t>
              </a:r>
              <a:r>
                <a:rPr lang="en-US" sz="2000" dirty="0" err="1">
                  <a:solidFill>
                    <a:srgbClr val="084B5E"/>
                  </a:solidFill>
                </a:rPr>
                <a:t>chuyển</a:t>
              </a:r>
              <a:endParaRPr lang="en-US" sz="2000" dirty="0">
                <a:solidFill>
                  <a:srgbClr val="084B5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7BC85-E0DD-33C8-20C3-E62BB1442EC4}"/>
                </a:ext>
              </a:extLst>
            </p:cNvPr>
            <p:cNvSpPr txBox="1"/>
            <p:nvPr/>
          </p:nvSpPr>
          <p:spPr>
            <a:xfrm>
              <a:off x="7284734" y="2994016"/>
              <a:ext cx="127150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84B5E"/>
                  </a:solidFill>
                </a:rPr>
                <a:t>DNA </a:t>
              </a:r>
            </a:p>
            <a:p>
              <a:pPr algn="ctr"/>
              <a:r>
                <a:rPr lang="en-US" sz="2000" b="1" dirty="0" err="1">
                  <a:solidFill>
                    <a:srgbClr val="084B5E"/>
                  </a:solidFill>
                </a:rPr>
                <a:t>tái</a:t>
              </a:r>
              <a:r>
                <a:rPr lang="en-US" sz="2000" b="1" dirty="0">
                  <a:solidFill>
                    <a:srgbClr val="084B5E"/>
                  </a:solidFill>
                </a:rPr>
                <a:t> </a:t>
              </a:r>
              <a:r>
                <a:rPr lang="en-US" sz="2000" b="1" dirty="0" err="1">
                  <a:solidFill>
                    <a:srgbClr val="084B5E"/>
                  </a:solidFill>
                </a:rPr>
                <a:t>tổ</a:t>
              </a:r>
              <a:r>
                <a:rPr lang="en-US" sz="2000" b="1" dirty="0">
                  <a:solidFill>
                    <a:srgbClr val="084B5E"/>
                  </a:solidFill>
                </a:rPr>
                <a:t> </a:t>
              </a:r>
              <a:r>
                <a:rPr lang="en-US" sz="2000" b="1" dirty="0" err="1">
                  <a:solidFill>
                    <a:srgbClr val="084B5E"/>
                  </a:solidFill>
                </a:rPr>
                <a:t>hợp</a:t>
              </a:r>
              <a:endParaRPr lang="en-US" sz="2000" b="1" dirty="0">
                <a:solidFill>
                  <a:srgbClr val="084B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6AC4CE6-0F98-9631-F717-CC236AC56767}"/>
              </a:ext>
            </a:extLst>
          </p:cNvPr>
          <p:cNvGrpSpPr/>
          <p:nvPr/>
        </p:nvGrpSpPr>
        <p:grpSpPr>
          <a:xfrm>
            <a:off x="2338382" y="367807"/>
            <a:ext cx="8315241" cy="4512107"/>
            <a:chOff x="2547491" y="509909"/>
            <a:chExt cx="8315241" cy="4512107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812ADE-24E3-15EC-4694-3207D648E1D0}"/>
                </a:ext>
              </a:extLst>
            </p:cNvPr>
            <p:cNvGrpSpPr/>
            <p:nvPr/>
          </p:nvGrpSpPr>
          <p:grpSpPr>
            <a:xfrm>
              <a:off x="2758656" y="1614976"/>
              <a:ext cx="6674689" cy="2866482"/>
              <a:chOff x="2758656" y="1614976"/>
              <a:chExt cx="6674689" cy="2866482"/>
            </a:xfrm>
            <a:grpFill/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B9E68038-7EFF-49C8-A33A-6834CE7DA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656" y="1614976"/>
                <a:ext cx="6674689" cy="2866482"/>
              </a:xfrm>
              <a:prstGeom prst="rect">
                <a:avLst/>
              </a:prstGeom>
              <a:grpFill/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8A8856-51CF-C26A-AFF3-A88D1782E16F}"/>
                  </a:ext>
                </a:extLst>
              </p:cNvPr>
              <p:cNvSpPr/>
              <p:nvPr/>
            </p:nvSpPr>
            <p:spPr>
              <a:xfrm>
                <a:off x="6096000" y="1768415"/>
                <a:ext cx="1754038" cy="276045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81B2DF-8335-692C-962A-10B1DB3CC5A7}"/>
                  </a:ext>
                </a:extLst>
              </p:cNvPr>
              <p:cNvSpPr/>
              <p:nvPr/>
            </p:nvSpPr>
            <p:spPr>
              <a:xfrm>
                <a:off x="3143965" y="1872569"/>
                <a:ext cx="1754038" cy="297970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9B1236-72B5-B1F9-E252-19A6F77F5434}"/>
                  </a:ext>
                </a:extLst>
              </p:cNvPr>
              <p:cNvSpPr/>
              <p:nvPr/>
            </p:nvSpPr>
            <p:spPr>
              <a:xfrm>
                <a:off x="5008173" y="2481531"/>
                <a:ext cx="1754038" cy="276045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3D81A5-2EBA-6D36-9299-11E8BA588BCE}"/>
                  </a:ext>
                </a:extLst>
              </p:cNvPr>
              <p:cNvSpPr/>
              <p:nvPr/>
            </p:nvSpPr>
            <p:spPr>
              <a:xfrm>
                <a:off x="7220759" y="2480830"/>
                <a:ext cx="1754038" cy="276045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F0CA03-5410-49BD-C948-A337423F9FFA}"/>
                  </a:ext>
                </a:extLst>
              </p:cNvPr>
              <p:cNvSpPr/>
              <p:nvPr/>
            </p:nvSpPr>
            <p:spPr>
              <a:xfrm>
                <a:off x="6243099" y="3872561"/>
                <a:ext cx="1754038" cy="276045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901401-81A9-135E-B8C0-6982E38F4454}"/>
                  </a:ext>
                </a:extLst>
              </p:cNvPr>
              <p:cNvSpPr/>
              <p:nvPr/>
            </p:nvSpPr>
            <p:spPr>
              <a:xfrm>
                <a:off x="3450566" y="3596516"/>
                <a:ext cx="817084" cy="276045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B5B046-21A4-A28C-BBDA-BFCEC407F91F}"/>
                </a:ext>
              </a:extLst>
            </p:cNvPr>
            <p:cNvSpPr txBox="1"/>
            <p:nvPr/>
          </p:nvSpPr>
          <p:spPr>
            <a:xfrm>
              <a:off x="2547491" y="509909"/>
              <a:ext cx="831524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(2) </a:t>
              </a:r>
              <a:r>
                <a:rPr lang="en-US" sz="2400" b="1" dirty="0">
                  <a:solidFill>
                    <a:srgbClr val="084B5E"/>
                  </a:solidFill>
                </a:rPr>
                <a:t>DNA/gene </a:t>
              </a:r>
              <a:r>
                <a:rPr lang="en-US" sz="2400" b="1" dirty="0" err="1">
                  <a:solidFill>
                    <a:srgbClr val="084B5E"/>
                  </a:solidFill>
                </a:rPr>
                <a:t>mã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hóa</a:t>
              </a:r>
              <a:r>
                <a:rPr lang="en-US" sz="2400" b="1" dirty="0">
                  <a:solidFill>
                    <a:srgbClr val="084B5E"/>
                  </a:solidFill>
                </a:rPr>
                <a:t> protein </a:t>
              </a:r>
              <a:r>
                <a:rPr lang="en-US" sz="2400" b="1" dirty="0" err="1">
                  <a:solidFill>
                    <a:srgbClr val="084B5E"/>
                  </a:solidFill>
                </a:rPr>
                <a:t>mong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muốn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được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phân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lập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từ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mô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sống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84B5E"/>
                  </a:solidFill>
                </a:rPr>
                <a:t>hoặc</a:t>
              </a:r>
              <a:r>
                <a:rPr lang="en-US" sz="2400" b="1" dirty="0" smtClean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tổng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hợp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nhân</a:t>
              </a:r>
              <a:r>
                <a:rPr lang="en-US" sz="2400" b="1" dirty="0">
                  <a:solidFill>
                    <a:srgbClr val="084B5E"/>
                  </a:solidFill>
                </a:rPr>
                <a:t> </a:t>
              </a:r>
              <a:r>
                <a:rPr lang="en-US" sz="2400" b="1" dirty="0" err="1">
                  <a:solidFill>
                    <a:srgbClr val="084B5E"/>
                  </a:solidFill>
                </a:rPr>
                <a:t>tạo</a:t>
              </a:r>
              <a:endParaRPr lang="en-US" sz="2400" b="1" dirty="0">
                <a:solidFill>
                  <a:srgbClr val="084B5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A03FBB-7F53-ED32-AA76-EB6D29895CEC}"/>
                </a:ext>
              </a:extLst>
            </p:cNvPr>
            <p:cNvSpPr txBox="1"/>
            <p:nvPr/>
          </p:nvSpPr>
          <p:spPr>
            <a:xfrm>
              <a:off x="3278210" y="4560351"/>
              <a:ext cx="132279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84B5E"/>
                  </a:solidFill>
                </a:rPr>
                <a:t>Plasmid</a:t>
              </a:r>
              <a:r>
                <a:rPr lang="en-US" sz="2400" dirty="0">
                  <a:solidFill>
                    <a:srgbClr val="084B5E"/>
                  </a:solidFill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D36485-FD3A-5691-5B92-7C4A0E762629}"/>
                </a:ext>
              </a:extLst>
            </p:cNvPr>
            <p:cNvSpPr txBox="1"/>
            <p:nvPr/>
          </p:nvSpPr>
          <p:spPr>
            <a:xfrm>
              <a:off x="6023864" y="1721771"/>
              <a:ext cx="193033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chuyển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CD17F-9287-AD28-DAFF-90FD29481961}"/>
                </a:ext>
              </a:extLst>
            </p:cNvPr>
            <p:cNvSpPr txBox="1"/>
            <p:nvPr/>
          </p:nvSpPr>
          <p:spPr>
            <a:xfrm>
              <a:off x="6043343" y="2836337"/>
              <a:ext cx="190308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Vị</a:t>
              </a:r>
              <a:r>
                <a:rPr lang="en-US" dirty="0"/>
                <a:t> </a:t>
              </a:r>
              <a:r>
                <a:rPr lang="en-US" dirty="0" err="1"/>
                <a:t>trí</a:t>
              </a:r>
              <a:r>
                <a:rPr lang="en-US" dirty="0"/>
                <a:t> </a:t>
              </a:r>
              <a:r>
                <a:rPr lang="en-US" dirty="0" err="1"/>
                <a:t>cắt</a:t>
              </a:r>
              <a:r>
                <a:rPr lang="en-US" dirty="0"/>
                <a:t> </a:t>
              </a:r>
              <a:r>
                <a:rPr lang="en-US" dirty="0" err="1"/>
                <a:t>giới</a:t>
              </a:r>
              <a:r>
                <a:rPr lang="en-US" dirty="0"/>
                <a:t> </a:t>
              </a:r>
              <a:r>
                <a:rPr lang="en-US" dirty="0" err="1"/>
                <a:t>hạn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D767A0-6057-D74E-0FFE-03A805CA5C25}"/>
                </a:ext>
              </a:extLst>
            </p:cNvPr>
            <p:cNvCxnSpPr/>
            <p:nvPr/>
          </p:nvCxnSpPr>
          <p:spPr>
            <a:xfrm>
              <a:off x="7556740" y="3205669"/>
              <a:ext cx="0" cy="22333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6E93AF7-59B9-7F12-B8EC-E0BD685D737C}"/>
                </a:ext>
              </a:extLst>
            </p:cNvPr>
            <p:cNvCxnSpPr/>
            <p:nvPr/>
          </p:nvCxnSpPr>
          <p:spPr>
            <a:xfrm>
              <a:off x="6535948" y="3205668"/>
              <a:ext cx="0" cy="22333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3C92250-7C0B-0E20-2CCD-2C1579B1A277}"/>
                </a:ext>
              </a:extLst>
            </p:cNvPr>
            <p:cNvCxnSpPr/>
            <p:nvPr/>
          </p:nvCxnSpPr>
          <p:spPr>
            <a:xfrm flipV="1">
              <a:off x="6096000" y="2480830"/>
              <a:ext cx="0" cy="27604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70CDCA0-5576-81DC-D6D4-3625298C8EFE}"/>
                </a:ext>
              </a:extLst>
            </p:cNvPr>
            <p:cNvCxnSpPr/>
            <p:nvPr/>
          </p:nvCxnSpPr>
          <p:spPr>
            <a:xfrm flipV="1">
              <a:off x="7939824" y="2480829"/>
              <a:ext cx="0" cy="27604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AF55A4-D7EF-B8F0-DBF7-F125DC069D9A}"/>
              </a:ext>
            </a:extLst>
          </p:cNvPr>
          <p:cNvSpPr txBox="1"/>
          <p:nvPr/>
        </p:nvSpPr>
        <p:spPr>
          <a:xfrm>
            <a:off x="2316238" y="4824087"/>
            <a:ext cx="644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(1) </a:t>
            </a:r>
            <a:r>
              <a:rPr lang="en-US" sz="2400" b="1" dirty="0">
                <a:solidFill>
                  <a:srgbClr val="084B5E"/>
                </a:solidFill>
              </a:rPr>
              <a:t>Vector </a:t>
            </a:r>
            <a:r>
              <a:rPr lang="en-US" sz="2400" b="1" dirty="0" err="1">
                <a:solidFill>
                  <a:srgbClr val="084B5E"/>
                </a:solidFill>
              </a:rPr>
              <a:t>tách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dòng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từ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nhiều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nguồn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khác</a:t>
            </a:r>
            <a:r>
              <a:rPr lang="en-US" sz="2400" b="1" dirty="0">
                <a:solidFill>
                  <a:srgbClr val="084B5E"/>
                </a:solidFill>
              </a:rPr>
              <a:t> </a:t>
            </a:r>
            <a:r>
              <a:rPr lang="en-US" sz="2400" b="1" dirty="0" err="1">
                <a:solidFill>
                  <a:srgbClr val="084B5E"/>
                </a:solidFill>
              </a:rPr>
              <a:t>nhau</a:t>
            </a:r>
            <a:endParaRPr lang="en-US" sz="2400" b="1" dirty="0">
              <a:solidFill>
                <a:srgbClr val="084B5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D4D96-804F-146E-A2B9-AD69140E19EA}"/>
              </a:ext>
            </a:extLst>
          </p:cNvPr>
          <p:cNvSpPr txBox="1"/>
          <p:nvPr/>
        </p:nvSpPr>
        <p:spPr>
          <a:xfrm>
            <a:off x="3993502" y="5647905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TÁCH DÒNG VÀ TẠO DNA TÁI TỔ HỢP</a:t>
            </a:r>
            <a:endParaRPr lang="en-US" b="1" dirty="0">
              <a:solidFill>
                <a:srgbClr val="084B5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9393" y="1619658"/>
            <a:ext cx="176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chuyển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08A7333-C0D2-A7BD-2FDA-DB734421620F}"/>
              </a:ext>
            </a:extLst>
          </p:cNvPr>
          <p:cNvGrpSpPr/>
          <p:nvPr/>
        </p:nvGrpSpPr>
        <p:grpSpPr>
          <a:xfrm>
            <a:off x="2053929" y="747635"/>
            <a:ext cx="7696200" cy="3850710"/>
            <a:chOff x="2247900" y="1383277"/>
            <a:chExt cx="7696200" cy="38507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7B86F8-EA5F-AAB2-78B3-961F5659AEB6}"/>
                </a:ext>
              </a:extLst>
            </p:cNvPr>
            <p:cNvGrpSpPr/>
            <p:nvPr/>
          </p:nvGrpSpPr>
          <p:grpSpPr>
            <a:xfrm>
              <a:off x="2247900" y="1624012"/>
              <a:ext cx="7696200" cy="3609975"/>
              <a:chOff x="2247900" y="1624012"/>
              <a:chExt cx="7696200" cy="360997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474FCF4-64C2-CB97-7BC9-1425E340FC56}"/>
                  </a:ext>
                </a:extLst>
              </p:cNvPr>
              <p:cNvGrpSpPr/>
              <p:nvPr/>
            </p:nvGrpSpPr>
            <p:grpSpPr>
              <a:xfrm>
                <a:off x="2247900" y="1624012"/>
                <a:ext cx="7696200" cy="3609975"/>
                <a:chOff x="2247900" y="1624012"/>
                <a:chExt cx="7696200" cy="3609975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F3211041-10D3-47C4-8BA9-93FFC10D09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7900" y="1624012"/>
                  <a:ext cx="7696200" cy="3609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B2D90AE-0340-6563-197C-60A6B5877121}"/>
                    </a:ext>
                  </a:extLst>
                </p:cNvPr>
                <p:cNvSpPr/>
                <p:nvPr/>
              </p:nvSpPr>
              <p:spPr>
                <a:xfrm>
                  <a:off x="2976112" y="1897811"/>
                  <a:ext cx="1483744" cy="4054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D9C2BD2-70B3-62EA-10C8-0BA2C067B6AE}"/>
                    </a:ext>
                  </a:extLst>
                </p:cNvPr>
                <p:cNvSpPr/>
                <p:nvPr/>
              </p:nvSpPr>
              <p:spPr>
                <a:xfrm>
                  <a:off x="6460106" y="1972574"/>
                  <a:ext cx="1483744" cy="4054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49149D4-2741-0FE6-BB25-9AD940C0E382}"/>
                    </a:ext>
                  </a:extLst>
                </p:cNvPr>
                <p:cNvSpPr/>
                <p:nvPr/>
              </p:nvSpPr>
              <p:spPr>
                <a:xfrm>
                  <a:off x="3154391" y="4077419"/>
                  <a:ext cx="994915" cy="4054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9BE485-2E8F-D65C-BD93-A063EAB67BEB}"/>
                  </a:ext>
                </a:extLst>
              </p:cNvPr>
              <p:cNvSpPr/>
              <p:nvPr/>
            </p:nvSpPr>
            <p:spPr>
              <a:xfrm>
                <a:off x="4615132" y="1649890"/>
                <a:ext cx="5184476" cy="1804989"/>
              </a:xfrm>
              <a:prstGeom prst="rect">
                <a:avLst/>
              </a:prstGeom>
              <a:noFill/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0AB682-1AAF-8402-CF1A-415484C960CA}"/>
                  </a:ext>
                </a:extLst>
              </p:cNvPr>
              <p:cNvSpPr/>
              <p:nvPr/>
            </p:nvSpPr>
            <p:spPr>
              <a:xfrm>
                <a:off x="5313872" y="3769743"/>
                <a:ext cx="3709358" cy="1155940"/>
              </a:xfrm>
              <a:prstGeom prst="rect">
                <a:avLst/>
              </a:prstGeom>
              <a:noFill/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C52014-C841-5D17-B95D-970EB62A6624}"/>
                </a:ext>
              </a:extLst>
            </p:cNvPr>
            <p:cNvCxnSpPr/>
            <p:nvPr/>
          </p:nvCxnSpPr>
          <p:spPr>
            <a:xfrm>
              <a:off x="5313872" y="1848298"/>
              <a:ext cx="0" cy="4549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5C889C-9BDD-C203-69F7-F73FDB356FD3}"/>
                </a:ext>
              </a:extLst>
            </p:cNvPr>
            <p:cNvCxnSpPr/>
            <p:nvPr/>
          </p:nvCxnSpPr>
          <p:spPr>
            <a:xfrm>
              <a:off x="8612036" y="1848298"/>
              <a:ext cx="0" cy="4549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4D4405-237F-BAD5-9294-770E5FD5E820}"/>
                </a:ext>
              </a:extLst>
            </p:cNvPr>
            <p:cNvCxnSpPr/>
            <p:nvPr/>
          </p:nvCxnSpPr>
          <p:spPr>
            <a:xfrm>
              <a:off x="6556075" y="3454879"/>
              <a:ext cx="0" cy="4549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E23354-2C2E-99A7-AE8F-2A7268AEE4EE}"/>
                </a:ext>
              </a:extLst>
            </p:cNvPr>
            <p:cNvSpPr txBox="1"/>
            <p:nvPr/>
          </p:nvSpPr>
          <p:spPr>
            <a:xfrm>
              <a:off x="4630832" y="1383277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Restrictase</a:t>
              </a:r>
              <a:endParaRPr lang="en-US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345D0F-21A5-F88B-0EAA-5D2BEA886D93}"/>
                </a:ext>
              </a:extLst>
            </p:cNvPr>
            <p:cNvSpPr txBox="1"/>
            <p:nvPr/>
          </p:nvSpPr>
          <p:spPr>
            <a:xfrm>
              <a:off x="7943850" y="1411304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Restrictase</a:t>
              </a:r>
              <a:endParaRPr lang="en-US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1B185C-7A8A-C69F-3040-A7258E09FC85}"/>
                </a:ext>
              </a:extLst>
            </p:cNvPr>
            <p:cNvSpPr txBox="1"/>
            <p:nvPr/>
          </p:nvSpPr>
          <p:spPr>
            <a:xfrm>
              <a:off x="5996912" y="3065905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Restrictase</a:t>
              </a:r>
              <a:endParaRPr lang="en-US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DE680F-0471-287E-43A1-A36CB38F177C}"/>
                </a:ext>
              </a:extLst>
            </p:cNvPr>
            <p:cNvSpPr txBox="1"/>
            <p:nvPr/>
          </p:nvSpPr>
          <p:spPr>
            <a:xfrm>
              <a:off x="3174913" y="1849736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Gene </a:t>
              </a:r>
            </a:p>
            <a:p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cần</a:t>
              </a:r>
              <a:r>
                <a:rPr lang="en-US" sz="1200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200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chuyển</a:t>
              </a:r>
              <a:endParaRPr lang="en-US" sz="1200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4F887B-6AC8-4F31-510D-D84EF2D14F00}"/>
              </a:ext>
            </a:extLst>
          </p:cNvPr>
          <p:cNvSpPr txBox="1"/>
          <p:nvPr/>
        </p:nvSpPr>
        <p:spPr>
          <a:xfrm>
            <a:off x="419021" y="4888839"/>
            <a:ext cx="1169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Enzyme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giới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hạn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restrictase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cắt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DNA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tại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những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vị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trí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nhận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biết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đặc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hiệu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nên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các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đầu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dính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có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trình</a:t>
            </a:r>
            <a:endParaRPr lang="en-US" sz="20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tự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nucleotide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bổ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sung,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tạo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điều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kiện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cho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việc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bắt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cặp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giữa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hai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đoạn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DNA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với</a:t>
            </a:r>
            <a:r>
              <a:rPr lang="en-US" sz="2000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nhau</a:t>
            </a:r>
            <a:endParaRPr lang="en-US" sz="2000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06FBE-3960-CAC6-46BD-7DC21D75539C}"/>
              </a:ext>
            </a:extLst>
          </p:cNvPr>
          <p:cNvSpPr txBox="1"/>
          <p:nvPr/>
        </p:nvSpPr>
        <p:spPr>
          <a:xfrm>
            <a:off x="3660382" y="5694875"/>
            <a:ext cx="479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TÁCH DÒNG VÀ TẠO DNA TÁI TỔ HỢP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37F2F-823C-D86D-8884-4419CFADA155}"/>
              </a:ext>
            </a:extLst>
          </p:cNvPr>
          <p:cNvSpPr txBox="1"/>
          <p:nvPr/>
        </p:nvSpPr>
        <p:spPr>
          <a:xfrm>
            <a:off x="4362532" y="3593854"/>
            <a:ext cx="569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B5E"/>
                </a:solidFill>
              </a:rPr>
              <a:t>Enzyme </a:t>
            </a:r>
            <a:r>
              <a:rPr lang="en-US" b="1" dirty="0" err="1">
                <a:solidFill>
                  <a:srgbClr val="084B5E"/>
                </a:solidFill>
              </a:rPr>
              <a:t>nối</a:t>
            </a:r>
            <a:r>
              <a:rPr lang="en-US" b="1" dirty="0">
                <a:solidFill>
                  <a:srgbClr val="084B5E"/>
                </a:solidFill>
              </a:rPr>
              <a:t> ligase </a:t>
            </a:r>
            <a:r>
              <a:rPr lang="en-US" b="1" dirty="0" err="1">
                <a:solidFill>
                  <a:srgbClr val="084B5E"/>
                </a:solidFill>
              </a:rPr>
              <a:t>xúc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tác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hình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thành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liên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kết</a:t>
            </a:r>
            <a:r>
              <a:rPr lang="en-US" b="1" dirty="0">
                <a:solidFill>
                  <a:srgbClr val="084B5E"/>
                </a:solidFill>
              </a:rPr>
              <a:t> phosphodiester </a:t>
            </a:r>
            <a:r>
              <a:rPr lang="en-US" b="1" dirty="0" err="1">
                <a:solidFill>
                  <a:srgbClr val="084B5E"/>
                </a:solidFill>
              </a:rPr>
              <a:t>nối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hai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đoạn</a:t>
            </a:r>
            <a:r>
              <a:rPr lang="en-US" b="1" dirty="0">
                <a:solidFill>
                  <a:srgbClr val="084B5E"/>
                </a:solidFill>
              </a:rPr>
              <a:t> DNA </a:t>
            </a:r>
            <a:r>
              <a:rPr lang="en-US" b="1" dirty="0" err="1">
                <a:solidFill>
                  <a:srgbClr val="084B5E"/>
                </a:solidFill>
              </a:rPr>
              <a:t>với</a:t>
            </a:r>
            <a:r>
              <a:rPr lang="en-US" b="1" dirty="0">
                <a:solidFill>
                  <a:srgbClr val="084B5E"/>
                </a:solidFill>
              </a:rPr>
              <a:t> </a:t>
            </a:r>
            <a:r>
              <a:rPr lang="en-US" b="1" dirty="0" err="1">
                <a:solidFill>
                  <a:srgbClr val="084B5E"/>
                </a:solidFill>
              </a:rPr>
              <a:t>nhau</a:t>
            </a:r>
            <a:endParaRPr lang="en-US" b="1" dirty="0">
              <a:solidFill>
                <a:srgbClr val="084B5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BAB7FC-5739-AFA8-BACD-ED11990E739A}"/>
              </a:ext>
            </a:extLst>
          </p:cNvPr>
          <p:cNvGrpSpPr/>
          <p:nvPr/>
        </p:nvGrpSpPr>
        <p:grpSpPr>
          <a:xfrm>
            <a:off x="2118504" y="1067704"/>
            <a:ext cx="7696200" cy="3950386"/>
            <a:chOff x="2247900" y="1293127"/>
            <a:chExt cx="7696200" cy="395038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82895BB2-43B3-458F-AB6A-9B2E442A5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1614488"/>
              <a:ext cx="7696200" cy="362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662BF4-C94D-B875-F00C-74BABE2B3B06}"/>
                </a:ext>
              </a:extLst>
            </p:cNvPr>
            <p:cNvSpPr/>
            <p:nvPr/>
          </p:nvSpPr>
          <p:spPr>
            <a:xfrm>
              <a:off x="5753819" y="1785668"/>
              <a:ext cx="1587260" cy="3536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532237-B860-B7A8-E65F-589776D4AEA4}"/>
                </a:ext>
              </a:extLst>
            </p:cNvPr>
            <p:cNvSpPr/>
            <p:nvPr/>
          </p:nvSpPr>
          <p:spPr>
            <a:xfrm>
              <a:off x="3257910" y="4111925"/>
              <a:ext cx="977660" cy="3536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CFCC66-1393-B9A6-62CD-3680E131CEFE}"/>
                </a:ext>
              </a:extLst>
            </p:cNvPr>
            <p:cNvCxnSpPr>
              <a:cxnSpLocks/>
            </p:cNvCxnSpPr>
            <p:nvPr/>
          </p:nvCxnSpPr>
          <p:spPr>
            <a:xfrm>
              <a:off x="4580626" y="1785668"/>
              <a:ext cx="0" cy="35368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57024-1761-46D3-2EF9-D0B798556183}"/>
                </a:ext>
              </a:extLst>
            </p:cNvPr>
            <p:cNvCxnSpPr>
              <a:cxnSpLocks/>
            </p:cNvCxnSpPr>
            <p:nvPr/>
          </p:nvCxnSpPr>
          <p:spPr>
            <a:xfrm>
              <a:off x="7838535" y="1785668"/>
              <a:ext cx="0" cy="35368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8E5BA7-988C-88FD-3154-E2B23269E981}"/>
                </a:ext>
              </a:extLst>
            </p:cNvPr>
            <p:cNvSpPr txBox="1"/>
            <p:nvPr/>
          </p:nvSpPr>
          <p:spPr>
            <a:xfrm>
              <a:off x="4178111" y="1341097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ligase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9E7660-9F43-EAE8-72AA-829B3C17382D}"/>
                </a:ext>
              </a:extLst>
            </p:cNvPr>
            <p:cNvSpPr txBox="1"/>
            <p:nvPr/>
          </p:nvSpPr>
          <p:spPr>
            <a:xfrm>
              <a:off x="7496405" y="1293127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ligase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6EBB1D-8573-821F-FFC3-D478300DA936}"/>
                </a:ext>
              </a:extLst>
            </p:cNvPr>
            <p:cNvSpPr txBox="1"/>
            <p:nvPr/>
          </p:nvSpPr>
          <p:spPr>
            <a:xfrm>
              <a:off x="5535612" y="1794294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Gene </a:t>
              </a:r>
              <a:r>
                <a:rPr lang="en-US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cần</a:t>
              </a:r>
              <a:r>
                <a:rPr lang="en-US" b="1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b="1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chuyển</a:t>
              </a:r>
              <a:endParaRPr lang="en-US" b="1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975319C-563D-1DB2-1690-6609D2D4F6F5}"/>
              </a:ext>
            </a:extLst>
          </p:cNvPr>
          <p:cNvSpPr txBox="1"/>
          <p:nvPr/>
        </p:nvSpPr>
        <p:spPr>
          <a:xfrm>
            <a:off x="3698548" y="5457790"/>
            <a:ext cx="479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TÁCH DÒNG VÀ TẠO DNA TÁI TỔ HỢP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B0316-80E8-0D7D-8133-0998E599734E}"/>
              </a:ext>
            </a:extLst>
          </p:cNvPr>
          <p:cNvSpPr txBox="1"/>
          <p:nvPr/>
        </p:nvSpPr>
        <p:spPr>
          <a:xfrm>
            <a:off x="4669098" y="3748907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DNA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tái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tổ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chứa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của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hai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loài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khác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nhau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23ACC2-14AB-77B6-6643-1B0D5FC055E8}"/>
              </a:ext>
            </a:extLst>
          </p:cNvPr>
          <p:cNvGrpSpPr/>
          <p:nvPr/>
        </p:nvGrpSpPr>
        <p:grpSpPr>
          <a:xfrm>
            <a:off x="2002066" y="1014379"/>
            <a:ext cx="7696200" cy="3566247"/>
            <a:chOff x="2247900" y="1747838"/>
            <a:chExt cx="7696200" cy="336232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2C538E2-58CE-4CE5-89A4-27CB21BCF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1747838"/>
              <a:ext cx="7696200" cy="336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1400C1-89A9-1559-96E5-71CC21710AFB}"/>
                </a:ext>
              </a:extLst>
            </p:cNvPr>
            <p:cNvSpPr/>
            <p:nvPr/>
          </p:nvSpPr>
          <p:spPr>
            <a:xfrm>
              <a:off x="5917721" y="1889184"/>
              <a:ext cx="1621766" cy="232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21A907-D63D-395D-283A-C19342D3BD20}"/>
                </a:ext>
              </a:extLst>
            </p:cNvPr>
            <p:cNvSpPr/>
            <p:nvPr/>
          </p:nvSpPr>
          <p:spPr>
            <a:xfrm>
              <a:off x="3088258" y="3933573"/>
              <a:ext cx="1110480" cy="511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EF832D-AEF5-AE8A-32A9-120AB80108F0}"/>
                </a:ext>
              </a:extLst>
            </p:cNvPr>
            <p:cNvSpPr/>
            <p:nvPr/>
          </p:nvSpPr>
          <p:spPr>
            <a:xfrm>
              <a:off x="3358552" y="3933573"/>
              <a:ext cx="1018465" cy="3910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18D6B1-4202-FD14-9958-F8EB59ED972B}"/>
                </a:ext>
              </a:extLst>
            </p:cNvPr>
            <p:cNvSpPr txBox="1"/>
            <p:nvPr/>
          </p:nvSpPr>
          <p:spPr>
            <a:xfrm>
              <a:off x="3254248" y="3867495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DNA </a:t>
              </a:r>
            </a:p>
            <a:p>
              <a:pPr algn="ctr"/>
              <a:r>
                <a:rPr lang="en-US" sz="1400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tái</a:t>
              </a:r>
              <a:r>
                <a:rPr lang="en-US" sz="1400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tổ</a:t>
              </a:r>
              <a:r>
                <a:rPr lang="en-US" sz="1400" dirty="0">
                  <a:solidFill>
                    <a:srgbClr val="084B5E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400" dirty="0" err="1">
                  <a:solidFill>
                    <a:srgbClr val="084B5E"/>
                  </a:solidFill>
                  <a:latin typeface="Palatino Linotype" panose="02040502050505030304" pitchFamily="18" charset="0"/>
                </a:rPr>
                <a:t>hợp</a:t>
              </a:r>
              <a:endParaRPr lang="en-US" sz="1400" dirty="0">
                <a:solidFill>
                  <a:srgbClr val="084B5E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6CAD03-E2CC-23C6-CAC8-20E95CCA3BBA}"/>
                </a:ext>
              </a:extLst>
            </p:cNvPr>
            <p:cNvSpPr txBox="1"/>
            <p:nvPr/>
          </p:nvSpPr>
          <p:spPr>
            <a:xfrm>
              <a:off x="5834566" y="1851751"/>
              <a:ext cx="1548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84B5E"/>
                  </a:solidFill>
                </a:rPr>
                <a:t>Gene </a:t>
              </a:r>
              <a:r>
                <a:rPr lang="en-US" sz="1400" dirty="0" err="1">
                  <a:solidFill>
                    <a:srgbClr val="084B5E"/>
                  </a:solidFill>
                </a:rPr>
                <a:t>cần</a:t>
              </a:r>
              <a:r>
                <a:rPr lang="en-US" sz="1400" dirty="0">
                  <a:solidFill>
                    <a:srgbClr val="084B5E"/>
                  </a:solidFill>
                </a:rPr>
                <a:t> </a:t>
              </a:r>
              <a:r>
                <a:rPr lang="en-US" sz="1400" dirty="0" err="1">
                  <a:solidFill>
                    <a:srgbClr val="084B5E"/>
                  </a:solidFill>
                </a:rPr>
                <a:t>chuyển</a:t>
              </a:r>
              <a:endParaRPr lang="en-US" sz="1400" dirty="0">
                <a:solidFill>
                  <a:srgbClr val="084B5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6C4779-47BF-4DE8-DC0F-8DC5FA99DA3B}"/>
              </a:ext>
            </a:extLst>
          </p:cNvPr>
          <p:cNvSpPr txBox="1"/>
          <p:nvPr/>
        </p:nvSpPr>
        <p:spPr>
          <a:xfrm>
            <a:off x="3993502" y="5647905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TÁCH DÒNG VÀ TẠO DNA TÁI TỔ HỢP</a:t>
            </a:r>
            <a:endParaRPr lang="en-US" b="1" dirty="0">
              <a:solidFill>
                <a:srgbClr val="084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652BEA2-9B1F-1228-6A08-B54608C96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91" r="69127" b="19615"/>
          <a:stretch/>
        </p:blipFill>
        <p:spPr bwMode="auto">
          <a:xfrm>
            <a:off x="2093244" y="696795"/>
            <a:ext cx="1598777" cy="13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0BDB2-ACA4-22DC-3D74-458A59944ADD}"/>
              </a:ext>
            </a:extLst>
          </p:cNvPr>
          <p:cNvSpPr/>
          <p:nvPr/>
        </p:nvSpPr>
        <p:spPr>
          <a:xfrm>
            <a:off x="1058904" y="2824359"/>
            <a:ext cx="3695410" cy="1442091"/>
          </a:xfrm>
          <a:prstGeom prst="roundRect">
            <a:avLst/>
          </a:prstGeom>
          <a:solidFill>
            <a:srgbClr val="EFFBFA"/>
          </a:solidFill>
          <a:ln w="28575"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65F426-23D6-8C5E-4953-E9CB6B48CB7F}"/>
              </a:ext>
            </a:extLst>
          </p:cNvPr>
          <p:cNvCxnSpPr/>
          <p:nvPr/>
        </p:nvCxnSpPr>
        <p:spPr>
          <a:xfrm>
            <a:off x="2906609" y="2073513"/>
            <a:ext cx="0" cy="670677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062EAD-5DF8-EB9E-0CE9-8F0EFFE760D5}"/>
              </a:ext>
            </a:extLst>
          </p:cNvPr>
          <p:cNvSpPr txBox="1"/>
          <p:nvPr/>
        </p:nvSpPr>
        <p:spPr>
          <a:xfrm>
            <a:off x="2403104" y="1082565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DNA</a:t>
            </a:r>
          </a:p>
          <a:p>
            <a:pPr algn="ctr"/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tái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tổ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endParaRPr lang="en-US" sz="14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9AC05-C19C-BE0B-E6F6-BECC506133A7}"/>
              </a:ext>
            </a:extLst>
          </p:cNvPr>
          <p:cNvSpPr txBox="1"/>
          <p:nvPr/>
        </p:nvSpPr>
        <p:spPr>
          <a:xfrm>
            <a:off x="1645686" y="4367989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Tế</a:t>
            </a:r>
            <a:r>
              <a:rPr lang="en-US" sz="20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bào</a:t>
            </a:r>
            <a:r>
              <a:rPr lang="en-US" sz="20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nhận</a:t>
            </a:r>
            <a:r>
              <a:rPr lang="en-US" sz="20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(</a:t>
            </a:r>
            <a:r>
              <a:rPr lang="en-US" sz="2000" b="1" i="1" dirty="0">
                <a:solidFill>
                  <a:srgbClr val="084B5E"/>
                </a:solidFill>
                <a:latin typeface="Palatino Linotype" panose="02040502050505030304" pitchFamily="18" charset="0"/>
              </a:rPr>
              <a:t>E.coli)</a:t>
            </a:r>
            <a:endParaRPr lang="en-US" sz="20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0ECF-E147-60AC-2400-44A6FCA83776}"/>
              </a:ext>
            </a:extLst>
          </p:cNvPr>
          <p:cNvSpPr txBox="1"/>
          <p:nvPr/>
        </p:nvSpPr>
        <p:spPr>
          <a:xfrm>
            <a:off x="1272025" y="1999545"/>
            <a:ext cx="164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Biến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nạp</a:t>
            </a:r>
            <a:endParaRPr lang="en-US" sz="14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(CaCl</a:t>
            </a:r>
            <a:r>
              <a:rPr lang="en-US" sz="1400" b="1" baseline="-25000" dirty="0">
                <a:solidFill>
                  <a:srgbClr val="084B5E"/>
                </a:solidFill>
                <a:latin typeface="Palatino Linotype" panose="02040502050505030304" pitchFamily="18" charset="0"/>
              </a:rPr>
              <a:t>2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/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xung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điện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526F8-AE65-124D-E549-EF452D4EEB0A}"/>
              </a:ext>
            </a:extLst>
          </p:cNvPr>
          <p:cNvSpPr txBox="1"/>
          <p:nvPr/>
        </p:nvSpPr>
        <p:spPr>
          <a:xfrm>
            <a:off x="2987116" y="2017811"/>
            <a:ext cx="80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Tải</a:t>
            </a:r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nạp</a:t>
            </a:r>
            <a:endParaRPr lang="en-US" sz="1400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400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(virus)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C9E59-9C5F-3F01-FBA0-3B7EC78CC287}"/>
              </a:ext>
            </a:extLst>
          </p:cNvPr>
          <p:cNvSpPr/>
          <p:nvPr/>
        </p:nvSpPr>
        <p:spPr>
          <a:xfrm>
            <a:off x="5904073" y="1029837"/>
            <a:ext cx="3695410" cy="1442091"/>
          </a:xfrm>
          <a:prstGeom prst="roundRect">
            <a:avLst/>
          </a:prstGeom>
          <a:solidFill>
            <a:srgbClr val="EFFBFA"/>
          </a:solidFill>
          <a:ln w="28575"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AC4F21-9B5A-A957-1F66-9F8B32F3861F}"/>
              </a:ext>
            </a:extLst>
          </p:cNvPr>
          <p:cNvGrpSpPr/>
          <p:nvPr/>
        </p:nvGrpSpPr>
        <p:grpSpPr>
          <a:xfrm>
            <a:off x="1969599" y="2842625"/>
            <a:ext cx="1598777" cy="1336633"/>
            <a:chOff x="1969599" y="3049655"/>
            <a:chExt cx="1598777" cy="133663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E6D02A9-AA33-52A6-F77E-2B9B765C38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991" r="69127" b="19615"/>
            <a:stretch/>
          </p:blipFill>
          <p:spPr bwMode="auto">
            <a:xfrm>
              <a:off x="1969599" y="3049655"/>
              <a:ext cx="1598777" cy="133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2B031F-3889-CEB0-C87A-F465B7B3AE2E}"/>
                </a:ext>
              </a:extLst>
            </p:cNvPr>
            <p:cNvSpPr/>
            <p:nvPr/>
          </p:nvSpPr>
          <p:spPr>
            <a:xfrm>
              <a:off x="2410318" y="3561474"/>
              <a:ext cx="746950" cy="337666"/>
            </a:xfrm>
            <a:prstGeom prst="rect">
              <a:avLst/>
            </a:prstGeom>
            <a:solidFill>
              <a:srgbClr val="EFFBFA"/>
            </a:solidFill>
            <a:ln>
              <a:solidFill>
                <a:srgbClr val="EFF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9B4C71-9891-A4C6-C788-DDDA8AE57292}"/>
              </a:ext>
            </a:extLst>
          </p:cNvPr>
          <p:cNvGrpSpPr/>
          <p:nvPr/>
        </p:nvGrpSpPr>
        <p:grpSpPr>
          <a:xfrm>
            <a:off x="5886820" y="1082565"/>
            <a:ext cx="1598777" cy="1336633"/>
            <a:chOff x="1969599" y="3049655"/>
            <a:chExt cx="1598777" cy="133663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38A197B-80F3-1B10-BBD4-8AFC8F29CD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991" r="69127" b="19615"/>
            <a:stretch/>
          </p:blipFill>
          <p:spPr bwMode="auto">
            <a:xfrm>
              <a:off x="1969599" y="3049655"/>
              <a:ext cx="1598777" cy="133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071CB0-70A1-F89F-D4C3-1855139B8057}"/>
                </a:ext>
              </a:extLst>
            </p:cNvPr>
            <p:cNvSpPr/>
            <p:nvPr/>
          </p:nvSpPr>
          <p:spPr>
            <a:xfrm>
              <a:off x="2410318" y="3561474"/>
              <a:ext cx="746950" cy="337666"/>
            </a:xfrm>
            <a:prstGeom prst="rect">
              <a:avLst/>
            </a:prstGeom>
            <a:solidFill>
              <a:srgbClr val="EFFBFA"/>
            </a:solidFill>
            <a:ln>
              <a:solidFill>
                <a:srgbClr val="EFF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9B51D4-9452-614C-7136-D9D9584BB40B}"/>
              </a:ext>
            </a:extLst>
          </p:cNvPr>
          <p:cNvGrpSpPr/>
          <p:nvPr/>
        </p:nvGrpSpPr>
        <p:grpSpPr>
          <a:xfrm>
            <a:off x="7810088" y="1046824"/>
            <a:ext cx="1598777" cy="1336633"/>
            <a:chOff x="1969599" y="3049655"/>
            <a:chExt cx="1598777" cy="133663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C8FB0B9-B7CC-B8B0-C031-E17B07142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991" r="69127" b="19615"/>
            <a:stretch/>
          </p:blipFill>
          <p:spPr bwMode="auto">
            <a:xfrm>
              <a:off x="1969599" y="3049655"/>
              <a:ext cx="1598777" cy="133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5A1185-7814-DDA3-F922-43B69AFEB8DC}"/>
                </a:ext>
              </a:extLst>
            </p:cNvPr>
            <p:cNvSpPr/>
            <p:nvPr/>
          </p:nvSpPr>
          <p:spPr>
            <a:xfrm>
              <a:off x="2410318" y="3561474"/>
              <a:ext cx="746950" cy="337666"/>
            </a:xfrm>
            <a:prstGeom prst="rect">
              <a:avLst/>
            </a:prstGeom>
            <a:solidFill>
              <a:srgbClr val="EFFBFA"/>
            </a:solidFill>
            <a:ln>
              <a:solidFill>
                <a:srgbClr val="EFF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4F80B23-9D4B-B247-C110-D5EE1450A2DD}"/>
              </a:ext>
            </a:extLst>
          </p:cNvPr>
          <p:cNvSpPr/>
          <p:nvPr/>
        </p:nvSpPr>
        <p:spPr>
          <a:xfrm>
            <a:off x="5921326" y="4126530"/>
            <a:ext cx="3695410" cy="1442091"/>
          </a:xfrm>
          <a:prstGeom prst="roundRect">
            <a:avLst/>
          </a:prstGeom>
          <a:solidFill>
            <a:srgbClr val="EFFBFA"/>
          </a:solidFill>
          <a:ln w="28575">
            <a:solidFill>
              <a:srgbClr val="084B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4E2E84-CACD-2003-1AFC-D5C9ACE2BD3A}"/>
              </a:ext>
            </a:extLst>
          </p:cNvPr>
          <p:cNvGrpSpPr/>
          <p:nvPr/>
        </p:nvGrpSpPr>
        <p:grpSpPr>
          <a:xfrm>
            <a:off x="5904073" y="4179258"/>
            <a:ext cx="1598777" cy="1336633"/>
            <a:chOff x="1969599" y="3049655"/>
            <a:chExt cx="1598777" cy="1336633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405BA194-91CE-3506-3223-24DEAF00ED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991" r="69127" b="19615"/>
            <a:stretch/>
          </p:blipFill>
          <p:spPr bwMode="auto">
            <a:xfrm>
              <a:off x="1969599" y="3049655"/>
              <a:ext cx="1598777" cy="133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115B97-ACF8-A6A4-4B66-F957AEACA563}"/>
                </a:ext>
              </a:extLst>
            </p:cNvPr>
            <p:cNvSpPr/>
            <p:nvPr/>
          </p:nvSpPr>
          <p:spPr>
            <a:xfrm>
              <a:off x="2410318" y="3561474"/>
              <a:ext cx="746950" cy="337666"/>
            </a:xfrm>
            <a:prstGeom prst="rect">
              <a:avLst/>
            </a:prstGeom>
            <a:solidFill>
              <a:srgbClr val="EFFBFA"/>
            </a:solidFill>
            <a:ln>
              <a:solidFill>
                <a:srgbClr val="EFF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BA515B-7A1E-C1D6-D9C5-DC6E0EF06909}"/>
              </a:ext>
            </a:extLst>
          </p:cNvPr>
          <p:cNvGrpSpPr/>
          <p:nvPr/>
        </p:nvGrpSpPr>
        <p:grpSpPr>
          <a:xfrm>
            <a:off x="7827341" y="4143517"/>
            <a:ext cx="1598777" cy="1336633"/>
            <a:chOff x="1969599" y="3049655"/>
            <a:chExt cx="1598777" cy="1336633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883643BB-23D9-744F-C321-5ADBE48C97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991" r="69127" b="19615"/>
            <a:stretch/>
          </p:blipFill>
          <p:spPr bwMode="auto">
            <a:xfrm>
              <a:off x="1969599" y="3049655"/>
              <a:ext cx="1598777" cy="133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14B303-B42C-050E-8B0D-468E83D6BFF0}"/>
                </a:ext>
              </a:extLst>
            </p:cNvPr>
            <p:cNvSpPr/>
            <p:nvPr/>
          </p:nvSpPr>
          <p:spPr>
            <a:xfrm>
              <a:off x="2410318" y="3561474"/>
              <a:ext cx="746950" cy="337666"/>
            </a:xfrm>
            <a:prstGeom prst="rect">
              <a:avLst/>
            </a:prstGeom>
            <a:solidFill>
              <a:srgbClr val="EFFBFA"/>
            </a:solidFill>
            <a:ln>
              <a:solidFill>
                <a:srgbClr val="EFFB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970192-FDAC-DBBB-DF91-C38647EC2231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754314" y="1750882"/>
            <a:ext cx="1132506" cy="1760061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0E5E3A-B42E-46FC-9A7C-23090904074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771567" y="3487956"/>
            <a:ext cx="1132506" cy="1359619"/>
          </a:xfrm>
          <a:prstGeom prst="straightConnector1">
            <a:avLst/>
          </a:prstGeom>
          <a:ln w="28575">
            <a:solidFill>
              <a:srgbClr val="084B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4FE861A-35E1-5BBB-EDD5-2245DB157262}"/>
              </a:ext>
            </a:extLst>
          </p:cNvPr>
          <p:cNvSpPr txBox="1"/>
          <p:nvPr/>
        </p:nvSpPr>
        <p:spPr>
          <a:xfrm>
            <a:off x="3249822" y="5916333"/>
            <a:ext cx="599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BIỂU HIỆN GENE VÀ PHÂN TÍCH BIỂU HIỆN GENE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2665B6-ED06-F094-6CF0-056DA64C1640}"/>
              </a:ext>
            </a:extLst>
          </p:cNvPr>
          <p:cNvSpPr txBox="1"/>
          <p:nvPr/>
        </p:nvSpPr>
        <p:spPr>
          <a:xfrm>
            <a:off x="4991164" y="3163230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Môi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trường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thích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hợp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để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gene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được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biểu</a:t>
            </a:r>
            <a:r>
              <a:rPr lang="en-US" b="1" dirty="0">
                <a:solidFill>
                  <a:srgbClr val="084B5E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solidFill>
                  <a:srgbClr val="084B5E"/>
                </a:solidFill>
                <a:latin typeface="Palatino Linotype" panose="02040502050505030304" pitchFamily="18" charset="0"/>
              </a:rPr>
              <a:t>hiện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964039-664B-9CE1-2A45-4F130AD0734E}"/>
              </a:ext>
            </a:extLst>
          </p:cNvPr>
          <p:cNvGrpSpPr/>
          <p:nvPr/>
        </p:nvGrpSpPr>
        <p:grpSpPr>
          <a:xfrm>
            <a:off x="1896550" y="3105975"/>
            <a:ext cx="3695410" cy="1442091"/>
            <a:chOff x="1058904" y="2824359"/>
            <a:chExt cx="3695410" cy="144209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C0BDB2-ACA4-22DC-3D74-458A59944ADD}"/>
                </a:ext>
              </a:extLst>
            </p:cNvPr>
            <p:cNvSpPr/>
            <p:nvPr/>
          </p:nvSpPr>
          <p:spPr>
            <a:xfrm>
              <a:off x="1058904" y="2824359"/>
              <a:ext cx="3695410" cy="1442091"/>
            </a:xfrm>
            <a:prstGeom prst="roundRect">
              <a:avLst/>
            </a:prstGeom>
            <a:solidFill>
              <a:srgbClr val="EFFBFA"/>
            </a:solidFill>
            <a:ln w="2857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AC4F21-9B5A-A957-1F66-9F8B32F3861F}"/>
                </a:ext>
              </a:extLst>
            </p:cNvPr>
            <p:cNvGrpSpPr/>
            <p:nvPr/>
          </p:nvGrpSpPr>
          <p:grpSpPr>
            <a:xfrm>
              <a:off x="1969599" y="2842625"/>
              <a:ext cx="1598777" cy="1336633"/>
              <a:chOff x="1969599" y="3049655"/>
              <a:chExt cx="1598777" cy="1336633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CE6D02A9-AA33-52A6-F77E-2B9B765C38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2B031F-3889-CEB0-C87A-F465B7B3AE2E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2B8F-DB51-4C92-C7B7-2A6446FE5765}"/>
              </a:ext>
            </a:extLst>
          </p:cNvPr>
          <p:cNvGrpSpPr/>
          <p:nvPr/>
        </p:nvGrpSpPr>
        <p:grpSpPr>
          <a:xfrm>
            <a:off x="1879297" y="1166447"/>
            <a:ext cx="3712663" cy="1442091"/>
            <a:chOff x="1050277" y="867844"/>
            <a:chExt cx="3712663" cy="144209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4F80B23-9D4B-B247-C110-D5EE1450A2DD}"/>
                </a:ext>
              </a:extLst>
            </p:cNvPr>
            <p:cNvSpPr/>
            <p:nvPr/>
          </p:nvSpPr>
          <p:spPr>
            <a:xfrm>
              <a:off x="1067530" y="867844"/>
              <a:ext cx="3695410" cy="1442091"/>
            </a:xfrm>
            <a:prstGeom prst="roundRect">
              <a:avLst/>
            </a:prstGeom>
            <a:solidFill>
              <a:srgbClr val="EFFBFA"/>
            </a:solidFill>
            <a:ln w="2857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4E2E84-CACD-2003-1AFC-D5C9ACE2BD3A}"/>
                </a:ext>
              </a:extLst>
            </p:cNvPr>
            <p:cNvGrpSpPr/>
            <p:nvPr/>
          </p:nvGrpSpPr>
          <p:grpSpPr>
            <a:xfrm>
              <a:off x="1050277" y="920572"/>
              <a:ext cx="1598777" cy="1336633"/>
              <a:chOff x="1969599" y="3049655"/>
              <a:chExt cx="1598777" cy="1336633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405BA194-91CE-3506-3223-24DEAF00E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8115B97-ACF8-A6A4-4B66-F957AEACA563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BA515B-7A1E-C1D6-D9C5-DC6E0EF06909}"/>
                </a:ext>
              </a:extLst>
            </p:cNvPr>
            <p:cNvGrpSpPr/>
            <p:nvPr/>
          </p:nvGrpSpPr>
          <p:grpSpPr>
            <a:xfrm>
              <a:off x="2973545" y="884831"/>
              <a:ext cx="1598777" cy="1336633"/>
              <a:chOff x="1969599" y="3049655"/>
              <a:chExt cx="1598777" cy="1336633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883643BB-23D9-744F-C321-5ADBE48C9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14B303-B42C-050E-8B0D-468E83D6BFF0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4FE861A-35E1-5BBB-EDD5-2245DB157262}"/>
              </a:ext>
            </a:extLst>
          </p:cNvPr>
          <p:cNvSpPr txBox="1"/>
          <p:nvPr/>
        </p:nvSpPr>
        <p:spPr>
          <a:xfrm>
            <a:off x="2882710" y="5162747"/>
            <a:ext cx="681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PROTEIN TÁI TỔ HỢP ỨNG DỤNG QUY MÔ KHÁC NHAU</a:t>
            </a:r>
            <a:endParaRPr lang="en-US" b="1" dirty="0">
              <a:solidFill>
                <a:srgbClr val="084B5E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E428FA-74F0-083F-EE42-B1CC86400848}"/>
              </a:ext>
            </a:extLst>
          </p:cNvPr>
          <p:cNvGrpSpPr/>
          <p:nvPr/>
        </p:nvGrpSpPr>
        <p:grpSpPr>
          <a:xfrm>
            <a:off x="6666156" y="3124241"/>
            <a:ext cx="3712663" cy="1442091"/>
            <a:chOff x="5886820" y="1029837"/>
            <a:chExt cx="3712663" cy="144209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BA2511F-7CA7-2DD1-7CE3-9C9921849E26}"/>
                </a:ext>
              </a:extLst>
            </p:cNvPr>
            <p:cNvSpPr/>
            <p:nvPr/>
          </p:nvSpPr>
          <p:spPr>
            <a:xfrm>
              <a:off x="5904073" y="1029837"/>
              <a:ext cx="3695410" cy="1442091"/>
            </a:xfrm>
            <a:prstGeom prst="roundRect">
              <a:avLst/>
            </a:prstGeom>
            <a:solidFill>
              <a:srgbClr val="EFFBFA"/>
            </a:solidFill>
            <a:ln w="2857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D36E03-DCF3-1479-BD3B-16A5F6AD5BF2}"/>
                </a:ext>
              </a:extLst>
            </p:cNvPr>
            <p:cNvGrpSpPr/>
            <p:nvPr/>
          </p:nvGrpSpPr>
          <p:grpSpPr>
            <a:xfrm>
              <a:off x="5886820" y="1082565"/>
              <a:ext cx="1598777" cy="1336633"/>
              <a:chOff x="1969599" y="3049655"/>
              <a:chExt cx="1598777" cy="1336633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7BDA1C4A-3C8F-F7F7-23E1-E25075704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E67EC32-A1E6-CD81-F472-11281A05F8A0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30F9FC9-9B6F-5F91-5F2A-1441A8C92E8A}"/>
                </a:ext>
              </a:extLst>
            </p:cNvPr>
            <p:cNvGrpSpPr/>
            <p:nvPr/>
          </p:nvGrpSpPr>
          <p:grpSpPr>
            <a:xfrm>
              <a:off x="7810088" y="1046824"/>
              <a:ext cx="1598777" cy="1336633"/>
              <a:chOff x="1969599" y="3049655"/>
              <a:chExt cx="1598777" cy="1336633"/>
            </a:xfrm>
          </p:grpSpPr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9E4A6439-A373-6342-84D7-EC729BA8C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C3441-960C-C9A9-35C7-AA6BA9D9C866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214BEA-3432-E4EC-E62E-4A65B159F53C}"/>
              </a:ext>
            </a:extLst>
          </p:cNvPr>
          <p:cNvGrpSpPr/>
          <p:nvPr/>
        </p:nvGrpSpPr>
        <p:grpSpPr>
          <a:xfrm>
            <a:off x="6677228" y="1234001"/>
            <a:ext cx="3695410" cy="1442091"/>
            <a:chOff x="1058904" y="2824359"/>
            <a:chExt cx="3695410" cy="144209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5B6EA5-6843-414D-016E-2E07C68EB537}"/>
                </a:ext>
              </a:extLst>
            </p:cNvPr>
            <p:cNvSpPr/>
            <p:nvPr/>
          </p:nvSpPr>
          <p:spPr>
            <a:xfrm>
              <a:off x="1058904" y="2824359"/>
              <a:ext cx="3695410" cy="1442091"/>
            </a:xfrm>
            <a:prstGeom prst="roundRect">
              <a:avLst/>
            </a:prstGeom>
            <a:solidFill>
              <a:srgbClr val="EFFBFA"/>
            </a:solidFill>
            <a:ln w="28575">
              <a:solidFill>
                <a:srgbClr val="084B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238EE8A-3F92-A4F5-648F-1215652B7D1D}"/>
                </a:ext>
              </a:extLst>
            </p:cNvPr>
            <p:cNvGrpSpPr/>
            <p:nvPr/>
          </p:nvGrpSpPr>
          <p:grpSpPr>
            <a:xfrm>
              <a:off x="1969599" y="2842625"/>
              <a:ext cx="1598777" cy="1336633"/>
              <a:chOff x="1969599" y="3049655"/>
              <a:chExt cx="1598777" cy="1336633"/>
            </a:xfrm>
          </p:grpSpPr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72E0F829-9836-145A-9BD0-2668648AA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991" r="69127" b="19615"/>
              <a:stretch/>
            </p:blipFill>
            <p:spPr bwMode="auto">
              <a:xfrm>
                <a:off x="1969599" y="3049655"/>
                <a:ext cx="1598777" cy="133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1EEE10-EF7D-9384-CD57-B34A189B02CF}"/>
                  </a:ext>
                </a:extLst>
              </p:cNvPr>
              <p:cNvSpPr/>
              <p:nvPr/>
            </p:nvSpPr>
            <p:spPr>
              <a:xfrm>
                <a:off x="2410318" y="3561474"/>
                <a:ext cx="746950" cy="337666"/>
              </a:xfrm>
              <a:prstGeom prst="rect">
                <a:avLst/>
              </a:prstGeom>
              <a:solidFill>
                <a:srgbClr val="EFFBFA"/>
              </a:solidFill>
              <a:ln>
                <a:solidFill>
                  <a:srgbClr val="EFFB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6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1071</TotalTime>
  <Words>1139</Words>
  <Application>Microsoft Office PowerPoint</Application>
  <PresentationFormat>Widescreen</PresentationFormat>
  <Paragraphs>140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Garamond</vt:lpstr>
      <vt:lpstr>Krona One</vt:lpstr>
      <vt:lpstr>Montserrat</vt:lpstr>
      <vt:lpstr>Nunito Light</vt:lpstr>
      <vt:lpstr>Palatino Linotype</vt:lpstr>
      <vt:lpstr>Roboto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Trần</dc:creator>
  <cp:lastModifiedBy>PC</cp:lastModifiedBy>
  <cp:revision>99</cp:revision>
  <dcterms:created xsi:type="dcterms:W3CDTF">2024-06-07T14:25:45Z</dcterms:created>
  <dcterms:modified xsi:type="dcterms:W3CDTF">2025-11-07T09:27:11Z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2024-07-07T08:39:46Z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3fc33e11-6f9e-47e6-8fbb-47f363c22092</vt:lpwstr>
  </property>
  <property fmtid="{D5CDD505-2E9C-101B-9397-08002B2CF9AE}" pid="7" name="MSIP_Label_defa4170-0d19-0005-0004-bc88714345d2_ActionId">
    <vt:lpwstr>67532e0f-5d74-4660-a50e-8e149c52c16e</vt:lpwstr>
  </property>
  <property fmtid="{D5CDD505-2E9C-101B-9397-08002B2CF9AE}" pid="8" name="MSIP_Label_defa4170-0d19-0005-0004-bc88714345d2_ContentBits">
    <vt:lpwstr>0</vt:lpwstr>
  </property>
</Properties>
</file>