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sldIdLst>
    <p:sldId id="404" r:id="rId2"/>
    <p:sldId id="329" r:id="rId3"/>
    <p:sldId id="396" r:id="rId4"/>
    <p:sldId id="397" r:id="rId5"/>
    <p:sldId id="401" r:id="rId6"/>
    <p:sldId id="313" r:id="rId7"/>
    <p:sldId id="381" r:id="rId8"/>
    <p:sldId id="406" r:id="rId9"/>
    <p:sldId id="407" r:id="rId10"/>
    <p:sldId id="408" r:id="rId11"/>
    <p:sldId id="409" r:id="rId12"/>
    <p:sldId id="410" r:id="rId13"/>
    <p:sldId id="411" r:id="rId14"/>
    <p:sldId id="302" r:id="rId15"/>
    <p:sldId id="40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0377"/>
    <a:srgbClr val="297F31"/>
    <a:srgbClr val="5B9B75"/>
    <a:srgbClr val="064009"/>
    <a:srgbClr val="FCF739"/>
    <a:srgbClr val="0033CC"/>
    <a:srgbClr val="4333BD"/>
    <a:srgbClr val="DF51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448" autoAdjust="0"/>
  </p:normalViewPr>
  <p:slideViewPr>
    <p:cSldViewPr snapToGrid="0">
      <p:cViewPr varScale="1">
        <p:scale>
          <a:sx n="59" d="100"/>
          <a:sy n="59" d="100"/>
        </p:scale>
        <p:origin x="9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5880B-18DE-4460-8E23-355A61A2CC4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7585D97-0E61-465B-9840-BF4318152C26}">
      <dgm:prSet phldrT="[Text]"/>
      <dgm:spPr>
        <a:solidFill>
          <a:srgbClr val="002060"/>
        </a:solidFill>
      </dgm:spPr>
      <dgm:t>
        <a:bodyPr/>
        <a:lstStyle/>
        <a:p>
          <a:r>
            <a:rPr lang="en-US" dirty="0"/>
            <a:t>Sản phẩm nhóm 1</a:t>
          </a:r>
        </a:p>
      </dgm:t>
    </dgm:pt>
    <dgm:pt modelId="{E4E000BC-9EB1-422B-AE33-D9B538395E66}" type="parTrans" cxnId="{C270F933-A7E3-4B44-8CE6-8A3DFFF90908}">
      <dgm:prSet/>
      <dgm:spPr/>
      <dgm:t>
        <a:bodyPr/>
        <a:lstStyle/>
        <a:p>
          <a:endParaRPr lang="en-US"/>
        </a:p>
      </dgm:t>
    </dgm:pt>
    <dgm:pt modelId="{930A9CD0-0BD1-4B2D-B7FA-15CC84025E3C}" type="sibTrans" cxnId="{C270F933-A7E3-4B44-8CE6-8A3DFFF90908}">
      <dgm:prSet/>
      <dgm:spPr/>
      <dgm:t>
        <a:bodyPr/>
        <a:lstStyle/>
        <a:p>
          <a:endParaRPr lang="en-US"/>
        </a:p>
      </dgm:t>
    </dgm:pt>
    <dgm:pt modelId="{826F5215-B6EC-4720-9B53-98EF98ABAAAF}">
      <dgm:prSet phldrT="[Text]"/>
      <dgm:spPr>
        <a:solidFill>
          <a:srgbClr val="002060"/>
        </a:solidFill>
      </dgm:spPr>
      <dgm:t>
        <a:bodyPr/>
        <a:lstStyle/>
        <a:p>
          <a:r>
            <a:rPr lang="en-US" dirty="0"/>
            <a:t>Sản phẩm nhóm 3</a:t>
          </a:r>
        </a:p>
      </dgm:t>
    </dgm:pt>
    <dgm:pt modelId="{D66C80D4-C399-49E0-84E7-0E6A92CDDA47}" type="parTrans" cxnId="{91901E71-57F7-46D7-8317-1E3998946852}">
      <dgm:prSet/>
      <dgm:spPr/>
      <dgm:t>
        <a:bodyPr/>
        <a:lstStyle/>
        <a:p>
          <a:endParaRPr lang="en-US"/>
        </a:p>
      </dgm:t>
    </dgm:pt>
    <dgm:pt modelId="{4FE439B5-C81B-45CD-B366-DC22A9006849}" type="sibTrans" cxnId="{91901E71-57F7-46D7-8317-1E3998946852}">
      <dgm:prSet/>
      <dgm:spPr/>
      <dgm:t>
        <a:bodyPr/>
        <a:lstStyle/>
        <a:p>
          <a:endParaRPr lang="en-US"/>
        </a:p>
      </dgm:t>
    </dgm:pt>
    <dgm:pt modelId="{ED33D8EF-A1EA-4495-A183-31989ADEF2DB}">
      <dgm:prSet phldrT="[Text]"/>
      <dgm:spPr>
        <a:solidFill>
          <a:srgbClr val="002060"/>
        </a:solidFill>
      </dgm:spPr>
      <dgm:t>
        <a:bodyPr/>
        <a:lstStyle/>
        <a:p>
          <a:r>
            <a:rPr lang="en-US" dirty="0"/>
            <a:t>Sản phẩm nhóm 2</a:t>
          </a:r>
        </a:p>
      </dgm:t>
    </dgm:pt>
    <dgm:pt modelId="{F0C23041-7D51-44BA-8A0E-12469B270677}" type="parTrans" cxnId="{2759AE72-8970-48D0-B379-6FCDF66B8B74}">
      <dgm:prSet/>
      <dgm:spPr/>
      <dgm:t>
        <a:bodyPr/>
        <a:lstStyle/>
        <a:p>
          <a:endParaRPr lang="en-US"/>
        </a:p>
      </dgm:t>
    </dgm:pt>
    <dgm:pt modelId="{EF97A359-57FD-461F-814F-F0A4F66BEE49}" type="sibTrans" cxnId="{2759AE72-8970-48D0-B379-6FCDF66B8B74}">
      <dgm:prSet/>
      <dgm:spPr/>
      <dgm:t>
        <a:bodyPr/>
        <a:lstStyle/>
        <a:p>
          <a:endParaRPr lang="en-US"/>
        </a:p>
      </dgm:t>
    </dgm:pt>
    <dgm:pt modelId="{8D655F48-59C2-48AC-AF0B-2A9F6D9392DF}">
      <dgm:prSet phldrT="[Text]"/>
      <dgm:spPr>
        <a:solidFill>
          <a:srgbClr val="002060"/>
        </a:solidFill>
      </dgm:spPr>
      <dgm:t>
        <a:bodyPr/>
        <a:lstStyle/>
        <a:p>
          <a:r>
            <a:rPr lang="en-US" dirty="0"/>
            <a:t>Sản phẩm nhóm 4</a:t>
          </a:r>
        </a:p>
      </dgm:t>
    </dgm:pt>
    <dgm:pt modelId="{48DCFBD4-3AFF-4CE3-896B-771557A1C381}" type="parTrans" cxnId="{7149866D-9771-491F-801C-5546A7A4B9BF}">
      <dgm:prSet/>
      <dgm:spPr/>
      <dgm:t>
        <a:bodyPr/>
        <a:lstStyle/>
        <a:p>
          <a:endParaRPr lang="en-US"/>
        </a:p>
      </dgm:t>
    </dgm:pt>
    <dgm:pt modelId="{F56D0E35-12D4-4251-B7D8-DFBA00D2C408}" type="sibTrans" cxnId="{7149866D-9771-491F-801C-5546A7A4B9BF}">
      <dgm:prSet/>
      <dgm:spPr/>
      <dgm:t>
        <a:bodyPr/>
        <a:lstStyle/>
        <a:p>
          <a:endParaRPr lang="en-US"/>
        </a:p>
      </dgm:t>
    </dgm:pt>
    <dgm:pt modelId="{5678BE5F-0977-4CC1-B9E7-A0CFF9D3D544}" type="pres">
      <dgm:prSet presAssocID="{8545880B-18DE-4460-8E23-355A61A2CC43}" presName="diagram" presStyleCnt="0">
        <dgm:presLayoutVars>
          <dgm:dir/>
          <dgm:resizeHandles val="exact"/>
        </dgm:presLayoutVars>
      </dgm:prSet>
      <dgm:spPr/>
      <dgm:t>
        <a:bodyPr/>
        <a:lstStyle/>
        <a:p>
          <a:endParaRPr lang="en-US"/>
        </a:p>
      </dgm:t>
    </dgm:pt>
    <dgm:pt modelId="{B6A5BF7F-8029-4340-94A9-59DDA967E4D4}" type="pres">
      <dgm:prSet presAssocID="{67585D97-0E61-465B-9840-BF4318152C26}" presName="node" presStyleLbl="node1" presStyleIdx="0" presStyleCnt="4">
        <dgm:presLayoutVars>
          <dgm:bulletEnabled val="1"/>
        </dgm:presLayoutVars>
      </dgm:prSet>
      <dgm:spPr/>
      <dgm:t>
        <a:bodyPr/>
        <a:lstStyle/>
        <a:p>
          <a:endParaRPr lang="en-US"/>
        </a:p>
      </dgm:t>
    </dgm:pt>
    <dgm:pt modelId="{CC1B42DD-8868-4AD4-BFD6-790A37510CEB}" type="pres">
      <dgm:prSet presAssocID="{930A9CD0-0BD1-4B2D-B7FA-15CC84025E3C}" presName="sibTrans" presStyleCnt="0"/>
      <dgm:spPr/>
    </dgm:pt>
    <dgm:pt modelId="{07FCCB1E-1E84-4FED-B803-58ADFD48B062}" type="pres">
      <dgm:prSet presAssocID="{ED33D8EF-A1EA-4495-A183-31989ADEF2DB}" presName="node" presStyleLbl="node1" presStyleIdx="1" presStyleCnt="4" custLinFactNeighborX="388" custLinFactNeighborY="-202">
        <dgm:presLayoutVars>
          <dgm:bulletEnabled val="1"/>
        </dgm:presLayoutVars>
      </dgm:prSet>
      <dgm:spPr/>
      <dgm:t>
        <a:bodyPr/>
        <a:lstStyle/>
        <a:p>
          <a:endParaRPr lang="en-US"/>
        </a:p>
      </dgm:t>
    </dgm:pt>
    <dgm:pt modelId="{C38E2629-FC54-4060-89DA-2DC7A9958A0C}" type="pres">
      <dgm:prSet presAssocID="{EF97A359-57FD-461F-814F-F0A4F66BEE49}" presName="sibTrans" presStyleCnt="0"/>
      <dgm:spPr/>
    </dgm:pt>
    <dgm:pt modelId="{920710B7-5972-488D-ADA9-020AF2EDD9ED}" type="pres">
      <dgm:prSet presAssocID="{826F5215-B6EC-4720-9B53-98EF98ABAAAF}" presName="node" presStyleLbl="node1" presStyleIdx="2" presStyleCnt="4">
        <dgm:presLayoutVars>
          <dgm:bulletEnabled val="1"/>
        </dgm:presLayoutVars>
      </dgm:prSet>
      <dgm:spPr/>
      <dgm:t>
        <a:bodyPr/>
        <a:lstStyle/>
        <a:p>
          <a:endParaRPr lang="en-US"/>
        </a:p>
      </dgm:t>
    </dgm:pt>
    <dgm:pt modelId="{7806F191-1215-4A87-9F50-E9705DAD03D0}" type="pres">
      <dgm:prSet presAssocID="{4FE439B5-C81B-45CD-B366-DC22A9006849}" presName="sibTrans" presStyleCnt="0"/>
      <dgm:spPr/>
    </dgm:pt>
    <dgm:pt modelId="{A0074ADF-B99F-4618-BED4-A1594CD3E0BB}" type="pres">
      <dgm:prSet presAssocID="{8D655F48-59C2-48AC-AF0B-2A9F6D9392DF}" presName="node" presStyleLbl="node1" presStyleIdx="3" presStyleCnt="4">
        <dgm:presLayoutVars>
          <dgm:bulletEnabled val="1"/>
        </dgm:presLayoutVars>
      </dgm:prSet>
      <dgm:spPr/>
      <dgm:t>
        <a:bodyPr/>
        <a:lstStyle/>
        <a:p>
          <a:endParaRPr lang="en-US"/>
        </a:p>
      </dgm:t>
    </dgm:pt>
  </dgm:ptLst>
  <dgm:cxnLst>
    <dgm:cxn modelId="{5904D8BD-8C24-4AB4-9DDC-0629289DD556}" type="presOf" srcId="{826F5215-B6EC-4720-9B53-98EF98ABAAAF}" destId="{920710B7-5972-488D-ADA9-020AF2EDD9ED}" srcOrd="0" destOrd="0" presId="urn:microsoft.com/office/officeart/2005/8/layout/default"/>
    <dgm:cxn modelId="{1F8AD801-D200-4BAF-9A7A-D76A3C0ACAC5}" type="presOf" srcId="{ED33D8EF-A1EA-4495-A183-31989ADEF2DB}" destId="{07FCCB1E-1E84-4FED-B803-58ADFD48B062}" srcOrd="0" destOrd="0" presId="urn:microsoft.com/office/officeart/2005/8/layout/default"/>
    <dgm:cxn modelId="{C270F933-A7E3-4B44-8CE6-8A3DFFF90908}" srcId="{8545880B-18DE-4460-8E23-355A61A2CC43}" destId="{67585D97-0E61-465B-9840-BF4318152C26}" srcOrd="0" destOrd="0" parTransId="{E4E000BC-9EB1-422B-AE33-D9B538395E66}" sibTransId="{930A9CD0-0BD1-4B2D-B7FA-15CC84025E3C}"/>
    <dgm:cxn modelId="{89064119-E461-4A14-B07F-C79AF3D01BAB}" type="presOf" srcId="{8D655F48-59C2-48AC-AF0B-2A9F6D9392DF}" destId="{A0074ADF-B99F-4618-BED4-A1594CD3E0BB}" srcOrd="0" destOrd="0" presId="urn:microsoft.com/office/officeart/2005/8/layout/default"/>
    <dgm:cxn modelId="{E08D27CC-B31A-4BF5-BA66-2E3C20709B2B}" type="presOf" srcId="{8545880B-18DE-4460-8E23-355A61A2CC43}" destId="{5678BE5F-0977-4CC1-B9E7-A0CFF9D3D544}" srcOrd="0" destOrd="0" presId="urn:microsoft.com/office/officeart/2005/8/layout/default"/>
    <dgm:cxn modelId="{7149866D-9771-491F-801C-5546A7A4B9BF}" srcId="{8545880B-18DE-4460-8E23-355A61A2CC43}" destId="{8D655F48-59C2-48AC-AF0B-2A9F6D9392DF}" srcOrd="3" destOrd="0" parTransId="{48DCFBD4-3AFF-4CE3-896B-771557A1C381}" sibTransId="{F56D0E35-12D4-4251-B7D8-DFBA00D2C408}"/>
    <dgm:cxn modelId="{2759AE72-8970-48D0-B379-6FCDF66B8B74}" srcId="{8545880B-18DE-4460-8E23-355A61A2CC43}" destId="{ED33D8EF-A1EA-4495-A183-31989ADEF2DB}" srcOrd="1" destOrd="0" parTransId="{F0C23041-7D51-44BA-8A0E-12469B270677}" sibTransId="{EF97A359-57FD-461F-814F-F0A4F66BEE49}"/>
    <dgm:cxn modelId="{E301F877-9BFB-45CB-B7DB-77608D08475C}" type="presOf" srcId="{67585D97-0E61-465B-9840-BF4318152C26}" destId="{B6A5BF7F-8029-4340-94A9-59DDA967E4D4}" srcOrd="0" destOrd="0" presId="urn:microsoft.com/office/officeart/2005/8/layout/default"/>
    <dgm:cxn modelId="{91901E71-57F7-46D7-8317-1E3998946852}" srcId="{8545880B-18DE-4460-8E23-355A61A2CC43}" destId="{826F5215-B6EC-4720-9B53-98EF98ABAAAF}" srcOrd="2" destOrd="0" parTransId="{D66C80D4-C399-49E0-84E7-0E6A92CDDA47}" sibTransId="{4FE439B5-C81B-45CD-B366-DC22A9006849}"/>
    <dgm:cxn modelId="{511771BF-2D5E-4E4B-95EE-BCF6F0A346C6}" type="presParOf" srcId="{5678BE5F-0977-4CC1-B9E7-A0CFF9D3D544}" destId="{B6A5BF7F-8029-4340-94A9-59DDA967E4D4}" srcOrd="0" destOrd="0" presId="urn:microsoft.com/office/officeart/2005/8/layout/default"/>
    <dgm:cxn modelId="{D329E284-D5AA-4B52-962C-DCA53F3144B3}" type="presParOf" srcId="{5678BE5F-0977-4CC1-B9E7-A0CFF9D3D544}" destId="{CC1B42DD-8868-4AD4-BFD6-790A37510CEB}" srcOrd="1" destOrd="0" presId="urn:microsoft.com/office/officeart/2005/8/layout/default"/>
    <dgm:cxn modelId="{62FC8489-3647-4718-ABE1-0C8E9FA83CE6}" type="presParOf" srcId="{5678BE5F-0977-4CC1-B9E7-A0CFF9D3D544}" destId="{07FCCB1E-1E84-4FED-B803-58ADFD48B062}" srcOrd="2" destOrd="0" presId="urn:microsoft.com/office/officeart/2005/8/layout/default"/>
    <dgm:cxn modelId="{CDA98149-CC45-48DB-AEF4-D68C0F3C7A14}" type="presParOf" srcId="{5678BE5F-0977-4CC1-B9E7-A0CFF9D3D544}" destId="{C38E2629-FC54-4060-89DA-2DC7A9958A0C}" srcOrd="3" destOrd="0" presId="urn:microsoft.com/office/officeart/2005/8/layout/default"/>
    <dgm:cxn modelId="{0D64F100-3D0C-4777-A8ED-17376C1F1C3F}" type="presParOf" srcId="{5678BE5F-0977-4CC1-B9E7-A0CFF9D3D544}" destId="{920710B7-5972-488D-ADA9-020AF2EDD9ED}" srcOrd="4" destOrd="0" presId="urn:microsoft.com/office/officeart/2005/8/layout/default"/>
    <dgm:cxn modelId="{366A7F0E-4D84-4620-9286-1F08D59D0B6A}" type="presParOf" srcId="{5678BE5F-0977-4CC1-B9E7-A0CFF9D3D544}" destId="{7806F191-1215-4A87-9F50-E9705DAD03D0}" srcOrd="5" destOrd="0" presId="urn:microsoft.com/office/officeart/2005/8/layout/default"/>
    <dgm:cxn modelId="{FD3A54FD-EB64-4586-9A9F-604426921FAB}" type="presParOf" srcId="{5678BE5F-0977-4CC1-B9E7-A0CFF9D3D544}" destId="{A0074ADF-B99F-4618-BED4-A1594CD3E0B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5BF7F-8029-4340-94A9-59DDA967E4D4}">
      <dsp:nvSpPr>
        <dsp:cNvPr id="0" name=""/>
        <dsp:cNvSpPr/>
      </dsp:nvSpPr>
      <dsp:spPr>
        <a:xfrm>
          <a:off x="783" y="470803"/>
          <a:ext cx="3056140" cy="1833684"/>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t>Sản phẩm nhóm 1</a:t>
          </a:r>
        </a:p>
      </dsp:txBody>
      <dsp:txXfrm>
        <a:off x="783" y="470803"/>
        <a:ext cx="3056140" cy="1833684"/>
      </dsp:txXfrm>
    </dsp:sp>
    <dsp:sp modelId="{07FCCB1E-1E84-4FED-B803-58ADFD48B062}">
      <dsp:nvSpPr>
        <dsp:cNvPr id="0" name=""/>
        <dsp:cNvSpPr/>
      </dsp:nvSpPr>
      <dsp:spPr>
        <a:xfrm>
          <a:off x="3363321" y="467099"/>
          <a:ext cx="3056140" cy="1833684"/>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t>Sản phẩm nhóm 2</a:t>
          </a:r>
        </a:p>
      </dsp:txBody>
      <dsp:txXfrm>
        <a:off x="3363321" y="467099"/>
        <a:ext cx="3056140" cy="1833684"/>
      </dsp:txXfrm>
    </dsp:sp>
    <dsp:sp modelId="{920710B7-5972-488D-ADA9-020AF2EDD9ED}">
      <dsp:nvSpPr>
        <dsp:cNvPr id="0" name=""/>
        <dsp:cNvSpPr/>
      </dsp:nvSpPr>
      <dsp:spPr>
        <a:xfrm>
          <a:off x="783" y="2610102"/>
          <a:ext cx="3056140" cy="1833684"/>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t>Sản phẩm nhóm 3</a:t>
          </a:r>
        </a:p>
      </dsp:txBody>
      <dsp:txXfrm>
        <a:off x="783" y="2610102"/>
        <a:ext cx="3056140" cy="1833684"/>
      </dsp:txXfrm>
    </dsp:sp>
    <dsp:sp modelId="{A0074ADF-B99F-4618-BED4-A1594CD3E0BB}">
      <dsp:nvSpPr>
        <dsp:cNvPr id="0" name=""/>
        <dsp:cNvSpPr/>
      </dsp:nvSpPr>
      <dsp:spPr>
        <a:xfrm>
          <a:off x="3362538" y="2610102"/>
          <a:ext cx="3056140" cy="1833684"/>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t>Sản phẩm nhóm 4</a:t>
          </a:r>
        </a:p>
      </dsp:txBody>
      <dsp:txXfrm>
        <a:off x="3362538" y="2610102"/>
        <a:ext cx="3056140" cy="18336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E3800-A402-4F13-B686-670A0C84E9A9}" type="datetimeFigureOut">
              <a:rPr lang="en-US" smtClean="0"/>
              <a:t>12/12/2025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A362C1-4FB4-4E05-A14A-8F5B7051C4DF}" type="slidenum">
              <a:rPr lang="en-US" smtClean="0"/>
              <a:t>‹#›</a:t>
            </a:fld>
            <a:endParaRPr lang="en-US"/>
          </a:p>
        </p:txBody>
      </p:sp>
    </p:spTree>
    <p:extLst>
      <p:ext uri="{BB962C8B-B14F-4D97-AF65-F5344CB8AC3E}">
        <p14:creationId xmlns:p14="http://schemas.microsoft.com/office/powerpoint/2010/main" val="175854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p>
        </p:txBody>
      </p:sp>
      <p:sp>
        <p:nvSpPr>
          <p:cNvPr id="102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395E7B-06F0-44F4-A358-0BC3B071015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6984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8101330" algn="l"/>
              </a:tabLst>
            </a:pPr>
            <a:r>
              <a:rPr lang="en-US" dirty="0">
                <a:solidFill>
                  <a:srgbClr val="000000"/>
                </a:solidFill>
                <a:latin typeface="Times New Roman" panose="02020603050405020304" pitchFamily="18" charset="0"/>
                <a:ea typeface="Calibri" panose="020F0502020204030204" pitchFamily="34" charset="0"/>
              </a:rPr>
              <a:t>GV chia lớp thành 4 nhóm và yêu cầu các tổ nhận thiết bị, dụng cụ, hóa chất, mẫu vật thí nghiệm</a:t>
            </a:r>
          </a:p>
          <a:p>
            <a:pPr marL="0" indent="0">
              <a:buFontTx/>
              <a:buNone/>
              <a:tabLst>
                <a:tab pos="8101330" algn="l"/>
              </a:tabLst>
            </a:pPr>
            <a:r>
              <a:rPr lang="en-US" sz="1400" dirty="0">
                <a:solidFill>
                  <a:srgbClr val="000000"/>
                </a:solidFill>
                <a:latin typeface="Times New Roman" panose="02020603050405020304" pitchFamily="18" charset="0"/>
                <a:ea typeface="Calibri" panose="020F0502020204030204" pitchFamily="34" charset="0"/>
              </a:rPr>
              <a:t>GV kiểm</a:t>
            </a:r>
            <a:r>
              <a:rPr lang="en-US" sz="1400" baseline="0" dirty="0">
                <a:solidFill>
                  <a:srgbClr val="000000"/>
                </a:solidFill>
                <a:latin typeface="Times New Roman" panose="02020603050405020304" pitchFamily="18" charset="0"/>
                <a:ea typeface="Calibri" panose="020F0502020204030204" pitchFamily="34" charset="0"/>
              </a:rPr>
              <a:t> tra các mẫu vật do HS chuẩn bị ở nhà: </a:t>
            </a:r>
          </a:p>
          <a:p>
            <a:pPr marL="0" indent="0">
              <a:buFontTx/>
              <a:buNone/>
            </a:pP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Mô</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thực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vật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tươi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bất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kì</a:t>
            </a:r>
            <a:r>
              <a:rPr lang="en-US" sz="1800" dirty="0">
                <a:solidFill>
                  <a:srgbClr val="000000"/>
                </a:solidFill>
                <a:effectLst/>
                <a:latin typeface="Times New Roman" panose="02020603050405020304" pitchFamily="18" charset="0"/>
                <a:ea typeface="Calibri" panose="020F0502020204030204" pitchFamily="34" charset="0"/>
              </a:rPr>
              <a:t>.</a:t>
            </a:r>
          </a:p>
          <a:p>
            <a:pPr marL="0" indent="0">
              <a:buFontTx/>
              <a:buNone/>
            </a:pPr>
            <a:r>
              <a:rPr lang="en-US" sz="1800" dirty="0">
                <a:solidFill>
                  <a:srgbClr val="000000"/>
                </a:solidFill>
                <a:effectLst/>
                <a:latin typeface="Times New Roman" panose="02020603050405020304" pitchFamily="18" charset="0"/>
                <a:ea typeface="Calibri" panose="020F0502020204030204" pitchFamily="34" charset="0"/>
              </a:rPr>
              <a:t>- Gan </a:t>
            </a:r>
            <a:r>
              <a:rPr lang="en-US" sz="1800" dirty="0" err="1">
                <a:solidFill>
                  <a:srgbClr val="000000"/>
                </a:solidFill>
                <a:effectLst/>
                <a:latin typeface="Times New Roman" panose="02020603050405020304" pitchFamily="18" charset="0"/>
                <a:ea typeface="Calibri" panose="020F0502020204030204" pitchFamily="34" charset="0"/>
              </a:rPr>
              <a:t>gà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hoặc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mô</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động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vật</a:t>
            </a:r>
            <a:r>
              <a:rPr lang="en-US" sz="1800" dirty="0">
                <a:solidFill>
                  <a:srgbClr val="000000"/>
                </a:solidFill>
                <a:effectLst/>
                <a:latin typeface="Times New Roman" panose="02020603050405020304" pitchFamily="18" charset="0"/>
                <a:ea typeface="Calibri" panose="020F0502020204030204" pitchFamily="34" charset="0"/>
              </a:rPr>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362C1-4FB4-4E05-A14A-8F5B7051C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475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8101330" algn="l"/>
              </a:tabLst>
            </a:pPr>
            <a:r>
              <a:rPr lang="en-US" dirty="0">
                <a:solidFill>
                  <a:srgbClr val="000000"/>
                </a:solidFill>
                <a:latin typeface="Times New Roman" panose="02020603050405020304" pitchFamily="18" charset="0"/>
                <a:ea typeface="Calibri" panose="020F0502020204030204" pitchFamily="34" charset="0"/>
              </a:rPr>
              <a:t>GV chia </a:t>
            </a:r>
            <a:r>
              <a:rPr lang="en-US" dirty="0" err="1">
                <a:solidFill>
                  <a:srgbClr val="000000"/>
                </a:solidFill>
                <a:latin typeface="Times New Roman" panose="02020603050405020304" pitchFamily="18" charset="0"/>
                <a:ea typeface="Calibri" panose="020F0502020204030204" pitchFamily="34" charset="0"/>
              </a:rPr>
              <a:t>lớp</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thành</a:t>
            </a:r>
            <a:r>
              <a:rPr lang="en-US" dirty="0">
                <a:solidFill>
                  <a:srgbClr val="000000"/>
                </a:solidFill>
                <a:latin typeface="Times New Roman" panose="02020603050405020304" pitchFamily="18" charset="0"/>
                <a:ea typeface="Calibri" panose="020F0502020204030204" pitchFamily="34" charset="0"/>
              </a:rPr>
              <a:t> 4 </a:t>
            </a:r>
            <a:r>
              <a:rPr lang="en-US" dirty="0" err="1">
                <a:solidFill>
                  <a:srgbClr val="000000"/>
                </a:solidFill>
                <a:latin typeface="Times New Roman" panose="02020603050405020304" pitchFamily="18" charset="0"/>
                <a:ea typeface="Calibri" panose="020F0502020204030204" pitchFamily="34" charset="0"/>
              </a:rPr>
              <a:t>nhóm</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và</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yêu</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cầu</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các</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tổ</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nhận</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thiết</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bị</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dụng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cụ</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hóa</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chất</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mẫu</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vật</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thí</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nghiệm</a:t>
            </a:r>
            <a:endParaRPr lang="en-US" dirty="0">
              <a:solidFill>
                <a:srgbClr val="000000"/>
              </a:solidFill>
              <a:latin typeface="Times New Roman" panose="02020603050405020304" pitchFamily="18" charset="0"/>
              <a:ea typeface="Calibri" panose="020F0502020204030204" pitchFamily="34" charset="0"/>
            </a:endParaRPr>
          </a:p>
          <a:p>
            <a:pPr marL="0" indent="0">
              <a:buFontTx/>
              <a:buNone/>
              <a:tabLst>
                <a:tab pos="8101330" algn="l"/>
              </a:tabLst>
            </a:pPr>
            <a:r>
              <a:rPr lang="en-US" sz="1400" dirty="0">
                <a:solidFill>
                  <a:srgbClr val="000000"/>
                </a:solidFill>
                <a:latin typeface="Times New Roman" panose="02020603050405020304" pitchFamily="18" charset="0"/>
                <a:ea typeface="Calibri" panose="020F0502020204030204" pitchFamily="34" charset="0"/>
              </a:rPr>
              <a:t>GV </a:t>
            </a:r>
            <a:r>
              <a:rPr lang="en-US" sz="1400" dirty="0" err="1">
                <a:solidFill>
                  <a:srgbClr val="000000"/>
                </a:solidFill>
                <a:latin typeface="Times New Roman" panose="02020603050405020304" pitchFamily="18" charset="0"/>
                <a:ea typeface="Calibri" panose="020F0502020204030204" pitchFamily="34" charset="0"/>
              </a:rPr>
              <a:t>kiểm</a:t>
            </a:r>
            <a:r>
              <a:rPr lang="en-US" sz="1400" baseline="0" dirty="0">
                <a:solidFill>
                  <a:srgbClr val="000000"/>
                </a:solidFill>
                <a:latin typeface="Times New Roman" panose="02020603050405020304" pitchFamily="18" charset="0"/>
                <a:ea typeface="Calibri" panose="020F0502020204030204" pitchFamily="34" charset="0"/>
              </a:rPr>
              <a:t> </a:t>
            </a:r>
            <a:r>
              <a:rPr lang="en-US" sz="1400" baseline="0" dirty="0" err="1">
                <a:solidFill>
                  <a:srgbClr val="000000"/>
                </a:solidFill>
                <a:latin typeface="Times New Roman" panose="02020603050405020304" pitchFamily="18" charset="0"/>
                <a:ea typeface="Calibri" panose="020F0502020204030204" pitchFamily="34" charset="0"/>
              </a:rPr>
              <a:t>tra</a:t>
            </a:r>
            <a:r>
              <a:rPr lang="en-US" sz="1400" baseline="0" dirty="0">
                <a:solidFill>
                  <a:srgbClr val="000000"/>
                </a:solidFill>
                <a:latin typeface="Times New Roman" panose="02020603050405020304" pitchFamily="18" charset="0"/>
                <a:ea typeface="Calibri" panose="020F0502020204030204" pitchFamily="34" charset="0"/>
              </a:rPr>
              <a:t> </a:t>
            </a:r>
            <a:r>
              <a:rPr lang="en-US" sz="1400" baseline="0" dirty="0" err="1">
                <a:solidFill>
                  <a:srgbClr val="000000"/>
                </a:solidFill>
                <a:latin typeface="Times New Roman" panose="02020603050405020304" pitchFamily="18" charset="0"/>
                <a:ea typeface="Calibri" panose="020F0502020204030204" pitchFamily="34" charset="0"/>
              </a:rPr>
              <a:t>các</a:t>
            </a:r>
            <a:r>
              <a:rPr lang="en-US" sz="1400" baseline="0" dirty="0">
                <a:solidFill>
                  <a:srgbClr val="000000"/>
                </a:solidFill>
                <a:latin typeface="Times New Roman" panose="02020603050405020304" pitchFamily="18" charset="0"/>
                <a:ea typeface="Calibri" panose="020F0502020204030204" pitchFamily="34" charset="0"/>
              </a:rPr>
              <a:t> </a:t>
            </a:r>
            <a:r>
              <a:rPr lang="en-US" sz="1400" baseline="0" dirty="0" err="1">
                <a:solidFill>
                  <a:srgbClr val="000000"/>
                </a:solidFill>
                <a:latin typeface="Times New Roman" panose="02020603050405020304" pitchFamily="18" charset="0"/>
                <a:ea typeface="Calibri" panose="020F0502020204030204" pitchFamily="34" charset="0"/>
              </a:rPr>
              <a:t>mẫu</a:t>
            </a:r>
            <a:r>
              <a:rPr lang="en-US" sz="1400" baseline="0" dirty="0">
                <a:solidFill>
                  <a:srgbClr val="000000"/>
                </a:solidFill>
                <a:latin typeface="Times New Roman" panose="02020603050405020304" pitchFamily="18" charset="0"/>
                <a:ea typeface="Calibri" panose="020F0502020204030204" pitchFamily="34" charset="0"/>
              </a:rPr>
              <a:t> </a:t>
            </a:r>
            <a:r>
              <a:rPr lang="en-US" sz="1400" baseline="0" dirty="0" err="1">
                <a:solidFill>
                  <a:srgbClr val="000000"/>
                </a:solidFill>
                <a:latin typeface="Times New Roman" panose="02020603050405020304" pitchFamily="18" charset="0"/>
                <a:ea typeface="Calibri" panose="020F0502020204030204" pitchFamily="34" charset="0"/>
              </a:rPr>
              <a:t>vật</a:t>
            </a:r>
            <a:r>
              <a:rPr lang="en-US" sz="1400" baseline="0" dirty="0">
                <a:solidFill>
                  <a:srgbClr val="000000"/>
                </a:solidFill>
                <a:latin typeface="Times New Roman" panose="02020603050405020304" pitchFamily="18" charset="0"/>
                <a:ea typeface="Calibri" panose="020F0502020204030204" pitchFamily="34" charset="0"/>
              </a:rPr>
              <a:t> do HS </a:t>
            </a:r>
            <a:r>
              <a:rPr lang="en-US" sz="1400" baseline="0" dirty="0" err="1">
                <a:solidFill>
                  <a:srgbClr val="000000"/>
                </a:solidFill>
                <a:latin typeface="Times New Roman" panose="02020603050405020304" pitchFamily="18" charset="0"/>
                <a:ea typeface="Calibri" panose="020F0502020204030204" pitchFamily="34" charset="0"/>
              </a:rPr>
              <a:t>chuẩn</a:t>
            </a:r>
            <a:r>
              <a:rPr lang="en-US" sz="1400" baseline="0" dirty="0">
                <a:solidFill>
                  <a:srgbClr val="000000"/>
                </a:solidFill>
                <a:latin typeface="Times New Roman" panose="02020603050405020304" pitchFamily="18" charset="0"/>
                <a:ea typeface="Calibri" panose="020F0502020204030204" pitchFamily="34" charset="0"/>
              </a:rPr>
              <a:t> </a:t>
            </a:r>
            <a:r>
              <a:rPr lang="en-US" sz="1400" baseline="0" dirty="0" err="1">
                <a:solidFill>
                  <a:srgbClr val="000000"/>
                </a:solidFill>
                <a:latin typeface="Times New Roman" panose="02020603050405020304" pitchFamily="18" charset="0"/>
                <a:ea typeface="Calibri" panose="020F0502020204030204" pitchFamily="34" charset="0"/>
              </a:rPr>
              <a:t>bị</a:t>
            </a:r>
            <a:r>
              <a:rPr lang="en-US" sz="1400" baseline="0" dirty="0">
                <a:solidFill>
                  <a:srgbClr val="000000"/>
                </a:solidFill>
                <a:latin typeface="Times New Roman" panose="02020603050405020304" pitchFamily="18" charset="0"/>
                <a:ea typeface="Calibri" panose="020F0502020204030204" pitchFamily="34" charset="0"/>
              </a:rPr>
              <a:t> ở </a:t>
            </a:r>
            <a:r>
              <a:rPr lang="en-US" sz="1400" baseline="0" dirty="0" err="1">
                <a:solidFill>
                  <a:srgbClr val="000000"/>
                </a:solidFill>
                <a:latin typeface="Times New Roman" panose="02020603050405020304" pitchFamily="18" charset="0"/>
                <a:ea typeface="Calibri" panose="020F0502020204030204" pitchFamily="34" charset="0"/>
              </a:rPr>
              <a:t>nhà</a:t>
            </a:r>
            <a:r>
              <a:rPr lang="en-US" sz="1400" baseline="0" dirty="0">
                <a:solidFill>
                  <a:srgbClr val="000000"/>
                </a:solidFill>
                <a:latin typeface="Times New Roman" panose="02020603050405020304" pitchFamily="18" charset="0"/>
                <a:ea typeface="Calibri" panose="020F0502020204030204" pitchFamily="34" charset="0"/>
              </a:rPr>
              <a:t>: </a:t>
            </a:r>
          </a:p>
          <a:p>
            <a:pPr marL="0" indent="0">
              <a:buFontTx/>
              <a:buNone/>
            </a:pP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Mô</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thực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vật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tươi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bất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kì</a:t>
            </a:r>
            <a:r>
              <a:rPr lang="en-US" sz="1800" dirty="0">
                <a:solidFill>
                  <a:srgbClr val="000000"/>
                </a:solidFill>
                <a:effectLst/>
                <a:latin typeface="Times New Roman" panose="02020603050405020304" pitchFamily="18" charset="0"/>
                <a:ea typeface="Calibri" panose="020F0502020204030204" pitchFamily="34" charset="0"/>
              </a:rPr>
              <a:t>.</a:t>
            </a:r>
          </a:p>
          <a:p>
            <a:pPr marL="0" indent="0">
              <a:buFontTx/>
              <a:buNone/>
            </a:pPr>
            <a:r>
              <a:rPr lang="en-US" sz="1800" dirty="0">
                <a:solidFill>
                  <a:srgbClr val="000000"/>
                </a:solidFill>
                <a:effectLst/>
                <a:latin typeface="Times New Roman" panose="02020603050405020304" pitchFamily="18" charset="0"/>
                <a:ea typeface="Calibri" panose="020F0502020204030204" pitchFamily="34" charset="0"/>
              </a:rPr>
              <a:t>- Gan </a:t>
            </a:r>
            <a:r>
              <a:rPr lang="en-US" sz="1800" dirty="0" err="1">
                <a:solidFill>
                  <a:srgbClr val="000000"/>
                </a:solidFill>
                <a:effectLst/>
                <a:latin typeface="Times New Roman" panose="02020603050405020304" pitchFamily="18" charset="0"/>
                <a:ea typeface="Calibri" panose="020F0502020204030204" pitchFamily="34" charset="0"/>
              </a:rPr>
              <a:t>gà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hoặc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mô</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động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vật</a:t>
            </a:r>
            <a:r>
              <a:rPr lang="en-US" sz="1800" dirty="0">
                <a:solidFill>
                  <a:srgbClr val="000000"/>
                </a:solidFill>
                <a:effectLst/>
                <a:latin typeface="Times New Roman" panose="02020603050405020304" pitchFamily="18" charset="0"/>
                <a:ea typeface="Calibri" panose="020F0502020204030204" pitchFamily="34" charset="0"/>
              </a:rPr>
              <a:t>.</a:t>
            </a:r>
          </a:p>
          <a:p>
            <a:pPr marL="285750" indent="-285750">
              <a:buFontTx/>
              <a:buChar char="-"/>
              <a:tabLst>
                <a:tab pos="8101330" algn="l"/>
              </a:tabLst>
            </a:pPr>
            <a:endParaRPr lang="en-US" sz="1400" dirty="0">
              <a:solidFill>
                <a:srgbClr val="000000"/>
              </a:solidFill>
              <a:latin typeface="Times New Roman" panose="02020603050405020304" pitchFamily="18" charset="0"/>
              <a:ea typeface="Calibri" panose="020F050202020403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362C1-4FB4-4E05-A14A-8F5B7051C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09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8101330" algn="l"/>
              </a:tabLst>
            </a:pPr>
            <a:r>
              <a:rPr lang="en-US" dirty="0">
                <a:solidFill>
                  <a:srgbClr val="000000"/>
                </a:solidFill>
                <a:latin typeface="Times New Roman" panose="02020603050405020304" pitchFamily="18" charset="0"/>
                <a:ea typeface="Calibri" panose="020F0502020204030204" pitchFamily="34" charset="0"/>
              </a:rPr>
              <a:t>GV chia </a:t>
            </a:r>
            <a:r>
              <a:rPr lang="en-US" dirty="0" err="1">
                <a:solidFill>
                  <a:srgbClr val="000000"/>
                </a:solidFill>
                <a:latin typeface="Times New Roman" panose="02020603050405020304" pitchFamily="18" charset="0"/>
                <a:ea typeface="Calibri" panose="020F0502020204030204" pitchFamily="34" charset="0"/>
              </a:rPr>
              <a:t>lớp</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thành</a:t>
            </a:r>
            <a:r>
              <a:rPr lang="en-US" dirty="0">
                <a:solidFill>
                  <a:srgbClr val="000000"/>
                </a:solidFill>
                <a:latin typeface="Times New Roman" panose="02020603050405020304" pitchFamily="18" charset="0"/>
                <a:ea typeface="Calibri" panose="020F0502020204030204" pitchFamily="34" charset="0"/>
              </a:rPr>
              <a:t> 4 </a:t>
            </a:r>
            <a:r>
              <a:rPr lang="en-US" dirty="0" err="1">
                <a:solidFill>
                  <a:srgbClr val="000000"/>
                </a:solidFill>
                <a:latin typeface="Times New Roman" panose="02020603050405020304" pitchFamily="18" charset="0"/>
                <a:ea typeface="Calibri" panose="020F0502020204030204" pitchFamily="34" charset="0"/>
              </a:rPr>
              <a:t>nhóm</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và</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yêu</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cầu</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các</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tổ</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nhận</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thiết</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bị</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dụng</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cụ</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hóa</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chất</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mẫu</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vật</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thí</a:t>
            </a:r>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nghiệm</a:t>
            </a:r>
            <a:endParaRPr lang="en-US" dirty="0">
              <a:solidFill>
                <a:srgbClr val="000000"/>
              </a:solidFill>
              <a:latin typeface="Times New Roman" panose="02020603050405020304" pitchFamily="18" charset="0"/>
              <a:ea typeface="Calibri" panose="020F0502020204030204" pitchFamily="34" charset="0"/>
            </a:endParaRPr>
          </a:p>
          <a:p>
            <a:pPr marL="0" indent="0">
              <a:buFontTx/>
              <a:buNone/>
              <a:tabLst>
                <a:tab pos="8101330" algn="l"/>
              </a:tabLst>
            </a:pPr>
            <a:r>
              <a:rPr lang="en-US" sz="1400" dirty="0">
                <a:solidFill>
                  <a:srgbClr val="000000"/>
                </a:solidFill>
                <a:latin typeface="Times New Roman" panose="02020603050405020304" pitchFamily="18" charset="0"/>
                <a:ea typeface="Calibri" panose="020F0502020204030204" pitchFamily="34" charset="0"/>
              </a:rPr>
              <a:t>GV </a:t>
            </a:r>
            <a:r>
              <a:rPr lang="en-US" sz="1400" dirty="0" err="1">
                <a:solidFill>
                  <a:srgbClr val="000000"/>
                </a:solidFill>
                <a:latin typeface="Times New Roman" panose="02020603050405020304" pitchFamily="18" charset="0"/>
                <a:ea typeface="Calibri" panose="020F0502020204030204" pitchFamily="34" charset="0"/>
              </a:rPr>
              <a:t>kiểm</a:t>
            </a:r>
            <a:r>
              <a:rPr lang="en-US" sz="1400" baseline="0" dirty="0">
                <a:solidFill>
                  <a:srgbClr val="000000"/>
                </a:solidFill>
                <a:latin typeface="Times New Roman" panose="02020603050405020304" pitchFamily="18" charset="0"/>
                <a:ea typeface="Calibri" panose="020F0502020204030204" pitchFamily="34" charset="0"/>
              </a:rPr>
              <a:t> </a:t>
            </a:r>
            <a:r>
              <a:rPr lang="en-US" sz="1400" baseline="0" dirty="0" err="1">
                <a:solidFill>
                  <a:srgbClr val="000000"/>
                </a:solidFill>
                <a:latin typeface="Times New Roman" panose="02020603050405020304" pitchFamily="18" charset="0"/>
                <a:ea typeface="Calibri" panose="020F0502020204030204" pitchFamily="34" charset="0"/>
              </a:rPr>
              <a:t>tra</a:t>
            </a:r>
            <a:r>
              <a:rPr lang="en-US" sz="1400" baseline="0" dirty="0">
                <a:solidFill>
                  <a:srgbClr val="000000"/>
                </a:solidFill>
                <a:latin typeface="Times New Roman" panose="02020603050405020304" pitchFamily="18" charset="0"/>
                <a:ea typeface="Calibri" panose="020F0502020204030204" pitchFamily="34" charset="0"/>
              </a:rPr>
              <a:t> </a:t>
            </a:r>
            <a:r>
              <a:rPr lang="en-US" sz="1400" baseline="0" dirty="0" err="1">
                <a:solidFill>
                  <a:srgbClr val="000000"/>
                </a:solidFill>
                <a:latin typeface="Times New Roman" panose="02020603050405020304" pitchFamily="18" charset="0"/>
                <a:ea typeface="Calibri" panose="020F0502020204030204" pitchFamily="34" charset="0"/>
              </a:rPr>
              <a:t>các</a:t>
            </a:r>
            <a:r>
              <a:rPr lang="en-US" sz="1400" baseline="0" dirty="0">
                <a:solidFill>
                  <a:srgbClr val="000000"/>
                </a:solidFill>
                <a:latin typeface="Times New Roman" panose="02020603050405020304" pitchFamily="18" charset="0"/>
                <a:ea typeface="Calibri" panose="020F0502020204030204" pitchFamily="34" charset="0"/>
              </a:rPr>
              <a:t> </a:t>
            </a:r>
            <a:r>
              <a:rPr lang="en-US" sz="1400" baseline="0" dirty="0" err="1">
                <a:solidFill>
                  <a:srgbClr val="000000"/>
                </a:solidFill>
                <a:latin typeface="Times New Roman" panose="02020603050405020304" pitchFamily="18" charset="0"/>
                <a:ea typeface="Calibri" panose="020F0502020204030204" pitchFamily="34" charset="0"/>
              </a:rPr>
              <a:t>mẫu</a:t>
            </a:r>
            <a:r>
              <a:rPr lang="en-US" sz="1400" baseline="0" dirty="0">
                <a:solidFill>
                  <a:srgbClr val="000000"/>
                </a:solidFill>
                <a:latin typeface="Times New Roman" panose="02020603050405020304" pitchFamily="18" charset="0"/>
                <a:ea typeface="Calibri" panose="020F0502020204030204" pitchFamily="34" charset="0"/>
              </a:rPr>
              <a:t> </a:t>
            </a:r>
            <a:r>
              <a:rPr lang="en-US" sz="1400" baseline="0" dirty="0" err="1">
                <a:solidFill>
                  <a:srgbClr val="000000"/>
                </a:solidFill>
                <a:latin typeface="Times New Roman" panose="02020603050405020304" pitchFamily="18" charset="0"/>
                <a:ea typeface="Calibri" panose="020F0502020204030204" pitchFamily="34" charset="0"/>
              </a:rPr>
              <a:t>vật</a:t>
            </a:r>
            <a:r>
              <a:rPr lang="en-US" sz="1400" baseline="0" dirty="0">
                <a:solidFill>
                  <a:srgbClr val="000000"/>
                </a:solidFill>
                <a:latin typeface="Times New Roman" panose="02020603050405020304" pitchFamily="18" charset="0"/>
                <a:ea typeface="Calibri" panose="020F0502020204030204" pitchFamily="34" charset="0"/>
              </a:rPr>
              <a:t> do HS </a:t>
            </a:r>
            <a:r>
              <a:rPr lang="en-US" sz="1400" baseline="0" dirty="0" err="1">
                <a:solidFill>
                  <a:srgbClr val="000000"/>
                </a:solidFill>
                <a:latin typeface="Times New Roman" panose="02020603050405020304" pitchFamily="18" charset="0"/>
                <a:ea typeface="Calibri" panose="020F0502020204030204" pitchFamily="34" charset="0"/>
              </a:rPr>
              <a:t>chuẩn</a:t>
            </a:r>
            <a:r>
              <a:rPr lang="en-US" sz="1400" baseline="0" dirty="0">
                <a:solidFill>
                  <a:srgbClr val="000000"/>
                </a:solidFill>
                <a:latin typeface="Times New Roman" panose="02020603050405020304" pitchFamily="18" charset="0"/>
                <a:ea typeface="Calibri" panose="020F0502020204030204" pitchFamily="34" charset="0"/>
              </a:rPr>
              <a:t> </a:t>
            </a:r>
            <a:r>
              <a:rPr lang="en-US" sz="1400" baseline="0" dirty="0" err="1">
                <a:solidFill>
                  <a:srgbClr val="000000"/>
                </a:solidFill>
                <a:latin typeface="Times New Roman" panose="02020603050405020304" pitchFamily="18" charset="0"/>
                <a:ea typeface="Calibri" panose="020F0502020204030204" pitchFamily="34" charset="0"/>
              </a:rPr>
              <a:t>bị</a:t>
            </a:r>
            <a:r>
              <a:rPr lang="en-US" sz="1400" baseline="0" dirty="0">
                <a:solidFill>
                  <a:srgbClr val="000000"/>
                </a:solidFill>
                <a:latin typeface="Times New Roman" panose="02020603050405020304" pitchFamily="18" charset="0"/>
                <a:ea typeface="Calibri" panose="020F0502020204030204" pitchFamily="34" charset="0"/>
              </a:rPr>
              <a:t> ở </a:t>
            </a:r>
            <a:r>
              <a:rPr lang="en-US" sz="1400" baseline="0" dirty="0" err="1">
                <a:solidFill>
                  <a:srgbClr val="000000"/>
                </a:solidFill>
                <a:latin typeface="Times New Roman" panose="02020603050405020304" pitchFamily="18" charset="0"/>
                <a:ea typeface="Calibri" panose="020F0502020204030204" pitchFamily="34" charset="0"/>
              </a:rPr>
              <a:t>nhà</a:t>
            </a:r>
            <a:r>
              <a:rPr lang="en-US" sz="1400" baseline="0" dirty="0">
                <a:solidFill>
                  <a:srgbClr val="000000"/>
                </a:solidFill>
                <a:latin typeface="Times New Roman" panose="02020603050405020304" pitchFamily="18" charset="0"/>
                <a:ea typeface="Calibri" panose="020F0502020204030204" pitchFamily="34" charset="0"/>
              </a:rPr>
              <a:t>: </a:t>
            </a:r>
          </a:p>
          <a:p>
            <a:pPr marL="0" indent="0">
              <a:buFontTx/>
              <a:buNone/>
            </a:pP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Mô</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thực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vật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tươi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bất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kì</a:t>
            </a:r>
            <a:r>
              <a:rPr lang="en-US" sz="1800" dirty="0">
                <a:solidFill>
                  <a:srgbClr val="000000"/>
                </a:solidFill>
                <a:effectLst/>
                <a:latin typeface="Times New Roman" panose="02020603050405020304" pitchFamily="18" charset="0"/>
                <a:ea typeface="Calibri" panose="020F0502020204030204" pitchFamily="34" charset="0"/>
              </a:rPr>
              <a:t>.</a:t>
            </a:r>
          </a:p>
          <a:p>
            <a:pPr marL="0" indent="0">
              <a:buFontTx/>
              <a:buNone/>
            </a:pPr>
            <a:r>
              <a:rPr lang="en-US" sz="1800" dirty="0">
                <a:solidFill>
                  <a:srgbClr val="000000"/>
                </a:solidFill>
                <a:effectLst/>
                <a:latin typeface="Times New Roman" panose="02020603050405020304" pitchFamily="18" charset="0"/>
                <a:ea typeface="Calibri" panose="020F0502020204030204" pitchFamily="34" charset="0"/>
              </a:rPr>
              <a:t>- Gan </a:t>
            </a:r>
            <a:r>
              <a:rPr lang="en-US" sz="1800" dirty="0" err="1">
                <a:solidFill>
                  <a:srgbClr val="000000"/>
                </a:solidFill>
                <a:effectLst/>
                <a:latin typeface="Times New Roman" panose="02020603050405020304" pitchFamily="18" charset="0"/>
                <a:ea typeface="Calibri" panose="020F0502020204030204" pitchFamily="34" charset="0"/>
              </a:rPr>
              <a:t>gà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hoặc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mô</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động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vật</a:t>
            </a:r>
            <a:r>
              <a:rPr lang="en-US" sz="1800" dirty="0">
                <a:solidFill>
                  <a:srgbClr val="000000"/>
                </a:solidFill>
                <a:effectLst/>
                <a:latin typeface="Times New Roman" panose="02020603050405020304" pitchFamily="18" charset="0"/>
                <a:ea typeface="Calibri" panose="020F0502020204030204" pitchFamily="34" charset="0"/>
              </a:rPr>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362C1-4FB4-4E05-A14A-8F5B7051C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045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8101330" algn="l"/>
              </a:tabLst>
            </a:pPr>
            <a:r>
              <a:rPr lang="en-US" sz="1800" kern="1200" dirty="0">
                <a:solidFill>
                  <a:srgbClr val="000000"/>
                </a:solidFill>
                <a:effectLst/>
                <a:latin typeface="Times New Roman" panose="02020603050405020304" pitchFamily="18" charset="0"/>
                <a:ea typeface="Calibri" panose="020F0502020204030204" pitchFamily="34" charset="0"/>
              </a:rPr>
              <a:t>- GV </a:t>
            </a:r>
            <a:r>
              <a:rPr lang="en-US" sz="1800" kern="1200" dirty="0" err="1">
                <a:solidFill>
                  <a:srgbClr val="000000"/>
                </a:solidFill>
                <a:effectLst/>
                <a:latin typeface="Times New Roman" panose="02020603050405020304" pitchFamily="18" charset="0"/>
                <a:ea typeface="Calibri" panose="020F0502020204030204" pitchFamily="34" charset="0"/>
              </a:rPr>
              <a:t>yêu</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cầu</a:t>
            </a:r>
            <a:r>
              <a:rPr lang="en-US" sz="1800" kern="1200" dirty="0">
                <a:solidFill>
                  <a:srgbClr val="000000"/>
                </a:solidFill>
                <a:effectLst/>
                <a:latin typeface="Times New Roman" panose="02020603050405020304" pitchFamily="18" charset="0"/>
                <a:ea typeface="Calibri" panose="020F0502020204030204" pitchFamily="34" charset="0"/>
              </a:rPr>
              <a:t> HS </a:t>
            </a:r>
            <a:r>
              <a:rPr lang="en-US" sz="1800" kern="1200" dirty="0" err="1">
                <a:solidFill>
                  <a:srgbClr val="000000"/>
                </a:solidFill>
                <a:effectLst/>
                <a:latin typeface="Times New Roman" panose="02020603050405020304" pitchFamily="18" charset="0"/>
                <a:ea typeface="Calibri" panose="020F0502020204030204" pitchFamily="34" charset="0"/>
              </a:rPr>
              <a:t>hoạt</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động</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theo</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tổ</a:t>
            </a:r>
            <a:r>
              <a:rPr lang="en-US" sz="1800" kern="1200" dirty="0">
                <a:solidFill>
                  <a:srgbClr val="000000"/>
                </a:solidFill>
                <a:effectLst/>
                <a:latin typeface="Times New Roman" panose="02020603050405020304" pitchFamily="18" charset="0"/>
                <a:ea typeface="Calibri" panose="020F0502020204030204" pitchFamily="34" charset="0"/>
              </a:rPr>
              <a:t> ( </a:t>
            </a:r>
            <a:r>
              <a:rPr lang="en-US" sz="1800" kern="1200" dirty="0" err="1">
                <a:solidFill>
                  <a:srgbClr val="000000"/>
                </a:solidFill>
                <a:effectLst/>
                <a:latin typeface="Times New Roman" panose="02020603050405020304" pitchFamily="18" charset="0"/>
                <a:ea typeface="Calibri" panose="020F0502020204030204" pitchFamily="34" charset="0"/>
              </a:rPr>
              <a:t>nhóm</a:t>
            </a:r>
            <a:r>
              <a:rPr lang="en-US" sz="1800" kern="1200" dirty="0">
                <a:solidFill>
                  <a:srgbClr val="000000"/>
                </a:solidFill>
                <a:effectLst/>
                <a:latin typeface="Times New Roman" panose="02020603050405020304" pitchFamily="18" charset="0"/>
                <a:ea typeface="Calibri" panose="020F0502020204030204" pitchFamily="34" charset="0"/>
              </a:rPr>
              <a:t>):</a:t>
            </a:r>
            <a:endParaRPr lang="en-US" sz="1800" dirty="0">
              <a:solidFill>
                <a:srgbClr val="000000"/>
              </a:solidFill>
              <a:effectLst/>
              <a:latin typeface="Times New Roman" panose="02020603050405020304" pitchFamily="18" charset="0"/>
              <a:ea typeface="Calibri" panose="020F0502020204030204" pitchFamily="34" charset="0"/>
            </a:endParaRPr>
          </a:p>
          <a:p>
            <a:pPr>
              <a:lnSpc>
                <a:spcPct val="107000"/>
              </a:lnSpc>
              <a:spcAft>
                <a:spcPts val="800"/>
              </a:spcAft>
              <a:tabLst>
                <a:tab pos="8101330" algn="l"/>
              </a:tabLst>
            </a:pPr>
            <a:r>
              <a:rPr lang="en-US" sz="1800" kern="1200" dirty="0">
                <a:solidFill>
                  <a:srgbClr val="000000"/>
                </a:solidFill>
                <a:effectLst/>
                <a:latin typeface="Times New Roman" panose="02020603050405020304" pitchFamily="18" charset="0"/>
                <a:ea typeface="Calibri" panose="020F0502020204030204" pitchFamily="34" charset="0"/>
              </a:rPr>
              <a:t>1. </a:t>
            </a:r>
            <a:r>
              <a:rPr lang="en-US" sz="1800" kern="1200" dirty="0" err="1">
                <a:solidFill>
                  <a:srgbClr val="000000"/>
                </a:solidFill>
                <a:effectLst/>
                <a:latin typeface="Times New Roman" panose="02020603050405020304" pitchFamily="18" charset="0"/>
                <a:ea typeface="Calibri" panose="020F0502020204030204" pitchFamily="34" charset="0"/>
              </a:rPr>
              <a:t>Nghiên</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cứu</a:t>
            </a:r>
            <a:r>
              <a:rPr lang="en-US" sz="1800" kern="1200" dirty="0">
                <a:solidFill>
                  <a:srgbClr val="000000"/>
                </a:solidFill>
                <a:effectLst/>
                <a:latin typeface="Times New Roman" panose="02020603050405020304" pitchFamily="18" charset="0"/>
                <a:ea typeface="Calibri" panose="020F0502020204030204" pitchFamily="34" charset="0"/>
              </a:rPr>
              <a:t> SGK KNTT </a:t>
            </a:r>
            <a:r>
              <a:rPr lang="en-US" sz="1800" kern="1200" dirty="0" err="1">
                <a:solidFill>
                  <a:srgbClr val="000000"/>
                </a:solidFill>
                <a:effectLst/>
                <a:latin typeface="Times New Roman" panose="02020603050405020304" pitchFamily="18" charset="0"/>
                <a:ea typeface="Calibri" panose="020F0502020204030204" pitchFamily="34" charset="0"/>
              </a:rPr>
              <a:t>bài</a:t>
            </a:r>
            <a:r>
              <a:rPr lang="en-US" sz="1800" kern="1200" dirty="0">
                <a:solidFill>
                  <a:srgbClr val="000000"/>
                </a:solidFill>
                <a:effectLst/>
                <a:latin typeface="Times New Roman" panose="02020603050405020304" pitchFamily="18" charset="0"/>
                <a:ea typeface="Calibri" panose="020F0502020204030204" pitchFamily="34" charset="0"/>
              </a:rPr>
              <a:t> 6 </a:t>
            </a:r>
            <a:r>
              <a:rPr lang="en-US" sz="1800" kern="1200" dirty="0" err="1">
                <a:solidFill>
                  <a:srgbClr val="000000"/>
                </a:solidFill>
                <a:effectLst/>
                <a:latin typeface="Times New Roman" panose="02020603050405020304" pitchFamily="18" charset="0"/>
                <a:ea typeface="Calibri" panose="020F0502020204030204" pitchFamily="34" charset="0"/>
              </a:rPr>
              <a:t>trang</a:t>
            </a:r>
            <a:r>
              <a:rPr lang="en-US" sz="1800" kern="1200" dirty="0">
                <a:solidFill>
                  <a:srgbClr val="000000"/>
                </a:solidFill>
                <a:effectLst/>
                <a:latin typeface="Times New Roman" panose="02020603050405020304" pitchFamily="18" charset="0"/>
                <a:ea typeface="Calibri" panose="020F0502020204030204" pitchFamily="34" charset="0"/>
              </a:rPr>
              <a:t> 32-34 </a:t>
            </a:r>
            <a:r>
              <a:rPr lang="en-US" sz="1800" kern="1200" dirty="0" err="1">
                <a:solidFill>
                  <a:srgbClr val="000000"/>
                </a:solidFill>
                <a:effectLst/>
                <a:latin typeface="Times New Roman" panose="02020603050405020304" pitchFamily="18" charset="0"/>
                <a:ea typeface="Calibri" panose="020F0502020204030204" pitchFamily="34" charset="0"/>
              </a:rPr>
              <a:t>tìm</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hiểu</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cách</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tiến</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hành</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các</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thí</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nghiệm</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về</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tách</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chiết</a:t>
            </a:r>
            <a:r>
              <a:rPr lang="en-US" sz="1800" kern="1200" dirty="0">
                <a:solidFill>
                  <a:srgbClr val="000000"/>
                </a:solidFill>
                <a:effectLst/>
                <a:latin typeface="Times New Roman" panose="02020603050405020304" pitchFamily="18" charset="0"/>
                <a:ea typeface="Calibri" panose="020F0502020204030204" pitchFamily="34" charset="0"/>
              </a:rPr>
              <a:t> DNA.</a:t>
            </a:r>
            <a:endParaRPr lang="en-US" sz="1800" dirty="0">
              <a:solidFill>
                <a:srgbClr val="000000"/>
              </a:solidFill>
              <a:effectLst/>
              <a:latin typeface="Times New Roman" panose="02020603050405020304" pitchFamily="18" charset="0"/>
              <a:ea typeface="Calibri" panose="020F0502020204030204" pitchFamily="34" charset="0"/>
            </a:endParaRPr>
          </a:p>
          <a:p>
            <a:pPr>
              <a:lnSpc>
                <a:spcPct val="107000"/>
              </a:lnSpc>
              <a:spcAft>
                <a:spcPts val="800"/>
              </a:spcAft>
              <a:tabLst>
                <a:tab pos="8101330" algn="l"/>
              </a:tabLst>
            </a:pPr>
            <a:r>
              <a:rPr lang="en-US" sz="1800" kern="1200" dirty="0">
                <a:solidFill>
                  <a:srgbClr val="000000"/>
                </a:solidFill>
                <a:effectLst/>
                <a:latin typeface="Times New Roman" panose="02020603050405020304" pitchFamily="18" charset="0"/>
                <a:ea typeface="Calibri" panose="020F0502020204030204" pitchFamily="34" charset="0"/>
              </a:rPr>
              <a:t>2. </a:t>
            </a:r>
            <a:r>
              <a:rPr lang="en-US" sz="1800" kern="1200" dirty="0" err="1">
                <a:solidFill>
                  <a:srgbClr val="000000"/>
                </a:solidFill>
                <a:effectLst/>
                <a:latin typeface="Times New Roman" panose="02020603050405020304" pitchFamily="18" charset="0"/>
                <a:ea typeface="Calibri" panose="020F0502020204030204" pitchFamily="34" charset="0"/>
              </a:rPr>
              <a:t>Các</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tổ</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tiến</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hành</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thí</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nghiệm</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lần</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lượt</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theo</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nhóm</a:t>
            </a:r>
            <a:r>
              <a:rPr lang="en-US" sz="1800" kern="1200" dirty="0">
                <a:solidFill>
                  <a:srgbClr val="000000"/>
                </a:solidFill>
                <a:effectLst/>
                <a:latin typeface="Times New Roman" panose="02020603050405020304" pitchFamily="18" charset="0"/>
                <a:ea typeface="Calibri" panose="020F0502020204030204" pitchFamily="34" charset="0"/>
              </a:rPr>
              <a:t>:</a:t>
            </a:r>
            <a:endParaRPr lang="en-US" sz="1800" dirty="0">
              <a:solidFill>
                <a:srgbClr val="000000"/>
              </a:solidFill>
              <a:effectLst/>
              <a:latin typeface="Times New Roman" panose="02020603050405020304" pitchFamily="18" charset="0"/>
              <a:ea typeface="Calibri" panose="020F0502020204030204" pitchFamily="34" charset="0"/>
            </a:endParaRPr>
          </a:p>
          <a:p>
            <a:pPr>
              <a:lnSpc>
                <a:spcPct val="107000"/>
              </a:lnSpc>
              <a:spcAft>
                <a:spcPts val="800"/>
              </a:spcAft>
              <a:tabLst>
                <a:tab pos="8101330" algn="l"/>
              </a:tabLst>
            </a:pP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Thí</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nghiệm</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tách</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chiết</a:t>
            </a:r>
            <a:r>
              <a:rPr lang="en-US" sz="1800" kern="1200" dirty="0">
                <a:solidFill>
                  <a:srgbClr val="000000"/>
                </a:solidFill>
                <a:effectLst/>
                <a:latin typeface="Times New Roman" panose="02020603050405020304" pitchFamily="18" charset="0"/>
                <a:ea typeface="Calibri" panose="020F0502020204030204" pitchFamily="34" charset="0"/>
              </a:rPr>
              <a:t> DNA </a:t>
            </a:r>
            <a:r>
              <a:rPr lang="en-US" sz="1800" kern="1200" dirty="0" err="1">
                <a:solidFill>
                  <a:srgbClr val="000000"/>
                </a:solidFill>
                <a:effectLst/>
                <a:latin typeface="Times New Roman" panose="02020603050405020304" pitchFamily="18" charset="0"/>
                <a:ea typeface="Calibri" panose="020F0502020204030204" pitchFamily="34" charset="0"/>
              </a:rPr>
              <a:t>từ</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mẫu</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gan</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hoặc</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mô</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động</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vật</a:t>
            </a:r>
            <a:r>
              <a:rPr lang="en-US" sz="1800" kern="1200" dirty="0">
                <a:solidFill>
                  <a:srgbClr val="000000"/>
                </a:solidFill>
                <a:effectLst/>
                <a:latin typeface="Times New Roman" panose="02020603050405020304" pitchFamily="18" charset="0"/>
                <a:ea typeface="Calibri" panose="020F0502020204030204" pitchFamily="34" charset="0"/>
              </a:rPr>
              <a:t>.</a:t>
            </a:r>
            <a:endParaRPr lang="en-US" sz="1800" dirty="0">
              <a:solidFill>
                <a:srgbClr val="000000"/>
              </a:solidFill>
              <a:effectLst/>
              <a:latin typeface="Times New Roman" panose="02020603050405020304" pitchFamily="18" charset="0"/>
              <a:ea typeface="Calibri" panose="020F0502020204030204" pitchFamily="34" charset="0"/>
            </a:endParaRPr>
          </a:p>
          <a:p>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Thí</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nghiệm</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tách</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chiết</a:t>
            </a:r>
            <a:r>
              <a:rPr lang="en-US" sz="1800" kern="1200" dirty="0">
                <a:solidFill>
                  <a:srgbClr val="000000"/>
                </a:solidFill>
                <a:effectLst/>
                <a:latin typeface="Times New Roman" panose="02020603050405020304" pitchFamily="18" charset="0"/>
                <a:ea typeface="Calibri" panose="020F0502020204030204" pitchFamily="34" charset="0"/>
              </a:rPr>
              <a:t> DNA </a:t>
            </a:r>
            <a:r>
              <a:rPr lang="en-US" sz="1800" kern="1200" dirty="0" err="1">
                <a:solidFill>
                  <a:srgbClr val="000000"/>
                </a:solidFill>
                <a:effectLst/>
                <a:latin typeface="Times New Roman" panose="02020603050405020304" pitchFamily="18" charset="0"/>
                <a:ea typeface="Calibri" panose="020F0502020204030204" pitchFamily="34" charset="0"/>
              </a:rPr>
              <a:t>từ</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mẫu</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thực</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vật</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tươi</a:t>
            </a:r>
            <a:r>
              <a:rPr lang="en-US" sz="1800" kern="1200" dirty="0">
                <a:solidFill>
                  <a:srgbClr val="000000"/>
                </a:solidFill>
                <a:effectLst/>
                <a:latin typeface="Times New Roman" panose="02020603050405020304" pitchFamily="18" charset="0"/>
                <a:ea typeface="Calibri" panose="020F0502020204030204" pitchFamily="34" charset="0"/>
              </a:rPr>
              <a:t> </a:t>
            </a:r>
            <a:r>
              <a:rPr lang="en-US" sz="1800" kern="1200" dirty="0" err="1">
                <a:solidFill>
                  <a:srgbClr val="000000"/>
                </a:solidFill>
                <a:effectLst/>
                <a:latin typeface="Times New Roman" panose="02020603050405020304" pitchFamily="18" charset="0"/>
                <a:ea typeface="Calibri" panose="020F0502020204030204" pitchFamily="34" charset="0"/>
              </a:rPr>
              <a:t>sống</a:t>
            </a:r>
            <a:r>
              <a:rPr lang="en-US" sz="1800" kern="1200" dirty="0">
                <a:solidFill>
                  <a:srgbClr val="000000"/>
                </a:solidFill>
                <a:effectLst/>
                <a:latin typeface="Times New Roman" panose="02020603050405020304" pitchFamily="18" charset="0"/>
                <a:ea typeface="Calibri" panose="020F0502020204030204" pitchFamily="34" charset="0"/>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362C1-4FB4-4E05-A14A-8F5B7051C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39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GV kiểm tra và nhận xét quá trình làm việc của các nhóm dựa trên nhiệm vụ đã giao</a:t>
            </a:r>
          </a:p>
          <a:p>
            <a:pPr marL="171450" indent="-171450">
              <a:buFontTx/>
              <a:buChar char="-"/>
            </a:pPr>
            <a:r>
              <a:rPr lang="en-US" sz="1200" kern="1200" dirty="0">
                <a:solidFill>
                  <a:schemeClr val="tx1"/>
                </a:solidFill>
                <a:effectLst/>
                <a:latin typeface="+mn-lt"/>
                <a:ea typeface="+mn-ea"/>
                <a:cs typeface="+mn-cs"/>
              </a:rPr>
              <a:t>GV yêu cầu các nhóm cử đại diện nộp sản phẩm</a:t>
            </a:r>
          </a:p>
          <a:p>
            <a:r>
              <a:rPr lang="en-US" sz="1200" kern="1200" dirty="0">
                <a:solidFill>
                  <a:schemeClr val="tx1"/>
                </a:solidFill>
                <a:effectLst/>
                <a:latin typeface="+mn-lt"/>
                <a:ea typeface="+mn-ea"/>
                <a:cs typeface="+mn-cs"/>
              </a:rPr>
              <a:t>- GV tổ chức cho HS tự nhận xét và nhận xét lẫn nhau </a:t>
            </a:r>
          </a:p>
          <a:p>
            <a:r>
              <a:rPr lang="en-US" sz="1200" kern="1200" dirty="0">
                <a:solidFill>
                  <a:schemeClr val="tx1"/>
                </a:solidFill>
                <a:effectLst/>
                <a:latin typeface="+mn-lt"/>
                <a:ea typeface="+mn-ea"/>
                <a:cs typeface="+mn-cs"/>
              </a:rPr>
              <a:t>- GV đánh giá chung và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luận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362C1-4FB4-4E05-A14A-8F5B7051C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239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mn-lt"/>
                <a:ea typeface="+mn-ea"/>
                <a:cs typeface="+mn-cs"/>
              </a:rPr>
              <a:t>GV yêu cầu hoạt động nhóm</a:t>
            </a:r>
            <a:r>
              <a:rPr lang="en-US" sz="1200" i="1" kern="1200" dirty="0">
                <a:solidFill>
                  <a:schemeClr val="tx1"/>
                </a:solidFill>
                <a:effectLst/>
                <a:latin typeface="+mn-lt"/>
                <a:ea typeface="+mn-ea"/>
                <a:cs typeface="+mn-cs"/>
              </a:rPr>
              <a:t>: Thảo luận và làm báo cáo kết quả thực hành theo mẫu</a:t>
            </a:r>
          </a:p>
          <a:p>
            <a:pPr marL="171450" indent="-171450">
              <a:buFontTx/>
              <a:buChar char="-"/>
            </a:pPr>
            <a:r>
              <a:rPr lang="en-US" sz="1200" kern="1200" dirty="0">
                <a:solidFill>
                  <a:schemeClr val="tx1"/>
                </a:solidFill>
                <a:effectLst/>
                <a:latin typeface="+mn-lt"/>
                <a:ea typeface="+mn-ea"/>
                <a:cs typeface="+mn-cs"/>
              </a:rPr>
              <a:t>GV yêu</a:t>
            </a:r>
            <a:r>
              <a:rPr lang="en-US" sz="1200" kern="1200" baseline="0" dirty="0">
                <a:solidFill>
                  <a:schemeClr val="tx1"/>
                </a:solidFill>
                <a:effectLst/>
                <a:latin typeface="+mn-lt"/>
                <a:ea typeface="+mn-ea"/>
                <a:cs typeface="+mn-cs"/>
              </a:rPr>
              <a:t> cầu mỗi cá nhân đều viết 1 báo cáo thực hành theo mẫu sau khi đã thảo luận nhóm về kết quả và giải thích</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362C1-4FB4-4E05-A14A-8F5B7051C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551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yêu</a:t>
            </a:r>
            <a:r>
              <a:rPr lang="en-US" baseline="0" dirty="0"/>
              <a:t> cầu HS đánh giá theo các nội dung</a:t>
            </a:r>
            <a:endParaRPr lang="en-US" dirty="0"/>
          </a:p>
        </p:txBody>
      </p:sp>
      <p:sp>
        <p:nvSpPr>
          <p:cNvPr id="4" name="Slide Number Placeholder 3"/>
          <p:cNvSpPr>
            <a:spLocks noGrp="1"/>
          </p:cNvSpPr>
          <p:nvPr>
            <p:ph type="sldNum" sz="quarter" idx="10"/>
          </p:nvPr>
        </p:nvSpPr>
        <p:spPr/>
        <p:txBody>
          <a:bodyPr/>
          <a:lstStyle/>
          <a:p>
            <a:fld id="{86A362C1-4FB4-4E05-A14A-8F5B7051C4DF}" type="slidenum">
              <a:rPr lang="en-US" smtClean="0"/>
              <a:t>14</a:t>
            </a:fld>
            <a:endParaRPr lang="en-US"/>
          </a:p>
        </p:txBody>
      </p:sp>
    </p:spTree>
    <p:extLst>
      <p:ext uri="{BB962C8B-B14F-4D97-AF65-F5344CB8AC3E}">
        <p14:creationId xmlns:p14="http://schemas.microsoft.com/office/powerpoint/2010/main" val="2288733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yêu</a:t>
            </a:r>
            <a:r>
              <a:rPr lang="en-US" baseline="0" dirty="0"/>
              <a:t> cầu HS đánh giá theo các nội dung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362C1-4FB4-4E05-A14A-8F5B7051C4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93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8F5C17-0634-457D-90E3-2F140BDACC02}"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C1153-FC0C-4D35-9F93-3BB1489088D4}" type="slidenum">
              <a:rPr lang="en-US" smtClean="0"/>
              <a:t>‹#›</a:t>
            </a:fld>
            <a:endParaRPr lang="en-US"/>
          </a:p>
        </p:txBody>
      </p:sp>
    </p:spTree>
    <p:extLst>
      <p:ext uri="{BB962C8B-B14F-4D97-AF65-F5344CB8AC3E}">
        <p14:creationId xmlns:p14="http://schemas.microsoft.com/office/powerpoint/2010/main" val="222139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8F5C17-0634-457D-90E3-2F140BDACC02}"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C1153-FC0C-4D35-9F93-3BB1489088D4}" type="slidenum">
              <a:rPr lang="en-US" smtClean="0"/>
              <a:t>‹#›</a:t>
            </a:fld>
            <a:endParaRPr lang="en-US"/>
          </a:p>
        </p:txBody>
      </p:sp>
    </p:spTree>
    <p:extLst>
      <p:ext uri="{BB962C8B-B14F-4D97-AF65-F5344CB8AC3E}">
        <p14:creationId xmlns:p14="http://schemas.microsoft.com/office/powerpoint/2010/main" val="2883397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8F5C17-0634-457D-90E3-2F140BDACC02}"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C1153-FC0C-4D35-9F93-3BB1489088D4}" type="slidenum">
              <a:rPr lang="en-US" smtClean="0"/>
              <a:t>‹#›</a:t>
            </a:fld>
            <a:endParaRPr lang="en-US"/>
          </a:p>
        </p:txBody>
      </p:sp>
    </p:spTree>
    <p:extLst>
      <p:ext uri="{BB962C8B-B14F-4D97-AF65-F5344CB8AC3E}">
        <p14:creationId xmlns:p14="http://schemas.microsoft.com/office/powerpoint/2010/main" val="65878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8F5C17-0634-457D-90E3-2F140BDACC02}"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C1153-FC0C-4D35-9F93-3BB1489088D4}" type="slidenum">
              <a:rPr lang="en-US" smtClean="0"/>
              <a:t>‹#›</a:t>
            </a:fld>
            <a:endParaRPr lang="en-US"/>
          </a:p>
        </p:txBody>
      </p:sp>
    </p:spTree>
    <p:extLst>
      <p:ext uri="{BB962C8B-B14F-4D97-AF65-F5344CB8AC3E}">
        <p14:creationId xmlns:p14="http://schemas.microsoft.com/office/powerpoint/2010/main" val="159386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8F5C17-0634-457D-90E3-2F140BDACC02}"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C1153-FC0C-4D35-9F93-3BB1489088D4}" type="slidenum">
              <a:rPr lang="en-US" smtClean="0"/>
              <a:t>‹#›</a:t>
            </a:fld>
            <a:endParaRPr lang="en-US"/>
          </a:p>
        </p:txBody>
      </p:sp>
    </p:spTree>
    <p:extLst>
      <p:ext uri="{BB962C8B-B14F-4D97-AF65-F5344CB8AC3E}">
        <p14:creationId xmlns:p14="http://schemas.microsoft.com/office/powerpoint/2010/main" val="2499751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8F5C17-0634-457D-90E3-2F140BDACC02}"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C1153-FC0C-4D35-9F93-3BB1489088D4}" type="slidenum">
              <a:rPr lang="en-US" smtClean="0"/>
              <a:t>‹#›</a:t>
            </a:fld>
            <a:endParaRPr lang="en-US"/>
          </a:p>
        </p:txBody>
      </p:sp>
    </p:spTree>
    <p:extLst>
      <p:ext uri="{BB962C8B-B14F-4D97-AF65-F5344CB8AC3E}">
        <p14:creationId xmlns:p14="http://schemas.microsoft.com/office/powerpoint/2010/main" val="114038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8F5C17-0634-457D-90E3-2F140BDACC02}" type="datetimeFigureOut">
              <a:rPr lang="en-US" smtClean="0"/>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2C1153-FC0C-4D35-9F93-3BB1489088D4}" type="slidenum">
              <a:rPr lang="en-US" smtClean="0"/>
              <a:t>‹#›</a:t>
            </a:fld>
            <a:endParaRPr lang="en-US"/>
          </a:p>
        </p:txBody>
      </p:sp>
    </p:spTree>
    <p:extLst>
      <p:ext uri="{BB962C8B-B14F-4D97-AF65-F5344CB8AC3E}">
        <p14:creationId xmlns:p14="http://schemas.microsoft.com/office/powerpoint/2010/main" val="391070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8F5C17-0634-457D-90E3-2F140BDACC02}" type="datetimeFigureOut">
              <a:rPr lang="en-US" smtClean="0"/>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2C1153-FC0C-4D35-9F93-3BB1489088D4}" type="slidenum">
              <a:rPr lang="en-US" smtClean="0"/>
              <a:t>‹#›</a:t>
            </a:fld>
            <a:endParaRPr lang="en-US"/>
          </a:p>
        </p:txBody>
      </p:sp>
    </p:spTree>
    <p:extLst>
      <p:ext uri="{BB962C8B-B14F-4D97-AF65-F5344CB8AC3E}">
        <p14:creationId xmlns:p14="http://schemas.microsoft.com/office/powerpoint/2010/main" val="158451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F5C17-0634-457D-90E3-2F140BDACC02}" type="datetimeFigureOut">
              <a:rPr lang="en-US" smtClean="0"/>
              <a:t>12/12/2025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2C1153-FC0C-4D35-9F93-3BB1489088D4}" type="slidenum">
              <a:rPr lang="en-US" smtClean="0"/>
              <a:t>‹#›</a:t>
            </a:fld>
            <a:endParaRPr lang="en-US"/>
          </a:p>
        </p:txBody>
      </p:sp>
    </p:spTree>
    <p:extLst>
      <p:ext uri="{BB962C8B-B14F-4D97-AF65-F5344CB8AC3E}">
        <p14:creationId xmlns:p14="http://schemas.microsoft.com/office/powerpoint/2010/main" val="355568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8F5C17-0634-457D-90E3-2F140BDACC02}"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C1153-FC0C-4D35-9F93-3BB1489088D4}" type="slidenum">
              <a:rPr lang="en-US" smtClean="0"/>
              <a:t>‹#›</a:t>
            </a:fld>
            <a:endParaRPr lang="en-US"/>
          </a:p>
        </p:txBody>
      </p:sp>
    </p:spTree>
    <p:extLst>
      <p:ext uri="{BB962C8B-B14F-4D97-AF65-F5344CB8AC3E}">
        <p14:creationId xmlns:p14="http://schemas.microsoft.com/office/powerpoint/2010/main" val="8763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8F5C17-0634-457D-90E3-2F140BDACC02}"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C1153-FC0C-4D35-9F93-3BB1489088D4}" type="slidenum">
              <a:rPr lang="en-US" smtClean="0"/>
              <a:t>‹#›</a:t>
            </a:fld>
            <a:endParaRPr lang="en-US"/>
          </a:p>
        </p:txBody>
      </p:sp>
    </p:spTree>
    <p:extLst>
      <p:ext uri="{BB962C8B-B14F-4D97-AF65-F5344CB8AC3E}">
        <p14:creationId xmlns:p14="http://schemas.microsoft.com/office/powerpoint/2010/main" val="390764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F5C17-0634-457D-90E3-2F140BDACC02}" type="datetimeFigureOut">
              <a:rPr lang="en-US" smtClean="0"/>
              <a:t>12/12/2025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C1153-FC0C-4D35-9F93-3BB1489088D4}" type="slidenum">
              <a:rPr lang="en-US" smtClean="0"/>
              <a:t>‹#›</a:t>
            </a:fld>
            <a:endParaRPr lang="en-US"/>
          </a:p>
        </p:txBody>
      </p:sp>
    </p:spTree>
    <p:extLst>
      <p:ext uri="{BB962C8B-B14F-4D97-AF65-F5344CB8AC3E}">
        <p14:creationId xmlns:p14="http://schemas.microsoft.com/office/powerpoint/2010/main" val="156160837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0.png"/><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ộp Văn bản 1"/>
          <p:cNvSpPr txBox="1">
            <a:spLocks noChangeArrowheads="1"/>
          </p:cNvSpPr>
          <p:nvPr/>
        </p:nvSpPr>
        <p:spPr bwMode="auto">
          <a:xfrm>
            <a:off x="378372" y="355134"/>
            <a:ext cx="11435255" cy="2123658"/>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6000" b="1" i="0" u="none" strike="noStrike" kern="1200" cap="none" spc="0" normalizeH="0" baseline="0" noProof="0" dirty="0">
                <a:ln>
                  <a:noFill/>
                </a:ln>
                <a:solidFill>
                  <a:srgbClr val="297F31"/>
                </a:solidFill>
                <a:effectLst/>
                <a:uLnTx/>
                <a:uFillTx/>
                <a:latin typeface="Algerian" panose="04020705040A02060702" pitchFamily="82" charset="0"/>
                <a:ea typeface="+mn-ea"/>
                <a:cs typeface="Arial" panose="020B0604020202020204" pitchFamily="34" charset="0"/>
              </a:rPr>
              <a:t>BÀI 6: THỰC HÀNH: </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6000" b="1" i="0" u="none" strike="noStrike" kern="1200" cap="none" spc="0" normalizeH="0" baseline="0" noProof="0" dirty="0">
                <a:ln>
                  <a:noFill/>
                </a:ln>
                <a:solidFill>
                  <a:srgbClr val="297F31"/>
                </a:solidFill>
                <a:effectLst/>
                <a:uLnTx/>
                <a:uFillTx/>
                <a:latin typeface="Algerian" panose="04020705040A02060702" pitchFamily="82" charset="0"/>
                <a:ea typeface="+mn-ea"/>
                <a:cs typeface="Arial" panose="020B0604020202020204" pitchFamily="34" charset="0"/>
              </a:rPr>
              <a:t>TÁCH</a:t>
            </a:r>
            <a:r>
              <a:rPr kumimoji="0" lang="en-US" sz="6000" b="1" i="0" u="none" strike="noStrike" kern="1200" cap="none" spc="0" normalizeH="0" noProof="0" dirty="0">
                <a:ln>
                  <a:noFill/>
                </a:ln>
                <a:solidFill>
                  <a:srgbClr val="297F31"/>
                </a:solidFill>
                <a:effectLst/>
                <a:uLnTx/>
                <a:uFillTx/>
                <a:latin typeface="Algerian" panose="04020705040A02060702" pitchFamily="82" charset="0"/>
                <a:ea typeface="+mn-ea"/>
                <a:cs typeface="Arial" panose="020B0604020202020204" pitchFamily="34" charset="0"/>
              </a:rPr>
              <a:t> CHIẾT DNA</a:t>
            </a:r>
            <a:endParaRPr kumimoji="0" lang="en-US" sz="6000" b="0" i="0" u="none" strike="noStrike" kern="1200" cap="none" spc="0" normalizeH="0" baseline="0" noProof="0" dirty="0">
              <a:ln>
                <a:noFill/>
              </a:ln>
              <a:solidFill>
                <a:srgbClr val="297F31"/>
              </a:solidFill>
              <a:effectLst/>
              <a:uLnTx/>
              <a:uFillTx/>
              <a:latin typeface="Algerian" panose="04020705040A02060702" pitchFamily="82" charset="0"/>
              <a:ea typeface="+mn-ea"/>
              <a:cs typeface="Arial" panose="020B0604020202020204" pitchFamily="34" charset="0"/>
            </a:endParaRPr>
          </a:p>
        </p:txBody>
      </p:sp>
      <p:pic>
        <p:nvPicPr>
          <p:cNvPr id="2" name="Picture 1">
            <a:extLst>
              <a:ext uri="{FF2B5EF4-FFF2-40B4-BE49-F238E27FC236}">
                <a16:creationId xmlns:a16="http://schemas.microsoft.com/office/drawing/2014/main" id="{8EE9B683-4C1C-E6D1-B6B1-B0DF54C57A2E}"/>
              </a:ext>
            </a:extLst>
          </p:cNvPr>
          <p:cNvPicPr>
            <a:picLocks noChangeAspect="1"/>
          </p:cNvPicPr>
          <p:nvPr/>
        </p:nvPicPr>
        <p:blipFill rotWithShape="1">
          <a:blip r:embed="rId3"/>
          <a:srcRect t="11137" b="23474"/>
          <a:stretch/>
        </p:blipFill>
        <p:spPr>
          <a:xfrm>
            <a:off x="1671145" y="2552364"/>
            <a:ext cx="9291145" cy="4218090"/>
          </a:xfrm>
          <a:prstGeom prst="rect">
            <a:avLst/>
          </a:prstGeom>
        </p:spPr>
      </p:pic>
    </p:spTree>
    <p:extLst>
      <p:ext uri="{BB962C8B-B14F-4D97-AF65-F5344CB8AC3E}">
        <p14:creationId xmlns:p14="http://schemas.microsoft.com/office/powerpoint/2010/main" val="36009588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3485E7-9357-2D04-140F-B900DDB66B73}"/>
              </a:ext>
            </a:extLst>
          </p:cNvPr>
          <p:cNvSpPr txBox="1"/>
          <p:nvPr/>
        </p:nvSpPr>
        <p:spPr>
          <a:xfrm>
            <a:off x="454431" y="1194460"/>
            <a:ext cx="11017134" cy="3246530"/>
          </a:xfrm>
          <a:prstGeom prst="rect">
            <a:avLst/>
          </a:prstGeom>
          <a:noFill/>
        </p:spPr>
        <p:txBody>
          <a:bodyPr wrap="square">
            <a:spAutoFit/>
          </a:bodyPr>
          <a:lstStyle/>
          <a:p>
            <a:pPr>
              <a:lnSpc>
                <a:spcPct val="150000"/>
              </a:lnSpc>
              <a:spcAft>
                <a:spcPts val="800"/>
              </a:spcAft>
            </a:pP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vi-VN" sz="2800" dirty="0">
                <a:solidFill>
                  <a:srgbClr val="000000"/>
                </a:solidFill>
                <a:effectLst/>
                <a:highlight>
                  <a:srgbClr val="FFFFFF"/>
                </a:highlight>
                <a:latin typeface="Times New Roman" panose="02020603050405020304" pitchFamily="18" charset="0"/>
                <a:ea typeface="Times New Roman" panose="02020603050405020304" pitchFamily="18" charset="0"/>
              </a:rPr>
              <a:t>Trong tế bào, DNA liên kết với nhiều protein (như histone, các protein điều hoà và phiên mã), nên cần loại bỏ các protein bằng enzyme phân giải protein protease (có trong nước ép dứa tươi) để phân cắt chuỗi polypeptide thành các amino acid đơn phân hoặc đoạn peptide nhỏ, dung dịch lúc này chỉ còn các đại phân tử DNA và RNA.</a:t>
            </a:r>
            <a:endParaRPr lang="en-US" sz="2800" dirty="0">
              <a:solidFill>
                <a:srgbClr val="000000"/>
              </a:solidFill>
              <a:effectLst/>
              <a:highlight>
                <a:srgbClr val="FFFFFF"/>
              </a:highligh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83303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FB1F86-E241-4D2F-9DF6-78F2401C00E4}"/>
              </a:ext>
            </a:extLst>
          </p:cNvPr>
          <p:cNvSpPr txBox="1"/>
          <p:nvPr/>
        </p:nvSpPr>
        <p:spPr>
          <a:xfrm>
            <a:off x="615142" y="470178"/>
            <a:ext cx="11122429" cy="5831853"/>
          </a:xfrm>
          <a:prstGeom prst="rect">
            <a:avLst/>
          </a:prstGeom>
          <a:noFill/>
        </p:spPr>
        <p:txBody>
          <a:bodyPr wrap="square">
            <a:spAutoFit/>
          </a:bodyPr>
          <a:lstStyle/>
          <a:p>
            <a:pPr algn="just">
              <a:lnSpc>
                <a:spcPct val="150000"/>
              </a:lnSpc>
              <a:spcAft>
                <a:spcPts val="800"/>
              </a:spcAft>
            </a:pP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vi-VN" sz="2800" dirty="0">
                <a:solidFill>
                  <a:srgbClr val="000000"/>
                </a:solidFill>
                <a:effectLst/>
                <a:highlight>
                  <a:srgbClr val="FFFFFF"/>
                </a:highlight>
                <a:latin typeface="Times New Roman" panose="02020603050405020304" pitchFamily="18" charset="0"/>
                <a:ea typeface="Times New Roman" panose="02020603050405020304" pitchFamily="18" charset="0"/>
              </a:rPr>
              <a:t>Để tách DNA ra khỏi dung dịch chiết xuất, cần kết tủa DNA bằng ethanol. Do ethanol có ái lực với nước mạnh hơn với DNA nên khi cho cồn ethanol vào dịch chiết chứa DNA thì các phân tử DNA có xu hướng bị đẩy sát lại gần nhau và kết tụ lại với nhau dưới dạng vật chất có màu trắng đục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vi-VN" sz="2800" dirty="0">
                <a:solidFill>
                  <a:srgbClr val="000000"/>
                </a:solidFill>
                <a:effectLst/>
                <a:highlight>
                  <a:srgbClr val="FFFFFF"/>
                </a:highlight>
                <a:latin typeface="Times New Roman" panose="02020603050405020304" pitchFamily="18" charset="0"/>
                <a:ea typeface="Calibri" panose="020F0502020204030204" pitchFamily="34" charset="0"/>
              </a:rPr>
              <a:t>Vì ethanol nhẹ hơn nước, nên khi cho ethanol vào phía trên dịch chiết tế bào sẽ tách thành lớp trong suốt trong ống nghiệm phía bên trên, lúc này DNA sẽ đi từ dịch chiết tế bào lên và bị kết tủa dưới dạng vật chất có màu trắng đục. Do bị kết tủa (biến tính), DNA trở nên dễ gãy nên cần nhẹ tay khi thao tác vớt DNA ra khỏi ống nghiệm.</a:t>
            </a:r>
            <a:endParaRPr lang="en-US" sz="2800" dirty="0">
              <a:solidFill>
                <a:srgbClr val="000000"/>
              </a:solidFill>
              <a:effectLst/>
              <a:highlight>
                <a:srgbClr val="FFFFFF"/>
              </a:highligh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32464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F3BA51-2362-B62D-1522-C15F4DBD0F44}"/>
              </a:ext>
            </a:extLst>
          </p:cNvPr>
          <p:cNvSpPr txBox="1"/>
          <p:nvPr/>
        </p:nvSpPr>
        <p:spPr>
          <a:xfrm>
            <a:off x="482138" y="324464"/>
            <a:ext cx="11709862" cy="6209072"/>
          </a:xfrm>
          <a:prstGeom prst="rect">
            <a:avLst/>
          </a:prstGeom>
          <a:noFill/>
        </p:spPr>
        <p:txBody>
          <a:bodyPr wrap="square">
            <a:spAutoFit/>
          </a:bodyPr>
          <a:lstStyle/>
          <a:p>
            <a:pPr>
              <a:lnSpc>
                <a:spcPct val="107000"/>
              </a:lnSpc>
              <a:spcAft>
                <a:spcPts val="800"/>
              </a:spcAft>
            </a:pPr>
            <a:r>
              <a:rPr lang="en-US" sz="2800" b="1" i="1" dirty="0">
                <a:solidFill>
                  <a:srgbClr val="000000"/>
                </a:solidFill>
                <a:effectLst/>
                <a:highlight>
                  <a:srgbClr val="FFFFFF"/>
                </a:highlight>
                <a:latin typeface="Times New Roman" panose="02020603050405020304" pitchFamily="18" charset="0"/>
                <a:ea typeface="Times New Roman" panose="02020603050405020304" pitchFamily="18" charset="0"/>
              </a:rPr>
              <a:t>3. </a:t>
            </a:r>
            <a:r>
              <a:rPr lang="en-US" sz="28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Kết</a:t>
            </a:r>
            <a:r>
              <a:rPr lang="en-US" sz="28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quả</a:t>
            </a:r>
            <a:r>
              <a:rPr lang="en-US" sz="28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giải</a:t>
            </a:r>
            <a:r>
              <a:rPr lang="en-US" sz="2800" b="1" i="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i="1" dirty="0" err="1">
                <a:solidFill>
                  <a:srgbClr val="000000"/>
                </a:solidFill>
                <a:effectLst/>
                <a:highlight>
                  <a:srgbClr val="FFFFFF"/>
                </a:highlight>
                <a:latin typeface="Times New Roman" panose="02020603050405020304" pitchFamily="18" charset="0"/>
                <a:ea typeface="Times New Roman" panose="02020603050405020304" pitchFamily="18" charset="0"/>
              </a:rPr>
              <a:t>thích</a:t>
            </a:r>
            <a:endParaRPr lang="en-US" sz="2800" dirty="0">
              <a:solidFill>
                <a:srgbClr val="000000"/>
              </a:solidFill>
              <a:effectLst/>
              <a:highlight>
                <a:srgbClr val="FFFFFF"/>
              </a:highlight>
              <a:latin typeface="Times New Roman" panose="02020603050405020304" pitchFamily="18" charset="0"/>
              <a:ea typeface="Calibri" panose="020F0502020204030204" pitchFamily="34" charset="0"/>
            </a:endParaRPr>
          </a:p>
          <a:p>
            <a:pPr>
              <a:lnSpc>
                <a:spcPct val="107000"/>
              </a:lnSpc>
              <a:spcAft>
                <a:spcPts val="800"/>
              </a:spcAft>
            </a:pP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Kết</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quả</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Thu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kết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tủa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DNA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màu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trắng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800" dirty="0">
              <a:solidFill>
                <a:srgbClr val="000000"/>
              </a:solidFill>
              <a:effectLst/>
              <a:highlight>
                <a:srgbClr val="FFFFFF"/>
              </a:highlight>
              <a:latin typeface="Times New Roman" panose="02020603050405020304" pitchFamily="18" charset="0"/>
              <a:ea typeface="Calibri" panose="020F0502020204030204" pitchFamily="34" charset="0"/>
            </a:endParaRPr>
          </a:p>
          <a:p>
            <a:pPr>
              <a:lnSpc>
                <a:spcPct val="107000"/>
              </a:lnSpc>
              <a:spcAft>
                <a:spcPts val="800"/>
              </a:spcAft>
            </a:pP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Giải</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0000"/>
                </a:solidFill>
                <a:effectLst/>
                <a:highlight>
                  <a:srgbClr val="FFFFFF"/>
                </a:highlight>
                <a:latin typeface="Times New Roman" panose="02020603050405020304" pitchFamily="18" charset="0"/>
                <a:ea typeface="Times New Roman" panose="02020603050405020304" pitchFamily="18" charset="0"/>
              </a:rPr>
              <a:t>thích</a:t>
            </a: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800" dirty="0">
              <a:solidFill>
                <a:srgbClr val="000000"/>
              </a:solidFill>
              <a:effectLst/>
              <a:highlight>
                <a:srgbClr val="FFFFFF"/>
              </a:highlight>
              <a:latin typeface="Times New Roman" panose="02020603050405020304" pitchFamily="18" charset="0"/>
              <a:ea typeface="Calibri" panose="020F0502020204030204" pitchFamily="34" charset="0"/>
            </a:endParaRPr>
          </a:p>
          <a:p>
            <a:pPr>
              <a:lnSpc>
                <a:spcPct val="107000"/>
              </a:lnSpc>
              <a:spcAft>
                <a:spcPts val="800"/>
              </a:spcAft>
            </a:pP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Do DNA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tồn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tại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trong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nhân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tế</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bào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tách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chiết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DNA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ra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khỏi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tế</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bào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cần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phá</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vỡ</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mô</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tách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rời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tế</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bào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phá</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huỷ</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thành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tế</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bào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bằng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việc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nghiền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mẫu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vật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phá</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huỷ</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màng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tế</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bào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màng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nhân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bằng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dung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dịch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tẩy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rửa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hoà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tan lipid.</a:t>
            </a:r>
            <a:endParaRPr lang="en-US" sz="2800" dirty="0">
              <a:solidFill>
                <a:srgbClr val="000000"/>
              </a:solidFill>
              <a:effectLst/>
              <a:highlight>
                <a:srgbClr val="FFFFFF"/>
              </a:highlight>
              <a:latin typeface="Times New Roman" panose="02020603050405020304" pitchFamily="18" charset="0"/>
              <a:ea typeface="Calibri" panose="020F0502020204030204" pitchFamily="34" charset="0"/>
            </a:endParaRPr>
          </a:p>
          <a:p>
            <a:pPr>
              <a:lnSpc>
                <a:spcPct val="107000"/>
              </a:lnSpc>
              <a:spcAft>
                <a:spcPts val="800"/>
              </a:spcAft>
            </a:pP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Trong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tế</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bào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DNA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liên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kết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với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nhiều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protein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cần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loại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bỏ</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protein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bằng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enzyme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phân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giải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protein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là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protease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trong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nước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ép</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dứa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tươi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dung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dịch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lúc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này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chỉ</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còn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DNA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RNA.</a:t>
            </a:r>
            <a:endParaRPr lang="en-US" sz="2800" dirty="0">
              <a:solidFill>
                <a:srgbClr val="000000"/>
              </a:solidFill>
              <a:effectLst/>
              <a:highlight>
                <a:srgbClr val="FFFFFF"/>
              </a:highlight>
              <a:latin typeface="Times New Roman" panose="02020603050405020304" pitchFamily="18" charset="0"/>
              <a:ea typeface="Calibri" panose="020F0502020204030204" pitchFamily="34" charset="0"/>
            </a:endParaRPr>
          </a:p>
          <a:p>
            <a:pPr>
              <a:lnSpc>
                <a:spcPct val="107000"/>
              </a:lnSpc>
              <a:spcAft>
                <a:spcPts val="800"/>
              </a:spcAft>
            </a:pP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tách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DNA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ra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khỏi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dung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dịch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chiết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xuất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cần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kết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tủa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DNA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bằng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ethanol. </a:t>
            </a:r>
            <a:endParaRPr lang="en-US" sz="2800" dirty="0">
              <a:solidFill>
                <a:srgbClr val="000000"/>
              </a:solidFill>
              <a:effectLst/>
              <a:highlight>
                <a:srgbClr val="FFFFFF"/>
              </a:highlight>
              <a:latin typeface="Times New Roman" panose="02020603050405020304" pitchFamily="18" charset="0"/>
              <a:ea typeface="Calibri" panose="020F0502020204030204" pitchFamily="34" charset="0"/>
            </a:endParaRPr>
          </a:p>
          <a:p>
            <a:pPr>
              <a:lnSpc>
                <a:spcPct val="107000"/>
              </a:lnSpc>
              <a:spcAft>
                <a:spcPts val="800"/>
              </a:spcAft>
            </a:pP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Vì</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ethanol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nhẹ</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hơn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nước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ethanol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sẽ</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nổi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lên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cùng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với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DNA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kết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tủa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800" dirty="0">
              <a:solidFill>
                <a:srgbClr val="000000"/>
              </a:solidFill>
              <a:effectLst/>
              <a:highlight>
                <a:srgbClr val="FFFFFF"/>
              </a:highligh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09020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48EF0A-E30B-BF60-2812-FC886A1D0DBE}"/>
              </a:ext>
            </a:extLst>
          </p:cNvPr>
          <p:cNvSpPr txBox="1"/>
          <p:nvPr/>
        </p:nvSpPr>
        <p:spPr>
          <a:xfrm>
            <a:off x="332509" y="171141"/>
            <a:ext cx="11471564" cy="6418873"/>
          </a:xfrm>
          <a:prstGeom prst="rect">
            <a:avLst/>
          </a:prstGeom>
          <a:noFill/>
        </p:spPr>
        <p:txBody>
          <a:bodyPr wrap="square">
            <a:spAutoFit/>
          </a:bodyPr>
          <a:lstStyle/>
          <a:p>
            <a:pPr>
              <a:lnSpc>
                <a:spcPct val="107000"/>
              </a:lnSpc>
              <a:spcAft>
                <a:spcPts val="800"/>
              </a:spcAft>
            </a:pPr>
            <a:r>
              <a:rPr lang="en-US" sz="2400" b="1" dirty="0">
                <a:solidFill>
                  <a:srgbClr val="000000"/>
                </a:solidFill>
                <a:effectLst/>
                <a:highlight>
                  <a:srgbClr val="FFFFFF"/>
                </a:highlight>
                <a:latin typeface="Times New Roman" panose="02020603050405020304" pitchFamily="18" charset="0"/>
                <a:ea typeface="Times New Roman" panose="02020603050405020304" pitchFamily="18" charset="0"/>
              </a:rPr>
              <a:t>3. </a:t>
            </a:r>
            <a:r>
              <a:rPr lang="en-US" sz="2400" b="1" dirty="0" err="1">
                <a:solidFill>
                  <a:srgbClr val="000000"/>
                </a:solidFill>
                <a:effectLst/>
                <a:highlight>
                  <a:srgbClr val="FFFFFF"/>
                </a:highlight>
                <a:latin typeface="Times New Roman" panose="02020603050405020304" pitchFamily="18" charset="0"/>
                <a:ea typeface="Times New Roman" panose="02020603050405020304" pitchFamily="18" charset="0"/>
              </a:rPr>
              <a:t>Kết</a:t>
            </a:r>
            <a:r>
              <a:rPr lang="en-US" sz="2400" b="1"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b="1" dirty="0" err="1">
                <a:solidFill>
                  <a:srgbClr val="000000"/>
                </a:solidFill>
                <a:effectLst/>
                <a:highlight>
                  <a:srgbClr val="FFFFFF"/>
                </a:highlight>
                <a:latin typeface="Times New Roman" panose="02020603050405020304" pitchFamily="18" charset="0"/>
                <a:ea typeface="Times New Roman" panose="02020603050405020304" pitchFamily="18" charset="0"/>
              </a:rPr>
              <a:t>luận</a:t>
            </a:r>
            <a:endParaRPr lang="en-US" sz="2400" dirty="0">
              <a:solidFill>
                <a:srgbClr val="000000"/>
              </a:solidFill>
              <a:effectLst/>
              <a:highlight>
                <a:srgbClr val="FFFFFF"/>
              </a:highlight>
              <a:latin typeface="Times New Roman" panose="02020603050405020304" pitchFamily="18" charset="0"/>
              <a:ea typeface="Calibri" panose="020F0502020204030204" pitchFamily="34" charset="0"/>
            </a:endParaRPr>
          </a:p>
          <a:p>
            <a:pPr>
              <a:lnSpc>
                <a:spcPct val="107000"/>
              </a:lnSpc>
              <a:spcAft>
                <a:spcPts val="800"/>
              </a:spcAft>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Tách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chiết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DNA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là</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quy</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trình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cơ</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bản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trong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nghiên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cứu</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sinh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học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tuy</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nhiên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cần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phải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thao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tác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cẩn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thận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chặt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chẽ</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thể</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thu</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DNA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chất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lượng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tốt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tránh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nhiễm</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DNA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bên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ngoài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phục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vụ</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cho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nghiên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cứu</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tiếp</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theo.</a:t>
            </a:r>
            <a:endParaRPr lang="en-US" sz="2400" dirty="0">
              <a:solidFill>
                <a:srgbClr val="000000"/>
              </a:solidFill>
              <a:effectLst/>
              <a:highlight>
                <a:srgbClr val="FFFFFF"/>
              </a:highlight>
              <a:latin typeface="Times New Roman" panose="02020603050405020304" pitchFamily="18" charset="0"/>
              <a:ea typeface="Calibri" panose="020F0502020204030204" pitchFamily="34" charset="0"/>
            </a:endParaRPr>
          </a:p>
          <a:p>
            <a:pPr>
              <a:lnSpc>
                <a:spcPct val="107000"/>
              </a:lnSpc>
              <a:spcAft>
                <a:spcPts val="800"/>
              </a:spcAft>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Cần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lưu</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ý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điểm</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sau</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thu</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kết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quả</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tốt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hơn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400" dirty="0">
              <a:solidFill>
                <a:srgbClr val="000000"/>
              </a:solidFill>
              <a:effectLst/>
              <a:highlight>
                <a:srgbClr val="FFFFFF"/>
              </a:highlight>
              <a:latin typeface="Times New Roman" panose="02020603050405020304" pitchFamily="18" charset="0"/>
              <a:ea typeface="Calibri" panose="020F0502020204030204" pitchFamily="34" charset="0"/>
            </a:endParaRPr>
          </a:p>
          <a:p>
            <a:pPr>
              <a:lnSpc>
                <a:spcPct val="107000"/>
              </a:lnSpc>
              <a:spcAft>
                <a:spcPts val="800"/>
              </a:spcAft>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Đeo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bao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tay</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mặc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đồ</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bảo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hộ</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cẩn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thận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do DNA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rất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dễ</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bị</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nhiễm</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gây</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ra</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sai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sót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cho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thí</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nghiệm</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tiếp</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theo.</a:t>
            </a:r>
            <a:endParaRPr lang="en-US" sz="2400" dirty="0">
              <a:solidFill>
                <a:srgbClr val="000000"/>
              </a:solidFill>
              <a:effectLst/>
              <a:highlight>
                <a:srgbClr val="FFFFFF"/>
              </a:highlight>
              <a:latin typeface="Times New Roman" panose="02020603050405020304" pitchFamily="18" charset="0"/>
              <a:ea typeface="Calibri" panose="020F0502020204030204" pitchFamily="34" charset="0"/>
            </a:endParaRPr>
          </a:p>
          <a:p>
            <a:pPr>
              <a:lnSpc>
                <a:spcPct val="107000"/>
              </a:lnSpc>
              <a:spcAft>
                <a:spcPts val="800"/>
              </a:spcAft>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Chọn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lựa</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mẫu</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vật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tốt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lưu</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trữ</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xử</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lý</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đúng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cách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trước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khi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bắt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đầu</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quá</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trình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tách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chiết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400" dirty="0">
              <a:solidFill>
                <a:srgbClr val="000000"/>
              </a:solidFill>
              <a:effectLst/>
              <a:highlight>
                <a:srgbClr val="FFFFFF"/>
              </a:highlight>
              <a:latin typeface="Times New Roman" panose="02020603050405020304" pitchFamily="18" charset="0"/>
              <a:ea typeface="Calibri" panose="020F0502020204030204" pitchFamily="34" charset="0"/>
            </a:endParaRPr>
          </a:p>
          <a:p>
            <a:pPr>
              <a:lnSpc>
                <a:spcPct val="107000"/>
              </a:lnSpc>
              <a:spcAft>
                <a:spcPts val="800"/>
              </a:spcAft>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 Khi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nghiền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mẫu</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cần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phải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nghiền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kỹ</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đảm</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bảo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mô</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thành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tế</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bào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đều</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bị</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phá</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vỡ</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400" dirty="0">
              <a:solidFill>
                <a:srgbClr val="000000"/>
              </a:solidFill>
              <a:effectLst/>
              <a:highlight>
                <a:srgbClr val="FFFFFF"/>
              </a:highlight>
              <a:latin typeface="Times New Roman" panose="02020603050405020304" pitchFamily="18" charset="0"/>
              <a:ea typeface="Calibri" panose="020F0502020204030204" pitchFamily="34" charset="0"/>
            </a:endParaRPr>
          </a:p>
          <a:p>
            <a:pPr>
              <a:lnSpc>
                <a:spcPct val="107000"/>
              </a:lnSpc>
              <a:spcAft>
                <a:spcPts val="800"/>
              </a:spcAft>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Lựa</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chọn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dung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dịch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tách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chiết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phù</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hợp</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với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loại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mẫu</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ứng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dụng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cụ</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thể</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400" dirty="0">
              <a:solidFill>
                <a:srgbClr val="000000"/>
              </a:solidFill>
              <a:effectLst/>
              <a:highlight>
                <a:srgbClr val="FFFFFF"/>
              </a:highlight>
              <a:latin typeface="Times New Roman" panose="02020603050405020304" pitchFamily="18" charset="0"/>
              <a:ea typeface="Calibri" panose="020F0502020204030204" pitchFamily="34" charset="0"/>
            </a:endParaRPr>
          </a:p>
          <a:p>
            <a:pPr>
              <a:lnSpc>
                <a:spcPct val="107000"/>
              </a:lnSpc>
              <a:spcAft>
                <a:spcPts val="800"/>
              </a:spcAft>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 Sau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khi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tách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chiết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DNA,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thực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hiện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bước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làm</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sạch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loại</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bỏ</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tạp</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chất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(protein, RNA)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có</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thể</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ảnh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hưởng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đến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thí</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nghiệm</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tiếp</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theo.</a:t>
            </a:r>
            <a:endParaRPr lang="en-US" sz="2400" dirty="0">
              <a:solidFill>
                <a:srgbClr val="000000"/>
              </a:solidFill>
              <a:effectLst/>
              <a:highlight>
                <a:srgbClr val="FFFFFF"/>
              </a:highlight>
              <a:latin typeface="Times New Roman" panose="02020603050405020304" pitchFamily="18" charset="0"/>
              <a:ea typeface="Calibri" panose="020F0502020204030204" pitchFamily="34" charset="0"/>
            </a:endParaRPr>
          </a:p>
          <a:p>
            <a:pPr>
              <a:lnSpc>
                <a:spcPct val="107000"/>
              </a:lnSpc>
              <a:spcAft>
                <a:spcPts val="800"/>
              </a:spcAft>
            </a:pP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Kiểm</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tra</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đánh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giá</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hiệu</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suất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tách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chiết</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bằng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cách</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sử</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dụng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phương</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pháp</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như</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đo</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OD,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điện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di </a:t>
            </a:r>
            <a:r>
              <a:rPr lang="en-US" sz="2400" dirty="0" err="1">
                <a:solidFill>
                  <a:srgbClr val="000000"/>
                </a:solidFill>
                <a:effectLst/>
                <a:highlight>
                  <a:srgbClr val="FFFFFF"/>
                </a:highlight>
                <a:latin typeface="Times New Roman" panose="02020603050405020304" pitchFamily="18" charset="0"/>
                <a:ea typeface="Times New Roman" panose="02020603050405020304" pitchFamily="18" charset="0"/>
              </a:rPr>
              <a:t>trên</a:t>
            </a:r>
            <a:r>
              <a:rPr lang="en-US" sz="2400" dirty="0">
                <a:solidFill>
                  <a:srgbClr val="000000"/>
                </a:solidFill>
                <a:effectLst/>
                <a:highlight>
                  <a:srgbClr val="FFFFFF"/>
                </a:highlight>
                <a:latin typeface="Times New Roman" panose="02020603050405020304" pitchFamily="18" charset="0"/>
                <a:ea typeface="Times New Roman" panose="02020603050405020304" pitchFamily="18" charset="0"/>
              </a:rPr>
              <a:t> gel agarose, PCR,...</a:t>
            </a:r>
            <a:endParaRPr lang="en-US" sz="2400" dirty="0">
              <a:solidFill>
                <a:srgbClr val="000000"/>
              </a:solidFill>
              <a:effectLst/>
              <a:highlight>
                <a:srgbClr val="FFFFFF"/>
              </a:highligh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92118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53157"/>
            <a:ext cx="10515600" cy="586597"/>
          </a:xfrm>
        </p:spPr>
        <p:txBody>
          <a:bodyPr>
            <a:normAutofit/>
          </a:bodyPr>
          <a:lstStyle/>
          <a:p>
            <a:pPr algn="ctr"/>
            <a:r>
              <a:rPr lang="en-US" sz="2800" b="1" dirty="0">
                <a:latin typeface="Arial" panose="020B0604020202020204" pitchFamily="34" charset="0"/>
                <a:cs typeface="Arial" panose="020B0604020202020204" pitchFamily="34" charset="0"/>
              </a:rPr>
              <a:t>ĐÁNH GIÁ</a:t>
            </a:r>
          </a:p>
        </p:txBody>
      </p:sp>
      <p:sp>
        <p:nvSpPr>
          <p:cNvPr id="4" name="Rectangle 1"/>
          <p:cNvSpPr>
            <a:spLocks noChangeArrowheads="1"/>
          </p:cNvSpPr>
          <p:nvPr/>
        </p:nvSpPr>
        <p:spPr bwMode="auto">
          <a:xfrm>
            <a:off x="451451" y="546455"/>
            <a:ext cx="112890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2000" b="1" i="1"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Đánh giá cá nhân: </a:t>
            </a:r>
            <a:r>
              <a:rPr lang="en-US" sz="2000" b="1" dirty="0">
                <a:latin typeface="Arial" panose="020B0604020202020204" pitchFamily="34" charset="0"/>
                <a:cs typeface="Arial" panose="020B0604020202020204" pitchFamily="34" charset="0"/>
              </a:rPr>
              <a:t> Đánh giá mức độ đóng góp góp và hoàn thành công việc của mỗi thành viên viên theo bảng kiểm dưới đây:</a:t>
            </a:r>
            <a:endParaRPr lang="en-US" sz="20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99477024"/>
              </p:ext>
            </p:extLst>
          </p:nvPr>
        </p:nvGraphicFramePr>
        <p:xfrm>
          <a:off x="540328" y="1426351"/>
          <a:ext cx="11409217" cy="4234811"/>
        </p:xfrm>
        <a:graphic>
          <a:graphicData uri="http://schemas.openxmlformats.org/drawingml/2006/table">
            <a:tbl>
              <a:tblPr firstRow="1" firstCol="1" bandRow="1">
                <a:tableStyleId>{5C22544A-7EE6-4342-B048-85BDC9FD1C3A}</a:tableStyleId>
              </a:tblPr>
              <a:tblGrid>
                <a:gridCol w="2940627">
                  <a:extLst>
                    <a:ext uri="{9D8B030D-6E8A-4147-A177-3AD203B41FA5}">
                      <a16:colId xmlns:a16="http://schemas.microsoft.com/office/drawing/2014/main" val="1498838657"/>
                    </a:ext>
                  </a:extLst>
                </a:gridCol>
                <a:gridCol w="6359236">
                  <a:extLst>
                    <a:ext uri="{9D8B030D-6E8A-4147-A177-3AD203B41FA5}">
                      <a16:colId xmlns:a16="http://schemas.microsoft.com/office/drawing/2014/main" val="2335985029"/>
                    </a:ext>
                  </a:extLst>
                </a:gridCol>
                <a:gridCol w="955963">
                  <a:extLst>
                    <a:ext uri="{9D8B030D-6E8A-4147-A177-3AD203B41FA5}">
                      <a16:colId xmlns:a16="http://schemas.microsoft.com/office/drawing/2014/main" val="1292529698"/>
                    </a:ext>
                  </a:extLst>
                </a:gridCol>
                <a:gridCol w="1153391">
                  <a:extLst>
                    <a:ext uri="{9D8B030D-6E8A-4147-A177-3AD203B41FA5}">
                      <a16:colId xmlns:a16="http://schemas.microsoft.com/office/drawing/2014/main" val="3611379477"/>
                    </a:ext>
                  </a:extLst>
                </a:gridCol>
              </a:tblGrid>
              <a:tr h="407328">
                <a:tc>
                  <a:txBody>
                    <a:bodyPr/>
                    <a:lstStyle/>
                    <a:p>
                      <a:pPr marL="0" marR="0">
                        <a:lnSpc>
                          <a:spcPct val="115000"/>
                        </a:lnSpc>
                        <a:spcBef>
                          <a:spcPts val="0"/>
                        </a:spcBef>
                        <a:spcAft>
                          <a:spcPts val="0"/>
                        </a:spcAft>
                      </a:pPr>
                      <a:r>
                        <a:rPr lang="en-US" sz="2000" dirty="0">
                          <a:solidFill>
                            <a:schemeClr val="bg1"/>
                          </a:solidFill>
                          <a:effectLst/>
                          <a:latin typeface="Arial" panose="020B0604020202020204" pitchFamily="34" charset="0"/>
                          <a:cs typeface="Arial" panose="020B0604020202020204" pitchFamily="34" charset="0"/>
                        </a:rPr>
                        <a:t>Nội dung</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en-US" sz="2000" dirty="0">
                          <a:solidFill>
                            <a:schemeClr val="bg1"/>
                          </a:solidFill>
                          <a:effectLst/>
                          <a:latin typeface="Arial" panose="020B0604020202020204" pitchFamily="34" charset="0"/>
                          <a:cs typeface="Arial" panose="020B0604020202020204" pitchFamily="34" charset="0"/>
                        </a:rPr>
                        <a:t>Các tiêu chí</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en-US" sz="2000" dirty="0">
                          <a:solidFill>
                            <a:schemeClr val="bg1"/>
                          </a:solidFill>
                          <a:effectLst/>
                          <a:latin typeface="Arial" panose="020B0604020202020204" pitchFamily="34" charset="0"/>
                          <a:cs typeface="Arial" panose="020B0604020202020204" pitchFamily="34" charset="0"/>
                        </a:rPr>
                        <a:t>Có </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en-US" sz="2000" dirty="0">
                          <a:solidFill>
                            <a:schemeClr val="bg1"/>
                          </a:solidFill>
                          <a:effectLst/>
                          <a:latin typeface="Arial" panose="020B0604020202020204" pitchFamily="34" charset="0"/>
                          <a:cs typeface="Arial" panose="020B0604020202020204" pitchFamily="34" charset="0"/>
                        </a:rPr>
                        <a:t>Không</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extLst>
                  <a:ext uri="{0D108BD9-81ED-4DB2-BD59-A6C34878D82A}">
                    <a16:rowId xmlns:a16="http://schemas.microsoft.com/office/drawing/2014/main" val="985479947"/>
                  </a:ext>
                </a:extLst>
              </a:tr>
              <a:tr h="452321">
                <a:tc>
                  <a:txBody>
                    <a:bodyPr/>
                    <a:lstStyle/>
                    <a:p>
                      <a:pPr marL="342900" marR="0" lvl="0" indent="-342900" algn="l">
                        <a:lnSpc>
                          <a:spcPct val="115000"/>
                        </a:lnSpc>
                        <a:spcBef>
                          <a:spcPts val="0"/>
                        </a:spcBef>
                        <a:spcAft>
                          <a:spcPts val="0"/>
                        </a:spcAft>
                        <a:buFont typeface="+mj-lt"/>
                        <a:buAutoNum type="arabicPeriod"/>
                      </a:pPr>
                      <a:r>
                        <a:rPr lang="en-US" sz="2000" dirty="0">
                          <a:solidFill>
                            <a:schemeClr val="bg1"/>
                          </a:solidFill>
                          <a:effectLst/>
                          <a:latin typeface="Arial" panose="020B0604020202020204" pitchFamily="34" charset="0"/>
                          <a:cs typeface="Arial" panose="020B0604020202020204" pitchFamily="34" charset="0"/>
                        </a:rPr>
                        <a:t>1. Nhận nhiệm vụ</a:t>
                      </a:r>
                      <a:endParaRPr lang="en-US" sz="2000"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en-US" sz="2000" dirty="0">
                          <a:solidFill>
                            <a:schemeClr val="bg1"/>
                          </a:solidFill>
                          <a:effectLst/>
                          <a:latin typeface="Arial" panose="020B0604020202020204" pitchFamily="34" charset="0"/>
                          <a:cs typeface="Arial" panose="020B0604020202020204" pitchFamily="34" charset="0"/>
                        </a:rPr>
                        <a:t>Mọi thành viên trong nhóm sẵn sàng nhận nhiệm vụ</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vi-VN" sz="2000" dirty="0">
                          <a:solidFill>
                            <a:schemeClr val="bg1"/>
                          </a:solidFill>
                          <a:effectLst/>
                          <a:latin typeface="Arial" panose="020B0604020202020204" pitchFamily="34" charset="0"/>
                          <a:cs typeface="Arial" panose="020B0604020202020204" pitchFamily="34" charset="0"/>
                        </a:rPr>
                        <a:t> </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vi-VN" sz="2000" dirty="0">
                          <a:solidFill>
                            <a:schemeClr val="bg1"/>
                          </a:solidFill>
                          <a:effectLst/>
                          <a:latin typeface="Arial" panose="020B0604020202020204" pitchFamily="34" charset="0"/>
                          <a:cs typeface="Arial" panose="020B0604020202020204" pitchFamily="34" charset="0"/>
                        </a:rPr>
                        <a:t> </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extLst>
                  <a:ext uri="{0D108BD9-81ED-4DB2-BD59-A6C34878D82A}">
                    <a16:rowId xmlns:a16="http://schemas.microsoft.com/office/drawing/2014/main" val="1733110329"/>
                  </a:ext>
                </a:extLst>
              </a:tr>
              <a:tr h="797346">
                <a:tc rowSpan="2">
                  <a:txBody>
                    <a:bodyPr/>
                    <a:lstStyle/>
                    <a:p>
                      <a:pPr marL="342900" marR="0" lvl="0" indent="-342900" algn="l">
                        <a:lnSpc>
                          <a:spcPct val="115000"/>
                        </a:lnSpc>
                        <a:spcBef>
                          <a:spcPts val="0"/>
                        </a:spcBef>
                        <a:spcAft>
                          <a:spcPts val="0"/>
                        </a:spcAft>
                        <a:buFont typeface="+mj-lt"/>
                        <a:buAutoNum type="arabicPeriod"/>
                      </a:pPr>
                      <a:r>
                        <a:rPr lang="en-US" sz="2000" dirty="0">
                          <a:solidFill>
                            <a:schemeClr val="bg1"/>
                          </a:solidFill>
                          <a:effectLst/>
                          <a:latin typeface="Arial" panose="020B0604020202020204" pitchFamily="34" charset="0"/>
                          <a:cs typeface="Arial" panose="020B0604020202020204" pitchFamily="34" charset="0"/>
                        </a:rPr>
                        <a:t>2.Tham gia xây dượng phương án thảo luận và lập kế hoạch nhóm</a:t>
                      </a:r>
                      <a:endParaRPr lang="en-US" sz="2000"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solidFill>
                      <a:srgbClr val="002060"/>
                    </a:solidFill>
                  </a:tcPr>
                </a:tc>
                <a:tc>
                  <a:txBody>
                    <a:bodyPr/>
                    <a:lstStyle/>
                    <a:p>
                      <a:pPr marL="0" marR="0">
                        <a:lnSpc>
                          <a:spcPct val="115000"/>
                        </a:lnSpc>
                        <a:spcBef>
                          <a:spcPts val="0"/>
                        </a:spcBef>
                        <a:spcAft>
                          <a:spcPts val="0"/>
                        </a:spcAft>
                      </a:pPr>
                      <a:r>
                        <a:rPr lang="en-US" sz="2000" dirty="0">
                          <a:solidFill>
                            <a:schemeClr val="bg1"/>
                          </a:solidFill>
                          <a:effectLst/>
                          <a:latin typeface="Arial" panose="020B0604020202020204" pitchFamily="34" charset="0"/>
                          <a:cs typeface="Arial" panose="020B0604020202020204" pitchFamily="34" charset="0"/>
                        </a:rPr>
                        <a:t>Mọi thành viên đều bày tỏ ý kiến, tham gia xây dượng phương án thảo luận và kế hoạch hoạt động của nhóm</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vi-VN" sz="2000">
                          <a:solidFill>
                            <a:schemeClr val="bg1"/>
                          </a:solidFill>
                          <a:effectLst/>
                          <a:latin typeface="Arial" panose="020B0604020202020204" pitchFamily="34" charset="0"/>
                          <a:cs typeface="Arial" panose="020B0604020202020204" pitchFamily="34" charset="0"/>
                        </a:rPr>
                        <a:t> </a:t>
                      </a:r>
                      <a:endParaRPr lang="en-US"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vi-VN" sz="2000">
                          <a:solidFill>
                            <a:schemeClr val="bg1"/>
                          </a:solidFill>
                          <a:effectLst/>
                          <a:latin typeface="Arial" panose="020B0604020202020204" pitchFamily="34" charset="0"/>
                          <a:cs typeface="Arial" panose="020B0604020202020204" pitchFamily="34" charset="0"/>
                        </a:rPr>
                        <a:t> </a:t>
                      </a:r>
                      <a:endParaRPr lang="en-US"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extLst>
                  <a:ext uri="{0D108BD9-81ED-4DB2-BD59-A6C34878D82A}">
                    <a16:rowId xmlns:a16="http://schemas.microsoft.com/office/drawing/2014/main" val="2113939644"/>
                  </a:ext>
                </a:extLst>
              </a:tr>
              <a:tr h="715306">
                <a:tc vMerge="1">
                  <a:txBody>
                    <a:bodyPr/>
                    <a:lstStyle/>
                    <a:p>
                      <a:endParaRPr lang="en-US"/>
                    </a:p>
                  </a:txBody>
                  <a:tcPr/>
                </a:tc>
                <a:tc>
                  <a:txBody>
                    <a:bodyPr/>
                    <a:lstStyle/>
                    <a:p>
                      <a:pPr marL="0" marR="0">
                        <a:lnSpc>
                          <a:spcPct val="115000"/>
                        </a:lnSpc>
                        <a:spcBef>
                          <a:spcPts val="0"/>
                        </a:spcBef>
                        <a:spcAft>
                          <a:spcPts val="0"/>
                        </a:spcAft>
                      </a:pPr>
                      <a:r>
                        <a:rPr lang="en-US" sz="2000" dirty="0">
                          <a:solidFill>
                            <a:schemeClr val="bg1"/>
                          </a:solidFill>
                          <a:effectLst/>
                          <a:latin typeface="Arial" panose="020B0604020202020204" pitchFamily="34" charset="0"/>
                          <a:cs typeface="Arial" panose="020B0604020202020204" pitchFamily="34" charset="0"/>
                        </a:rPr>
                        <a:t>Mọi thành viên biết lắng nghe tôn trọng, xem xét các ý kiến, quan điểm của nhau</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vi-VN" sz="2000">
                          <a:solidFill>
                            <a:schemeClr val="bg1"/>
                          </a:solidFill>
                          <a:effectLst/>
                          <a:latin typeface="Arial" panose="020B0604020202020204" pitchFamily="34" charset="0"/>
                          <a:cs typeface="Arial" panose="020B0604020202020204" pitchFamily="34" charset="0"/>
                        </a:rPr>
                        <a:t> </a:t>
                      </a:r>
                      <a:endParaRPr lang="en-US"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vi-VN" sz="2000">
                          <a:solidFill>
                            <a:schemeClr val="bg1"/>
                          </a:solidFill>
                          <a:effectLst/>
                          <a:latin typeface="Arial" panose="020B0604020202020204" pitchFamily="34" charset="0"/>
                          <a:cs typeface="Arial" panose="020B0604020202020204" pitchFamily="34" charset="0"/>
                        </a:rPr>
                        <a:t> </a:t>
                      </a:r>
                      <a:endParaRPr lang="en-US"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extLst>
                  <a:ext uri="{0D108BD9-81ED-4DB2-BD59-A6C34878D82A}">
                    <a16:rowId xmlns:a16="http://schemas.microsoft.com/office/drawing/2014/main" val="2201894338"/>
                  </a:ext>
                </a:extLst>
              </a:tr>
              <a:tr h="784850">
                <a:tc rowSpan="2">
                  <a:txBody>
                    <a:bodyPr/>
                    <a:lstStyle/>
                    <a:p>
                      <a:pPr marL="342900" marR="0" lvl="0" indent="-342900" algn="l">
                        <a:lnSpc>
                          <a:spcPct val="115000"/>
                        </a:lnSpc>
                        <a:spcBef>
                          <a:spcPts val="0"/>
                        </a:spcBef>
                        <a:spcAft>
                          <a:spcPts val="0"/>
                        </a:spcAft>
                        <a:buFont typeface="+mj-lt"/>
                        <a:buAutoNum type="arabicPeriod"/>
                      </a:pPr>
                      <a:r>
                        <a:rPr lang="en-US" sz="2000" dirty="0">
                          <a:solidFill>
                            <a:schemeClr val="bg1"/>
                          </a:solidFill>
                          <a:effectLst/>
                          <a:latin typeface="Arial" panose="020B0604020202020204" pitchFamily="34" charset="0"/>
                          <a:cs typeface="Arial" panose="020B0604020202020204" pitchFamily="34" charset="0"/>
                        </a:rPr>
                        <a:t>3. Thực hiện nhiệm vụ và hỗ trợ giúp đỡ những thành viên khác</a:t>
                      </a:r>
                      <a:endParaRPr lang="en-US" sz="2000"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nchor="ctr">
                    <a:solidFill>
                      <a:srgbClr val="002060"/>
                    </a:solidFill>
                  </a:tcPr>
                </a:tc>
                <a:tc>
                  <a:txBody>
                    <a:bodyPr/>
                    <a:lstStyle/>
                    <a:p>
                      <a:pPr marL="0" marR="0">
                        <a:lnSpc>
                          <a:spcPct val="115000"/>
                        </a:lnSpc>
                        <a:spcBef>
                          <a:spcPts val="0"/>
                        </a:spcBef>
                        <a:spcAft>
                          <a:spcPts val="0"/>
                        </a:spcAft>
                      </a:pPr>
                      <a:r>
                        <a:rPr lang="en-US" sz="2000" dirty="0">
                          <a:solidFill>
                            <a:schemeClr val="bg1"/>
                          </a:solidFill>
                          <a:effectLst/>
                          <a:latin typeface="Arial" panose="020B0604020202020204" pitchFamily="34" charset="0"/>
                          <a:cs typeface="Arial" panose="020B0604020202020204" pitchFamily="34" charset="0"/>
                        </a:rPr>
                        <a:t>Mọi thành viên cố gắng, nỗ lực hoàn thành nhiệm vụ bản thân</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vi-VN" sz="2000">
                          <a:solidFill>
                            <a:schemeClr val="bg1"/>
                          </a:solidFill>
                          <a:effectLst/>
                          <a:latin typeface="Arial" panose="020B0604020202020204" pitchFamily="34" charset="0"/>
                          <a:cs typeface="Arial" panose="020B0604020202020204" pitchFamily="34" charset="0"/>
                        </a:rPr>
                        <a:t> </a:t>
                      </a:r>
                      <a:endParaRPr lang="en-US"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vi-VN" sz="2000">
                          <a:solidFill>
                            <a:schemeClr val="bg1"/>
                          </a:solidFill>
                          <a:effectLst/>
                          <a:latin typeface="Arial" panose="020B0604020202020204" pitchFamily="34" charset="0"/>
                          <a:cs typeface="Arial" panose="020B0604020202020204" pitchFamily="34" charset="0"/>
                        </a:rPr>
                        <a:t> </a:t>
                      </a:r>
                      <a:endParaRPr lang="en-US" sz="20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extLst>
                  <a:ext uri="{0D108BD9-81ED-4DB2-BD59-A6C34878D82A}">
                    <a16:rowId xmlns:a16="http://schemas.microsoft.com/office/drawing/2014/main" val="849649598"/>
                  </a:ext>
                </a:extLst>
              </a:tr>
              <a:tr h="1077660">
                <a:tc vMerge="1">
                  <a:txBody>
                    <a:bodyPr/>
                    <a:lstStyle/>
                    <a:p>
                      <a:endParaRPr lang="en-US"/>
                    </a:p>
                  </a:txBody>
                  <a:tcPr/>
                </a:tc>
                <a:tc>
                  <a:txBody>
                    <a:bodyPr/>
                    <a:lstStyle/>
                    <a:p>
                      <a:pPr marL="0" marR="0">
                        <a:lnSpc>
                          <a:spcPct val="115000"/>
                        </a:lnSpc>
                        <a:spcBef>
                          <a:spcPts val="0"/>
                        </a:spcBef>
                        <a:spcAft>
                          <a:spcPts val="0"/>
                        </a:spcAft>
                      </a:pPr>
                      <a:r>
                        <a:rPr lang="en-US" sz="2000" dirty="0">
                          <a:solidFill>
                            <a:schemeClr val="bg1"/>
                          </a:solidFill>
                          <a:effectLst/>
                          <a:latin typeface="Arial" panose="020B0604020202020204" pitchFamily="34" charset="0"/>
                          <a:cs typeface="Arial" panose="020B0604020202020204" pitchFamily="34" charset="0"/>
                        </a:rPr>
                        <a:t>Thành viên hỗ trợ nhau trong thảo luận, hoàn thành nhiệm vụ</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vi-VN" sz="2000" dirty="0">
                          <a:solidFill>
                            <a:schemeClr val="bg1"/>
                          </a:solidFill>
                          <a:effectLst/>
                          <a:latin typeface="Arial" panose="020B0604020202020204" pitchFamily="34" charset="0"/>
                          <a:cs typeface="Arial" panose="020B0604020202020204" pitchFamily="34" charset="0"/>
                        </a:rPr>
                        <a:t> </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vi-VN" sz="2000" dirty="0">
                          <a:solidFill>
                            <a:schemeClr val="bg1"/>
                          </a:solidFill>
                          <a:effectLst/>
                          <a:latin typeface="Arial" panose="020B0604020202020204" pitchFamily="34" charset="0"/>
                          <a:cs typeface="Arial" panose="020B0604020202020204" pitchFamily="34" charset="0"/>
                        </a:rPr>
                        <a:t> </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extLst>
                  <a:ext uri="{0D108BD9-81ED-4DB2-BD59-A6C34878D82A}">
                    <a16:rowId xmlns:a16="http://schemas.microsoft.com/office/drawing/2014/main" val="1447987170"/>
                  </a:ext>
                </a:extLst>
              </a:tr>
            </a:tbl>
          </a:graphicData>
        </a:graphic>
      </p:graphicFrame>
    </p:spTree>
    <p:extLst>
      <p:ext uri="{BB962C8B-B14F-4D97-AF65-F5344CB8AC3E}">
        <p14:creationId xmlns:p14="http://schemas.microsoft.com/office/powerpoint/2010/main" val="426886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53157"/>
            <a:ext cx="10515600" cy="586597"/>
          </a:xfrm>
        </p:spPr>
        <p:txBody>
          <a:bodyPr>
            <a:normAutofit/>
          </a:bodyPr>
          <a:lstStyle/>
          <a:p>
            <a:pPr algn="ctr"/>
            <a:r>
              <a:rPr lang="en-US" sz="2800" b="1" dirty="0">
                <a:latin typeface="Arial" panose="020B0604020202020204" pitchFamily="34" charset="0"/>
                <a:cs typeface="Arial" panose="020B0604020202020204" pitchFamily="34" charset="0"/>
              </a:rPr>
              <a:t>ĐÁNH GIÁ</a:t>
            </a:r>
          </a:p>
        </p:txBody>
      </p:sp>
      <p:sp>
        <p:nvSpPr>
          <p:cNvPr id="4" name="Rectangle 1"/>
          <p:cNvSpPr>
            <a:spLocks noChangeArrowheads="1"/>
          </p:cNvSpPr>
          <p:nvPr/>
        </p:nvSpPr>
        <p:spPr bwMode="auto">
          <a:xfrm>
            <a:off x="660447" y="1116753"/>
            <a:ext cx="112890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Đánh giá cá nhân: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Đánh giá mức độ đóng góp góp và hoàn thành công việc của mỗi thành viên viên theo bảng kiểm dưới đây:</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11383220"/>
              </p:ext>
            </p:extLst>
          </p:nvPr>
        </p:nvGraphicFramePr>
        <p:xfrm>
          <a:off x="391391" y="2224749"/>
          <a:ext cx="11409217" cy="3791020"/>
        </p:xfrm>
        <a:graphic>
          <a:graphicData uri="http://schemas.openxmlformats.org/drawingml/2006/table">
            <a:tbl>
              <a:tblPr firstRow="1" firstCol="1" bandRow="1">
                <a:tableStyleId>{5C22544A-7EE6-4342-B048-85BDC9FD1C3A}</a:tableStyleId>
              </a:tblPr>
              <a:tblGrid>
                <a:gridCol w="2722417">
                  <a:extLst>
                    <a:ext uri="{9D8B030D-6E8A-4147-A177-3AD203B41FA5}">
                      <a16:colId xmlns:a16="http://schemas.microsoft.com/office/drawing/2014/main" val="1498838657"/>
                    </a:ext>
                  </a:extLst>
                </a:gridCol>
                <a:gridCol w="6577446">
                  <a:extLst>
                    <a:ext uri="{9D8B030D-6E8A-4147-A177-3AD203B41FA5}">
                      <a16:colId xmlns:a16="http://schemas.microsoft.com/office/drawing/2014/main" val="2335985029"/>
                    </a:ext>
                  </a:extLst>
                </a:gridCol>
                <a:gridCol w="955963">
                  <a:extLst>
                    <a:ext uri="{9D8B030D-6E8A-4147-A177-3AD203B41FA5}">
                      <a16:colId xmlns:a16="http://schemas.microsoft.com/office/drawing/2014/main" val="1292529698"/>
                    </a:ext>
                  </a:extLst>
                </a:gridCol>
                <a:gridCol w="1153391">
                  <a:extLst>
                    <a:ext uri="{9D8B030D-6E8A-4147-A177-3AD203B41FA5}">
                      <a16:colId xmlns:a16="http://schemas.microsoft.com/office/drawing/2014/main" val="3611379477"/>
                    </a:ext>
                  </a:extLst>
                </a:gridCol>
              </a:tblGrid>
              <a:tr h="426028">
                <a:tc>
                  <a:txBody>
                    <a:bodyPr/>
                    <a:lstStyle/>
                    <a:p>
                      <a:pPr marL="0" marR="0">
                        <a:lnSpc>
                          <a:spcPct val="115000"/>
                        </a:lnSpc>
                        <a:spcBef>
                          <a:spcPts val="0"/>
                        </a:spcBef>
                        <a:spcAft>
                          <a:spcPts val="0"/>
                        </a:spcAft>
                      </a:pPr>
                      <a:r>
                        <a:rPr lang="en-US" sz="2400" dirty="0">
                          <a:solidFill>
                            <a:schemeClr val="bg1"/>
                          </a:solidFill>
                          <a:effectLst/>
                          <a:latin typeface="Arial" panose="020B0604020202020204" pitchFamily="34" charset="0"/>
                          <a:cs typeface="Arial" panose="020B0604020202020204" pitchFamily="34" charset="0"/>
                        </a:rPr>
                        <a:t>Nội dung</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en-US" sz="2400" dirty="0">
                          <a:solidFill>
                            <a:schemeClr val="bg1"/>
                          </a:solidFill>
                          <a:effectLst/>
                          <a:latin typeface="Arial" panose="020B0604020202020204" pitchFamily="34" charset="0"/>
                          <a:cs typeface="Arial" panose="020B0604020202020204" pitchFamily="34" charset="0"/>
                        </a:rPr>
                        <a:t>Các tiêu chí</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en-US" sz="2400">
                          <a:solidFill>
                            <a:schemeClr val="bg1"/>
                          </a:solidFill>
                          <a:effectLst/>
                          <a:latin typeface="Arial" panose="020B0604020202020204" pitchFamily="34" charset="0"/>
                          <a:cs typeface="Arial" panose="020B0604020202020204" pitchFamily="34" charset="0"/>
                        </a:rPr>
                        <a:t>Có </a:t>
                      </a:r>
                      <a:endPar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en-US" sz="2400">
                          <a:solidFill>
                            <a:schemeClr val="bg1"/>
                          </a:solidFill>
                          <a:effectLst/>
                          <a:latin typeface="Arial" panose="020B0604020202020204" pitchFamily="34" charset="0"/>
                          <a:cs typeface="Arial" panose="020B0604020202020204" pitchFamily="34" charset="0"/>
                        </a:rPr>
                        <a:t>Không</a:t>
                      </a:r>
                      <a:endPar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extLst>
                  <a:ext uri="{0D108BD9-81ED-4DB2-BD59-A6C34878D82A}">
                    <a16:rowId xmlns:a16="http://schemas.microsoft.com/office/drawing/2014/main" val="985479947"/>
                  </a:ext>
                </a:extLst>
              </a:tr>
              <a:tr h="732839">
                <a:tc>
                  <a:txBody>
                    <a:bodyPr/>
                    <a:lstStyle/>
                    <a:p>
                      <a:pPr marL="342900" marR="0" lvl="0" indent="-342900" algn="l">
                        <a:lnSpc>
                          <a:spcPct val="115000"/>
                        </a:lnSpc>
                        <a:spcBef>
                          <a:spcPts val="0"/>
                        </a:spcBef>
                        <a:spcAft>
                          <a:spcPts val="0"/>
                        </a:spcAft>
                        <a:buFont typeface="+mj-lt"/>
                        <a:buAutoNum type="arabicPeriod"/>
                      </a:pPr>
                      <a:r>
                        <a:rPr lang="en-US" sz="2400" dirty="0">
                          <a:solidFill>
                            <a:schemeClr val="bg1"/>
                          </a:solidFill>
                          <a:effectLst/>
                          <a:latin typeface="Arial" panose="020B0604020202020204" pitchFamily="34" charset="0"/>
                          <a:cs typeface="Arial" panose="020B0604020202020204" pitchFamily="34" charset="0"/>
                        </a:rPr>
                        <a:t>4.Tôn trọng quyết định chung</a:t>
                      </a:r>
                      <a:endParaRPr lang="en-US" sz="2400"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en-US" sz="2400" dirty="0">
                          <a:solidFill>
                            <a:schemeClr val="bg1"/>
                          </a:solidFill>
                          <a:effectLst/>
                          <a:latin typeface="Arial" panose="020B0604020202020204" pitchFamily="34" charset="0"/>
                          <a:cs typeface="Arial" panose="020B0604020202020204" pitchFamily="34" charset="0"/>
                        </a:rPr>
                        <a:t>Mọi thành viên đều tôn trọng quyết định chung của cả nhóm</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vi-VN" sz="2400" dirty="0">
                          <a:solidFill>
                            <a:schemeClr val="bg1"/>
                          </a:solidFill>
                          <a:effectLst/>
                          <a:latin typeface="Arial" panose="020B0604020202020204" pitchFamily="34" charset="0"/>
                          <a:cs typeface="Arial" panose="020B0604020202020204" pitchFamily="34" charset="0"/>
                        </a:rPr>
                        <a:t> </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vi-VN" sz="2400">
                          <a:solidFill>
                            <a:schemeClr val="bg1"/>
                          </a:solidFill>
                          <a:effectLst/>
                          <a:latin typeface="Arial" panose="020B0604020202020204" pitchFamily="34" charset="0"/>
                          <a:cs typeface="Arial" panose="020B0604020202020204" pitchFamily="34" charset="0"/>
                        </a:rPr>
                        <a:t> </a:t>
                      </a:r>
                      <a:endPar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extLst>
                  <a:ext uri="{0D108BD9-81ED-4DB2-BD59-A6C34878D82A}">
                    <a16:rowId xmlns:a16="http://schemas.microsoft.com/office/drawing/2014/main" val="2172957129"/>
                  </a:ext>
                </a:extLst>
              </a:tr>
              <a:tr h="685800">
                <a:tc>
                  <a:txBody>
                    <a:bodyPr/>
                    <a:lstStyle/>
                    <a:p>
                      <a:pPr marL="342900" marR="0" lvl="0" indent="-342900" algn="l">
                        <a:lnSpc>
                          <a:spcPct val="115000"/>
                        </a:lnSpc>
                        <a:spcBef>
                          <a:spcPts val="0"/>
                        </a:spcBef>
                        <a:spcAft>
                          <a:spcPts val="0"/>
                        </a:spcAft>
                        <a:buFont typeface="+mj-lt"/>
                        <a:buAutoNum type="arabicPeriod"/>
                      </a:pPr>
                      <a:r>
                        <a:rPr lang="en-US" sz="2400" dirty="0">
                          <a:solidFill>
                            <a:schemeClr val="bg1"/>
                          </a:solidFill>
                          <a:effectLst/>
                          <a:latin typeface="Arial" panose="020B0604020202020204" pitchFamily="34" charset="0"/>
                          <a:cs typeface="Arial" panose="020B0604020202020204" pitchFamily="34" charset="0"/>
                        </a:rPr>
                        <a:t>5. Kết quả làm việc</a:t>
                      </a:r>
                      <a:endParaRPr lang="en-US" sz="2400"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en-US" sz="2400" dirty="0">
                          <a:solidFill>
                            <a:schemeClr val="bg1"/>
                          </a:solidFill>
                          <a:effectLst/>
                          <a:latin typeface="Arial" panose="020B0604020202020204" pitchFamily="34" charset="0"/>
                          <a:cs typeface="Arial" panose="020B0604020202020204" pitchFamily="34" charset="0"/>
                        </a:rPr>
                        <a:t>Có kết quả thảo luận và có đủ sản phẩm theo yêu cầu của giáo viên</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vi-VN" sz="2400" dirty="0">
                          <a:solidFill>
                            <a:schemeClr val="bg1"/>
                          </a:solidFill>
                          <a:effectLst/>
                          <a:latin typeface="Arial" panose="020B0604020202020204" pitchFamily="34" charset="0"/>
                          <a:cs typeface="Arial" panose="020B0604020202020204" pitchFamily="34" charset="0"/>
                        </a:rPr>
                        <a:t> </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vi-VN" sz="2400">
                          <a:solidFill>
                            <a:schemeClr val="bg1"/>
                          </a:solidFill>
                          <a:effectLst/>
                          <a:latin typeface="Arial" panose="020B0604020202020204" pitchFamily="34" charset="0"/>
                          <a:cs typeface="Arial" panose="020B0604020202020204" pitchFamily="34" charset="0"/>
                        </a:rPr>
                        <a:t> </a:t>
                      </a:r>
                      <a:endParaRPr lang="en-US" sz="2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extLst>
                  <a:ext uri="{0D108BD9-81ED-4DB2-BD59-A6C34878D82A}">
                    <a16:rowId xmlns:a16="http://schemas.microsoft.com/office/drawing/2014/main" val="3869893174"/>
                  </a:ext>
                </a:extLst>
              </a:tr>
              <a:tr h="1127134">
                <a:tc>
                  <a:txBody>
                    <a:bodyPr/>
                    <a:lstStyle/>
                    <a:p>
                      <a:pPr marL="342900" marR="0" lvl="0" indent="-342900" algn="l">
                        <a:lnSpc>
                          <a:spcPct val="115000"/>
                        </a:lnSpc>
                        <a:spcBef>
                          <a:spcPts val="0"/>
                        </a:spcBef>
                        <a:spcAft>
                          <a:spcPts val="0"/>
                        </a:spcAft>
                        <a:buFont typeface="+mj-lt"/>
                        <a:buAutoNum type="arabicPeriod"/>
                      </a:pPr>
                      <a:r>
                        <a:rPr lang="en-US" sz="2400" dirty="0">
                          <a:solidFill>
                            <a:schemeClr val="bg1"/>
                          </a:solidFill>
                          <a:effectLst/>
                          <a:latin typeface="Arial" panose="020B0604020202020204" pitchFamily="34" charset="0"/>
                          <a:cs typeface="Arial" panose="020B0604020202020204" pitchFamily="34" charset="0"/>
                        </a:rPr>
                        <a:t>6. Trách nhiệm với kết quả làm việc chung</a:t>
                      </a:r>
                      <a:endParaRPr lang="en-US" sz="2400" dirty="0">
                        <a:solidFill>
                          <a:schemeClr val="bg1"/>
                        </a:solidFill>
                        <a:effectLst/>
                        <a:latin typeface="Arial" panose="020B0604020202020204" pitchFamily="34" charset="0"/>
                        <a:ea typeface="MS Mincho"/>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en-US" sz="2400" dirty="0">
                          <a:solidFill>
                            <a:schemeClr val="bg1"/>
                          </a:solidFill>
                          <a:effectLst/>
                          <a:latin typeface="Arial" panose="020B0604020202020204" pitchFamily="34" charset="0"/>
                          <a:cs typeface="Arial" panose="020B0604020202020204" pitchFamily="34" charset="0"/>
                        </a:rPr>
                        <a:t>Mọi thành viên có ý thức trách nhiệm và kết quả chung của nhóm</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vi-VN" sz="2400" dirty="0">
                          <a:solidFill>
                            <a:schemeClr val="bg1"/>
                          </a:solidFill>
                          <a:effectLst/>
                          <a:latin typeface="Arial" panose="020B0604020202020204" pitchFamily="34" charset="0"/>
                          <a:cs typeface="Arial" panose="020B0604020202020204" pitchFamily="34" charset="0"/>
                        </a:rPr>
                        <a:t> </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tc>
                  <a:txBody>
                    <a:bodyPr/>
                    <a:lstStyle/>
                    <a:p>
                      <a:pPr marL="0" marR="0">
                        <a:lnSpc>
                          <a:spcPct val="115000"/>
                        </a:lnSpc>
                        <a:spcBef>
                          <a:spcPts val="0"/>
                        </a:spcBef>
                        <a:spcAft>
                          <a:spcPts val="0"/>
                        </a:spcAft>
                      </a:pPr>
                      <a:r>
                        <a:rPr lang="vi-VN" sz="2400" dirty="0">
                          <a:solidFill>
                            <a:schemeClr val="bg1"/>
                          </a:solidFill>
                          <a:effectLst/>
                          <a:latin typeface="Arial" panose="020B0604020202020204" pitchFamily="34" charset="0"/>
                          <a:cs typeface="Arial" panose="020B0604020202020204" pitchFamily="34" charset="0"/>
                        </a:rPr>
                        <a:t> </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2060"/>
                    </a:solidFill>
                  </a:tcPr>
                </a:tc>
                <a:extLst>
                  <a:ext uri="{0D108BD9-81ED-4DB2-BD59-A6C34878D82A}">
                    <a16:rowId xmlns:a16="http://schemas.microsoft.com/office/drawing/2014/main" val="1533532337"/>
                  </a:ext>
                </a:extLst>
              </a:tr>
            </a:tbl>
          </a:graphicData>
        </a:graphic>
      </p:graphicFrame>
    </p:spTree>
    <p:extLst>
      <p:ext uri="{BB962C8B-B14F-4D97-AF65-F5344CB8AC3E}">
        <p14:creationId xmlns:p14="http://schemas.microsoft.com/office/powerpoint/2010/main" val="399438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55" y="738901"/>
            <a:ext cx="11961845" cy="452739"/>
          </a:xfrm>
        </p:spPr>
        <p:txBody>
          <a:bodyPr>
            <a:noAutofit/>
          </a:bodyPr>
          <a:lstStyle/>
          <a:p>
            <a:pPr marL="0" indent="0">
              <a:buNone/>
            </a:pPr>
            <a:r>
              <a:rPr lang="en-US" sz="2400" b="1" dirty="0">
                <a:latin typeface="Arial" panose="020B0604020202020204" pitchFamily="34" charset="0"/>
                <a:cs typeface="Arial" panose="020B0604020202020204" pitchFamily="34" charset="0"/>
              </a:rPr>
              <a:t>I. </a:t>
            </a:r>
            <a:r>
              <a:rPr lang="nl-NL" b="1" dirty="0">
                <a:latin typeface="Arial" panose="020B0604020202020204" pitchFamily="34" charset="0"/>
                <a:cs typeface="Arial" panose="020B0604020202020204" pitchFamily="34" charset="0"/>
              </a:rPr>
              <a:t>Thực hành: </a:t>
            </a:r>
            <a:r>
              <a:rPr lang="en-US" b="1" dirty="0" err="1">
                <a:latin typeface="Arial" panose="020B0604020202020204" pitchFamily="34" charset="0"/>
                <a:cs typeface="Arial" panose="020B0604020202020204" pitchFamily="34" charset="0"/>
              </a:rPr>
              <a:t>Tách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chiết</a:t>
            </a:r>
            <a:r>
              <a:rPr lang="en-US" b="1" dirty="0">
                <a:latin typeface="Arial" panose="020B0604020202020204" pitchFamily="34" charset="0"/>
                <a:cs typeface="Arial" panose="020B0604020202020204" pitchFamily="34" charset="0"/>
              </a:rPr>
              <a:t> DNA</a:t>
            </a:r>
            <a:endParaRPr lang="en-US"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p:txBody>
      </p:sp>
      <p:sp>
        <p:nvSpPr>
          <p:cNvPr id="11" name="Hộp Văn bản 1"/>
          <p:cNvSpPr txBox="1">
            <a:spLocks noChangeArrowheads="1"/>
          </p:cNvSpPr>
          <p:nvPr/>
        </p:nvSpPr>
        <p:spPr bwMode="auto">
          <a:xfrm>
            <a:off x="129165" y="189130"/>
            <a:ext cx="11602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US" sz="2400" b="1" dirty="0">
                <a:solidFill>
                  <a:srgbClr val="FF0000"/>
                </a:solidFill>
              </a:rPr>
              <a:t>BÀI 6: Thực hành: TÁCH CHIẾT DNA</a:t>
            </a:r>
          </a:p>
        </p:txBody>
      </p:sp>
      <p:sp>
        <p:nvSpPr>
          <p:cNvPr id="4" name="Rectangle 4"/>
          <p:cNvSpPr>
            <a:spLocks noChangeArrowheads="1"/>
          </p:cNvSpPr>
          <p:nvPr/>
        </p:nvSpPr>
        <p:spPr bwMode="auto">
          <a:xfrm>
            <a:off x="409717" y="25375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2990694" y="1441462"/>
            <a:ext cx="8877568" cy="6001643"/>
          </a:xfrm>
          <a:prstGeom prst="rect">
            <a:avLst/>
          </a:prstGeom>
        </p:spPr>
        <p:txBody>
          <a:bodyPr wrap="square">
            <a:spAutoFit/>
          </a:bodyPr>
          <a:lstStyle/>
          <a:p>
            <a:r>
              <a:rPr lang="nl-NL" sz="3200" dirty="0">
                <a:latin typeface="Times New Roman" panose="02020603050405020304" pitchFamily="18" charset="0"/>
                <a:cs typeface="Times New Roman" panose="02020603050405020304" pitchFamily="18" charset="0"/>
              </a:rPr>
              <a:t>*Dụng cụ, thiết bị:</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Chày, cối sứ hoặc máy xay thịt, máy nghiền mẫu vật sống.</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Ống nghiệm thủy tinh, giá đỡ ống nghiệm, giấy lọc và phễu lọc.</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Tăm tre dài hoặc que tre tròn hay que thủy tinh.</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Hóa chất:</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Nước ép dứa tươi (1/4 quả)</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Nước rửa chén bát hoặc dung dịch tẩy rửa: 500mL</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Cồn ethanol lạnh (70-95%): 500mL.</a:t>
            </a:r>
            <a:endParaRPr lang="en-US" sz="3200" dirty="0">
              <a:latin typeface="Times New Roman" panose="02020603050405020304" pitchFamily="18" charset="0"/>
              <a:cs typeface="Times New Roman" panose="02020603050405020304" pitchFamily="18" charset="0"/>
            </a:endParaRPr>
          </a:p>
          <a:p>
            <a:endParaRPr lang="nl-NL" sz="3200" dirty="0">
              <a:latin typeface="Times New Roman" panose="02020603050405020304" pitchFamily="18" charset="0"/>
              <a:cs typeface="Times New Roman" panose="02020603050405020304" pitchFamily="18" charset="0"/>
            </a:endParaRPr>
          </a:p>
          <a:p>
            <a:pPr marL="285750" indent="-285750">
              <a:buFontTx/>
              <a:buChar char="-"/>
            </a:pPr>
            <a:endParaRPr lang="en-US" sz="3200"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513477" y="1441462"/>
            <a:ext cx="2238375" cy="3654224"/>
            <a:chOff x="513477" y="1441462"/>
            <a:chExt cx="2238375" cy="3654224"/>
          </a:xfrm>
        </p:grpSpPr>
        <p:sp>
          <p:nvSpPr>
            <p:cNvPr id="18" name="TextBox 17"/>
            <p:cNvSpPr txBox="1"/>
            <p:nvPr/>
          </p:nvSpPr>
          <p:spPr>
            <a:xfrm>
              <a:off x="513477" y="2787362"/>
              <a:ext cx="2238375" cy="2308324"/>
            </a:xfrm>
            <a:prstGeom prst="rect">
              <a:avLst/>
            </a:prstGeom>
            <a:solidFill>
              <a:schemeClr val="bg1"/>
            </a:solidFill>
            <a:ln>
              <a:solidFill>
                <a:schemeClr val="tx2">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2400" dirty="0">
                  <a:solidFill>
                    <a:prstClr val="black"/>
                  </a:solidFill>
                  <a:latin typeface="Arial" panose="020B0604020202020204" pitchFamily="34" charset="0"/>
                  <a:cs typeface="Arial" panose="020B0604020202020204" pitchFamily="34" charset="0"/>
                </a:rPr>
                <a:t>Các nhóm cử đại diện nhận thiết bị, dụng cụ, hóa chất, mẫu vật thí nghiệm</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076" name="Picture 4" descr="http://www.vjsonline.org/sites/default/files/pictures/VJS_CR_20150229_fig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477" y="1441462"/>
              <a:ext cx="2166854" cy="1262783"/>
            </a:xfrm>
            <a:prstGeom prst="rect">
              <a:avLst/>
            </a:prstGeom>
            <a:noFill/>
            <a:extLst>
              <a:ext uri="{909E8E84-426E-40DD-AFC4-6F175D3DCCD1}">
                <a14:hiddenFill xmlns:a14="http://schemas.microsoft.com/office/drawing/2010/main">
                  <a:solidFill>
                    <a:srgbClr val="FFFFFF"/>
                  </a:solidFill>
                </a14:hiddenFill>
              </a:ext>
            </a:extLst>
          </p:spPr>
        </p:pic>
      </p:grpSp>
      <p:pic>
        <p:nvPicPr>
          <p:cNvPr id="3090" name="Picture 18" descr="Kẹp ống nghiệm gỗ - dụng cụ thí nghiệm | Lazada.v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70274" y="8158436"/>
            <a:ext cx="407003" cy="407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50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09717" y="25375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090" name="Picture 18" descr="Kẹp ống nghiệm gỗ - dụng cụ thí nghiệm | Lazada.v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0274" y="8158436"/>
            <a:ext cx="407003" cy="40700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Cối chày sứ fi 10cm">
            <a:extLst>
              <a:ext uri="{FF2B5EF4-FFF2-40B4-BE49-F238E27FC236}">
                <a16:creationId xmlns:a16="http://schemas.microsoft.com/office/drawing/2014/main" id="{2A00E121-1D65-F49C-6AA0-8045053E61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108" y="1153871"/>
            <a:ext cx="2078044" cy="17746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Túi Lọc nước cốt dừa , Rau má, lọc đậu nành, lọc đa năng ( kèm ống nhựa) Vải  lưới tốt khít | Lazada.vn">
            <a:extLst>
              <a:ext uri="{FF2B5EF4-FFF2-40B4-BE49-F238E27FC236}">
                <a16:creationId xmlns:a16="http://schemas.microsoft.com/office/drawing/2014/main" id="{20D7B439-8261-C6F1-95F5-A7638DF7BB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2408" y="975270"/>
            <a:ext cx="1842491" cy="18424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Dao Nhựa 162 mm">
            <a:extLst>
              <a:ext uri="{FF2B5EF4-FFF2-40B4-BE49-F238E27FC236}">
                <a16:creationId xmlns:a16="http://schemas.microsoft.com/office/drawing/2014/main" id="{0783A39A-DB9B-19A2-63BF-E448C539C2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1989" y="901780"/>
            <a:ext cx="1842491" cy="18424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3602846-EB80-D1ED-4855-8F5FC75950A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9293833" y="319022"/>
            <a:ext cx="2579758" cy="2579758"/>
          </a:xfrm>
          <a:prstGeom prst="rect">
            <a:avLst/>
          </a:prstGeom>
        </p:spPr>
      </p:pic>
      <p:pic>
        <p:nvPicPr>
          <p:cNvPr id="7" name="Picture 6">
            <a:extLst>
              <a:ext uri="{FF2B5EF4-FFF2-40B4-BE49-F238E27FC236}">
                <a16:creationId xmlns:a16="http://schemas.microsoft.com/office/drawing/2014/main" id="{263184F6-0C42-DB38-B318-02084500E38C}"/>
              </a:ext>
            </a:extLst>
          </p:cNvPr>
          <p:cNvPicPr>
            <a:picLocks noChangeAspect="1"/>
          </p:cNvPicPr>
          <p:nvPr/>
        </p:nvPicPr>
        <p:blipFill>
          <a:blip r:embed="rId9"/>
          <a:stretch>
            <a:fillRect/>
          </a:stretch>
        </p:blipFill>
        <p:spPr>
          <a:xfrm>
            <a:off x="446081" y="3328018"/>
            <a:ext cx="2427861" cy="2427861"/>
          </a:xfrm>
          <a:prstGeom prst="rect">
            <a:avLst/>
          </a:prstGeom>
        </p:spPr>
      </p:pic>
      <p:pic>
        <p:nvPicPr>
          <p:cNvPr id="8" name="Picture 18" descr="Pipette\Plastic\1 mL ungraded - Oroboros Instruments">
            <a:extLst>
              <a:ext uri="{FF2B5EF4-FFF2-40B4-BE49-F238E27FC236}">
                <a16:creationId xmlns:a16="http://schemas.microsoft.com/office/drawing/2014/main" id="{66002BE0-6934-FCD5-1A5B-6146F9C6003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90086" y="3666745"/>
            <a:ext cx="1942175" cy="1942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2" descr="Đĩa kính đồng hồ - Công Ty VinaMTSC - Thiết bị giáo dục">
            <a:extLst>
              <a:ext uri="{FF2B5EF4-FFF2-40B4-BE49-F238E27FC236}">
                <a16:creationId xmlns:a16="http://schemas.microsoft.com/office/drawing/2014/main" id="{F8AF5635-EAB2-8B20-78A1-43EFACDBC821}"/>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030" t="10725" r="4030" b="27663"/>
          <a:stretch/>
        </p:blipFill>
        <p:spPr bwMode="auto">
          <a:xfrm>
            <a:off x="6096000" y="3738554"/>
            <a:ext cx="2427861" cy="18864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descr="Tăm Tre Gia Huy 15cm &amp; 18cm sợi lớn và nhỏ – Phát Thịnh Phát Foods">
            <a:extLst>
              <a:ext uri="{FF2B5EF4-FFF2-40B4-BE49-F238E27FC236}">
                <a16:creationId xmlns:a16="http://schemas.microsoft.com/office/drawing/2014/main" id="{6FD0B376-7703-B3B5-B93F-00C24F66C39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470961" y="3782484"/>
            <a:ext cx="1842491" cy="184249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C8DDC3A-7224-71F0-E3D0-1828BB0A0F1D}"/>
              </a:ext>
            </a:extLst>
          </p:cNvPr>
          <p:cNvSpPr txBox="1"/>
          <p:nvPr/>
        </p:nvSpPr>
        <p:spPr>
          <a:xfrm>
            <a:off x="556760" y="2869756"/>
            <a:ext cx="4124562" cy="461665"/>
          </a:xfrm>
          <a:prstGeom prst="rect">
            <a:avLst/>
          </a:prstGeom>
          <a:noFill/>
        </p:spPr>
        <p:txBody>
          <a:bodyPr wrap="square">
            <a:spAutoFit/>
          </a:bodyPr>
          <a:lstStyle/>
          <a:p>
            <a:pPr latinLnBrk="0"/>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sứ</a:t>
            </a:r>
            <a:endParaRPr lang="vi-VN"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DAF5B70-A6F9-AD2A-C391-0E08FF7FD8AD}"/>
              </a:ext>
            </a:extLst>
          </p:cNvPr>
          <p:cNvSpPr txBox="1"/>
          <p:nvPr/>
        </p:nvSpPr>
        <p:spPr>
          <a:xfrm>
            <a:off x="4042200" y="2880528"/>
            <a:ext cx="3207590" cy="461665"/>
          </a:xfrm>
          <a:prstGeom prst="rect">
            <a:avLst/>
          </a:prstGeom>
          <a:noFill/>
        </p:spPr>
        <p:txBody>
          <a:bodyPr wrap="square">
            <a:spAutoFit/>
          </a:bodyPr>
          <a:lstStyle/>
          <a:p>
            <a:pPr latinLnBrk="0"/>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8285D84-1EA4-0982-FF29-13B1E8FBF1A8}"/>
              </a:ext>
            </a:extLst>
          </p:cNvPr>
          <p:cNvSpPr txBox="1"/>
          <p:nvPr/>
        </p:nvSpPr>
        <p:spPr>
          <a:xfrm>
            <a:off x="7126824" y="2866740"/>
            <a:ext cx="3000028" cy="461665"/>
          </a:xfrm>
          <a:prstGeom prst="rect">
            <a:avLst/>
          </a:prstGeom>
          <a:noFill/>
        </p:spPr>
        <p:txBody>
          <a:bodyPr wrap="square">
            <a:spAutoFit/>
          </a:bodyPr>
          <a:lstStyle/>
          <a:p>
            <a:pPr latinLnBrk="0"/>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endParaRPr lang="vi-VN"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91E9F43-8817-3510-7C58-EE6F063A9C41}"/>
              </a:ext>
            </a:extLst>
          </p:cNvPr>
          <p:cNvSpPr txBox="1"/>
          <p:nvPr/>
        </p:nvSpPr>
        <p:spPr>
          <a:xfrm>
            <a:off x="9293833" y="2674842"/>
            <a:ext cx="3000031" cy="461665"/>
          </a:xfrm>
          <a:prstGeom prst="rect">
            <a:avLst/>
          </a:prstGeom>
          <a:noFill/>
        </p:spPr>
        <p:txBody>
          <a:bodyPr wrap="square">
            <a:spAutoFit/>
          </a:bodyPr>
          <a:lstStyle/>
          <a:p>
            <a:pPr latinLnBrk="0"/>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cốc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thuỷ</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endParaRPr lang="vi-VN"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71E737E-6800-E90A-0D02-B18B42A81FAC}"/>
              </a:ext>
            </a:extLst>
          </p:cNvPr>
          <p:cNvSpPr txBox="1"/>
          <p:nvPr/>
        </p:nvSpPr>
        <p:spPr>
          <a:xfrm>
            <a:off x="345193" y="5727063"/>
            <a:ext cx="3497033" cy="461665"/>
          </a:xfrm>
          <a:prstGeom prst="rect">
            <a:avLst/>
          </a:prstGeom>
          <a:noFill/>
        </p:spPr>
        <p:txBody>
          <a:bodyPr wrap="square">
            <a:spAutoFit/>
          </a:bodyPr>
          <a:lstStyle/>
          <a:p>
            <a:pPr latinLnBrk="0"/>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46F9B70-2F55-03EA-338D-ED8032D14606}"/>
              </a:ext>
            </a:extLst>
          </p:cNvPr>
          <p:cNvSpPr txBox="1"/>
          <p:nvPr/>
        </p:nvSpPr>
        <p:spPr>
          <a:xfrm>
            <a:off x="4096686" y="5774448"/>
            <a:ext cx="2713137" cy="461665"/>
          </a:xfrm>
          <a:prstGeom prst="rect">
            <a:avLst/>
          </a:prstGeom>
          <a:noFill/>
        </p:spPr>
        <p:txBody>
          <a:bodyPr wrap="square">
            <a:spAutoFit/>
          </a:bodyPr>
          <a:lstStyle/>
          <a:p>
            <a:pPr latinLnBrk="0"/>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pipette</a:t>
            </a:r>
            <a:endParaRPr lang="vi-VN"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EBFB91F7-54C0-7068-C230-309EAD34A41F}"/>
              </a:ext>
            </a:extLst>
          </p:cNvPr>
          <p:cNvSpPr txBox="1"/>
          <p:nvPr/>
        </p:nvSpPr>
        <p:spPr>
          <a:xfrm>
            <a:off x="6561757" y="5847143"/>
            <a:ext cx="2732076" cy="461665"/>
          </a:xfrm>
          <a:prstGeom prst="rect">
            <a:avLst/>
          </a:prstGeom>
          <a:noFill/>
        </p:spPr>
        <p:txBody>
          <a:bodyPr wrap="square">
            <a:spAutoFit/>
          </a:bodyPr>
          <a:lstStyle/>
          <a:p>
            <a:pPr latinLnBrk="0"/>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hồ</a:t>
            </a:r>
            <a:endParaRPr lang="vi-VN"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0FC9E82-0E0D-31D4-9843-7712F69DF399}"/>
              </a:ext>
            </a:extLst>
          </p:cNvPr>
          <p:cNvSpPr txBox="1"/>
          <p:nvPr/>
        </p:nvSpPr>
        <p:spPr>
          <a:xfrm>
            <a:off x="9775688" y="5788350"/>
            <a:ext cx="2728693" cy="461665"/>
          </a:xfrm>
          <a:prstGeom prst="rect">
            <a:avLst/>
          </a:prstGeom>
          <a:noFill/>
        </p:spPr>
        <p:txBody>
          <a:bodyPr wrap="square">
            <a:spAutoFit/>
          </a:bodyPr>
          <a:lstStyle/>
          <a:p>
            <a:pPr latinLnBrk="0"/>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que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23" name="Content Placeholder 2">
            <a:extLst>
              <a:ext uri="{FF2B5EF4-FFF2-40B4-BE49-F238E27FC236}">
                <a16:creationId xmlns:a16="http://schemas.microsoft.com/office/drawing/2014/main" id="{8EDB827B-D906-48AB-47E0-8D8F20A62AAB}"/>
              </a:ext>
            </a:extLst>
          </p:cNvPr>
          <p:cNvSpPr txBox="1">
            <a:spLocks/>
          </p:cNvSpPr>
          <p:nvPr/>
        </p:nvSpPr>
        <p:spPr>
          <a:xfrm>
            <a:off x="178133" y="545654"/>
            <a:ext cx="11961845" cy="4527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Arial" panose="020B0604020202020204" pitchFamily="34" charset="0"/>
                <a:cs typeface="Arial" panose="020B0604020202020204" pitchFamily="34" charset="0"/>
              </a:rPr>
              <a:t>I. </a:t>
            </a:r>
            <a:r>
              <a:rPr lang="nl-NL" b="1" dirty="0">
                <a:latin typeface="Arial" panose="020B0604020202020204" pitchFamily="34" charset="0"/>
                <a:cs typeface="Arial" panose="020B0604020202020204" pitchFamily="34" charset="0"/>
              </a:rPr>
              <a:t>Thực hành: </a:t>
            </a:r>
            <a:r>
              <a:rPr lang="en-US" b="1" dirty="0" err="1">
                <a:latin typeface="Arial" panose="020B0604020202020204" pitchFamily="34" charset="0"/>
                <a:cs typeface="Arial" panose="020B0604020202020204" pitchFamily="34" charset="0"/>
              </a:rPr>
              <a:t>Tách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chiết</a:t>
            </a:r>
            <a:r>
              <a:rPr lang="en-US" b="1" dirty="0">
                <a:latin typeface="Arial" panose="020B0604020202020204" pitchFamily="34" charset="0"/>
                <a:cs typeface="Arial" panose="020B0604020202020204" pitchFamily="34" charset="0"/>
              </a:rPr>
              <a:t> DNA</a:t>
            </a: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2400" b="1" dirty="0">
              <a:latin typeface="Arial" panose="020B0604020202020204" pitchFamily="34" charset="0"/>
              <a:cs typeface="Arial" panose="020B0604020202020204" pitchFamily="34" charset="0"/>
            </a:endParaRPr>
          </a:p>
        </p:txBody>
      </p:sp>
      <p:sp>
        <p:nvSpPr>
          <p:cNvPr id="24" name="Hộp Văn bản 1">
            <a:extLst>
              <a:ext uri="{FF2B5EF4-FFF2-40B4-BE49-F238E27FC236}">
                <a16:creationId xmlns:a16="http://schemas.microsoft.com/office/drawing/2014/main" id="{585BED69-7AE1-37C9-1D28-FD7512AE8214}"/>
              </a:ext>
            </a:extLst>
          </p:cNvPr>
          <p:cNvSpPr txBox="1">
            <a:spLocks noChangeArrowheads="1"/>
          </p:cNvSpPr>
          <p:nvPr/>
        </p:nvSpPr>
        <p:spPr bwMode="auto">
          <a:xfrm>
            <a:off x="178133" y="105284"/>
            <a:ext cx="11602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US" sz="2400" b="1" dirty="0">
                <a:solidFill>
                  <a:srgbClr val="FF0000"/>
                </a:solidFill>
              </a:rPr>
              <a:t>BÀI 6: Thực hành: TÁCH CHIẾT DNA</a:t>
            </a:r>
          </a:p>
        </p:txBody>
      </p:sp>
    </p:spTree>
    <p:extLst>
      <p:ext uri="{BB962C8B-B14F-4D97-AF65-F5344CB8AC3E}">
        <p14:creationId xmlns:p14="http://schemas.microsoft.com/office/powerpoint/2010/main" val="212625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 calcmode="lin" valueType="num">
                                      <p:cBhvr additive="base">
                                        <p:cTn id="4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09717" y="25375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Rectangle 1"/>
          <p:cNvSpPr/>
          <p:nvPr/>
        </p:nvSpPr>
        <p:spPr>
          <a:xfrm>
            <a:off x="2990694" y="1316770"/>
            <a:ext cx="8877568" cy="203132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Hóa chất: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nl-NL" sz="2800" dirty="0"/>
              <a:t>- Nước ép dứa tươi (1/4 quả)</a:t>
            </a:r>
            <a:endParaRPr lang="en-US" sz="2800" dirty="0"/>
          </a:p>
          <a:p>
            <a:r>
              <a:rPr lang="nl-NL" sz="2800" dirty="0"/>
              <a:t>- Nước rửa chén bát hoặc dung dịch tẩy rửa: 500mL</a:t>
            </a:r>
            <a:endParaRPr lang="en-US" sz="2800" dirty="0"/>
          </a:p>
          <a:p>
            <a:r>
              <a:rPr lang="nl-NL" sz="2800" dirty="0"/>
              <a:t>- Cồn ethanol lạnh (70-95%): 500mL.</a:t>
            </a:r>
            <a:endParaRPr kumimoji="0" lang="nl-NL"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513477" y="1441462"/>
            <a:ext cx="2238375" cy="3654224"/>
            <a:chOff x="513477" y="1441462"/>
            <a:chExt cx="2238375" cy="3654224"/>
          </a:xfrm>
        </p:grpSpPr>
        <p:sp>
          <p:nvSpPr>
            <p:cNvPr id="18" name="TextBox 17"/>
            <p:cNvSpPr txBox="1"/>
            <p:nvPr/>
          </p:nvSpPr>
          <p:spPr>
            <a:xfrm>
              <a:off x="513477" y="2787362"/>
              <a:ext cx="2238375" cy="2308324"/>
            </a:xfrm>
            <a:prstGeom prst="rect">
              <a:avLst/>
            </a:prstGeom>
            <a:solidFill>
              <a:schemeClr val="bg1"/>
            </a:solidFill>
            <a:ln>
              <a:solidFill>
                <a:schemeClr val="tx2">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Các nhóm cử đại diện nhận thiết bị, dụng cụ, hóa chất, mẫu vật thí nghiệm</a:t>
              </a:r>
            </a:p>
          </p:txBody>
        </p:sp>
        <p:pic>
          <p:nvPicPr>
            <p:cNvPr id="3076" name="Picture 4" descr="http://www.vjsonline.org/sites/default/files/pictures/VJS_CR_20150229_fig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477" y="1441462"/>
              <a:ext cx="2166854" cy="1262783"/>
            </a:xfrm>
            <a:prstGeom prst="rect">
              <a:avLst/>
            </a:prstGeom>
            <a:noFill/>
            <a:extLst>
              <a:ext uri="{909E8E84-426E-40DD-AFC4-6F175D3DCCD1}">
                <a14:hiddenFill xmlns:a14="http://schemas.microsoft.com/office/drawing/2010/main">
                  <a:solidFill>
                    <a:srgbClr val="FFFFFF"/>
                  </a:solidFill>
                </a14:hiddenFill>
              </a:ext>
            </a:extLst>
          </p:spPr>
        </p:pic>
      </p:grpSp>
      <p:pic>
        <p:nvPicPr>
          <p:cNvPr id="3090" name="Picture 18" descr="Kẹp ống nghiệm gỗ - dụng cụ thí nghiệm | Lazada.v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70274" y="8158436"/>
            <a:ext cx="407003" cy="40700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990695" y="3166027"/>
            <a:ext cx="8712567" cy="3130864"/>
            <a:chOff x="2990695" y="3166027"/>
            <a:chExt cx="8712567" cy="3130864"/>
          </a:xfrm>
        </p:grpSpPr>
        <p:pic>
          <p:nvPicPr>
            <p:cNvPr id="2052" name="Picture 4" descr="Dung môi petroleum ether 40-60°C, for analysis, n-hexane &lt; 2% - KHO VẬT TƯ  THIẾT BỊ"/>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2024" y="3166027"/>
              <a:ext cx="1478106" cy="30477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cetone P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0695" y="3304476"/>
              <a:ext cx="1879382" cy="299241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ỒN 90 ĐỘ SÁT KHUẨN 500ML | Shopee Việt Na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0039" y="3657452"/>
              <a:ext cx="2438555" cy="243855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odine là gì và được sử dụng như thế nào? | Vinme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04061" y="4322617"/>
              <a:ext cx="2299201" cy="1728999"/>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Content Placeholder 2"/>
          <p:cNvSpPr txBox="1">
            <a:spLocks/>
          </p:cNvSpPr>
          <p:nvPr/>
        </p:nvSpPr>
        <p:spPr>
          <a:xfrm>
            <a:off x="230155" y="655773"/>
            <a:ext cx="11961845" cy="4527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Arial" panose="020B0604020202020204" pitchFamily="34" charset="0"/>
                <a:cs typeface="Arial" panose="020B0604020202020204" pitchFamily="34" charset="0"/>
              </a:rPr>
              <a:t>I. </a:t>
            </a:r>
            <a:r>
              <a:rPr lang="nl-NL" sz="2400" b="1" dirty="0">
                <a:latin typeface="Arial" panose="020B0604020202020204" pitchFamily="34" charset="0"/>
                <a:cs typeface="Arial" panose="020B0604020202020204" pitchFamily="34" charset="0"/>
              </a:rPr>
              <a:t>Thực hành: TÁCH CHIẾT DNA</a:t>
            </a:r>
            <a:endParaRPr lang="en-US" sz="24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2400" b="1" dirty="0">
              <a:latin typeface="Arial" panose="020B0604020202020204" pitchFamily="34" charset="0"/>
              <a:cs typeface="Arial" panose="020B0604020202020204" pitchFamily="34" charset="0"/>
            </a:endParaRPr>
          </a:p>
        </p:txBody>
      </p:sp>
      <p:sp>
        <p:nvSpPr>
          <p:cNvPr id="17" name="Hộp Văn bản 1"/>
          <p:cNvSpPr txBox="1">
            <a:spLocks noChangeArrowheads="1"/>
          </p:cNvSpPr>
          <p:nvPr/>
        </p:nvSpPr>
        <p:spPr bwMode="auto">
          <a:xfrm>
            <a:off x="129165" y="189130"/>
            <a:ext cx="11602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buNone/>
            </a:pPr>
            <a:r>
              <a:rPr lang="en-US" sz="2400" b="1" dirty="0">
                <a:solidFill>
                  <a:srgbClr val="FF0000"/>
                </a:solidFill>
              </a:rPr>
              <a:t>BÀI 6: Thực hành: TÁCH CHIẾT DNA</a:t>
            </a:r>
          </a:p>
        </p:txBody>
      </p:sp>
    </p:spTree>
    <p:extLst>
      <p:ext uri="{BB962C8B-B14F-4D97-AF65-F5344CB8AC3E}">
        <p14:creationId xmlns:p14="http://schemas.microsoft.com/office/powerpoint/2010/main" val="249172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409717" y="25375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3" name="Group 2"/>
          <p:cNvGrpSpPr/>
          <p:nvPr/>
        </p:nvGrpSpPr>
        <p:grpSpPr>
          <a:xfrm>
            <a:off x="178200" y="1094942"/>
            <a:ext cx="11883272" cy="2697739"/>
            <a:chOff x="178200" y="1094942"/>
            <a:chExt cx="11883272" cy="2697739"/>
          </a:xfrm>
        </p:grpSpPr>
        <p:sp>
          <p:nvSpPr>
            <p:cNvPr id="18" name="TextBox 17"/>
            <p:cNvSpPr txBox="1"/>
            <p:nvPr/>
          </p:nvSpPr>
          <p:spPr>
            <a:xfrm>
              <a:off x="2677935" y="1094942"/>
              <a:ext cx="9383537" cy="1456168"/>
            </a:xfrm>
            <a:prstGeom prst="rect">
              <a:avLst/>
            </a:prstGeom>
            <a:solidFill>
              <a:schemeClr val="bg1"/>
            </a:solidFill>
            <a:ln>
              <a:solidFill>
                <a:schemeClr val="tx2">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Tiến hành thí nghiệm lần lượt theo nhóm: ( Quay video)</a:t>
              </a:r>
            </a:p>
            <a:p>
              <a:pPr>
                <a:lnSpc>
                  <a:spcPct val="107000"/>
                </a:lnSpc>
                <a:spcAft>
                  <a:spcPts val="800"/>
                </a:spcAft>
                <a:tabLst>
                  <a:tab pos="8101330" algn="l"/>
                </a:tabLst>
              </a:pPr>
              <a:r>
                <a:rPr lang="en-US" sz="2800" kern="1200" dirty="0">
                  <a:solidFill>
                    <a:srgbClr val="000000"/>
                  </a:solidFill>
                  <a:effectLst/>
                  <a:latin typeface="Times New Roman" panose="02020603050405020304" pitchFamily="18" charset="0"/>
                  <a:ea typeface="Calibri" panose="020F0502020204030204" pitchFamily="34" charset="0"/>
                </a:rPr>
                <a:t>+ </a:t>
              </a:r>
              <a:r>
                <a:rPr lang="en-US" sz="2800" kern="1200" dirty="0" err="1">
                  <a:solidFill>
                    <a:srgbClr val="000000"/>
                  </a:solidFill>
                  <a:effectLst/>
                  <a:latin typeface="Times New Roman" panose="02020603050405020304" pitchFamily="18" charset="0"/>
                  <a:ea typeface="Calibri" panose="020F0502020204030204" pitchFamily="34" charset="0"/>
                </a:rPr>
                <a:t>Thí</a:t>
              </a:r>
              <a:r>
                <a:rPr lang="en-US" sz="2800" kern="1200" dirty="0">
                  <a:solidFill>
                    <a:srgbClr val="000000"/>
                  </a:solidFill>
                  <a:effectLst/>
                  <a:latin typeface="Times New Roman" panose="02020603050405020304" pitchFamily="18" charset="0"/>
                  <a:ea typeface="Calibri" panose="020F0502020204030204" pitchFamily="34" charset="0"/>
                </a:rPr>
                <a:t> </a:t>
              </a:r>
              <a:r>
                <a:rPr lang="en-US" sz="2800" kern="1200" dirty="0" err="1">
                  <a:solidFill>
                    <a:srgbClr val="000000"/>
                  </a:solidFill>
                  <a:effectLst/>
                  <a:latin typeface="Times New Roman" panose="02020603050405020304" pitchFamily="18" charset="0"/>
                  <a:ea typeface="Calibri" panose="020F0502020204030204" pitchFamily="34" charset="0"/>
                </a:rPr>
                <a:t>nghiệm</a:t>
              </a:r>
              <a:r>
                <a:rPr lang="en-US" sz="2800" kern="1200" dirty="0">
                  <a:solidFill>
                    <a:srgbClr val="000000"/>
                  </a:solidFill>
                  <a:effectLst/>
                  <a:latin typeface="Times New Roman" panose="02020603050405020304" pitchFamily="18" charset="0"/>
                  <a:ea typeface="Calibri" panose="020F0502020204030204" pitchFamily="34" charset="0"/>
                </a:rPr>
                <a:t> </a:t>
              </a:r>
              <a:r>
                <a:rPr lang="en-US" sz="2800" kern="1200" dirty="0" err="1">
                  <a:solidFill>
                    <a:srgbClr val="000000"/>
                  </a:solidFill>
                  <a:effectLst/>
                  <a:latin typeface="Times New Roman" panose="02020603050405020304" pitchFamily="18" charset="0"/>
                  <a:ea typeface="Calibri" panose="020F0502020204030204" pitchFamily="34" charset="0"/>
                </a:rPr>
                <a:t>tách</a:t>
              </a:r>
              <a:r>
                <a:rPr lang="en-US" sz="2800" kern="1200" dirty="0">
                  <a:solidFill>
                    <a:srgbClr val="000000"/>
                  </a:solidFill>
                  <a:effectLst/>
                  <a:latin typeface="Times New Roman" panose="02020603050405020304" pitchFamily="18" charset="0"/>
                  <a:ea typeface="Calibri" panose="020F0502020204030204" pitchFamily="34" charset="0"/>
                </a:rPr>
                <a:t> </a:t>
              </a:r>
              <a:r>
                <a:rPr lang="en-US" sz="2800" kern="1200" dirty="0" err="1">
                  <a:solidFill>
                    <a:srgbClr val="000000"/>
                  </a:solidFill>
                  <a:effectLst/>
                  <a:latin typeface="Times New Roman" panose="02020603050405020304" pitchFamily="18" charset="0"/>
                  <a:ea typeface="Calibri" panose="020F0502020204030204" pitchFamily="34" charset="0"/>
                </a:rPr>
                <a:t>chiết</a:t>
              </a:r>
              <a:r>
                <a:rPr lang="en-US" sz="2800" kern="1200" dirty="0">
                  <a:solidFill>
                    <a:srgbClr val="000000"/>
                  </a:solidFill>
                  <a:effectLst/>
                  <a:latin typeface="Times New Roman" panose="02020603050405020304" pitchFamily="18" charset="0"/>
                  <a:ea typeface="Calibri" panose="020F0502020204030204" pitchFamily="34" charset="0"/>
                </a:rPr>
                <a:t> DNA </a:t>
              </a:r>
              <a:r>
                <a:rPr lang="en-US" sz="2800" kern="1200" dirty="0" err="1">
                  <a:solidFill>
                    <a:srgbClr val="000000"/>
                  </a:solidFill>
                  <a:effectLst/>
                  <a:latin typeface="Times New Roman" panose="02020603050405020304" pitchFamily="18" charset="0"/>
                  <a:ea typeface="Calibri" panose="020F0502020204030204" pitchFamily="34" charset="0"/>
                </a:rPr>
                <a:t>từ</a:t>
              </a:r>
              <a:r>
                <a:rPr lang="en-US" sz="2800" kern="1200" dirty="0">
                  <a:solidFill>
                    <a:srgbClr val="000000"/>
                  </a:solidFill>
                  <a:effectLst/>
                  <a:latin typeface="Times New Roman" panose="02020603050405020304" pitchFamily="18" charset="0"/>
                  <a:ea typeface="Calibri" panose="020F0502020204030204" pitchFamily="34" charset="0"/>
                </a:rPr>
                <a:t> </a:t>
              </a:r>
              <a:r>
                <a:rPr lang="en-US" sz="2800" kern="1200" dirty="0" err="1">
                  <a:solidFill>
                    <a:srgbClr val="000000"/>
                  </a:solidFill>
                  <a:effectLst/>
                  <a:latin typeface="Times New Roman" panose="02020603050405020304" pitchFamily="18" charset="0"/>
                  <a:ea typeface="Calibri" panose="020F0502020204030204" pitchFamily="34" charset="0"/>
                </a:rPr>
                <a:t>mẫu</a:t>
              </a:r>
              <a:r>
                <a:rPr lang="en-US" sz="2800" kern="1200" dirty="0">
                  <a:solidFill>
                    <a:srgbClr val="000000"/>
                  </a:solidFill>
                  <a:effectLst/>
                  <a:latin typeface="Times New Roman" panose="02020603050405020304" pitchFamily="18" charset="0"/>
                  <a:ea typeface="Calibri" panose="020F0502020204030204" pitchFamily="34" charset="0"/>
                </a:rPr>
                <a:t> </a:t>
              </a:r>
              <a:r>
                <a:rPr lang="en-US" sz="2800" kern="1200" dirty="0" err="1">
                  <a:solidFill>
                    <a:srgbClr val="000000"/>
                  </a:solidFill>
                  <a:effectLst/>
                  <a:latin typeface="Times New Roman" panose="02020603050405020304" pitchFamily="18" charset="0"/>
                  <a:ea typeface="Calibri" panose="020F0502020204030204" pitchFamily="34" charset="0"/>
                </a:rPr>
                <a:t>gan</a:t>
              </a:r>
              <a:r>
                <a:rPr lang="en-US" sz="2800" kern="1200" dirty="0">
                  <a:solidFill>
                    <a:srgbClr val="000000"/>
                  </a:solidFill>
                  <a:effectLst/>
                  <a:latin typeface="Times New Roman" panose="02020603050405020304" pitchFamily="18" charset="0"/>
                  <a:ea typeface="Calibri" panose="020F0502020204030204" pitchFamily="34" charset="0"/>
                </a:rPr>
                <a:t> </a:t>
              </a:r>
              <a:r>
                <a:rPr lang="en-US" sz="2800" kern="1200" dirty="0" err="1">
                  <a:solidFill>
                    <a:srgbClr val="000000"/>
                  </a:solidFill>
                  <a:effectLst/>
                  <a:latin typeface="Times New Roman" panose="02020603050405020304" pitchFamily="18" charset="0"/>
                  <a:ea typeface="Calibri" panose="020F0502020204030204" pitchFamily="34" charset="0"/>
                </a:rPr>
                <a:t>hoặc</a:t>
              </a:r>
              <a:r>
                <a:rPr lang="en-US" sz="2800" kern="1200" dirty="0">
                  <a:solidFill>
                    <a:srgbClr val="000000"/>
                  </a:solidFill>
                  <a:effectLst/>
                  <a:latin typeface="Times New Roman" panose="02020603050405020304" pitchFamily="18" charset="0"/>
                  <a:ea typeface="Calibri" panose="020F0502020204030204" pitchFamily="34" charset="0"/>
                </a:rPr>
                <a:t> </a:t>
              </a:r>
              <a:r>
                <a:rPr lang="en-US" sz="2800" kern="1200" dirty="0" err="1">
                  <a:solidFill>
                    <a:srgbClr val="000000"/>
                  </a:solidFill>
                  <a:effectLst/>
                  <a:latin typeface="Times New Roman" panose="02020603050405020304" pitchFamily="18" charset="0"/>
                  <a:ea typeface="Calibri" panose="020F0502020204030204" pitchFamily="34" charset="0"/>
                </a:rPr>
                <a:t>mô</a:t>
              </a:r>
              <a:r>
                <a:rPr lang="en-US" sz="2800" kern="1200" dirty="0">
                  <a:solidFill>
                    <a:srgbClr val="000000"/>
                  </a:solidFill>
                  <a:effectLst/>
                  <a:latin typeface="Times New Roman" panose="02020603050405020304" pitchFamily="18" charset="0"/>
                  <a:ea typeface="Calibri" panose="020F0502020204030204" pitchFamily="34" charset="0"/>
                </a:rPr>
                <a:t> </a:t>
              </a:r>
              <a:r>
                <a:rPr lang="en-US" sz="2800" kern="1200" dirty="0" err="1">
                  <a:solidFill>
                    <a:srgbClr val="000000"/>
                  </a:solidFill>
                  <a:effectLst/>
                  <a:latin typeface="Times New Roman" panose="02020603050405020304" pitchFamily="18" charset="0"/>
                  <a:ea typeface="Calibri" panose="020F0502020204030204" pitchFamily="34" charset="0"/>
                </a:rPr>
                <a:t>động</a:t>
              </a:r>
              <a:r>
                <a:rPr lang="en-US" sz="2800" kern="1200" dirty="0">
                  <a:solidFill>
                    <a:srgbClr val="000000"/>
                  </a:solidFill>
                  <a:effectLst/>
                  <a:latin typeface="Times New Roman" panose="02020603050405020304" pitchFamily="18" charset="0"/>
                  <a:ea typeface="Calibri" panose="020F0502020204030204" pitchFamily="34" charset="0"/>
                </a:rPr>
                <a:t> </a:t>
              </a:r>
              <a:r>
                <a:rPr lang="en-US" sz="2800" kern="1200" dirty="0" err="1">
                  <a:solidFill>
                    <a:srgbClr val="000000"/>
                  </a:solidFill>
                  <a:effectLst/>
                  <a:latin typeface="Times New Roman" panose="02020603050405020304" pitchFamily="18" charset="0"/>
                  <a:ea typeface="Calibri" panose="020F0502020204030204" pitchFamily="34" charset="0"/>
                </a:rPr>
                <a:t>vật</a:t>
              </a:r>
              <a:r>
                <a:rPr lang="en-US" sz="2800" kern="1200" dirty="0">
                  <a:solidFill>
                    <a:srgbClr val="000000"/>
                  </a:solidFill>
                  <a:effectLst/>
                  <a:latin typeface="Times New Roman" panose="02020603050405020304" pitchFamily="18" charset="0"/>
                  <a:ea typeface="Calibri" panose="020F0502020204030204" pitchFamily="34" charset="0"/>
                </a:rPr>
                <a:t>.</a:t>
              </a:r>
              <a:endParaRPr lang="en-US" sz="2800" dirty="0">
                <a:solidFill>
                  <a:srgbClr val="000000"/>
                </a:solidFill>
                <a:effectLst/>
                <a:latin typeface="Times New Roman" panose="02020603050405020304" pitchFamily="18" charset="0"/>
                <a:ea typeface="Calibri" panose="020F0502020204030204" pitchFamily="34" charset="0"/>
              </a:endParaRPr>
            </a:p>
            <a:p>
              <a:r>
                <a:rPr lang="en-US" sz="2800" kern="1200" dirty="0">
                  <a:solidFill>
                    <a:srgbClr val="000000"/>
                  </a:solidFill>
                  <a:effectLst/>
                  <a:latin typeface="Times New Roman" panose="02020603050405020304" pitchFamily="18" charset="0"/>
                  <a:ea typeface="Calibri" panose="020F0502020204030204" pitchFamily="34" charset="0"/>
                </a:rPr>
                <a:t>+ </a:t>
              </a:r>
              <a:r>
                <a:rPr lang="en-US" sz="2800" kern="1200" dirty="0" err="1">
                  <a:solidFill>
                    <a:srgbClr val="000000"/>
                  </a:solidFill>
                  <a:effectLst/>
                  <a:latin typeface="Times New Roman" panose="02020603050405020304" pitchFamily="18" charset="0"/>
                  <a:ea typeface="Calibri" panose="020F0502020204030204" pitchFamily="34" charset="0"/>
                </a:rPr>
                <a:t>Thí</a:t>
              </a:r>
              <a:r>
                <a:rPr lang="en-US" sz="2800" kern="1200" dirty="0">
                  <a:solidFill>
                    <a:srgbClr val="000000"/>
                  </a:solidFill>
                  <a:effectLst/>
                  <a:latin typeface="Times New Roman" panose="02020603050405020304" pitchFamily="18" charset="0"/>
                  <a:ea typeface="Calibri" panose="020F0502020204030204" pitchFamily="34" charset="0"/>
                </a:rPr>
                <a:t> </a:t>
              </a:r>
              <a:r>
                <a:rPr lang="en-US" sz="2800" kern="1200" dirty="0" err="1">
                  <a:solidFill>
                    <a:srgbClr val="000000"/>
                  </a:solidFill>
                  <a:effectLst/>
                  <a:latin typeface="Times New Roman" panose="02020603050405020304" pitchFamily="18" charset="0"/>
                  <a:ea typeface="Calibri" panose="020F0502020204030204" pitchFamily="34" charset="0"/>
                </a:rPr>
                <a:t>nghiệm</a:t>
              </a:r>
              <a:r>
                <a:rPr lang="en-US" sz="2800" kern="1200" dirty="0">
                  <a:solidFill>
                    <a:srgbClr val="000000"/>
                  </a:solidFill>
                  <a:effectLst/>
                  <a:latin typeface="Times New Roman" panose="02020603050405020304" pitchFamily="18" charset="0"/>
                  <a:ea typeface="Calibri" panose="020F0502020204030204" pitchFamily="34" charset="0"/>
                </a:rPr>
                <a:t> </a:t>
              </a:r>
              <a:r>
                <a:rPr lang="en-US" sz="2800" kern="1200" dirty="0" err="1">
                  <a:solidFill>
                    <a:srgbClr val="000000"/>
                  </a:solidFill>
                  <a:effectLst/>
                  <a:latin typeface="Times New Roman" panose="02020603050405020304" pitchFamily="18" charset="0"/>
                  <a:ea typeface="Calibri" panose="020F0502020204030204" pitchFamily="34" charset="0"/>
                </a:rPr>
                <a:t>tách</a:t>
              </a:r>
              <a:r>
                <a:rPr lang="en-US" sz="2800" kern="1200" dirty="0">
                  <a:solidFill>
                    <a:srgbClr val="000000"/>
                  </a:solidFill>
                  <a:effectLst/>
                  <a:latin typeface="Times New Roman" panose="02020603050405020304" pitchFamily="18" charset="0"/>
                  <a:ea typeface="Calibri" panose="020F0502020204030204" pitchFamily="34" charset="0"/>
                </a:rPr>
                <a:t> </a:t>
              </a:r>
              <a:r>
                <a:rPr lang="en-US" sz="2800" kern="1200" dirty="0" err="1">
                  <a:solidFill>
                    <a:srgbClr val="000000"/>
                  </a:solidFill>
                  <a:effectLst/>
                  <a:latin typeface="Times New Roman" panose="02020603050405020304" pitchFamily="18" charset="0"/>
                  <a:ea typeface="Calibri" panose="020F0502020204030204" pitchFamily="34" charset="0"/>
                </a:rPr>
                <a:t>chiết</a:t>
              </a:r>
              <a:r>
                <a:rPr lang="en-US" sz="2800" kern="1200" dirty="0">
                  <a:solidFill>
                    <a:srgbClr val="000000"/>
                  </a:solidFill>
                  <a:effectLst/>
                  <a:latin typeface="Times New Roman" panose="02020603050405020304" pitchFamily="18" charset="0"/>
                  <a:ea typeface="Calibri" panose="020F0502020204030204" pitchFamily="34" charset="0"/>
                </a:rPr>
                <a:t> DNA </a:t>
              </a:r>
              <a:r>
                <a:rPr lang="en-US" sz="2800" kern="1200" dirty="0" err="1">
                  <a:solidFill>
                    <a:srgbClr val="000000"/>
                  </a:solidFill>
                  <a:effectLst/>
                  <a:latin typeface="Times New Roman" panose="02020603050405020304" pitchFamily="18" charset="0"/>
                  <a:ea typeface="Calibri" panose="020F0502020204030204" pitchFamily="34" charset="0"/>
                </a:rPr>
                <a:t>từ</a:t>
              </a:r>
              <a:r>
                <a:rPr lang="en-US" sz="2800" kern="1200" dirty="0">
                  <a:solidFill>
                    <a:srgbClr val="000000"/>
                  </a:solidFill>
                  <a:effectLst/>
                  <a:latin typeface="Times New Roman" panose="02020603050405020304" pitchFamily="18" charset="0"/>
                  <a:ea typeface="Calibri" panose="020F0502020204030204" pitchFamily="34" charset="0"/>
                </a:rPr>
                <a:t> </a:t>
              </a:r>
              <a:r>
                <a:rPr lang="en-US" sz="2800" kern="1200" dirty="0" err="1">
                  <a:solidFill>
                    <a:srgbClr val="000000"/>
                  </a:solidFill>
                  <a:effectLst/>
                  <a:latin typeface="Times New Roman" panose="02020603050405020304" pitchFamily="18" charset="0"/>
                  <a:ea typeface="Calibri" panose="020F0502020204030204" pitchFamily="34" charset="0"/>
                </a:rPr>
                <a:t>mẫu</a:t>
              </a:r>
              <a:r>
                <a:rPr lang="en-US" sz="2800" kern="1200" dirty="0">
                  <a:solidFill>
                    <a:srgbClr val="000000"/>
                  </a:solidFill>
                  <a:effectLst/>
                  <a:latin typeface="Times New Roman" panose="02020603050405020304" pitchFamily="18" charset="0"/>
                  <a:ea typeface="Calibri" panose="020F0502020204030204" pitchFamily="34" charset="0"/>
                </a:rPr>
                <a:t> </a:t>
              </a:r>
              <a:r>
                <a:rPr lang="en-US" sz="2800" kern="1200" dirty="0" err="1">
                  <a:solidFill>
                    <a:srgbClr val="000000"/>
                  </a:solidFill>
                  <a:effectLst/>
                  <a:latin typeface="Times New Roman" panose="02020603050405020304" pitchFamily="18" charset="0"/>
                  <a:ea typeface="Calibri" panose="020F0502020204030204" pitchFamily="34" charset="0"/>
                </a:rPr>
                <a:t>thực</a:t>
              </a:r>
              <a:r>
                <a:rPr lang="en-US" sz="2800" kern="1200" dirty="0">
                  <a:solidFill>
                    <a:srgbClr val="000000"/>
                  </a:solidFill>
                  <a:effectLst/>
                  <a:latin typeface="Times New Roman" panose="02020603050405020304" pitchFamily="18" charset="0"/>
                  <a:ea typeface="Calibri" panose="020F0502020204030204" pitchFamily="34" charset="0"/>
                </a:rPr>
                <a:t> </a:t>
              </a:r>
              <a:r>
                <a:rPr lang="en-US" sz="2800" kern="1200" dirty="0" err="1">
                  <a:solidFill>
                    <a:srgbClr val="000000"/>
                  </a:solidFill>
                  <a:effectLst/>
                  <a:latin typeface="Times New Roman" panose="02020603050405020304" pitchFamily="18" charset="0"/>
                  <a:ea typeface="Calibri" panose="020F0502020204030204" pitchFamily="34" charset="0"/>
                </a:rPr>
                <a:t>vật</a:t>
              </a:r>
              <a:r>
                <a:rPr lang="en-US" sz="2800" kern="1200" dirty="0">
                  <a:solidFill>
                    <a:srgbClr val="000000"/>
                  </a:solidFill>
                  <a:effectLst/>
                  <a:latin typeface="Times New Roman" panose="02020603050405020304" pitchFamily="18" charset="0"/>
                  <a:ea typeface="Calibri" panose="020F0502020204030204" pitchFamily="34" charset="0"/>
                </a:rPr>
                <a:t> </a:t>
              </a:r>
              <a:r>
                <a:rPr lang="en-US" sz="2800" kern="1200" dirty="0" err="1">
                  <a:solidFill>
                    <a:srgbClr val="000000"/>
                  </a:solidFill>
                  <a:effectLst/>
                  <a:latin typeface="Times New Roman" panose="02020603050405020304" pitchFamily="18" charset="0"/>
                  <a:ea typeface="Calibri" panose="020F0502020204030204" pitchFamily="34" charset="0"/>
                </a:rPr>
                <a:t>tươi</a:t>
              </a:r>
              <a:r>
                <a:rPr lang="en-US" sz="2800" kern="1200" dirty="0">
                  <a:solidFill>
                    <a:srgbClr val="000000"/>
                  </a:solidFill>
                  <a:effectLst/>
                  <a:latin typeface="Times New Roman" panose="02020603050405020304" pitchFamily="18" charset="0"/>
                  <a:ea typeface="Calibri" panose="020F0502020204030204" pitchFamily="34" charset="0"/>
                </a:rPr>
                <a:t> </a:t>
              </a:r>
              <a:r>
                <a:rPr lang="en-US" sz="2800" kern="1200" dirty="0" err="1">
                  <a:solidFill>
                    <a:srgbClr val="000000"/>
                  </a:solidFill>
                  <a:effectLst/>
                  <a:latin typeface="Times New Roman" panose="02020603050405020304" pitchFamily="18" charset="0"/>
                  <a:ea typeface="Calibri" panose="020F0502020204030204" pitchFamily="34" charset="0"/>
                </a:rPr>
                <a:t>sống</a:t>
              </a:r>
              <a:r>
                <a:rPr lang="en-US" sz="2800" kern="1200" dirty="0">
                  <a:solidFill>
                    <a:srgbClr val="000000"/>
                  </a:solidFill>
                  <a:effectLst/>
                  <a:latin typeface="Times New Roman" panose="02020603050405020304" pitchFamily="18" charset="0"/>
                  <a:ea typeface="Calibri" panose="020F050202020403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 name="Picture 2" descr="Hình ảnh làm việc nhóm suy ngh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200" y="1738250"/>
              <a:ext cx="2398745" cy="2054431"/>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Content Placeholder 2"/>
          <p:cNvSpPr>
            <a:spLocks noGrp="1"/>
          </p:cNvSpPr>
          <p:nvPr>
            <p:ph idx="1"/>
          </p:nvPr>
        </p:nvSpPr>
        <p:spPr>
          <a:xfrm>
            <a:off x="230155" y="655773"/>
            <a:ext cx="11961845" cy="452739"/>
          </a:xfrm>
        </p:spPr>
        <p:txBody>
          <a:bodyPr>
            <a:noAutofit/>
          </a:bodyPr>
          <a:lstStyle/>
          <a:p>
            <a:pPr marL="0" indent="0">
              <a:buNone/>
            </a:pPr>
            <a:r>
              <a:rPr lang="en-US" sz="2400" b="1" dirty="0">
                <a:latin typeface="Arial" panose="020B0604020202020204" pitchFamily="34" charset="0"/>
                <a:cs typeface="Arial" panose="020B0604020202020204" pitchFamily="34" charset="0"/>
              </a:rPr>
              <a:t>I. </a:t>
            </a:r>
            <a:r>
              <a:rPr lang="nl-NL" sz="2400" b="1" dirty="0">
                <a:latin typeface="Arial" panose="020B0604020202020204" pitchFamily="34" charset="0"/>
                <a:cs typeface="Arial" panose="020B0604020202020204" pitchFamily="34" charset="0"/>
              </a:rPr>
              <a:t>Thực hành: TÁCH CHIẾT DNA</a:t>
            </a:r>
            <a:endParaRPr lang="en-US" sz="2400"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p:txBody>
      </p:sp>
      <p:sp>
        <p:nvSpPr>
          <p:cNvPr id="19" name="Hộp Văn bản 1"/>
          <p:cNvSpPr txBox="1">
            <a:spLocks noChangeArrowheads="1"/>
          </p:cNvSpPr>
          <p:nvPr/>
        </p:nvSpPr>
        <p:spPr bwMode="auto">
          <a:xfrm>
            <a:off x="129165" y="189130"/>
            <a:ext cx="11602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BÀI 6: Thực hành: TÁCH CHIẾT DNA</a:t>
            </a:r>
          </a:p>
        </p:txBody>
      </p:sp>
      <p:pic>
        <p:nvPicPr>
          <p:cNvPr id="6" name="Picture 5">
            <a:extLst>
              <a:ext uri="{FF2B5EF4-FFF2-40B4-BE49-F238E27FC236}">
                <a16:creationId xmlns:a16="http://schemas.microsoft.com/office/drawing/2014/main" id="{3441BEC4-BAAD-E3E1-A7A2-F96AD0EA15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3027" y="2633178"/>
            <a:ext cx="6962421" cy="4107711"/>
          </a:xfrm>
          <a:prstGeom prst="rect">
            <a:avLst/>
          </a:prstGeom>
        </p:spPr>
      </p:pic>
    </p:spTree>
    <p:extLst>
      <p:ext uri="{BB962C8B-B14F-4D97-AF65-F5344CB8AC3E}">
        <p14:creationId xmlns:p14="http://schemas.microsoft.com/office/powerpoint/2010/main" val="105210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26071" y="1504511"/>
            <a:ext cx="10727729" cy="5068992"/>
            <a:chOff x="-18324" y="1209236"/>
            <a:chExt cx="10727729" cy="5068992"/>
          </a:xfrm>
        </p:grpSpPr>
        <p:graphicFrame>
          <p:nvGraphicFramePr>
            <p:cNvPr id="4" name="Diagram 3"/>
            <p:cNvGraphicFramePr/>
            <p:nvPr>
              <p:extLst>
                <p:ext uri="{D42A27DB-BD31-4B8C-83A1-F6EECF244321}">
                  <p14:modId xmlns:p14="http://schemas.microsoft.com/office/powerpoint/2010/main" val="2409760997"/>
                </p:ext>
              </p:extLst>
            </p:nvPr>
          </p:nvGraphicFramePr>
          <p:xfrm>
            <a:off x="4289943" y="1209236"/>
            <a:ext cx="6419462" cy="4914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8324" y="1209236"/>
              <a:ext cx="3820529" cy="5068992"/>
              <a:chOff x="484376" y="2320513"/>
              <a:chExt cx="2693565" cy="3324307"/>
            </a:xfrm>
          </p:grpSpPr>
          <p:pic>
            <p:nvPicPr>
              <p:cNvPr id="2050" name="Picture 2" descr="Vai trò của trưởng nhóm trong các doanh nghiệp hiện na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416" y="2320513"/>
                <a:ext cx="2676525" cy="17101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4376" y="4044620"/>
                <a:ext cx="2693565"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Các nhóm nộp sản phẩm</a:t>
                </a:r>
              </a:p>
            </p:txBody>
          </p:sp>
        </p:grpSp>
      </p:grpSp>
      <p:sp>
        <p:nvSpPr>
          <p:cNvPr id="11" name="Content Placeholder 2"/>
          <p:cNvSpPr>
            <a:spLocks noGrp="1"/>
          </p:cNvSpPr>
          <p:nvPr>
            <p:ph idx="1"/>
          </p:nvPr>
        </p:nvSpPr>
        <p:spPr>
          <a:xfrm>
            <a:off x="230155" y="655773"/>
            <a:ext cx="11961845" cy="452739"/>
          </a:xfrm>
        </p:spPr>
        <p:txBody>
          <a:bodyPr>
            <a:noAutofit/>
          </a:bodyPr>
          <a:lstStyle/>
          <a:p>
            <a:pPr marL="0" indent="0">
              <a:buNone/>
            </a:pPr>
            <a:r>
              <a:rPr lang="en-US" sz="2400" b="1" dirty="0">
                <a:latin typeface="Arial" panose="020B0604020202020204" pitchFamily="34" charset="0"/>
                <a:cs typeface="Arial" panose="020B0604020202020204" pitchFamily="34" charset="0"/>
              </a:rPr>
              <a:t>I. </a:t>
            </a:r>
            <a:r>
              <a:rPr lang="nl-NL" sz="2400" b="1" dirty="0">
                <a:latin typeface="Arial" panose="020B0604020202020204" pitchFamily="34" charset="0"/>
                <a:cs typeface="Arial" panose="020B0604020202020204" pitchFamily="34" charset="0"/>
              </a:rPr>
              <a:t>Thực hành: TÁCH CHIẾT DNA</a:t>
            </a:r>
            <a:endParaRPr lang="en-US" sz="2400"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p:txBody>
      </p:sp>
      <p:sp>
        <p:nvSpPr>
          <p:cNvPr id="12" name="Hộp Văn bản 1"/>
          <p:cNvSpPr txBox="1">
            <a:spLocks noChangeArrowheads="1"/>
          </p:cNvSpPr>
          <p:nvPr/>
        </p:nvSpPr>
        <p:spPr bwMode="auto">
          <a:xfrm>
            <a:off x="129165" y="189130"/>
            <a:ext cx="11602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BÀI 6: Thực hành: TÁCH CHIẾT DNA</a:t>
            </a:r>
          </a:p>
        </p:txBody>
      </p:sp>
    </p:spTree>
    <p:extLst>
      <p:ext uri="{BB962C8B-B14F-4D97-AF65-F5344CB8AC3E}">
        <p14:creationId xmlns:p14="http://schemas.microsoft.com/office/powerpoint/2010/main" val="296934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55" y="721447"/>
            <a:ext cx="11961845" cy="452739"/>
          </a:xfrm>
        </p:spPr>
        <p:txBody>
          <a:bodyPr>
            <a:noAutofit/>
          </a:bodyPr>
          <a:lstStyle/>
          <a:p>
            <a:pPr marL="0" indent="0">
              <a:buNone/>
            </a:pPr>
            <a:r>
              <a:rPr lang="en-US" sz="2400" b="1" dirty="0">
                <a:latin typeface="Arial" panose="020B0604020202020204" pitchFamily="34" charset="0"/>
                <a:cs typeface="Arial" panose="020B0604020202020204" pitchFamily="34" charset="0"/>
              </a:rPr>
              <a:t>II. Viết báo cáo thực hành</a:t>
            </a:r>
            <a:endParaRPr lang="en-US" sz="2400" dirty="0">
              <a:latin typeface="Arial" panose="020B0604020202020204" pitchFamily="34" charset="0"/>
              <a:cs typeface="Arial" panose="020B0604020202020204" pitchFamily="34" charset="0"/>
            </a:endParaRPr>
          </a:p>
          <a:p>
            <a:pPr marL="0" indent="0">
              <a:buNone/>
            </a:pPr>
            <a:endParaRPr lang="en-US" sz="2400" b="1" dirty="0">
              <a:latin typeface="Arial" panose="020B0604020202020204" pitchFamily="34" charset="0"/>
              <a:cs typeface="Arial" panose="020B0604020202020204" pitchFamily="34" charset="0"/>
            </a:endParaRPr>
          </a:p>
        </p:txBody>
      </p:sp>
      <p:sp>
        <p:nvSpPr>
          <p:cNvPr id="4" name="Rectangle 4"/>
          <p:cNvSpPr>
            <a:spLocks noChangeArrowheads="1"/>
          </p:cNvSpPr>
          <p:nvPr/>
        </p:nvSpPr>
        <p:spPr bwMode="auto">
          <a:xfrm>
            <a:off x="409717" y="253753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Hộp Văn bản 1"/>
          <p:cNvSpPr txBox="1">
            <a:spLocks noChangeArrowheads="1"/>
          </p:cNvSpPr>
          <p:nvPr/>
        </p:nvSpPr>
        <p:spPr bwMode="auto">
          <a:xfrm>
            <a:off x="129165" y="178739"/>
            <a:ext cx="11602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BÀI 6: Thực hành: TÁCH CHIẾT DNA</a:t>
            </a:r>
          </a:p>
        </p:txBody>
      </p:sp>
      <p:sp>
        <p:nvSpPr>
          <p:cNvPr id="6" name="TextBox 5">
            <a:extLst>
              <a:ext uri="{FF2B5EF4-FFF2-40B4-BE49-F238E27FC236}">
                <a16:creationId xmlns:a16="http://schemas.microsoft.com/office/drawing/2014/main" id="{43A04B49-8F7C-87AD-4F41-590A4551E1E1}"/>
              </a:ext>
            </a:extLst>
          </p:cNvPr>
          <p:cNvSpPr txBox="1"/>
          <p:nvPr/>
        </p:nvSpPr>
        <p:spPr>
          <a:xfrm>
            <a:off x="409717" y="1232068"/>
            <a:ext cx="11804072" cy="4898264"/>
          </a:xfrm>
          <a:prstGeom prst="rect">
            <a:avLst/>
          </a:prstGeom>
          <a:noFill/>
        </p:spPr>
        <p:txBody>
          <a:bodyPr wrap="square">
            <a:spAutoFit/>
          </a:bodyPr>
          <a:lstStyle/>
          <a:p>
            <a:pPr algn="ctr">
              <a:lnSpc>
                <a:spcPct val="150000"/>
              </a:lnSpc>
              <a:spcAft>
                <a:spcPts val="800"/>
              </a:spcAft>
            </a:pPr>
            <a:r>
              <a:rPr lang="en-US" sz="2800" b="1" dirty="0">
                <a:solidFill>
                  <a:srgbClr val="000000"/>
                </a:solidFill>
                <a:effectLst/>
                <a:latin typeface="Times New Roman" panose="02020603050405020304" pitchFamily="18" charset="0"/>
                <a:ea typeface="Calibri" panose="020F0502020204030204" pitchFamily="34" charset="0"/>
              </a:rPr>
              <a:t>BÁO CÁO THỰC HÀNH</a:t>
            </a:r>
            <a:endParaRPr lang="en-US" sz="2800" dirty="0">
              <a:solidFill>
                <a:srgbClr val="000000"/>
              </a:solidFill>
              <a:effectLst/>
              <a:latin typeface="Times New Roman" panose="02020603050405020304" pitchFamily="18" charset="0"/>
              <a:ea typeface="Calibri" panose="020F0502020204030204" pitchFamily="34" charset="0"/>
            </a:endParaRPr>
          </a:p>
          <a:p>
            <a:pPr marL="30480" marR="30480" algn="ctr">
              <a:lnSpc>
                <a:spcPct val="150000"/>
              </a:lnSpc>
              <a:spcAft>
                <a:spcPts val="1200"/>
              </a:spcAft>
            </a:pPr>
            <a:r>
              <a:rPr lang="en-US" sz="2800" b="1" dirty="0" err="1">
                <a:effectLst/>
                <a:latin typeface="Times New Roman" panose="02020603050405020304" pitchFamily="18" charset="0"/>
                <a:ea typeface="Times New Roman" panose="02020603050405020304" pitchFamily="18" charset="0"/>
              </a:rPr>
              <a:t>Tên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THỰC HÀNH: TÁCH CHIẾT DNA</a:t>
            </a:r>
            <a:endParaRPr lang="en-US" sz="2800" dirty="0">
              <a:effectLst/>
              <a:latin typeface="Times New Roman" panose="02020603050405020304" pitchFamily="18" charset="0"/>
              <a:ea typeface="Times New Roman" panose="02020603050405020304" pitchFamily="18" charset="0"/>
            </a:endParaRPr>
          </a:p>
          <a:p>
            <a:pPr algn="l">
              <a:lnSpc>
                <a:spcPct val="150000"/>
              </a:lnSpc>
              <a:spcAft>
                <a:spcPts val="800"/>
              </a:spcAft>
            </a:pPr>
            <a:r>
              <a:rPr lang="en-US" sz="2800" dirty="0" err="1">
                <a:solidFill>
                  <a:srgbClr val="000000"/>
                </a:solidFill>
                <a:effectLst/>
                <a:latin typeface="Times New Roman" panose="02020603050405020304" pitchFamily="18" charset="0"/>
                <a:ea typeface="Calibri" panose="020F0502020204030204" pitchFamily="34" charset="0"/>
              </a:rPr>
              <a:t>Họ</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học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sinh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Nhóm</a:t>
            </a:r>
            <a:r>
              <a:rPr lang="en-US" sz="2800" dirty="0">
                <a:solidFill>
                  <a:srgbClr val="000000"/>
                </a:solidFill>
                <a:effectLst/>
                <a:latin typeface="Times New Roman" panose="02020603050405020304" pitchFamily="18" charset="0"/>
                <a:ea typeface="Calibri" panose="020F0502020204030204" pitchFamily="34" charset="0"/>
              </a:rPr>
              <a:t>……………….</a:t>
            </a:r>
          </a:p>
          <a:p>
            <a:pPr marL="342900" marR="30480" lvl="0" indent="-342900" algn="just">
              <a:lnSpc>
                <a:spcPct val="150000"/>
              </a:lnSpc>
              <a:buFont typeface="+mj-lt"/>
              <a:buAutoNum type="arabicPeriod"/>
            </a:pPr>
            <a:r>
              <a:rPr lang="en-US" sz="2800" b="1" i="1" dirty="0" err="1">
                <a:effectLst/>
                <a:latin typeface="Times New Roman" panose="02020603050405020304" pitchFamily="18" charset="0"/>
                <a:ea typeface="Times New Roman" panose="02020603050405020304" pitchFamily="18" charset="0"/>
              </a:rPr>
              <a:t>Mục</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đích</a:t>
            </a:r>
            <a:r>
              <a:rPr lang="en-US" sz="2800" b="1"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50000"/>
              </a:lnSpc>
              <a:buFont typeface="+mj-lt"/>
              <a:buAutoNum type="arabicPeriod"/>
            </a:pPr>
            <a:r>
              <a:rPr lang="en-US" sz="2800" b="1" i="1" dirty="0" err="1">
                <a:effectLst/>
                <a:latin typeface="Times New Roman" panose="02020603050405020304" pitchFamily="18" charset="0"/>
                <a:ea typeface="Times New Roman" panose="02020603050405020304" pitchFamily="18" charset="0"/>
              </a:rPr>
              <a:t>Nguyên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lý</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các</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thí</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nghiệm</a:t>
            </a:r>
            <a:r>
              <a:rPr lang="en-US" sz="2800" b="1"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342900" marR="30480" lvl="0" indent="-342900" algn="just">
              <a:lnSpc>
                <a:spcPct val="150000"/>
              </a:lnSpc>
              <a:buFont typeface="+mj-lt"/>
              <a:buAutoNum type="arabicPeriod"/>
            </a:pPr>
            <a:r>
              <a:rPr lang="en-US" sz="2800" b="1" i="1" dirty="0" err="1">
                <a:effectLst/>
                <a:latin typeface="Times New Roman" panose="02020603050405020304" pitchFamily="18" charset="0"/>
                <a:ea typeface="Times New Roman" panose="02020603050405020304" pitchFamily="18" charset="0"/>
              </a:rPr>
              <a:t>Kết</a:t>
            </a:r>
            <a:r>
              <a:rPr lang="en-US" sz="2800" b="1" i="1" dirty="0">
                <a:effectLst/>
                <a:latin typeface="Times New Roman" panose="02020603050405020304" pitchFamily="18" charset="0"/>
                <a:ea typeface="Times New Roman" panose="02020603050405020304" pitchFamily="18" charset="0"/>
              </a:rPr>
              <a:t> quả </a:t>
            </a:r>
            <a:r>
              <a:rPr lang="en-US" sz="2800" b="1" i="1" dirty="0" err="1">
                <a:effectLst/>
                <a:latin typeface="Times New Roman" panose="02020603050405020304" pitchFamily="18" charset="0"/>
                <a:ea typeface="Times New Roman" panose="02020603050405020304" pitchFamily="18" charset="0"/>
              </a:rPr>
              <a:t>va</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giải</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thích</a:t>
            </a:r>
            <a:r>
              <a:rPr lang="en-US" sz="2800" b="1"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l">
              <a:lnSpc>
                <a:spcPct val="150000"/>
              </a:lnSpc>
              <a:spcAft>
                <a:spcPts val="800"/>
              </a:spcAft>
            </a:pPr>
            <a:r>
              <a:rPr lang="en-US" sz="2800" b="1" dirty="0">
                <a:solidFill>
                  <a:srgbClr val="000000"/>
                </a:solidFill>
                <a:effectLst/>
                <a:latin typeface="Times New Roman" panose="02020603050405020304" pitchFamily="18" charset="0"/>
                <a:ea typeface="Calibri" panose="020F0502020204030204" pitchFamily="34" charset="0"/>
              </a:rPr>
              <a:t> </a:t>
            </a:r>
            <a:endParaRPr lang="en-US" sz="2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262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DEA2E8-401C-8799-07C5-764A0E398E8B}"/>
              </a:ext>
            </a:extLst>
          </p:cNvPr>
          <p:cNvSpPr txBox="1"/>
          <p:nvPr/>
        </p:nvSpPr>
        <p:spPr>
          <a:xfrm>
            <a:off x="1633451" y="976397"/>
            <a:ext cx="8508076" cy="2831031"/>
          </a:xfrm>
          <a:prstGeom prst="rect">
            <a:avLst/>
          </a:prstGeom>
          <a:noFill/>
        </p:spPr>
        <p:txBody>
          <a:bodyPr wrap="square">
            <a:spAutoFit/>
          </a:bodyPr>
          <a:lstStyle/>
          <a:p>
            <a:pPr marL="121920" algn="ctr">
              <a:lnSpc>
                <a:spcPct val="150000"/>
              </a:lnSpc>
              <a:spcBef>
                <a:spcPts val="200"/>
              </a:spcBef>
              <a:spcAft>
                <a:spcPts val="200"/>
              </a:spcAft>
              <a:tabLst>
                <a:tab pos="808990" algn="l"/>
              </a:tabLst>
            </a:pP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 CÁO KẾT QUẢ THÍ NGHIỆM</a:t>
            </a: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r>
              <a:rPr lang="en-US" sz="2800" b="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BÁO CÁO THỰC HÀNH</a:t>
            </a:r>
            <a:endParaRPr lang="en-US" sz="28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800" b="1"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b="1"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b="1"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b="1"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b="1" i="1"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chiết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DNA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sẵn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120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FA85C2-3D74-A0A7-1B3D-4F5F2CA50692}"/>
              </a:ext>
            </a:extLst>
          </p:cNvPr>
          <p:cNvSpPr txBox="1"/>
          <p:nvPr/>
        </p:nvSpPr>
        <p:spPr>
          <a:xfrm>
            <a:off x="768927" y="463901"/>
            <a:ext cx="10735887" cy="3892861"/>
          </a:xfrm>
          <a:prstGeom prst="rect">
            <a:avLst/>
          </a:prstGeom>
          <a:noFill/>
        </p:spPr>
        <p:txBody>
          <a:bodyPr wrap="square">
            <a:spAutoFit/>
          </a:bodyPr>
          <a:lstStyle/>
          <a:p>
            <a:pPr marR="30480" algn="just">
              <a:lnSpc>
                <a:spcPct val="150000"/>
              </a:lnSpc>
            </a:pPr>
            <a:r>
              <a:rPr lang="en-US" sz="2800" b="1" i="1" dirty="0">
                <a:effectLst/>
                <a:latin typeface="Times New Roman" panose="02020603050405020304" pitchFamily="18" charset="0"/>
                <a:ea typeface="Times New Roman" panose="02020603050405020304" pitchFamily="18" charset="0"/>
              </a:rPr>
              <a:t>2. </a:t>
            </a:r>
            <a:r>
              <a:rPr lang="en-US" sz="2800" b="1" i="1" dirty="0" err="1">
                <a:effectLst/>
                <a:latin typeface="Times New Roman" panose="02020603050405020304" pitchFamily="18" charset="0"/>
                <a:ea typeface="Times New Roman" panose="02020603050405020304" pitchFamily="18" charset="0"/>
              </a:rPr>
              <a:t>Nguyên</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lý</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các</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thí</a:t>
            </a:r>
            <a:r>
              <a:rPr lang="en-US" sz="2800" b="1" i="1" dirty="0">
                <a:effectLst/>
                <a:latin typeface="Times New Roman" panose="02020603050405020304" pitchFamily="18" charset="0"/>
                <a:ea typeface="Times New Roman" panose="02020603050405020304" pitchFamily="18" charset="0"/>
              </a:rPr>
              <a:t> </a:t>
            </a:r>
            <a:r>
              <a:rPr lang="en-US" sz="2800" b="1" i="1" dirty="0" err="1">
                <a:effectLst/>
                <a:latin typeface="Times New Roman" panose="02020603050405020304" pitchFamily="18" charset="0"/>
                <a:ea typeface="Times New Roman" panose="02020603050405020304" pitchFamily="18" charset="0"/>
              </a:rPr>
              <a:t>nghiệm</a:t>
            </a:r>
            <a:r>
              <a:rPr lang="en-US" sz="2800" b="1" i="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l">
              <a:lnSpc>
                <a:spcPct val="150000"/>
              </a:lnSpc>
              <a:spcAft>
                <a:spcPts val="800"/>
              </a:spcAft>
            </a:pP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Do DNA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tồn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tại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trong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nhân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tế</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bào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nên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tách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chiết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được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DNA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ra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khỏi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tế</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bào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cần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phá</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vỡ</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mô</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để</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tách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rời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tế</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bào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phá</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huỷ</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thành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tế</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bào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bằng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việc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nghiền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mẫu</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vật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trong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cối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hoặc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trong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máy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xay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phá</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huỷ</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màng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tế</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bào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màng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nhân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bằng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các</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dung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dịch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tẩy</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rửa</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hoà</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tan lipid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nhằm</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giải</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phóng</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dịch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nhân</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tế</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bào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vào</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dung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dịch</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chiết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dirty="0" err="1">
                <a:solidFill>
                  <a:srgbClr val="000000"/>
                </a:solidFill>
                <a:effectLst/>
                <a:highlight>
                  <a:srgbClr val="FFFFFF"/>
                </a:highlight>
                <a:latin typeface="Times New Roman" panose="02020603050405020304" pitchFamily="18" charset="0"/>
                <a:ea typeface="Times New Roman" panose="02020603050405020304" pitchFamily="18" charset="0"/>
              </a:rPr>
              <a:t>xuất</a:t>
            </a:r>
            <a:r>
              <a:rPr lang="en-US" sz="28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800" dirty="0">
              <a:solidFill>
                <a:srgbClr val="000000"/>
              </a:solidFill>
              <a:effectLst/>
              <a:highlight>
                <a:srgbClr val="FFFFFF"/>
              </a:highligh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23049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5440</TotalTime>
  <Words>1524</Words>
  <Application>Microsoft Office PowerPoint</Application>
  <PresentationFormat>Widescreen</PresentationFormat>
  <Paragraphs>156</Paragraphs>
  <Slides>15</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Algerian</vt:lpstr>
      <vt:lpstr>Arial</vt:lpstr>
      <vt:lpstr>Calibri</vt:lpstr>
      <vt:lpstr>Calibri Light</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ĐÁNH GIÁ</vt:lpstr>
      <vt:lpstr>ĐÁNH GIÁ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192</cp:revision>
  <dcterms:created xsi:type="dcterms:W3CDTF">2023-02-05T09:21:54Z</dcterms:created>
  <dcterms:modified xsi:type="dcterms:W3CDTF">2025-12-12T13:18:15Z</dcterms:modified>
</cp:coreProperties>
</file>