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7"/>
  </p:notesMasterIdLst>
  <p:sldIdLst>
    <p:sldId id="326" r:id="rId3"/>
    <p:sldId id="351" r:id="rId4"/>
    <p:sldId id="591" r:id="rId5"/>
    <p:sldId id="576" r:id="rId6"/>
    <p:sldId id="577" r:id="rId7"/>
    <p:sldId id="592" r:id="rId8"/>
    <p:sldId id="593" r:id="rId9"/>
    <p:sldId id="594" r:id="rId10"/>
    <p:sldId id="597" r:id="rId11"/>
    <p:sldId id="596" r:id="rId12"/>
    <p:sldId id="595" r:id="rId13"/>
    <p:sldId id="598" r:id="rId14"/>
    <p:sldId id="599" r:id="rId15"/>
    <p:sldId id="604" r:id="rId16"/>
    <p:sldId id="600" r:id="rId17"/>
    <p:sldId id="602" r:id="rId18"/>
    <p:sldId id="603" r:id="rId19"/>
    <p:sldId id="605" r:id="rId20"/>
    <p:sldId id="606" r:id="rId21"/>
    <p:sldId id="607" r:id="rId22"/>
    <p:sldId id="608" r:id="rId23"/>
    <p:sldId id="609" r:id="rId24"/>
    <p:sldId id="484" r:id="rId25"/>
    <p:sldId id="580" r:id="rId26"/>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4304F"/>
    <a:srgbClr val="DE4654"/>
    <a:srgbClr val="8BC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9/22/2025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35519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6361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070C93-D33F-4917-94C5-B5E199008260}"/>
              </a:ext>
            </a:extLst>
          </p:cNvPr>
          <p:cNvSpPr/>
          <p:nvPr userDrawn="1"/>
        </p:nvSpPr>
        <p:spPr>
          <a:xfrm>
            <a:off x="228600" y="1714500"/>
            <a:ext cx="1404000" cy="1053000"/>
          </a:xfrm>
          <a:prstGeom prst="ellipse">
            <a:avLst/>
          </a:prstGeom>
          <a:blipFill dpi="0" rotWithShape="1">
            <a:blip r:embed="rId2" cstate="print">
              <a:extLst>
                <a:ext uri="{28A0092B-C50C-407E-A947-70E740481C1C}">
                  <a14:useLocalDpi xmlns:a14="http://schemas.microsoft.com/office/drawing/2010/main" val="0"/>
                </a:ext>
              </a:extLst>
            </a:blip>
            <a:srcRect/>
            <a:stretch>
              <a:fillRect l="-2678" r="-2678"/>
            </a:stretch>
          </a:blipFill>
          <a:ln w="28575">
            <a:solidFill>
              <a:srgbClr val="FFC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8471271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CBE37-849A-41B6-8B95-9E0A7B9644B0}"/>
              </a:ext>
            </a:extLst>
          </p:cNvPr>
          <p:cNvSpPr/>
          <p:nvPr userDrawn="1"/>
        </p:nvSpPr>
        <p:spPr>
          <a:xfrm>
            <a:off x="304800" y="1683968"/>
            <a:ext cx="1371600" cy="1028700"/>
          </a:xfrm>
          <a:prstGeom prst="ellipse">
            <a:avLst/>
          </a:prstGeom>
          <a:blipFill dpi="0" rotWithShape="1">
            <a:blip r:embed="rId2" cstate="print">
              <a:extLst>
                <a:ext uri="{28A0092B-C50C-407E-A947-70E740481C1C}">
                  <a14:useLocalDpi xmlns:a14="http://schemas.microsoft.com/office/drawing/2010/main" val="0"/>
                </a:ext>
              </a:extLst>
            </a:blip>
            <a:srcRect/>
            <a:stretch>
              <a:fillRect l="-1567" r="-3965"/>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5075094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20" r="12020" b="20943"/>
          <a:stretch/>
        </p:blipFill>
        <p:spPr>
          <a:xfrm>
            <a:off x="188265" y="1786839"/>
            <a:ext cx="1113491" cy="822960"/>
          </a:xfrm>
          <a:prstGeom prst="rect">
            <a:avLst/>
          </a:prstGeom>
        </p:spPr>
      </p:pic>
    </p:spTree>
    <p:extLst>
      <p:ext uri="{BB962C8B-B14F-4D97-AF65-F5344CB8AC3E}">
        <p14:creationId xmlns:p14="http://schemas.microsoft.com/office/powerpoint/2010/main" val="146661459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888A0-4A6A-4A63-BB20-B02BF57CF0C8}" type="datetimeFigureOut">
              <a:rPr lang="en-US" smtClean="0">
                <a:solidFill>
                  <a:prstClr val="black">
                    <a:tint val="75000"/>
                  </a:prstClr>
                </a:solidFill>
              </a:rPr>
              <a:pPr/>
              <a:t>9/22/2025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897FC3-16F9-4CF9-855C-3A0BD05F06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53923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4BC7-4FF7-394A-84AD-314A20675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2FD8A-7AFA-9F40-AF41-F934E6652F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1D9DC-0A30-A64F-ACE5-0F38111BEF92}"/>
              </a:ext>
            </a:extLst>
          </p:cNvPr>
          <p:cNvSpPr>
            <a:spLocks noGrp="1"/>
          </p:cNvSpPr>
          <p:nvPr>
            <p:ph type="dt" sz="half" idx="10"/>
          </p:nvPr>
        </p:nvSpPr>
        <p:spPr/>
        <p:txBody>
          <a:bodyPr/>
          <a:lstStyle/>
          <a:p>
            <a:fld id="{90EB6AEF-083F-EA43-8AD9-AD9BACF1DE00}" type="datetimeFigureOut">
              <a:rPr lang="en-US" smtClean="0">
                <a:solidFill>
                  <a:prstClr val="black">
                    <a:tint val="75000"/>
                  </a:prstClr>
                </a:solidFill>
              </a:rPr>
              <a:pPr/>
              <a:t>9/22/2025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D27504B-CCB0-2145-9C93-906384548F0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0B03C8B-1D72-E148-BDA9-1825AE7C7882}"/>
              </a:ext>
            </a:extLst>
          </p:cNvPr>
          <p:cNvSpPr>
            <a:spLocks noGrp="1"/>
          </p:cNvSpPr>
          <p:nvPr>
            <p:ph type="sldNum" sz="quarter" idx="12"/>
          </p:nvPr>
        </p:nvSpPr>
        <p:spPr/>
        <p:txBody>
          <a:bodyPr/>
          <a:lstStyle/>
          <a:p>
            <a:fld id="{0E488F4F-E62C-FF49-9735-5313EA2456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51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EC38DDCE-A2E0-4ED5-91D6-A39DA716103D}" type="datetimeFigureOut">
              <a:rPr lang="en-US" smtClean="0"/>
              <a:t>9/22/2025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A21DD0E-C7E1-7261-7F5E-8586302C9CDC}"/>
              </a:ext>
            </a:extLst>
          </p:cNvPr>
          <p:cNvSpPr txBox="1"/>
          <p:nvPr userDrawn="1"/>
        </p:nvSpPr>
        <p:spPr>
          <a:xfrm>
            <a:off x="0" y="-670999"/>
            <a:ext cx="9144000" cy="323165"/>
          </a:xfrm>
          <a:prstGeom prst="rect">
            <a:avLst/>
          </a:prstGeom>
          <a:noFill/>
        </p:spPr>
        <p:txBody>
          <a:bodyPr vert="horz" rtlCol="0">
            <a:spAutoFit/>
          </a:bodyPr>
          <a:lstStyle/>
          <a:p>
            <a:pPr algn="ctr" defTabSz="914400"/>
            <a:r>
              <a:rPr lang="en-US" sz="1500">
                <a:solidFill>
                  <a:srgbClr val="C3C3C3"/>
                </a:solidFill>
              </a:rPr>
              <a:t>www.9slide.vn</a:t>
            </a:r>
            <a:endParaRPr lang="x-none" sz="1500">
              <a:solidFill>
                <a:srgbClr val="C3C3C3"/>
              </a:solidFill>
            </a:endParaRPr>
          </a:p>
        </p:txBody>
      </p:sp>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44888A0-4A6A-4A63-BB20-B02BF57CF0C8}" type="datetimeFigureOut">
              <a:rPr lang="en-US" smtClean="0">
                <a:solidFill>
                  <a:prstClr val="black">
                    <a:tint val="75000"/>
                  </a:prstClr>
                </a:solidFill>
              </a:rPr>
              <a:pPr defTabSz="914400"/>
              <a:t>9/22/2025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0897FC3-16F9-4CF9-855C-3A0BD05F06F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21414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id="{5E6B765C-E492-4D9D-B326-A1DF01AF5D4B}"/>
              </a:ext>
            </a:extLst>
          </p:cNvPr>
          <p:cNvSpPr/>
          <p:nvPr/>
        </p:nvSpPr>
        <p:spPr>
          <a:xfrm>
            <a:off x="95622" y="1635620"/>
            <a:ext cx="4704978" cy="2585321"/>
          </a:xfrm>
          <a:prstGeom prst="rect">
            <a:avLst/>
          </a:prstGeom>
          <a:noFill/>
        </p:spPr>
        <p:txBody>
          <a:bodyPr wrap="square" lIns="91438" tIns="45719" rIns="91438" bIns="45719">
            <a:spAutoFit/>
          </a:bodyPr>
          <a:lstStyle/>
          <a:p>
            <a:pPr algn="ctr"/>
            <a:r>
              <a:rPr lang="en-US" sz="5400" b="1" dirty="0" err="1">
                <a:ln w="22225">
                  <a:solidFill>
                    <a:schemeClr val="accent2"/>
                  </a:solidFill>
                  <a:prstDash val="solid"/>
                </a:ln>
                <a:solidFill>
                  <a:schemeClr val="accent2">
                    <a:lumMod val="40000"/>
                    <a:lumOff val="60000"/>
                  </a:schemeClr>
                </a:solidFill>
              </a:rPr>
              <a:t>GIỚI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THIỆU</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KHÁI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QUÁT</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MÔN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SINH</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HỌC</a:t>
            </a:r>
            <a:r>
              <a:rPr lang="en-US" sz="5400" b="1" dirty="0">
                <a:ln w="22225">
                  <a:solidFill>
                    <a:schemeClr val="accent2"/>
                  </a:solidFill>
                  <a:prstDash val="solid"/>
                </a:ln>
                <a:solidFill>
                  <a:schemeClr val="accent2">
                    <a:lumMod val="40000"/>
                    <a:lumOff val="60000"/>
                  </a:schemeClr>
                </a:solidFill>
              </a:rPr>
              <a:t> </a:t>
            </a:r>
          </a:p>
        </p:txBody>
      </p:sp>
      <p:sp>
        <p:nvSpPr>
          <p:cNvPr id="6" name="Rectangle 5">
            <a:extLst>
              <a:ext uri="{FF2B5EF4-FFF2-40B4-BE49-F238E27FC236}">
                <a16:creationId xmlns:a16="http://schemas.microsoft.com/office/drawing/2014/main" id="{60C864D8-94FF-41B2-991B-05EF775C1920}"/>
              </a:ext>
            </a:extLst>
          </p:cNvPr>
          <p:cNvSpPr/>
          <p:nvPr/>
        </p:nvSpPr>
        <p:spPr>
          <a:xfrm>
            <a:off x="95622" y="971555"/>
            <a:ext cx="2478944" cy="646329"/>
          </a:xfrm>
          <a:prstGeom prst="rect">
            <a:avLst/>
          </a:prstGeom>
          <a:noFill/>
        </p:spPr>
        <p:txBody>
          <a:bodyPr wrap="none" lIns="91438" tIns="45719" rIns="91438" bIns="45719">
            <a:spAutoFit/>
          </a:bodyPr>
          <a:lstStyle/>
          <a:p>
            <a:pPr algn="ctr"/>
            <a:r>
              <a:rPr lang="en-US" sz="3600" b="1" dirty="0" err="1">
                <a:ln w="9525">
                  <a:solidFill>
                    <a:schemeClr val="bg1"/>
                  </a:solidFill>
                  <a:prstDash val="solid"/>
                </a:ln>
                <a:solidFill>
                  <a:srgbClr val="002060"/>
                </a:solidFill>
                <a:effectLst>
                  <a:outerShdw blurRad="12700" dist="38100" dir="2700000" algn="tl" rotWithShape="0">
                    <a:schemeClr val="bg1">
                      <a:lumMod val="50000"/>
                    </a:schemeClr>
                  </a:outerShdw>
                </a:effectLst>
              </a:rPr>
              <a:t>Tiết</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 1. </a:t>
            </a:r>
            <a:r>
              <a:rPr lang="en-US" sz="3600" b="1" dirty="0" err="1">
                <a:ln w="9525">
                  <a:solidFill>
                    <a:schemeClr val="bg1"/>
                  </a:solidFill>
                  <a:prstDash val="solid"/>
                </a:ln>
                <a:solidFill>
                  <a:srgbClr val="002060"/>
                </a:solidFill>
                <a:effectLst>
                  <a:outerShdw blurRad="12700" dist="38100" dir="2700000" algn="tl" rotWithShape="0">
                    <a:schemeClr val="bg1">
                      <a:lumMod val="50000"/>
                    </a:schemeClr>
                  </a:outerShdw>
                </a:effectLst>
              </a:rPr>
              <a:t>BÀI</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 1</a:t>
            </a:r>
          </a:p>
        </p:txBody>
      </p:sp>
      <p:sp>
        <p:nvSpPr>
          <p:cNvPr id="8" name="Rectangle 5">
            <a:extLst>
              <a:ext uri="{FF2B5EF4-FFF2-40B4-BE49-F238E27FC236}">
                <a16:creationId xmlns:a16="http://schemas.microsoft.com/office/drawing/2014/main" id="{92EA59C7-7EED-485B-A9ED-438A79DA8CB3}"/>
              </a:ext>
            </a:extLst>
          </p:cNvPr>
          <p:cNvSpPr/>
          <p:nvPr/>
        </p:nvSpPr>
        <p:spPr>
          <a:xfrm>
            <a:off x="53554" y="111173"/>
            <a:ext cx="4899446" cy="684801"/>
          </a:xfrm>
          <a:prstGeom prst="rect">
            <a:avLst/>
          </a:prstGeom>
          <a:noFill/>
        </p:spPr>
        <p:txBody>
          <a:bodyPr wrap="square" lIns="68579" tIns="34289" rIns="68579" bIns="34289">
            <a:spAutoFit/>
          </a:bodyPr>
          <a:lstStyle/>
          <a:p>
            <a:pPr algn="ctr"/>
            <a:r>
              <a:rPr lang="en-US" sz="4000" b="1" dirty="0" err="1">
                <a:ln w="6600">
                  <a:solidFill>
                    <a:schemeClr val="accent2"/>
                  </a:solidFill>
                  <a:prstDash val="solid"/>
                </a:ln>
                <a:solidFill>
                  <a:srgbClr val="FF0000"/>
                </a:solidFill>
                <a:effectLst>
                  <a:outerShdw dist="38100" dir="2700000" algn="tl" rotWithShape="0">
                    <a:schemeClr val="accent2"/>
                  </a:outerShdw>
                </a:effectLst>
              </a:rPr>
              <a:t>PHẦN</a:t>
            </a:r>
            <a:r>
              <a:rPr lang="en-US" sz="4000" b="1" dirty="0">
                <a:ln w="6600">
                  <a:solidFill>
                    <a:schemeClr val="accent2"/>
                  </a:solidFill>
                  <a:prstDash val="solid"/>
                </a:ln>
                <a:solidFill>
                  <a:srgbClr val="FF0000"/>
                </a:solidFill>
                <a:effectLst>
                  <a:outerShdw dist="38100" dir="2700000" algn="tl" rotWithShape="0">
                    <a:schemeClr val="accent2"/>
                  </a:outerShdw>
                </a:effectLst>
              </a:rPr>
              <a:t> </a:t>
            </a:r>
            <a:r>
              <a:rPr lang="en-US" sz="4000" b="1" dirty="0" err="1">
                <a:ln w="6600">
                  <a:solidFill>
                    <a:schemeClr val="accent2"/>
                  </a:solidFill>
                  <a:prstDash val="solid"/>
                </a:ln>
                <a:solidFill>
                  <a:srgbClr val="FF0000"/>
                </a:solidFill>
                <a:effectLst>
                  <a:outerShdw dist="38100" dir="2700000" algn="tl" rotWithShape="0">
                    <a:schemeClr val="accent2"/>
                  </a:outerShdw>
                </a:effectLst>
              </a:rPr>
              <a:t>MỞ</a:t>
            </a:r>
            <a:r>
              <a:rPr lang="en-US" sz="4000" b="1" dirty="0">
                <a:ln w="6600">
                  <a:solidFill>
                    <a:schemeClr val="accent2"/>
                  </a:solidFill>
                  <a:prstDash val="solid"/>
                </a:ln>
                <a:solidFill>
                  <a:srgbClr val="FF0000"/>
                </a:solidFill>
                <a:effectLst>
                  <a:outerShdw dist="38100" dir="2700000" algn="tl" rotWithShape="0">
                    <a:schemeClr val="accent2"/>
                  </a:outerShdw>
                </a:effectLst>
              </a:rPr>
              <a:t> </a:t>
            </a:r>
            <a:r>
              <a:rPr lang="en-US" sz="4000" b="1" dirty="0" err="1">
                <a:ln w="6600">
                  <a:solidFill>
                    <a:schemeClr val="accent2"/>
                  </a:solidFill>
                  <a:prstDash val="solid"/>
                </a:ln>
                <a:solidFill>
                  <a:srgbClr val="FF0000"/>
                </a:solidFill>
                <a:effectLst>
                  <a:outerShdw dist="38100" dir="2700000" algn="tl" rotWithShape="0">
                    <a:schemeClr val="accent2"/>
                  </a:outerShdw>
                </a:effectLst>
              </a:rPr>
              <a:t>ĐẦU</a:t>
            </a:r>
            <a:endParaRPr lang="en-US" sz="4000" b="1"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965619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398;p43"/>
          <p:cNvSpPr/>
          <p:nvPr/>
        </p:nvSpPr>
        <p:spPr>
          <a:xfrm>
            <a:off x="30480" y="2057401"/>
            <a:ext cx="9144000" cy="758282"/>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defTabSz="914400"/>
            <a:endParaRPr sz="1400">
              <a:solidFill>
                <a:srgbClr val="000000"/>
              </a:solidFill>
              <a:latin typeface="#9Slide02 Tieu de rat dai 01" panose="020B0604020202020204" charset="0"/>
              <a:ea typeface="#9Slide02 Tieu de rat dai 01" panose="020B0604020202020204" charset="0"/>
              <a:cs typeface="Calibri"/>
              <a:sym typeface="Calibri"/>
            </a:endParaRPr>
          </a:p>
        </p:txBody>
      </p:sp>
      <p:sp>
        <p:nvSpPr>
          <p:cNvPr id="28" name="Google Shape;399;p43"/>
          <p:cNvSpPr/>
          <p:nvPr/>
        </p:nvSpPr>
        <p:spPr>
          <a:xfrm>
            <a:off x="30480" y="2057401"/>
            <a:ext cx="9144000" cy="758282"/>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defTabSz="914400"/>
            <a:endParaRPr sz="1400">
              <a:solidFill>
                <a:prstClr val="white"/>
              </a:solidFill>
              <a:latin typeface="#9Slide02 Tieu de rat dai 01" panose="020B0604020202020204" charset="0"/>
              <a:ea typeface="#9Slide02 Tieu de rat dai 01" panose="020B0604020202020204" charset="0"/>
              <a:cs typeface="Calibri"/>
              <a:sym typeface="Calibri"/>
            </a:endParaRPr>
          </a:p>
        </p:txBody>
      </p:sp>
      <p:grpSp>
        <p:nvGrpSpPr>
          <p:cNvPr id="29" name="Google Shape;400;p43"/>
          <p:cNvGrpSpPr/>
          <p:nvPr/>
        </p:nvGrpSpPr>
        <p:grpSpPr>
          <a:xfrm>
            <a:off x="1886147" y="1608676"/>
            <a:ext cx="334744" cy="251058"/>
            <a:chOff x="1855667" y="1772729"/>
            <a:chExt cx="334744" cy="334744"/>
          </a:xfrm>
        </p:grpSpPr>
        <p:sp>
          <p:nvSpPr>
            <p:cNvPr id="30" name="Google Shape;401;p43"/>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1" name="Google Shape;402;p43"/>
            <p:cNvSpPr/>
            <p:nvPr/>
          </p:nvSpPr>
          <p:spPr>
            <a:xfrm>
              <a:off x="1874520" y="1883727"/>
              <a:ext cx="303750" cy="116872"/>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grpSp>
      <p:sp>
        <p:nvSpPr>
          <p:cNvPr id="33" name="Google Shape;404;p43"/>
          <p:cNvSpPr/>
          <p:nvPr/>
        </p:nvSpPr>
        <p:spPr>
          <a:xfrm rot="8100000">
            <a:off x="3914222" y="1608676"/>
            <a:ext cx="334744" cy="251058"/>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6" name="Google Shape;407;p43"/>
          <p:cNvSpPr/>
          <p:nvPr/>
        </p:nvSpPr>
        <p:spPr>
          <a:xfrm rot="8100000">
            <a:off x="5942297" y="1608676"/>
            <a:ext cx="334744" cy="251058"/>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9" name="Google Shape;410;p43"/>
          <p:cNvSpPr/>
          <p:nvPr/>
        </p:nvSpPr>
        <p:spPr>
          <a:xfrm rot="18900000">
            <a:off x="6980622" y="3013350"/>
            <a:ext cx="334744" cy="251058"/>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2" name="Google Shape;413;p43"/>
          <p:cNvSpPr/>
          <p:nvPr/>
        </p:nvSpPr>
        <p:spPr>
          <a:xfrm rot="18900000">
            <a:off x="4952547" y="3013350"/>
            <a:ext cx="334744" cy="251058"/>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5" name="Google Shape;416;p43"/>
          <p:cNvSpPr/>
          <p:nvPr/>
        </p:nvSpPr>
        <p:spPr>
          <a:xfrm rot="18900000">
            <a:off x="2924472" y="3013350"/>
            <a:ext cx="334744" cy="251058"/>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7" name="Google Shape;418;p43"/>
          <p:cNvSpPr txBox="1"/>
          <p:nvPr/>
        </p:nvSpPr>
        <p:spPr>
          <a:xfrm>
            <a:off x="1238554" y="1146204"/>
            <a:ext cx="1629930" cy="400050"/>
          </a:xfrm>
          <a:prstGeom prst="rect">
            <a:avLst/>
          </a:prstGeom>
          <a:noFill/>
          <a:ln>
            <a:noFill/>
          </a:ln>
        </p:spPr>
        <p:txBody>
          <a:bodyPr spcFirstLastPara="1" wrap="square" lIns="0" tIns="0" rIns="0" bIns="0" anchor="b" anchorCtr="0">
            <a:noAutofit/>
          </a:bodyPr>
          <a:lstStyle/>
          <a:p>
            <a:pPr algn="ctr" defTabSz="914400"/>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Sinh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học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tế</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bào</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48" name="Google Shape;419;p43"/>
          <p:cNvSpPr txBox="1"/>
          <p:nvPr/>
        </p:nvSpPr>
        <p:spPr>
          <a:xfrm>
            <a:off x="3438394" y="1146204"/>
            <a:ext cx="1286400" cy="400050"/>
          </a:xfrm>
          <a:prstGeom prst="rect">
            <a:avLst/>
          </a:prstGeom>
          <a:noFill/>
          <a:ln>
            <a:noFill/>
          </a:ln>
        </p:spPr>
        <p:txBody>
          <a:bodyPr spcFirstLastPara="1" wrap="square" lIns="0" tIns="0" rIns="0" bIns="0" anchor="b"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học cơ thể</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49" name="Google Shape;420;p43"/>
          <p:cNvSpPr txBox="1"/>
          <p:nvPr/>
        </p:nvSpPr>
        <p:spPr>
          <a:xfrm>
            <a:off x="5466469" y="1146204"/>
            <a:ext cx="1286400" cy="400050"/>
          </a:xfrm>
          <a:prstGeom prst="rect">
            <a:avLst/>
          </a:prstGeom>
          <a:noFill/>
          <a:ln>
            <a:noFill/>
          </a:ln>
        </p:spPr>
        <p:txBody>
          <a:bodyPr spcFirstLastPara="1" wrap="square" lIns="0" tIns="0" rIns="0" bIns="0" anchor="b"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Tiến hóa</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0" name="Google Shape;421;p43"/>
          <p:cNvSpPr txBox="1"/>
          <p:nvPr/>
        </p:nvSpPr>
        <p:spPr>
          <a:xfrm>
            <a:off x="244865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học vi sinh vật và virus</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1" name="Google Shape;422;p43"/>
          <p:cNvSpPr txBox="1"/>
          <p:nvPr/>
        </p:nvSpPr>
        <p:spPr>
          <a:xfrm>
            <a:off x="447673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Di truyền học</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2" name="Google Shape;423;p43"/>
          <p:cNvSpPr txBox="1"/>
          <p:nvPr/>
        </p:nvSpPr>
        <p:spPr>
          <a:xfrm>
            <a:off x="650481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thái học và môi trường</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grpSp>
        <p:nvGrpSpPr>
          <p:cNvPr id="53" name="Google Shape;415;p43"/>
          <p:cNvGrpSpPr/>
          <p:nvPr/>
        </p:nvGrpSpPr>
        <p:grpSpPr>
          <a:xfrm>
            <a:off x="659536" y="2987441"/>
            <a:ext cx="334744" cy="251058"/>
            <a:chOff x="2893992" y="3645628"/>
            <a:chExt cx="334744" cy="334744"/>
          </a:xfrm>
        </p:grpSpPr>
        <p:sp>
          <p:nvSpPr>
            <p:cNvPr id="54" name="Google Shape;416;p43"/>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55" name="Google Shape;417;p43"/>
            <p:cNvSpPr/>
            <p:nvPr/>
          </p:nvSpPr>
          <p:spPr>
            <a:xfrm flipH="1">
              <a:off x="2940698" y="3777174"/>
              <a:ext cx="208158" cy="111590"/>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grpSp>
      <p:sp>
        <p:nvSpPr>
          <p:cNvPr id="57" name="Google Shape;418;p43"/>
          <p:cNvSpPr txBox="1"/>
          <p:nvPr/>
        </p:nvSpPr>
        <p:spPr>
          <a:xfrm>
            <a:off x="99435" y="3320086"/>
            <a:ext cx="1629930" cy="1175717"/>
          </a:xfrm>
          <a:prstGeom prst="rect">
            <a:avLst/>
          </a:prstGeom>
          <a:noFill/>
          <a:ln>
            <a:noFill/>
          </a:ln>
        </p:spPr>
        <p:txBody>
          <a:bodyPr spcFirstLastPara="1" wrap="square" lIns="0" tIns="0" rIns="0" bIns="0" anchor="b" anchorCtr="0">
            <a:noAutofit/>
          </a:bodyPr>
          <a:lstStyle/>
          <a:p>
            <a:pPr algn="ctr" defTabSz="914400"/>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Giới</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thiệu</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chương</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trình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môn</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sinh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và</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các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cấp</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độ</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tổ</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chức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của</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thế</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giới</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sống</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8" name="Google Shape;402;p43"/>
          <p:cNvSpPr/>
          <p:nvPr/>
        </p:nvSpPr>
        <p:spPr>
          <a:xfrm>
            <a:off x="2939969" y="3087397"/>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59" name="Google Shape;402;p43"/>
          <p:cNvSpPr/>
          <p:nvPr/>
        </p:nvSpPr>
        <p:spPr>
          <a:xfrm>
            <a:off x="3929719" y="1680206"/>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11</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0" name="Google Shape;402;p43"/>
          <p:cNvSpPr/>
          <p:nvPr/>
        </p:nvSpPr>
        <p:spPr>
          <a:xfrm>
            <a:off x="4968044" y="3080517"/>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1" name="Google Shape;402;p43"/>
          <p:cNvSpPr/>
          <p:nvPr/>
        </p:nvSpPr>
        <p:spPr>
          <a:xfrm>
            <a:off x="5957794" y="1680206"/>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2" name="Google Shape;402;p43"/>
          <p:cNvSpPr/>
          <p:nvPr/>
        </p:nvSpPr>
        <p:spPr>
          <a:xfrm>
            <a:off x="6996119" y="3087108"/>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3" name="TextBox 62"/>
          <p:cNvSpPr txBox="1"/>
          <p:nvPr/>
        </p:nvSpPr>
        <p:spPr>
          <a:xfrm>
            <a:off x="2180377" y="635062"/>
            <a:ext cx="5464188" cy="461665"/>
          </a:xfrm>
          <a:prstGeom prst="rect">
            <a:avLst/>
          </a:prstGeom>
          <a:noFill/>
        </p:spPr>
        <p:txBody>
          <a:bodyPr wrap="none" rtlCol="0">
            <a:spAutoFit/>
          </a:bodyPr>
          <a:lstStyle/>
          <a:p>
            <a:pPr defTabSz="914400"/>
            <a:r>
              <a:rPr lang="vi-VN" sz="2400" dirty="0">
                <a:solidFill>
                  <a:prstClr val="white">
                    <a:lumMod val="95000"/>
                  </a:prstClr>
                </a:solidFill>
                <a:latin typeface="#9Slide02 Tieu de rat dai 01" panose="020B0604020202020204" charset="0"/>
                <a:ea typeface="#9Slide02 Tieu de rat dai 01" panose="020B0604020202020204" charset="0"/>
              </a:rPr>
              <a:t>Chương trình môn Sinh học bậc THPT</a:t>
            </a:r>
            <a:endParaRPr lang="en-US" sz="2400" dirty="0">
              <a:solidFill>
                <a:prstClr val="white">
                  <a:lumMod val="95000"/>
                </a:prstClr>
              </a:solidFill>
              <a:latin typeface="#9Slide02 Tieu de rat dai 01" panose="020B0604020202020204" charset="0"/>
              <a:ea typeface="#9Slide02 Tieu de rat dai 01" panose="020B0604020202020204" charset="0"/>
            </a:endParaRPr>
          </a:p>
        </p:txBody>
      </p:sp>
    </p:spTree>
    <p:extLst>
      <p:ext uri="{BB962C8B-B14F-4D97-AF65-F5344CB8AC3E}">
        <p14:creationId xmlns:p14="http://schemas.microsoft.com/office/powerpoint/2010/main" val="326582811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trò</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56" y="1123950"/>
            <a:ext cx="7102144" cy="3352800"/>
          </a:xfrm>
          <a:prstGeom prst="rect">
            <a:avLst/>
          </a:prstGeom>
        </p:spPr>
      </p:pic>
      <p:sp>
        <p:nvSpPr>
          <p:cNvPr id="8" name="Rectangle 7"/>
          <p:cNvSpPr/>
          <p:nvPr/>
        </p:nvSpPr>
        <p:spPr>
          <a:xfrm>
            <a:off x="2286000" y="4476750"/>
            <a:ext cx="48006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bệnh</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6450956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3" y="2383555"/>
            <a:ext cx="2659117" cy="27599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517" y="0"/>
            <a:ext cx="4800600" cy="238029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8800"/>
          <a:stretch/>
        </p:blipFill>
        <p:spPr>
          <a:xfrm>
            <a:off x="14453" y="2602"/>
            <a:ext cx="4321064" cy="238029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0878"/>
          <a:stretch/>
        </p:blipFill>
        <p:spPr>
          <a:xfrm>
            <a:off x="2673570" y="2383555"/>
            <a:ext cx="5105400" cy="2759945"/>
          </a:xfrm>
          <a:prstGeom prst="rect">
            <a:avLst/>
          </a:prstGeom>
        </p:spPr>
      </p:pic>
      <p:sp>
        <p:nvSpPr>
          <p:cNvPr id="8" name="Rectangle 7"/>
          <p:cNvSpPr/>
          <p:nvPr/>
        </p:nvSpPr>
        <p:spPr>
          <a:xfrm>
            <a:off x="7786853" y="2396036"/>
            <a:ext cx="1357147" cy="27474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latin typeface="Times New Roman" pitchFamily="18" charset="0"/>
                <a:cs typeface="Times New Roman" pitchFamily="18" charset="0"/>
              </a:rPr>
              <a:t>Lương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4112446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288924" cy="5143500"/>
          </a:xfrm>
        </p:spPr>
        <p:style>
          <a:lnRef idx="1">
            <a:schemeClr val="accent3"/>
          </a:lnRef>
          <a:fillRef idx="2">
            <a:schemeClr val="accent3"/>
          </a:fillRef>
          <a:effectRef idx="1">
            <a:schemeClr val="accent3"/>
          </a:effectRef>
          <a:fontRef idx="minor">
            <a:schemeClr val="dk1"/>
          </a:fontRef>
        </p:style>
      </p:pic>
      <p:sp>
        <p:nvSpPr>
          <p:cNvPr id="6" name="Rectangular Callout 5"/>
          <p:cNvSpPr/>
          <p:nvPr/>
        </p:nvSpPr>
        <p:spPr>
          <a:xfrm>
            <a:off x="6477000" y="0"/>
            <a:ext cx="2667000" cy="1447800"/>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dirty="0">
                <a:latin typeface="Times New Roman" pitchFamily="18" charset="0"/>
                <a:cs typeface="Times New Roman" pitchFamily="18" charset="0"/>
              </a:rPr>
              <a:t>Xây dựng nền kinh tế xanh, kinh tế tuần hoàn, thân thiện với môi trường</a:t>
            </a:r>
          </a:p>
        </p:txBody>
      </p:sp>
    </p:spTree>
    <p:extLst>
      <p:ext uri="{BB962C8B-B14F-4D97-AF65-F5344CB8AC3E}">
        <p14:creationId xmlns:p14="http://schemas.microsoft.com/office/powerpoint/2010/main" val="28680597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2099"/>
          <a:stretch/>
        </p:blipFill>
        <p:spPr>
          <a:xfrm>
            <a:off x="8326" y="0"/>
            <a:ext cx="9135674" cy="5086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trong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tương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66713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0982090"/>
              </p:ext>
            </p:extLst>
          </p:nvPr>
        </p:nvGraphicFramePr>
        <p:xfrm>
          <a:off x="0" y="10510"/>
          <a:ext cx="9144000" cy="5138652"/>
        </p:xfrm>
        <a:graphic>
          <a:graphicData uri="http://schemas.openxmlformats.org/drawingml/2006/table">
            <a:tbl>
              <a:tblPr firstRow="1" firstCol="1" bandRow="1"/>
              <a:tblGrid>
                <a:gridCol w="1604256">
                  <a:extLst>
                    <a:ext uri="{9D8B030D-6E8A-4147-A177-3AD203B41FA5}">
                      <a16:colId xmlns:a16="http://schemas.microsoft.com/office/drawing/2014/main" val="20000"/>
                    </a:ext>
                  </a:extLst>
                </a:gridCol>
                <a:gridCol w="2008646">
                  <a:extLst>
                    <a:ext uri="{9D8B030D-6E8A-4147-A177-3AD203B41FA5}">
                      <a16:colId xmlns:a16="http://schemas.microsoft.com/office/drawing/2014/main" val="20001"/>
                    </a:ext>
                  </a:extLst>
                </a:gridCol>
                <a:gridCol w="1886266">
                  <a:extLst>
                    <a:ext uri="{9D8B030D-6E8A-4147-A177-3AD203B41FA5}">
                      <a16:colId xmlns:a16="http://schemas.microsoft.com/office/drawing/2014/main" val="20002"/>
                    </a:ext>
                  </a:extLst>
                </a:gridCol>
                <a:gridCol w="1885380">
                  <a:extLst>
                    <a:ext uri="{9D8B030D-6E8A-4147-A177-3AD203B41FA5}">
                      <a16:colId xmlns:a16="http://schemas.microsoft.com/office/drawing/2014/main" val="20003"/>
                    </a:ext>
                  </a:extLst>
                </a:gridCol>
                <a:gridCol w="1759452">
                  <a:extLst>
                    <a:ext uri="{9D8B030D-6E8A-4147-A177-3AD203B41FA5}">
                      <a16:colId xmlns:a16="http://schemas.microsoft.com/office/drawing/2014/main" val="20004"/>
                    </a:ext>
                  </a:extLst>
                </a:gridCol>
              </a:tblGrid>
              <a:tr h="309806">
                <a:tc gridSpan="5">
                  <a:txBody>
                    <a:bodyPr/>
                    <a:lstStyle/>
                    <a:p>
                      <a:pPr algn="ctr">
                        <a:lnSpc>
                          <a:spcPct val="115000"/>
                        </a:lnSpc>
                        <a:spcAft>
                          <a:spcPts val="0"/>
                        </a:spcAft>
                      </a:pPr>
                      <a:r>
                        <a:rPr lang="de-DE" sz="1800" b="1" dirty="0">
                          <a:effectLst/>
                          <a:latin typeface="Times New Roman"/>
                          <a:ea typeface="Calibri"/>
                          <a:cs typeface="Times New Roman"/>
                        </a:rPr>
                        <a:t>Sinh học và các lĩnh vực của sinh học</a:t>
                      </a:r>
                      <a:endParaRPr lang="vi-VN" sz="14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69408">
                <a:tc>
                  <a:txBody>
                    <a:bodyPr/>
                    <a:lstStyle/>
                    <a:p>
                      <a:pPr algn="ctr">
                        <a:lnSpc>
                          <a:spcPct val="115000"/>
                        </a:lnSpc>
                        <a:spcAft>
                          <a:spcPts val="0"/>
                        </a:spcAft>
                      </a:pPr>
                      <a:r>
                        <a:rPr lang="de-DE" sz="1600" b="1" dirty="0">
                          <a:effectLst/>
                          <a:latin typeface="Times New Roman"/>
                          <a:ea typeface="Calibri"/>
                          <a:cs typeface="Times New Roman"/>
                        </a:rPr>
                        <a:t>Khái niệm và đối tượng</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Mục tiêu</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Các lĩnh vực nghiên cứu</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Vai trò</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Sinh học trong tương lai</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253776">
                <a:tc>
                  <a:txBody>
                    <a:bodyPr/>
                    <a:lstStyle/>
                    <a:p>
                      <a:pPr>
                        <a:lnSpc>
                          <a:spcPct val="115000"/>
                        </a:lnSpc>
                        <a:spcAft>
                          <a:spcPts val="0"/>
                        </a:spcAft>
                      </a:pPr>
                      <a:r>
                        <a:rPr lang="de-DE" sz="1600" dirty="0">
                          <a:effectLst/>
                          <a:latin typeface="Times New Roman"/>
                          <a:ea typeface="Calibri"/>
                          <a:cs typeface="Times New Roman"/>
                        </a:rPr>
                        <a:t>- KN: </a:t>
                      </a:r>
                      <a:r>
                        <a:rPr lang="vi-VN" sz="1600" dirty="0">
                          <a:effectLst/>
                          <a:latin typeface="Times New Roman"/>
                          <a:ea typeface="Calibri"/>
                          <a:cs typeface="Times New Roman"/>
                        </a:rPr>
                        <a:t>Sinh học là ngành KHTN nghiên cứu về sự sống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Đối tượng: các sinh vật cùng các cấp độ tổ chức của TG sống.</a:t>
                      </a:r>
                      <a:endParaRPr lang="vi-VN" sz="1200" dirty="0">
                        <a:effectLst/>
                        <a:latin typeface="Calibri"/>
                        <a:ea typeface="Calibri"/>
                        <a:cs typeface="Times New Roman"/>
                      </a:endParaRPr>
                    </a:p>
                    <a:p>
                      <a:pPr>
                        <a:lnSpc>
                          <a:spcPct val="115000"/>
                        </a:lnSpc>
                        <a:spcAft>
                          <a:spcPts val="0"/>
                        </a:spcAft>
                      </a:pPr>
                      <a:r>
                        <a:rPr lang="vi-VN" sz="1600" dirty="0">
                          <a:effectLst/>
                          <a:latin typeface="Times New Roman"/>
                          <a:ea typeface="Calibri"/>
                          <a:cs typeface="Times New Roman"/>
                        </a:rPr>
                        <a:t> </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Tìm hiểu cấu trúc và sự vận hành của các quá trình sống ở các cấp độ tổ chức của sự sống, qua đó con người có thể điều khiển, tối ưu hóa được nguồn tài nguyên sinh học cũng như phi sinh học, phục vụ cho sự phát triển của xã hội loài người một cách bền vững.</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Nghiên cứu cơ bản: tìm hiểu cấu trúc của các cấp độ tổ chức sống, phân loại, các thức vận hành và tiến hóa của thế giới sống.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Nghiên cứu ứng dụng: khám phá thế giới sống và tìm cách đưa những phát kiến mới ứng dụng vào thực tiễn cuộc sống.</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Vai trò của sinh học vô cùng đa dạng và to lớn, nó không chỉ giúp con người khỏe mạnh hơn, sống lâu hơn mà còn tác động vào đời sống học tập, đời sống tinh thần hàng ngày của con người.</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Sự kết hợp của ngành sinh học với hóa học, toán học, tin học và vật lí đang hình thành nên ngành sinh học hệ thống.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6097884"/>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 name="Title 1"/>
          <p:cNvSpPr>
            <a:spLocks noGrp="1"/>
          </p:cNvSpPr>
          <p:nvPr>
            <p:ph type="ctrTitle"/>
          </p:nvPr>
        </p:nvSpPr>
        <p:spPr>
          <a:xfrm>
            <a:off x="609600" y="1123955"/>
            <a:ext cx="7772400" cy="1102519"/>
          </a:xfrm>
        </p:spPr>
        <p:txBody>
          <a:bodyPr/>
          <a:lstStyle/>
          <a:p>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2</a:t>
            </a:r>
            <a:endParaRPr lang="vi-VN" dirty="0">
              <a:latin typeface="Times New Roman" pitchFamily="18" charset="0"/>
              <a:cs typeface="Times New Roman" pitchFamily="18" charset="0"/>
            </a:endParaRPr>
          </a:p>
        </p:txBody>
      </p:sp>
      <p:sp>
        <p:nvSpPr>
          <p:cNvPr id="3" name="Subtitle 2"/>
          <p:cNvSpPr>
            <a:spLocks noGrp="1"/>
          </p:cNvSpPr>
          <p:nvPr>
            <p:ph type="subTitle" idx="1"/>
          </p:nvPr>
        </p:nvSpPr>
        <p:spPr>
          <a:xfrm>
            <a:off x="1295400" y="2190750"/>
            <a:ext cx="6400800" cy="1314450"/>
          </a:xfrm>
        </p:spPr>
        <p:style>
          <a:lnRef idx="1">
            <a:schemeClr val="accent2"/>
          </a:lnRef>
          <a:fillRef idx="2">
            <a:schemeClr val="accent2"/>
          </a:fillRef>
          <a:effectRef idx="1">
            <a:schemeClr val="accent2"/>
          </a:effectRef>
          <a:fontRef idx="minor">
            <a:schemeClr val="dk1"/>
          </a:fontRef>
        </p:style>
        <p:txBody>
          <a:bodyPr>
            <a:normAutofit/>
          </a:bodyPr>
          <a:lstStyle/>
          <a:p>
            <a:r>
              <a:rPr lang="vi-VN" sz="3600" b="1" dirty="0">
                <a:latin typeface="Times New Roman" pitchFamily="18" charset="0"/>
                <a:cs typeface="Times New Roman" pitchFamily="18" charset="0"/>
              </a:rPr>
              <a:t>Tìm hiểu về các ngành nghề liên quan đến sinh học </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711732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276350"/>
            <a:ext cx="838200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vi-VN" sz="3200" dirty="0">
                <a:latin typeface="+mj-lt"/>
              </a:rPr>
              <a:t>- Sinh học và các ngành y – dược học.</a:t>
            </a:r>
          </a:p>
          <a:p>
            <a:r>
              <a:rPr lang="vi-VN" sz="3200" dirty="0">
                <a:latin typeface="+mj-lt"/>
              </a:rPr>
              <a:t>- Sinh học và ngành pháp y.</a:t>
            </a:r>
          </a:p>
          <a:p>
            <a:r>
              <a:rPr lang="vi-VN" sz="3200" dirty="0">
                <a:latin typeface="+mj-lt"/>
              </a:rPr>
              <a:t>- Sinh học và các ngành nông – lâm – ngư nghiệp.</a:t>
            </a:r>
          </a:p>
          <a:p>
            <a:r>
              <a:rPr lang="vi-VN" sz="3200" dirty="0">
                <a:latin typeface="+mj-lt"/>
              </a:rPr>
              <a:t>- Sinh học và công nghệ thực phẩm.</a:t>
            </a:r>
          </a:p>
          <a:p>
            <a:r>
              <a:rPr lang="vi-VN" sz="3200" dirty="0">
                <a:latin typeface="+mj-lt"/>
              </a:rPr>
              <a:t>- Sinh học và vấn đề bảo vệ môi trường.</a:t>
            </a:r>
          </a:p>
        </p:txBody>
      </p:sp>
      <p:sp>
        <p:nvSpPr>
          <p:cNvPr id="7" name="Rectangle 6"/>
          <p:cNvSpPr/>
          <p:nvPr/>
        </p:nvSpPr>
        <p:spPr>
          <a:xfrm>
            <a:off x="375744" y="691575"/>
            <a:ext cx="754905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vi-VN" sz="3200" b="1" dirty="0">
                <a:latin typeface="+mj-lt"/>
              </a:rPr>
              <a:t>Các ngành nghề liên quan đến sinh học</a:t>
            </a:r>
          </a:p>
        </p:txBody>
      </p:sp>
    </p:spTree>
    <p:extLst>
      <p:ext uri="{BB962C8B-B14F-4D97-AF65-F5344CB8AC3E}">
        <p14:creationId xmlns:p14="http://schemas.microsoft.com/office/powerpoint/2010/main" val="25055129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lstStyle/>
          <a:p>
            <a:r>
              <a:rPr lang="vi-VN" dirty="0"/>
              <a:t>Ngành y – dược học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39506"/>
            <a:ext cx="4233863" cy="31864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439506"/>
            <a:ext cx="3581400" cy="3186440"/>
          </a:xfrm>
          <a:prstGeom prst="rect">
            <a:avLst/>
          </a:prstGeom>
        </p:spPr>
      </p:pic>
    </p:spTree>
    <p:extLst>
      <p:ext uri="{BB962C8B-B14F-4D97-AF65-F5344CB8AC3E}">
        <p14:creationId xmlns:p14="http://schemas.microsoft.com/office/powerpoint/2010/main" val="2591340885"/>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Pháp 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00150"/>
            <a:ext cx="3657600" cy="3429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200150"/>
            <a:ext cx="4267200" cy="3429000"/>
          </a:xfrm>
          <a:prstGeom prst="rect">
            <a:avLst/>
          </a:prstGeom>
        </p:spPr>
      </p:pic>
    </p:spTree>
    <p:extLst>
      <p:ext uri="{BB962C8B-B14F-4D97-AF65-F5344CB8AC3E}">
        <p14:creationId xmlns:p14="http://schemas.microsoft.com/office/powerpoint/2010/main" val="3669393030"/>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 name="Title 1"/>
          <p:cNvSpPr>
            <a:spLocks noGrp="1"/>
          </p:cNvSpPr>
          <p:nvPr>
            <p:ph type="ctrTitle"/>
          </p:nvPr>
        </p:nvSpPr>
        <p:spPr>
          <a:xfrm>
            <a:off x="609600" y="1123955"/>
            <a:ext cx="7772400" cy="1102519"/>
          </a:xfrm>
        </p:spPr>
        <p:txBody>
          <a:bodyPr/>
          <a:lstStyle/>
          <a:p>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1</a:t>
            </a:r>
            <a:endParaRPr lang="vi-VN" dirty="0">
              <a:latin typeface="Times New Roman" pitchFamily="18" charset="0"/>
              <a:cs typeface="Times New Roman" pitchFamily="18" charset="0"/>
            </a:endParaRPr>
          </a:p>
        </p:txBody>
      </p:sp>
      <p:sp>
        <p:nvSpPr>
          <p:cNvPr id="3" name="Subtitle 2"/>
          <p:cNvSpPr>
            <a:spLocks noGrp="1"/>
          </p:cNvSpPr>
          <p:nvPr>
            <p:ph type="subTitle" idx="1"/>
          </p:nvPr>
        </p:nvSpPr>
        <p:spPr>
          <a:xfrm>
            <a:off x="1295400" y="2190750"/>
            <a:ext cx="6400800" cy="1314450"/>
          </a:xfrm>
        </p:spPr>
        <p:style>
          <a:lnRef idx="1">
            <a:schemeClr val="accent2"/>
          </a:lnRef>
          <a:fillRef idx="2">
            <a:schemeClr val="accent2"/>
          </a:fillRef>
          <a:effectRef idx="1">
            <a:schemeClr val="accent2"/>
          </a:effectRef>
          <a:fontRef idx="minor">
            <a:schemeClr val="dk1"/>
          </a:fontRef>
        </p:style>
        <p:txBody>
          <a:bodyPr>
            <a:normAutofit/>
          </a:bodyPr>
          <a:lstStyle/>
          <a:p>
            <a:r>
              <a:rPr lang="de-DE" sz="3600" b="1" dirty="0">
                <a:latin typeface="Times New Roman" pitchFamily="18" charset="0"/>
                <a:cs typeface="Times New Roman" pitchFamily="18" charset="0"/>
              </a:rPr>
              <a:t>Tìm hiểu về sinh học và các lĩnh vực của sinh học </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139900936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Nông – lâm – ngư nghiệp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047750"/>
            <a:ext cx="6705600" cy="3810000"/>
          </a:xfrm>
        </p:spPr>
      </p:pic>
    </p:spTree>
    <p:extLst>
      <p:ext uri="{BB962C8B-B14F-4D97-AF65-F5344CB8AC3E}">
        <p14:creationId xmlns:p14="http://schemas.microsoft.com/office/powerpoint/2010/main" val="410275341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Công nghệ thực phẩm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971550"/>
            <a:ext cx="6477000" cy="3810000"/>
          </a:xfrm>
        </p:spPr>
      </p:pic>
    </p:spTree>
    <p:extLst>
      <p:ext uri="{BB962C8B-B14F-4D97-AF65-F5344CB8AC3E}">
        <p14:creationId xmlns:p14="http://schemas.microsoft.com/office/powerpoint/2010/main" val="224032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Bảo vệ môi trường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00150"/>
            <a:ext cx="4572000" cy="33940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00150"/>
            <a:ext cx="4191000" cy="3429000"/>
          </a:xfrm>
          <a:prstGeom prst="rect">
            <a:avLst/>
          </a:prstGeom>
        </p:spPr>
      </p:pic>
    </p:spTree>
    <p:extLst>
      <p:ext uri="{BB962C8B-B14F-4D97-AF65-F5344CB8AC3E}">
        <p14:creationId xmlns:p14="http://schemas.microsoft.com/office/powerpoint/2010/main" val="315285775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2" y="996048"/>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20047" y="1509963"/>
            <a:ext cx="3094827" cy="784828"/>
          </a:xfrm>
          <a:prstGeom prst="rect">
            <a:avLst/>
          </a:prstGeom>
          <a:noFill/>
        </p:spPr>
        <p:txBody>
          <a:bodyPr wrap="square" lIns="91438" tIns="45719" rIns="91438" bIns="45719">
            <a:spAutoFit/>
          </a:bodyPr>
          <a:lstStyle/>
          <a:p>
            <a:r>
              <a:rPr lang="en-US" sz="4500" b="1" dirty="0" err="1">
                <a:solidFill>
                  <a:srgbClr val="FF0000"/>
                </a:solidFill>
                <a:latin typeface="Times New Roman" panose="02020603050405020304" pitchFamily="18" charset="0"/>
                <a:ea typeface="Calibri" panose="020F0502020204030204" pitchFamily="34" charset="0"/>
              </a:rPr>
              <a:t>Luyện</a:t>
            </a:r>
            <a:r>
              <a:rPr lang="en-US" sz="4500" b="1" dirty="0">
                <a:solidFill>
                  <a:srgbClr val="FF0000"/>
                </a:solidFill>
                <a:latin typeface="Times New Roman" panose="02020603050405020304" pitchFamily="18" charset="0"/>
                <a:ea typeface="Calibri" panose="020F0502020204030204" pitchFamily="34" charset="0"/>
              </a:rPr>
              <a:t> </a:t>
            </a:r>
            <a:r>
              <a:rPr lang="en-US" sz="4500" b="1" dirty="0" err="1">
                <a:solidFill>
                  <a:srgbClr val="FF0000"/>
                </a:solidFill>
                <a:latin typeface="Times New Roman" panose="02020603050405020304" pitchFamily="18" charset="0"/>
                <a:ea typeface="Calibri" panose="020F0502020204030204" pitchFamily="34" charset="0"/>
              </a:rPr>
              <a:t>tập</a:t>
            </a:r>
            <a:endParaRPr lang="en-US" sz="4500" dirty="0">
              <a:solidFill>
                <a:prstClr val="black"/>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3350"/>
            <a:ext cx="33528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HỎI LUYỆN TẬP</a:t>
            </a:r>
          </a:p>
        </p:txBody>
      </p:sp>
      <p:sp>
        <p:nvSpPr>
          <p:cNvPr id="5" name="Rectangle 4">
            <a:hlinkClick r:id="" action="ppaction://noaction"/>
          </p:cNvPr>
          <p:cNvSpPr/>
          <p:nvPr/>
        </p:nvSpPr>
        <p:spPr>
          <a:xfrm>
            <a:off x="838200" y="999782"/>
            <a:ext cx="6934200" cy="72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 Câu 1:</a:t>
            </a:r>
            <a:r>
              <a:rPr lang="vi-VN" sz="1400" dirty="0">
                <a:latin typeface="Calibri"/>
                <a:ea typeface="Calibri"/>
                <a:cs typeface="Times New Roman"/>
              </a:rPr>
              <a:t> </a:t>
            </a:r>
            <a:r>
              <a:rPr lang="vi-VN" dirty="0">
                <a:latin typeface="Times New Roman"/>
                <a:ea typeface="Arial"/>
                <a:cs typeface="Times New Roman"/>
              </a:rPr>
              <a:t>Hãy nêu các lĩnh vực nghiên cứu sinh học được tìm hiểu trong cấp Trung học phổ thông.</a:t>
            </a:r>
            <a:endParaRPr lang="vi-VN" sz="1400" dirty="0">
              <a:latin typeface="Calibri"/>
              <a:ea typeface="Calibri"/>
              <a:cs typeface="Times New Roman"/>
            </a:endParaRPr>
          </a:p>
        </p:txBody>
      </p:sp>
      <p:sp>
        <p:nvSpPr>
          <p:cNvPr id="6" name="Rectangle 5">
            <a:hlinkClick r:id="" action="ppaction://noaction"/>
          </p:cNvPr>
          <p:cNvSpPr/>
          <p:nvPr/>
        </p:nvSpPr>
        <p:spPr>
          <a:xfrm>
            <a:off x="838200" y="2190750"/>
            <a:ext cx="6934199" cy="72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Câu 2: Hãy cho biết một vài vật dụng mà em dùng hàng ngày là sản phẩm có liên quan trực tiếp đến các ứng dụng sinh học.</a:t>
            </a:r>
            <a:endParaRPr lang="vi-VN" sz="1400" dirty="0">
              <a:latin typeface="Calibri"/>
              <a:ea typeface="Calibri"/>
              <a:cs typeface="Times New Roman"/>
            </a:endParaRPr>
          </a:p>
        </p:txBody>
      </p:sp>
      <p:sp>
        <p:nvSpPr>
          <p:cNvPr id="7" name="Rectangle 6">
            <a:hlinkClick r:id="" action="ppaction://noaction"/>
          </p:cNvPr>
          <p:cNvSpPr/>
          <p:nvPr/>
        </p:nvSpPr>
        <p:spPr>
          <a:xfrm>
            <a:off x="838200" y="3333750"/>
            <a:ext cx="6934200" cy="72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Câu 3: Em hãy đưa ra ý kiến về triển vọng tương lai của ngành nghề chăm sóc sức khỏe?</a:t>
            </a:r>
            <a:endParaRPr lang="vi-VN" sz="1400" dirty="0">
              <a:latin typeface="Calibri"/>
              <a:ea typeface="Calibri"/>
              <a:cs typeface="Times New Roman"/>
            </a:endParaRPr>
          </a:p>
        </p:txBody>
      </p:sp>
    </p:spTree>
    <p:extLst>
      <p:ext uri="{BB962C8B-B14F-4D97-AF65-F5344CB8AC3E}">
        <p14:creationId xmlns:p14="http://schemas.microsoft.com/office/powerpoint/2010/main" val="698392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 y="133350"/>
            <a:ext cx="3494690" cy="354724"/>
          </a:xfrm>
        </p:spPr>
        <p:txBody>
          <a:bodyPr>
            <a:normAutofit fontScale="90000"/>
          </a:bodyPr>
          <a:lstStyle/>
          <a:p>
            <a:r>
              <a:rPr lang="en-US" dirty="0" err="1">
                <a:solidFill>
                  <a:srgbClr val="FF0000"/>
                </a:solidFill>
              </a:rPr>
              <a:t>PHIẾU</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TẬP</a:t>
            </a:r>
            <a:endParaRPr lang="vi-VN"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1217913"/>
              </p:ext>
            </p:extLst>
          </p:nvPr>
        </p:nvGraphicFramePr>
        <p:xfrm>
          <a:off x="152397" y="666751"/>
          <a:ext cx="8839202" cy="4890131"/>
        </p:xfrm>
        <a:graphic>
          <a:graphicData uri="http://schemas.openxmlformats.org/drawingml/2006/table">
            <a:tbl>
              <a:tblPr firstRow="1" firstCol="1" bandRow="1">
                <a:tableStyleId>{5940675A-B579-460E-94D1-54222C63F5DA}</a:tableStyleId>
              </a:tblPr>
              <a:tblGrid>
                <a:gridCol w="1550331">
                  <a:extLst>
                    <a:ext uri="{9D8B030D-6E8A-4147-A177-3AD203B41FA5}">
                      <a16:colId xmlns:a16="http://schemas.microsoft.com/office/drawing/2014/main" val="20000"/>
                    </a:ext>
                  </a:extLst>
                </a:gridCol>
                <a:gridCol w="2065394">
                  <a:extLst>
                    <a:ext uri="{9D8B030D-6E8A-4147-A177-3AD203B41FA5}">
                      <a16:colId xmlns:a16="http://schemas.microsoft.com/office/drawing/2014/main" val="20001"/>
                    </a:ext>
                  </a:extLst>
                </a:gridCol>
                <a:gridCol w="1822004">
                  <a:extLst>
                    <a:ext uri="{9D8B030D-6E8A-4147-A177-3AD203B41FA5}">
                      <a16:colId xmlns:a16="http://schemas.microsoft.com/office/drawing/2014/main" val="20002"/>
                    </a:ext>
                  </a:extLst>
                </a:gridCol>
                <a:gridCol w="1701165">
                  <a:extLst>
                    <a:ext uri="{9D8B030D-6E8A-4147-A177-3AD203B41FA5}">
                      <a16:colId xmlns:a16="http://schemas.microsoft.com/office/drawing/2014/main" val="20003"/>
                    </a:ext>
                  </a:extLst>
                </a:gridCol>
                <a:gridCol w="1700308">
                  <a:extLst>
                    <a:ext uri="{9D8B030D-6E8A-4147-A177-3AD203B41FA5}">
                      <a16:colId xmlns:a16="http://schemas.microsoft.com/office/drawing/2014/main" val="20004"/>
                    </a:ext>
                  </a:extLst>
                </a:gridCol>
              </a:tblGrid>
              <a:tr h="807530">
                <a:tc gridSpan="5">
                  <a:txBody>
                    <a:bodyPr/>
                    <a:lstStyle/>
                    <a:p>
                      <a:pPr algn="ctr">
                        <a:lnSpc>
                          <a:spcPct val="115000"/>
                        </a:lnSpc>
                        <a:spcAft>
                          <a:spcPts val="0"/>
                        </a:spcAft>
                      </a:pPr>
                      <a:r>
                        <a:rPr lang="de-DE" sz="2400" b="1" dirty="0">
                          <a:effectLst/>
                          <a:latin typeface="Times New Roman" pitchFamily="18" charset="0"/>
                          <a:cs typeface="Times New Roman" pitchFamily="18" charset="0"/>
                        </a:rPr>
                        <a:t>SINH HỌC VÀ CÁC LĨNH VỰC CỦA SINH HỌC</a:t>
                      </a:r>
                      <a:endParaRPr lang="vi-VN" sz="1800" b="1" dirty="0">
                        <a:effectLst/>
                        <a:latin typeface="Times New Roman" pitchFamily="18" charset="0"/>
                        <a:ea typeface="Calibri"/>
                        <a:cs typeface="Times New Roman" pitchFamily="18" charset="0"/>
                      </a:endParaRPr>
                    </a:p>
                  </a:txBody>
                  <a:tcPr marL="68580" marR="68580" marT="0" marB="0">
                    <a:solidFill>
                      <a:srgbClr val="FFFFCC"/>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1391174">
                <a:tc>
                  <a:txBody>
                    <a:bodyPr/>
                    <a:lstStyle/>
                    <a:p>
                      <a:pPr algn="ctr">
                        <a:lnSpc>
                          <a:spcPct val="115000"/>
                        </a:lnSpc>
                        <a:spcAft>
                          <a:spcPts val="0"/>
                        </a:spcAft>
                      </a:pPr>
                      <a:r>
                        <a:rPr lang="de-DE" sz="2000" b="1" dirty="0">
                          <a:effectLst/>
                          <a:latin typeface="Times New Roman" pitchFamily="18" charset="0"/>
                          <a:cs typeface="Times New Roman" pitchFamily="18" charset="0"/>
                        </a:rPr>
                        <a:t>Khái niệm và đối tượng</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Mục tiêu</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Các lĩnh vực nghiên cứu</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Vai trò</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Sinh học trong tương lai</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extLst>
                  <a:ext uri="{0D108BD9-81ED-4DB2-BD59-A6C34878D82A}">
                    <a16:rowId xmlns:a16="http://schemas.microsoft.com/office/drawing/2014/main" val="10001"/>
                  </a:ext>
                </a:extLst>
              </a:tr>
              <a:tr h="2691427">
                <a:tc>
                  <a:txBody>
                    <a:bodyPr/>
                    <a:lstStyle/>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a:effectLst/>
                        </a:rPr>
                        <a:t> </a:t>
                      </a:r>
                      <a:endParaRPr lang="vi-VN" sz="110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963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0" name="Rectangle 11">
            <a:extLst>
              <a:ext uri="{FF2B5EF4-FFF2-40B4-BE49-F238E27FC236}">
                <a16:creationId xmlns:a16="http://schemas.microsoft.com/office/drawing/2014/main" id="{BB61B6B9-5F2E-4E24-852D-D871D2FA0570}"/>
              </a:ext>
            </a:extLst>
          </p:cNvPr>
          <p:cNvSpPr/>
          <p:nvPr/>
        </p:nvSpPr>
        <p:spPr>
          <a:xfrm>
            <a:off x="60973" y="44939"/>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Khái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niệm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và</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tượng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2" name="Rectangle 1"/>
          <p:cNvSpPr/>
          <p:nvPr/>
        </p:nvSpPr>
        <p:spPr>
          <a:xfrm>
            <a:off x="228606" y="771490"/>
            <a:ext cx="7160935" cy="523220"/>
          </a:xfrm>
          <a:prstGeom prst="rect">
            <a:avLst/>
          </a:prstGeom>
        </p:spPr>
        <p:txBody>
          <a:bodyPr wrap="none">
            <a:spAutoFit/>
          </a:bodyPr>
          <a:lstStyle/>
          <a:p>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KHTN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endParaRPr lang="vi-VN" sz="2800" dirty="0">
              <a:latin typeface="Times New Roman" pitchFamily="18" charset="0"/>
              <a:cs typeface="Times New Roman" pitchFamily="18" charset="0"/>
            </a:endParaRPr>
          </a:p>
        </p:txBody>
      </p:sp>
      <p:pic>
        <p:nvPicPr>
          <p:cNvPr id="5" name="Picture 4" descr="Background pattern&#10;&#10;Description automatically generated with low confidence">
            <a:extLst>
              <a:ext uri="{FF2B5EF4-FFF2-40B4-BE49-F238E27FC236}">
                <a16:creationId xmlns:a16="http://schemas.microsoft.com/office/drawing/2014/main" id="{6E987993-75CE-BF92-5C74-CFD9CB206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603" y="1330839"/>
            <a:ext cx="6934200" cy="3351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367455" y="4743385"/>
            <a:ext cx="3810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dirty="0">
                <a:latin typeface="+mj-lt"/>
              </a:rPr>
              <a:t> Sự sống trên Trái Đất</a:t>
            </a:r>
          </a:p>
        </p:txBody>
      </p:sp>
    </p:spTree>
    <p:extLst>
      <p:ext uri="{BB962C8B-B14F-4D97-AF65-F5344CB8AC3E}">
        <p14:creationId xmlns:p14="http://schemas.microsoft.com/office/powerpoint/2010/main" val="179108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Khái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niệm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và</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tượng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2" name="TextBox 1"/>
          <p:cNvSpPr txBox="1"/>
          <p:nvPr/>
        </p:nvSpPr>
        <p:spPr>
          <a:xfrm>
            <a:off x="381000" y="819155"/>
            <a:ext cx="8001000"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Các sinh vật cùng các cấp độ tổ chức của TG sống.</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11" y="1733665"/>
            <a:ext cx="2876549" cy="2936873"/>
          </a:xfrm>
          <a:prstGeom prst="ellipse">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9" y="1733659"/>
            <a:ext cx="2590799" cy="2936874"/>
          </a:xfrm>
          <a:prstGeom prst="ellipse">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p:spPr>
      </p:pic>
      <p:sp>
        <p:nvSpPr>
          <p:cNvPr id="6" name="TextBox 5"/>
          <p:cNvSpPr txBox="1"/>
          <p:nvPr/>
        </p:nvSpPr>
        <p:spPr>
          <a:xfrm>
            <a:off x="2895600" y="4718332"/>
            <a:ext cx="281940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10" y="1962150"/>
            <a:ext cx="3276601" cy="2438400"/>
          </a:xfrm>
          <a:prstGeom prst="rect">
            <a:avLst/>
          </a:prstGeom>
        </p:spPr>
      </p:pic>
    </p:spTree>
    <p:extLst>
      <p:ext uri="{BB962C8B-B14F-4D97-AF65-F5344CB8AC3E}">
        <p14:creationId xmlns:p14="http://schemas.microsoft.com/office/powerpoint/2010/main" val="336280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463" y="646231"/>
            <a:ext cx="8702344" cy="2230320"/>
          </a:xfrm>
        </p:spPr>
        <p:txBody>
          <a:bodyPr>
            <a:normAutofit/>
          </a:bodyPr>
          <a:lstStyle/>
          <a:p>
            <a:pPr marL="0" indent="0" algn="just">
              <a:buNone/>
            </a:pPr>
            <a:r>
              <a:rPr lang="de-DE" sz="2800" dirty="0">
                <a:latin typeface="Times New Roman" pitchFamily="18" charset="0"/>
                <a:ea typeface="Calibri"/>
                <a:cs typeface="Times New Roman" pitchFamily="18" charset="0"/>
              </a:rPr>
              <a:t>Tìm hiểu cấu trúc và sự vận hành của các quá trình sống ở các cấp độ tổ chức của sự sống, qua đó con người có thể điều khiển, tối ưu hóa được nguồn tài nguyên sinh học cũng như phi sinh học, phục vụ cho sự phát triển của xã hội loài người một cách bền vững.</a:t>
            </a:r>
            <a:endParaRPr lang="vi-VN" sz="2800" dirty="0">
              <a:latin typeface="Times New Roman" pitchFamily="18" charset="0"/>
              <a:cs typeface="Times New Roman" pitchFamily="18" charset="0"/>
            </a:endParaRPr>
          </a:p>
        </p:txBody>
      </p:sp>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Mục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tiêu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870638"/>
            <a:ext cx="9135674" cy="2266950"/>
          </a:xfrm>
          <a:prstGeom prst="rect">
            <a:avLst/>
          </a:prstGeom>
        </p:spPr>
      </p:pic>
    </p:spTree>
    <p:extLst>
      <p:ext uri="{BB962C8B-B14F-4D97-AF65-F5344CB8AC3E}">
        <p14:creationId xmlns:p14="http://schemas.microsoft.com/office/powerpoint/2010/main" val="3661237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lĩnh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vực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 y="646230"/>
            <a:ext cx="9135674" cy="4038600"/>
          </a:xfrm>
          <a:prstGeom prst="rect">
            <a:avLst/>
          </a:prstGeom>
        </p:spPr>
      </p:pic>
      <p:sp>
        <p:nvSpPr>
          <p:cNvPr id="9" name="Rectangle 8"/>
          <p:cNvSpPr/>
          <p:nvPr/>
        </p:nvSpPr>
        <p:spPr>
          <a:xfrm>
            <a:off x="8326" y="4684830"/>
            <a:ext cx="9135674" cy="4586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lĩnh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cứu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3374749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lĩnh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vực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7" name="Rectangle 6"/>
          <p:cNvSpPr/>
          <p:nvPr/>
        </p:nvSpPr>
        <p:spPr>
          <a:xfrm>
            <a:off x="838200" y="1962150"/>
            <a:ext cx="2286000" cy="1295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endParaRPr lang="vi-VN" sz="3200" b="1" dirty="0">
              <a:latin typeface="Times New Roman" pitchFamily="18" charset="0"/>
              <a:cs typeface="Times New Roman" pitchFamily="18" charset="0"/>
            </a:endParaRPr>
          </a:p>
        </p:txBody>
      </p:sp>
      <p:sp>
        <p:nvSpPr>
          <p:cNvPr id="8" name="Left-Up Arrow 7"/>
          <p:cNvSpPr/>
          <p:nvPr/>
        </p:nvSpPr>
        <p:spPr>
          <a:xfrm rot="7868640">
            <a:off x="2927146" y="1398865"/>
            <a:ext cx="2488300" cy="2359335"/>
          </a:xfrm>
          <a:prstGeom prst="leftUpArrow">
            <a:avLst>
              <a:gd name="adj1" fmla="val 10349"/>
              <a:gd name="adj2" fmla="val 25438"/>
              <a:gd name="adj3" fmla="val 1742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9" name="Rounded Rectangle 8"/>
          <p:cNvSpPr/>
          <p:nvPr/>
        </p:nvSpPr>
        <p:spPr>
          <a:xfrm>
            <a:off x="4811110" y="789245"/>
            <a:ext cx="3799490" cy="11729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3200" dirty="0">
                <a:latin typeface="Times New Roman" pitchFamily="18" charset="0"/>
                <a:cs typeface="Times New Roman" pitchFamily="18" charset="0"/>
              </a:rPr>
              <a:t>Nghiên cứu cơ bản</a:t>
            </a:r>
            <a:endParaRPr lang="vi-VN" sz="3200" dirty="0">
              <a:latin typeface="Times New Roman" pitchFamily="18" charset="0"/>
              <a:cs typeface="Times New Roman" pitchFamily="18" charset="0"/>
            </a:endParaRPr>
          </a:p>
        </p:txBody>
      </p:sp>
      <p:sp>
        <p:nvSpPr>
          <p:cNvPr id="10" name="Rounded Rectangle 9"/>
          <p:cNvSpPr/>
          <p:nvPr/>
        </p:nvSpPr>
        <p:spPr>
          <a:xfrm>
            <a:off x="4724400" y="3311415"/>
            <a:ext cx="3886200" cy="1295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3200" dirty="0">
                <a:latin typeface="Times New Roman" pitchFamily="18" charset="0"/>
                <a:cs typeface="Times New Roman" pitchFamily="18" charset="0"/>
              </a:rPr>
              <a:t>Nghiên cứu ứng dụng</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748658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439" r="9787" b="6604"/>
          <a:stretch/>
        </p:blipFill>
        <p:spPr>
          <a:xfrm>
            <a:off x="170794" y="0"/>
            <a:ext cx="6705598" cy="5143500"/>
          </a:xfrm>
          <a:prstGeom prst="ellipse">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6" name="Oval Callout 5"/>
          <p:cNvSpPr/>
          <p:nvPr/>
        </p:nvSpPr>
        <p:spPr>
          <a:xfrm>
            <a:off x="6316716" y="1"/>
            <a:ext cx="2774732" cy="150495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415239314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782</Words>
  <Application>Microsoft Office PowerPoint</Application>
  <PresentationFormat>On-screen Show (16:9)</PresentationFormat>
  <Paragraphs>90</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#9Slide02 Tieu de rat dai 01</vt:lpstr>
      <vt:lpstr>Arial</vt:lpstr>
      <vt:lpstr>Calibri</vt:lpstr>
      <vt:lpstr>Calibri Light</vt:lpstr>
      <vt:lpstr>Times New Roman</vt:lpstr>
      <vt:lpstr>Tinos</vt:lpstr>
      <vt:lpstr>Office Theme</vt:lpstr>
      <vt:lpstr>2_Office Theme</vt:lpstr>
      <vt:lpstr>PowerPoint Presentation</vt:lpstr>
      <vt:lpstr>HOẠT ĐỘNG 1</vt:lpstr>
      <vt:lpstr>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Ngành y – dược học</vt:lpstr>
      <vt:lpstr>Pháp y</vt:lpstr>
      <vt:lpstr>Nông – lâm – ngư nghiệp</vt:lpstr>
      <vt:lpstr>Công nghệ thực phẩm</vt:lpstr>
      <vt:lpstr>Bảo vệ môi trường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PC</cp:lastModifiedBy>
  <cp:revision>1</cp:revision>
  <dcterms:created xsi:type="dcterms:W3CDTF">2021-07-22T17:31:00Z</dcterms:created>
  <dcterms:modified xsi:type="dcterms:W3CDTF">2025-09-22T13:56:15Z</dcterms:modified>
</cp:coreProperties>
</file>