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59" r:id="rId2"/>
    <p:sldId id="274" r:id="rId3"/>
    <p:sldId id="324" r:id="rId4"/>
    <p:sldId id="273" r:id="rId5"/>
    <p:sldId id="357" r:id="rId6"/>
    <p:sldId id="358" r:id="rId7"/>
    <p:sldId id="351" r:id="rId8"/>
    <p:sldId id="334" r:id="rId9"/>
    <p:sldId id="348" r:id="rId10"/>
    <p:sldId id="349" r:id="rId11"/>
    <p:sldId id="354" r:id="rId12"/>
    <p:sldId id="355" r:id="rId13"/>
    <p:sldId id="352" r:id="rId14"/>
    <p:sldId id="353" r:id="rId15"/>
    <p:sldId id="325" r:id="rId16"/>
    <p:sldId id="317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FF99CC"/>
    <a:srgbClr val="F7DADE"/>
    <a:srgbClr val="FFFFFF"/>
    <a:srgbClr val="FFCCFF"/>
    <a:srgbClr val="A493C6"/>
    <a:srgbClr val="D0DEEC"/>
    <a:srgbClr val="6593C3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9" autoAdjust="0"/>
    <p:restoredTop sz="93963" autoAdjust="0"/>
  </p:normalViewPr>
  <p:slideViewPr>
    <p:cSldViewPr snapToGrid="0" showGuides="1">
      <p:cViewPr varScale="1">
        <p:scale>
          <a:sx n="48" d="100"/>
          <a:sy n="48" d="100"/>
        </p:scale>
        <p:origin x="1156" y="3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1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1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42274" y="76893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64904" y="68385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9229" y="782976"/>
            <a:ext cx="8074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</a:rPr>
              <a:t>Complete the sentences using the correct forms of the words in </a:t>
            </a:r>
            <a:r>
              <a:rPr lang="en-US" sz="2000" b="1" dirty="0">
                <a:solidFill>
                  <a:srgbClr val="7760A8"/>
                </a:solidFill>
                <a:effectLst/>
              </a:rPr>
              <a:t>1</a:t>
            </a:r>
            <a:r>
              <a:rPr lang="en-US" sz="2000" b="1" dirty="0">
                <a:effectLst/>
              </a:rPr>
              <a:t>. </a:t>
            </a: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DA257-4E12-2F5B-218E-1B7EE6FBB95C}"/>
              </a:ext>
            </a:extLst>
          </p:cNvPr>
          <p:cNvSpPr txBox="1"/>
          <p:nvPr/>
        </p:nvSpPr>
        <p:spPr>
          <a:xfrm>
            <a:off x="148109" y="1287951"/>
            <a:ext cx="884777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E45983"/>
                </a:solidFill>
                <a:effectLst/>
              </a:rPr>
              <a:t>1. </a:t>
            </a:r>
            <a:r>
              <a:rPr lang="en-US" sz="2600">
                <a:effectLst/>
              </a:rPr>
              <a:t>Language </a:t>
            </a:r>
            <a:r>
              <a:rPr lang="en-US" sz="2600" dirty="0">
                <a:effectLst/>
              </a:rPr>
              <a:t>is considered the most important feature of a </a:t>
            </a:r>
            <a:r>
              <a:rPr lang="en-US" sz="2600">
                <a:effectLst/>
              </a:rPr>
              <a:t>nation’s </a:t>
            </a:r>
            <a:r>
              <a:rPr lang="en-US" sz="2600">
                <a:solidFill>
                  <a:srgbClr val="6B6D70"/>
                </a:solidFill>
                <a:effectLst/>
              </a:rPr>
              <a:t>_________</a:t>
            </a:r>
            <a:r>
              <a:rPr lang="en-US" sz="2600">
                <a:effectLst/>
              </a:rPr>
              <a:t>.</a:t>
            </a:r>
          </a:p>
          <a:p>
            <a:endParaRPr lang="en-US" sz="600" dirty="0">
              <a:effectLst/>
            </a:endParaRPr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2. </a:t>
            </a:r>
            <a:r>
              <a:rPr lang="en-US" sz="2600" dirty="0">
                <a:effectLst/>
              </a:rPr>
              <a:t>Most New </a:t>
            </a:r>
            <a:r>
              <a:rPr lang="en-US" sz="2600">
                <a:effectLst/>
              </a:rPr>
              <a:t>Year’s </a:t>
            </a:r>
            <a:r>
              <a:rPr lang="en-US" sz="2600">
                <a:solidFill>
                  <a:srgbClr val="6B6D70"/>
                </a:solidFill>
                <a:effectLst/>
              </a:rPr>
              <a:t>__________ </a:t>
            </a:r>
            <a:r>
              <a:rPr lang="en-US" sz="2600" dirty="0">
                <a:effectLst/>
              </a:rPr>
              <a:t>begin on 31 </a:t>
            </a:r>
            <a:r>
              <a:rPr lang="en-US" sz="2600">
                <a:effectLst/>
              </a:rPr>
              <a:t>December.</a:t>
            </a:r>
          </a:p>
          <a:p>
            <a:r>
              <a:rPr lang="en-US" sz="600">
                <a:effectLst/>
              </a:rPr>
              <a:t> </a:t>
            </a:r>
            <a:br>
              <a:rPr lang="en-US" sz="2600" dirty="0">
                <a:effectLst/>
              </a:rPr>
            </a:br>
            <a:r>
              <a:rPr lang="en-US" sz="2600" b="1" dirty="0">
                <a:solidFill>
                  <a:srgbClr val="E45983"/>
                </a:solidFill>
                <a:effectLst/>
              </a:rPr>
              <a:t>3. </a:t>
            </a:r>
            <a:r>
              <a:rPr lang="en-US" sz="2600">
                <a:effectLst/>
              </a:rPr>
              <a:t>The </a:t>
            </a:r>
            <a:r>
              <a:rPr lang="en-US" sz="2600">
                <a:solidFill>
                  <a:srgbClr val="6B6D70"/>
                </a:solidFill>
                <a:effectLst/>
              </a:rPr>
              <a:t>________ </a:t>
            </a:r>
            <a:r>
              <a:rPr lang="en-US" sz="2600" dirty="0">
                <a:effectLst/>
              </a:rPr>
              <a:t>of that custom is still a mystery to local </a:t>
            </a:r>
            <a:r>
              <a:rPr lang="en-US" sz="2600">
                <a:effectLst/>
              </a:rPr>
              <a:t>people.</a:t>
            </a:r>
          </a:p>
          <a:p>
            <a:r>
              <a:rPr lang="en-US" sz="600">
                <a:effectLst/>
              </a:rPr>
              <a:t> </a:t>
            </a:r>
            <a:endParaRPr lang="en-US" sz="600" dirty="0"/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4. </a:t>
            </a:r>
            <a:r>
              <a:rPr lang="en-US" sz="2600" dirty="0">
                <a:effectLst/>
              </a:rPr>
              <a:t>This article discusses current </a:t>
            </a:r>
            <a:r>
              <a:rPr lang="en-US" sz="2600" dirty="0">
                <a:solidFill>
                  <a:srgbClr val="6B6D70"/>
                </a:solidFill>
                <a:effectLst/>
              </a:rPr>
              <a:t>_________ </a:t>
            </a:r>
            <a:r>
              <a:rPr lang="en-US" sz="2600" dirty="0">
                <a:effectLst/>
              </a:rPr>
              <a:t>in fashion styles among young </a:t>
            </a:r>
            <a:r>
              <a:rPr lang="en-US" sz="2600">
                <a:effectLst/>
              </a:rPr>
              <a:t>people.</a:t>
            </a:r>
          </a:p>
          <a:p>
            <a:r>
              <a:rPr lang="en-US" sz="600">
                <a:effectLst/>
              </a:rPr>
              <a:t> </a:t>
            </a:r>
            <a:endParaRPr lang="en-US" sz="600" dirty="0">
              <a:effectLst/>
            </a:endParaRPr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5. </a:t>
            </a:r>
            <a:r>
              <a:rPr lang="en-US" sz="2600">
                <a:effectLst/>
              </a:rPr>
              <a:t>The </a:t>
            </a:r>
            <a:r>
              <a:rPr lang="en-US" sz="2600">
                <a:solidFill>
                  <a:srgbClr val="6B6D70"/>
                </a:solidFill>
                <a:effectLst/>
              </a:rPr>
              <a:t>___________ </a:t>
            </a:r>
            <a:r>
              <a:rPr lang="en-US" sz="2600" dirty="0">
                <a:effectLst/>
              </a:rPr>
              <a:t>of cycling among young people has increased. 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B7DBF-D346-5D45-8692-14FC2A334B3F}"/>
              </a:ext>
            </a:extLst>
          </p:cNvPr>
          <p:cNvSpPr txBox="1"/>
          <p:nvPr/>
        </p:nvSpPr>
        <p:spPr>
          <a:xfrm>
            <a:off x="1332483" y="1693760"/>
            <a:ext cx="14157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identity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7B1D7-6387-8F42-9833-E0250E65B35F}"/>
              </a:ext>
            </a:extLst>
          </p:cNvPr>
          <p:cNvSpPr txBox="1"/>
          <p:nvPr/>
        </p:nvSpPr>
        <p:spPr>
          <a:xfrm>
            <a:off x="2845275" y="2167827"/>
            <a:ext cx="1601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festivities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2FAFD-44F6-2744-9325-9AD96B7E3BE8}"/>
              </a:ext>
            </a:extLst>
          </p:cNvPr>
          <p:cNvSpPr txBox="1"/>
          <p:nvPr/>
        </p:nvSpPr>
        <p:spPr>
          <a:xfrm>
            <a:off x="1164282" y="2653474"/>
            <a:ext cx="11352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origin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E80CA-36B3-1B4C-9F33-9B6E26CD9D19}"/>
              </a:ext>
            </a:extLst>
          </p:cNvPr>
          <p:cNvSpPr txBox="1"/>
          <p:nvPr/>
        </p:nvSpPr>
        <p:spPr>
          <a:xfrm>
            <a:off x="4571998" y="3132569"/>
            <a:ext cx="1229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trends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DBB9A-B460-7A49-B6F2-60C27AC94298}"/>
              </a:ext>
            </a:extLst>
          </p:cNvPr>
          <p:cNvSpPr txBox="1"/>
          <p:nvPr/>
        </p:nvSpPr>
        <p:spPr>
          <a:xfrm>
            <a:off x="1146273" y="4045720"/>
            <a:ext cx="17748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popularity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27BEB8-A647-EFE4-60B4-98BC080E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302436"/>
              </p:ext>
            </p:extLst>
          </p:nvPr>
        </p:nvGraphicFramePr>
        <p:xfrm>
          <a:off x="208548" y="708710"/>
          <a:ext cx="8807116" cy="428853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8807116">
                  <a:extLst>
                    <a:ext uri="{9D8B030D-6E8A-4147-A177-3AD203B41FA5}">
                      <a16:colId xmlns:a16="http://schemas.microsoft.com/office/drawing/2014/main" val="630712226"/>
                    </a:ext>
                  </a:extLst>
                </a:gridCol>
              </a:tblGrid>
              <a:tr h="144742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Remember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4076134734"/>
                  </a:ext>
                </a:extLst>
              </a:tr>
              <a:tr h="311915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There are two types of articles in English: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indefinite (a/an)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and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definite (the).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use the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indefinite articles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and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an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before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singular, countable nouns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when 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the reader or the listener does not know which one we are referring to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/>
                    </a:p>
                    <a:p>
                      <a:r>
                        <a:rPr lang="en-US" sz="2000" i="1" kern="1200" dirty="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 want to buy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souvenir.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use the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definite article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before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singular or plural nouns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when we think that 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the reader or the listener knows what we are referring to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because of the following: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there is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only one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in general or only one in that context. 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sun rises in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east. </a:t>
                      </a:r>
                      <a:endParaRPr lang="en-US" sz="2000" dirty="0"/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 it has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already been mentioned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 boy lost a watch. A woman found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watch and returned it to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boy.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 we refer to a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musical instrument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>
                        <a:effectLst/>
                      </a:endParaRPr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I’m learning to play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piano.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62146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06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27BEB8-A647-EFE4-60B4-98BC080E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71536"/>
              </p:ext>
            </p:extLst>
          </p:nvPr>
        </p:nvGraphicFramePr>
        <p:xfrm>
          <a:off x="318406" y="922396"/>
          <a:ext cx="8507188" cy="3636137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8507188">
                  <a:extLst>
                    <a:ext uri="{9D8B030D-6E8A-4147-A177-3AD203B41FA5}">
                      <a16:colId xmlns:a16="http://schemas.microsoft.com/office/drawing/2014/main" val="630712226"/>
                    </a:ext>
                  </a:extLst>
                </a:gridCol>
              </a:tblGrid>
              <a:tr h="330310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Remember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4076134734"/>
                  </a:ext>
                </a:extLst>
              </a:tr>
              <a:tr h="330582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also use the definite article the with: </a:t>
                      </a:r>
                      <a:endParaRPr lang="en-US" sz="2000" dirty="0"/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countries whose names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include words like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kingdom or state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, or countries which have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plural nouns as their names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UK (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United Kingdom),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US (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United States of America),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Philippines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-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oceans, seas, mountain ranges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, etc. 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Pacific is the largest of all oceans.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do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not need an article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with plural, countable nouns or uncountable nouns which are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in a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generic or non-specific way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Tigers are endangered animals. </a:t>
                      </a:r>
                      <a:endParaRPr lang="en-US" sz="2000" dirty="0"/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62146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40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524572" y="7804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544367" y="69322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1527" y="808238"/>
            <a:ext cx="7710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Circle the correct answer to complete each of the sentences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AEA3B-5A8B-E470-6805-96361917434E}"/>
              </a:ext>
            </a:extLst>
          </p:cNvPr>
          <p:cNvSpPr txBox="1"/>
          <p:nvPr/>
        </p:nvSpPr>
        <p:spPr>
          <a:xfrm>
            <a:off x="179891" y="1408718"/>
            <a:ext cx="86907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45983"/>
                </a:solidFill>
                <a:effectLst/>
              </a:rPr>
              <a:t>1. </a:t>
            </a:r>
            <a:r>
              <a:rPr lang="en-US" sz="2400" dirty="0">
                <a:effectLst/>
              </a:rPr>
              <a:t>One of the most common traditions during the Mid-Autumn Festival is admiring </a:t>
            </a:r>
            <a:r>
              <a:rPr lang="en-US" sz="2400">
                <a:solidFill>
                  <a:srgbClr val="3875B2"/>
                </a:solidFill>
                <a:effectLst/>
              </a:rPr>
              <a:t>full moon </a:t>
            </a:r>
            <a:r>
              <a:rPr lang="en-US" sz="2400">
                <a:effectLst/>
              </a:rPr>
              <a:t>/ </a:t>
            </a:r>
            <a:r>
              <a:rPr lang="en-US" sz="2400" dirty="0">
                <a:solidFill>
                  <a:srgbClr val="3875B2"/>
                </a:solidFill>
                <a:effectLst/>
              </a:rPr>
              <a:t>the full moon</a:t>
            </a:r>
            <a:r>
              <a:rPr lang="en-US" sz="2400" dirty="0">
                <a:effectLst/>
              </a:rPr>
              <a:t>. </a:t>
            </a:r>
            <a:endParaRPr lang="en-US" sz="2400" dirty="0"/>
          </a:p>
          <a:p>
            <a:r>
              <a:rPr lang="en-US" sz="2400" b="1" dirty="0">
                <a:solidFill>
                  <a:srgbClr val="E45983"/>
                </a:solidFill>
                <a:effectLst/>
              </a:rPr>
              <a:t>2. </a:t>
            </a:r>
            <a:r>
              <a:rPr lang="en-US" sz="2400" dirty="0">
                <a:effectLst/>
              </a:rPr>
              <a:t>Charles Lindbergh was the first person to fly solo </a:t>
            </a:r>
            <a:r>
              <a:rPr lang="en-US" sz="2400">
                <a:effectLst/>
              </a:rPr>
              <a:t>across </a:t>
            </a:r>
            <a:r>
              <a:rPr lang="en-US" sz="2400">
                <a:solidFill>
                  <a:srgbClr val="3875B2"/>
                </a:solidFill>
                <a:effectLst/>
              </a:rPr>
              <a:t>Atlantic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Atlantic</a:t>
            </a:r>
            <a:r>
              <a:rPr lang="en-US" sz="2400" dirty="0">
                <a:effectLst/>
              </a:rPr>
              <a:t>.</a:t>
            </a:r>
            <a:br>
              <a:rPr lang="en-US" sz="2400" dirty="0">
                <a:effectLst/>
              </a:rPr>
            </a:br>
            <a:r>
              <a:rPr lang="en-US" sz="2400" b="1" dirty="0">
                <a:solidFill>
                  <a:srgbClr val="E45983"/>
                </a:solidFill>
                <a:effectLst/>
              </a:rPr>
              <a:t>3. </a:t>
            </a:r>
            <a:r>
              <a:rPr lang="en-US" sz="2400" dirty="0">
                <a:solidFill>
                  <a:srgbClr val="3875B2"/>
                </a:solidFill>
                <a:effectLst/>
              </a:rPr>
              <a:t>The </a:t>
            </a:r>
            <a:r>
              <a:rPr lang="en-US" sz="2400">
                <a:solidFill>
                  <a:srgbClr val="3875B2"/>
                </a:solidFill>
                <a:effectLst/>
              </a:rPr>
              <a:t>Vietnamese women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Vietnamese </a:t>
            </a:r>
            <a:r>
              <a:rPr lang="en-US" sz="2400" dirty="0">
                <a:solidFill>
                  <a:srgbClr val="3875B2"/>
                </a:solidFill>
                <a:effectLst/>
              </a:rPr>
              <a:t>women </a:t>
            </a:r>
            <a:r>
              <a:rPr lang="en-US" sz="2400" dirty="0">
                <a:effectLst/>
              </a:rPr>
              <a:t>usually wear </a:t>
            </a:r>
            <a:r>
              <a:rPr lang="en-US" sz="2400" i="1" dirty="0" err="1">
                <a:effectLst/>
              </a:rPr>
              <a:t>ao</a:t>
            </a:r>
            <a:r>
              <a:rPr lang="en-US" sz="2400" i="1" dirty="0">
                <a:effectLst/>
              </a:rPr>
              <a:t> </a:t>
            </a:r>
            <a:r>
              <a:rPr lang="en-US" sz="2400" i="1" dirty="0" err="1">
                <a:effectLst/>
              </a:rPr>
              <a:t>dai</a:t>
            </a:r>
            <a:r>
              <a:rPr lang="en-US" sz="2400" i="1" dirty="0">
                <a:effectLst/>
              </a:rPr>
              <a:t> </a:t>
            </a:r>
            <a:r>
              <a:rPr lang="en-US" sz="2400" dirty="0">
                <a:effectLst/>
              </a:rPr>
              <a:t>on special occasions.</a:t>
            </a:r>
          </a:p>
          <a:p>
            <a:r>
              <a:rPr lang="en-US" sz="2400" b="1" dirty="0">
                <a:solidFill>
                  <a:srgbClr val="E45983"/>
                </a:solidFill>
                <a:effectLst/>
              </a:rPr>
              <a:t>4. </a:t>
            </a:r>
            <a:r>
              <a:rPr lang="en-US" sz="2400" dirty="0">
                <a:effectLst/>
              </a:rPr>
              <a:t>Many students experience culture shock when they go to study </a:t>
            </a:r>
            <a:r>
              <a:rPr lang="en-US" sz="2400">
                <a:effectLst/>
              </a:rPr>
              <a:t>in </a:t>
            </a:r>
            <a:r>
              <a:rPr lang="en-US" sz="2400">
                <a:solidFill>
                  <a:srgbClr val="3875B2"/>
                </a:solidFill>
                <a:effectLst/>
              </a:rPr>
              <a:t>US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US</a:t>
            </a:r>
            <a:r>
              <a:rPr lang="en-US" sz="2400" dirty="0">
                <a:effectLst/>
              </a:rPr>
              <a:t>.</a:t>
            </a:r>
            <a:br>
              <a:rPr lang="en-US" sz="2400" dirty="0">
                <a:effectLst/>
              </a:rPr>
            </a:br>
            <a:r>
              <a:rPr lang="en-US" sz="2400" b="1" dirty="0">
                <a:solidFill>
                  <a:srgbClr val="E45983"/>
                </a:solidFill>
                <a:effectLst/>
              </a:rPr>
              <a:t>5. </a:t>
            </a:r>
            <a:r>
              <a:rPr lang="en-US" sz="2400" dirty="0">
                <a:effectLst/>
              </a:rPr>
              <a:t>My parents have never been </a:t>
            </a:r>
            <a:r>
              <a:rPr lang="en-US" sz="2400">
                <a:effectLst/>
              </a:rPr>
              <a:t>to </a:t>
            </a:r>
            <a:r>
              <a:rPr lang="en-US" sz="2400">
                <a:solidFill>
                  <a:srgbClr val="3875B2"/>
                </a:solidFill>
                <a:effectLst/>
              </a:rPr>
              <a:t>Rome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Rome</a:t>
            </a:r>
            <a:r>
              <a:rPr lang="en-US" sz="2400" dirty="0">
                <a:effectLst/>
              </a:rPr>
              <a:t>. </a:t>
            </a:r>
            <a:endParaRPr lang="en-US" sz="2400" dirty="0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7F7E8017-17D2-A344-A0CB-B9FB52B231D7}"/>
              </a:ext>
            </a:extLst>
          </p:cNvPr>
          <p:cNvSpPr/>
          <p:nvPr/>
        </p:nvSpPr>
        <p:spPr>
          <a:xfrm>
            <a:off x="4070407" y="1808483"/>
            <a:ext cx="1807535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ECAC45A1-04D0-AE43-9B64-7A57ACCC6AC1}"/>
              </a:ext>
            </a:extLst>
          </p:cNvPr>
          <p:cNvSpPr/>
          <p:nvPr/>
        </p:nvSpPr>
        <p:spPr>
          <a:xfrm>
            <a:off x="196233" y="2521770"/>
            <a:ext cx="1552473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D850F88D-7681-9646-84C6-0C687FEA5D9C}"/>
              </a:ext>
            </a:extLst>
          </p:cNvPr>
          <p:cNvSpPr/>
          <p:nvPr/>
        </p:nvSpPr>
        <p:spPr>
          <a:xfrm>
            <a:off x="3714959" y="2871522"/>
            <a:ext cx="2645794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BF7FCA29-9EC5-EE4D-81AE-2664E22B010F}"/>
              </a:ext>
            </a:extLst>
          </p:cNvPr>
          <p:cNvSpPr/>
          <p:nvPr/>
        </p:nvSpPr>
        <p:spPr>
          <a:xfrm>
            <a:off x="819027" y="3976389"/>
            <a:ext cx="929679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79A0739A-18B1-CE4A-A0E3-6ABEBBB0F45B}"/>
              </a:ext>
            </a:extLst>
          </p:cNvPr>
          <p:cNvSpPr/>
          <p:nvPr/>
        </p:nvSpPr>
        <p:spPr>
          <a:xfrm>
            <a:off x="4471886" y="4353103"/>
            <a:ext cx="787583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843" y="79145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326" y="808238"/>
            <a:ext cx="7920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</a:rPr>
              <a:t>Work in pairs. ask and answer questions about the following topics using the correct articles. </a:t>
            </a:r>
            <a:endParaRPr lang="en-US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FB0BD-8DFA-3E5F-19F0-4BA0016DA75B}"/>
              </a:ext>
            </a:extLst>
          </p:cNvPr>
          <p:cNvSpPr txBox="1"/>
          <p:nvPr/>
        </p:nvSpPr>
        <p:spPr>
          <a:xfrm>
            <a:off x="981173" y="4000454"/>
            <a:ext cx="65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E2598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play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guitar?</a:t>
            </a:r>
            <a:b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No, I can’t, but I can play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piano.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1" y="1525239"/>
            <a:ext cx="8059465" cy="24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62914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280020" y="1557809"/>
            <a:ext cx="8863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Use the lexical items related to the topic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Cultural diversity;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Recognise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diphthongs </a:t>
            </a:r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/ɔɪ/, /aɪ/,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/aʊ/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Review the use of articles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04" y="1969804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Lesson 3 - Reading.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59" y="80817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27556" y="4531280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hoclieu.vn</a:t>
            </a:r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https://www.facebook.com/tienganhglobalsuccess.vn/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 multicultural world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LANGUAGE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E45983"/>
                </a:solidFill>
                <a:latin typeface="Bookman Old Style" pitchFamily="18" charset="0"/>
              </a:rPr>
              <a:t>LESSON 2</a:t>
            </a:r>
            <a:endParaRPr lang="en-US" sz="2400" b="1" dirty="0">
              <a:solidFill>
                <a:srgbClr val="E45983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3714" y="876049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717104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0815" y="2564501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1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4127866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Listen to a song and fill in the blanks.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9" y="1622320"/>
            <a:ext cx="412786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1: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Listen and repeat.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Underline the words.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22396" y="2383778"/>
            <a:ext cx="4127868" cy="73496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1: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Match the words/phrases with the meanings.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86539" y="1121825"/>
            <a:ext cx="771738" cy="55238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792341" y="1919989"/>
            <a:ext cx="507385" cy="64451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4127866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523865" y="2830828"/>
            <a:ext cx="507385" cy="66722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301006"/>
            <a:ext cx="4127866" cy="84744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1: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Circle the correct answer.</a:t>
            </a: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35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2: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Ask and answer the questions about the topic.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68317" y="1306314"/>
            <a:ext cx="9007365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snow glows </a:t>
            </a: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white on</a:t>
            </a:r>
            <a:r>
              <a:rPr lang="en-GB" sz="200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</a:t>
            </a: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mountain tonight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a footprint to be seen</a:t>
            </a:r>
            <a:br>
              <a:rPr lang="en-VN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 kingdom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isolation</a:t>
            </a:r>
            <a:b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it looks like I'm the queen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wind is howling like this swirling storm inside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Couldn't keep it in, heaven knows I tried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Don't let them in, don't let them see</a:t>
            </a:r>
            <a:b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lang="en-GB" sz="200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</a:t>
            </a: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 girl you always have to be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Conceal, don't feel, don't let them know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Well, now they know </a:t>
            </a: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Can't hold it back anymore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F650C-8AA7-4143-A969-8AA530BEB747}"/>
              </a:ext>
            </a:extLst>
          </p:cNvPr>
          <p:cNvSpPr txBox="1"/>
          <p:nvPr/>
        </p:nvSpPr>
        <p:spPr>
          <a:xfrm>
            <a:off x="4697281" y="134067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73DBA-54E1-5243-85FB-7659668514B7}"/>
              </a:ext>
            </a:extLst>
          </p:cNvPr>
          <p:cNvSpPr txBox="1"/>
          <p:nvPr/>
        </p:nvSpPr>
        <p:spPr>
          <a:xfrm>
            <a:off x="3283700" y="195253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A89F1-19FF-0744-BA5E-20E4FCD706AB}"/>
              </a:ext>
            </a:extLst>
          </p:cNvPr>
          <p:cNvSpPr txBox="1"/>
          <p:nvPr/>
        </p:nvSpPr>
        <p:spPr>
          <a:xfrm>
            <a:off x="2647650" y="3484329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Disney_s-Frozen-_Let-It-Go_-Sequence-Performed-by-Idina-Menzel" descr="Disney_s-Frozen-_Let-It-Go_-Sequence-Performed-by-Idina-Menzel">
            <a:hlinkClick r:id="" action="ppaction://media"/>
            <a:extLst>
              <a:ext uri="{FF2B5EF4-FFF2-40B4-BE49-F238E27FC236}">
                <a16:creationId xmlns:a16="http://schemas.microsoft.com/office/drawing/2014/main" id="{A445F6E8-6552-1E49-B600-90CDBDF93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760" y="61967"/>
            <a:ext cx="584776" cy="584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1545082" y="783094"/>
            <a:ext cx="605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Song: 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</a:t>
            </a:r>
            <a:r>
              <a:rPr lang="en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Idina </a:t>
            </a:r>
            <a:r>
              <a:rPr lang="en-GB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Menzel)</a:t>
            </a:r>
            <a:endParaRPr lang="en-VN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8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68317" y="908944"/>
            <a:ext cx="9007365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00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Turn 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away and slam the door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don't care what they're going to say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the storm rage on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cold never bothered me anyway</a:t>
            </a: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It's funny how some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makes everything seem small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fears that once controlled me can't get to me at all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It's time to see what I can do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test the limits and break through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right, no wrong, no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me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I'm free </a:t>
            </a: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am one with </a:t>
            </a:r>
            <a:r>
              <a:rPr lang="en-GB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</a:t>
            </a:r>
            <a: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wind and sky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You'll never see </a:t>
            </a:r>
            <a:r>
              <a:rPr lang="en-VN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 cry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F9E6C-A0AB-204D-882E-5BA2C5B422EA}"/>
              </a:ext>
            </a:extLst>
          </p:cNvPr>
          <p:cNvSpPr txBox="1"/>
          <p:nvPr/>
        </p:nvSpPr>
        <p:spPr>
          <a:xfrm>
            <a:off x="3395455" y="2166827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620B5-8B3A-E843-85F1-DF154B3137F0}"/>
              </a:ext>
            </a:extLst>
          </p:cNvPr>
          <p:cNvSpPr txBox="1"/>
          <p:nvPr/>
        </p:nvSpPr>
        <p:spPr>
          <a:xfrm>
            <a:off x="4953365" y="339699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0FCEC-5BC9-E04C-9242-9AACD929B539}"/>
              </a:ext>
            </a:extLst>
          </p:cNvPr>
          <p:cNvSpPr txBox="1"/>
          <p:nvPr/>
        </p:nvSpPr>
        <p:spPr>
          <a:xfrm>
            <a:off x="4287305" y="4005388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5A7A2-11E6-2444-836F-E3D2330C88B2}"/>
              </a:ext>
            </a:extLst>
          </p:cNvPr>
          <p:cNvSpPr txBox="1"/>
          <p:nvPr/>
        </p:nvSpPr>
        <p:spPr>
          <a:xfrm>
            <a:off x="136635" y="997281"/>
            <a:ext cx="9007365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ctr">
              <a:spcBef>
                <a:spcPts val="200"/>
              </a:spcBef>
              <a:spcAft>
                <a:spcPts val="200"/>
              </a:spcAft>
            </a:pPr>
            <a:r>
              <a:rPr lang="en-VN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</a:t>
            </a: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stand and here I stay</a:t>
            </a:r>
            <a:b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the storm rage on</a:t>
            </a:r>
          </a:p>
          <a:p>
            <a:pPr algn="ctr"/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power flurries through the air into the ground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soul is spiraling in frozen fractals all around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one thought crystallizes like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icy blast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I'm never going back, the past is in the past Let it go, let it go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I'll rise like the break of dawn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it go, let it go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 perfect girl is gone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I stand in </a:t>
            </a:r>
            <a:r>
              <a:rPr lang="en-GB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</a:t>
            </a: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light of day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Let the storm rage on</a:t>
            </a:r>
            <a:b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2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cold never bothered me anyway </a:t>
            </a:r>
          </a:p>
          <a:p>
            <a:pPr algn="ctr"/>
            <a:br>
              <a:rPr lang="en-VN" sz="20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42158-756A-8D4C-AA73-3D36B8CD8F12}"/>
              </a:ext>
            </a:extLst>
          </p:cNvPr>
          <p:cNvSpPr txBox="1"/>
          <p:nvPr/>
        </p:nvSpPr>
        <p:spPr>
          <a:xfrm>
            <a:off x="5762200" y="2254767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00317-31C2-AB49-8C20-416C62078F0C}"/>
              </a:ext>
            </a:extLst>
          </p:cNvPr>
          <p:cNvSpPr txBox="1"/>
          <p:nvPr/>
        </p:nvSpPr>
        <p:spPr>
          <a:xfrm>
            <a:off x="4572000" y="377021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endParaRPr lang="en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7710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Listen and repeat. Then </a:t>
            </a:r>
            <a:r>
              <a:rPr lang="en-US" sz="2800" b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saying </a:t>
            </a:r>
            <a:r>
              <a:rPr lang="en-US" sz="2800" b="1" ker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words.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AAAB3C-BCDD-6BCB-EAEF-A3F8D8479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46134"/>
              </p:ext>
            </p:extLst>
          </p:nvPr>
        </p:nvGraphicFramePr>
        <p:xfrm>
          <a:off x="1166308" y="2143534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370977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30007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32043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ɔɪ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/aɪ/ </a:t>
                      </a:r>
                      <a:endParaRPr lang="en-US" sz="24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aʊ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252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join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crowded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29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enjoy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46104"/>
                  </a:ext>
                </a:extLst>
              </a:tr>
            </a:tbl>
          </a:graphicData>
        </a:graphic>
      </p:graphicFrame>
      <p:pic>
        <p:nvPicPr>
          <p:cNvPr id="9" name="Track 9">
            <a:hlinkClick r:id="" action="ppaction://media"/>
            <a:extLst>
              <a:ext uri="{FF2B5EF4-FFF2-40B4-BE49-F238E27FC236}">
                <a16:creationId xmlns:a16="http://schemas.microsoft.com/office/drawing/2014/main" id="{FAE3BF70-1685-F359-BF68-25A046184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0330" y="61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3535" y="7688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0490" y="768887"/>
            <a:ext cx="78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 in pairs. Underline the </a:t>
            </a:r>
            <a:r>
              <a:rPr lang="en-US" sz="2000" b="1" dirty="0">
                <a:effectLst/>
              </a:rPr>
              <a:t>words that contain the /</a:t>
            </a:r>
            <a:r>
              <a:rPr lang="en-US" sz="2000" b="1" dirty="0" err="1">
                <a:effectLst/>
              </a:rPr>
              <a:t>ɔɪ</a:t>
            </a:r>
            <a:r>
              <a:rPr lang="en-US" sz="2000" b="1" dirty="0">
                <a:effectLst/>
              </a:rPr>
              <a:t>/, /</a:t>
            </a:r>
            <a:r>
              <a:rPr lang="en-US" sz="2000" b="1" dirty="0" err="1">
                <a:effectLst/>
              </a:rPr>
              <a:t>aɪ</a:t>
            </a:r>
            <a:r>
              <a:rPr lang="en-US" sz="2000" b="1" dirty="0">
                <a:effectLst/>
              </a:rPr>
              <a:t>/, and /</a:t>
            </a:r>
            <a:r>
              <a:rPr lang="en-US" sz="2000" b="1" dirty="0" err="1">
                <a:effectLst/>
              </a:rPr>
              <a:t>aʊ</a:t>
            </a:r>
            <a:r>
              <a:rPr lang="en-US" sz="2000" b="1" dirty="0">
                <a:effectLst/>
              </a:rPr>
              <a:t>/ sounds. Listen and check. Then </a:t>
            </a:r>
            <a:r>
              <a:rPr lang="en-US" sz="2000" b="1" dirty="0" err="1">
                <a:effectLst/>
              </a:rPr>
              <a:t>practise</a:t>
            </a:r>
            <a:r>
              <a:rPr lang="en-US" sz="2000" b="1" dirty="0">
                <a:effectLst/>
              </a:rPr>
              <a:t> saying the sentences. </a:t>
            </a: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17055" y="1387429"/>
            <a:ext cx="8850745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Joyce feels so proud to become a top d</a:t>
            </a:r>
            <a:r>
              <a:rPr lang="en-VN" sz="2400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esigne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r.</a:t>
            </a:r>
          </a:p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country’s identity as a separate nation was never destroyed. </a:t>
            </a:r>
          </a:p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Mike and Diana came to the fair to enjoy food from around the world.</a:t>
            </a:r>
          </a:p>
          <a:p>
            <a:pPr>
              <a:lnSpc>
                <a:spcPct val="150000"/>
              </a:lnSpc>
            </a:pPr>
            <a:r>
              <a:rPr lang="en-VN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VN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noisy crowd cheered as the band finally appeared on stage.</a:t>
            </a:r>
          </a:p>
          <a:p>
            <a:pPr>
              <a:lnSpc>
                <a:spcPct val="150000"/>
              </a:lnSpc>
            </a:pPr>
            <a:r>
              <a:rPr lang="en-VN" sz="2400" b="1" kern="0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VN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detective tried to find out where the strange sound came from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92218" y="1911350"/>
            <a:ext cx="67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51168" y="1917700"/>
            <a:ext cx="753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519580" y="1387494"/>
            <a:ext cx="1008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VN" sz="240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r>
              <a:rPr lang="en-VN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ce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254866" y="1388244"/>
            <a:ext cx="1008495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pr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340924" y="2451981"/>
            <a:ext cx="8914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45722" y="2451981"/>
            <a:ext cx="1244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257247" y="1935527"/>
            <a:ext cx="1238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dentity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7148316" y="1934779"/>
            <a:ext cx="1440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destr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92218" y="2972588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18253" y="2972588"/>
            <a:ext cx="7180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68595" y="3005958"/>
            <a:ext cx="637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17651" y="2988390"/>
            <a:ext cx="877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8603" y="4087222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54396" y="4089679"/>
            <a:ext cx="786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68595" y="4107244"/>
            <a:ext cx="744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36817" y="4647874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56333" y="4641200"/>
            <a:ext cx="452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97691" y="4647874"/>
            <a:ext cx="454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720455" y="4641200"/>
            <a:ext cx="8216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520886" y="2484595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1735377" y="2484595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ana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4864401" y="2485168"/>
            <a:ext cx="912999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enj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endParaRPr lang="en-US" sz="2400" dirty="0"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6917601" y="2484595"/>
            <a:ext cx="1234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ar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764816" y="3581696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sy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1475532" y="3579986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cr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4896714" y="3581012"/>
            <a:ext cx="1121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VN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>
                <a:ea typeface="Times New Roman" panose="02020603050405020304" pitchFamily="18" charset="0"/>
                <a:cs typeface="Arial" panose="020B0604020202020204" pitchFamily="34" charset="0"/>
              </a:rPr>
              <a:t>nally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2276737" y="4131605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3266371" y="4131605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6645215" y="4131604"/>
            <a:ext cx="1051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872981-6E58-7BF4-4DEF-4E8A8C7777AA}"/>
              </a:ext>
            </a:extLst>
          </p:cNvPr>
          <p:cNvSpPr txBox="1"/>
          <p:nvPr/>
        </p:nvSpPr>
        <p:spPr>
          <a:xfrm>
            <a:off x="3817413" y="4131605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en-VN" sz="2400" kern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pic>
        <p:nvPicPr>
          <p:cNvPr id="8" name="Track 10">
            <a:hlinkClick r:id="" action="ppaction://media"/>
            <a:extLst>
              <a:ext uri="{FF2B5EF4-FFF2-40B4-BE49-F238E27FC236}">
                <a16:creationId xmlns:a16="http://schemas.microsoft.com/office/drawing/2014/main" id="{7B2F4CF4-FAE8-1672-D064-07CF04386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5104" y="92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  <p:bldP spid="20" grpId="0"/>
      <p:bldP spid="2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29141" y="74144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51771" y="6697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726" y="742385"/>
            <a:ext cx="8029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dirty="0">
                <a:effectLst/>
              </a:rPr>
              <a:t>atch the words with their meanings. 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6972E6F-9F42-00AD-C335-2D82B5B95288}"/>
              </a:ext>
            </a:extLst>
          </p:cNvPr>
          <p:cNvGrpSpPr/>
          <p:nvPr/>
        </p:nvGrpSpPr>
        <p:grpSpPr>
          <a:xfrm>
            <a:off x="314079" y="1337873"/>
            <a:ext cx="8617650" cy="3715647"/>
            <a:chOff x="314079" y="1298118"/>
            <a:chExt cx="8617650" cy="3715647"/>
          </a:xfrm>
        </p:grpSpPr>
        <p:sp>
          <p:nvSpPr>
            <p:cNvPr id="35" name="Alternate Process 34">
              <a:extLst>
                <a:ext uri="{FF2B5EF4-FFF2-40B4-BE49-F238E27FC236}">
                  <a16:creationId xmlns:a16="http://schemas.microsoft.com/office/drawing/2014/main" id="{9EB6458A-4825-569E-4DD3-6265DE692633}"/>
                </a:ext>
              </a:extLst>
            </p:cNvPr>
            <p:cNvSpPr/>
            <p:nvPr/>
          </p:nvSpPr>
          <p:spPr>
            <a:xfrm>
              <a:off x="3708861" y="4425365"/>
              <a:ext cx="5214230" cy="588400"/>
            </a:xfrm>
            <a:prstGeom prst="flowChartAlternateProcess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  <a:effectLst/>
                </a:rPr>
                <a:t>the characteristics or beliefs that make people different from others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22A2D6C-B499-60C3-31F6-75C434DB7C5C}"/>
                </a:ext>
              </a:extLst>
            </p:cNvPr>
            <p:cNvGrpSpPr/>
            <p:nvPr/>
          </p:nvGrpSpPr>
          <p:grpSpPr>
            <a:xfrm>
              <a:off x="314079" y="1298118"/>
              <a:ext cx="8617650" cy="3619057"/>
              <a:chOff x="314079" y="1505894"/>
              <a:chExt cx="8617650" cy="361905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2188154-AF3B-7160-518E-CD5FFA757324}"/>
                  </a:ext>
                </a:extLst>
              </p:cNvPr>
              <p:cNvGrpSpPr/>
              <p:nvPr/>
            </p:nvGrpSpPr>
            <p:grpSpPr>
              <a:xfrm>
                <a:off x="314079" y="1505894"/>
                <a:ext cx="8617650" cy="3534022"/>
                <a:chOff x="902476" y="1492910"/>
                <a:chExt cx="7766609" cy="353402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3561806F-1260-1FAE-06E4-851B94D90188}"/>
                    </a:ext>
                  </a:extLst>
                </p:cNvPr>
                <p:cNvGrpSpPr/>
                <p:nvPr/>
              </p:nvGrpSpPr>
              <p:grpSpPr>
                <a:xfrm>
                  <a:off x="902476" y="1492910"/>
                  <a:ext cx="7766609" cy="2883254"/>
                  <a:chOff x="-1365809" y="1335160"/>
                  <a:chExt cx="11721059" cy="4376824"/>
                </a:xfrm>
              </p:grpSpPr>
              <p:sp>
                <p:nvSpPr>
                  <p:cNvPr id="6" name="Alternate Process 5">
                    <a:extLst>
                      <a:ext uri="{FF2B5EF4-FFF2-40B4-BE49-F238E27FC236}">
                        <a16:creationId xmlns:a16="http://schemas.microsoft.com/office/drawing/2014/main" id="{B5EDA7ED-1C43-E17A-4F99-16F67349D32D}"/>
                      </a:ext>
                    </a:extLst>
                  </p:cNvPr>
                  <p:cNvSpPr/>
                  <p:nvPr/>
                </p:nvSpPr>
                <p:spPr>
                  <a:xfrm>
                    <a:off x="-1354062" y="1487994"/>
                    <a:ext cx="2970447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>
                      <a:buFont typeface="+mj-lt"/>
                      <a:buAutoNum type="arabicPeriod"/>
                    </a:pP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 origin (n) </a:t>
                    </a:r>
                  </a:p>
                </p:txBody>
              </p:sp>
              <p:sp>
                <p:nvSpPr>
                  <p:cNvPr id="9" name="Alternate Process 8">
                    <a:extLst>
                      <a:ext uri="{FF2B5EF4-FFF2-40B4-BE49-F238E27FC236}">
                        <a16:creationId xmlns:a16="http://schemas.microsoft.com/office/drawing/2014/main" id="{C99D2D0B-E412-F506-4813-5C0D1FB48E34}"/>
                      </a:ext>
                    </a:extLst>
                  </p:cNvPr>
                  <p:cNvSpPr/>
                  <p:nvPr/>
                </p:nvSpPr>
                <p:spPr>
                  <a:xfrm>
                    <a:off x="-1354063" y="2606500"/>
                    <a:ext cx="2982196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2. 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popularity (n) </a:t>
                    </a:r>
                  </a:p>
                </p:txBody>
              </p:sp>
              <p:sp>
                <p:nvSpPr>
                  <p:cNvPr id="11" name="Alternate Process 10">
                    <a:extLst>
                      <a:ext uri="{FF2B5EF4-FFF2-40B4-BE49-F238E27FC236}">
                        <a16:creationId xmlns:a16="http://schemas.microsoft.com/office/drawing/2014/main" id="{944A29FC-9BDA-4D4F-F882-D170D80B97EC}"/>
                      </a:ext>
                    </a:extLst>
                  </p:cNvPr>
                  <p:cNvSpPr/>
                  <p:nvPr/>
                </p:nvSpPr>
                <p:spPr>
                  <a:xfrm>
                    <a:off x="-1354062" y="3742485"/>
                    <a:ext cx="2982194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3. Identity (n)</a:t>
                    </a:r>
                    <a:endParaRPr lang="en-US" sz="2000" dirty="0"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12" name="Alternate Process 11">
                    <a:extLst>
                      <a:ext uri="{FF2B5EF4-FFF2-40B4-BE49-F238E27FC236}">
                        <a16:creationId xmlns:a16="http://schemas.microsoft.com/office/drawing/2014/main" id="{B65731BC-C2E4-3000-23C9-837705AB742D}"/>
                      </a:ext>
                    </a:extLst>
                  </p:cNvPr>
                  <p:cNvSpPr/>
                  <p:nvPr/>
                </p:nvSpPr>
                <p:spPr>
                  <a:xfrm>
                    <a:off x="-1365809" y="4944541"/>
                    <a:ext cx="2982194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4. 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festivities (n) </a:t>
                    </a:r>
                  </a:p>
                </p:txBody>
              </p:sp>
              <p:sp>
                <p:nvSpPr>
                  <p:cNvPr id="13" name="Alternate Process 12">
                    <a:extLst>
                      <a:ext uri="{FF2B5EF4-FFF2-40B4-BE49-F238E27FC236}">
                        <a16:creationId xmlns:a16="http://schemas.microsoft.com/office/drawing/2014/main" id="{3BA44EA9-4F3D-3BAE-259C-005F36005A29}"/>
                      </a:ext>
                    </a:extLst>
                  </p:cNvPr>
                  <p:cNvSpPr/>
                  <p:nvPr/>
                </p:nvSpPr>
                <p:spPr>
                  <a:xfrm>
                    <a:off x="3263259" y="1335160"/>
                    <a:ext cx="7091990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state of being liked or supported by many people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Alternate Process 13">
                    <a:extLst>
                      <a:ext uri="{FF2B5EF4-FFF2-40B4-BE49-F238E27FC236}">
                        <a16:creationId xmlns:a16="http://schemas.microsoft.com/office/drawing/2014/main" id="{5E99830B-8316-C847-8928-68614FD7A90C}"/>
                      </a:ext>
                    </a:extLst>
                  </p:cNvPr>
                  <p:cNvSpPr/>
                  <p:nvPr/>
                </p:nvSpPr>
                <p:spPr>
                  <a:xfrm>
                    <a:off x="3263260" y="2480742"/>
                    <a:ext cx="7091990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activities that are </a:t>
                    </a:r>
                    <a:r>
                      <a:rPr lang="en-US" sz="2000" dirty="0" err="1">
                        <a:solidFill>
                          <a:schemeClr val="tx1"/>
                        </a:solidFill>
                        <a:effectLst/>
                      </a:rPr>
                      <a:t>organised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 to celebrate a special event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Alternate Process 14">
                    <a:extLst>
                      <a:ext uri="{FF2B5EF4-FFF2-40B4-BE49-F238E27FC236}">
                        <a16:creationId xmlns:a16="http://schemas.microsoft.com/office/drawing/2014/main" id="{60B9AF24-2529-E125-7A5A-B3FC3A979ED5}"/>
                      </a:ext>
                    </a:extLst>
                  </p:cNvPr>
                  <p:cNvSpPr/>
                  <p:nvPr/>
                </p:nvSpPr>
                <p:spPr>
                  <a:xfrm>
                    <a:off x="3263259" y="3616727"/>
                    <a:ext cx="7091991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moment or place where something starts to exist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Alternate Process 15">
                    <a:extLst>
                      <a:ext uri="{FF2B5EF4-FFF2-40B4-BE49-F238E27FC236}">
                        <a16:creationId xmlns:a16="http://schemas.microsoft.com/office/drawing/2014/main" id="{9872F48F-C9BB-CBB5-C1A3-FB7BDAE2F200}"/>
                      </a:ext>
                    </a:extLst>
                  </p:cNvPr>
                  <p:cNvSpPr/>
                  <p:nvPr/>
                </p:nvSpPr>
                <p:spPr>
                  <a:xfrm>
                    <a:off x="3263259" y="4818784"/>
                    <a:ext cx="7080242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a general direction in which a situation is changing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" name="Alternate Process 16">
                    <a:extLst>
                      <a:ext uri="{FF2B5EF4-FFF2-40B4-BE49-F238E27FC236}">
                        <a16:creationId xmlns:a16="http://schemas.microsoft.com/office/drawing/2014/main" id="{5E1DD74F-0654-0DA7-22BF-2604380FBEEC}"/>
                      </a:ext>
                    </a:extLst>
                  </p:cNvPr>
                  <p:cNvSpPr/>
                  <p:nvPr/>
                </p:nvSpPr>
                <p:spPr>
                  <a:xfrm>
                    <a:off x="2772720" y="1468068"/>
                    <a:ext cx="551822" cy="636814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a</a:t>
                    </a:r>
                  </a:p>
                </p:txBody>
              </p:sp>
            </p:grpSp>
            <p:sp>
              <p:nvSpPr>
                <p:cNvPr id="33" name="Alternate Process 32">
                  <a:extLst>
                    <a:ext uri="{FF2B5EF4-FFF2-40B4-BE49-F238E27FC236}">
                      <a16:creationId xmlns:a16="http://schemas.microsoft.com/office/drawing/2014/main" id="{7D70716F-7592-EA08-F900-7F73F12D20EE}"/>
                    </a:ext>
                  </a:extLst>
                </p:cNvPr>
                <p:cNvSpPr/>
                <p:nvPr/>
              </p:nvSpPr>
              <p:spPr>
                <a:xfrm>
                  <a:off x="902476" y="4607428"/>
                  <a:ext cx="1976062" cy="419504"/>
                </a:xfrm>
                <a:prstGeom prst="flowChartAlternateProcess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  <a:effectLst/>
                    </a:rPr>
                    <a:t>5. 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t</a:t>
                  </a:r>
                  <a:r>
                    <a:rPr lang="en-US" sz="2000" dirty="0">
                      <a:solidFill>
                        <a:schemeClr val="tx1"/>
                      </a:solidFill>
                      <a:effectLst/>
                    </a:rPr>
                    <a:t>rend (n)</a:t>
                  </a:r>
                </a:p>
              </p:txBody>
            </p:sp>
          </p:grpSp>
          <p:sp>
            <p:nvSpPr>
              <p:cNvPr id="36" name="Alternate Process 35">
                <a:extLst>
                  <a:ext uri="{FF2B5EF4-FFF2-40B4-BE49-F238E27FC236}">
                    <a16:creationId xmlns:a16="http://schemas.microsoft.com/office/drawing/2014/main" id="{4DEA2709-7D5A-73E7-E903-67C84A929FBB}"/>
                  </a:ext>
                </a:extLst>
              </p:cNvPr>
              <p:cNvSpPr/>
              <p:nvPr/>
            </p:nvSpPr>
            <p:spPr>
              <a:xfrm>
                <a:off x="3337330" y="390140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</a:rPr>
                  <a:t>d</a:t>
                </a:r>
              </a:p>
            </p:txBody>
          </p:sp>
          <p:sp>
            <p:nvSpPr>
              <p:cNvPr id="37" name="Alternate Process 36">
                <a:extLst>
                  <a:ext uri="{FF2B5EF4-FFF2-40B4-BE49-F238E27FC236}">
                    <a16:creationId xmlns:a16="http://schemas.microsoft.com/office/drawing/2014/main" id="{AACD7EAA-F520-CF25-50B2-13ADB96C2C6E}"/>
                  </a:ext>
                </a:extLst>
              </p:cNvPr>
              <p:cNvSpPr/>
              <p:nvPr/>
            </p:nvSpPr>
            <p:spPr>
              <a:xfrm>
                <a:off x="3337329" y="470544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e</a:t>
                </a:r>
                <a:endParaRPr lang="en-US" sz="2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8" name="Alternate Process 37">
                <a:extLst>
                  <a:ext uri="{FF2B5EF4-FFF2-40B4-BE49-F238E27FC236}">
                    <a16:creationId xmlns:a16="http://schemas.microsoft.com/office/drawing/2014/main" id="{76832436-FEA5-74BD-788E-53D29E17C056}"/>
                  </a:ext>
                </a:extLst>
              </p:cNvPr>
              <p:cNvSpPr/>
              <p:nvPr/>
            </p:nvSpPr>
            <p:spPr>
              <a:xfrm>
                <a:off x="3356378" y="2340336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b</a:t>
                </a:r>
                <a:endParaRPr lang="en-US" sz="2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9" name="Alternate Process 38">
                <a:extLst>
                  <a:ext uri="{FF2B5EF4-FFF2-40B4-BE49-F238E27FC236}">
                    <a16:creationId xmlns:a16="http://schemas.microsoft.com/office/drawing/2014/main" id="{F5A6F7E6-EA40-7956-36DF-F5561649ECA8}"/>
                  </a:ext>
                </a:extLst>
              </p:cNvPr>
              <p:cNvSpPr/>
              <p:nvPr/>
            </p:nvSpPr>
            <p:spPr>
              <a:xfrm>
                <a:off x="3351641" y="309736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</a:rPr>
                  <a:t>c</a:t>
                </a:r>
              </a:p>
            </p:txBody>
          </p:sp>
        </p:grp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0819CD-D095-8540-B455-54A87B9B9CA1}"/>
              </a:ext>
            </a:extLst>
          </p:cNvPr>
          <p:cNvCxnSpPr>
            <a:endCxn id="39" idx="1"/>
          </p:cNvCxnSpPr>
          <p:nvPr/>
        </p:nvCxnSpPr>
        <p:spPr>
          <a:xfrm>
            <a:off x="2523945" y="1648305"/>
            <a:ext cx="827696" cy="14907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027060-BBF6-B949-B993-9289C46BDC86}"/>
              </a:ext>
            </a:extLst>
          </p:cNvPr>
          <p:cNvCxnSpPr>
            <a:cxnSpLocks/>
            <a:stCxn id="9" idx="3"/>
            <a:endCxn id="17" idx="1"/>
          </p:cNvCxnSpPr>
          <p:nvPr/>
        </p:nvCxnSpPr>
        <p:spPr>
          <a:xfrm flipV="1">
            <a:off x="2515309" y="1635179"/>
            <a:ext cx="841532" cy="7499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931D19-CB2D-9840-A8E4-7C7187C99C26}"/>
              </a:ext>
            </a:extLst>
          </p:cNvPr>
          <p:cNvCxnSpPr>
            <a:cxnSpLocks/>
            <a:stCxn id="11" idx="3"/>
            <a:endCxn id="37" idx="1"/>
          </p:cNvCxnSpPr>
          <p:nvPr/>
        </p:nvCxnSpPr>
        <p:spPr>
          <a:xfrm>
            <a:off x="2515308" y="3133462"/>
            <a:ext cx="822021" cy="1613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D6AE1DF-21A3-2440-8D6C-82916D064BFE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2518018" y="2382067"/>
            <a:ext cx="838360" cy="15676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038C8CF-CDE2-0F4F-9834-1A7F5C27AC70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>
          <a:xfrm flipV="1">
            <a:off x="2506672" y="3943138"/>
            <a:ext cx="830658" cy="7190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3127</TotalTime>
  <Words>1255</Words>
  <Application>Microsoft Office PowerPoint</Application>
  <PresentationFormat>On-screen Show (16:9)</PresentationFormat>
  <Paragraphs>152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hieu.thiet@gmail.com</cp:lastModifiedBy>
  <cp:revision>88</cp:revision>
  <dcterms:created xsi:type="dcterms:W3CDTF">2020-12-09T02:04:09Z</dcterms:created>
  <dcterms:modified xsi:type="dcterms:W3CDTF">2024-09-19T01:16:26Z</dcterms:modified>
</cp:coreProperties>
</file>