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1" r:id="rId2"/>
    <p:sldId id="274" r:id="rId3"/>
    <p:sldId id="324" r:id="rId4"/>
    <p:sldId id="273" r:id="rId5"/>
    <p:sldId id="332" r:id="rId6"/>
    <p:sldId id="336" r:id="rId7"/>
    <p:sldId id="337" r:id="rId8"/>
    <p:sldId id="338" r:id="rId9"/>
    <p:sldId id="333" r:id="rId10"/>
    <p:sldId id="334" r:id="rId11"/>
    <p:sldId id="335" r:id="rId12"/>
    <p:sldId id="339" r:id="rId13"/>
    <p:sldId id="340" r:id="rId14"/>
    <p:sldId id="325" r:id="rId15"/>
    <p:sldId id="317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3C6"/>
    <a:srgbClr val="D0DEEC"/>
    <a:srgbClr val="6593C3"/>
    <a:srgbClr val="E45983"/>
    <a:srgbClr val="F7DADE"/>
    <a:srgbClr val="FF9801"/>
    <a:srgbClr val="0FB7BD"/>
    <a:srgbClr val="048DA4"/>
    <a:srgbClr val="EE8640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 varScale="1">
        <p:scale>
          <a:sx n="75" d="100"/>
          <a:sy n="75" d="100"/>
        </p:scale>
        <p:origin x="964" y="4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7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0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8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1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3560B-77DB-05E4-BC0E-0F63C9FC6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94" y="1433971"/>
            <a:ext cx="4090306" cy="3036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F2E49C-6159-3734-91FE-2EB1384D9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30060"/>
            <a:ext cx="3453437" cy="33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806840"/>
            <a:ext cx="8070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Read the conversation again and tick (</a:t>
            </a:r>
            <a:r>
              <a:rPr lang="en-US" sz="1800" kern="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✔)</a:t>
            </a:r>
            <a:r>
              <a:rPr lang="en-US" sz="2800" b="1" dirty="0">
                <a:cs typeface="Arial" panose="020B0604020202020204" pitchFamily="34" charset="0"/>
              </a:rPr>
              <a:t> the green ideas mentioned in 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547555-C0FE-940B-5A69-14D103280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95" y="1663202"/>
            <a:ext cx="6060975" cy="3432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4B51E6-6710-2319-5C51-A7F621EC516A}"/>
              </a:ext>
            </a:extLst>
          </p:cNvPr>
          <p:cNvSpPr txBox="1"/>
          <p:nvPr/>
        </p:nvSpPr>
        <p:spPr>
          <a:xfrm>
            <a:off x="6008914" y="1722671"/>
            <a:ext cx="43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✔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2B8EC-1094-EF32-E79A-F00F572DC1DD}"/>
              </a:ext>
            </a:extLst>
          </p:cNvPr>
          <p:cNvSpPr txBox="1"/>
          <p:nvPr/>
        </p:nvSpPr>
        <p:spPr>
          <a:xfrm>
            <a:off x="5989865" y="2944589"/>
            <a:ext cx="43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✔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7E5E2-13E0-88A7-7B8F-5FC00BB84AAD}"/>
              </a:ext>
            </a:extLst>
          </p:cNvPr>
          <p:cNvSpPr txBox="1"/>
          <p:nvPr/>
        </p:nvSpPr>
        <p:spPr>
          <a:xfrm>
            <a:off x="5970816" y="4264475"/>
            <a:ext cx="43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✔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87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007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643560"/>
            <a:ext cx="8070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Find words and phrases in 1 with the following meanings.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5F46FE-23D3-6527-46D6-971DC694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41" y="1595467"/>
            <a:ext cx="6568559" cy="33563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71B3B0-1381-789D-BB32-996D5AA85F27}"/>
              </a:ext>
            </a:extLst>
          </p:cNvPr>
          <p:cNvSpPr txBox="1"/>
          <p:nvPr/>
        </p:nvSpPr>
        <p:spPr>
          <a:xfrm>
            <a:off x="1156608" y="1573438"/>
            <a:ext cx="794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C64B99-CC66-73A2-E806-AF715DFA88C2}"/>
              </a:ext>
            </a:extLst>
          </p:cNvPr>
          <p:cNvSpPr txBox="1"/>
          <p:nvPr/>
        </p:nvSpPr>
        <p:spPr>
          <a:xfrm>
            <a:off x="1164771" y="1830420"/>
            <a:ext cx="794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BACDA1-F8EF-5B35-2A7F-D9B4F921D341}"/>
              </a:ext>
            </a:extLst>
          </p:cNvPr>
          <p:cNvSpPr txBox="1"/>
          <p:nvPr/>
        </p:nvSpPr>
        <p:spPr>
          <a:xfrm>
            <a:off x="1162051" y="2419802"/>
            <a:ext cx="794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F2F28C-B114-E552-E291-37596EF949CD}"/>
              </a:ext>
            </a:extLst>
          </p:cNvPr>
          <p:cNvSpPr txBox="1"/>
          <p:nvPr/>
        </p:nvSpPr>
        <p:spPr>
          <a:xfrm>
            <a:off x="1162050" y="2676784"/>
            <a:ext cx="1287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riendly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FFF38-A590-8CCC-EB7E-E1DD60C629F5}"/>
              </a:ext>
            </a:extLst>
          </p:cNvPr>
          <p:cNvSpPr txBox="1"/>
          <p:nvPr/>
        </p:nvSpPr>
        <p:spPr>
          <a:xfrm>
            <a:off x="1177705" y="3383125"/>
            <a:ext cx="1598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ecompose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AED73-5CC8-790D-93DC-3D958EB896F4}"/>
              </a:ext>
            </a:extLst>
          </p:cNvPr>
          <p:cNvSpPr txBox="1"/>
          <p:nvPr/>
        </p:nvSpPr>
        <p:spPr>
          <a:xfrm>
            <a:off x="1177704" y="4060765"/>
            <a:ext cx="1957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arbon</a:t>
            </a:r>
            <a:endParaRPr lang="en-US" sz="24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8C2EE-1066-509A-1009-47777C4A3CDB}"/>
              </a:ext>
            </a:extLst>
          </p:cNvPr>
          <p:cNvSpPr txBox="1"/>
          <p:nvPr/>
        </p:nvSpPr>
        <p:spPr>
          <a:xfrm>
            <a:off x="1134162" y="4302969"/>
            <a:ext cx="1957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ootprint</a:t>
            </a:r>
            <a:endParaRPr lang="en-US" sz="24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007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839496"/>
            <a:ext cx="8070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Complete the sentences with words from 1.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2E880-03C5-5AC1-492D-DA222A2CA3F4}"/>
              </a:ext>
            </a:extLst>
          </p:cNvPr>
          <p:cNvSpPr/>
          <p:nvPr/>
        </p:nvSpPr>
        <p:spPr>
          <a:xfrm>
            <a:off x="401737" y="1400112"/>
            <a:ext cx="80700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cs typeface="Arial" panose="020B0604020202020204" pitchFamily="34" charset="0"/>
              </a:rPr>
              <a:t>1. Many students throw (1) _________ plastic water bottles after a single use, (2) _________ is not good for the environment.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2. We need to turn (3) _________ the lights and air conditioners before leaving the classroom.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3. Some students leave them (4) _________ when they rush out, (5) _________ is a waste of electricity.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4F0004-8011-9EE0-87E5-54CA0C30BD43}"/>
              </a:ext>
            </a:extLst>
          </p:cNvPr>
          <p:cNvSpPr txBox="1"/>
          <p:nvPr/>
        </p:nvSpPr>
        <p:spPr>
          <a:xfrm>
            <a:off x="4972051" y="1400112"/>
            <a:ext cx="1327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F7AAC2-9B82-7855-BBA1-88AC33368387}"/>
              </a:ext>
            </a:extLst>
          </p:cNvPr>
          <p:cNvSpPr txBox="1"/>
          <p:nvPr/>
        </p:nvSpPr>
        <p:spPr>
          <a:xfrm>
            <a:off x="5124451" y="1806515"/>
            <a:ext cx="1327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which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491697-6CD8-19B4-86D4-A256B3959E5A}"/>
              </a:ext>
            </a:extLst>
          </p:cNvPr>
          <p:cNvSpPr txBox="1"/>
          <p:nvPr/>
        </p:nvSpPr>
        <p:spPr>
          <a:xfrm>
            <a:off x="4454461" y="2692773"/>
            <a:ext cx="1327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off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25041D-6DD3-0671-DD43-916D736181C7}"/>
              </a:ext>
            </a:extLst>
          </p:cNvPr>
          <p:cNvSpPr txBox="1"/>
          <p:nvPr/>
        </p:nvSpPr>
        <p:spPr>
          <a:xfrm>
            <a:off x="6299201" y="3488640"/>
            <a:ext cx="1327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CCA74F-D101-7B7D-875E-C567B31A1F7B}"/>
              </a:ext>
            </a:extLst>
          </p:cNvPr>
          <p:cNvSpPr txBox="1"/>
          <p:nvPr/>
        </p:nvSpPr>
        <p:spPr>
          <a:xfrm>
            <a:off x="3317941" y="3937571"/>
            <a:ext cx="1327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which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593030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Some lexical items about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green living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Reading for specific information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Verbs with prepositions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Make a mind map about ways to protect environment. 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Prepare materials for the project in Lesson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GREEN LIVING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GETTING STARTED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399F7-44CB-F8D5-78C2-4555DA974D89}"/>
              </a:ext>
            </a:extLst>
          </p:cNvPr>
          <p:cNvSpPr txBox="1"/>
          <p:nvPr/>
        </p:nvSpPr>
        <p:spPr>
          <a:xfrm>
            <a:off x="466725" y="3269170"/>
            <a:ext cx="849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Green Classroom Competition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85927" y="867955"/>
            <a:ext cx="141282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99725" y="1674214"/>
            <a:ext cx="146305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PRESENTATION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5702" y="2567595"/>
            <a:ext cx="1463050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PRACTICE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Guessing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71" y="1594891"/>
            <a:ext cx="3659538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Vocabulary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71" y="2289191"/>
            <a:ext cx="3659539" cy="112047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1: Listen and read. 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2: Read and tick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3: Match each word with its definition.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4: Complete the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498752" y="1113732"/>
            <a:ext cx="532499" cy="560482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67228" y="1919989"/>
            <a:ext cx="532498" cy="647605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12625" y="3498048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PRODUCTION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5770" y="4330718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Homework</a:t>
            </a:r>
            <a:endParaRPr lang="en-GB" sz="135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792340" y="3747854"/>
            <a:ext cx="420286" cy="582864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73714" y="4330718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498752" y="2833922"/>
            <a:ext cx="532498" cy="66412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05770" y="3583457"/>
            <a:ext cx="3659537" cy="49961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50" dirty="0">
                <a:solidFill>
                  <a:schemeClr val="tx1"/>
                </a:solidFill>
              </a:rPr>
              <a:t>GW: making mind map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33064" y="230514"/>
            <a:ext cx="2256946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78069" y="917355"/>
            <a:ext cx="3923346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awareness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13" y="3277617"/>
            <a:ext cx="5702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knowledge or understanding of a particular subject or situation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5655" y="1780681"/>
            <a:ext cx="260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əˈweənəs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work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1725" y="2637432"/>
            <a:ext cx="656583" cy="6565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How to Increase Your Business' Brand Awareness - Balance Marketing Group">
            <a:extLst>
              <a:ext uri="{FF2B5EF4-FFF2-40B4-BE49-F238E27FC236}">
                <a16:creationId xmlns:a16="http://schemas.microsoft.com/office/drawing/2014/main" id="{0A30B3C4-8147-5B42-C376-CC0226BD3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81" y="1252567"/>
            <a:ext cx="3228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78069" y="917355"/>
            <a:ext cx="3923346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decompose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13" y="3277617"/>
            <a:ext cx="5702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decay or make something decay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5031" y="1780681"/>
            <a:ext cx="3228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diːkəmˈpəʊz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work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1725" y="2637432"/>
            <a:ext cx="656583" cy="6565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0" name="Picture 2" descr="Free Vector | Decompose fruit and fly">
            <a:extLst>
              <a:ext uri="{FF2B5EF4-FFF2-40B4-BE49-F238E27FC236}">
                <a16:creationId xmlns:a16="http://schemas.microsoft.com/office/drawing/2014/main" id="{6AD18651-0159-77E6-6889-7235F1B5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66917"/>
            <a:ext cx="3156461" cy="20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78069" y="917355"/>
            <a:ext cx="3923346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reusable 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13" y="3277617"/>
            <a:ext cx="5702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able to be used more than once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2999" y="1780681"/>
            <a:ext cx="3151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ri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ːˈ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ju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ː.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zə.bəl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/</a:t>
            </a:r>
          </a:p>
        </p:txBody>
      </p:sp>
      <p:pic>
        <p:nvPicPr>
          <p:cNvPr id="3" name="work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1725" y="2637432"/>
            <a:ext cx="656583" cy="6565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Reusable Technologies - rEthink.rEmake.rEuse">
            <a:extLst>
              <a:ext uri="{FF2B5EF4-FFF2-40B4-BE49-F238E27FC236}">
                <a16:creationId xmlns:a16="http://schemas.microsoft.com/office/drawing/2014/main" id="{7A5258AB-CD8A-F702-8DA6-7B9B8DC0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27" y="118576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78069" y="917355"/>
            <a:ext cx="4712388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carbon footprint 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13" y="3277617"/>
            <a:ext cx="7751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 measurement of the amount of carbon dioxide that human activities produce</a:t>
            </a:r>
          </a:p>
        </p:txBody>
      </p:sp>
      <p:sp>
        <p:nvSpPr>
          <p:cNvPr id="2" name="Rectangle 1"/>
          <p:cNvSpPr/>
          <p:nvPr/>
        </p:nvSpPr>
        <p:spPr>
          <a:xfrm>
            <a:off x="742950" y="1780681"/>
            <a:ext cx="4547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18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ˌ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kɑ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ː.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bən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fʊt.prɪnt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/</a:t>
            </a:r>
          </a:p>
        </p:txBody>
      </p:sp>
      <p:pic>
        <p:nvPicPr>
          <p:cNvPr id="3" name="work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1725" y="2637432"/>
            <a:ext cx="656583" cy="6565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The Surprising Carbon Footprint of Everyday Items">
            <a:extLst>
              <a:ext uri="{FF2B5EF4-FFF2-40B4-BE49-F238E27FC236}">
                <a16:creationId xmlns:a16="http://schemas.microsoft.com/office/drawing/2014/main" id="{99A2244A-29E4-4F2B-68F6-E5039955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85" y="1137718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C3BE11-7245-A261-E500-85D5C0DFC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755964"/>
              </p:ext>
            </p:extLst>
          </p:nvPr>
        </p:nvGraphicFramePr>
        <p:xfrm>
          <a:off x="185737" y="705991"/>
          <a:ext cx="8772525" cy="438184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6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0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8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lang="en-US" sz="2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96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awareness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əˈweənəs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 or understanding of a particular subject or situation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1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decompose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diːkəmˈpəʊz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decay or make something decay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hủy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1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reusable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ːˈ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ː.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zə.bəl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able to be used more than once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34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Carbon footprint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ˌ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kɑ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ː.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bən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fʊt.prɪnt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measurement of the amount of carbon dioxide that human activities produce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carbon</a:t>
                      </a: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325085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964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1850</TotalTime>
  <Words>435</Words>
  <Application>Microsoft Office PowerPoint</Application>
  <PresentationFormat>On-screen Show (16:9)</PresentationFormat>
  <Paragraphs>109</Paragraphs>
  <Slides>16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Montserrat Medium</vt:lpstr>
      <vt:lpstr>Myriad Pro</vt:lpstr>
      <vt:lpstr>Segoe UI Symbol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73</cp:revision>
  <dcterms:created xsi:type="dcterms:W3CDTF">2020-12-09T02:04:09Z</dcterms:created>
  <dcterms:modified xsi:type="dcterms:W3CDTF">2023-11-17T16:55:15Z</dcterms:modified>
</cp:coreProperties>
</file>