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9" r:id="rId2"/>
    <p:sldId id="274" r:id="rId3"/>
    <p:sldId id="324" r:id="rId4"/>
    <p:sldId id="273" r:id="rId5"/>
    <p:sldId id="332" r:id="rId6"/>
    <p:sldId id="341" r:id="rId7"/>
    <p:sldId id="334" r:id="rId8"/>
    <p:sldId id="343" r:id="rId9"/>
    <p:sldId id="344" r:id="rId10"/>
    <p:sldId id="346" r:id="rId11"/>
    <p:sldId id="345" r:id="rId12"/>
    <p:sldId id="350" r:id="rId13"/>
    <p:sldId id="347" r:id="rId14"/>
    <p:sldId id="351" r:id="rId15"/>
    <p:sldId id="348" r:id="rId16"/>
    <p:sldId id="325" r:id="rId17"/>
    <p:sldId id="352" r:id="rId18"/>
    <p:sldId id="353" r:id="rId19"/>
    <p:sldId id="317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EE8640"/>
    <a:srgbClr val="A493C6"/>
    <a:srgbClr val="D0DEEC"/>
    <a:srgbClr val="6593C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3918" autoAdjust="0"/>
  </p:normalViewPr>
  <p:slideViewPr>
    <p:cSldViewPr snapToGrid="0" showGuides="1">
      <p:cViewPr varScale="1">
        <p:scale>
          <a:sx n="48" d="100"/>
          <a:sy n="48" d="100"/>
        </p:scale>
        <p:origin x="932" y="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80667D-8514-4EAF-161D-7672A135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92286"/>
              </p:ext>
            </p:extLst>
          </p:nvPr>
        </p:nvGraphicFramePr>
        <p:xfrm>
          <a:off x="106136" y="902643"/>
          <a:ext cx="8931728" cy="3595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27596">
                  <a:extLst>
                    <a:ext uri="{9D8B030D-6E8A-4147-A177-3AD203B41FA5}">
                      <a16:colId xmlns:a16="http://schemas.microsoft.com/office/drawing/2014/main" val="3115177807"/>
                    </a:ext>
                  </a:extLst>
                </a:gridCol>
                <a:gridCol w="4104132">
                  <a:extLst>
                    <a:ext uri="{9D8B030D-6E8A-4147-A177-3AD203B41FA5}">
                      <a16:colId xmlns:a16="http://schemas.microsoft.com/office/drawing/2014/main" val="370872926"/>
                    </a:ext>
                  </a:extLst>
                </a:gridCol>
              </a:tblGrid>
              <a:tr h="337023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RELATIVE CLAUSES REFERRING TO A WHOLE SENTENCE</a:t>
                      </a:r>
                      <a:endParaRPr lang="en-US" sz="2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8041"/>
                  </a:ext>
                </a:extLst>
              </a:tr>
              <a:tr h="246332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We use a non-defining relative clause to refer to all the information in the previous clause. This type of clause is introduced with the relative pronoun </a:t>
                      </a:r>
                      <a:r>
                        <a:rPr lang="en-US" sz="3200" i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More and more people are interested in recycling nowadays, </a:t>
                      </a:r>
                      <a:r>
                        <a:rPr lang="en-US" sz="3200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 is good for the environment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68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372EC-0997-D5A5-6F07-FE132BA05685}"/>
              </a:ext>
            </a:extLst>
          </p:cNvPr>
          <p:cNvSpPr txBox="1"/>
          <p:nvPr/>
        </p:nvSpPr>
        <p:spPr>
          <a:xfrm>
            <a:off x="426371" y="1459503"/>
            <a:ext cx="8186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Many people have now started to care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environment.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future of our planet depends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how we deal with climate change.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We should work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some solutions to reducing plastic pollution.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My sister is responsible for looking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plants at home.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sentences with the suitable prepositions.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080379" y="1467513"/>
            <a:ext cx="1421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6651458" y="2310140"/>
            <a:ext cx="857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4303326" y="3179488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6306692" y="4023937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after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380138" y="1436673"/>
            <a:ext cx="83673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Plastic takes hundreds of years to decompose in the ground. This explains why it is harmful to the environment.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Plastic takes hundreds of years to decompose in the ground,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______________________</a:t>
            </a:r>
            <a:r>
              <a:rPr lang="en-US" sz="3200" dirty="0">
                <a:solidFill>
                  <a:srgbClr val="000000"/>
                </a:solidFill>
              </a:rPr>
              <a:t>_____</a:t>
            </a:r>
          </a:p>
          <a:p>
            <a:r>
              <a:rPr lang="en-US" sz="3200" dirty="0">
                <a:solidFill>
                  <a:srgbClr val="000000"/>
                </a:solidFill>
              </a:rPr>
              <a:t>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2767585" y="3406443"/>
            <a:ext cx="589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(explains why it) is harmful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ABE3A-9A91-A9B5-6EFE-6D41E39D1B19}"/>
              </a:ext>
            </a:extLst>
          </p:cNvPr>
          <p:cNvSpPr txBox="1"/>
          <p:nvPr/>
        </p:nvSpPr>
        <p:spPr>
          <a:xfrm>
            <a:off x="380138" y="392966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to the environment</a:t>
            </a:r>
            <a:r>
              <a:rPr lang="en-US" sz="30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45983"/>
                </a:solidFill>
              </a:rPr>
              <a:t>2. </a:t>
            </a:r>
            <a:r>
              <a:rPr lang="en-US" sz="3000" dirty="0"/>
              <a:t>Public transport does not pollute the air as much as private vehicles. That’s why more people should consider using it. </a:t>
            </a:r>
          </a:p>
          <a:p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Public transport does not pollute the air as much as private vehicles, ___________________________</a:t>
            </a: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UTM-Avo"/>
              </a:rPr>
              <a:t>__________________________________________.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3571907" y="3358823"/>
            <a:ext cx="49015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why more people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3D83F-7290-CDB7-718A-8ED58B2F9034}"/>
              </a:ext>
            </a:extLst>
          </p:cNvPr>
          <p:cNvSpPr txBox="1"/>
          <p:nvPr/>
        </p:nvSpPr>
        <p:spPr>
          <a:xfrm>
            <a:off x="445470" y="382401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should consider using it.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27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school. The teacher encourages this.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school, ___________________________________</a:t>
            </a:r>
          </a:p>
          <a:p>
            <a:r>
              <a:rPr lang="en-US" sz="3000" dirty="0">
                <a:solidFill>
                  <a:srgbClr val="000000"/>
                </a:solidFill>
              </a:rPr>
              <a:t>_________________________________________.</a:t>
            </a:r>
            <a:endParaRPr lang="en-US" sz="3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1657763" y="2847925"/>
            <a:ext cx="6218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encouraged by the teacher/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47A52-647A-A21D-87B8-8EF04F83AC86}"/>
              </a:ext>
            </a:extLst>
          </p:cNvPr>
          <p:cNvSpPr txBox="1"/>
          <p:nvPr/>
        </p:nvSpPr>
        <p:spPr>
          <a:xfrm>
            <a:off x="519066" y="335239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the teacher encourages.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70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Talk about green things and activities you and your family often do. Use verbs with prepositions or phrasal verbs, and relative clauses referring to the whole sentence.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68AA99-C50F-93C9-701C-95FB02E6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7"/>
          <a:stretch/>
        </p:blipFill>
        <p:spPr>
          <a:xfrm>
            <a:off x="2316805" y="1837829"/>
            <a:ext cx="4534696" cy="3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Diphthongs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Verbs with prepositions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Relative clauses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F936-3BC2-4ED5-A35B-DD743C4E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1"/>
            <a:ext cx="9263270" cy="4704522"/>
          </a:xfrm>
        </p:spPr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 the letter A, B, C or D to indicate the word whose underlined part 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differs from the other three in pronunciation in each of the following 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questions.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1: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cl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		B. id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l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rel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2: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sen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		B. 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ustainable 	C. reu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wa</a:t>
            </a:r>
            <a:r>
              <a:rPr lang="en-US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 the letter A, B, C or D to indicate the word that differs from the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other three in the position of primary stress in each of the following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questions.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3: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compost	B. landfill	C.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refill	D. propose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4: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decompose	B. pollutant	C. sustainable	D. efficient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7264-91AA-4A8D-9586-2DFD1A817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" y="0"/>
            <a:ext cx="8746435" cy="4851952"/>
          </a:xfrm>
        </p:spPr>
        <p:txBody>
          <a:bodyPr>
            <a:normAutofit/>
          </a:bodyPr>
          <a:lstStyle/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 the letter A, B, C or D to indicate the correct answer to each of the following questions.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5: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 building designs are often based ________ energy-efficient principles, reducing environmental impact.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for			B. about		C. to			D. on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6: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obvious that using reusable bags is ________ than using single­-use plastic ones.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eco-friendlier	B. more eco-friendly C. less eco-friendly  D. more eco-friendlier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7: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Improving the recycling system is crucial, ________ to decrease waste released into the environment.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that helps		B. which help	C.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 helps	D. that helping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8: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Calculating your carbon footprint is necessary, ________ you to 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 your impact on the environment.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allowing		B. which allow	C. that allows		D. allow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 9: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you know how long it takes for plastic ________ in the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environment?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decompose	B. decomposing	C. to be decomposing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to decompose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246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Prepare for Lesson 3 - Reading.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31771" y="683050"/>
            <a:ext cx="1647697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1295" y="1533142"/>
            <a:ext cx="200256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6873" y="2416028"/>
            <a:ext cx="1706272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69" y="739280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9" y="1400757"/>
            <a:ext cx="3659538" cy="64078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1: Listen and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Underline the words.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771" y="2178565"/>
            <a:ext cx="3659539" cy="95450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each word with its meaning.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379468" y="928826"/>
            <a:ext cx="663108" cy="60431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90009" y="1778918"/>
            <a:ext cx="551286" cy="6371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940444" y="3498048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5769" y="4404220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555622" y="3747854"/>
            <a:ext cx="384823" cy="67047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00905" y="4418330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343145" y="2682355"/>
            <a:ext cx="552015" cy="81569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270094"/>
            <a:ext cx="3659537" cy="99710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Combine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Talk about green things.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2E14D-3F13-6EFE-8EB9-7B219328EE7C}"/>
              </a:ext>
            </a:extLst>
          </p:cNvPr>
          <p:cNvSpPr txBox="1"/>
          <p:nvPr/>
        </p:nvSpPr>
        <p:spPr>
          <a:xfrm>
            <a:off x="3560578" y="686080"/>
            <a:ext cx="2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cs typeface="Times New Roman" panose="02020603050405020304" pitchFamily="18" charset="0"/>
              </a:rPr>
              <a:t>KIM’S GAME</a:t>
            </a:r>
          </a:p>
        </p:txBody>
      </p:sp>
      <p:pic>
        <p:nvPicPr>
          <p:cNvPr id="3" name="Picture 2" descr="Premium Vector | Colorful ear cartoon art isolated vector illustration">
            <a:extLst>
              <a:ext uri="{FF2B5EF4-FFF2-40B4-BE49-F238E27FC236}">
                <a16:creationId xmlns:a16="http://schemas.microsoft.com/office/drawing/2014/main" id="{A99E66E4-B46F-A179-3182-AD3CEC677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2142" r="14989" b="13083"/>
          <a:stretch/>
        </p:blipFill>
        <p:spPr bwMode="auto">
          <a:xfrm>
            <a:off x="4146865" y="1349464"/>
            <a:ext cx="1644335" cy="182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ow Can You Tell if a Pear is Ripe? | Food Network Healthy Eats: Recipes,  Ideas, and Food News | Food Network">
            <a:extLst>
              <a:ext uri="{FF2B5EF4-FFF2-40B4-BE49-F238E27FC236}">
                <a16:creationId xmlns:a16="http://schemas.microsoft.com/office/drawing/2014/main" id="{03C08918-FE2E-9BC5-57B8-5B919EAF6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4" y="3262004"/>
            <a:ext cx="1858419" cy="185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rown Wooden Armless Chair">
            <a:extLst>
              <a:ext uri="{FF2B5EF4-FFF2-40B4-BE49-F238E27FC236}">
                <a16:creationId xmlns:a16="http://schemas.microsoft.com/office/drawing/2014/main" id="{209822F8-34A7-96CA-6579-5111E112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0" y="3323044"/>
            <a:ext cx="1736340" cy="173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hite-tailed deer | Habitat, Diet &amp; Adaptations | Britannica">
            <a:extLst>
              <a:ext uri="{FF2B5EF4-FFF2-40B4-BE49-F238E27FC236}">
                <a16:creationId xmlns:a16="http://schemas.microsoft.com/office/drawing/2014/main" id="{85FE4E26-2E9C-F2EE-EBAE-6B899CAAE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96" y="1018677"/>
            <a:ext cx="1736339" cy="21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ral - Staircase - St Lucia (13 steps - Stair Nose only) 1250mm x 300mm x  6mm">
            <a:extLst>
              <a:ext uri="{FF2B5EF4-FFF2-40B4-BE49-F238E27FC236}">
                <a16:creationId xmlns:a16="http://schemas.microsoft.com/office/drawing/2014/main" id="{43178E41-2606-2AE8-9F2E-BB4C3CF2B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42" y="1018677"/>
            <a:ext cx="2002695" cy="200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EAFE3-2A4D-F5E8-6E89-D593A9090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15" y="3218847"/>
            <a:ext cx="2785454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737" y="708710"/>
            <a:ext cx="7659406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Listen and repeat. Then </a:t>
            </a:r>
            <a:r>
              <a:rPr lang="en-US" b="1" dirty="0" err="1"/>
              <a:t>practise</a:t>
            </a:r>
            <a:r>
              <a:rPr lang="en-US" b="1" dirty="0"/>
              <a:t> saying the words.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A95AA46-9C69-FB0A-8528-7EDA56D6ECDF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BFEA0-4F6C-1194-4925-824E850014EE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61836-D713-1E2D-7C2E-02813E343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6" y="1816608"/>
            <a:ext cx="8841808" cy="2446919"/>
          </a:xfrm>
          <a:prstGeom prst="rect">
            <a:avLst/>
          </a:prstGeom>
        </p:spPr>
      </p:pic>
      <p:pic>
        <p:nvPicPr>
          <p:cNvPr id="10" name="Track 16">
            <a:hlinkClick r:id="" action="ppaction://media"/>
            <a:extLst>
              <a:ext uri="{FF2B5EF4-FFF2-40B4-BE49-F238E27FC236}">
                <a16:creationId xmlns:a16="http://schemas.microsoft.com/office/drawing/2014/main" id="{C61B76D8-2A69-12F5-8F1A-08D5F0564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5463" y="125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7022" y="738821"/>
            <a:ext cx="8486978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Underline the words that contain the /</a:t>
            </a:r>
            <a:r>
              <a:rPr lang="en-US" sz="2400" b="1" dirty="0" err="1"/>
              <a:t>ɪə</a:t>
            </a:r>
            <a:r>
              <a:rPr lang="en-US" sz="2400" b="1" dirty="0"/>
              <a:t>/, /</a:t>
            </a:r>
            <a:r>
              <a:rPr lang="en-US" sz="2400" b="1" dirty="0" err="1"/>
              <a:t>eə</a:t>
            </a:r>
            <a:r>
              <a:rPr lang="en-US" sz="2400" b="1" dirty="0"/>
              <a:t>/ and /</a:t>
            </a:r>
            <a:r>
              <a:rPr lang="en-US" sz="2400" b="1" dirty="0" err="1"/>
              <a:t>ʊə</a:t>
            </a:r>
            <a:r>
              <a:rPr lang="en-US" sz="2400" b="1" dirty="0"/>
              <a:t>/ sounds.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5CBE6-7AAA-2D3C-3374-95CD7A8B5066}"/>
              </a:ext>
            </a:extLst>
          </p:cNvPr>
          <p:cNvSpPr txBox="1"/>
          <p:nvPr/>
        </p:nvSpPr>
        <p:spPr>
          <a:xfrm>
            <a:off x="280067" y="1523731"/>
            <a:ext cx="86541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There are many volunteers here to help clean up the beach.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Ecotourism encourages tourists to develop 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eco-friendly habits when travelling.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It is clear that not all people are aware of the negative impact of their daily habits on the environment.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BA25342-A855-E8DC-2EEA-9321161C60BD}"/>
              </a:ext>
            </a:extLst>
          </p:cNvPr>
          <p:cNvSpPr/>
          <p:nvPr/>
        </p:nvSpPr>
        <p:spPr>
          <a:xfrm>
            <a:off x="257437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CF075-9F4A-C645-3950-CB07F3C610B4}"/>
              </a:ext>
            </a:extLst>
          </p:cNvPr>
          <p:cNvSpPr txBox="1"/>
          <p:nvPr/>
        </p:nvSpPr>
        <p:spPr>
          <a:xfrm>
            <a:off x="280067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Track 17">
            <a:hlinkClick r:id="" action="ppaction://media"/>
            <a:extLst>
              <a:ext uri="{FF2B5EF4-FFF2-40B4-BE49-F238E27FC236}">
                <a16:creationId xmlns:a16="http://schemas.microsoft.com/office/drawing/2014/main" id="{B3722CCA-3196-8E40-38D1-A50B96810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4262" y="83182"/>
            <a:ext cx="609600" cy="60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F7E97-FEE0-8881-B4C4-198DCDED22F6}"/>
              </a:ext>
            </a:extLst>
          </p:cNvPr>
          <p:cNvCxnSpPr>
            <a:cxnSpLocks/>
          </p:cNvCxnSpPr>
          <p:nvPr/>
        </p:nvCxnSpPr>
        <p:spPr>
          <a:xfrm>
            <a:off x="768096" y="1987296"/>
            <a:ext cx="987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A9B8FA-57D8-297B-E9E9-10801F1AADF7}"/>
              </a:ext>
            </a:extLst>
          </p:cNvPr>
          <p:cNvCxnSpPr>
            <a:cxnSpLocks/>
          </p:cNvCxnSpPr>
          <p:nvPr/>
        </p:nvCxnSpPr>
        <p:spPr>
          <a:xfrm>
            <a:off x="3407664" y="1993392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D82427-7136-7706-020B-CAE5D54FFE0C}"/>
              </a:ext>
            </a:extLst>
          </p:cNvPr>
          <p:cNvCxnSpPr>
            <a:cxnSpLocks/>
          </p:cNvCxnSpPr>
          <p:nvPr/>
        </p:nvCxnSpPr>
        <p:spPr>
          <a:xfrm>
            <a:off x="5291328" y="1999488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7AEC50-A451-45D8-B52D-5D41D33BFA21}"/>
              </a:ext>
            </a:extLst>
          </p:cNvPr>
          <p:cNvCxnSpPr>
            <a:cxnSpLocks/>
          </p:cNvCxnSpPr>
          <p:nvPr/>
        </p:nvCxnSpPr>
        <p:spPr>
          <a:xfrm>
            <a:off x="768096" y="2987040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ADF452-D296-6BF0-65AE-7DF767F02536}"/>
              </a:ext>
            </a:extLst>
          </p:cNvPr>
          <p:cNvCxnSpPr>
            <a:cxnSpLocks/>
          </p:cNvCxnSpPr>
          <p:nvPr/>
        </p:nvCxnSpPr>
        <p:spPr>
          <a:xfrm>
            <a:off x="4639056" y="2987040"/>
            <a:ext cx="13228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8F087E-9EE1-E3E6-9F0D-D55C1D56DD02}"/>
              </a:ext>
            </a:extLst>
          </p:cNvPr>
          <p:cNvCxnSpPr>
            <a:cxnSpLocks/>
          </p:cNvCxnSpPr>
          <p:nvPr/>
        </p:nvCxnSpPr>
        <p:spPr>
          <a:xfrm>
            <a:off x="1615440" y="3944112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25D9E8-451F-A479-7235-CAC3EB8FB476}"/>
              </a:ext>
            </a:extLst>
          </p:cNvPr>
          <p:cNvCxnSpPr>
            <a:cxnSpLocks/>
          </p:cNvCxnSpPr>
          <p:nvPr/>
        </p:nvCxnSpPr>
        <p:spPr>
          <a:xfrm>
            <a:off x="6638544" y="3938016"/>
            <a:ext cx="1030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BAE98D-95EA-CA90-BB20-DAE9DE1DEA3A}"/>
              </a:ext>
            </a:extLst>
          </p:cNvPr>
          <p:cNvCxnSpPr>
            <a:cxnSpLocks/>
          </p:cNvCxnSpPr>
          <p:nvPr/>
        </p:nvCxnSpPr>
        <p:spPr>
          <a:xfrm>
            <a:off x="4126992" y="4419600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79462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72289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76906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Match each word with its meaning.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339699" y="1619647"/>
            <a:ext cx="121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361475" y="2106787"/>
            <a:ext cx="119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7342423" y="2602087"/>
            <a:ext cx="1274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7356034" y="3170865"/>
            <a:ext cx="1385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7353313" y="3739645"/>
            <a:ext cx="1198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98805-C1AD-A3EC-C8D7-FB40C4A8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0" y="1272152"/>
            <a:ext cx="6563995" cy="3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B6D7D9-D334-B685-B68A-5A4A484708FD}"/>
              </a:ext>
            </a:extLst>
          </p:cNvPr>
          <p:cNvSpPr txBox="1"/>
          <p:nvPr/>
        </p:nvSpPr>
        <p:spPr>
          <a:xfrm>
            <a:off x="221971" y="1085236"/>
            <a:ext cx="89960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should fix the leaking tap. It’s a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of clean water!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Takeaway food includes a lot of unnecessary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such as single-use containers and plastic bags.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always try to buy food packed in recyclable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A creative way to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old greeting cards is to make gift tags and bookmarks.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5.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The waste in open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sites can release harmful gases into the atmosphere.</a:t>
            </a:r>
            <a:r>
              <a:rPr lang="en-US" sz="3600" dirty="0"/>
              <a:t> 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79357" y="7092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1987" y="63755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8942" y="683716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following sentences.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5761371" y="1103368"/>
            <a:ext cx="1226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waste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090978" y="1535866"/>
            <a:ext cx="1879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packaging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221971" y="2798712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containers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3328046" y="3236498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reuse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3449930" y="4070323"/>
            <a:ext cx="143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landfill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3082C4-EC0D-0549-A9A6-0E4D13779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05630"/>
              </p:ext>
            </p:extLst>
          </p:nvPr>
        </p:nvGraphicFramePr>
        <p:xfrm>
          <a:off x="380138" y="710292"/>
          <a:ext cx="8446869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9929">
                  <a:extLst>
                    <a:ext uri="{9D8B030D-6E8A-4147-A177-3AD203B41FA5}">
                      <a16:colId xmlns:a16="http://schemas.microsoft.com/office/drawing/2014/main" val="2619748073"/>
                    </a:ext>
                  </a:extLst>
                </a:gridCol>
                <a:gridCol w="4336940">
                  <a:extLst>
                    <a:ext uri="{9D8B030D-6E8A-4147-A177-3AD203B41FA5}">
                      <a16:colId xmlns:a16="http://schemas.microsoft.com/office/drawing/2014/main" val="1210065249"/>
                    </a:ext>
                  </a:extLst>
                </a:gridCol>
              </a:tblGrid>
              <a:tr h="326521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VERBS WITH PREPOSITIONS</a:t>
                      </a:r>
                      <a:endParaRPr lang="en-US" sz="2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53146"/>
                  </a:ext>
                </a:extLst>
              </a:tr>
              <a:tr h="119144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V + prep. + O: 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these two words is usually very similar to the original meaning of the verb.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about: ask, care, talk, think, learn,…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for: ask, apply, apologize, wait, prepare,…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to: introduce, refer, respond, listen, explain,…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431122"/>
                  </a:ext>
                </a:extLst>
              </a:tr>
              <a:tr h="1445668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V + prep = a phrasal verb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a phrasal verb is often very different from the original meaning of the main verb. Phrasal verbs use adverbs as well as prepositions.</a:t>
                      </a:r>
                      <a:endParaRPr lang="en-US" sz="2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work out, carry out, turn on, turn off, look for, look after, look up,…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7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5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2201</TotalTime>
  <Words>1166</Words>
  <Application>Microsoft Office PowerPoint</Application>
  <PresentationFormat>On-screen Show (16:9)</PresentationFormat>
  <Paragraphs>143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 the letter A, B, C or D to indicate the word whose underlined part   differs from the other three in pronunciation in each of the following   questions.  Question 1: A. clean  B. idea C. leaking     D. release  Question 2: A. sensor  B. sustainable  C. reusable    D. waste    Mark the letter A, B, C or D to indicate the word that differs from the   other three in the position of primary stress in each of the following  questions.  Question 3: A. compost B. landfill C. refill D. propose  Question 4: A. decompose B. pollutant C. sustainable D. efficient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hieu.thiet@gmail.com</cp:lastModifiedBy>
  <cp:revision>85</cp:revision>
  <dcterms:created xsi:type="dcterms:W3CDTF">2020-12-09T02:04:09Z</dcterms:created>
  <dcterms:modified xsi:type="dcterms:W3CDTF">2024-10-03T03:46:27Z</dcterms:modified>
</cp:coreProperties>
</file>