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8" r:id="rId2"/>
    <p:sldId id="319" r:id="rId3"/>
    <p:sldId id="321" r:id="rId4"/>
    <p:sldId id="320" r:id="rId5"/>
    <p:sldId id="322" r:id="rId6"/>
    <p:sldId id="332" r:id="rId7"/>
    <p:sldId id="323" r:id="rId8"/>
    <p:sldId id="324" r:id="rId9"/>
    <p:sldId id="325" r:id="rId10"/>
    <p:sldId id="326" r:id="rId11"/>
    <p:sldId id="334" r:id="rId12"/>
    <p:sldId id="327" r:id="rId13"/>
    <p:sldId id="328" r:id="rId14"/>
    <p:sldId id="329" r:id="rId15"/>
    <p:sldId id="330" r:id="rId16"/>
    <p:sldId id="333" r:id="rId17"/>
    <p:sldId id="33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765" autoAdjust="0"/>
    <p:restoredTop sz="94660"/>
  </p:normalViewPr>
  <p:slideViewPr>
    <p:cSldViewPr snapToGrid="0">
      <p:cViewPr varScale="1">
        <p:scale>
          <a:sx n="73" d="100"/>
          <a:sy n="73" d="100"/>
        </p:scale>
        <p:origin x="-552"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extLst>
      <p:ext uri="{BB962C8B-B14F-4D97-AF65-F5344CB8AC3E}">
        <p14:creationId xmlns:p14="http://schemas.microsoft.com/office/powerpoint/2010/main" xmlns="" val="387432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extLst>
      <p:ext uri="{BB962C8B-B14F-4D97-AF65-F5344CB8AC3E}">
        <p14:creationId xmlns:p14="http://schemas.microsoft.com/office/powerpoint/2010/main" xmlns="" val="271038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extLst>
      <p:ext uri="{BB962C8B-B14F-4D97-AF65-F5344CB8AC3E}">
        <p14:creationId xmlns:p14="http://schemas.microsoft.com/office/powerpoint/2010/main" xmlns="" val="1741562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extLst>
      <p:ext uri="{BB962C8B-B14F-4D97-AF65-F5344CB8AC3E}">
        <p14:creationId xmlns:p14="http://schemas.microsoft.com/office/powerpoint/2010/main" xmlns="" val="3605691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extLst>
      <p:ext uri="{BB962C8B-B14F-4D97-AF65-F5344CB8AC3E}">
        <p14:creationId xmlns:p14="http://schemas.microsoft.com/office/powerpoint/2010/main" xmlns="" val="528956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extLst>
      <p:ext uri="{BB962C8B-B14F-4D97-AF65-F5344CB8AC3E}">
        <p14:creationId xmlns:p14="http://schemas.microsoft.com/office/powerpoint/2010/main" xmlns="" val="1709221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extLst>
      <p:ext uri="{BB962C8B-B14F-4D97-AF65-F5344CB8AC3E}">
        <p14:creationId xmlns:p14="http://schemas.microsoft.com/office/powerpoint/2010/main" xmlns="" val="44475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extLst>
      <p:ext uri="{BB962C8B-B14F-4D97-AF65-F5344CB8AC3E}">
        <p14:creationId xmlns:p14="http://schemas.microsoft.com/office/powerpoint/2010/main" xmlns="" val="1742560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extLst>
      <p:ext uri="{BB962C8B-B14F-4D97-AF65-F5344CB8AC3E}">
        <p14:creationId xmlns:p14="http://schemas.microsoft.com/office/powerpoint/2010/main" xmlns="" val="2611345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extLst>
      <p:ext uri="{BB962C8B-B14F-4D97-AF65-F5344CB8AC3E}">
        <p14:creationId xmlns:p14="http://schemas.microsoft.com/office/powerpoint/2010/main" xmlns="" val="39212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extLst>
      <p:ext uri="{BB962C8B-B14F-4D97-AF65-F5344CB8AC3E}">
        <p14:creationId xmlns:p14="http://schemas.microsoft.com/office/powerpoint/2010/main" xmlns="" val="4186799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extLst>
      <p:ext uri="{BB962C8B-B14F-4D97-AF65-F5344CB8AC3E}">
        <p14:creationId xmlns:p14="http://schemas.microsoft.com/office/powerpoint/2010/main" xmlns="" val="2307361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extLst>
      <p:ext uri="{BB962C8B-B14F-4D97-AF65-F5344CB8AC3E}">
        <p14:creationId xmlns:p14="http://schemas.microsoft.com/office/powerpoint/2010/main" xmlns="" val="275800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extLst>
      <p:ext uri="{BB962C8B-B14F-4D97-AF65-F5344CB8AC3E}">
        <p14:creationId xmlns:p14="http://schemas.microsoft.com/office/powerpoint/2010/main" xmlns="" val="2974307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extLst>
      <p:ext uri="{BB962C8B-B14F-4D97-AF65-F5344CB8AC3E}">
        <p14:creationId xmlns:p14="http://schemas.microsoft.com/office/powerpoint/2010/main" xmlns="" val="46984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extLst>
      <p:ext uri="{BB962C8B-B14F-4D97-AF65-F5344CB8AC3E}">
        <p14:creationId xmlns:p14="http://schemas.microsoft.com/office/powerpoint/2010/main" xmlns="" val="634339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C:\Users\Administrator\Desktop\Ti&#234;t%201,2,3,%20an%2010\KARAOKE%20&#272;&#7871;n%20v&#7899;i%20con%20ng&#432;&#7901;i%20Vi&#7879;t%20Nam%20t&#244;i.mp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file:///C:\Users\Administrator\Desktop\Ti&#234;t%201,2,3,%20an%2010\H&#195;Y%20&#272;&#7870;N%20V&#7898;I%20NH&#7918;NG%20CON%20NG&#431;&#7900;I%20VI&#7878;T%20NAM%20Karaoke%20Tone%20N&#7919;%20-%20(Organ%20Minh%20C&#244;ng).mp4"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C:\Users\Administrator\Desktop\Ti&#234;t%201,2,3,%20an%2010\Giai%20&#272;i&#7879;u%20T&#7893;%20Qu&#7889;c%20-%20Tr&#7885;ng%20T&#7845;n%20%5bOfficial%20Audio%5d.mp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media" Target="../media/media1.mp3"/></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file:///C:\Users\Administrator\Desktop\Ti&#234;t%201,2,3,%20an%2010\%5bMV%5dH&#227;y%20&#273;&#7871;n%20v&#7899;i%20con%20ng&#432;&#7901;i%20Vi&#7879;t%20Nam%20t&#244;i!.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Tạ</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Văn</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Thiết</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err="1">
                <a:solidFill>
                  <a:srgbClr val="0070C0"/>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70C0"/>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THPT</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Trần</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Tất</a:t>
            </a:r>
            <a:r>
              <a:rPr lang="en-US" sz="2800" b="1" dirty="0" smtClean="0">
                <a:solidFill>
                  <a:srgbClr val="0070C0"/>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70C0"/>
                </a:solidFill>
                <a:effectLst>
                  <a:outerShdw blurRad="38100" dist="38100" dir="2700000" algn="tl">
                    <a:srgbClr val="000000">
                      <a:alpha val="43137"/>
                    </a:srgbClr>
                  </a:outerShdw>
                </a:effectLst>
                <a:cs typeface="Times New Roman" panose="02020603050405020304" pitchFamily="18" charset="0"/>
              </a:rPr>
              <a:t>Văn</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91000" y="2362201"/>
            <a:ext cx="3600000" cy="3447619"/>
          </a:xfrm>
          <a:prstGeom prst="rect">
            <a:avLst/>
          </a:prstGeom>
        </p:spPr>
      </p:pic>
      <p:sp>
        <p:nvSpPr>
          <p:cNvPr id="3" name="Rectangle 2"/>
          <p:cNvSpPr/>
          <p:nvPr/>
        </p:nvSpPr>
        <p:spPr>
          <a:xfrm>
            <a:off x="3172520" y="762000"/>
            <a:ext cx="5827236"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9050">
                  <a:solidFill>
                    <a:srgbClr val="FFC000"/>
                  </a:solidFill>
                  <a:prstDash val="solid"/>
                </a:ln>
                <a:solidFill>
                  <a:srgbClr val="00B050"/>
                </a:solidFill>
                <a:effectLst>
                  <a:outerShdw blurRad="38100" dist="38100" dir="2700000" algn="tl">
                    <a:srgbClr val="000000">
                      <a:alpha val="43137"/>
                    </a:srgbClr>
                  </a:outerShdw>
                </a:effectLst>
                <a:uLnTx/>
                <a:uFillTx/>
                <a:latin typeface="Arial" charset="0"/>
                <a:ea typeface="+mn-ea"/>
                <a:cs typeface="+mn-cs"/>
              </a:rPr>
              <a:t>ÂM NHẠC </a:t>
            </a:r>
            <a:r>
              <a:rPr kumimoji="0" lang="vi-VN" sz="7200" b="1" i="0" u="none" strike="noStrike" kern="1200" cap="none" spc="0" normalizeH="0" baseline="0" noProof="0" dirty="0">
                <a:ln w="19050">
                  <a:solidFill>
                    <a:srgbClr val="FFC000"/>
                  </a:solidFill>
                  <a:prstDash val="solid"/>
                </a:ln>
                <a:solidFill>
                  <a:srgbClr val="00B050"/>
                </a:solidFill>
                <a:effectLst>
                  <a:outerShdw blurRad="38100" dist="38100" dir="2700000" algn="tl">
                    <a:srgbClr val="000000">
                      <a:alpha val="43137"/>
                    </a:srgbClr>
                  </a:outerShdw>
                </a:effectLst>
                <a:uLnTx/>
                <a:uFillTx/>
                <a:latin typeface="Arial" charset="0"/>
                <a:ea typeface="+mn-ea"/>
                <a:cs typeface="+mn-cs"/>
              </a:rPr>
              <a:t>10</a:t>
            </a:r>
            <a:endParaRPr kumimoji="0" lang="en-US" sz="7200" b="1" i="0" u="none" strike="noStrike" kern="1200" cap="none" spc="0" normalizeH="0" baseline="0" noProof="0" dirty="0">
              <a:ln w="19050">
                <a:solidFill>
                  <a:srgbClr val="FFC000"/>
                </a:solidFill>
                <a:prstDash val="solid"/>
              </a:ln>
              <a:solidFill>
                <a:srgbClr val="00B050"/>
              </a:solidFill>
              <a:effectLst>
                <a:outerShdw blurRad="38100" dist="38100" dir="2700000" algn="tl">
                  <a:srgbClr val="000000">
                    <a:alpha val="43137"/>
                  </a:srgbClr>
                </a:outerShdw>
              </a:effectLst>
              <a:uLnTx/>
              <a:uFillTx/>
              <a:latin typeface="Arial" charset="0"/>
              <a:ea typeface="+mn-ea"/>
              <a:cs typeface="+mn-cs"/>
            </a:endParaRPr>
          </a:p>
        </p:txBody>
      </p:sp>
    </p:spTree>
    <p:extLst>
      <p:ext uri="{BB962C8B-B14F-4D97-AF65-F5344CB8AC3E}">
        <p14:creationId xmlns:p14="http://schemas.microsoft.com/office/powerpoint/2010/main" xmlns="" val="1931365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FBE9E4-BE0D-4BDC-B012-38EB2F865F3D}"/>
              </a:ext>
            </a:extLst>
          </p:cNvPr>
          <p:cNvSpPr>
            <a:spLocks noGrp="1"/>
          </p:cNvSpPr>
          <p:nvPr>
            <p:ph type="title"/>
          </p:nvPr>
        </p:nvSpPr>
        <p:spPr/>
        <p:txBody>
          <a:bodyPr/>
          <a:lstStyle/>
          <a:p>
            <a:r>
              <a:rPr lang="vi-VN" dirty="0">
                <a:solidFill>
                  <a:srgbClr val="0070C0"/>
                </a:solidFill>
              </a:rPr>
              <a:t>Tập từng câu</a:t>
            </a:r>
            <a:endParaRPr lang="en-US" dirty="0">
              <a:solidFill>
                <a:srgbClr val="0070C0"/>
              </a:solidFill>
            </a:endParaRPr>
          </a:p>
        </p:txBody>
      </p:sp>
      <p:sp>
        <p:nvSpPr>
          <p:cNvPr id="3" name="Content Placeholder 2">
            <a:extLst>
              <a:ext uri="{FF2B5EF4-FFF2-40B4-BE49-F238E27FC236}">
                <a16:creationId xmlns:a16="http://schemas.microsoft.com/office/drawing/2014/main" xmlns="" id="{B2B358DB-F66F-4CEB-AC74-E44E331DE597}"/>
              </a:ext>
            </a:extLst>
          </p:cNvPr>
          <p:cNvSpPr>
            <a:spLocks noGrp="1"/>
          </p:cNvSpPr>
          <p:nvPr>
            <p:ph idx="1"/>
          </p:nvPr>
        </p:nvSpPr>
        <p:spPr>
          <a:xfrm>
            <a:off x="609600" y="1199409"/>
            <a:ext cx="10972800" cy="5611090"/>
          </a:xfrm>
          <a:solidFill>
            <a:schemeClr val="accent5"/>
          </a:solidFill>
          <a:ln>
            <a:solidFill>
              <a:schemeClr val="accent1">
                <a:lumMod val="90000"/>
              </a:schemeClr>
            </a:solidFill>
          </a:ln>
        </p:spPr>
        <p:txBody>
          <a:bodyPr/>
          <a:lstStyle/>
          <a:p>
            <a:pPr marL="0" indent="0" algn="l" rtl="0">
              <a:buNone/>
            </a:pPr>
            <a:r>
              <a:rPr lang="vi-VN" sz="3200" b="0" i="0" dirty="0">
                <a:solidFill>
                  <a:srgbClr val="0070C0"/>
                </a:solidFill>
                <a:effectLst/>
                <a:latin typeface="Open Sans" panose="020B0606030504020204" pitchFamily="34" charset="0"/>
              </a:rPr>
              <a:t>Câu 4</a:t>
            </a:r>
          </a:p>
          <a:p>
            <a:pPr marL="0" indent="0" rtl="0">
              <a:buNone/>
            </a:pPr>
            <a:r>
              <a:rPr lang="vi-VN" sz="3200" b="0" i="0" dirty="0">
                <a:solidFill>
                  <a:srgbClr val="0070C0"/>
                </a:solidFill>
                <a:effectLst/>
                <a:latin typeface="Open Sans" panose="020B0606030504020204" pitchFamily="34" charset="0"/>
              </a:rPr>
              <a:t>Một ngày cha ông vang danh núi sông</a:t>
            </a:r>
            <a:br>
              <a:rPr lang="vi-VN" sz="3200" b="0" i="0" dirty="0">
                <a:solidFill>
                  <a:srgbClr val="0070C0"/>
                </a:solidFill>
                <a:effectLst/>
                <a:latin typeface="Open Sans" panose="020B0606030504020204" pitchFamily="34" charset="0"/>
              </a:rPr>
            </a:br>
            <a:r>
              <a:rPr lang="vi-VN" sz="3200" b="0" i="0" dirty="0">
                <a:solidFill>
                  <a:srgbClr val="0070C0"/>
                </a:solidFill>
                <a:effectLst/>
                <a:latin typeface="Open Sans" panose="020B0606030504020204" pitchFamily="34" charset="0"/>
              </a:rPr>
              <a:t>Một ngày đất nước đứng lên thanh bình</a:t>
            </a:r>
            <a:br>
              <a:rPr lang="vi-VN" sz="3200" b="0" i="0" dirty="0">
                <a:solidFill>
                  <a:srgbClr val="0070C0"/>
                </a:solidFill>
                <a:effectLst/>
                <a:latin typeface="Open Sans" panose="020B0606030504020204" pitchFamily="34" charset="0"/>
              </a:rPr>
            </a:br>
            <a:r>
              <a:rPr lang="vi-VN" sz="3200" b="0" i="0" dirty="0">
                <a:solidFill>
                  <a:srgbClr val="0070C0"/>
                </a:solidFill>
                <a:effectLst/>
                <a:latin typeface="Open Sans" panose="020B0606030504020204" pitchFamily="34" charset="0"/>
              </a:rPr>
              <a:t>Ngày dựng xây cùng bao cánh tay</a:t>
            </a:r>
            <a:br>
              <a:rPr lang="vi-VN" sz="3200" b="0" i="0" dirty="0">
                <a:solidFill>
                  <a:srgbClr val="0070C0"/>
                </a:solidFill>
                <a:effectLst/>
                <a:latin typeface="Open Sans" panose="020B0606030504020204" pitchFamily="34" charset="0"/>
              </a:rPr>
            </a:br>
            <a:r>
              <a:rPr lang="vi-VN" sz="3200" b="0" i="0" dirty="0">
                <a:solidFill>
                  <a:srgbClr val="0070C0"/>
                </a:solidFill>
                <a:effectLst/>
                <a:latin typeface="Open Sans" panose="020B0606030504020204" pitchFamily="34" charset="0"/>
              </a:rPr>
              <a:t>Ngày hôm nay bước lên cùng anh em.</a:t>
            </a:r>
          </a:p>
          <a:p>
            <a:pPr marL="0" indent="0" algn="l" rtl="0">
              <a:buNone/>
            </a:pPr>
            <a:r>
              <a:rPr lang="vi-VN" sz="3200" b="0" i="0" dirty="0">
                <a:solidFill>
                  <a:srgbClr val="0070C0"/>
                </a:solidFill>
                <a:effectLst/>
                <a:latin typeface="Open Sans" panose="020B0606030504020204" pitchFamily="34" charset="0"/>
              </a:rPr>
              <a:t>Câu 5</a:t>
            </a:r>
          </a:p>
          <a:p>
            <a:pPr marL="0" indent="0">
              <a:buNone/>
            </a:pPr>
            <a:r>
              <a:rPr lang="vi-VN" sz="3200" b="0" i="0" dirty="0">
                <a:solidFill>
                  <a:srgbClr val="0070C0"/>
                </a:solidFill>
                <a:effectLst/>
                <a:latin typeface="Open Sans" panose="020B0606030504020204" pitchFamily="34" charset="0"/>
              </a:rPr>
              <a:t>Mảnh đạn năm xưa gieo trên đất nâu</a:t>
            </a:r>
            <a:br>
              <a:rPr lang="vi-VN" sz="3200" b="0" i="0" dirty="0">
                <a:solidFill>
                  <a:srgbClr val="0070C0"/>
                </a:solidFill>
                <a:effectLst/>
                <a:latin typeface="Open Sans" panose="020B0606030504020204" pitchFamily="34" charset="0"/>
              </a:rPr>
            </a:br>
            <a:r>
              <a:rPr lang="vi-VN" sz="3200" b="0" i="0" dirty="0">
                <a:solidFill>
                  <a:srgbClr val="0070C0"/>
                </a:solidFill>
                <a:effectLst/>
                <a:latin typeface="Open Sans" panose="020B0606030504020204" pitchFamily="34" charset="0"/>
              </a:rPr>
              <a:t>Giờ đây đã hoá những thân lúa vàng</a:t>
            </a:r>
            <a:br>
              <a:rPr lang="vi-VN" sz="3200" b="0" i="0" dirty="0">
                <a:solidFill>
                  <a:srgbClr val="0070C0"/>
                </a:solidFill>
                <a:effectLst/>
                <a:latin typeface="Open Sans" panose="020B0606030504020204" pitchFamily="34" charset="0"/>
              </a:rPr>
            </a:br>
            <a:r>
              <a:rPr lang="vi-VN" sz="3200" b="0" i="0" dirty="0">
                <a:solidFill>
                  <a:srgbClr val="0070C0"/>
                </a:solidFill>
                <a:effectLst/>
                <a:latin typeface="Open Sans" panose="020B0606030504020204" pitchFamily="34" charset="0"/>
              </a:rPr>
              <a:t>Gởi vào trong từng trang sách thơ</a:t>
            </a:r>
            <a:br>
              <a:rPr lang="vi-VN" sz="3200" b="0" i="0" dirty="0">
                <a:solidFill>
                  <a:srgbClr val="0070C0"/>
                </a:solidFill>
                <a:effectLst/>
                <a:latin typeface="Open Sans" panose="020B0606030504020204" pitchFamily="34" charset="0"/>
              </a:rPr>
            </a:br>
            <a:r>
              <a:rPr lang="vi-VN" sz="3200" b="0" i="0" dirty="0">
                <a:solidFill>
                  <a:srgbClr val="0070C0"/>
                </a:solidFill>
                <a:effectLst/>
                <a:latin typeface="Open Sans" panose="020B0606030504020204" pitchFamily="34" charset="0"/>
              </a:rPr>
              <a:t>Chờ tương lai trái tim mỉm cười.</a:t>
            </a:r>
          </a:p>
          <a:p>
            <a:endParaRPr lang="en-US" dirty="0"/>
          </a:p>
        </p:txBody>
      </p:sp>
      <p:pic>
        <p:nvPicPr>
          <p:cNvPr id="4" name="Picture 3">
            <a:extLst>
              <a:ext uri="{FF2B5EF4-FFF2-40B4-BE49-F238E27FC236}">
                <a16:creationId xmlns:a16="http://schemas.microsoft.com/office/drawing/2014/main" xmlns="" id="{8CBF7167-7186-4DE9-8C7E-B42F1FD97E68}"/>
              </a:ext>
            </a:extLst>
          </p:cNvPr>
          <p:cNvPicPr>
            <a:picLocks noChangeAspect="1"/>
          </p:cNvPicPr>
          <p:nvPr/>
        </p:nvPicPr>
        <p:blipFill>
          <a:blip r:embed="rId2"/>
          <a:stretch>
            <a:fillRect/>
          </a:stretch>
        </p:blipFill>
        <p:spPr>
          <a:xfrm>
            <a:off x="9427356" y="-72463"/>
            <a:ext cx="2481287" cy="2371550"/>
          </a:xfrm>
          <a:prstGeom prst="rect">
            <a:avLst/>
          </a:prstGeom>
        </p:spPr>
      </p:pic>
    </p:spTree>
    <p:extLst>
      <p:ext uri="{BB962C8B-B14F-4D97-AF65-F5344CB8AC3E}">
        <p14:creationId xmlns:p14="http://schemas.microsoft.com/office/powerpoint/2010/main" xmlns="" val="681804179"/>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Đến với con người Việt Nam tôi.mp4">
            <a:hlinkClick r:id="" action="ppaction://media"/>
          </p:cNvPr>
          <p:cNvPicPr>
            <a:picLocks noRot="1" noChangeAspect="1"/>
          </p:cNvPicPr>
          <p:nvPr>
            <a:videoFile r:link="rId1"/>
          </p:nvPr>
        </p:nvPicPr>
        <p:blipFill>
          <a:blip r:embed="rId3"/>
          <a:stretch>
            <a:fillRect/>
          </a:stretch>
        </p:blipFill>
        <p:spPr>
          <a:xfrm>
            <a:off x="862148" y="875211"/>
            <a:ext cx="10541725" cy="5408023"/>
          </a:xfrm>
          <a:prstGeom prst="rect">
            <a:avLst/>
          </a:prstGeom>
          <a:ln w="28575">
            <a:solidFill>
              <a:srgbClr val="FF0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50F53-1CCB-4E9C-9ED6-F1282B93AFDC}"/>
              </a:ext>
            </a:extLst>
          </p:cNvPr>
          <p:cNvSpPr>
            <a:spLocks noGrp="1"/>
          </p:cNvSpPr>
          <p:nvPr>
            <p:ph type="title"/>
          </p:nvPr>
        </p:nvSpPr>
        <p:spPr>
          <a:xfrm>
            <a:off x="609600" y="135082"/>
            <a:ext cx="10972800" cy="1143000"/>
          </a:xfrm>
        </p:spPr>
        <p:txBody>
          <a:bodyPr/>
          <a:lstStyle/>
          <a:p>
            <a:r>
              <a:rPr lang="vi-VN" dirty="0">
                <a:solidFill>
                  <a:srgbClr val="0070C0"/>
                </a:solidFill>
              </a:rPr>
              <a:t>Hát Toàn Bài</a:t>
            </a:r>
            <a:endParaRPr lang="en-US" dirty="0">
              <a:solidFill>
                <a:srgbClr val="0070C0"/>
              </a:solidFill>
            </a:endParaRPr>
          </a:p>
        </p:txBody>
      </p:sp>
      <p:pic>
        <p:nvPicPr>
          <p:cNvPr id="4" name="Picture 3">
            <a:extLst>
              <a:ext uri="{FF2B5EF4-FFF2-40B4-BE49-F238E27FC236}">
                <a16:creationId xmlns:a16="http://schemas.microsoft.com/office/drawing/2014/main" xmlns="" id="{160FC64B-CEC4-45A7-836B-DB4748554345}"/>
              </a:ext>
            </a:extLst>
          </p:cNvPr>
          <p:cNvPicPr>
            <a:picLocks noChangeAspect="1"/>
          </p:cNvPicPr>
          <p:nvPr/>
        </p:nvPicPr>
        <p:blipFill>
          <a:blip r:embed="rId3"/>
          <a:stretch>
            <a:fillRect/>
          </a:stretch>
        </p:blipFill>
        <p:spPr>
          <a:xfrm>
            <a:off x="10356764" y="53439"/>
            <a:ext cx="1801600" cy="1721922"/>
          </a:xfrm>
          <a:prstGeom prst="rect">
            <a:avLst/>
          </a:prstGeom>
        </p:spPr>
      </p:pic>
      <p:pic>
        <p:nvPicPr>
          <p:cNvPr id="7" name="HÃY ĐẾN VỚI NHỮNG CON NGƯỜI VIỆT NAM Karaoke Tone Nữ - (Organ Minh Công).mp4">
            <a:hlinkClick r:id="" action="ppaction://media"/>
          </p:cNvPr>
          <p:cNvPicPr>
            <a:picLocks noRot="1" noChangeAspect="1"/>
          </p:cNvPicPr>
          <p:nvPr>
            <a:videoFile r:link="rId1"/>
          </p:nvPr>
        </p:nvPicPr>
        <p:blipFill>
          <a:blip r:embed="rId4"/>
          <a:stretch>
            <a:fillRect/>
          </a:stretch>
        </p:blipFill>
        <p:spPr>
          <a:xfrm>
            <a:off x="888274" y="1084217"/>
            <a:ext cx="10515600" cy="5055326"/>
          </a:xfrm>
          <a:prstGeom prst="rect">
            <a:avLst/>
          </a:prstGeom>
          <a:ln w="28575">
            <a:solidFill>
              <a:srgbClr val="FF0000"/>
            </a:solidFill>
          </a:ln>
        </p:spPr>
      </p:pic>
    </p:spTree>
    <p:extLst>
      <p:ext uri="{BB962C8B-B14F-4D97-AF65-F5344CB8AC3E}">
        <p14:creationId xmlns:p14="http://schemas.microsoft.com/office/powerpoint/2010/main" xmlns="" val="278072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EE3BD7-A6B7-498B-8FFB-62A5AE39BACD}"/>
              </a:ext>
            </a:extLst>
          </p:cNvPr>
          <p:cNvSpPr>
            <a:spLocks noGrp="1"/>
          </p:cNvSpPr>
          <p:nvPr>
            <p:ph type="title"/>
          </p:nvPr>
        </p:nvSpPr>
        <p:spPr>
          <a:xfrm>
            <a:off x="0" y="0"/>
            <a:ext cx="4674919" cy="2058863"/>
          </a:xfrm>
        </p:spPr>
        <p:txBody>
          <a:bodyPr/>
          <a:lstStyle/>
          <a:p>
            <a:r>
              <a:rPr lang="vi-VN" dirty="0">
                <a:solidFill>
                  <a:srgbClr val="0070C0"/>
                </a:solidFill>
              </a:rPr>
              <a:t>Hát kết hợp vỗ tay theo tiết tấu</a:t>
            </a:r>
            <a:endParaRPr lang="en-US" dirty="0">
              <a:solidFill>
                <a:srgbClr val="0070C0"/>
              </a:solidFill>
            </a:endParaRPr>
          </a:p>
        </p:txBody>
      </p:sp>
      <p:pic>
        <p:nvPicPr>
          <p:cNvPr id="4" name="Content Placeholder 3">
            <a:extLst>
              <a:ext uri="{FF2B5EF4-FFF2-40B4-BE49-F238E27FC236}">
                <a16:creationId xmlns:a16="http://schemas.microsoft.com/office/drawing/2014/main" xmlns="" id="{00F8D588-7A91-41C9-B5EE-0D71C7759125}"/>
              </a:ext>
            </a:extLst>
          </p:cNvPr>
          <p:cNvPicPr>
            <a:picLocks noGrp="1" noChangeAspect="1"/>
          </p:cNvPicPr>
          <p:nvPr>
            <p:ph idx="1"/>
          </p:nvPr>
        </p:nvPicPr>
        <p:blipFill>
          <a:blip r:embed="rId2"/>
          <a:stretch>
            <a:fillRect/>
          </a:stretch>
        </p:blipFill>
        <p:spPr>
          <a:xfrm>
            <a:off x="5644277" y="1"/>
            <a:ext cx="6547723" cy="6858000"/>
          </a:xfrm>
          <a:prstGeom prst="rect">
            <a:avLst/>
          </a:prstGeom>
        </p:spPr>
      </p:pic>
      <p:pic>
        <p:nvPicPr>
          <p:cNvPr id="8" name="Picture 7">
            <a:extLst>
              <a:ext uri="{FF2B5EF4-FFF2-40B4-BE49-F238E27FC236}">
                <a16:creationId xmlns:a16="http://schemas.microsoft.com/office/drawing/2014/main" xmlns="" id="{EA4F6DCC-DA77-46B0-BA09-EB0DE69EFE7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2689297"/>
            <a:ext cx="6095999" cy="2737726"/>
          </a:xfrm>
          <a:prstGeom prst="rect">
            <a:avLst/>
          </a:prstGeom>
        </p:spPr>
      </p:pic>
    </p:spTree>
    <p:extLst>
      <p:ext uri="{BB962C8B-B14F-4D97-AF65-F5344CB8AC3E}">
        <p14:creationId xmlns:p14="http://schemas.microsoft.com/office/powerpoint/2010/main" xmlns="" val="2519135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855676-038D-42FE-A58C-6A71BEC81700}"/>
              </a:ext>
            </a:extLst>
          </p:cNvPr>
          <p:cNvSpPr>
            <a:spLocks noGrp="1"/>
          </p:cNvSpPr>
          <p:nvPr>
            <p:ph type="title"/>
          </p:nvPr>
        </p:nvSpPr>
        <p:spPr>
          <a:xfrm>
            <a:off x="0" y="237506"/>
            <a:ext cx="3938649" cy="1143000"/>
          </a:xfrm>
        </p:spPr>
        <p:txBody>
          <a:bodyPr/>
          <a:lstStyle/>
          <a:p>
            <a:r>
              <a:rPr lang="vi-VN" dirty="0">
                <a:solidFill>
                  <a:srgbClr val="0070C0"/>
                </a:solidFill>
              </a:rPr>
              <a:t>Hát cá nhân, hát theo nhóm</a:t>
            </a:r>
            <a:endParaRPr lang="en-US" dirty="0">
              <a:solidFill>
                <a:srgbClr val="0070C0"/>
              </a:solidFill>
            </a:endParaRPr>
          </a:p>
        </p:txBody>
      </p:sp>
      <p:pic>
        <p:nvPicPr>
          <p:cNvPr id="4" name="Content Placeholder 3">
            <a:extLst>
              <a:ext uri="{FF2B5EF4-FFF2-40B4-BE49-F238E27FC236}">
                <a16:creationId xmlns:a16="http://schemas.microsoft.com/office/drawing/2014/main" xmlns="" id="{CCCE4BDD-4779-4259-BDD1-F00A332B2D42}"/>
              </a:ext>
            </a:extLst>
          </p:cNvPr>
          <p:cNvPicPr>
            <a:picLocks noGrp="1" noChangeAspect="1"/>
          </p:cNvPicPr>
          <p:nvPr>
            <p:ph idx="1"/>
          </p:nvPr>
        </p:nvPicPr>
        <p:blipFill>
          <a:blip r:embed="rId2"/>
          <a:stretch>
            <a:fillRect/>
          </a:stretch>
        </p:blipFill>
        <p:spPr>
          <a:xfrm>
            <a:off x="5438899" y="0"/>
            <a:ext cx="6746703" cy="6858000"/>
          </a:xfrm>
          <a:prstGeom prst="rect">
            <a:avLst/>
          </a:prstGeom>
        </p:spPr>
      </p:pic>
      <p:pic>
        <p:nvPicPr>
          <p:cNvPr id="5" name="Picture 4">
            <a:extLst>
              <a:ext uri="{FF2B5EF4-FFF2-40B4-BE49-F238E27FC236}">
                <a16:creationId xmlns:a16="http://schemas.microsoft.com/office/drawing/2014/main" xmlns="" id="{EDE96A45-33F7-4702-935B-ACEB1B976B1B}"/>
              </a:ext>
            </a:extLst>
          </p:cNvPr>
          <p:cNvPicPr>
            <a:picLocks noChangeAspect="1"/>
          </p:cNvPicPr>
          <p:nvPr/>
        </p:nvPicPr>
        <p:blipFill>
          <a:blip r:embed="rId3"/>
          <a:stretch>
            <a:fillRect/>
          </a:stretch>
        </p:blipFill>
        <p:spPr>
          <a:xfrm>
            <a:off x="364587" y="2208890"/>
            <a:ext cx="5133277" cy="3639627"/>
          </a:xfrm>
          <a:prstGeom prst="rect">
            <a:avLst/>
          </a:prstGeom>
        </p:spPr>
      </p:pic>
    </p:spTree>
    <p:extLst>
      <p:ext uri="{BB962C8B-B14F-4D97-AF65-F5344CB8AC3E}">
        <p14:creationId xmlns:p14="http://schemas.microsoft.com/office/powerpoint/2010/main" xmlns="" val="1864678438"/>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2903E0-BFEA-4180-8D12-DB76EFCC30CB}"/>
              </a:ext>
            </a:extLst>
          </p:cNvPr>
          <p:cNvSpPr>
            <a:spLocks noGrp="1"/>
          </p:cNvSpPr>
          <p:nvPr>
            <p:ph type="title"/>
          </p:nvPr>
        </p:nvSpPr>
        <p:spPr>
          <a:xfrm>
            <a:off x="-827314" y="-117083"/>
            <a:ext cx="8035636" cy="1019608"/>
          </a:xfrm>
        </p:spPr>
        <p:txBody>
          <a:bodyPr/>
          <a:lstStyle/>
          <a:p>
            <a:r>
              <a:rPr lang="vi-VN" sz="3600" dirty="0">
                <a:solidFill>
                  <a:srgbClr val="0070C0"/>
                </a:solidFill>
              </a:rPr>
              <a:t>Nghe nhạc : Giai điệu Tổ quốc</a:t>
            </a:r>
            <a:endParaRPr lang="en-US" sz="3600" dirty="0">
              <a:solidFill>
                <a:srgbClr val="0070C0"/>
              </a:solidFill>
            </a:endParaRPr>
          </a:p>
        </p:txBody>
      </p:sp>
      <p:pic>
        <p:nvPicPr>
          <p:cNvPr id="4" name="Giai-Dieu-To-Quoc-Tran-Tien">
            <a:hlinkClick r:id="" action="ppaction://media"/>
            <a:extLst>
              <a:ext uri="{FF2B5EF4-FFF2-40B4-BE49-F238E27FC236}">
                <a16:creationId xmlns:a16="http://schemas.microsoft.com/office/drawing/2014/main" xmlns="" id="{D90FE9CE-2DD0-4EF9-895E-B7364A702BCC}"/>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114423" y="665018"/>
            <a:ext cx="703942" cy="703942"/>
          </a:xfrm>
        </p:spPr>
      </p:pic>
      <p:pic>
        <p:nvPicPr>
          <p:cNvPr id="6" name="Picture 5">
            <a:extLst>
              <a:ext uri="{FF2B5EF4-FFF2-40B4-BE49-F238E27FC236}">
                <a16:creationId xmlns:a16="http://schemas.microsoft.com/office/drawing/2014/main" xmlns="" id="{0AF61B63-B560-4323-A5A4-2462C8F65BAD}"/>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18365" y="665018"/>
            <a:ext cx="5695251" cy="6192982"/>
          </a:xfrm>
          <a:prstGeom prst="rect">
            <a:avLst/>
          </a:prstGeom>
        </p:spPr>
      </p:pic>
      <p:pic>
        <p:nvPicPr>
          <p:cNvPr id="8" name="Picture 7">
            <a:extLst>
              <a:ext uri="{FF2B5EF4-FFF2-40B4-BE49-F238E27FC236}">
                <a16:creationId xmlns:a16="http://schemas.microsoft.com/office/drawing/2014/main" xmlns="" id="{195C8C75-BE0C-49C5-BC26-CC53859914A6}"/>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382324" y="665018"/>
            <a:ext cx="5809675" cy="6192982"/>
          </a:xfrm>
          <a:prstGeom prst="rect">
            <a:avLst/>
          </a:prstGeom>
        </p:spPr>
      </p:pic>
    </p:spTree>
    <p:extLst>
      <p:ext uri="{BB962C8B-B14F-4D97-AF65-F5344CB8AC3E}">
        <p14:creationId xmlns:p14="http://schemas.microsoft.com/office/powerpoint/2010/main" xmlns="" val="202968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ai Điệu Tổ Quốc - Trọng Tấn [Official Audio].mp4">
            <a:hlinkClick r:id="" action="ppaction://media"/>
          </p:cNvPr>
          <p:cNvPicPr>
            <a:picLocks noRot="1" noChangeAspect="1"/>
          </p:cNvPicPr>
          <p:nvPr>
            <a:videoFile r:link="rId1"/>
          </p:nvPr>
        </p:nvPicPr>
        <p:blipFill>
          <a:blip r:embed="rId3"/>
          <a:stretch>
            <a:fillRect/>
          </a:stretch>
        </p:blipFill>
        <p:spPr>
          <a:xfrm>
            <a:off x="1175657" y="574766"/>
            <a:ext cx="10293532" cy="5669280"/>
          </a:xfrm>
          <a:prstGeom prst="rect">
            <a:avLst/>
          </a:prstGeom>
          <a:ln w="28575">
            <a:solidFill>
              <a:srgbClr val="FF0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3F41C4-0154-4405-A8CA-C152AB39504E}"/>
              </a:ext>
            </a:extLst>
          </p:cNvPr>
          <p:cNvSpPr>
            <a:spLocks noGrp="1"/>
          </p:cNvSpPr>
          <p:nvPr>
            <p:ph type="title"/>
          </p:nvPr>
        </p:nvSpPr>
        <p:spPr/>
        <p:txBody>
          <a:bodyPr/>
          <a:lstStyle/>
          <a:p>
            <a:r>
              <a:rPr lang="vi-VN" dirty="0">
                <a:solidFill>
                  <a:srgbClr val="0070C0"/>
                </a:solidFill>
              </a:rPr>
              <a:t>Dặn dò</a:t>
            </a:r>
            <a:endParaRPr lang="en-US" dirty="0">
              <a:solidFill>
                <a:srgbClr val="0070C0"/>
              </a:solidFill>
            </a:endParaRPr>
          </a:p>
        </p:txBody>
      </p:sp>
      <p:sp>
        <p:nvSpPr>
          <p:cNvPr id="3" name="Content Placeholder 2">
            <a:extLst>
              <a:ext uri="{FF2B5EF4-FFF2-40B4-BE49-F238E27FC236}">
                <a16:creationId xmlns:a16="http://schemas.microsoft.com/office/drawing/2014/main" xmlns="" id="{20BFAD39-02B1-4AC9-9670-5824C4A3525E}"/>
              </a:ext>
            </a:extLst>
          </p:cNvPr>
          <p:cNvSpPr>
            <a:spLocks noGrp="1"/>
          </p:cNvSpPr>
          <p:nvPr>
            <p:ph idx="1"/>
          </p:nvPr>
        </p:nvSpPr>
        <p:spPr>
          <a:solidFill>
            <a:schemeClr val="accent5">
              <a:lumMod val="90000"/>
            </a:schemeClr>
          </a:solidFill>
        </p:spPr>
        <p:txBody>
          <a:bodyPr/>
          <a:lstStyle/>
          <a:p>
            <a:pPr>
              <a:buFont typeface="Arial" panose="020B0604020202020204" pitchFamily="34" charset="0"/>
              <a:buChar char="•"/>
            </a:pPr>
            <a:r>
              <a:rPr lang="vi-VN" sz="3600" dirty="0">
                <a:solidFill>
                  <a:srgbClr val="FF0000"/>
                </a:solidFill>
              </a:rPr>
              <a:t>Luyện tập đúng giai điệu bài hát</a:t>
            </a:r>
          </a:p>
          <a:p>
            <a:pPr>
              <a:buFont typeface="Arial" panose="020B0604020202020204" pitchFamily="34" charset="0"/>
              <a:buChar char="•"/>
            </a:pPr>
            <a:r>
              <a:rPr lang="vi-VN" sz="3600" dirty="0">
                <a:solidFill>
                  <a:srgbClr val="FF0000"/>
                </a:solidFill>
              </a:rPr>
              <a:t>Học thuộc lời bài hát câu 1,2,3</a:t>
            </a:r>
          </a:p>
          <a:p>
            <a:pPr>
              <a:buFont typeface="Arial" panose="020B0604020202020204" pitchFamily="34" charset="0"/>
              <a:buChar char="•"/>
            </a:pPr>
            <a:r>
              <a:rPr lang="vi-VN" sz="3600" dirty="0">
                <a:solidFill>
                  <a:srgbClr val="FF0000"/>
                </a:solidFill>
              </a:rPr>
              <a:t>Hát kết hợp vỗ tay đệm theo phách</a:t>
            </a:r>
          </a:p>
          <a:p>
            <a:pPr>
              <a:buFont typeface="Arial" panose="020B0604020202020204" pitchFamily="34" charset="0"/>
              <a:buChar char="•"/>
            </a:pPr>
            <a:r>
              <a:rPr lang="vi-VN" sz="3600" dirty="0">
                <a:solidFill>
                  <a:srgbClr val="FF0000"/>
                </a:solidFill>
              </a:rPr>
              <a:t>Xem trước bài tiết sau</a:t>
            </a:r>
            <a:endParaRPr lang="en-US" sz="3600" dirty="0">
              <a:solidFill>
                <a:srgbClr val="FF0000"/>
              </a:solidFill>
            </a:endParaRPr>
          </a:p>
        </p:txBody>
      </p:sp>
    </p:spTree>
    <p:extLst>
      <p:ext uri="{BB962C8B-B14F-4D97-AF65-F5344CB8AC3E}">
        <p14:creationId xmlns:p14="http://schemas.microsoft.com/office/powerpoint/2010/main" xmlns="" val="198200910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7417AB1-1EB5-4E9F-849C-381595F3562F}"/>
              </a:ext>
            </a:extLst>
          </p:cNvPr>
          <p:cNvSpPr>
            <a:spLocks noGrp="1"/>
          </p:cNvSpPr>
          <p:nvPr>
            <p:ph idx="1"/>
          </p:nvPr>
        </p:nvSpPr>
        <p:spPr>
          <a:solidFill>
            <a:schemeClr val="accent5"/>
          </a:solidFill>
          <a:ln>
            <a:solidFill>
              <a:schemeClr val="accent1">
                <a:lumMod val="90000"/>
              </a:schemeClr>
            </a:solidFill>
          </a:ln>
        </p:spPr>
        <p:style>
          <a:lnRef idx="1">
            <a:schemeClr val="accent1"/>
          </a:lnRef>
          <a:fillRef idx="2">
            <a:schemeClr val="accent1"/>
          </a:fillRef>
          <a:effectRef idx="1">
            <a:schemeClr val="accent1"/>
          </a:effectRef>
          <a:fontRef idx="minor">
            <a:schemeClr val="dk1"/>
          </a:fontRef>
        </p:style>
        <p:txBody>
          <a:bodyPr/>
          <a:lstStyle/>
          <a:p>
            <a:pPr marL="0" indent="0" algn="ctr">
              <a:buNone/>
            </a:pPr>
            <a:r>
              <a:rPr lang="vi-VN" u="sng" dirty="0">
                <a:solidFill>
                  <a:srgbClr val="FF0000"/>
                </a:solidFill>
              </a:rPr>
              <a:t>Tiết 1</a:t>
            </a:r>
            <a:r>
              <a:rPr lang="vi-VN" dirty="0">
                <a:solidFill>
                  <a:srgbClr val="FF0000"/>
                </a:solidFill>
              </a:rPr>
              <a:t>:</a:t>
            </a:r>
            <a:r>
              <a:rPr lang="vi-VN" dirty="0"/>
              <a:t>     </a:t>
            </a:r>
          </a:p>
          <a:p>
            <a:pPr marL="0" indent="0" algn="ctr">
              <a:buNone/>
            </a:pPr>
            <a:endParaRPr lang="vi-VN" dirty="0"/>
          </a:p>
          <a:p>
            <a:r>
              <a:rPr lang="vi-VN" dirty="0">
                <a:solidFill>
                  <a:srgbClr val="0070C0"/>
                </a:solidFill>
              </a:rPr>
              <a:t>Học hát bài : Hãy đến với con người Việt Nam</a:t>
            </a:r>
          </a:p>
          <a:p>
            <a:r>
              <a:rPr lang="vi-VN" dirty="0">
                <a:solidFill>
                  <a:srgbClr val="0070C0"/>
                </a:solidFill>
              </a:rPr>
              <a:t>Nghe nhạc : Giai điệu Tổ quốc</a:t>
            </a:r>
            <a:endParaRPr lang="en-US" dirty="0">
              <a:solidFill>
                <a:srgbClr val="0070C0"/>
              </a:solidFill>
            </a:endParaRPr>
          </a:p>
        </p:txBody>
      </p:sp>
      <p:sp>
        <p:nvSpPr>
          <p:cNvPr id="2" name="Title 1">
            <a:extLst>
              <a:ext uri="{FF2B5EF4-FFF2-40B4-BE49-F238E27FC236}">
                <a16:creationId xmlns:a16="http://schemas.microsoft.com/office/drawing/2014/main" xmlns="" id="{D0ABAAC0-7572-4EAF-92FF-992D407D2792}"/>
              </a:ext>
            </a:extLst>
          </p:cNvPr>
          <p:cNvSpPr>
            <a:spLocks noGrp="1"/>
          </p:cNvSpPr>
          <p:nvPr>
            <p:ph type="title"/>
          </p:nvPr>
        </p:nvSpPr>
        <p:spPr/>
        <p:txBody>
          <a:bodyPr/>
          <a:lstStyle/>
          <a:p>
            <a:r>
              <a:rPr lang="vi-VN" sz="4000" dirty="0">
                <a:solidFill>
                  <a:srgbClr val="00B050"/>
                </a:solidFill>
              </a:rPr>
              <a:t>CHỦ ĐỀ 1: QUÊ HƯƠNG VIỆT NAM</a:t>
            </a:r>
            <a:endParaRPr lang="en-US" sz="4000" dirty="0">
              <a:solidFill>
                <a:srgbClr val="00B050"/>
              </a:solidFill>
            </a:endParaRPr>
          </a:p>
        </p:txBody>
      </p:sp>
      <p:pic>
        <p:nvPicPr>
          <p:cNvPr id="4" name="Picture 3">
            <a:extLst>
              <a:ext uri="{FF2B5EF4-FFF2-40B4-BE49-F238E27FC236}">
                <a16:creationId xmlns:a16="http://schemas.microsoft.com/office/drawing/2014/main" xmlns="" id="{FAFBFE76-C0B7-4E3A-BCBE-04042EB8FDB4}"/>
              </a:ext>
            </a:extLst>
          </p:cNvPr>
          <p:cNvPicPr>
            <a:picLocks noChangeAspect="1"/>
          </p:cNvPicPr>
          <p:nvPr/>
        </p:nvPicPr>
        <p:blipFill>
          <a:blip r:embed="rId2"/>
          <a:stretch>
            <a:fillRect/>
          </a:stretch>
        </p:blipFill>
        <p:spPr>
          <a:xfrm>
            <a:off x="-106878" y="60313"/>
            <a:ext cx="2476006" cy="2371487"/>
          </a:xfrm>
          <a:prstGeom prst="rect">
            <a:avLst/>
          </a:prstGeom>
        </p:spPr>
      </p:pic>
    </p:spTree>
    <p:extLst>
      <p:ext uri="{BB962C8B-B14F-4D97-AF65-F5344CB8AC3E}">
        <p14:creationId xmlns:p14="http://schemas.microsoft.com/office/powerpoint/2010/main" xmlns="" val="732823783"/>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F06F3-775F-4FD0-931B-87960A2738CF}"/>
              </a:ext>
            </a:extLst>
          </p:cNvPr>
          <p:cNvSpPr>
            <a:spLocks noGrp="1"/>
          </p:cNvSpPr>
          <p:nvPr>
            <p:ph type="title"/>
          </p:nvPr>
        </p:nvSpPr>
        <p:spPr/>
        <p:txBody>
          <a:bodyPr/>
          <a:lstStyle/>
          <a:p>
            <a:pPr algn="l"/>
            <a:r>
              <a:rPr lang="vi-VN" sz="3600" dirty="0">
                <a:solidFill>
                  <a:srgbClr val="FF0000"/>
                </a:solidFill>
              </a:rPr>
              <a:t>Học hát bài:</a:t>
            </a:r>
            <a:endParaRPr lang="en-US" sz="3600" dirty="0">
              <a:solidFill>
                <a:srgbClr val="FF0000"/>
              </a:solidFill>
            </a:endParaRPr>
          </a:p>
        </p:txBody>
      </p:sp>
      <p:pic>
        <p:nvPicPr>
          <p:cNvPr id="5" name="Content Placeholder 4">
            <a:extLst>
              <a:ext uri="{FF2B5EF4-FFF2-40B4-BE49-F238E27FC236}">
                <a16:creationId xmlns:a16="http://schemas.microsoft.com/office/drawing/2014/main" xmlns="" id="{FEF7C4E9-E840-4A50-8D41-5C280C996723}"/>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254831" y="-203384"/>
            <a:ext cx="6739247" cy="7428940"/>
          </a:xfrm>
        </p:spPr>
      </p:pic>
      <p:pic>
        <p:nvPicPr>
          <p:cNvPr id="7" name="Picture 6">
            <a:extLst>
              <a:ext uri="{FF2B5EF4-FFF2-40B4-BE49-F238E27FC236}">
                <a16:creationId xmlns:a16="http://schemas.microsoft.com/office/drawing/2014/main" xmlns="" id="{FB18F1CF-4626-4AE4-9E6D-FA83124F072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9989" y="2018805"/>
            <a:ext cx="5134842" cy="3638402"/>
          </a:xfrm>
          <a:prstGeom prst="rect">
            <a:avLst/>
          </a:prstGeom>
        </p:spPr>
      </p:pic>
    </p:spTree>
    <p:extLst>
      <p:ext uri="{BB962C8B-B14F-4D97-AF65-F5344CB8AC3E}">
        <p14:creationId xmlns:p14="http://schemas.microsoft.com/office/powerpoint/2010/main" xmlns="" val="7538955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A984EAF-A3D8-4F18-832A-52DA851AE76F}"/>
              </a:ext>
            </a:extLst>
          </p:cNvPr>
          <p:cNvSpPr>
            <a:spLocks noGrp="1"/>
          </p:cNvSpPr>
          <p:nvPr>
            <p:ph idx="1"/>
          </p:nvPr>
        </p:nvSpPr>
        <p:spPr/>
        <p:txBody>
          <a:bodyPr/>
          <a:lstStyle/>
          <a:p>
            <a:pPr marL="0" indent="0">
              <a:buNone/>
            </a:pPr>
            <a:r>
              <a:rPr lang="vi-VN" sz="1400" dirty="0"/>
              <a:t>       </a:t>
            </a:r>
            <a:r>
              <a:rPr lang="vi-VN" sz="2000" b="1" u="sng" dirty="0"/>
              <a:t>Tác giả</a:t>
            </a:r>
            <a:r>
              <a:rPr lang="vi-VN" sz="2000" b="1" dirty="0"/>
              <a:t>: Xuân Nghĩa</a:t>
            </a:r>
          </a:p>
          <a:p>
            <a:endParaRPr lang="vi-VN" sz="1400" dirty="0"/>
          </a:p>
          <a:p>
            <a:r>
              <a:rPr lang="vi-VN" sz="1600" dirty="0">
                <a:solidFill>
                  <a:srgbClr val="FF0000"/>
                </a:solidFill>
              </a:rPr>
              <a:t>Tên đầy đủ : NGUYỄN XUÂN NGHĨA</a:t>
            </a:r>
          </a:p>
          <a:p>
            <a:r>
              <a:rPr lang="vi-VN" sz="1600" dirty="0">
                <a:solidFill>
                  <a:srgbClr val="FF0000"/>
                </a:solidFill>
              </a:rPr>
              <a:t>Ngày sinh : 27/09/1975</a:t>
            </a:r>
          </a:p>
          <a:p>
            <a:r>
              <a:rPr lang="vi-VN" sz="1600" dirty="0">
                <a:solidFill>
                  <a:srgbClr val="FF0000"/>
                </a:solidFill>
              </a:rPr>
              <a:t>Nơi sinh : Hà Nội</a:t>
            </a:r>
          </a:p>
          <a:p>
            <a:r>
              <a:rPr lang="vi-VN" sz="1600" dirty="0">
                <a:solidFill>
                  <a:srgbClr val="FF0000"/>
                </a:solidFill>
              </a:rPr>
              <a:t>Nơi ở hiện tại : TP.HCM (từ năm 1977)</a:t>
            </a:r>
          </a:p>
          <a:p>
            <a:r>
              <a:rPr lang="vi-VN" sz="1600" dirty="0">
                <a:solidFill>
                  <a:srgbClr val="FF0000"/>
                </a:solidFill>
              </a:rPr>
              <a:t>Hội nhạc sĩ Việt Nam </a:t>
            </a:r>
          </a:p>
          <a:p>
            <a:r>
              <a:rPr lang="vi-VN" sz="1600" dirty="0">
                <a:solidFill>
                  <a:srgbClr val="FF0000"/>
                </a:solidFill>
              </a:rPr>
              <a:t>Hội âm nhạc TP.HCM</a:t>
            </a:r>
          </a:p>
          <a:p>
            <a:pPr marL="0" indent="0">
              <a:buNone/>
            </a:pPr>
            <a:r>
              <a:rPr lang="vi-VN" sz="1600" dirty="0">
                <a:solidFill>
                  <a:srgbClr val="FF0000"/>
                </a:solidFill>
              </a:rPr>
              <a:t>    </a:t>
            </a:r>
          </a:p>
          <a:p>
            <a:pPr marL="0" indent="0">
              <a:buNone/>
            </a:pPr>
            <a:r>
              <a:rPr lang="vi-VN" sz="1600" dirty="0">
                <a:solidFill>
                  <a:srgbClr val="FF0000"/>
                </a:solidFill>
              </a:rPr>
              <a:t>    </a:t>
            </a:r>
            <a:r>
              <a:rPr lang="vi-VN" sz="1600" b="1" u="sng" dirty="0"/>
              <a:t>Tác Phẩm</a:t>
            </a:r>
            <a:r>
              <a:rPr lang="vi-VN" sz="1600" b="1" dirty="0"/>
              <a:t>:</a:t>
            </a:r>
          </a:p>
          <a:p>
            <a:pPr marL="0" indent="0">
              <a:buNone/>
            </a:pPr>
            <a:endParaRPr lang="en-US" sz="1600" b="1" dirty="0"/>
          </a:p>
        </p:txBody>
      </p:sp>
      <p:sp>
        <p:nvSpPr>
          <p:cNvPr id="4" name="Title 1">
            <a:extLst>
              <a:ext uri="{FF2B5EF4-FFF2-40B4-BE49-F238E27FC236}">
                <a16:creationId xmlns:a16="http://schemas.microsoft.com/office/drawing/2014/main" xmlns="" id="{4E4A5887-B1D1-46A1-9531-1E1252F95C65}"/>
              </a:ext>
            </a:extLst>
          </p:cNvPr>
          <p:cNvSpPr>
            <a:spLocks noGrp="1"/>
          </p:cNvSpPr>
          <p:nvPr>
            <p:ph type="title"/>
          </p:nvPr>
        </p:nvSpPr>
        <p:spPr>
          <a:xfrm>
            <a:off x="609600" y="108383"/>
            <a:ext cx="10972800" cy="1143000"/>
          </a:xfrm>
        </p:spPr>
        <p:txBody>
          <a:bodyPr/>
          <a:lstStyle/>
          <a:p>
            <a:r>
              <a:rPr lang="vi-VN" sz="4000" dirty="0">
                <a:solidFill>
                  <a:srgbClr val="00B050"/>
                </a:solidFill>
              </a:rPr>
              <a:t>CHỦ ĐỀ 1: QUÊ HƯƠNG VIỆT NAM</a:t>
            </a:r>
            <a:endParaRPr lang="en-US" sz="4000" dirty="0">
              <a:solidFill>
                <a:srgbClr val="00B050"/>
              </a:solidFill>
            </a:endParaRPr>
          </a:p>
        </p:txBody>
      </p:sp>
      <p:pic>
        <p:nvPicPr>
          <p:cNvPr id="6" name="Picture 5">
            <a:extLst>
              <a:ext uri="{FF2B5EF4-FFF2-40B4-BE49-F238E27FC236}">
                <a16:creationId xmlns:a16="http://schemas.microsoft.com/office/drawing/2014/main" xmlns="" id="{D89B27E2-F009-442A-BED4-5C0DCCEB862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67501" y="1021279"/>
            <a:ext cx="4524499" cy="5836722"/>
          </a:xfrm>
          <a:prstGeom prst="rect">
            <a:avLst/>
          </a:prstGeom>
        </p:spPr>
      </p:pic>
      <p:sp>
        <p:nvSpPr>
          <p:cNvPr id="8" name="TextBox 7">
            <a:extLst>
              <a:ext uri="{FF2B5EF4-FFF2-40B4-BE49-F238E27FC236}">
                <a16:creationId xmlns:a16="http://schemas.microsoft.com/office/drawing/2014/main" xmlns="" id="{C9BBFCC7-D563-4355-99CE-C12687059A66}"/>
              </a:ext>
            </a:extLst>
          </p:cNvPr>
          <p:cNvSpPr txBox="1"/>
          <p:nvPr/>
        </p:nvSpPr>
        <p:spPr>
          <a:xfrm>
            <a:off x="813459" y="4676201"/>
            <a:ext cx="6050479" cy="1815882"/>
          </a:xfrm>
          <a:prstGeom prst="rect">
            <a:avLst/>
          </a:prstGeom>
          <a:noFill/>
        </p:spPr>
        <p:txBody>
          <a:bodyPr wrap="square" rtlCol="0">
            <a:spAutoFit/>
          </a:bodyPr>
          <a:lstStyle/>
          <a:p>
            <a:r>
              <a:rPr lang="vi-VN" sz="1600" b="0" i="0" dirty="0">
                <a:solidFill>
                  <a:srgbClr val="0070C0"/>
                </a:solidFill>
                <a:effectLst/>
                <a:latin typeface="Open Sans" panose="020B0606030504020204" pitchFamily="34" charset="0"/>
              </a:rPr>
              <a:t>Nhiều người đã hỏi nhạc sĩ rằng có phải bài hát Đến với con người Việt Nam tôi là tác phẩm giải Nhất của một cuộc thi sáng tác? Có người lại hỏi có phải viết cho SEA Games 23 (2003)? Nhạc sĩ đều trả lời “Không phải”. Một nhạc sĩ amatuer ở tuổi 25 khi đó chưa đủ tự tin để tham gia bất kỳ cuộc thi chuyên nghiệp nào, càng chưa đủ tư cách để được “đặt hàng”. Nhạc sĩ viết chỉ để mừng Việt Nam không còn bị cấm vận.</a:t>
            </a:r>
            <a:endParaRPr lang="en-US" sz="1600" dirty="0">
              <a:solidFill>
                <a:srgbClr val="0070C0"/>
              </a:solidFill>
            </a:endParaRPr>
          </a:p>
        </p:txBody>
      </p:sp>
    </p:spTree>
    <p:extLst>
      <p:ext uri="{BB962C8B-B14F-4D97-AF65-F5344CB8AC3E}">
        <p14:creationId xmlns:p14="http://schemas.microsoft.com/office/powerpoint/2010/main" xmlns="" val="122762670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78F3A4-C318-44BD-A5CA-471087997F5D}"/>
              </a:ext>
            </a:extLst>
          </p:cNvPr>
          <p:cNvSpPr>
            <a:spLocks noGrp="1"/>
          </p:cNvSpPr>
          <p:nvPr>
            <p:ph type="title"/>
          </p:nvPr>
        </p:nvSpPr>
        <p:spPr>
          <a:xfrm>
            <a:off x="0" y="0"/>
            <a:ext cx="10972800" cy="1143000"/>
          </a:xfrm>
        </p:spPr>
        <p:txBody>
          <a:bodyPr/>
          <a:lstStyle/>
          <a:p>
            <a:pPr algn="l"/>
            <a:r>
              <a:rPr lang="vi-VN" sz="3600" dirty="0">
                <a:solidFill>
                  <a:srgbClr val="FF0000"/>
                </a:solidFill>
              </a:rPr>
              <a:t>Nghe nhạc mẫu</a:t>
            </a:r>
            <a:endParaRPr lang="en-US" sz="3600" dirty="0">
              <a:solidFill>
                <a:srgbClr val="FF0000"/>
              </a:solidFill>
            </a:endParaRPr>
          </a:p>
        </p:txBody>
      </p:sp>
      <p:pic>
        <p:nvPicPr>
          <p:cNvPr id="4" name="Content Placeholder 3">
            <a:extLst>
              <a:ext uri="{FF2B5EF4-FFF2-40B4-BE49-F238E27FC236}">
                <a16:creationId xmlns:a16="http://schemas.microsoft.com/office/drawing/2014/main" xmlns="" id="{756F2066-34EE-4857-95A9-7001211F6F2F}"/>
              </a:ext>
            </a:extLst>
          </p:cNvPr>
          <p:cNvPicPr>
            <a:picLocks noGrp="1" noChangeAspect="1"/>
          </p:cNvPicPr>
          <p:nvPr>
            <p:ph idx="1"/>
          </p:nvPr>
        </p:nvPicPr>
        <p:blipFill>
          <a:blip r:embed="rId3"/>
          <a:stretch>
            <a:fillRect/>
          </a:stretch>
        </p:blipFill>
        <p:spPr>
          <a:xfrm>
            <a:off x="5159368" y="-191649"/>
            <a:ext cx="7032632" cy="7241298"/>
          </a:xfrm>
          <a:prstGeom prst="rect">
            <a:avLst/>
          </a:prstGeom>
        </p:spPr>
      </p:pic>
      <p:pic>
        <p:nvPicPr>
          <p:cNvPr id="5" name="Den-Voi-Con-Nguoi-Viet-Nam-Toi-CLB-Giai-Dieu-Xanh">
            <a:hlinkClick r:id="" action="ppaction://media"/>
            <a:extLst>
              <a:ext uri="{FF2B5EF4-FFF2-40B4-BE49-F238E27FC236}">
                <a16:creationId xmlns:a16="http://schemas.microsoft.com/office/drawing/2014/main" xmlns="" id="{3C3AC224-F7C5-45D2-8C9F-0EEB5D2B14E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12800" y="1070429"/>
            <a:ext cx="406400" cy="406400"/>
          </a:xfrm>
          <a:prstGeom prst="rect">
            <a:avLst/>
          </a:prstGeom>
        </p:spPr>
      </p:pic>
      <p:pic>
        <p:nvPicPr>
          <p:cNvPr id="7" name="Picture 6">
            <a:extLst>
              <a:ext uri="{FF2B5EF4-FFF2-40B4-BE49-F238E27FC236}">
                <a16:creationId xmlns:a16="http://schemas.microsoft.com/office/drawing/2014/main" xmlns="" id="{AB0E7113-A6F3-49BE-90C6-70E086D6DE22}"/>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2164278"/>
            <a:ext cx="5159367" cy="2416938"/>
          </a:xfrm>
          <a:prstGeom prst="rect">
            <a:avLst/>
          </a:prstGeom>
        </p:spPr>
      </p:pic>
    </p:spTree>
    <p:extLst>
      <p:ext uri="{BB962C8B-B14F-4D97-AF65-F5344CB8AC3E}">
        <p14:creationId xmlns:p14="http://schemas.microsoft.com/office/powerpoint/2010/main" xmlns="" val="12713589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8776">
                <p:cTn id="7" fill="hold" display="0">
                  <p:stCondLst>
                    <p:cond delay="indefinite"/>
                  </p:stCondLst>
                  <p:endCondLst>
                    <p:cond evt="onStopAudio" delay="0">
                      <p:tgtEl>
                        <p:sldTgt/>
                      </p:tgtEl>
                    </p:cond>
                  </p:end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V]Hãy đến với con người Việt Nam tôi!.mp4">
            <a:hlinkClick r:id="" action="ppaction://media"/>
          </p:cNvPr>
          <p:cNvPicPr>
            <a:picLocks noRot="1" noChangeAspect="1"/>
          </p:cNvPicPr>
          <p:nvPr>
            <a:videoFile r:link="rId1"/>
          </p:nvPr>
        </p:nvPicPr>
        <p:blipFill>
          <a:blip r:embed="rId3"/>
          <a:stretch>
            <a:fillRect/>
          </a:stretch>
        </p:blipFill>
        <p:spPr>
          <a:xfrm>
            <a:off x="836023" y="705393"/>
            <a:ext cx="10515600" cy="5564777"/>
          </a:xfrm>
          <a:prstGeom prst="rect">
            <a:avLst/>
          </a:prstGeom>
          <a:ln w="28575">
            <a:solidFill>
              <a:srgbClr val="FF0000"/>
            </a:solid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0CA1B-5E58-4EBF-9383-EB58B3BDB7EB}"/>
              </a:ext>
            </a:extLst>
          </p:cNvPr>
          <p:cNvSpPr>
            <a:spLocks noGrp="1"/>
          </p:cNvSpPr>
          <p:nvPr>
            <p:ph type="title"/>
          </p:nvPr>
        </p:nvSpPr>
        <p:spPr/>
        <p:txBody>
          <a:bodyPr/>
          <a:lstStyle/>
          <a:p>
            <a:endParaRPr lang="en-US" b="1" dirty="0">
              <a:solidFill>
                <a:srgbClr val="0070C0"/>
              </a:solidFill>
            </a:endParaRPr>
          </a:p>
        </p:txBody>
      </p:sp>
      <p:pic>
        <p:nvPicPr>
          <p:cNvPr id="4" name="Content Placeholder 3">
            <a:extLst>
              <a:ext uri="{FF2B5EF4-FFF2-40B4-BE49-F238E27FC236}">
                <a16:creationId xmlns:a16="http://schemas.microsoft.com/office/drawing/2014/main" xmlns="" id="{2009BE96-7B7A-4430-BEE9-5ECBBF797698}"/>
              </a:ext>
            </a:extLst>
          </p:cNvPr>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xmlns="" val="11192683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DDDCA-E312-4C01-90C6-C1581CC03F20}"/>
              </a:ext>
            </a:extLst>
          </p:cNvPr>
          <p:cNvSpPr>
            <a:spLocks noGrp="1"/>
          </p:cNvSpPr>
          <p:nvPr>
            <p:ph type="title"/>
          </p:nvPr>
        </p:nvSpPr>
        <p:spPr>
          <a:xfrm>
            <a:off x="0" y="0"/>
            <a:ext cx="12192000" cy="1143000"/>
          </a:xfrm>
        </p:spPr>
        <p:txBody>
          <a:bodyPr/>
          <a:lstStyle/>
          <a:p>
            <a:r>
              <a:rPr lang="vi-VN" dirty="0">
                <a:solidFill>
                  <a:srgbClr val="0070C0"/>
                </a:solidFill>
              </a:rPr>
              <a:t>Tập từng câu</a:t>
            </a:r>
            <a:endParaRPr lang="en-US" dirty="0">
              <a:solidFill>
                <a:srgbClr val="0070C0"/>
              </a:solidFill>
            </a:endParaRPr>
          </a:p>
        </p:txBody>
      </p:sp>
      <p:sp>
        <p:nvSpPr>
          <p:cNvPr id="3" name="Content Placeholder 2">
            <a:extLst>
              <a:ext uri="{FF2B5EF4-FFF2-40B4-BE49-F238E27FC236}">
                <a16:creationId xmlns:a16="http://schemas.microsoft.com/office/drawing/2014/main" xmlns="" id="{19F7DFA1-5921-42FE-9B03-3EDB36BEFB3F}"/>
              </a:ext>
            </a:extLst>
          </p:cNvPr>
          <p:cNvSpPr>
            <a:spLocks noGrp="1"/>
          </p:cNvSpPr>
          <p:nvPr>
            <p:ph idx="1"/>
          </p:nvPr>
        </p:nvSpPr>
        <p:spPr>
          <a:xfrm>
            <a:off x="609600" y="1335974"/>
            <a:ext cx="10972800" cy="5432961"/>
          </a:xfrm>
          <a:solidFill>
            <a:schemeClr val="accent5"/>
          </a:solidFill>
        </p:spPr>
        <p:txBody>
          <a:bodyPr/>
          <a:lstStyle/>
          <a:p>
            <a:pPr marL="0" indent="0">
              <a:buNone/>
            </a:pPr>
            <a:r>
              <a:rPr lang="vi-VN" sz="2800" b="0" i="0" dirty="0">
                <a:solidFill>
                  <a:srgbClr val="0070C0"/>
                </a:solidFill>
                <a:effectLst/>
                <a:latin typeface="Open Sans" panose="020B0606030504020204" pitchFamily="34" charset="0"/>
              </a:rPr>
              <a:t>Câu 1</a:t>
            </a:r>
          </a:p>
          <a:p>
            <a:pPr marL="0" indent="0">
              <a:buNone/>
            </a:pPr>
            <a:r>
              <a:rPr lang="vi-VN" sz="2800" b="0" i="0" dirty="0">
                <a:solidFill>
                  <a:srgbClr val="0070C0"/>
                </a:solidFill>
                <a:effectLst/>
                <a:latin typeface="Open Sans" panose="020B0606030504020204" pitchFamily="34" charset="0"/>
              </a:rPr>
              <a:t>Này bạn thân nơi năm châu bốn phương</a:t>
            </a:r>
            <a:br>
              <a:rPr lang="vi-VN" sz="2800" b="0" i="0" dirty="0">
                <a:solidFill>
                  <a:srgbClr val="0070C0"/>
                </a:solidFill>
                <a:effectLst/>
                <a:latin typeface="Open Sans" panose="020B0606030504020204" pitchFamily="34" charset="0"/>
              </a:rPr>
            </a:br>
            <a:r>
              <a:rPr lang="vi-VN" sz="2800" b="0" i="0" dirty="0">
                <a:solidFill>
                  <a:srgbClr val="0070C0"/>
                </a:solidFill>
                <a:effectLst/>
                <a:latin typeface="Open Sans" panose="020B0606030504020204" pitchFamily="34" charset="0"/>
              </a:rPr>
              <a:t>Việt Nam đất nước chúng tôi xin chào</a:t>
            </a:r>
            <a:br>
              <a:rPr lang="vi-VN" sz="2800" b="0" i="0" dirty="0">
                <a:solidFill>
                  <a:srgbClr val="0070C0"/>
                </a:solidFill>
                <a:effectLst/>
                <a:latin typeface="Open Sans" panose="020B0606030504020204" pitchFamily="34" charset="0"/>
              </a:rPr>
            </a:br>
            <a:r>
              <a:rPr lang="vi-VN" sz="2800" b="0" i="0" dirty="0">
                <a:solidFill>
                  <a:srgbClr val="0070C0"/>
                </a:solidFill>
                <a:effectLst/>
                <a:latin typeface="Open Sans" panose="020B0606030504020204" pitchFamily="34" charset="0"/>
              </a:rPr>
              <a:t>Ngày nào còn chìm trong khói bom</a:t>
            </a:r>
            <a:br>
              <a:rPr lang="vi-VN" sz="2800" b="0" i="0" dirty="0">
                <a:solidFill>
                  <a:srgbClr val="0070C0"/>
                </a:solidFill>
                <a:effectLst/>
                <a:latin typeface="Open Sans" panose="020B0606030504020204" pitchFamily="34" charset="0"/>
              </a:rPr>
            </a:br>
            <a:r>
              <a:rPr lang="vi-VN" sz="2800" b="0" i="0" dirty="0">
                <a:solidFill>
                  <a:srgbClr val="0070C0"/>
                </a:solidFill>
                <a:effectLst/>
                <a:latin typeface="Open Sans" panose="020B0606030504020204" pitchFamily="34" charset="0"/>
              </a:rPr>
              <a:t>Mà giờ đây cất cao lời ca vang.</a:t>
            </a:r>
          </a:p>
          <a:p>
            <a:pPr marL="0" indent="0">
              <a:buNone/>
            </a:pPr>
            <a:endParaRPr lang="vi-VN" sz="2800" b="0" i="0" dirty="0">
              <a:solidFill>
                <a:srgbClr val="0070C0"/>
              </a:solidFill>
              <a:effectLst/>
              <a:latin typeface="Open Sans" panose="020B0606030504020204" pitchFamily="34" charset="0"/>
            </a:endParaRPr>
          </a:p>
          <a:p>
            <a:pPr marL="0" indent="0">
              <a:buNone/>
            </a:pPr>
            <a:r>
              <a:rPr lang="vi-VN" sz="2800" dirty="0">
                <a:solidFill>
                  <a:srgbClr val="0070C0"/>
                </a:solidFill>
                <a:latin typeface="Open Sans" panose="020B0606030504020204" pitchFamily="34" charset="0"/>
              </a:rPr>
              <a:t>Câu 2</a:t>
            </a:r>
            <a:endParaRPr lang="vi-VN" sz="2800" b="0" i="0" dirty="0">
              <a:solidFill>
                <a:srgbClr val="0070C0"/>
              </a:solidFill>
              <a:effectLst/>
              <a:latin typeface="Open Sans" panose="020B0606030504020204" pitchFamily="34" charset="0"/>
            </a:endParaRPr>
          </a:p>
          <a:p>
            <a:pPr marL="0" indent="0">
              <a:buNone/>
            </a:pPr>
            <a:r>
              <a:rPr lang="vi-VN" sz="2800" b="0" i="0" dirty="0">
                <a:solidFill>
                  <a:srgbClr val="0070C0"/>
                </a:solidFill>
                <a:effectLst/>
                <a:latin typeface="Open Sans" panose="020B0606030504020204" pitchFamily="34" charset="0"/>
              </a:rPr>
              <a:t>Hà nội thủ đô con tim dấu yêu</a:t>
            </a:r>
            <a:br>
              <a:rPr lang="vi-VN" sz="2800" b="0" i="0" dirty="0">
                <a:solidFill>
                  <a:srgbClr val="0070C0"/>
                </a:solidFill>
                <a:effectLst/>
                <a:latin typeface="Open Sans" panose="020B0606030504020204" pitchFamily="34" charset="0"/>
              </a:rPr>
            </a:br>
            <a:r>
              <a:rPr lang="vi-VN" sz="2800" b="0" i="0" dirty="0">
                <a:solidFill>
                  <a:srgbClr val="0070C0"/>
                </a:solidFill>
                <a:effectLst/>
                <a:latin typeface="Open Sans" panose="020B0606030504020204" pitchFamily="34" charset="0"/>
              </a:rPr>
              <a:t>Ngược xuôi phố xá đã vui thêm nhiều</a:t>
            </a:r>
            <a:br>
              <a:rPr lang="vi-VN" sz="2800" b="0" i="0" dirty="0">
                <a:solidFill>
                  <a:srgbClr val="0070C0"/>
                </a:solidFill>
                <a:effectLst/>
                <a:latin typeface="Open Sans" panose="020B0606030504020204" pitchFamily="34" charset="0"/>
              </a:rPr>
            </a:br>
            <a:r>
              <a:rPr lang="vi-VN" sz="2800" b="0" i="0" dirty="0">
                <a:solidFill>
                  <a:srgbClr val="0070C0"/>
                </a:solidFill>
                <a:effectLst/>
                <a:latin typeface="Open Sans" panose="020B0606030504020204" pitchFamily="34" charset="0"/>
              </a:rPr>
              <a:t>Tàu vào Nam rộn vang tiếng ca</a:t>
            </a:r>
            <a:br>
              <a:rPr lang="vi-VN" sz="2800" b="0" i="0" dirty="0">
                <a:solidFill>
                  <a:srgbClr val="0070C0"/>
                </a:solidFill>
                <a:effectLst/>
                <a:latin typeface="Open Sans" panose="020B0606030504020204" pitchFamily="34" charset="0"/>
              </a:rPr>
            </a:br>
            <a:r>
              <a:rPr lang="vi-VN" sz="2800" b="0" i="0" dirty="0">
                <a:solidFill>
                  <a:srgbClr val="0070C0"/>
                </a:solidFill>
                <a:effectLst/>
                <a:latin typeface="Open Sans" panose="020B0606030504020204" pitchFamily="34" charset="0"/>
              </a:rPr>
              <a:t>Ngàn bàn tay vẫy nhau chào tương lai.</a:t>
            </a:r>
          </a:p>
          <a:p>
            <a:pPr marL="0" indent="0">
              <a:buNone/>
            </a:pPr>
            <a:endParaRPr lang="en-US" dirty="0"/>
          </a:p>
        </p:txBody>
      </p:sp>
      <p:pic>
        <p:nvPicPr>
          <p:cNvPr id="4" name="Picture 3">
            <a:extLst>
              <a:ext uri="{FF2B5EF4-FFF2-40B4-BE49-F238E27FC236}">
                <a16:creationId xmlns:a16="http://schemas.microsoft.com/office/drawing/2014/main" xmlns="" id="{23EAFF4F-4300-4A53-A663-D163F685791E}"/>
              </a:ext>
            </a:extLst>
          </p:cNvPr>
          <p:cNvPicPr>
            <a:picLocks noChangeAspect="1"/>
          </p:cNvPicPr>
          <p:nvPr/>
        </p:nvPicPr>
        <p:blipFill>
          <a:blip r:embed="rId2"/>
          <a:stretch>
            <a:fillRect/>
          </a:stretch>
        </p:blipFill>
        <p:spPr>
          <a:xfrm>
            <a:off x="9255163" y="0"/>
            <a:ext cx="2481287" cy="2371550"/>
          </a:xfrm>
          <a:prstGeom prst="rect">
            <a:avLst/>
          </a:prstGeom>
        </p:spPr>
      </p:pic>
    </p:spTree>
    <p:extLst>
      <p:ext uri="{BB962C8B-B14F-4D97-AF65-F5344CB8AC3E}">
        <p14:creationId xmlns:p14="http://schemas.microsoft.com/office/powerpoint/2010/main" xmlns="" val="3950633050"/>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4F710-A4CC-4217-B3B7-C9BC7AE4F1A2}"/>
              </a:ext>
            </a:extLst>
          </p:cNvPr>
          <p:cNvSpPr>
            <a:spLocks noGrp="1"/>
          </p:cNvSpPr>
          <p:nvPr>
            <p:ph type="title"/>
          </p:nvPr>
        </p:nvSpPr>
        <p:spPr/>
        <p:txBody>
          <a:bodyPr/>
          <a:lstStyle/>
          <a:p>
            <a:r>
              <a:rPr lang="vi-VN" dirty="0">
                <a:solidFill>
                  <a:srgbClr val="0070C0"/>
                </a:solidFill>
              </a:rPr>
              <a:t>Tập từng câu</a:t>
            </a:r>
            <a:endParaRPr lang="en-US" dirty="0">
              <a:solidFill>
                <a:srgbClr val="0070C0"/>
              </a:solidFill>
            </a:endParaRPr>
          </a:p>
        </p:txBody>
      </p:sp>
      <p:sp>
        <p:nvSpPr>
          <p:cNvPr id="3" name="Content Placeholder 2">
            <a:extLst>
              <a:ext uri="{FF2B5EF4-FFF2-40B4-BE49-F238E27FC236}">
                <a16:creationId xmlns:a16="http://schemas.microsoft.com/office/drawing/2014/main" xmlns="" id="{6B4BA65F-F07E-4095-AF4C-B8908A1D74E3}"/>
              </a:ext>
            </a:extLst>
          </p:cNvPr>
          <p:cNvSpPr>
            <a:spLocks noGrp="1"/>
          </p:cNvSpPr>
          <p:nvPr>
            <p:ph idx="1"/>
          </p:nvPr>
        </p:nvSpPr>
        <p:spPr>
          <a:xfrm>
            <a:off x="609600" y="1600201"/>
            <a:ext cx="11390416" cy="5121233"/>
          </a:xfrm>
          <a:solidFill>
            <a:schemeClr val="accent5"/>
          </a:solidFill>
        </p:spPr>
        <p:txBody>
          <a:bodyPr/>
          <a:lstStyle/>
          <a:p>
            <a:pPr marL="0" indent="0">
              <a:buNone/>
            </a:pPr>
            <a:r>
              <a:rPr lang="vi-VN" sz="1300" b="0" i="0" dirty="0">
                <a:solidFill>
                  <a:srgbClr val="212121"/>
                </a:solidFill>
                <a:effectLst/>
                <a:latin typeface="Open Sans" panose="020B0606030504020204" pitchFamily="34" charset="0"/>
              </a:rPr>
              <a:t>   </a:t>
            </a:r>
            <a:r>
              <a:rPr lang="vi-VN" sz="2400" b="0" i="0" dirty="0">
                <a:solidFill>
                  <a:srgbClr val="0070C0"/>
                </a:solidFill>
                <a:effectLst/>
                <a:latin typeface="Open Sans" panose="020B0606030504020204" pitchFamily="34" charset="0"/>
              </a:rPr>
              <a:t>Câu 3   </a:t>
            </a:r>
          </a:p>
          <a:p>
            <a:pPr marL="0" indent="0">
              <a:buNone/>
            </a:pPr>
            <a:r>
              <a:rPr lang="vi-VN" sz="2400" b="0" i="0" dirty="0">
                <a:solidFill>
                  <a:srgbClr val="0070C0"/>
                </a:solidFill>
                <a:effectLst/>
                <a:latin typeface="Open Sans" panose="020B0606030504020204" pitchFamily="34" charset="0"/>
              </a:rPr>
              <a:t>         Sài Gòn hôm nay bao nhiêu đổi thay</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         Hoà theo sức sống với bao công trình</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         Từ bàn tay cùng nhau đắp xây</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         Để giờ đây chúng tôi gọi mời.</a:t>
            </a:r>
          </a:p>
          <a:p>
            <a:pPr marL="742950" lvl="1" indent="-285750" algn="l" rtl="0">
              <a:buFont typeface="+mj-lt"/>
              <a:buAutoNum type="arabicPeriod"/>
            </a:pPr>
            <a:r>
              <a:rPr lang="vi-VN" sz="2400" b="0" i="0" dirty="0">
                <a:solidFill>
                  <a:srgbClr val="0070C0"/>
                </a:solidFill>
                <a:effectLst/>
                <a:latin typeface="Open Sans" panose="020B0606030504020204" pitchFamily="34" charset="0"/>
              </a:rPr>
              <a:t>ĐK: Hãy đến với những con người Việt Nam tôi</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Đến với quê hương đất nước thanh bình</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Đến với tết đón giao thừa ngày ba mươi</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Với những chiến công mùa xuân năm ấy.</a:t>
            </a:r>
          </a:p>
          <a:p>
            <a:pPr marL="742950" lvl="1" indent="-285750" algn="l" rtl="0">
              <a:buFont typeface="+mj-lt"/>
              <a:buAutoNum type="arabicPeriod"/>
            </a:pPr>
            <a:r>
              <a:rPr lang="vi-VN" sz="2400" b="0" i="0" dirty="0">
                <a:solidFill>
                  <a:srgbClr val="0070C0"/>
                </a:solidFill>
                <a:effectLst/>
                <a:latin typeface="Open Sans" panose="020B0606030504020204" pitchFamily="34" charset="0"/>
              </a:rPr>
              <a:t>Quê hương tôi đây đã sống hôm qua</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Quê hương tôi đây vẫn sáng hôm nay</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Quê hương tôi đây sẽ mãi mai sau</a:t>
            </a:r>
            <a:br>
              <a:rPr lang="vi-VN" sz="2400" b="0" i="0" dirty="0">
                <a:solidFill>
                  <a:srgbClr val="0070C0"/>
                </a:solidFill>
                <a:effectLst/>
                <a:latin typeface="Open Sans" panose="020B0606030504020204" pitchFamily="34" charset="0"/>
              </a:rPr>
            </a:br>
            <a:r>
              <a:rPr lang="vi-VN" sz="2400" b="0" i="0" dirty="0">
                <a:solidFill>
                  <a:srgbClr val="0070C0"/>
                </a:solidFill>
                <a:effectLst/>
                <a:latin typeface="Open Sans" panose="020B0606030504020204" pitchFamily="34" charset="0"/>
              </a:rPr>
              <a:t>Vang danh non sông trái tim Việt Nam.</a:t>
            </a:r>
          </a:p>
          <a:p>
            <a:endParaRPr lang="en-US" dirty="0"/>
          </a:p>
        </p:txBody>
      </p:sp>
      <p:pic>
        <p:nvPicPr>
          <p:cNvPr id="4" name="Picture 3">
            <a:extLst>
              <a:ext uri="{FF2B5EF4-FFF2-40B4-BE49-F238E27FC236}">
                <a16:creationId xmlns:a16="http://schemas.microsoft.com/office/drawing/2014/main" xmlns="" id="{97AC9A3B-87FB-4B7F-AB14-F6FBADF2BE4F}"/>
              </a:ext>
            </a:extLst>
          </p:cNvPr>
          <p:cNvPicPr>
            <a:picLocks noChangeAspect="1"/>
          </p:cNvPicPr>
          <p:nvPr/>
        </p:nvPicPr>
        <p:blipFill>
          <a:blip r:embed="rId2"/>
          <a:stretch>
            <a:fillRect/>
          </a:stretch>
        </p:blipFill>
        <p:spPr>
          <a:xfrm>
            <a:off x="9326415" y="136566"/>
            <a:ext cx="2305465" cy="2203504"/>
          </a:xfrm>
          <a:prstGeom prst="rect">
            <a:avLst/>
          </a:prstGeom>
        </p:spPr>
      </p:pic>
    </p:spTree>
    <p:extLst>
      <p:ext uri="{BB962C8B-B14F-4D97-AF65-F5344CB8AC3E}">
        <p14:creationId xmlns:p14="http://schemas.microsoft.com/office/powerpoint/2010/main" xmlns="" val="1081878617"/>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138</TotalTime>
  <Words>297</Words>
  <Application>Microsoft Office PowerPoint</Application>
  <PresentationFormat>Custom</PresentationFormat>
  <Paragraphs>46</Paragraphs>
  <Slides>17</Slides>
  <Notes>0</Notes>
  <HiddenSlides>0</HiddenSlides>
  <MMClips>6</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 Design</vt:lpstr>
      <vt:lpstr>Giáo viên: Tạ Văn Thiết Trường: THPT Trần Tất Văn</vt:lpstr>
      <vt:lpstr>CHỦ ĐỀ 1: QUÊ HƯƠNG VIỆT NAM</vt:lpstr>
      <vt:lpstr>Học hát bài:</vt:lpstr>
      <vt:lpstr>CHỦ ĐỀ 1: QUÊ HƯƠNG VIỆT NAM</vt:lpstr>
      <vt:lpstr>Nghe nhạc mẫu</vt:lpstr>
      <vt:lpstr>Slide 6</vt:lpstr>
      <vt:lpstr>Slide 7</vt:lpstr>
      <vt:lpstr>Tập từng câu</vt:lpstr>
      <vt:lpstr>Tập từng câu</vt:lpstr>
      <vt:lpstr>Tập từng câu</vt:lpstr>
      <vt:lpstr>Slide 11</vt:lpstr>
      <vt:lpstr>Hát Toàn Bài</vt:lpstr>
      <vt:lpstr>Hát kết hợp vỗ tay theo tiết tấu</vt:lpstr>
      <vt:lpstr>Hát cá nhân, hát theo nhóm</vt:lpstr>
      <vt:lpstr>Nghe nhạc : Giai điệu Tổ quốc</vt:lpstr>
      <vt:lpstr>Slide 16</vt:lpstr>
      <vt:lpstr>Dặn dò</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viên: Phan Anh Hoài Trường: Ischool Nha Trang</dc:title>
  <dc:creator>MACBOOK</dc:creator>
  <cp:lastModifiedBy>BC</cp:lastModifiedBy>
  <cp:revision>6</cp:revision>
  <dcterms:created xsi:type="dcterms:W3CDTF">2022-08-14T04:14:08Z</dcterms:created>
  <dcterms:modified xsi:type="dcterms:W3CDTF">2022-09-05T14:29:47Z</dcterms:modified>
</cp:coreProperties>
</file>