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2" r:id="rId4"/>
  </p:sldMasterIdLst>
  <p:sldIdLst>
    <p:sldId id="318" r:id="rId5"/>
    <p:sldId id="320" r:id="rId6"/>
    <p:sldId id="321" r:id="rId7"/>
    <p:sldId id="259" r:id="rId8"/>
    <p:sldId id="327" r:id="rId9"/>
    <p:sldId id="328" r:id="rId10"/>
    <p:sldId id="329" r:id="rId11"/>
    <p:sldId id="330" r:id="rId12"/>
    <p:sldId id="261" r:id="rId13"/>
    <p:sldId id="331" r:id="rId14"/>
    <p:sldId id="332" r:id="rId15"/>
    <p:sldId id="283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7" d="100"/>
          <a:sy n="57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0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3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4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8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3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2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2C77B22-094E-472E-944F-40E733943D3B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4BD2601-7713-4975-8F2E-3AC2395486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9E5C593D-310D-4F6A-9F96-BBA75182A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17F9741-6D36-44D4-BDFD-2069FBC0B7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3FC608-304B-4156-8F29-2576C87807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FCDDA822-12E7-4951-99E7-8293F10613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5B355D0B-F1AA-4B81-98CD-B0C1F016FC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2956FD3-A1DC-4AD9-8CEF-A36E7E7719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9993FE2-E34B-40F9-9216-197329CEC4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8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A2C380B-6D4B-4C41-B042-C6F115D8D7A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FC78D54-0040-4664-829B-CA6E78D94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DF30DA4-3CE6-4AC9-8B8B-5B99555AA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FD94D9-5E39-4CD7-B2BB-25AEA0052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55339"/>
      </p:ext>
    </p:extLst>
  </p:cSld>
  <p:clrMapOvr>
    <a:masterClrMapping/>
  </p:clrMapOvr>
  <p:transition spd="slow"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97BBD1-1F72-49D0-B0C8-B15588E4A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4F53B7-12F6-427D-92BD-87A19DCDF6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E37F4-2FA1-4345-8D78-622F803720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FB4C3C5-606C-40BF-8602-975E213C9E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54"/>
      </p:ext>
    </p:extLst>
  </p:cSld>
  <p:clrMapOvr>
    <a:masterClrMapping/>
  </p:clrMapOvr>
  <p:transition spd="slow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1B37AF-1C5B-45E6-9F0F-E4F7502B9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7F8371-B225-4A0B-8BDE-E4D67469D4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3F7B6-3ABF-4956-A0B1-A0B8DE5A0A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6F01DF-1C58-4E33-8E87-754AE908AC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6552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8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B0DD33-A518-4EE3-95FE-D8985622C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9B332-EE9E-4A18-9B63-5D4DCDE24D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9AF26-484F-468A-A856-EF43F1E5D3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16E5229-E132-4803-B191-BDA9926870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0152"/>
      </p:ext>
    </p:extLst>
  </p:cSld>
  <p:clrMapOvr>
    <a:masterClrMapping/>
  </p:clrMapOvr>
  <p:transition spd="slow"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2EE0EA2-EE36-4DA7-826E-F874875DC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31BD20-8A68-4020-BF25-7E29886540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30F78-A936-4C75-B4D3-E25347F5CA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1997BC9-8595-4379-9CE9-61E58CEC0DD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19725"/>
      </p:ext>
    </p:extLst>
  </p:cSld>
  <p:clrMapOvr>
    <a:masterClrMapping/>
  </p:clrMapOvr>
  <p:transition spd="slow"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FF21DB-5B4A-4B37-9936-F94C5E037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B033D-0BFC-4BA1-B141-204B86971F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FAF1C-0617-4E8A-9199-92F38EC3BC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E6EE6A8-83BD-449B-ACA6-B6591DE214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0666"/>
      </p:ext>
    </p:extLst>
  </p:cSld>
  <p:clrMapOvr>
    <a:masterClrMapping/>
  </p:clrMapOvr>
  <p:transition spd="slow"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10E0E2-7906-46A2-89AA-937319AC0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E2915A-70DD-4223-96A5-80D6AD6CE5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7E03F-945D-4224-B363-1FC19ED85B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AFCCA80-DE64-44E0-83AB-B592CB96C3A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7719"/>
      </p:ext>
    </p:extLst>
  </p:cSld>
  <p:clrMapOvr>
    <a:masterClrMapping/>
  </p:clrMapOvr>
  <p:transition spd="slow"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558CE9-B915-4283-B528-ABAD9BC68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60409B-8C9B-4AB1-9D3F-A4862B6BB8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1A25-5F70-4803-9ABE-AE157A5076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B93A77A-3D7E-45EC-BA1A-558DAFFEB07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3557"/>
      </p:ext>
    </p:extLst>
  </p:cSld>
  <p:clrMapOvr>
    <a:masterClrMapping/>
  </p:clrMapOvr>
  <p:transition spd="slow"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387AB0-9AD5-4CE9-96AA-65C9DDCC6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7CAFE6-53EF-4109-A97E-83EFE47C3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DF734-398D-49F4-8D28-1CC7722DF5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EE54831-3F51-4626-B310-E2A4A957DC2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1868"/>
      </p:ext>
    </p:extLst>
  </p:cSld>
  <p:clrMapOvr>
    <a:masterClrMapping/>
  </p:clrMapOvr>
  <p:transition spd="slow"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A6C6D3-1290-4CCE-AD27-168C71DF8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388C56-9EF7-4E9D-B4AC-3FDF1BB71E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CB374-E0D2-4B70-8E5D-5EB2350824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87075D8-C206-42A0-A73B-9B9C884E66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3014"/>
      </p:ext>
    </p:extLst>
  </p:cSld>
  <p:clrMapOvr>
    <a:masterClrMapping/>
  </p:clrMapOvr>
  <p:transition spd="slow">
    <p:zoom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CFAEE9-ABAA-4F56-9EB1-0514E48BC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8E2412-1EAD-4ED6-8685-14ECFB155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257F6-E062-4BA7-896D-53C2E6E4F0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A98FCBD-5CF5-4821-B277-F50457E080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90627"/>
      </p:ext>
    </p:extLst>
  </p:cSld>
  <p:clrMapOvr>
    <a:masterClrMapping/>
  </p:clrMapOvr>
  <p:transition spd="slow">
    <p:zoom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938348-D00E-4D76-8EE3-FCD74744C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B2BE3-E6A8-4FB4-AB99-452EADD727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08A12-B8AE-4444-A09E-CB87725040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D8C67CB-5B4F-4EEB-8329-E452ED9D5B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123"/>
      </p:ext>
    </p:extLst>
  </p:cSld>
  <p:clrMapOvr>
    <a:masterClrMapping/>
  </p:clrMapOvr>
  <p:transition spd="slow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24980A-A0B7-4E8C-9E22-9F7AD2438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93E8EED-34A7-4800-8A54-B9910EBDE1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A878-1322-4AA2-9D4D-5E40BA5973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3C21DE-701D-4C6C-87F8-D34C21D1EF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4299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6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98784-2430-44FB-BFF4-A3DD83409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C1FB8F-C244-4B41-A872-AD2104464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E9361-79AF-4068-A2C6-E72F5E10A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3C993-06D1-44FC-B2E0-F3D9AB5E7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6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F06ED-4E6A-4BBD-ACAC-C6E59CBEF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C49D5-493C-4CEA-AFEA-12E3E1274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6B3C4C-C24E-48AF-BE2F-EB46D297A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13E74-F262-454A-ABAC-41EE2B7C6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45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23BD49-0238-464F-81BD-BDBD2CE8C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B4A42-3986-4019-BB53-CCA3766F5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8683A3-0BB5-4CA9-9EA1-16B8725F1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B51AD-8718-46AE-9CAA-ED6AB9095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46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337CA-2593-442F-911E-836BB0F5A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A9AA0-A425-4261-B3A0-CFE286C6F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4A806-F95A-4B11-950C-4067312C9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17DE1-DD4B-47C3-8B9A-C78E09B7A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362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E3D909-B82A-4273-AE0C-B62A934F3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0351B1-15D0-4156-AE73-1D2F8E3DB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6673DF-0FC8-43A1-B4C0-765125AC5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C230-04D4-400C-A7C1-E3D957146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8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FEB0E1-1196-4622-A8A6-E7CB4330C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23D4A2-8AC5-4F1B-808E-FDCCAF4D5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33D25F-BBEB-41EB-80C4-FABA22AC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8A9EE-1702-43BC-851D-D76FB0A43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2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B7F322-84EF-4225-BEFA-3A0E3C0A3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F77CB1-0001-41F8-9686-3F78257AB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10E7DF-96FC-4B36-BB68-F66D5F39F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50FAB-F59D-467A-8091-7ACA368BC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75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85E45-84C3-47FF-B386-12E209983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1218E-19C5-44CC-ADBF-BC7DC24FF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AB3B0-6AF7-4429-A4CC-2CFE3808B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5FBBA-64DB-4D0E-BB9E-546CD6611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247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37862-91D1-4254-8456-38FA8CD9B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CEDDC-CA5A-4207-8245-F82BE503E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066FB-B70A-4FAC-993B-637246209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BFB6B-078E-4E26-878A-26B181977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20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DB894-9206-4434-AF59-86216BB19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7C4D16-A753-4D71-8D13-58BAECD4B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C6A111-1058-469A-9C90-3A41594CD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2712F-310A-498E-8A9D-4856261E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6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2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BC59AA-4243-439B-9335-0549BA9EF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AC88D-2D0E-4AE0-B0E4-2E21503C1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7F9A5-43DD-47B5-A6F9-23981E261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E8A1B-CF85-47C5-88B7-8F69CDFDF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40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7DF3-8B7A-499A-B749-460D3A34B9FF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BF496-F071-4B07-BED2-E344E467A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27F5044-08CD-4F87-A4F6-88BDD349A7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F356C01-E7A8-4CE5-9AEA-E0AB4010B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AB7F47C7-2E33-491B-B152-0BBE14F1FA3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A21A7403-EF41-451C-BEF5-1529C8B453CD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FBF02726-91DC-499F-9F65-10536332BA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7286" name="Freeform 6">
                <a:extLst>
                  <a:ext uri="{FF2B5EF4-FFF2-40B4-BE49-F238E27FC236}">
                    <a16:creationId xmlns:a16="http://schemas.microsoft.com/office/drawing/2014/main" id="{0578F15A-B198-4536-8B56-F850DEAF35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97287" name="Freeform 7">
                <a:extLst>
                  <a:ext uri="{FF2B5EF4-FFF2-40B4-BE49-F238E27FC236}">
                    <a16:creationId xmlns:a16="http://schemas.microsoft.com/office/drawing/2014/main" id="{47B185C1-F859-49F6-BC93-0B07062914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97288" name="Freeform 8">
                <a:extLst>
                  <a:ext uri="{FF2B5EF4-FFF2-40B4-BE49-F238E27FC236}">
                    <a16:creationId xmlns:a16="http://schemas.microsoft.com/office/drawing/2014/main" id="{54D85313-D344-4654-9A4B-04AAC1E7A6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92E755D6-3A16-4733-88E4-140DFE568A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97290" name="Freeform 10">
                <a:extLst>
                  <a:ext uri="{FF2B5EF4-FFF2-40B4-BE49-F238E27FC236}">
                    <a16:creationId xmlns:a16="http://schemas.microsoft.com/office/drawing/2014/main" id="{4387276B-5647-42B4-874B-804B33067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97291" name="Freeform 11">
              <a:extLst>
                <a:ext uri="{FF2B5EF4-FFF2-40B4-BE49-F238E27FC236}">
                  <a16:creationId xmlns:a16="http://schemas.microsoft.com/office/drawing/2014/main" id="{657018B7-0188-4092-80AB-E647B36FA8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2AC3C544-B44A-4E14-9F16-C733A1168E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7293" name="Rectangle 13">
            <a:extLst>
              <a:ext uri="{FF2B5EF4-FFF2-40B4-BE49-F238E27FC236}">
                <a16:creationId xmlns:a16="http://schemas.microsoft.com/office/drawing/2014/main" id="{23B18525-8A60-4299-8975-E223680345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7294" name="Rectangle 14">
            <a:extLst>
              <a:ext uri="{FF2B5EF4-FFF2-40B4-BE49-F238E27FC236}">
                <a16:creationId xmlns:a16="http://schemas.microsoft.com/office/drawing/2014/main" id="{6921E143-3189-4B63-9610-F66673C8EA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95" name="Rectangle 15">
            <a:extLst>
              <a:ext uri="{FF2B5EF4-FFF2-40B4-BE49-F238E27FC236}">
                <a16:creationId xmlns:a16="http://schemas.microsoft.com/office/drawing/2014/main" id="{4EB69140-9F51-48D1-B9CC-40053F671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274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DB2541-FFCB-441A-8205-26AC6010C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48D0D0-A30A-4366-92A1-7EAFBF7EA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C684CE-A637-4936-8CB1-054F460A05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41C555-25A4-4D37-8E40-17EDF09A9A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VU THU HUYEN- THCS GIA TAN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F1CA4E-8428-4633-9CD6-BDFCF27C96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25E00C-F010-40FA-93CD-27A3957B5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9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Ti&#234;t%201,2,3,%20an%2010\KARAOKE%20&#272;&#7871;n%20v&#7899;i%20con%20ng&#432;&#7901;i%20Vi&#7879;t%20Nam%20t&#244;i.mp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80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Tạ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THPT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3447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2520" y="762000"/>
            <a:ext cx="58272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ÂM NHẠC </a:t>
            </a:r>
            <a:r>
              <a:rPr kumimoji="0" lang="vi-VN" sz="7200" b="1" i="0" u="none" strike="noStrike" kern="1200" cap="none" spc="0" normalizeH="0" baseline="0" noProof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C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365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9D33-AE79-415E-A7E7-8F4E8FD4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74" y="66853"/>
            <a:ext cx="10648208" cy="669450"/>
          </a:xfrm>
        </p:spPr>
        <p:txBody>
          <a:bodyPr/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quãng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B93DAC-EF14-41A8-A4BC-46ED7ACDF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026" y="961901"/>
            <a:ext cx="10272155" cy="4482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7A04F-968B-4854-A5F3-4C2558A7730C}"/>
              </a:ext>
            </a:extLst>
          </p:cNvPr>
          <p:cNvSpPr txBox="1"/>
          <p:nvPr/>
        </p:nvSpPr>
        <p:spPr>
          <a:xfrm>
            <a:off x="1056904" y="5634489"/>
            <a:ext cx="1049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lớn số lượng thể hiện bằng số lượng bậc âm có trong quãng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2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B003-5471-4E2A-9D4A-2000D312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326"/>
            <a:ext cx="10796649" cy="568510"/>
          </a:xfrm>
        </p:spPr>
        <p:txBody>
          <a:bodyPr/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quãng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8788-F12A-460F-B0FA-FE7BEC0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89709"/>
            <a:ext cx="10972800" cy="5336455"/>
          </a:xfrm>
        </p:spPr>
        <p:txBody>
          <a:bodyPr/>
          <a:lstStyle/>
          <a:p>
            <a:pPr marL="0" indent="0">
              <a:buNone/>
            </a:pPr>
            <a:r>
              <a:rPr lang="vi-VN" sz="2600" dirty="0">
                <a:solidFill>
                  <a:srgbClr val="FF0000"/>
                </a:solidFill>
              </a:rPr>
              <a:t>Độ lớn chất lượng thể hiện bằng số cung và nửa cung có trong quãng, quyết định tính chất của quãng(đúng, trưởng, thứ, tăng, giảm..</a:t>
            </a:r>
            <a:r>
              <a:rPr lang="vi-VN" sz="2800" dirty="0">
                <a:solidFill>
                  <a:srgbClr val="FF0000"/>
                </a:solidFill>
              </a:rPr>
              <a:t>.)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54669-0317-4474-A48D-95C75CD4A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24" y="5287240"/>
            <a:ext cx="5374945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FE2325-7272-4E09-BB24-5458E05FE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24" y="1673184"/>
            <a:ext cx="8516587" cy="35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0DD361-CED2-445E-B7FB-1A28E0A18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436" y="117278"/>
            <a:ext cx="9144000" cy="914400"/>
          </a:xfr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Trải nghiệm và khám phá</a:t>
            </a:r>
            <a:r>
              <a:rPr lang="en-US" sz="1200" dirty="0">
                <a:latin typeface=".VnTime" pitchFamily="34" charset="0"/>
              </a:rPr>
              <a:t>		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5036349-F302-4331-84AB-F8581CF3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35280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800" b="1" u="sng">
              <a:solidFill>
                <a:srgbClr val="EA0000"/>
              </a:solidFill>
              <a:latin typeface=".VnTime" panose="020B7200000000000000" pitchFamily="34" charset="0"/>
            </a:endParaRP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0AA798AD-6A04-416B-B647-1558F417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8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66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1800">
                <a:solidFill>
                  <a:srgbClr val="000000"/>
                </a:solidFill>
                <a:latin typeface=".VnTime" panose="020B7200000000000000" pitchFamily="34" charset="0"/>
              </a:rPr>
              <a:t> 3</a:t>
            </a:r>
          </a:p>
        </p:txBody>
      </p:sp>
      <p:sp>
        <p:nvSpPr>
          <p:cNvPr id="34833" name="Text Box 17">
            <a:extLst>
              <a:ext uri="{FF2B5EF4-FFF2-40B4-BE49-F238E27FC236}">
                <a16:creationId xmlns:a16="http://schemas.microsoft.com/office/drawing/2014/main" id="{805E8A95-E469-4F0B-9D28-4BC91C14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1800">
                <a:solidFill>
                  <a:srgbClr val="FF0000"/>
                </a:solidFill>
                <a:latin typeface=".VnTime" panose="020B7200000000000000" pitchFamily="34" charset="0"/>
              </a:rPr>
              <a:t> 1</a:t>
            </a:r>
          </a:p>
        </p:txBody>
      </p:sp>
      <p:sp>
        <p:nvSpPr>
          <p:cNvPr id="34834" name="Text Box 18">
            <a:extLst>
              <a:ext uri="{FF2B5EF4-FFF2-40B4-BE49-F238E27FC236}">
                <a16:creationId xmlns:a16="http://schemas.microsoft.com/office/drawing/2014/main" id="{52C8A626-9AFA-4B9E-AE16-D79E51D0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05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1800">
                <a:solidFill>
                  <a:srgbClr val="FF0000"/>
                </a:solidFill>
                <a:latin typeface=".VnTime" panose="020B7200000000000000" pitchFamily="34" charset="0"/>
              </a:rPr>
              <a:t> 1</a:t>
            </a:r>
          </a:p>
        </p:txBody>
      </p:sp>
      <p:sp>
        <p:nvSpPr>
          <p:cNvPr id="34836" name="AutoShape 20">
            <a:extLst>
              <a:ext uri="{FF2B5EF4-FFF2-40B4-BE49-F238E27FC236}">
                <a16:creationId xmlns:a16="http://schemas.microsoft.com/office/drawing/2014/main" id="{BA599183-C31B-4402-B37B-14053638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8077200" cy="1524000"/>
          </a:xfrm>
          <a:prstGeom prst="cloudCallout">
            <a:avLst>
              <a:gd name="adj1" fmla="val -37560"/>
              <a:gd name="adj2" fmla="val 73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</a:t>
            </a:r>
            <a:r>
              <a:rPr lang="en-US" altLang="en-US" i="1">
                <a:solidFill>
                  <a:srgbClr val="000000"/>
                </a:solidFill>
              </a:rPr>
              <a:t>Em hãy tìm quãng 1, quãng 3 trong 4 ô nhịp sau</a:t>
            </a:r>
          </a:p>
        </p:txBody>
      </p:sp>
      <p:pic>
        <p:nvPicPr>
          <p:cNvPr id="34838" name="Picture 22" descr="Bai_Cay_sao">
            <a:extLst>
              <a:ext uri="{FF2B5EF4-FFF2-40B4-BE49-F238E27FC236}">
                <a16:creationId xmlns:a16="http://schemas.microsoft.com/office/drawing/2014/main" id="{72B38373-5445-42B9-A734-57A8A2F1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1" b="42328"/>
          <a:stretch>
            <a:fillRect/>
          </a:stretch>
        </p:blipFill>
        <p:spPr bwMode="auto">
          <a:xfrm>
            <a:off x="1524000" y="3581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Oval 24">
            <a:extLst>
              <a:ext uri="{FF2B5EF4-FFF2-40B4-BE49-F238E27FC236}">
                <a16:creationId xmlns:a16="http://schemas.microsoft.com/office/drawing/2014/main" id="{64A69C1A-8FDB-473F-BA50-908C06D5AA8D}"/>
              </a:ext>
            </a:extLst>
          </p:cNvPr>
          <p:cNvSpPr>
            <a:spLocks noChangeArrowheads="1"/>
          </p:cNvSpPr>
          <p:nvPr/>
        </p:nvSpPr>
        <p:spPr bwMode="auto">
          <a:xfrm rot="430034">
            <a:off x="4084639" y="3656013"/>
            <a:ext cx="847725" cy="989012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20000"/>
              </a:solidFill>
              <a:latin typeface=".VnCentury Schoolbook" pitchFamily="34" charset="0"/>
            </a:endParaRPr>
          </a:p>
        </p:txBody>
      </p:sp>
      <p:sp>
        <p:nvSpPr>
          <p:cNvPr id="34841" name="Oval 25">
            <a:extLst>
              <a:ext uri="{FF2B5EF4-FFF2-40B4-BE49-F238E27FC236}">
                <a16:creationId xmlns:a16="http://schemas.microsoft.com/office/drawing/2014/main" id="{3AB68613-783F-4271-AC6D-5A21A59F4FA3}"/>
              </a:ext>
            </a:extLst>
          </p:cNvPr>
          <p:cNvSpPr>
            <a:spLocks noChangeArrowheads="1"/>
          </p:cNvSpPr>
          <p:nvPr/>
        </p:nvSpPr>
        <p:spPr bwMode="auto">
          <a:xfrm rot="430034">
            <a:off x="6856413" y="3886201"/>
            <a:ext cx="1143000" cy="9128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20000"/>
              </a:solidFill>
              <a:latin typeface=".VnCentury Schoolbook" pitchFamily="34" charset="0"/>
            </a:endParaRPr>
          </a:p>
        </p:txBody>
      </p:sp>
      <p:sp>
        <p:nvSpPr>
          <p:cNvPr id="34843" name="Oval 27">
            <a:extLst>
              <a:ext uri="{FF2B5EF4-FFF2-40B4-BE49-F238E27FC236}">
                <a16:creationId xmlns:a16="http://schemas.microsoft.com/office/drawing/2014/main" id="{E9BEBE80-3884-4AD9-8797-2FC74D4876A7}"/>
              </a:ext>
            </a:extLst>
          </p:cNvPr>
          <p:cNvSpPr>
            <a:spLocks noChangeArrowheads="1"/>
          </p:cNvSpPr>
          <p:nvPr/>
        </p:nvSpPr>
        <p:spPr bwMode="auto">
          <a:xfrm rot="430034">
            <a:off x="8461375" y="3651250"/>
            <a:ext cx="941388" cy="84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20000"/>
              </a:solidFill>
              <a:latin typeface=".VnCentury Schoolbook" pitchFamily="34" charset="0"/>
            </a:endParaRPr>
          </a:p>
        </p:txBody>
      </p:sp>
      <p:sp>
        <p:nvSpPr>
          <p:cNvPr id="34844" name="Text Box 28">
            <a:extLst>
              <a:ext uri="{FF2B5EF4-FFF2-40B4-BE49-F238E27FC236}">
                <a16:creationId xmlns:a16="http://schemas.microsoft.com/office/drawing/2014/main" id="{0BE6B3A6-40C8-4CC5-93C1-DF8501FB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105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1800">
                <a:solidFill>
                  <a:srgbClr val="FF0000"/>
                </a:solidFill>
                <a:latin typeface=".VnTime" panose="020B7200000000000000" pitchFamily="34" charset="0"/>
              </a:rPr>
              <a:t> 1</a:t>
            </a:r>
          </a:p>
        </p:txBody>
      </p:sp>
      <p:sp>
        <p:nvSpPr>
          <p:cNvPr id="34848" name="Oval 32">
            <a:extLst>
              <a:ext uri="{FF2B5EF4-FFF2-40B4-BE49-F238E27FC236}">
                <a16:creationId xmlns:a16="http://schemas.microsoft.com/office/drawing/2014/main" id="{D8C5F0B1-6DFC-40F6-91CF-3ACDA5B7E4B8}"/>
              </a:ext>
            </a:extLst>
          </p:cNvPr>
          <p:cNvSpPr>
            <a:spLocks noChangeArrowheads="1"/>
          </p:cNvSpPr>
          <p:nvPr/>
        </p:nvSpPr>
        <p:spPr bwMode="auto">
          <a:xfrm rot="430034">
            <a:off x="2732088" y="3879851"/>
            <a:ext cx="1014412" cy="995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20000"/>
              </a:solidFill>
              <a:latin typeface=".VnCentury Schoolbook" pitchFamily="34" charset="0"/>
            </a:endParaRPr>
          </a:p>
        </p:txBody>
      </p:sp>
      <p:sp>
        <p:nvSpPr>
          <p:cNvPr id="18446" name="WordArt 34">
            <a:extLst>
              <a:ext uri="{FF2B5EF4-FFF2-40B4-BE49-F238E27FC236}">
                <a16:creationId xmlns:a16="http://schemas.microsoft.com/office/drawing/2014/main" id="{EC0BC459-22D9-4123-B4E4-0A23EFD3FD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066800"/>
            <a:ext cx="596265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7" name="Picture 35" descr="question_pop_up_from_box_rotate_hg_clr">
            <a:extLst>
              <a:ext uri="{FF2B5EF4-FFF2-40B4-BE49-F238E27FC236}">
                <a16:creationId xmlns:a16="http://schemas.microsoft.com/office/drawing/2014/main" id="{4AF2DE7B-1FAE-41BF-A28C-59BFAE3F03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  <p:bldP spid="34833" grpId="0"/>
      <p:bldP spid="34834" grpId="0"/>
      <p:bldP spid="34836" grpId="0" animBg="1"/>
      <p:bldP spid="34840" grpId="0" animBg="1"/>
      <p:bldP spid="34841" grpId="0" animBg="1"/>
      <p:bldP spid="34843" grpId="0" animBg="1"/>
      <p:bldP spid="34844" grpId="0"/>
      <p:bldP spid="348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" y="105890"/>
            <a:ext cx="2339439" cy="224041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E054F12-B626-45C2-9774-18418FC5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92D050"/>
                </a:solidFill>
              </a:rPr>
              <a:t>Dặn dò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C863C-E193-4E7F-8A0C-B9D87E5D3243}"/>
              </a:ext>
            </a:extLst>
          </p:cNvPr>
          <p:cNvSpPr txBox="1"/>
          <p:nvPr/>
        </p:nvSpPr>
        <p:spPr>
          <a:xfrm>
            <a:off x="961901" y="1698171"/>
            <a:ext cx="991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Học thuộc lời bài hát Hãy đến với con người Việt Nam tôi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Luyện tập bài hát đúng sắc thái tình cảm.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Xem trước bài của tiết sau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33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7AB1-1EB5-4E9F-849C-381595F356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vi-VN" sz="3600" u="sng" dirty="0">
                <a:solidFill>
                  <a:srgbClr val="FF0000"/>
                </a:solidFill>
              </a:rPr>
              <a:t>Tiết </a:t>
            </a:r>
            <a:r>
              <a:rPr lang="en-US" sz="3600" u="sng" dirty="0">
                <a:solidFill>
                  <a:srgbClr val="FF0000"/>
                </a:solidFill>
              </a:rPr>
              <a:t>2</a:t>
            </a:r>
            <a:r>
              <a:rPr lang="vi-VN" sz="3600" u="sng" dirty="0">
                <a:solidFill>
                  <a:srgbClr val="FF0000"/>
                </a:solidFill>
              </a:rPr>
              <a:t>:</a:t>
            </a:r>
            <a:r>
              <a:rPr lang="vi-VN" dirty="0"/>
              <a:t>     </a:t>
            </a:r>
          </a:p>
          <a:p>
            <a:pPr marL="0" indent="0" algn="ctr">
              <a:buNone/>
            </a:pPr>
            <a:endParaRPr lang="vi-VN" dirty="0"/>
          </a:p>
          <a:p>
            <a:r>
              <a:rPr lang="vi-VN" dirty="0">
                <a:solidFill>
                  <a:srgbClr val="0070C0"/>
                </a:solidFill>
              </a:rPr>
              <a:t>Ôn bài hát : Hãy đến với con người Việt Nam</a:t>
            </a:r>
          </a:p>
          <a:p>
            <a:r>
              <a:rPr lang="vi-VN" dirty="0">
                <a:solidFill>
                  <a:srgbClr val="0070C0"/>
                </a:solidFill>
              </a:rPr>
              <a:t>Lý thuyết âm nhạc: Quãng( khái niệm, tên gọi, tính chất...)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BAAC0-7572-4EAF-92FF-992D407D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dirty="0">
                <a:solidFill>
                  <a:srgbClr val="00B050"/>
                </a:solidFill>
              </a:rPr>
              <a:t>  CHỦ ĐỀ 1: QUÊ HƯƠNG VIỆT NAM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BFE76-C0B7-4E3A-BCBE-04042EB8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78" y="60313"/>
            <a:ext cx="2476006" cy="23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37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06F3-775F-4FD0-931B-87960A27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sz="3600" dirty="0">
                <a:solidFill>
                  <a:srgbClr val="FF0000"/>
                </a:solidFill>
              </a:rPr>
              <a:t>1.</a:t>
            </a:r>
            <a:r>
              <a:rPr lang="vi-VN" sz="3600" u="sng" dirty="0">
                <a:solidFill>
                  <a:srgbClr val="FF0000"/>
                </a:solidFill>
              </a:rPr>
              <a:t>Ôn bài hát: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F7C4E9-E840-4A50-8D41-5C280C996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31" y="-203384"/>
            <a:ext cx="6739247" cy="74289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8F1CF-4626-4AE4-9E6D-FA83124F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9" y="2018805"/>
            <a:ext cx="5134842" cy="3638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30C08-F741-4D8E-9B87-A67EC0B8A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46" y="112816"/>
            <a:ext cx="2467794" cy="23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9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4DA62-2C18-4E19-9E01-21AC853C8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98" y="0"/>
            <a:ext cx="2967043" cy="28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0F53-1CCB-4E9C-9ED6-F1282B93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5082"/>
            <a:ext cx="10972800" cy="1143000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Cả lớp cùng hát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6C60D-F5B8-4D1F-B13C-87643E0D86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535" y="0"/>
            <a:ext cx="2257656" cy="2161993"/>
          </a:xfrm>
          <a:prstGeom prst="rect">
            <a:avLst/>
          </a:prstGeom>
        </p:spPr>
      </p:pic>
      <p:pic>
        <p:nvPicPr>
          <p:cNvPr id="7" name="KARAOKE Đến với con người Việt Nam tô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5840" y="1162593"/>
            <a:ext cx="10149840" cy="49769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0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BD7-A6B7-498B-8FFB-62A5AE39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74919" cy="2058863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Hát kết hợp vỗ tay theo tiết tấu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F8D588-7A91-41C9-B5EE-0D71C775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277" y="1"/>
            <a:ext cx="65477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117BF-224A-4D4C-A83C-50CB82352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2392878"/>
            <a:ext cx="5545776" cy="27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5676-038D-42FE-A58C-6A71BEC8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506"/>
            <a:ext cx="3938649" cy="1143000"/>
          </a:xfrm>
        </p:spPr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Hát cá nhân, hát theo nhóm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CE4BDD-4779-4259-BDD1-F00A332B2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899" y="0"/>
            <a:ext cx="674670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E96A45-33F7-4702-935B-ACEB1B976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87" y="2208890"/>
            <a:ext cx="5133277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DF72D-B0A7-4976-87A4-067D21DFD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47"/>
          <a:stretch/>
        </p:blipFill>
        <p:spPr>
          <a:xfrm>
            <a:off x="9232877" y="2585280"/>
            <a:ext cx="2077123" cy="123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ADA50-61D5-4CDC-834D-C57C22B9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20" y="2585279"/>
            <a:ext cx="2219157" cy="123503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182C8D-F4CF-4C18-9781-C11B1F94B3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4332" y="285466"/>
            <a:ext cx="673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1874F-CBD7-4ECC-9E4C-490D058AFE9C}"/>
              </a:ext>
            </a:extLst>
          </p:cNvPr>
          <p:cNvSpPr txBox="1"/>
          <p:nvPr/>
        </p:nvSpPr>
        <p:spPr>
          <a:xfrm>
            <a:off x="6544293" y="1153732"/>
            <a:ext cx="6886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phân loại quãng theo tính chất</a:t>
            </a:r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99DF1-F797-4457-BDC4-E9C922BBCF59}"/>
              </a:ext>
            </a:extLst>
          </p:cNvPr>
          <p:cNvSpPr txBox="1"/>
          <p:nvPr/>
        </p:nvSpPr>
        <p:spPr>
          <a:xfrm>
            <a:off x="6698672" y="186950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Quãng thuận : vang lên êm tai hài hoà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A758E-908C-4614-8C9D-88E9DAC1741C}"/>
              </a:ext>
            </a:extLst>
          </p:cNvPr>
          <p:cNvSpPr txBox="1"/>
          <p:nvPr/>
        </p:nvSpPr>
        <p:spPr>
          <a:xfrm>
            <a:off x="6698672" y="4162785"/>
            <a:ext cx="458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Quãng nghịch: vang lên chói tai không hài hòa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C67E9-881E-4085-B679-7E4877969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r="-133"/>
          <a:stretch/>
        </p:blipFill>
        <p:spPr>
          <a:xfrm>
            <a:off x="7334955" y="5120537"/>
            <a:ext cx="3739348" cy="156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88DDC0-6DCD-4FA3-8F5E-7142390BC7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93476"/>
          <a:stretch/>
        </p:blipFill>
        <p:spPr>
          <a:xfrm>
            <a:off x="7013720" y="5120537"/>
            <a:ext cx="374674" cy="156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0CEA86-A265-480F-A460-1B78F5D84B48}"/>
              </a:ext>
            </a:extLst>
          </p:cNvPr>
          <p:cNvSpPr/>
          <p:nvPr/>
        </p:nvSpPr>
        <p:spPr bwMode="auto">
          <a:xfrm>
            <a:off x="7275578" y="5328955"/>
            <a:ext cx="3556107" cy="3133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27BB1E-8EF6-4DD3-BE0E-49FE099751C8}"/>
              </a:ext>
            </a:extLst>
          </p:cNvPr>
          <p:cNvCxnSpPr>
            <a:cxnSpLocks/>
          </p:cNvCxnSpPr>
          <p:nvPr/>
        </p:nvCxnSpPr>
        <p:spPr bwMode="auto">
          <a:xfrm>
            <a:off x="6345907" y="1353787"/>
            <a:ext cx="13253" cy="5367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37404B-018C-4B07-A921-C6B565B4C0D3}"/>
              </a:ext>
            </a:extLst>
          </p:cNvPr>
          <p:cNvSpPr txBox="1"/>
          <p:nvPr/>
        </p:nvSpPr>
        <p:spPr>
          <a:xfrm>
            <a:off x="436228" y="1908472"/>
            <a:ext cx="5659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Quãng đơn là quãng tạo nên trong phạm vi 1 quãng 8</a:t>
            </a: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Quãng diatonic được tạo nên từ các âm cơ bản của hàng âm trong điệu thức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61570D-5044-4143-9A51-35AF0F210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3"/>
          <a:stretch/>
        </p:blipFill>
        <p:spPr>
          <a:xfrm>
            <a:off x="1577519" y="2585279"/>
            <a:ext cx="2651869" cy="13953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4A053B-801B-4ACC-8C12-DCD65FEDD3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84" b="28933"/>
          <a:stretch/>
        </p:blipFill>
        <p:spPr>
          <a:xfrm>
            <a:off x="1576681" y="4933448"/>
            <a:ext cx="2651869" cy="15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2379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>
            <a:extLst>
              <a:ext uri="{FF2B5EF4-FFF2-40B4-BE49-F238E27FC236}">
                <a16:creationId xmlns:a16="http://schemas.microsoft.com/office/drawing/2014/main" id="{23D74AAB-44D1-4737-BB1C-5D9778A3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145" y="1196397"/>
            <a:ext cx="899160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phân loại quãng  theo trình tự các âm vang lên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2 ©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m,vang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lªn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l­ưît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gäi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giai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iÖu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altLang="en-US" sz="2400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2 ©m, vang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lªn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cïng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lóc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gäi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hßa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©m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altLang="en-US" sz="2400" b="1" dirty="0">
              <a:solidFill>
                <a:srgbClr val="FFCC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vi-VN" altLang="en-US" sz="20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vi-VN" altLang="en-US" sz="20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- 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Qu·ng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kho¶ng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c¸ch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vÒ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cao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®é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gi÷a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2 ©m vang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lªn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l­ượt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hoÆc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cïng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vi-VN" altLang="en-US" sz="2400" b="1" dirty="0">
                <a:solidFill>
                  <a:srgbClr val="FFFF00"/>
                </a:solidFill>
                <a:latin typeface=".VnTime" panose="020B7200000000000000" pitchFamily="34" charset="0"/>
              </a:rPr>
              <a:t>lóc. 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thấp là âm gốc, âm cao là âm ngọn.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altLang="en-US" sz="2400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en-US" altLang="en-US" sz="2400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9219" name="Picture 9" descr="PPTC4">
            <a:extLst>
              <a:ext uri="{FF2B5EF4-FFF2-40B4-BE49-F238E27FC236}">
                <a16:creationId xmlns:a16="http://schemas.microsoft.com/office/drawing/2014/main" id="{36C2638F-1A1C-4907-ACB2-0F067EB9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240754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PPTCA">
            <a:extLst>
              <a:ext uri="{FF2B5EF4-FFF2-40B4-BE49-F238E27FC236}">
                <a16:creationId xmlns:a16="http://schemas.microsoft.com/office/drawing/2014/main" id="{72A3465C-98E8-4176-8419-4579B60D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4552875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5BA0A2-3B04-421F-B07F-222BEDA9830A}"/>
              </a:ext>
            </a:extLst>
          </p:cNvPr>
          <p:cNvSpPr txBox="1"/>
          <p:nvPr/>
        </p:nvSpPr>
        <p:spPr>
          <a:xfrm>
            <a:off x="1533896" y="150177"/>
            <a:ext cx="694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343</Words>
  <Application>Microsoft Office PowerPoint</Application>
  <PresentationFormat>Widescreen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.VnCentury Schoolbook</vt:lpstr>
      <vt:lpstr>.VnTime</vt:lpstr>
      <vt:lpstr>Arial</vt:lpstr>
      <vt:lpstr>Calibri</vt:lpstr>
      <vt:lpstr>Calibri Light</vt:lpstr>
      <vt:lpstr>Garamond</vt:lpstr>
      <vt:lpstr>Times New Roman</vt:lpstr>
      <vt:lpstr>Wingdings</vt:lpstr>
      <vt:lpstr>Default Design</vt:lpstr>
      <vt:lpstr>Office Theme</vt:lpstr>
      <vt:lpstr>1_Stream</vt:lpstr>
      <vt:lpstr>1_Default Design</vt:lpstr>
      <vt:lpstr>Giáo viên: Tạ Văn Thiết Trường: THPT Trần Tất Văn</vt:lpstr>
      <vt:lpstr>  CHỦ ĐỀ 1: QUÊ HƯƠNG VIỆT NAM</vt:lpstr>
      <vt:lpstr>1.Ôn bài hát:</vt:lpstr>
      <vt:lpstr>PowerPoint Presentation</vt:lpstr>
      <vt:lpstr>Cả lớp cùng hát</vt:lpstr>
      <vt:lpstr>Hát kết hợp vỗ tay theo tiết tấu</vt:lpstr>
      <vt:lpstr>Hát cá nhân, hát theo nhóm</vt:lpstr>
      <vt:lpstr>2. Lý thuyết âm nhạc:     Quãng</vt:lpstr>
      <vt:lpstr>PowerPoint Presentation</vt:lpstr>
      <vt:lpstr>Tên quãng </vt:lpstr>
      <vt:lpstr>Tên quãng</vt:lpstr>
      <vt:lpstr>           Trải nghiệm và khám phá  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Phan Anh Hoài Trường: Ischool Nha Trang</dc:title>
  <dc:creator>MACBOOK</dc:creator>
  <cp:lastModifiedBy>Administrator</cp:lastModifiedBy>
  <cp:revision>3</cp:revision>
  <dcterms:created xsi:type="dcterms:W3CDTF">2022-08-20T08:46:40Z</dcterms:created>
  <dcterms:modified xsi:type="dcterms:W3CDTF">2025-09-29T12:53:01Z</dcterms:modified>
</cp:coreProperties>
</file>