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57" r:id="rId4"/>
    <p:sldId id="261" r:id="rId5"/>
    <p:sldId id="263" r:id="rId6"/>
    <p:sldId id="293" r:id="rId7"/>
    <p:sldId id="268" r:id="rId8"/>
    <p:sldId id="294" r:id="rId9"/>
    <p:sldId id="295" r:id="rId10"/>
    <p:sldId id="258" r:id="rId11"/>
    <p:sldId id="297" r:id="rId12"/>
    <p:sldId id="266" r:id="rId13"/>
    <p:sldId id="335" r:id="rId14"/>
    <p:sldId id="296" r:id="rId15"/>
    <p:sldId id="303" r:id="rId16"/>
    <p:sldId id="304" r:id="rId17"/>
    <p:sldId id="337" r:id="rId18"/>
    <p:sldId id="338" r:id="rId19"/>
    <p:sldId id="305" r:id="rId20"/>
    <p:sldId id="339" r:id="rId21"/>
    <p:sldId id="275" r:id="rId22"/>
    <p:sldId id="340" r:id="rId23"/>
    <p:sldId id="342" r:id="rId24"/>
    <p:sldId id="302" r:id="rId25"/>
    <p:sldId id="274" r:id="rId26"/>
    <p:sldId id="301" r:id="rId27"/>
    <p:sldId id="277" r:id="rId28"/>
    <p:sldId id="310" r:id="rId29"/>
    <p:sldId id="345" r:id="rId30"/>
    <p:sldId id="344" r:id="rId31"/>
    <p:sldId id="323" r:id="rId32"/>
    <p:sldId id="324" r:id="rId33"/>
    <p:sldId id="328" r:id="rId34"/>
    <p:sldId id="327" r:id="rId35"/>
    <p:sldId id="329" r:id="rId36"/>
    <p:sldId id="325" r:id="rId37"/>
    <p:sldId id="346" r:id="rId38"/>
    <p:sldId id="279" r:id="rId39"/>
    <p:sldId id="348" r:id="rId40"/>
    <p:sldId id="281" r:id="rId41"/>
    <p:sldId id="350" r:id="rId42"/>
    <p:sldId id="351" r:id="rId43"/>
    <p:sldId id="352" r:id="rId44"/>
    <p:sldId id="353" r:id="rId45"/>
    <p:sldId id="284" r:id="rId46"/>
    <p:sldId id="282" r:id="rId47"/>
    <p:sldId id="333" r:id="rId48"/>
    <p:sldId id="289" r:id="rId49"/>
    <p:sldId id="334" r:id="rId50"/>
    <p:sldId id="285" r:id="rId51"/>
    <p:sldId id="354" r:id="rId52"/>
    <p:sldId id="356" r:id="rId53"/>
    <p:sldId id="287" r:id="rId54"/>
    <p:sldId id="357" r:id="rId55"/>
    <p:sldId id="259" r:id="rId56"/>
    <p:sldId id="269" r:id="rId57"/>
  </p:sldIdLst>
  <p:sldSz cx="18288000" cy="10287000"/>
  <p:notesSz cx="6858000" cy="9144000"/>
  <p:embeddedFontLst>
    <p:embeddedFont>
      <p:font typeface="Gungsuh" panose="02030600000101010101" pitchFamily="18" charset="-127"/>
      <p:regular r:id="rId59"/>
    </p:embeddedFont>
    <p:embeddedFont>
      <p:font typeface="Malgun Gothic" panose="020B0503020000020004" pitchFamily="34" charset="-127"/>
      <p:regular r:id="rId60"/>
      <p:bold r:id="rId61"/>
    </p:embeddedFont>
    <p:embeddedFont>
      <p:font typeface="Calibri Light" panose="020F0302020204030204" pitchFamily="34" charset="0"/>
      <p:regular r:id="rId62"/>
      <p:italic r:id="rId63"/>
    </p:embeddedFont>
    <p:embeddedFont>
      <p:font typeface="Calibri" panose="020F0502020204030204" pitchFamily="34" charset="0"/>
      <p:regular r:id="rId64"/>
      <p:bold r:id="rId65"/>
      <p:italic r:id="rId66"/>
      <p:boldItalic r:id="rId67"/>
    </p:embeddedFont>
    <p:embeddedFont>
      <p:font typeface="Anton" panose="020B0604020202020204" charset="0"/>
      <p:regular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8" Type="http://schemas.openxmlformats.org/officeDocument/2006/relationships/image" Target="../media/image41.png"/><Relationship Id="rId3" Type="http://schemas.openxmlformats.org/officeDocument/2006/relationships/image" Target="../media/image30.svg"/><Relationship Id="rId21" Type="http://schemas.openxmlformats.org/officeDocument/2006/relationships/image" Target="../media/image44.png"/><Relationship Id="rId17"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42.png"/><Relationship Id="rId4" Type="http://schemas.openxmlformats.org/officeDocument/2006/relationships/image" Target="../media/image33.png"/><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7.png"/><Relationship Id="rId12" Type="http://schemas.openxmlformats.org/officeDocument/2006/relationships/image" Target="../media/image1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46.png"/><Relationship Id="rId15" Type="http://schemas.openxmlformats.org/officeDocument/2006/relationships/image" Target="../media/image51.png"/><Relationship Id="rId4" Type="http://schemas.openxmlformats.org/officeDocument/2006/relationships/image" Target="../media/image113.svg"/><Relationship Id="rId9" Type="http://schemas.openxmlformats.org/officeDocument/2006/relationships/image" Target="../media/image48.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0.sv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svg"/><Relationship Id="rId10" Type="http://schemas.openxmlformats.org/officeDocument/2006/relationships/image" Target="../media/image52.png"/><Relationship Id="rId4" Type="http://schemas.openxmlformats.org/officeDocument/2006/relationships/image" Target="../media/image19.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13" Type="http://schemas.openxmlformats.org/officeDocument/2006/relationships/image" Target="../media/image55.svg"/><Relationship Id="rId3" Type="http://schemas.microsoft.com/office/2007/relationships/hdphoto" Target="../media/hdphoto3.wdp"/><Relationship Id="rId17" Type="http://schemas.openxmlformats.org/officeDocument/2006/relationships/image" Target="../media/image55.png"/><Relationship Id="rId2" Type="http://schemas.openxmlformats.org/officeDocument/2006/relationships/image" Target="../media/image53.png"/><Relationship Id="rId16"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57.svg"/><Relationship Id="rId4" Type="http://schemas.openxmlformats.org/officeDocument/2006/relationships/image" Target="../media/image30.sv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30.svg"/><Relationship Id="rId17" Type="http://schemas.openxmlformats.org/officeDocument/2006/relationships/image" Target="../media/image56.png"/><Relationship Id="rId2" Type="http://schemas.openxmlformats.org/officeDocument/2006/relationships/image" Target="../media/image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0.svg"/><Relationship Id="rId7"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2.svg"/><Relationship Id="rId10" Type="http://schemas.openxmlformats.org/officeDocument/2006/relationships/image" Target="../media/image62.png"/><Relationship Id="rId4" Type="http://schemas.openxmlformats.org/officeDocument/2006/relationships/image" Target="../media/image33.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svg"/><Relationship Id="rId7"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2.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5.png"/><Relationship Id="rId12" Type="http://schemas.openxmlformats.org/officeDocument/2006/relationships/image" Target="../media/image1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139.svg"/><Relationship Id="rId4" Type="http://schemas.openxmlformats.org/officeDocument/2006/relationships/image" Target="../media/image113.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20.svg"/><Relationship Id="rId17"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1.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2.sv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2.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svg"/><Relationship Id="rId21" Type="http://schemas.openxmlformats.org/officeDocument/2006/relationships/image" Target="../media/image71.png"/><Relationship Id="rId7" Type="http://schemas.openxmlformats.org/officeDocument/2006/relationships/image" Target="../media/image49.svg"/><Relationship Id="rId2" Type="http://schemas.openxmlformats.org/officeDocument/2006/relationships/image" Target="../media/image8.png"/><Relationship Id="rId20" Type="http://schemas.openxmlformats.org/officeDocument/2006/relationships/image" Target="../media/image70.png"/><Relationship Id="rId1" Type="http://schemas.openxmlformats.org/officeDocument/2006/relationships/slideLayout" Target="../slideLayouts/slideLayout7.xml"/><Relationship Id="rId19" Type="http://schemas.openxmlformats.org/officeDocument/2006/relationships/image" Target="../media/image61.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72.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5" Type="http://schemas.openxmlformats.org/officeDocument/2006/relationships/image" Target="../media/image74.pn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0.svg"/><Relationship Id="rId7"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2.sv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78.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0.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141.svg"/><Relationship Id="rId2" Type="http://schemas.openxmlformats.org/officeDocument/2006/relationships/image" Target="../media/image65.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139.sv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141.svg"/><Relationship Id="rId2" Type="http://schemas.openxmlformats.org/officeDocument/2006/relationships/image" Target="../media/image65.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139.sv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84.png"/><Relationship Id="rId1" Type="http://schemas.openxmlformats.org/officeDocument/2006/relationships/slideLayout" Target="../slideLayouts/slideLayout7.xml"/><Relationship Id="rId15" Type="http://schemas.openxmlformats.org/officeDocument/2006/relationships/image" Target="../media/image83.png"/><Relationship Id="rId5" Type="http://schemas.openxmlformats.org/officeDocument/2006/relationships/image" Target="../media/image70.svg"/><Relationship Id="rId4" Type="http://schemas.openxmlformats.org/officeDocument/2006/relationships/image" Target="../media/image30.png"/><Relationship Id="rId14" Type="http://schemas.openxmlformats.org/officeDocument/2006/relationships/image" Target="../media/image76.sv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4.wdp"/><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4.wdp"/><Relationship Id="rId7" Type="http://schemas.openxmlformats.org/officeDocument/2006/relationships/image" Target="../media/image95.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4.wdp"/><Relationship Id="rId7" Type="http://schemas.openxmlformats.org/officeDocument/2006/relationships/image" Target="../media/image99.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4.wdp"/><Relationship Id="rId7" Type="http://schemas.openxmlformats.org/officeDocument/2006/relationships/image" Target="../media/image103.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hdphoto" Target="../media/hdphoto4.wdp"/><Relationship Id="rId7" Type="http://schemas.openxmlformats.org/officeDocument/2006/relationships/image" Target="../media/image107.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09.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10.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32.sv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3" Type="http://schemas.openxmlformats.org/officeDocument/2006/relationships/image" Target="../media/image13.png"/><Relationship Id="rId18" Type="http://schemas.microsoft.com/office/2007/relationships/hdphoto" Target="../media/hdphoto1.wdp"/><Relationship Id="rId3" Type="http://schemas.openxmlformats.org/officeDocument/2006/relationships/image" Target="../media/image113.svg"/><Relationship Id="rId12" Type="http://schemas.openxmlformats.org/officeDocument/2006/relationships/image" Target="../media/image122.svg"/><Relationship Id="rId17"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image" Target="../media/image11.svg"/><Relationship Id="rId20"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4.png"/><Relationship Id="rId19" Type="http://schemas.openxmlformats.org/officeDocument/2006/relationships/image" Target="../media/image22.svg"/><Relationship Id="rId4" Type="http://schemas.openxmlformats.org/officeDocument/2006/relationships/image" Target="../media/image12.png"/><Relationship Id="rId14" Type="http://schemas.openxmlformats.org/officeDocument/2006/relationships/image" Target="../media/image124.svg"/></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65.png"/><Relationship Id="rId1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2.svg"/><Relationship Id="rId10" Type="http://schemas.openxmlformats.org/officeDocument/2006/relationships/image" Target="../media/image119.png"/><Relationship Id="rId4" Type="http://schemas.openxmlformats.org/officeDocument/2006/relationships/image" Target="../media/image66.png"/><Relationship Id="rId9" Type="http://schemas.openxmlformats.org/officeDocument/2006/relationships/image" Target="../media/image36.svg"/></Relationships>
</file>

<file path=ppt/slides/_rels/slide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84.png"/><Relationship Id="rId1" Type="http://schemas.openxmlformats.org/officeDocument/2006/relationships/slideLayout" Target="../slideLayouts/slideLayout7.xml"/><Relationship Id="rId15" Type="http://schemas.openxmlformats.org/officeDocument/2006/relationships/image" Target="../media/image83.png"/><Relationship Id="rId5" Type="http://schemas.openxmlformats.org/officeDocument/2006/relationships/image" Target="../media/image70.svg"/><Relationship Id="rId4" Type="http://schemas.openxmlformats.org/officeDocument/2006/relationships/image" Target="../media/image30.png"/><Relationship Id="rId14" Type="http://schemas.openxmlformats.org/officeDocument/2006/relationships/image" Target="../media/image76.svg"/></Relationships>
</file>

<file path=ppt/slides/_rels/slide4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0.svg"/><Relationship Id="rId15" Type="http://schemas.openxmlformats.org/officeDocument/2006/relationships/image" Target="../media/image121.png"/><Relationship Id="rId4" Type="http://schemas.openxmlformats.org/officeDocument/2006/relationships/image" Target="../media/image120.png"/><Relationship Id="rId14" Type="http://schemas.openxmlformats.org/officeDocument/2006/relationships/image" Target="../media/image76.svg"/></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0.svg"/><Relationship Id="rId15" Type="http://schemas.openxmlformats.org/officeDocument/2006/relationships/image" Target="../media/image122.png"/><Relationship Id="rId4" Type="http://schemas.openxmlformats.org/officeDocument/2006/relationships/image" Target="../media/image120.png"/><Relationship Id="rId14" Type="http://schemas.openxmlformats.org/officeDocument/2006/relationships/image" Target="../media/image76.svg"/></Relationships>
</file>

<file path=ppt/slides/_rels/slide49.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2.svg"/><Relationship Id="rId4" Type="http://schemas.openxmlformats.org/officeDocument/2006/relationships/image" Target="../media/image66.png"/><Relationship Id="rId9" Type="http://schemas.openxmlformats.org/officeDocument/2006/relationships/image" Target="../media/image36.svg"/></Relationships>
</file>

<file path=ppt/slides/_rels/slide5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4.png"/><Relationship Id="rId5" Type="http://schemas.openxmlformats.org/officeDocument/2006/relationships/image" Target="../media/image32.svg"/><Relationship Id="rId10" Type="http://schemas.openxmlformats.org/officeDocument/2006/relationships/image" Target="../media/image123.png"/><Relationship Id="rId4" Type="http://schemas.openxmlformats.org/officeDocument/2006/relationships/image" Target="../media/image66.png"/><Relationship Id="rId9" Type="http://schemas.openxmlformats.org/officeDocument/2006/relationships/image" Target="../media/image36.svg"/></Relationships>
</file>

<file path=ppt/slides/_rels/slide54.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28.png"/><Relationship Id="rId7" Type="http://schemas.openxmlformats.org/officeDocument/2006/relationships/image" Target="../media/image49.svg"/><Relationship Id="rId2" Type="http://schemas.openxmlformats.org/officeDocument/2006/relationships/image" Target="../media/image8.png"/><Relationship Id="rId20"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53.svg"/><Relationship Id="rId10" Type="http://schemas.openxmlformats.org/officeDocument/2006/relationships/image" Target="../media/image126.png"/><Relationship Id="rId19" Type="http://schemas.openxmlformats.org/officeDocument/2006/relationships/image" Target="../media/image61.svg"/><Relationship Id="rId4" Type="http://schemas.openxmlformats.org/officeDocument/2006/relationships/image" Target="../media/image125.png"/><Relationship Id="rId9" Type="http://schemas.openxmlformats.org/officeDocument/2006/relationships/image" Target="../media/image51.sv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62.svg"/><Relationship Id="rId5" Type="http://schemas.openxmlformats.org/officeDocument/2006/relationships/image" Target="../media/image68.svg"/><Relationship Id="rId10" Type="http://schemas.openxmlformats.org/officeDocument/2006/relationships/image" Target="../media/image129.png"/><Relationship Id="rId4" Type="http://schemas.openxmlformats.org/officeDocument/2006/relationships/image" Target="../media/image127.png"/><Relationship Id="rId9" Type="http://schemas.openxmlformats.org/officeDocument/2006/relationships/image" Target="../media/image160.sv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30.svg"/><Relationship Id="rId7"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8.png"/><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21.png"/><Relationship Id="rId19" Type="http://schemas.openxmlformats.org/officeDocument/2006/relationships/image" Target="../media/image24.png"/><Relationship Id="rId4" Type="http://schemas.openxmlformats.org/officeDocument/2006/relationships/image" Target="../media/image19.png"/><Relationship Id="rId14" Type="http://schemas.openxmlformats.org/officeDocument/2006/relationships/image" Target="../media/image1520.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5.sv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8.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7.xml"/><Relationship Id="rId15" Type="http://schemas.openxmlformats.org/officeDocument/2006/relationships/image" Target="../media/image57.svg"/><Relationship Id="rId19" Type="http://schemas.openxmlformats.org/officeDocument/2006/relationships/image" Target="../media/image61.svg"/><Relationship Id="rId4" Type="http://schemas.openxmlformats.org/officeDocument/2006/relationships/image" Target="../media/image2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32.png"/><Relationship Id="rId1" Type="http://schemas.openxmlformats.org/officeDocument/2006/relationships/slideLayout" Target="../slideLayouts/slideLayout7.xml"/><Relationship Id="rId15" Type="http://schemas.openxmlformats.org/officeDocument/2006/relationships/image" Target="../media/image31.png"/><Relationship Id="rId4" Type="http://schemas.openxmlformats.org/officeDocument/2006/relationships/image" Target="../media/image30.png"/><Relationship Id="rId14" Type="http://schemas.openxmlformats.org/officeDocument/2006/relationships/image" Target="../media/image76.svg"/></Relationships>
</file>

<file path=ppt/slides/_rels/slide9.xml.rels><?xml version="1.0" encoding="UTF-8" standalone="yes"?>
<Relationships xmlns="http://schemas.openxmlformats.org/package/2006/relationships"><Relationship Id="rId18" Type="http://schemas.openxmlformats.org/officeDocument/2006/relationships/image" Target="../media/image37.png"/><Relationship Id="rId3" Type="http://schemas.openxmlformats.org/officeDocument/2006/relationships/image" Target="../media/image30.svg"/><Relationship Id="rId17" Type="http://schemas.openxmlformats.org/officeDocument/2006/relationships/image" Target="../media/image36.png"/><Relationship Id="rId2" Type="http://schemas.openxmlformats.org/officeDocument/2006/relationships/image" Target="../media/image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38.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smtClean="0">
                <a:solidFill>
                  <a:schemeClr val="bg1"/>
                </a:solidFill>
                <a:latin typeface="Arial"/>
                <a:cs typeface="Arial"/>
                <a:sym typeface="Anton"/>
              </a:rPr>
              <a:t>CHÀO MỪNG CÁC EM </a:t>
            </a:r>
          </a:p>
          <a:p>
            <a:pPr algn="ctr">
              <a:lnSpc>
                <a:spcPct val="150000"/>
              </a:lnSpc>
              <a:defRPr/>
            </a:pPr>
            <a:r>
              <a:rPr lang="en-US" sz="7500" b="1" kern="0" dirty="0" smtClean="0">
                <a:solidFill>
                  <a:schemeClr val="bg1"/>
                </a:solidFill>
                <a:latin typeface="Arial"/>
                <a:cs typeface="Arial"/>
                <a:sym typeface="Anton"/>
              </a:rPr>
              <a:t>ĐẾN VỚI BUỔI </a:t>
            </a:r>
            <a:r>
              <a:rPr lang="en-US" sz="7500" b="1" kern="0" smtClean="0">
                <a:solidFill>
                  <a:schemeClr val="bg1"/>
                </a:solidFill>
                <a:latin typeface="Arial"/>
                <a:cs typeface="Arial"/>
                <a:sym typeface="Anton"/>
              </a:rPr>
              <a:t>HỌC HÔM </a:t>
            </a:r>
            <a:r>
              <a:rPr lang="en-US" sz="7500" b="1" kern="0" dirty="0" smtClean="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321051" y="558087"/>
            <a:ext cx="5354357" cy="1066800"/>
            <a:chOff x="364958" y="190500"/>
            <a:chExt cx="5354357" cy="1066800"/>
          </a:xfrm>
        </p:grpSpPr>
        <p:sp>
          <p:nvSpPr>
            <p:cNvPr id="15" name="Rectangle 14"/>
            <p:cNvSpPr/>
            <p:nvPr/>
          </p:nvSpPr>
          <p:spPr>
            <a:xfrm>
              <a:off x="364958" y="190500"/>
              <a:ext cx="535435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40635" y="190500"/>
              <a:ext cx="4891083"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tr52)</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30267" y="3924300"/>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16"/>
          <a:stretch>
            <a:fillRect/>
          </a:stretch>
        </p:blipFill>
        <p:spPr>
          <a:xfrm>
            <a:off x="15866588" y="5609042"/>
            <a:ext cx="1583212" cy="1742029"/>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033548" y="1562100"/>
                <a:ext cx="15943739" cy="2104102"/>
              </a:xfrm>
              <a:prstGeom prst="rect">
                <a:avLst/>
              </a:prstGeom>
              <a:noFill/>
            </p:spPr>
            <p:txBody>
              <a:bodyPr wrap="square" rtlCol="0">
                <a:spAutoFit/>
              </a:bodyPr>
              <a:lstStyle/>
              <a:p>
                <a:pPr lvl="0" algn="just">
                  <a:lnSpc>
                    <a:spcPct val="150000"/>
                  </a:lnSpc>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với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𝑛</m:t>
                            </m:r>
                            <m:r>
                              <a:rPr lang="en-US" sz="3800" b="0" i="1" smtClean="0">
                                <a:solidFill>
                                  <a:prstClr val="black"/>
                                </a:solidFill>
                                <a:latin typeface="Cambria Math" panose="02040503050406030204" pitchFamily="18" charset="0"/>
                                <a:cs typeface="Arial" panose="020B0604020202020204" pitchFamily="34" charset="0"/>
                              </a:rPr>
                              <m:t>−1</m:t>
                            </m:r>
                          </m:sup>
                        </m:sSup>
                      </m:den>
                    </m:f>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Chứng</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minh rằng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dãy số này là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một cấp số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nhân. Xác định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hạng đầu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và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công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bội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 nó. </a:t>
                </a:r>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1033548" y="1562100"/>
                <a:ext cx="15943739" cy="2104102"/>
              </a:xfrm>
              <a:prstGeom prst="rect">
                <a:avLst/>
              </a:prstGeom>
              <a:blipFill>
                <a:blip r:embed="rId17"/>
                <a:stretch>
                  <a:fillRect l="-1262" r="-1262" b="-110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157649" y="5143500"/>
                <a:ext cx="4474430"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a:t>
                </a:r>
                <a:r>
                  <a:rPr lang="en-US" sz="3800" smtClean="0">
                    <a:solidFill>
                      <a:prstClr val="black"/>
                    </a:solidFill>
                    <a:latin typeface="Arial" panose="020B0604020202020204" pitchFamily="34" charset="0"/>
                    <a:cs typeface="Arial" panose="020B0604020202020204" pitchFamily="34" charset="0"/>
                  </a:rPr>
                  <a:t>ới </a:t>
                </a:r>
                <a:r>
                  <a:rPr lang="en-US" sz="3800">
                    <a:solidFill>
                      <a:prstClr val="black"/>
                    </a:solidFill>
                    <a:latin typeface="Arial" panose="020B0604020202020204" pitchFamily="34"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ta có</a:t>
                </a:r>
                <a:endParaRPr lang="en-US" sz="380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157649" y="5143500"/>
                <a:ext cx="4474430" cy="677108"/>
              </a:xfrm>
              <a:prstGeom prst="rect">
                <a:avLst/>
              </a:prstGeom>
              <a:blipFill>
                <a:blip r:embed="rId18"/>
                <a:stretch>
                  <a:fillRect l="-4496" t="-15315" r="-3542" b="-35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3785717" y="5609042"/>
                <a:ext cx="10439400" cy="1363258"/>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num>
                        <m:den>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den>
                      </m:f>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num>
                        <m:den>
                          <m:r>
                            <a:rPr lang="en-US" sz="3800" b="0" i="1" smtClean="0">
                              <a:solidFill>
                                <a:prstClr val="black"/>
                              </a:solidFill>
                              <a:latin typeface="Cambria Math" panose="02040503050406030204" pitchFamily="18" charset="0"/>
                              <a:cs typeface="Arial" panose="020B0604020202020204" pitchFamily="34" charset="0"/>
                            </a:rPr>
                            <m:t>1</m:t>
                          </m:r>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sz="3800"/>
              </a:p>
            </p:txBody>
          </p:sp>
        </mc:Choice>
        <mc:Fallback>
          <p:sp>
            <p:nvSpPr>
              <p:cNvPr id="12" name="Rectangle 11"/>
              <p:cNvSpPr>
                <a:spLocks noRot="1" noChangeAspect="1" noMove="1" noResize="1" noEditPoints="1" noAdjustHandles="1" noChangeArrowheads="1" noChangeShapeType="1" noTextEdit="1"/>
              </p:cNvSpPr>
              <p:nvPr/>
            </p:nvSpPr>
            <p:spPr>
              <a:xfrm>
                <a:off x="3785717" y="5609042"/>
                <a:ext cx="10439400" cy="1363258"/>
              </a:xfrm>
              <a:prstGeom prst="rect">
                <a:avLst/>
              </a:prstGeom>
              <a:blipFill>
                <a:blip r:embed="rId19"/>
                <a:stretch>
                  <a:fillRect/>
                </a:stretch>
              </a:blipFill>
            </p:spPr>
            <p:txBody>
              <a:bodyPr/>
              <a:lstStyle/>
              <a:p>
                <a:r>
                  <a:rPr lang="en-US">
                    <a:noFill/>
                  </a:rPr>
                  <a:t> </a:t>
                </a:r>
              </a:p>
            </p:txBody>
          </p:sp>
        </mc:Fallback>
      </mc:AlternateContent>
      <p:grpSp>
        <p:nvGrpSpPr>
          <p:cNvPr id="25" name="Group 24"/>
          <p:cNvGrpSpPr/>
          <p:nvPr/>
        </p:nvGrpSpPr>
        <p:grpSpPr>
          <a:xfrm>
            <a:off x="1143000" y="7124700"/>
            <a:ext cx="14894683" cy="1190903"/>
            <a:chOff x="1107516" y="8664742"/>
            <a:chExt cx="14894683" cy="1190903"/>
          </a:xfrm>
        </p:grpSpPr>
        <p:sp>
          <p:nvSpPr>
            <p:cNvPr id="24" name="Rectangle 23"/>
            <p:cNvSpPr/>
            <p:nvPr/>
          </p:nvSpPr>
          <p:spPr>
            <a:xfrm>
              <a:off x="1107516" y="8805704"/>
              <a:ext cx="14894683" cy="969496"/>
            </a:xfrm>
            <a:prstGeom prst="rect">
              <a:avLst/>
            </a:prstGeom>
          </p:spPr>
          <p:txBody>
            <a:bodyPr wrap="square">
              <a:spAutoFit/>
            </a:bodyPr>
            <a:lstStyle/>
            <a:p>
              <a:pPr>
                <a:lnSpc>
                  <a:spcPct val="150000"/>
                </a:lnSpc>
                <a:spcBef>
                  <a:spcPts val="600"/>
                </a:spcBef>
                <a:spcAft>
                  <a:spcPts val="600"/>
                </a:spcAft>
              </a:pPr>
              <a:r>
                <a:rPr lang="en-US" sz="3800">
                  <a:solidFill>
                    <a:prstClr val="black"/>
                  </a:solidFill>
                  <a:latin typeface="Arial" panose="020B0604020202020204" pitchFamily="34" charset="0"/>
                  <a:cs typeface="Arial" panose="020B0604020202020204" pitchFamily="34" charset="0"/>
                </a:rPr>
                <a:t>t</a:t>
              </a:r>
              <a:r>
                <a:rPr lang="en-US" sz="3800" smtClean="0">
                  <a:solidFill>
                    <a:prstClr val="black"/>
                  </a:solidFill>
                  <a:latin typeface="Arial" panose="020B0604020202020204" pitchFamily="34" charset="0"/>
                  <a:cs typeface="Arial" panose="020B0604020202020204" pitchFamily="34" charset="0"/>
                </a:rPr>
                <a:t>ức là</a:t>
              </a:r>
              <a:r>
                <a:rPr lang="en-US" sz="3800">
                  <a:latin typeface="Arial" panose="020B0604020202020204" pitchFamily="34" charset="0"/>
                  <a:cs typeface="Arial" panose="020B0604020202020204" pitchFamily="34" charset="0"/>
                </a:rPr>
                <a:t> </a:t>
              </a:r>
              <a:endParaRPr lang="en-US" sz="3800" smtClean="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2382844" y="8664742"/>
                  <a:ext cx="2996398" cy="11909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b="0" i="1" smtClean="0">
                            <a:solidFill>
                              <a:prstClr val="black"/>
                            </a:solidFill>
                            <a:latin typeface="Cambria Math" panose="02040503050406030204" pitchFamily="18"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m:oMathPara>
                  </a14:m>
                  <a:endParaRPr lang="en-US" sz="3800"/>
                </a:p>
              </p:txBody>
            </p:sp>
          </mc:Choice>
          <mc:Fallback>
            <p:sp>
              <p:nvSpPr>
                <p:cNvPr id="13" name="Rectangle 12"/>
                <p:cNvSpPr>
                  <a:spLocks noRot="1" noChangeAspect="1" noMove="1" noResize="1" noEditPoints="1" noAdjustHandles="1" noChangeArrowheads="1" noChangeShapeType="1" noTextEdit="1"/>
                </p:cNvSpPr>
                <p:nvPr/>
              </p:nvSpPr>
              <p:spPr>
                <a:xfrm>
                  <a:off x="2382844" y="8664742"/>
                  <a:ext cx="2996398" cy="119090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5486400" y="9023166"/>
                  <a:ext cx="3103863"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với </a:t>
                  </a:r>
                  <a:r>
                    <a:rPr lang="en-US" sz="3800">
                      <a:solidFill>
                        <a:prstClr val="black"/>
                      </a:solidFill>
                      <a:latin typeface="Arial" panose="020B0604020202020204" pitchFamily="34"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endParaRPr lang="en-US" sz="3800"/>
                </a:p>
              </p:txBody>
            </p:sp>
          </mc:Choice>
          <mc:Fallback>
            <p:sp>
              <p:nvSpPr>
                <p:cNvPr id="20" name="Rectangle 19"/>
                <p:cNvSpPr>
                  <a:spLocks noRot="1" noChangeAspect="1" noMove="1" noResize="1" noEditPoints="1" noAdjustHandles="1" noChangeArrowheads="1" noChangeShapeType="1" noTextEdit="1"/>
                </p:cNvSpPr>
                <p:nvPr/>
              </p:nvSpPr>
              <p:spPr>
                <a:xfrm>
                  <a:off x="5486400" y="9023166"/>
                  <a:ext cx="3103863" cy="677108"/>
                </a:xfrm>
                <a:prstGeom prst="rect">
                  <a:avLst/>
                </a:prstGeom>
                <a:blipFill>
                  <a:blip r:embed="rId21"/>
                  <a:stretch>
                    <a:fillRect l="-6483" t="-17117" b="-33333"/>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7" name="Rectangle 26"/>
              <p:cNvSpPr/>
              <p:nvPr/>
            </p:nvSpPr>
            <p:spPr>
              <a:xfrm>
                <a:off x="1143000" y="8343900"/>
                <a:ext cx="17162436" cy="1335302"/>
              </a:xfrm>
              <a:prstGeom prst="rect">
                <a:avLst/>
              </a:prstGeom>
            </p:spPr>
            <p:txBody>
              <a:bodyPr wrap="square">
                <a:spAutoFit/>
              </a:bodyPr>
              <a:lstStyle/>
              <a:p>
                <a:pPr lvl="0">
                  <a:lnSpc>
                    <a:spcPct val="150000"/>
                  </a:lnSpc>
                  <a:spcBef>
                    <a:spcPts val="600"/>
                  </a:spcBef>
                  <a:spcAft>
                    <a:spcPts val="600"/>
                  </a:spcAft>
                </a:pPr>
                <a:r>
                  <a:rPr lang="en-US" sz="3800" smtClean="0">
                    <a:solidFill>
                      <a:prstClr val="black"/>
                    </a:solidFill>
                    <a:latin typeface="Arial" panose="020B0604020202020204" pitchFamily="34" charset="0"/>
                    <a:cs typeface="Arial" panose="020B0604020202020204" pitchFamily="34" charset="0"/>
                  </a:rPr>
                  <a:t>Vậy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3800">
                    <a:solidFill>
                      <a:prstClr val="black"/>
                    </a:solidFill>
                    <a:latin typeface="Arial" panose="020B0604020202020204" pitchFamily="34" charset="0"/>
                    <a:cs typeface="Arial" panose="020B0604020202020204" pitchFamily="34" charset="0"/>
                  </a:rPr>
                  <a:t> là cấp </a:t>
                </a:r>
                <a:r>
                  <a:rPr lang="en-US" sz="3800">
                    <a:solidFill>
                      <a:prstClr val="black"/>
                    </a:solidFill>
                    <a:latin typeface="Arial" panose="020B0604020202020204" pitchFamily="34" charset="0"/>
                    <a:cs typeface="Arial" panose="020B0604020202020204" pitchFamily="34" charset="0"/>
                  </a:rPr>
                  <a:t>số </a:t>
                </a:r>
                <a:r>
                  <a:rPr lang="en-US" sz="3800" smtClean="0">
                    <a:solidFill>
                      <a:prstClr val="black"/>
                    </a:solidFill>
                    <a:latin typeface="Arial" panose="020B0604020202020204" pitchFamily="34" charset="0"/>
                    <a:cs typeface="Arial" panose="020B0604020202020204" pitchFamily="34" charset="0"/>
                  </a:rPr>
                  <a:t>nhân với </a:t>
                </a:r>
                <a:r>
                  <a:rPr lang="en-US" sz="3800">
                    <a:solidFill>
                      <a:prstClr val="black"/>
                    </a:solidFill>
                    <a:latin typeface="Arial" panose="020B0604020202020204" pitchFamily="34" charset="0"/>
                    <a:cs typeface="Arial" panose="020B0604020202020204" pitchFamily="34" charset="0"/>
                  </a:rPr>
                  <a:t>số hạng đầu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𝑜</m:t>
                            </m:r>
                          </m:sup>
                        </m:sSup>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en-US" sz="3800">
                    <a:solidFill>
                      <a:prstClr val="black"/>
                    </a:solidFill>
                    <a:latin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và </a:t>
                </a:r>
                <a:r>
                  <a:rPr lang="en-US" sz="3800" smtClean="0">
                    <a:solidFill>
                      <a:prstClr val="black"/>
                    </a:solidFill>
                    <a:latin typeface="Arial" panose="020B0604020202020204" pitchFamily="34" charset="0"/>
                    <a:cs typeface="Arial" panose="020B0604020202020204" pitchFamily="34" charset="0"/>
                  </a:rPr>
                  <a:t>công bội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oMath>
                </a14:m>
                <a:r>
                  <a:rPr lang="en-US" sz="3800">
                    <a:solidFill>
                      <a:prstClr val="black"/>
                    </a:solidFill>
                    <a:latin typeface="Arial" panose="020B060402020202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143000" y="8343900"/>
                <a:ext cx="17162436" cy="1335302"/>
              </a:xfrm>
              <a:prstGeom prst="rect">
                <a:avLst/>
              </a:prstGeom>
              <a:blipFill>
                <a:blip r:embed="rId22"/>
                <a:stretch>
                  <a:fillRect l="-1172"/>
                </a:stretch>
              </a:blipFill>
            </p:spPr>
            <p:txBody>
              <a:bodyPr/>
              <a:lstStyle/>
              <a:p>
                <a:r>
                  <a:rPr lang="en-US">
                    <a:noFill/>
                  </a:rPr>
                  <a:t> </a:t>
                </a:r>
              </a:p>
            </p:txBody>
          </p:sp>
        </mc:Fallback>
      </mc:AlternateContent>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1" grpId="0"/>
      <p:bldP spid="12"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
            <a:ext cx="18440400" cy="10287000"/>
          </a:xfrm>
          <a:prstGeom prst="rect">
            <a:avLst/>
          </a:prstGeom>
        </p:spPr>
      </p:pic>
      <p:sp>
        <p:nvSpPr>
          <p:cNvPr id="3" name="AutoShape 3"/>
          <p:cNvSpPr/>
          <p:nvPr/>
        </p:nvSpPr>
        <p:spPr>
          <a:xfrm>
            <a:off x="-533400" y="536390"/>
            <a:ext cx="19278600" cy="99505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61699" y="1444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755104">
            <a:off x="-753445" y="9066199"/>
            <a:ext cx="1575118" cy="118277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5169" y="815616"/>
            <a:ext cx="419392" cy="424799"/>
          </a:xfrm>
          <a:prstGeom prst="rect">
            <a:avLst/>
          </a:prstGeom>
        </p:spPr>
      </p:pic>
      <p:grpSp>
        <p:nvGrpSpPr>
          <p:cNvPr id="6" name="Group 5"/>
          <p:cNvGrpSpPr/>
          <p:nvPr/>
        </p:nvGrpSpPr>
        <p:grpSpPr>
          <a:xfrm>
            <a:off x="7066122" y="833711"/>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smtClean="0">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9" name="TextBox 18"/>
              <p:cNvSpPr txBox="1"/>
              <p:nvPr/>
            </p:nvSpPr>
            <p:spPr>
              <a:xfrm>
                <a:off x="830389" y="2181094"/>
                <a:ext cx="16588831"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Cho dãy số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a:ln>
                      <a:noFill/>
                    </a:ln>
                    <a:solidFill>
                      <a:srgbClr val="000000"/>
                    </a:solidFill>
                    <a:effectLst/>
                    <a:uLnTx/>
                    <a:uFillTx/>
                    <a:latin typeface="OpenSans"/>
                    <a:ea typeface="+mn-ea"/>
                    <a:cs typeface="+mn-cs"/>
                  </a:rPr>
                  <a:t> với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p>
                    </m:sSup>
                  </m:oMath>
                </a14:m>
                <a:r>
                  <a:rPr kumimoji="0" lang="en-US" sz="4000" b="0" i="0" u="none" strike="noStrike" kern="1200" cap="none" spc="0" normalizeH="0" baseline="0" noProof="0" smtClean="0">
                    <a:ln>
                      <a:noFill/>
                    </a:ln>
                    <a:solidFill>
                      <a:srgbClr val="000000"/>
                    </a:solidFill>
                    <a:effectLst/>
                    <a:uLnTx/>
                    <a:uFillTx/>
                    <a:latin typeface="OpenSans"/>
                    <a:ea typeface="+mn-ea"/>
                    <a:cs typeface="+mn-cs"/>
                  </a:rPr>
                  <a:t>. </a:t>
                </a: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dãy</a:t>
                </a:r>
                <a:r>
                  <a:rPr kumimoji="0" lang="en-US" sz="4000" b="0" i="0" u="none" strike="noStrike" kern="1200" cap="none" spc="0" normalizeH="0" noProof="0" smtClean="0">
                    <a:ln>
                      <a:noFill/>
                    </a:ln>
                    <a:solidFill>
                      <a:srgbClr val="000000"/>
                    </a:solidFill>
                    <a:effectLst/>
                    <a:uLnTx/>
                    <a:uFillTx/>
                    <a:latin typeface="OpenSans"/>
                    <a:ea typeface="+mn-ea"/>
                    <a:cs typeface="+mn-cs"/>
                  </a:rPr>
                  <a:t> số này</a:t>
                </a:r>
                <a:r>
                  <a:rPr kumimoji="0" lang="en-US" sz="4000" b="0" i="0" u="none" strike="noStrike" kern="1200" cap="none" spc="0" normalizeH="0" baseline="0" noProof="0">
                    <a:ln>
                      <a:noFill/>
                    </a:ln>
                    <a:solidFill>
                      <a:srgbClr val="000000"/>
                    </a:solidFill>
                    <a:effectLst/>
                    <a:uLnTx/>
                    <a:uFillTx/>
                    <a:latin typeface="OpenSans"/>
                    <a:ea typeface="+mn-ea"/>
                    <a:cs typeface="+mn-cs"/>
                  </a:rPr>
                  <a:t> là một cấp số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nhân. </a:t>
                </a:r>
                <a:r>
                  <a:rPr kumimoji="0" lang="en-US" sz="4000" b="0" i="0" u="none" strike="noStrike" kern="1200" cap="none" spc="0" normalizeH="0" baseline="0" noProof="0">
                    <a:ln>
                      <a:noFill/>
                    </a:ln>
                    <a:solidFill>
                      <a:srgbClr val="000000"/>
                    </a:solidFill>
                    <a:effectLst/>
                    <a:uLnTx/>
                    <a:uFillTx/>
                    <a:latin typeface="OpenSans"/>
                    <a:ea typeface="+mn-ea"/>
                    <a:cs typeface="+mn-cs"/>
                  </a:rPr>
                  <a:t>Xác định số hạng đầu và công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bội </a:t>
                </a:r>
                <a:r>
                  <a:rPr kumimoji="0" lang="en-US" sz="4000" b="0" i="0" u="none" strike="noStrike" kern="1200" cap="none" spc="0" normalizeH="0" baseline="0" noProof="0">
                    <a:ln>
                      <a:noFill/>
                    </a:ln>
                    <a:solidFill>
                      <a:srgbClr val="000000"/>
                    </a:solidFill>
                    <a:effectLst/>
                    <a:uLnTx/>
                    <a:uFillTx/>
                    <a:latin typeface="OpenSans"/>
                    <a:ea typeface="+mn-ea"/>
                    <a:cs typeface="+mn-cs"/>
                  </a:rPr>
                  <a:t>của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nó.</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p:sp>
            <p:nvSpPr>
              <p:cNvPr id="19" name="TextBox 18"/>
              <p:cNvSpPr txBox="1">
                <a:spLocks noRot="1" noChangeAspect="1" noMove="1" noResize="1" noEditPoints="1" noAdjustHandles="1" noChangeArrowheads="1" noChangeShapeType="1" noTextEdit="1"/>
              </p:cNvSpPr>
              <p:nvPr/>
            </p:nvSpPr>
            <p:spPr>
              <a:xfrm>
                <a:off x="830389" y="2181094"/>
                <a:ext cx="16588831" cy="1938992"/>
              </a:xfrm>
              <a:prstGeom prst="rect">
                <a:avLst/>
              </a:prstGeom>
              <a:blipFill>
                <a:blip r:embed="rId13"/>
                <a:stretch>
                  <a:fillRect l="-1286" r="-1323" b="-6918"/>
                </a:stretch>
              </a:blipFill>
            </p:spPr>
            <p:txBody>
              <a:bodyPr/>
              <a:lstStyle/>
              <a:p>
                <a:r>
                  <a:rPr lang="en-US">
                    <a:noFill/>
                  </a:rPr>
                  <a:t> </a:t>
                </a:r>
              </a:p>
            </p:txBody>
          </p:sp>
        </mc:Fallback>
      </mc:AlternateContent>
      <p:sp>
        <p:nvSpPr>
          <p:cNvPr id="23" name="Oval Callout 22"/>
          <p:cNvSpPr/>
          <p:nvPr/>
        </p:nvSpPr>
        <p:spPr>
          <a:xfrm>
            <a:off x="8345077" y="44163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884774" y="5305294"/>
                <a:ext cx="16793626" cy="4602607"/>
              </a:xfrm>
              <a:prstGeom prst="rect">
                <a:avLst/>
              </a:prstGeom>
            </p:spPr>
            <p:txBody>
              <a:bodyPr wrap="square">
                <a:spAutoFit/>
              </a:bodyPr>
              <a:lstStyle/>
              <a:p>
                <a:pPr>
                  <a:lnSpc>
                    <a:spcPct val="150000"/>
                  </a:lnSpc>
                </a:pPr>
                <a:r>
                  <a:rPr lang="nl-NL" sz="4000">
                    <a:latin typeface="Arial" panose="020B0604020202020204" pitchFamily="34" charset="0"/>
                    <a:ea typeface="Caudex"/>
                    <a:cs typeface="Arial" panose="020B0604020202020204" pitchFamily="34" charset="0"/>
                  </a:rPr>
                  <a:t>Với mọi n ≥ 2, ta </a:t>
                </a:r>
                <a:r>
                  <a:rPr lang="nl-NL" sz="4000">
                    <a:latin typeface="Arial" panose="020B0604020202020204" pitchFamily="34" charset="0"/>
                    <a:ea typeface="Caudex"/>
                    <a:cs typeface="Arial" panose="020B0604020202020204" pitchFamily="34" charset="0"/>
                  </a:rPr>
                  <a:t>có</a:t>
                </a:r>
                <a:r>
                  <a:rPr lang="nl-NL" sz="4000" smtClean="0">
                    <a:latin typeface="Arial" panose="020B0604020202020204" pitchFamily="34" charset="0"/>
                    <a:ea typeface="Caudex"/>
                    <a:cs typeface="Arial" panose="020B0604020202020204" pitchFamily="34" charset="0"/>
                  </a:rPr>
                  <a:t>:</a:t>
                </a:r>
                <a:r>
                  <a:rPr lang="en-US" sz="4000" smtClean="0">
                    <a:latin typeface="Arial" panose="020B0604020202020204" pitchFamily="34" charset="0"/>
                    <a:ea typeface="Caudex"/>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den>
                        </m:f>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40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một cấp số nhân với số hạng đầu u</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2 . 5</a:t>
                </a:r>
                <a:r>
                  <a:rPr lang="en-US" sz="4000" baseline="30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10 và công bội q = 5.</a:t>
                </a:r>
                <a:endParaRPr lang="en-US" sz="400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84774" y="5305294"/>
                <a:ext cx="16793626" cy="4602607"/>
              </a:xfrm>
              <a:prstGeom prst="rect">
                <a:avLst/>
              </a:prstGeom>
              <a:blipFill>
                <a:blip r:embed="rId14"/>
                <a:stretch>
                  <a:fillRect l="-1270" r="-1307" b="-4768"/>
                </a:stretch>
              </a:blipFill>
            </p:spPr>
            <p:txBody>
              <a:bodyPr/>
              <a:lstStyle/>
              <a:p>
                <a:r>
                  <a:rPr lang="en-US">
                    <a:noFill/>
                  </a:rPr>
                  <a:t> </a:t>
                </a:r>
              </a:p>
            </p:txBody>
          </p:sp>
        </mc:Fallback>
      </mc:AlternateContent>
      <p:pic>
        <p:nvPicPr>
          <p:cNvPr id="13" name="Picture 12"/>
          <p:cNvPicPr>
            <a:picLocks noChangeAspect="1"/>
          </p:cNvPicPr>
          <p:nvPr/>
        </p:nvPicPr>
        <p:blipFill>
          <a:blip r:embed="rId15"/>
          <a:stretch>
            <a:fillRect/>
          </a:stretch>
        </p:blipFill>
        <p:spPr>
          <a:xfrm>
            <a:off x="16687800" y="342900"/>
            <a:ext cx="1219200" cy="1345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724400" y="4730740"/>
              <a:ext cx="10063338" cy="17081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7000" b="1" smtClean="0">
                  <a:solidFill>
                    <a:prstClr val="black"/>
                  </a:solidFill>
                  <a:latin typeface="Arial" panose="020B0604020202020204" pitchFamily="34" charset="0"/>
                  <a:ea typeface="Times New Roman" panose="02020603050405020304" pitchFamily="18" charset="0"/>
                </a:rPr>
                <a:t>SỐ HẠNG TỔNG QUÁT</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1" name="Group 10"/>
          <p:cNvGrpSpPr/>
          <p:nvPr/>
        </p:nvGrpSpPr>
        <p:grpSpPr>
          <a:xfrm>
            <a:off x="3352800" y="4171838"/>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9"/>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9864354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234616"/>
            <a:ext cx="17651886" cy="98298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2481">
            <a:off x="16857713" y="148026"/>
            <a:ext cx="1242100" cy="1313760"/>
          </a:xfrm>
          <a:prstGeom prst="rect">
            <a:avLst/>
          </a:prstGeom>
        </p:spPr>
      </p:pic>
      <p:pic>
        <p:nvPicPr>
          <p:cNvPr id="29" name="Picture 28"/>
          <p:cNvPicPr>
            <a:picLocks noChangeAspect="1"/>
          </p:cNvPicPr>
          <p:nvPr/>
        </p:nvPicPr>
        <p:blipFill>
          <a:blip r:embed="rId7"/>
          <a:stretch>
            <a:fillRect/>
          </a:stretch>
        </p:blipFill>
        <p:spPr>
          <a:xfrm>
            <a:off x="16357378" y="8343900"/>
            <a:ext cx="1688765" cy="1792053"/>
          </a:xfrm>
          <a:prstGeom prst="rect">
            <a:avLst/>
          </a:prstGeom>
        </p:spPr>
      </p:pic>
      <p:grpSp>
        <p:nvGrpSpPr>
          <p:cNvPr id="8" name="Group 7"/>
          <p:cNvGrpSpPr/>
          <p:nvPr/>
        </p:nvGrpSpPr>
        <p:grpSpPr>
          <a:xfrm>
            <a:off x="762000" y="718847"/>
            <a:ext cx="15452558" cy="2748253"/>
            <a:chOff x="675479" y="516546"/>
            <a:chExt cx="15452558" cy="2748253"/>
          </a:xfrm>
        </p:grpSpPr>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5479" y="571500"/>
              <a:ext cx="979790" cy="914400"/>
            </a:xfrm>
            <a:prstGeom prst="rect">
              <a:avLst/>
            </a:prstGeom>
          </p:spPr>
        </p:pic>
        <p:sp>
          <p:nvSpPr>
            <p:cNvPr id="14" name="TextBox 13"/>
            <p:cNvSpPr txBox="1"/>
            <p:nvPr/>
          </p:nvSpPr>
          <p:spPr>
            <a:xfrm>
              <a:off x="16764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7" name="Rectangle 16"/>
                <p:cNvSpPr/>
                <p:nvPr/>
              </p:nvSpPr>
              <p:spPr>
                <a:xfrm>
                  <a:off x="675479" y="516546"/>
                  <a:ext cx="15452558" cy="2748253"/>
                </a:xfrm>
                <a:prstGeom prst="rect">
                  <a:avLst/>
                </a:prstGeom>
              </p:spPr>
              <p:txBody>
                <a:bodyPr wrap="square">
                  <a:spAutoFit/>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                  Cho cấp số </a:t>
                  </a:r>
                  <a:r>
                    <a:rPr lang="en-US" sz="4000" smtClean="0">
                      <a:solidFill>
                        <a:srgbClr val="000000"/>
                      </a:solidFill>
                      <a:latin typeface="Arial" panose="020B0604020202020204" pitchFamily="34" charset="0"/>
                      <a:cs typeface="Arial" panose="020B0604020202020204" pitchFamily="34" charset="0"/>
                    </a:rPr>
                    <a:t>nhân</a:t>
                  </a:r>
                  <a:r>
                    <a:rPr lang="en-US" sz="4000" smtClean="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n</m:t>
                              </m:r>
                            </m:sub>
                          </m:sSub>
                        </m:e>
                      </m:d>
                    </m:oMath>
                  </a14:m>
                  <a:r>
                    <a:rPr lang="en-US" sz="4000">
                      <a:solidFill>
                        <a:srgbClr val="000000"/>
                      </a:solidFill>
                      <a:latin typeface="Arial" panose="020B0604020202020204" pitchFamily="34" charset="0"/>
                      <a:cs typeface="Arial" panose="020B0604020202020204" pitchFamily="34" charset="0"/>
                    </a:rPr>
                    <a:t> với số hạng đầu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4000" smtClean="0">
                      <a:solidFill>
                        <a:srgbClr val="000000"/>
                      </a:solidFill>
                      <a:latin typeface="Arial" panose="020B0604020202020204" pitchFamily="34" charset="0"/>
                      <a:cs typeface="Arial" panose="020B0604020202020204" pitchFamily="34" charset="0"/>
                    </a:rPr>
                    <a:t>và </a:t>
                  </a:r>
                  <a:r>
                    <a:rPr lang="en-US" sz="4000">
                      <a:solidFill>
                        <a:srgbClr val="000000"/>
                      </a:solidFill>
                      <a:latin typeface="Arial" panose="020B0604020202020204" pitchFamily="34" charset="0"/>
                      <a:cs typeface="Arial" panose="020B0604020202020204" pitchFamily="34" charset="0"/>
                    </a:rPr>
                    <a:t>công </a:t>
                  </a:r>
                  <a:r>
                    <a:rPr lang="en-US" sz="4000" smtClean="0">
                      <a:solidFill>
                        <a:srgbClr val="000000"/>
                      </a:solidFill>
                      <a:latin typeface="Arial" panose="020B0604020202020204" pitchFamily="34" charset="0"/>
                      <a:cs typeface="Arial" panose="020B0604020202020204" pitchFamily="34" charset="0"/>
                    </a:rPr>
                    <a:t>bội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a) Tính các số hạng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b) Dự đoán công thức tính số hạng </a:t>
                  </a:r>
                  <a:r>
                    <a:rPr lang="en-US" sz="4000" smtClean="0">
                      <a:solidFill>
                        <a:srgbClr val="000000"/>
                      </a:solidFill>
                      <a:latin typeface="Arial" panose="020B0604020202020204" pitchFamily="34" charset="0"/>
                      <a:cs typeface="Arial" panose="020B0604020202020204" pitchFamily="34" charset="0"/>
                    </a:rPr>
                    <a:t>thứ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n</m:t>
                      </m:r>
                      <m:r>
                        <a:rPr lang="en-US" sz="4000" i="0">
                          <a:solidFill>
                            <a:srgbClr val="000000"/>
                          </a:solidFill>
                          <a:latin typeface="Cambria Math" panose="02040503050406030204" pitchFamily="18" charset="0"/>
                          <a:cs typeface="Arial" panose="020B0604020202020204" pitchFamily="34" charset="0"/>
                        </a:rPr>
                        <m:t> </m:t>
                      </m:r>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75479" y="516546"/>
                  <a:ext cx="15452558" cy="2748253"/>
                </a:xfrm>
                <a:prstGeom prst="rect">
                  <a:avLst/>
                </a:prstGeom>
                <a:blipFill>
                  <a:blip r:embed="rId10"/>
                  <a:stretch>
                    <a:fillRect l="-1381" r="-789" b="-8647"/>
                  </a:stretch>
                </a:blipFill>
              </p:spPr>
              <p:txBody>
                <a:bodyPr/>
                <a:lstStyle/>
                <a:p>
                  <a:r>
                    <a:rPr lang="en-US">
                      <a:noFill/>
                    </a:rPr>
                    <a:t> </a:t>
                  </a:r>
                </a:p>
              </p:txBody>
            </p:sp>
          </mc:Fallback>
        </mc:AlternateContent>
      </p:grpSp>
      <p:sp>
        <p:nvSpPr>
          <p:cNvPr id="21" name="Oval Callout 20"/>
          <p:cNvSpPr/>
          <p:nvPr/>
        </p:nvSpPr>
        <p:spPr>
          <a:xfrm>
            <a:off x="8351017" y="39591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772320" y="5310386"/>
            <a:ext cx="16601280" cy="409342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Ta có: u</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 = u</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q; </a:t>
            </a: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 </a:t>
            </a:r>
            <a:r>
              <a:rPr lang="nl-NL" sz="4000" smtClean="0">
                <a:latin typeface="Arial" panose="020B0604020202020204" pitchFamily="34" charset="0"/>
                <a:ea typeface="Times New Roman" panose="02020603050405020304" pitchFamily="18" charset="0"/>
                <a:cs typeface="Arial" panose="020B0604020202020204" pitchFamily="34" charset="0"/>
              </a:rPr>
              <a:t>q</a:t>
            </a:r>
            <a:r>
              <a:rPr lang="nl-NL" sz="4000" baseline="30000" smtClean="0">
                <a:latin typeface="Arial" panose="020B0604020202020204" pitchFamily="34" charset="0"/>
                <a:ea typeface="Times New Roman" panose="02020603050405020304" pitchFamily="18" charset="0"/>
                <a:cs typeface="Arial" panose="020B0604020202020204" pitchFamily="34" charset="0"/>
              </a:rPr>
              <a:t>3</a:t>
            </a:r>
            <a:r>
              <a:rPr lang="nl-NL" sz="4000" smtClean="0">
                <a:latin typeface="Arial" panose="020B0604020202020204" pitchFamily="34" charset="0"/>
                <a:ea typeface="Times New Roman" panose="02020603050405020304" pitchFamily="18" charset="0"/>
                <a:cs typeface="Arial" panose="020B0604020202020204" pitchFamily="34" charset="0"/>
              </a:rPr>
              <a:t>;</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5</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b) Dự đoán công thức tính số hạng thứ n theo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và q </a:t>
            </a:r>
            <a:r>
              <a:rPr lang="nl-NL" sz="4000">
                <a:latin typeface="Arial" panose="020B0604020202020204" pitchFamily="34" charset="0"/>
                <a:ea typeface="Times New Roman" panose="02020603050405020304" pitchFamily="18" charset="0"/>
                <a:cs typeface="Arial" panose="020B0604020202020204" pitchFamily="34" charset="0"/>
              </a:rPr>
              <a:t>là </a:t>
            </a:r>
            <a:endParaRPr lang="nl-NL" sz="40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n</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n – 1</a:t>
            </a:r>
            <a:r>
              <a:rPr lang="nl-NL" sz="4000">
                <a:latin typeface="Arial" panose="020B0604020202020204" pitchFamily="34" charset="0"/>
                <a:ea typeface="Caudex"/>
                <a:cs typeface="Arial" panose="020B0604020202020204" pitchFamily="34" charset="0"/>
              </a:rPr>
              <a:t> với n ≥ 2.</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anim calcmode="lin" valueType="num">
                                      <p:cBhvr>
                                        <p:cTn id="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0"/>
          </a:xfrm>
          <a:prstGeom prst="rect">
            <a:avLst/>
          </a:prstGeom>
        </p:spPr>
      </p:pic>
      <p:sp>
        <p:nvSpPr>
          <p:cNvPr id="7" name="AutoShape 7"/>
          <p:cNvSpPr/>
          <p:nvPr/>
        </p:nvSpPr>
        <p:spPr>
          <a:xfrm>
            <a:off x="2765766" y="2537682"/>
            <a:ext cx="13055942" cy="4249796"/>
          </a:xfrm>
          <a:prstGeom prst="rect">
            <a:avLst/>
          </a:prstGeom>
          <a:solidFill>
            <a:srgbClr val="FFFBEC"/>
          </a:solidFill>
        </p:spPr>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60781" y="2785775"/>
            <a:ext cx="527019" cy="53381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414841" y="2508134"/>
            <a:ext cx="809049" cy="809049"/>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107275" y="2737173"/>
                <a:ext cx="12145330" cy="3888244"/>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Nếu một cấp số nhân có số hạng đầu </a:t>
                </a: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và công bội q thì số hạng tổng quát </a:t>
                </a: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của nó được xác định bởi 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p>
                    </m:sSup>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107275" y="2737173"/>
                <a:ext cx="12145330" cy="3888244"/>
              </a:xfrm>
              <a:prstGeom prst="rect">
                <a:avLst/>
              </a:prstGeom>
              <a:blipFill>
                <a:blip r:embed="rId16"/>
                <a:stretch>
                  <a:fillRect l="-1807" r="-1757" b="-2821"/>
                </a:stretch>
              </a:blipFill>
            </p:spPr>
            <p:txBody>
              <a:bodyPr/>
              <a:lstStyle/>
              <a:p>
                <a:r>
                  <a:rPr lang="en-US">
                    <a:noFill/>
                  </a:rPr>
                  <a:t> </a:t>
                </a:r>
              </a:p>
            </p:txBody>
          </p:sp>
        </mc:Fallback>
      </mc:AlternateContent>
      <p:sp>
        <p:nvSpPr>
          <p:cNvPr id="24" name="Rectangle 23"/>
          <p:cNvSpPr/>
          <p:nvPr/>
        </p:nvSpPr>
        <p:spPr>
          <a:xfrm>
            <a:off x="7322684" y="9525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5" name="Picture 4"/>
          <p:cNvPicPr>
            <a:picLocks noChangeAspect="1"/>
          </p:cNvPicPr>
          <p:nvPr/>
        </p:nvPicPr>
        <p:blipFill>
          <a:blip r:embed="rId17"/>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219200" y="1257300"/>
            <a:ext cx="5562600" cy="1066800"/>
            <a:chOff x="228600" y="190500"/>
            <a:chExt cx="5562600" cy="1066800"/>
          </a:xfrm>
        </p:grpSpPr>
        <p:sp>
          <p:nvSpPr>
            <p:cNvPr id="15" name="Rectangle 14"/>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92839"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3: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8"/>
          <p:cNvPicPr>
            <a:picLocks noChangeAspect="1"/>
          </p:cNvPicPr>
          <p:nvPr/>
        </p:nvPicPr>
        <p:blipFill>
          <a:blip r:embed="rId16"/>
          <a:stretch>
            <a:fillRect/>
          </a:stretch>
        </p:blipFill>
        <p:spPr>
          <a:xfrm>
            <a:off x="16334121" y="8953500"/>
            <a:ext cx="1621677" cy="1213209"/>
          </a:xfrm>
          <a:prstGeom prst="rect">
            <a:avLst/>
          </a:prstGeom>
        </p:spPr>
      </p:pic>
      <mc:AlternateContent xmlns:mc="http://schemas.openxmlformats.org/markup-compatibility/2006">
        <mc:Choice xmlns:a14="http://schemas.microsoft.com/office/drawing/2010/main" Requires="a14">
          <p:sp>
            <p:nvSpPr>
              <p:cNvPr id="20" name="TextBox 19"/>
              <p:cNvSpPr txBox="1"/>
              <p:nvPr/>
            </p:nvSpPr>
            <p:spPr>
              <a:xfrm>
                <a:off x="1073234" y="2527637"/>
                <a:ext cx="16328440" cy="1015663"/>
              </a:xfrm>
              <a:prstGeom prst="rect">
                <a:avLst/>
              </a:prstGeom>
              <a:noFill/>
            </p:spPr>
            <p:txBody>
              <a:bodyPr wrap="square" rtlCol="0">
                <a:spAutoFit/>
              </a:bodyPr>
              <a:lstStyle/>
              <a:p>
                <a:pPr lvl="0" algn="just">
                  <a:lnSpc>
                    <a:spcPct val="150000"/>
                  </a:lnSpc>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 năm số hạng đầu và số hạng thứ 100 của cấp số nhân:</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Arial" panose="020B0604020202020204" pitchFamily="34" charset="0"/>
                      </a:rPr>
                      <m:t>8, −4</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1073234" y="2527637"/>
                <a:ext cx="16328440" cy="1015663"/>
              </a:xfrm>
              <a:prstGeom prst="rect">
                <a:avLst/>
              </a:prstGeom>
              <a:blipFill>
                <a:blip r:embed="rId17"/>
                <a:stretch>
                  <a:fillRect l="-130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1066800" y="5067300"/>
                <a:ext cx="16306800" cy="4448205"/>
              </a:xfrm>
              <a:prstGeom prst="rect">
                <a:avLst/>
              </a:prstGeom>
              <a:noFill/>
            </p:spPr>
            <p:txBody>
              <a:bodyPr wrap="square" rtlCol="0">
                <a:spAutoFit/>
              </a:bodyPr>
              <a:lstStyle/>
              <a:p>
                <a:pPr lvl="0" algn="just">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Cấp số nhân này có số hạng đầu </a:t>
                </a:r>
                <a14:m>
                  <m:oMath xmlns:m="http://schemas.openxmlformats.org/officeDocument/2006/math">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bội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q</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m:t>
                    </m:r>
                    <m:f>
                      <m:fPr>
                        <m:ctrlPr>
                          <a:rPr kumimoji="0" lang="en-US" sz="4000" b="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8</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lang="en-US" sz="4000">
                            <a:solidFill>
                              <a:prstClr val="black"/>
                            </a:solidFill>
                            <a:latin typeface="Cambria Math" panose="02040503050406030204" pitchFamily="18" charset="0"/>
                            <a:cs typeface="Arial" panose="020B0604020202020204" pitchFamily="34" charset="0"/>
                          </a:rPr>
                        </m:ctrlPr>
                      </m:fPr>
                      <m:num>
                        <m:r>
                          <a:rPr lang="en-US" sz="4000" b="0" i="0" smtClean="0">
                            <a:solidFill>
                              <a:prstClr val="black"/>
                            </a:solidFill>
                            <a:latin typeface="Cambria Math" panose="02040503050406030204" pitchFamily="18" charset="0"/>
                            <a:cs typeface="Arial" panose="020B0604020202020204" pitchFamily="34" charset="0"/>
                          </a:rPr>
                          <m:t>1</m:t>
                        </m:r>
                      </m:num>
                      <m:den>
                        <m:r>
                          <a:rPr lang="en-US" sz="4000" b="0" i="0" smtClean="0">
                            <a:solidFill>
                              <a:prstClr val="black"/>
                            </a:solidFill>
                            <a:latin typeface="Cambria Math" panose="02040503050406030204" pitchFamily="18" charset="0"/>
                            <a:cs typeface="Arial" panose="020B0604020202020204" pitchFamily="34" charset="0"/>
                          </a:rPr>
                          <m:t>2</m:t>
                        </m:r>
                      </m:den>
                    </m:f>
                  </m:oMath>
                </a14:m>
                <a:endPar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Do đó năm số hạng đầu là: </a:t>
                </a:r>
                <a14:m>
                  <m:oMath xmlns:m="http://schemas.openxmlformats.org/officeDocument/2006/math">
                    <m:r>
                      <a:rPr lang="en-US" sz="400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8</m:t>
                    </m:r>
                    <m:r>
                      <a:rPr lang="en-US" sz="4000" b="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 −4, 2, −1, </m:t>
                    </m:r>
                    <m:f>
                      <m:fPr>
                        <m:ctrlPr>
                          <a:rPr lang="en-US" sz="4000" b="0" i="1" noProof="0" smtClean="0">
                            <a:solidFill>
                              <a:prstClr val="black"/>
                            </a:solidFill>
                            <a:latin typeface="Cambria Math" panose="02040503050406030204" pitchFamily="18" charset="0"/>
                            <a:cs typeface="Arial" panose="020B0604020202020204" pitchFamily="34" charset="0"/>
                          </a:rPr>
                        </m:ctrlPr>
                      </m:fPr>
                      <m:num>
                        <m:r>
                          <a:rPr lang="en-US" sz="4000" b="0" i="1" noProof="0" smtClean="0">
                            <a:solidFill>
                              <a:prstClr val="black"/>
                            </a:solidFill>
                            <a:latin typeface="Cambria Math" panose="02040503050406030204" pitchFamily="18" charset="0"/>
                            <a:cs typeface="Arial" panose="020B0604020202020204" pitchFamily="34" charset="0"/>
                          </a:rPr>
                          <m:t>1</m:t>
                        </m:r>
                      </m:num>
                      <m:den>
                        <m:r>
                          <a:rPr lang="en-US" sz="4000" b="0" i="1" noProof="0" smtClean="0">
                            <a:solidFill>
                              <a:prstClr val="black"/>
                            </a:solidFill>
                            <a:latin typeface="Cambria Math" panose="02040503050406030204" pitchFamily="18" charset="0"/>
                            <a:cs typeface="Arial" panose="020B0604020202020204" pitchFamily="34" charset="0"/>
                          </a:rPr>
                          <m:t> 2</m:t>
                        </m:r>
                      </m:den>
                    </m:f>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hạng thứ 100 </a:t>
                </a:r>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 </a:t>
                </a:r>
                <a14:m>
                  <m:oMath xmlns:m="http://schemas.openxmlformats.org/officeDocument/2006/math">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00</m:t>
                        </m:r>
                      </m:sub>
                    </m:s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q</m:t>
                        </m:r>
                      </m:e>
                      <m: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r>
                                  <a:rPr lang="en-US" sz="4000">
                                    <a:solidFill>
                                      <a:prstClr val="black"/>
                                    </a:solidFill>
                                    <a:latin typeface="Cambria Math" panose="02040503050406030204" pitchFamily="18" charset="0"/>
                                    <a:cs typeface="Arial" panose="020B0604020202020204" pitchFamily="34" charset="0"/>
                                  </a:rPr>
                                  <m:t>2</m:t>
                                </m:r>
                              </m:den>
                            </m:f>
                          </m:e>
                        </m:d>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2</m:t>
                            </m:r>
                          </m:e>
                          <m:sup>
                            <m:r>
                              <a:rPr lang="en-US" sz="4000" b="0" i="1" smtClean="0">
                                <a:solidFill>
                                  <a:prstClr val="black"/>
                                </a:solidFill>
                                <a:latin typeface="Cambria Math" panose="02040503050406030204" pitchFamily="18" charset="0"/>
                                <a:cs typeface="Arial" panose="020B0604020202020204" pitchFamily="34" charset="0"/>
                              </a:rPr>
                              <m:t>96</m:t>
                            </m:r>
                          </m:sup>
                        </m:sSup>
                      </m:den>
                    </m:f>
                  </m:oMath>
                </a14:m>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1066800" y="5067300"/>
                <a:ext cx="16306800" cy="4448205"/>
              </a:xfrm>
              <a:prstGeom prst="rect">
                <a:avLst/>
              </a:prstGeom>
              <a:blipFill>
                <a:blip r:embed="rId18"/>
                <a:stretch>
                  <a:fillRect l="-1308" b="-1370"/>
                </a:stretch>
              </a:blipFill>
            </p:spPr>
            <p:txBody>
              <a:bodyPr/>
              <a:lstStyle/>
              <a:p>
                <a:r>
                  <a:rPr lang="en-US">
                    <a:noFill/>
                  </a:rPr>
                  <a:t> </a:t>
                </a:r>
              </a:p>
            </p:txBody>
          </p:sp>
        </mc:Fallback>
      </mc:AlternateContent>
      <p:sp>
        <p:nvSpPr>
          <p:cNvPr id="23" name="Oval Callout 22"/>
          <p:cNvSpPr/>
          <p:nvPr/>
        </p:nvSpPr>
        <p:spPr>
          <a:xfrm>
            <a:off x="8167195" y="3866891"/>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3" dur="500"/>
                                        <p:tgtEl>
                                          <p:spTgt spid="22">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6" dur="500"/>
                                        <p:tgtEl>
                                          <p:spTgt spid="22">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9"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cấp số nhân gồm các số hạng dương. Biết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ố hạng thứ 10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144</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Tìm số hạng thứ 20 của cấp số nhân đó.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5" name="Rectangle 24"/>
              <p:cNvSpPr/>
              <p:nvPr/>
            </p:nvSpPr>
            <p:spPr>
              <a:xfrm>
                <a:off x="524743" y="4426558"/>
                <a:ext cx="16902291" cy="861133"/>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 số hạng đầu 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𝑞</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là công bội của cấp số nhân đã</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cho</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Ta có:</a:t>
                </a:r>
              </a:p>
            </p:txBody>
          </p:sp>
        </mc:Choice>
        <mc:Fallback>
          <p:sp>
            <p:nvSpPr>
              <p:cNvPr id="25" name="Rectangle 24"/>
              <p:cNvSpPr>
                <a:spLocks noRot="1" noChangeAspect="1" noMove="1" noResize="1" noEditPoints="1" noAdjustHandles="1" noChangeArrowheads="1" noChangeShapeType="1" noTextEdit="1"/>
              </p:cNvSpPr>
              <p:nvPr/>
            </p:nvSpPr>
            <p:spPr>
              <a:xfrm>
                <a:off x="524743" y="4426558"/>
                <a:ext cx="16902291" cy="861133"/>
              </a:xfrm>
              <a:prstGeom prst="rect">
                <a:avLst/>
              </a:prstGeom>
              <a:blipFill>
                <a:blip r:embed="rId6"/>
                <a:stretch>
                  <a:fillRect l="-1190" b="-283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93888" y="7093558"/>
                <a:ext cx="11963400" cy="1846659"/>
              </a:xfrm>
              <a:prstGeom prst="rect">
                <a:avLst/>
              </a:prstGeom>
            </p:spPr>
            <p:txBody>
              <a:bodyPr wrap="square">
                <a:spAutoFit/>
              </a:bodyPr>
              <a:lstStyle/>
              <a:p>
                <a:pPr lvl="0">
                  <a:lnSpc>
                    <a:spcPct val="150000"/>
                  </a:lnSpc>
                  <a:defRPr/>
                </a:pPr>
                <a:r>
                  <a:rPr lang="en-US" sz="3800" smtClean="0">
                    <a:solidFill>
                      <a:prstClr val="black"/>
                    </a:solidFill>
                    <a:latin typeface="Arial" panose="020B0604020202020204" pitchFamily="34" charset="0"/>
                    <a:cs typeface="Arial" panose="020B0604020202020204" pitchFamily="34" charset="0"/>
                  </a:rPr>
                  <a:t>Từ đây suy ra </a:t>
                </a:r>
                <a14:m>
                  <m:oMath xmlns:m="http://schemas.openxmlformats.org/officeDocument/2006/math">
                    <m:sSup>
                      <m:sSupPr>
                        <m:ctrlPr>
                          <a:rPr lang="en-US" sz="3800" smtClean="0">
                            <a:solidFill>
                              <a:prstClr val="black"/>
                            </a:solidFill>
                            <a:latin typeface="Cambria Math" panose="02040503050406030204" pitchFamily="18" charset="0"/>
                            <a:cs typeface="Arial" panose="020B0604020202020204" pitchFamily="34" charset="0"/>
                          </a:rPr>
                        </m:ctrlPr>
                      </m:sSupPr>
                      <m:e>
                        <m:r>
                          <m:rPr>
                            <m:sty m:val="p"/>
                          </m:rPr>
                          <a:rPr lang="en-US" sz="3800" b="0" i="0" smtClean="0">
                            <a:solidFill>
                              <a:prstClr val="black"/>
                            </a:solidFill>
                            <a:latin typeface="Cambria Math" panose="02040503050406030204" pitchFamily="18" charset="0"/>
                            <a:cs typeface="Arial" panose="020B0604020202020204" pitchFamily="34" charset="0"/>
                          </a:rPr>
                          <m:t>q</m:t>
                        </m:r>
                      </m:e>
                      <m:sup>
                        <m:r>
                          <a:rPr lang="en-US" sz="3800" b="0" i="0" smtClean="0">
                            <a:solidFill>
                              <a:prstClr val="black"/>
                            </a:solidFill>
                            <a:latin typeface="Cambria Math" panose="02040503050406030204" pitchFamily="18" charset="0"/>
                            <a:cs typeface="Arial" panose="020B0604020202020204" pitchFamily="34" charset="0"/>
                          </a:rPr>
                          <m:t>2</m:t>
                        </m:r>
                      </m:sup>
                    </m:sSup>
                    <m:r>
                      <a:rPr lang="en-US" sz="3800" b="0" i="0" smtClean="0">
                        <a:solidFill>
                          <a:prstClr val="black"/>
                        </a:solidFill>
                        <a:latin typeface="Cambria Math" panose="02040503050406030204" pitchFamily="18" charset="0"/>
                        <a:cs typeface="Arial" panose="020B0604020202020204" pitchFamily="34" charset="0"/>
                      </a:rPr>
                      <m:t>=4</m:t>
                    </m:r>
                  </m:oMath>
                </a14:m>
                <a:r>
                  <a:rPr lang="en-US" sz="3800" smtClean="0">
                    <a:solidFill>
                      <a:prstClr val="black"/>
                    </a:solidFill>
                    <a:latin typeface="Arial" panose="020B0604020202020204" pitchFamily="34" charset="0"/>
                    <a:cs typeface="Arial" panose="020B0604020202020204" pitchFamily="34" charset="0"/>
                  </a:rPr>
                  <a:t>, tức là </a:t>
                </a:r>
                <a14:m>
                  <m:oMath xmlns:m="http://schemas.openxmlformats.org/officeDocument/2006/math">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hoặc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−2</m:t>
                    </m:r>
                  </m:oMath>
                </a14:m>
                <a:r>
                  <a:rPr lang="en-US" sz="3800" smtClean="0">
                    <a:solidFill>
                      <a:prstClr val="black"/>
                    </a:solidFill>
                    <a:latin typeface="Arial" panose="020B0604020202020204" pitchFamily="34" charset="0"/>
                    <a:cs typeface="Arial" panose="020B0604020202020204" pitchFamily="34" charset="0"/>
                  </a:rPr>
                  <a:t>.</a:t>
                </a:r>
              </a:p>
              <a:p>
                <a:pPr lvl="0">
                  <a:lnSpc>
                    <a:spcPct val="150000"/>
                  </a:lnSpc>
                  <a:defRPr/>
                </a:pPr>
                <a:r>
                  <a:rPr lang="en-US" sz="38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smtClean="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93888" y="7093558"/>
                <a:ext cx="11963400" cy="1846659"/>
              </a:xfrm>
              <a:prstGeom prst="rect">
                <a:avLst/>
              </a:prstGeom>
              <a:blipFill>
                <a:blip r:embed="rId7"/>
                <a:stretch>
                  <a:fillRect l="-1681" b="-62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4198054" y="4731358"/>
                <a:ext cx="9144000" cy="2370585"/>
              </a:xfrm>
              <a:prstGeom prst="rect">
                <a:avLst/>
              </a:prstGeom>
            </p:spPr>
            <p:txBody>
              <a:bodyPr>
                <a:spAutoFit/>
              </a:bodyPr>
              <a:lstStyle/>
              <a:p>
                <a:pPr lvl="0" algn="ctr">
                  <a:lnSpc>
                    <a:spcPct val="150000"/>
                  </a:lnSpc>
                  <a:spcBef>
                    <a:spcPts val="600"/>
                  </a:spcBef>
                  <a:spcAft>
                    <a:spcPts val="600"/>
                  </a:spcAft>
                  <a:defRPr/>
                </a:pPr>
                <a14:m>
                  <m:oMath xmlns:m="http://schemas.openxmlformats.org/officeDocument/2006/math">
                    <m:d>
                      <m:dPr>
                        <m:begChr m:val="{"/>
                        <m:endChr m:val=""/>
                        <m:ctrlPr>
                          <a:rPr lang="en-US" sz="380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eqArr>
                          <m:eqArrPr>
                            <m:ctrlPr>
                              <a:rPr lang="en-US" sz="380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eqArrPr>
                          <m:e>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10</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9</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1 536</m:t>
                            </m:r>
                          </m:e>
                          <m:e>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sSup>
                              <m:sSup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11</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6 144</m:t>
                            </m:r>
                          </m:e>
                        </m:eqAr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4198054" y="4731358"/>
                <a:ext cx="9144000" cy="237058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593888" y="8998558"/>
                <a:ext cx="17389312" cy="861133"/>
              </a:xfrm>
              <a:prstGeom prst="rect">
                <a:avLst/>
              </a:prstGeom>
            </p:spPr>
            <p:txBody>
              <a:bodyPr wrap="none">
                <a:spAutoFit/>
              </a:bodyPr>
              <a:lstStyle/>
              <a:p>
                <a:pPr lvl="0">
                  <a:lnSpc>
                    <a:spcPct val="150000"/>
                  </a:lnSpc>
                  <a:spcBef>
                    <a:spcPts val="600"/>
                  </a:spcBef>
                  <a:spcAft>
                    <a:spcPts val="600"/>
                  </a:spcAft>
                  <a:defRPr/>
                </a:pPr>
                <a:r>
                  <a:rPr lang="en-US" sz="38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lang="en-US" sz="3800" smtClean="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(trường hợp này loại vì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&gt;0</m:t>
                    </m:r>
                  </m:oMath>
                </a14:m>
                <a:r>
                  <a:rPr lang="en-US" sz="3800" smtClean="0">
                    <a:solidFill>
                      <a:prstClr val="black"/>
                    </a:solidFill>
                    <a:latin typeface="Arial" panose="020B0604020202020204" pitchFamily="34" charset="0"/>
                    <a:cs typeface="Arial" panose="020B0604020202020204" pitchFamily="34" charset="0"/>
                  </a:rPr>
                  <a:t> theo giả thiết).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593888" y="8998558"/>
                <a:ext cx="17389312" cy="861133"/>
              </a:xfrm>
              <a:prstGeom prst="rect">
                <a:avLst/>
              </a:prstGeom>
              <a:blipFill>
                <a:blip r:embed="rId9"/>
                <a:stretch>
                  <a:fillRect l="-1157" r="-175" b="-28369"/>
                </a:stretch>
              </a:blipFill>
            </p:spPr>
            <p:txBody>
              <a:bodyPr/>
              <a:lstStyle/>
              <a:p>
                <a:r>
                  <a:rPr lang="en-US">
                    <a:noFill/>
                  </a:rPr>
                  <a:t> </a:t>
                </a:r>
              </a:p>
            </p:txBody>
          </p:sp>
        </mc:Fallback>
      </mc:AlternateContent>
      <p:pic>
        <p:nvPicPr>
          <p:cNvPr id="29" name="Picture 28"/>
          <p:cNvPicPr>
            <a:picLocks noChangeAspect="1"/>
          </p:cNvPicPr>
          <p:nvPr/>
        </p:nvPicPr>
        <p:blipFill>
          <a:blip r:embed="rId10"/>
          <a:stretch>
            <a:fillRect/>
          </a:stretch>
        </p:blipFill>
        <p:spPr>
          <a:xfrm>
            <a:off x="16537047" y="6698813"/>
            <a:ext cx="1053121" cy="1351438"/>
          </a:xfrm>
          <a:prstGeom prst="rect">
            <a:avLst/>
          </a:prstGeom>
        </p:spPr>
      </p:pic>
    </p:spTree>
    <p:extLst>
      <p:ext uri="{BB962C8B-B14F-4D97-AF65-F5344CB8AC3E}">
        <p14:creationId xmlns:p14="http://schemas.microsoft.com/office/powerpoint/2010/main" val="37297541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5" grpId="0"/>
      <p:bldP spid="13"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 cấp số nhân gồm các số hạng dương. Biết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ố hạng thứ 10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6 144. Tìm số hạng thứ 20 của cấp số nhân đó.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3" name="Rectangle 12"/>
              <p:cNvSpPr/>
              <p:nvPr/>
            </p:nvSpPr>
            <p:spPr>
              <a:xfrm>
                <a:off x="621193" y="4666824"/>
                <a:ext cx="6035512" cy="969496"/>
              </a:xfrm>
              <a:prstGeom prst="rect">
                <a:avLst/>
              </a:prstGeom>
            </p:spPr>
            <p:txBody>
              <a:bodyPr wrap="square">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Do đó</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21193" y="4666824"/>
                <a:ext cx="6035512" cy="969496"/>
              </a:xfrm>
              <a:prstGeom prst="rect">
                <a:avLst/>
              </a:prstGeom>
              <a:blipFill>
                <a:blip r:embed="rId6"/>
                <a:stretch>
                  <a:fillRect l="-3333" b="-13208"/>
                </a:stretch>
              </a:blipFill>
            </p:spPr>
            <p:txBody>
              <a:bodyPr/>
              <a:lstStyle/>
              <a:p>
                <a:r>
                  <a:rPr lang="en-US">
                    <a:noFill/>
                  </a:rPr>
                  <a:t> </a:t>
                </a:r>
              </a:p>
            </p:txBody>
          </p:sp>
        </mc:Fallback>
      </mc:AlternateContent>
      <p:sp>
        <p:nvSpPr>
          <p:cNvPr id="28" name="Rectangle 27"/>
          <p:cNvSpPr/>
          <p:nvPr/>
        </p:nvSpPr>
        <p:spPr>
          <a:xfrm>
            <a:off x="605151" y="5926604"/>
            <a:ext cx="10254730" cy="969496"/>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Vậy</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số hạng thứ 20 của cấp số nhân đã cho là</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6138358" y="7772054"/>
            <a:ext cx="1816768" cy="233140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363228" y="7288766"/>
                <a:ext cx="7480894"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e>
                        <m: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=1 572 864</m:t>
                      </m:r>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5363228" y="7288766"/>
                <a:ext cx="7480894" cy="67710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7120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1"/>
          </a:xfrm>
          <a:prstGeom prst="rect">
            <a:avLst/>
          </a:prstGeom>
        </p:spPr>
      </p:pic>
      <p:sp>
        <p:nvSpPr>
          <p:cNvPr id="3" name="AutoShape 3"/>
          <p:cNvSpPr/>
          <p:nvPr/>
        </p:nvSpPr>
        <p:spPr>
          <a:xfrm>
            <a:off x="228600" y="185903"/>
            <a:ext cx="17830800" cy="9910597"/>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33600" y="-207506"/>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904" y="635291"/>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70250" y="-227162"/>
            <a:ext cx="838200" cy="842797"/>
          </a:xfrm>
          <a:prstGeom prst="rect">
            <a:avLst/>
          </a:prstGeom>
        </p:spPr>
      </p:pic>
      <p:grpSp>
        <p:nvGrpSpPr>
          <p:cNvPr id="6" name="Group 5"/>
          <p:cNvGrpSpPr/>
          <p:nvPr/>
        </p:nvGrpSpPr>
        <p:grpSpPr>
          <a:xfrm>
            <a:off x="7094575" y="419100"/>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454754" y="3738826"/>
            <a:ext cx="1527446" cy="88150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381000" y="1833826"/>
            <a:ext cx="17526000" cy="1800493"/>
          </a:xfrm>
          <a:prstGeom prst="rect">
            <a:avLst/>
          </a:prstGeom>
        </p:spPr>
        <p:txBody>
          <a:bodyPr wrap="square">
            <a:spAutoFit/>
          </a:bodyPr>
          <a:lstStyle/>
          <a:p>
            <a:pPr algn="just">
              <a:lnSpc>
                <a:spcPct val="150000"/>
              </a:lnSpc>
            </a:pPr>
            <a:r>
              <a:rPr lang="vi-VN" sz="3700">
                <a:solidFill>
                  <a:srgbClr val="000000"/>
                </a:solidFill>
              </a:rPr>
              <a:t>Trong một lọ nuôi cấy vi khuẩn, ban đầy có 5 000 con vi khuẩn và số lượng vi khuẩn tăng lên thêm 8% mỗi giờ. Hỏi sau 5 giờ thì số lượng vi khuẩn là bao </a:t>
            </a:r>
            <a:r>
              <a:rPr lang="vi-VN" sz="3700">
                <a:solidFill>
                  <a:srgbClr val="000000"/>
                </a:solidFill>
              </a:rPr>
              <a:t>nhiêu</a:t>
            </a:r>
            <a:r>
              <a:rPr lang="vi-VN" sz="3700" smtClean="0">
                <a:solidFill>
                  <a:srgbClr val="000000"/>
                </a:solidFill>
              </a:rPr>
              <a:t>?</a:t>
            </a:r>
            <a:endParaRPr lang="en-US" sz="3700"/>
          </a:p>
        </p:txBody>
      </p:sp>
      <p:sp>
        <p:nvSpPr>
          <p:cNvPr id="14" name="Rectangle 13"/>
          <p:cNvSpPr/>
          <p:nvPr/>
        </p:nvSpPr>
        <p:spPr>
          <a:xfrm>
            <a:off x="381000" y="4729426"/>
            <a:ext cx="17526000" cy="5421997"/>
          </a:xfrm>
          <a:prstGeom prst="rect">
            <a:avLst/>
          </a:prstGeom>
        </p:spPr>
        <p:txBody>
          <a:bodyPr wrap="square">
            <a:spAutoFit/>
          </a:bodyPr>
          <a:lstStyle/>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Vì ban đầu có 5 000 con vi khuẩn và số lượng vi khuẩn tăng lên thêm 8% mỗi giờ nên số lượng vi khuẩn sau mỗi giờ lập thành một cấp số nhân với số hạng đầu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5 000 và công bội q = 1,08 và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là số lượng vi khuẩn nhận được sau 5 giờ nuôi cấy.</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Ta có: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q</a:t>
            </a:r>
            <a:r>
              <a:rPr lang="nl-NL" sz="3700" baseline="30000">
                <a:latin typeface="Arial" panose="020B0604020202020204" pitchFamily="34" charset="0"/>
                <a:ea typeface="Times New Roman" panose="02020603050405020304" pitchFamily="18" charset="0"/>
                <a:cs typeface="Arial" panose="020B0604020202020204" pitchFamily="34" charset="0"/>
              </a:rPr>
              <a:t>6 – 1</a:t>
            </a:r>
            <a:r>
              <a:rPr lang="nl-NL" sz="3700">
                <a:latin typeface="Arial" panose="020B0604020202020204" pitchFamily="34" charset="0"/>
                <a:ea typeface="Times New Roman" panose="02020603050405020304" pitchFamily="18" charset="0"/>
                <a:cs typeface="Arial" panose="020B0604020202020204" pitchFamily="34" charset="0"/>
              </a:rPr>
              <a:t> = 5 000 . 1,08</a:t>
            </a:r>
            <a:r>
              <a:rPr lang="nl-NL" sz="3700" baseline="30000">
                <a:latin typeface="Arial" panose="020B0604020202020204" pitchFamily="34" charset="0"/>
                <a:ea typeface="Times New Roman" panose="02020603050405020304" pitchFamily="18" charset="0"/>
                <a:cs typeface="Arial" panose="020B0604020202020204" pitchFamily="34" charset="0"/>
              </a:rPr>
              <a:t>5</a:t>
            </a:r>
            <a:r>
              <a:rPr lang="nl-NL" sz="3700">
                <a:latin typeface="Arial" panose="020B0604020202020204" pitchFamily="34" charset="0"/>
                <a:ea typeface="Gungsuh" panose="02030600000101010101" pitchFamily="18" charset="-127"/>
                <a:cs typeface="Arial" panose="020B0604020202020204" pitchFamily="34" charset="0"/>
              </a:rPr>
              <a:t> ≈ 7 347.</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Vậy sau 5 giờ thì số lượng vi khuẩn xấp xỉ khoảng 7 347 con.</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1668505"/>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2425334" y="4152900"/>
              <a:ext cx="12672130" cy="3124381"/>
            </a:xfrm>
            <a:prstGeom prst="rect">
              <a:avLst/>
            </a:prstGeom>
          </p:spPr>
          <p:txBody>
            <a:bodyPr wrap="square">
              <a:spAutoFit/>
            </a:bodyPr>
            <a:lstStyle/>
            <a:p>
              <a:pPr lvl="0" algn="ctr">
                <a:lnSpc>
                  <a:spcPct val="150000"/>
                </a:lnSpc>
              </a:pPr>
              <a:r>
                <a:rPr lang="en-US" sz="6800" b="1">
                  <a:solidFill>
                    <a:prstClr val="black"/>
                  </a:solidFill>
                  <a:latin typeface="Arial" panose="020B0604020202020204" pitchFamily="34" charset="0"/>
                  <a:ea typeface="Times New Roman" panose="02020603050405020304" pitchFamily="18" charset="0"/>
                </a:rPr>
                <a:t>TỔNG n SỐ HẠNG ĐẦU CỦA MỘT CẤP </a:t>
              </a:r>
              <a:r>
                <a:rPr lang="en-US" sz="6800" b="1">
                  <a:solidFill>
                    <a:prstClr val="black"/>
                  </a:solidFill>
                  <a:latin typeface="Arial" panose="020B0604020202020204" pitchFamily="34" charset="0"/>
                  <a:ea typeface="Times New Roman" panose="02020603050405020304" pitchFamily="18" charset="0"/>
                </a:rPr>
                <a:t>SỐ </a:t>
              </a:r>
              <a:r>
                <a:rPr lang="en-US" sz="6800" b="1" smtClean="0">
                  <a:solidFill>
                    <a:prstClr val="black"/>
                  </a:solidFill>
                  <a:latin typeface="Arial" panose="020B0604020202020204" pitchFamily="34" charset="0"/>
                  <a:ea typeface="Times New Roman" panose="02020603050405020304" pitchFamily="18" charset="0"/>
                </a:rPr>
                <a:t>NHÂN</a:t>
              </a:r>
              <a:endParaRPr lang="en-US" sz="6800" b="1">
                <a:solidFill>
                  <a:prstClr val="black"/>
                </a:solidFill>
                <a:latin typeface="Arial" panose="020B0604020202020204" pitchFamily="34" charset="0"/>
                <a:ea typeface="Times New Roman" panose="02020603050405020304" pitchFamily="18" charset="0"/>
              </a:endParaRPr>
            </a:p>
          </p:txBody>
        </p:sp>
      </p:grpSp>
      <p:grpSp>
        <p:nvGrpSpPr>
          <p:cNvPr id="11" name="Group 10"/>
          <p:cNvGrpSpPr/>
          <p:nvPr/>
        </p:nvGrpSpPr>
        <p:grpSpPr>
          <a:xfrm>
            <a:off x="8246563" y="102870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533400" y="6505632"/>
            <a:ext cx="18387130" cy="3743268"/>
          </a:xfrm>
          <a:prstGeom prst="rect">
            <a:avLst/>
          </a:prstGeom>
        </p:spPr>
      </p:pic>
    </p:spTree>
    <p:extLst>
      <p:ext uri="{BB962C8B-B14F-4D97-AF65-F5344CB8AC3E}">
        <p14:creationId xmlns:p14="http://schemas.microsoft.com/office/powerpoint/2010/main" val="25332048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80482" y="1350841"/>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p:sp>
        <p:nvSpPr>
          <p:cNvPr id="21" name="Rectangle 20"/>
          <p:cNvSpPr/>
          <p:nvPr/>
        </p:nvSpPr>
        <p:spPr>
          <a:xfrm>
            <a:off x="1316864" y="3162300"/>
            <a:ext cx="15870833" cy="5325882"/>
          </a:xfrm>
          <a:prstGeom prst="rect">
            <a:avLst/>
          </a:prstGeom>
        </p:spPr>
        <p:txBody>
          <a:bodyPr wrap="square">
            <a:spAutoFit/>
          </a:bodyPr>
          <a:lstStyle/>
          <a:p>
            <a:pPr algn="just">
              <a:lnSpc>
                <a:spcPct val="175000"/>
              </a:lnSpc>
            </a:pPr>
            <a:r>
              <a:rPr lang="en-US" sz="4000">
                <a:latin typeface="Arial" panose="020B0604020202020204" pitchFamily="34" charset="0"/>
                <a:ea typeface="Times New Roman" panose="02020603050405020304" pitchFamily="18" charset="0"/>
                <a:cs typeface="Arial" panose="020B0604020202020204" pitchFamily="34" charset="0"/>
              </a:rPr>
              <a:t>Một công ty tuyển một chuyên gia về công nghệ thông tin với mức lương năm đầu là 240 triệu đồng và cam kết sẽ tăng thêm 5% lương mỗi năm so với năm liền trước đó. Tính tổng số lương mà chuyên gia đó nhận được sau khi làm việc cho công ty 10 năm (làm tròn đến triệu đồng).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16"/>
          <a:stretch>
            <a:fillRect/>
          </a:stretch>
        </p:blipFill>
        <p:spPr>
          <a:xfrm>
            <a:off x="15751340" y="913340"/>
            <a:ext cx="2187741" cy="2035697"/>
          </a:xfrm>
          <a:prstGeom prst="rect">
            <a:avLst/>
          </a:prstGeom>
        </p:spPr>
      </p:pic>
      <p:pic>
        <p:nvPicPr>
          <p:cNvPr id="7" name="Picture 6"/>
          <p:cNvPicPr>
            <a:picLocks noChangeAspect="1"/>
          </p:cNvPicPr>
          <p:nvPr/>
        </p:nvPicPr>
        <p:blipFill>
          <a:blip r:embed="rId17"/>
          <a:stretch>
            <a:fillRect/>
          </a:stretch>
        </p:blipFill>
        <p:spPr>
          <a:xfrm>
            <a:off x="17139292" y="9200474"/>
            <a:ext cx="1036410" cy="999831"/>
          </a:xfrm>
          <a:prstGeom prst="rect">
            <a:avLst/>
          </a:prstGeom>
        </p:spPr>
      </p:pic>
      <p:pic>
        <p:nvPicPr>
          <p:cNvPr id="8" name="Picture 7"/>
          <p:cNvPicPr>
            <a:picLocks noChangeAspect="1"/>
          </p:cNvPicPr>
          <p:nvPr/>
        </p:nvPicPr>
        <p:blipFill>
          <a:blip r:embed="rId18"/>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63801" y="419100"/>
            <a:ext cx="979790" cy="914400"/>
          </a:xfrm>
          <a:prstGeom prst="rect">
            <a:avLst/>
          </a:prstGeom>
        </p:spPr>
      </p:pic>
      <p:sp>
        <p:nvSpPr>
          <p:cNvPr id="21" name="TextBox 20"/>
          <p:cNvSpPr txBox="1"/>
          <p:nvPr/>
        </p:nvSpPr>
        <p:spPr>
          <a:xfrm>
            <a:off x="1864722" y="547405"/>
            <a:ext cx="3581400" cy="707886"/>
          </a:xfrm>
          <a:prstGeom prst="rect">
            <a:avLst/>
          </a:prstGeom>
          <a:noFill/>
        </p:spPr>
        <p:txBody>
          <a:bodyPr wrap="square" rtlCol="0">
            <a:spAutoFit/>
          </a:bodyPr>
          <a:lstStyle/>
          <a:p>
            <a:r>
              <a:rPr lang="nl-NL" sz="4000" b="1"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762000" y="1463367"/>
                <a:ext cx="16734388" cy="8633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Cho cấp số </a:t>
                </a:r>
                <a:r>
                  <a:rPr lang="en-US" sz="3700" smtClean="0">
                    <a:solidFill>
                      <a:srgbClr val="000000"/>
                    </a:solidFill>
                    <a:latin typeface="Arial" panose="020B0604020202020204" pitchFamily="34" charset="0"/>
                    <a:cs typeface="Arial" panose="020B0604020202020204" pitchFamily="34" charset="0"/>
                  </a:rPr>
                  <a:t>nhân </a:t>
                </a:r>
                <a14:m>
                  <m:oMath xmlns:m="http://schemas.openxmlformats.org/officeDocument/2006/math">
                    <m:d>
                      <m:d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với số hạng đầu </a:t>
                </a:r>
                <a14:m>
                  <m:oMath xmlns:m="http://schemas.openxmlformats.org/officeDocument/2006/math">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 công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bội</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≠1</m:t>
                    </m:r>
                  </m:oMath>
                </a14:m>
                <a:endParaRPr kumimoji="0" lang="vi-VN" sz="37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Để tính tổng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𝑛</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số hạng đầu</a:t>
                </a: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𝑆</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 + </m:t>
                    </m:r>
                    <m:sSub>
                      <m:sSubPr>
                        <m:ctrlP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𝑢</m:t>
                        </m:r>
                      </m:e>
                      <m:sub>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sub>
                    </m:sSub>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3700" i="1">
                            <a:solidFill>
                              <a:prstClr val="black"/>
                            </a:solidFill>
                            <a:latin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cs typeface="Times New Roman" panose="02020603050405020304" pitchFamily="18" charset="0"/>
                          </a:rPr>
                          <m:t>𝑛</m:t>
                        </m:r>
                      </m:sub>
                    </m:sSub>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Hãy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lần lượt thực hiện các yêu cầu sau:</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Biểu diễn mỗi số hạng trong tổng </a:t>
                </a:r>
                <a:r>
                  <a:rPr lang="nl-NL" sz="3700" smtClean="0">
                    <a:solidFill>
                      <a:prstClr val="black"/>
                    </a:solidFill>
                    <a:latin typeface="Arial" panose="020B0604020202020204" pitchFamily="34" charset="0"/>
                    <a:cs typeface="Arial" panose="020B0604020202020204" pitchFamily="34" charset="0"/>
                  </a:rPr>
                  <a:t>trên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theo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en-US"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oMath>
                </a14:m>
                <a:r>
                  <a:rPr kumimoji="0" lang="en-US" sz="3700" b="0" i="1"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để</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được biểu thức tính tổng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chỉ</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Từ</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kết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quả ở phần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nhân cả hai vế với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để được biểu thức tính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1" smtClean="0">
                        <a:solidFill>
                          <a:srgbClr val="000000"/>
                        </a:solidFill>
                        <a:latin typeface="Cambria Math" panose="02040503050406030204" pitchFamily="18" charset="0"/>
                        <a:cs typeface="Arial" panose="020B0604020202020204" pitchFamily="34" charset="0"/>
                      </a:rPr>
                      <m:t>.</m:t>
                    </m:r>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chỉ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i="1">
                        <a:solidFill>
                          <a:srgbClr val="000000"/>
                        </a:solidFill>
                        <a:latin typeface="Cambria Math" panose="02040503050406030204" pitchFamily="18" charset="0"/>
                        <a:cs typeface="Arial" panose="020B0604020202020204" pitchFamily="34" charset="0"/>
                      </a:rPr>
                      <m:t> </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c</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Trừ</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từng vế hai đẳng thức nhận được ở a</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giản ước các số hạng đồng dạng để tính </a:t>
                </a:r>
                <a14:m>
                  <m:oMath xmlns:m="http://schemas.openxmlformats.org/officeDocument/2006/math">
                    <m:r>
                      <a:rPr lang="nl-NL" sz="3700" i="1" smtClean="0">
                        <a:latin typeface="Cambria Math" panose="02040503050406030204" pitchFamily="18" charset="0"/>
                        <a:ea typeface="Times New Roman" panose="02020603050405020304" pitchFamily="18" charset="0"/>
                      </a:rPr>
                      <m:t>(1 – </m:t>
                    </m:r>
                    <m:r>
                      <a:rPr lang="nl-NL" sz="3700" i="1" smtClean="0">
                        <a:latin typeface="Cambria Math" panose="02040503050406030204" pitchFamily="18" charset="0"/>
                        <a:ea typeface="Times New Roman" panose="02020603050405020304" pitchFamily="18" charset="0"/>
                      </a:rPr>
                      <m:t>𝑞</m:t>
                    </m:r>
                    <m:r>
                      <a:rPr lang="nl-NL" sz="3700" i="1" smtClean="0">
                        <a:latin typeface="Cambria Math" panose="02040503050406030204" pitchFamily="18" charset="0"/>
                        <a:ea typeface="Times New Roman" panose="02020603050405020304" pitchFamily="18" charset="0"/>
                      </a:rPr>
                      <m:t>)</m:t>
                    </m:r>
                    <m:r>
                      <a:rPr lang="nl-NL" sz="3700" i="1" smtClean="0">
                        <a:latin typeface="Cambria Math" panose="02040503050406030204" pitchFamily="18" charset="0"/>
                        <a:ea typeface="Times New Roman" panose="02020603050405020304" pitchFamily="18" charset="0"/>
                      </a:rPr>
                      <m:t>𝑆𝑛</m:t>
                    </m:r>
                  </m:oMath>
                </a14:m>
                <a:r>
                  <a:rPr lang="nl-NL" sz="3700" smtClean="0">
                    <a:latin typeface="Arial" panose="020B0604020202020204" pitchFamily="34" charset="0"/>
                    <a:ea typeface="Times New Roman" panose="02020603050405020304" pitchFamily="18" charset="0"/>
                    <a:cs typeface="Arial" panose="020B0604020202020204" pitchFamily="34" charset="0"/>
                  </a:rPr>
                  <a:t> theo</a:t>
                </a:r>
                <a:r>
                  <a:rPr lang="nl-NL" sz="3700">
                    <a:latin typeface="Arial" panose="020B0604020202020204" pitchFamily="34" charset="0"/>
                    <a:ea typeface="Times New Roman" panose="02020603050405020304" pitchFamily="18" charset="0"/>
                    <a:cs typeface="Arial" panose="020B0604020202020204" pitchFamily="34" charset="0"/>
                  </a:rPr>
                  <a:t> </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0" smtClean="0">
                        <a:solidFill>
                          <a:srgbClr val="000000"/>
                        </a:solidFill>
                        <a:latin typeface="Cambria Math" panose="02040503050406030204" pitchFamily="18" charset="0"/>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Từ</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đó suy ra công thức tính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𝑆</m:t>
                    </m:r>
                    <m:r>
                      <a:rPr kumimoji="0" lang="nl-NL"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rPr>
                      <m:t>𝑛</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762000" y="1463367"/>
                <a:ext cx="16734388" cy="8633133"/>
              </a:xfrm>
              <a:prstGeom prst="rect">
                <a:avLst/>
              </a:prstGeom>
              <a:blipFill>
                <a:blip r:embed="rId8"/>
                <a:stretch>
                  <a:fillRect l="-1129" r="-1129" b="-565"/>
                </a:stretch>
              </a:blipFill>
            </p:spPr>
            <p:txBody>
              <a:bodyPr/>
              <a:lstStyle/>
              <a:p>
                <a:r>
                  <a:rPr lang="en-US">
                    <a:noFill/>
                  </a:rPr>
                  <a:t> </a:t>
                </a:r>
              </a:p>
            </p:txBody>
          </p:sp>
        </mc:Fallback>
      </mc:AlternateContent>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sp>
        <p:nvSpPr>
          <p:cNvPr id="5" name="Rectangle 4"/>
          <p:cNvSpPr/>
          <p:nvPr/>
        </p:nvSpPr>
        <p:spPr>
          <a:xfrm>
            <a:off x="1590701" y="2201175"/>
            <a:ext cx="16021840" cy="7057125"/>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a) Ta có: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Do đó,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2 </a:t>
            </a:r>
            <a:r>
              <a:rPr lang="nl-NL" sz="4000">
                <a:effectLst/>
                <a:latin typeface="Arial" panose="020B0604020202020204" pitchFamily="34" charset="0"/>
                <a:ea typeface="Times New Roman" panose="02020603050405020304" pitchFamily="18" charset="0"/>
                <a:cs typeface="Arial" panose="020B0604020202020204" pitchFamily="34" charset="0"/>
              </a:rPr>
              <a:t>+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 </a:t>
            </a:r>
            <a:r>
              <a:rPr lang="nl-NL" sz="4000">
                <a:effectLst/>
                <a:latin typeface="Arial" panose="020B0604020202020204" pitchFamily="34" charset="0"/>
                <a:ea typeface="Times New Roman" panose="02020603050405020304" pitchFamily="18" charset="0"/>
                <a:cs typeface="Arial" panose="020B0604020202020204" pitchFamily="34" charset="0"/>
              </a:rPr>
              <a:t>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(1).</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q </a:t>
            </a:r>
            <a:r>
              <a:rPr lang="nl-NL" sz="4000">
                <a:effectLst/>
                <a:latin typeface="Arial" panose="020B0604020202020204" pitchFamily="34" charset="0"/>
                <a:ea typeface="Times New Roman" panose="02020603050405020304" pitchFamily="18" charset="0"/>
                <a:cs typeface="Arial" panose="020B0604020202020204" pitchFamily="34" charset="0"/>
              </a:rPr>
              <a:t>.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Cambria Math" panose="02040503050406030204" pitchFamily="18" charset="0"/>
                <a:cs typeface="Arial" panose="020B0604020202020204" pitchFamily="34" charset="0"/>
              </a:rPr>
              <a:t>⇔</a:t>
            </a:r>
            <a:r>
              <a:rPr lang="nl-NL" sz="4000">
                <a:effectLst/>
                <a:latin typeface="Arial" panose="020B0604020202020204" pitchFamily="34" charset="0"/>
                <a:ea typeface="Times New Roman" panose="02020603050405020304" pitchFamily="18" charset="0"/>
                <a:cs typeface="Arial" panose="020B0604020202020204" pitchFamily="34" charset="0"/>
              </a:rPr>
              <a:t> q .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a:t>
            </a:r>
            <a:r>
              <a:rPr lang="nl-NL" sz="4000">
                <a:effectLst/>
                <a:latin typeface="Arial" panose="020B0604020202020204" pitchFamily="34" charset="0"/>
                <a:ea typeface="Times New Roman" panose="02020603050405020304" pitchFamily="18" charset="0"/>
                <a:cs typeface="Arial" panose="020B0604020202020204" pitchFamily="34" charset="0"/>
              </a:rPr>
              <a:t>2</a:t>
            </a:r>
            <a:r>
              <a:rPr lang="nl-NL"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6481142" y="7962900"/>
            <a:ext cx="1286829" cy="2193459"/>
          </a:xfrm>
          <a:prstGeom prst="rect">
            <a:avLst/>
          </a:prstGeom>
        </p:spPr>
      </p:pic>
      <p:sp>
        <p:nvSpPr>
          <p:cNvPr id="11" name="Oval Callout 10"/>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9562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6" dur="500"/>
                                        <p:tgtEl>
                                          <p:spTgt spid="5">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9" dur="500"/>
                                        <p:tgtEl>
                                          <p:spTgt spid="5">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sp>
        <p:nvSpPr>
          <p:cNvPr id="8" name="Oval Callout 7"/>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2443889" y="2552700"/>
                <a:ext cx="15351254" cy="6721905"/>
              </a:xfrm>
              <a:prstGeom prst="rect">
                <a:avLst/>
              </a:prstGeom>
            </p:spPr>
            <p:txBody>
              <a:bodyPr wrap="square">
                <a:spAutoFit/>
              </a:bodyPr>
              <a:lstStyle/>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Lấy (1) trừ vế theo vế cho (2) ta được:</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S</a:t>
                </a:r>
                <a:r>
                  <a:rPr lang="nl-NL" sz="40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(1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14:m>
                  <m:oMath xmlns:m="http://schemas.openxmlformats.org/officeDocument/2006/math">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43889" y="2552700"/>
                <a:ext cx="15351254" cy="6721905"/>
              </a:xfrm>
              <a:prstGeom prst="rect">
                <a:avLst/>
              </a:prstGeom>
              <a:blipFill>
                <a:blip r:embed="rId6"/>
                <a:stretch>
                  <a:fillRect l="-1430"/>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a:off x="16481142" y="7962900"/>
            <a:ext cx="1286829" cy="2193459"/>
          </a:xfrm>
          <a:prstGeom prst="rect">
            <a:avLst/>
          </a:prstGeom>
        </p:spPr>
      </p:pic>
    </p:spTree>
    <p:extLst>
      <p:ext uri="{BB962C8B-B14F-4D97-AF65-F5344CB8AC3E}">
        <p14:creationId xmlns:p14="http://schemas.microsoft.com/office/powerpoint/2010/main" val="4293378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600200" y="2444780"/>
            <a:ext cx="14104762" cy="6051520"/>
            <a:chOff x="9116641" y="679772"/>
            <a:chExt cx="7970669" cy="4321116"/>
          </a:xfrm>
        </p:grpSpPr>
        <p:sp>
          <p:nvSpPr>
            <p:cNvPr id="3" name="AutoShape 3"/>
            <p:cNvSpPr/>
            <p:nvPr/>
          </p:nvSpPr>
          <p:spPr>
            <a:xfrm rot="548643">
              <a:off x="9116641" y="679772"/>
              <a:ext cx="5394255" cy="3168925"/>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p:sp>
        <p:nvSpPr>
          <p:cNvPr id="24" name="Rectangle 23"/>
          <p:cNvSpPr/>
          <p:nvPr/>
        </p:nvSpPr>
        <p:spPr>
          <a:xfrm>
            <a:off x="7543800" y="805815"/>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13" name="Rectangle 12"/>
              <p:cNvSpPr/>
              <p:nvPr/>
            </p:nvSpPr>
            <p:spPr>
              <a:xfrm>
                <a:off x="4122562" y="3502999"/>
                <a:ext cx="10736438" cy="4383701"/>
              </a:xfrm>
              <a:prstGeom prst="rect">
                <a:avLst/>
              </a:prstGeom>
            </p:spPr>
            <p:txBody>
              <a:bodyPr wrap="square">
                <a:spAutoFit/>
              </a:bodyPr>
              <a:lstStyle/>
              <a:p>
                <a:pPr algn="just">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Cho cấp số nhân </a:t>
                </a:r>
                <a14:m>
                  <m:oMath xmlns:m="http://schemas.openxmlformats.org/officeDocument/2006/math">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 với công bội </a:t>
                </a:r>
                <a14:m>
                  <m:oMath xmlns:m="http://schemas.openxmlformats.org/officeDocument/2006/math">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nl-NL" sz="4200">
                    <a:effectLst/>
                    <a:latin typeface="Arial" panose="020B0604020202020204" pitchFamily="34" charset="0"/>
                    <a:ea typeface="Times New Roman" panose="02020603050405020304" pitchFamily="18" charset="0"/>
                    <a:cs typeface="Arial" panose="020B0604020202020204" pitchFamily="34" charset="0"/>
                  </a:rPr>
                  <a:t>. </a:t>
                </a:r>
                <a:endParaRPr lang="nl-NL" sz="42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200" smtClean="0">
                    <a:effectLst/>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200">
                    <a:effectLst/>
                    <a:latin typeface="Arial" panose="020B0604020202020204" pitchFamily="34" charset="0"/>
                    <a:ea typeface="Times New Roman" panose="02020603050405020304" pitchFamily="18" charset="0"/>
                    <a:cs typeface="Arial" panose="020B0604020202020204" pitchFamily="34" charset="0"/>
                  </a:rPr>
                  <a:t>. Khi đó </a:t>
                </a:r>
                <a:endParaRPr lang="en-US" sz="42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den>
                      </m:f>
                    </m:oMath>
                  </m:oMathPara>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122562" y="3502999"/>
                <a:ext cx="10736438" cy="4383701"/>
              </a:xfrm>
              <a:prstGeom prst="rect">
                <a:avLst/>
              </a:prstGeom>
              <a:blipFill>
                <a:blip r:embed="rId20"/>
                <a:stretch>
                  <a:fillRect l="-2157"/>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flipH="1">
            <a:off x="14165298" y="6228970"/>
            <a:ext cx="4173542" cy="4173542"/>
          </a:xfrm>
          <a:prstGeom prst="rect">
            <a:avLst/>
          </a:prstGeom>
        </p:spPr>
      </p:pic>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57400" y="-13732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47350"/>
            <a:ext cx="838200" cy="842797"/>
          </a:xfrm>
          <a:prstGeom prst="rect">
            <a:avLst/>
          </a:prstGeom>
        </p:spPr>
      </p:pic>
      <p:sp>
        <p:nvSpPr>
          <p:cNvPr id="5" name="Rectangle 4"/>
          <p:cNvSpPr/>
          <p:nvPr/>
        </p:nvSpPr>
        <p:spPr>
          <a:xfrm>
            <a:off x="7924800" y="1217167"/>
            <a:ext cx="2813591" cy="784830"/>
          </a:xfrm>
          <a:prstGeom prst="rect">
            <a:avLst/>
          </a:prstGeom>
        </p:spPr>
        <p:txBody>
          <a:bodyPr wrap="none">
            <a:spAutoFit/>
          </a:bodyPr>
          <a:lstStyle/>
          <a:p>
            <a:r>
              <a:rPr lang="en-US" altLang="en-US" sz="4500" b="1">
                <a:solidFill>
                  <a:srgbClr val="C00000"/>
                </a:solidFill>
                <a:latin typeface="Arial" panose="020B0604020202020204" pitchFamily="34" charset="0"/>
                <a:cs typeface="Arial" panose="020B0604020202020204" pitchFamily="34" charset="0"/>
              </a:rPr>
              <a:t>Câu </a:t>
            </a:r>
            <a:r>
              <a:rPr lang="en-US" altLang="en-US" sz="4500" b="1" smtClean="0">
                <a:solidFill>
                  <a:srgbClr val="C00000"/>
                </a:solidFill>
                <a:latin typeface="Arial" panose="020B0604020202020204" pitchFamily="34" charset="0"/>
                <a:cs typeface="Arial" panose="020B0604020202020204" pitchFamily="34" charset="0"/>
              </a:rPr>
              <a:t>hỏi:  </a:t>
            </a:r>
            <a:endParaRPr lang="en-US" sz="4500">
              <a:solidFill>
                <a:srgbClr val="C00000"/>
              </a:solidFill>
            </a:endParaRPr>
          </a:p>
        </p:txBody>
      </p:sp>
      <mc:AlternateContent xmlns:mc="http://schemas.openxmlformats.org/markup-compatibility/2006">
        <mc:Choice xmlns:a14="http://schemas.microsoft.com/office/drawing/2010/main" Requires="a14">
          <p:sp>
            <p:nvSpPr>
              <p:cNvPr id="7" name="Rectangle 6"/>
              <p:cNvSpPr/>
              <p:nvPr/>
            </p:nvSpPr>
            <p:spPr>
              <a:xfrm>
                <a:off x="754271" y="2247900"/>
                <a:ext cx="16543129" cy="1938992"/>
              </a:xfrm>
              <a:prstGeom prst="rect">
                <a:avLst/>
              </a:prstGeom>
            </p:spPr>
            <p:txBody>
              <a:bodyPr wrap="square">
                <a:spAutoFit/>
              </a:bodyPr>
              <a:lstStyle/>
              <a:p>
                <a:pPr algn="just">
                  <a:lnSpc>
                    <a:spcPct val="150000"/>
                  </a:lnSpc>
                  <a:spcAft>
                    <a:spcPts val="600"/>
                  </a:spcAft>
                </a:pPr>
                <a:r>
                  <a:rPr lang="en-US" sz="4000" smtClean="0">
                    <a:latin typeface="Arial" panose="020B0604020202020204" pitchFamily="34" charset="0"/>
                    <a:ea typeface="Malgun Gothic" panose="020B0503020000020004" pitchFamily="34" charset="-127"/>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𝑞</m:t>
                    </m:r>
                    <m:r>
                      <a:rPr lang="en-US" sz="4000" i="1" smtClean="0">
                        <a:latin typeface="Cambria Math" panose="02040503050406030204" pitchFamily="18" charset="0"/>
                        <a:ea typeface="Malgun Gothic" panose="020B0503020000020004" pitchFamily="34" charset="-127"/>
                        <a:cs typeface="Arial" panose="020B0604020202020204" pitchFamily="34" charset="0"/>
                      </a:rPr>
                      <m:t>=1</m:t>
                    </m:r>
                  </m:oMath>
                </a14:m>
                <a:r>
                  <a:rPr lang="en-US" sz="4000" smtClean="0">
                    <a:latin typeface="Arial" panose="020B0604020202020204" pitchFamily="34" charset="0"/>
                    <a:ea typeface="Malgun Gothic" panose="020B0503020000020004" pitchFamily="34" charset="-127"/>
                    <a:cs typeface="Arial" panose="020B0604020202020204" pitchFamily="34" charset="0"/>
                  </a:rPr>
                  <a:t> thì tổng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𝑛</m:t>
                    </m:r>
                  </m:oMath>
                </a14:m>
                <a:r>
                  <a:rPr lang="en-US" sz="4000" smtClean="0">
                    <a:latin typeface="Arial" panose="020B0604020202020204" pitchFamily="34" charset="0"/>
                    <a:ea typeface="Malgun Gothic" panose="020B0503020000020004" pitchFamily="34" charset="-127"/>
                    <a:cs typeface="Arial" panose="020B0604020202020204" pitchFamily="34" charset="0"/>
                  </a:rPr>
                  <a:t> số hạng đầu </a:t>
                </a:r>
                <a14:m>
                  <m:oMath xmlns:m="http://schemas.openxmlformats.org/officeDocument/2006/math">
                    <m:sSub>
                      <m:sSubPr>
                        <m:ctrlPr>
                          <a:rPr lang="en-US" sz="4000" i="1" smtClean="0">
                            <a:latin typeface="Cambria Math" panose="02040503050406030204" pitchFamily="18" charset="0"/>
                            <a:ea typeface="Malgun Gothic" panose="020B0503020000020004" pitchFamily="34" charset="-127"/>
                            <a:cs typeface="Arial" panose="020B0604020202020204" pitchFamily="34" charset="0"/>
                          </a:rPr>
                        </m:ctrlPr>
                      </m:sSubPr>
                      <m:e>
                        <m:r>
                          <a:rPr lang="en-US" sz="4000" b="0" i="1" smtClean="0">
                            <a:latin typeface="Cambria Math" panose="02040503050406030204" pitchFamily="18" charset="0"/>
                            <a:ea typeface="Malgun Gothic" panose="020B0503020000020004" pitchFamily="34" charset="-127"/>
                            <a:cs typeface="Arial" panose="020B0604020202020204" pitchFamily="34" charset="0"/>
                          </a:rPr>
                          <m:t>𝑆</m:t>
                        </m:r>
                      </m:e>
                      <m:sub>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sub>
                    </m:sSub>
                  </m:oMath>
                </a14:m>
                <a:r>
                  <a:rPr lang="en-US" sz="4000" smtClean="0">
                    <a:effectLst/>
                    <a:latin typeface="Arial" panose="020B0604020202020204" pitchFamily="34" charset="0"/>
                    <a:ea typeface="Calibri" panose="020F0502020204030204" pitchFamily="34" charset="0"/>
                    <a:cs typeface="Arial" panose="020B0604020202020204" pitchFamily="34" charset="0"/>
                  </a:rPr>
                  <a:t> của nó bằng bao nhiêu?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54271" y="2247900"/>
                <a:ext cx="16543129" cy="1938992"/>
              </a:xfrm>
              <a:prstGeom prst="rect">
                <a:avLst/>
              </a:prstGeom>
              <a:blipFill>
                <a:blip r:embed="rId13"/>
                <a:stretch>
                  <a:fillRect l="-1326" r="-1290" b="-6918"/>
                </a:stretch>
              </a:blipFill>
            </p:spPr>
            <p:txBody>
              <a:bodyPr/>
              <a:lstStyle/>
              <a:p>
                <a:r>
                  <a:rPr lang="en-US">
                    <a:noFill/>
                  </a:rPr>
                  <a:t> </a:t>
                </a:r>
              </a:p>
            </p:txBody>
          </p:sp>
        </mc:Fallback>
      </mc:AlternateContent>
      <p:sp>
        <p:nvSpPr>
          <p:cNvPr id="20" name="Oval Callout 19"/>
          <p:cNvSpPr/>
          <p:nvPr/>
        </p:nvSpPr>
        <p:spPr>
          <a:xfrm>
            <a:off x="8309141" y="4340836"/>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833097" y="6028263"/>
                <a:ext cx="16254258" cy="3077637"/>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latin typeface="Cambria Math" panose="02040503050406030204" pitchFamily="18" charset="0"/>
                        <a:ea typeface="Times New Roman" panose="02020603050405020304" pitchFamily="18" charset="0"/>
                        <a:cs typeface="Arial" panose="020B0604020202020204" pitchFamily="34" charset="0"/>
                      </a:rPr>
                      <m:t> = 1 </m:t>
                    </m:r>
                  </m:oMath>
                </a14:m>
                <a:r>
                  <a:rPr lang="en-US" sz="4000">
                    <a:latin typeface="Arial" panose="020B0604020202020204" pitchFamily="34" charset="0"/>
                    <a:ea typeface="Times New Roman" panose="02020603050405020304" pitchFamily="18" charset="0"/>
                    <a:cs typeface="Arial" panose="020B0604020202020204" pitchFamily="34" charset="0"/>
                  </a:rPr>
                  <a:t>thì cấp số nhân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Khi đó</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nl-NL" sz="4000" i="1" smtClean="0">
                        <a:latin typeface="Cambria Math" panose="02040503050406030204" pitchFamily="18" charset="0"/>
                        <a:ea typeface="Times New Roman" panose="02020603050405020304" pitchFamily="18" charset="0"/>
                        <a:cs typeface="Arial" panose="020B0604020202020204" pitchFamily="34" charset="0"/>
                      </a:rPr>
                      <m:t>𝑆</m:t>
                    </m:r>
                    <m:r>
                      <a:rPr lang="nl-NL" sz="4000" i="1" baseline="-25000">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oMath>
                </a14:m>
                <a:r>
                  <a:rPr lang="nl-NL" sz="4000">
                    <a:latin typeface="Arial" panose="020B0604020202020204" pitchFamily="34" charset="0"/>
                    <a:ea typeface="Times New Roman" panose="02020603050405020304" pitchFamily="18" charset="0"/>
                    <a:cs typeface="Arial" panose="020B0604020202020204" pitchFamily="34" charset="0"/>
                  </a:rPr>
                  <a:t> (tổng của n số hạng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833097" y="6028263"/>
                <a:ext cx="16254258" cy="3077637"/>
              </a:xfrm>
              <a:prstGeom prst="rect">
                <a:avLst/>
              </a:prstGeom>
              <a:blipFill>
                <a:blip r:embed="rId14"/>
                <a:stretch>
                  <a:fillRect l="-1350" b="-2970"/>
                </a:stretch>
              </a:blipFill>
            </p:spPr>
            <p:txBody>
              <a:bodyPr/>
              <a:lstStyle/>
              <a:p>
                <a:r>
                  <a:rPr lang="en-US">
                    <a:noFill/>
                  </a:rPr>
                  <a:t> </a:t>
                </a:r>
              </a:p>
            </p:txBody>
          </p:sp>
        </mc:Fallback>
      </mc:AlternateContent>
      <p:pic>
        <p:nvPicPr>
          <p:cNvPr id="15" name="Picture 14"/>
          <p:cNvPicPr>
            <a:picLocks noChangeAspect="1"/>
          </p:cNvPicPr>
          <p:nvPr/>
        </p:nvPicPr>
        <p:blipFill>
          <a:blip r:embed="rId15"/>
          <a:stretch>
            <a:fillRect/>
          </a:stretch>
        </p:blipFill>
        <p:spPr>
          <a:xfrm rot="728882">
            <a:off x="7345198" y="1036662"/>
            <a:ext cx="521979" cy="833930"/>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4800" y="-85614"/>
            <a:ext cx="1380069" cy="1150577"/>
          </a:xfrm>
          <a:prstGeom prst="rect">
            <a:avLst/>
          </a:prstGeom>
        </p:spPr>
      </p:pic>
      <p:grpSp>
        <p:nvGrpSpPr>
          <p:cNvPr id="25" name="Group 24"/>
          <p:cNvGrpSpPr/>
          <p:nvPr/>
        </p:nvGrpSpPr>
        <p:grpSpPr>
          <a:xfrm>
            <a:off x="6349472" y="266700"/>
            <a:ext cx="5562600" cy="1066800"/>
            <a:chOff x="228600" y="190500"/>
            <a:chExt cx="5562600" cy="1066800"/>
          </a:xfrm>
        </p:grpSpPr>
        <p:sp>
          <p:nvSpPr>
            <p:cNvPr id="27" name="Rectangle 26"/>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tr54)</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5336117" y="1409700"/>
            <a:ext cx="7701147" cy="861133"/>
          </a:xfrm>
          <a:prstGeom prst="rect">
            <a:avLst/>
          </a:prstGeom>
        </p:spPr>
        <p:txBody>
          <a:bodyPr wrap="none">
            <a:spAutoFit/>
          </a:bodyPr>
          <a:lstStyle/>
          <a:p>
            <a:pPr algn="just">
              <a:lnSpc>
                <a:spcPct val="150000"/>
              </a:lnSpc>
              <a:spcAft>
                <a:spcPts val="600"/>
              </a:spcAft>
            </a:pPr>
            <a:r>
              <a:rPr lang="en-US" sz="3800" smtClean="0">
                <a:latin typeface="Arial" panose="020B0604020202020204" pitchFamily="34" charset="0"/>
                <a:ea typeface="Malgun Gothic" panose="020B0503020000020004" pitchFamily="34" charset="-127"/>
                <a:cs typeface="Arial" panose="020B0604020202020204" pitchFamily="34" charset="0"/>
              </a:rPr>
              <a:t>Giải bài toán </a:t>
            </a:r>
            <a:r>
              <a:rPr lang="en-US" sz="3800" i="1" smtClean="0">
                <a:latin typeface="Arial" panose="020B0604020202020204" pitchFamily="34" charset="0"/>
                <a:ea typeface="Malgun Gothic" panose="020B0503020000020004" pitchFamily="34" charset="-127"/>
                <a:cs typeface="Arial" panose="020B0604020202020204" pitchFamily="34" charset="0"/>
              </a:rPr>
              <a:t>ở tình huống mở đầu.</a:t>
            </a:r>
            <a:endParaRPr lang="en-US" sz="3800" i="1">
              <a:latin typeface="Arial" panose="020B0604020202020204" pitchFamily="34" charset="0"/>
              <a:ea typeface="Calibri" panose="020F0502020204030204" pitchFamily="34" charset="0"/>
              <a:cs typeface="Arial" panose="020B0604020202020204" pitchFamily="34" charset="0"/>
            </a:endParaRPr>
          </a:p>
        </p:txBody>
      </p:sp>
      <p:sp>
        <p:nvSpPr>
          <p:cNvPr id="37" name="Oval Callout 36"/>
          <p:cNvSpPr/>
          <p:nvPr/>
        </p:nvSpPr>
        <p:spPr>
          <a:xfrm>
            <a:off x="8324059" y="2426118"/>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9" name="Rectangle 38"/>
              <p:cNvSpPr/>
              <p:nvPr/>
            </p:nvSpPr>
            <p:spPr>
              <a:xfrm>
                <a:off x="1048239" y="3467100"/>
                <a:ext cx="16276903" cy="3492623"/>
              </a:xfrm>
              <a:prstGeom prst="rect">
                <a:avLst/>
              </a:prstGeom>
            </p:spPr>
            <p:txBody>
              <a:bodyPr wrap="square">
                <a:spAutoFit/>
              </a:bodyPr>
              <a:lstStyle/>
              <a:p>
                <a:pPr lvl="0" algn="just">
                  <a:lnSpc>
                    <a:spcPct val="150000"/>
                  </a:lnSpc>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Lương</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hằng năm (triệu đồng) của chuyên gia lập thành một cấp số nhân, với số hạng đầu </a:t>
                </a:r>
                <a14:m>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u</m:t>
                        </m:r>
                      </m:e>
                      <m:sub>
                        <m:r>
                          <a:rPr lang="nl-NL" sz="3800">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240</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công </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bội </a:t>
                </a:r>
                <a14:m>
                  <m:oMath xmlns:m="http://schemas.openxmlformats.org/officeDocument/2006/math">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𝑞</m:t>
                    </m:r>
                    <m:r>
                      <a:rPr lang="en-US" sz="3800" i="1">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1,05</m:t>
                    </m:r>
                  </m:oMath>
                </a14:m>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 Tổng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số lương của chuyên gia sau đó 10 năm chính là tổng của 10 số hạng đầu của cấp số nhân này và bằng</a:t>
                </a:r>
                <a:endPar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1048239" y="3467100"/>
                <a:ext cx="16276903" cy="3492623"/>
              </a:xfrm>
              <a:prstGeom prst="rect">
                <a:avLst/>
              </a:prstGeom>
              <a:blipFill>
                <a:blip r:embed="rId6"/>
                <a:stretch>
                  <a:fillRect l="-1236" r="-1236" b="-59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286355" y="6438900"/>
                <a:ext cx="13800669" cy="200009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240</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≈3 019</m:t>
                      </m:r>
                    </m:oMath>
                  </m:oMathPara>
                </a14:m>
                <a:endParaRPr lang="en-US" sz="3800">
                  <a:solidFill>
                    <a:prstClr val="black"/>
                  </a:solidFill>
                  <a:latin typeface="Arial" panose="020B0604020202020204" pitchFamily="34" charset="0"/>
                  <a:ea typeface="Cambria Math" panose="02040503050406030204" pitchFamily="18"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286355" y="6438900"/>
                <a:ext cx="13800669" cy="2000099"/>
              </a:xfrm>
              <a:prstGeom prst="rect">
                <a:avLst/>
              </a:prstGeom>
              <a:blipFill>
                <a:blip r:embed="rId7"/>
                <a:stretch>
                  <a:fillRect/>
                </a:stretch>
              </a:blipFill>
            </p:spPr>
            <p:txBody>
              <a:bodyPr/>
              <a:lstStyle/>
              <a:p>
                <a:r>
                  <a:rPr lang="en-US">
                    <a:noFill/>
                  </a:rPr>
                  <a:t> </a:t>
                </a:r>
              </a:p>
            </p:txBody>
          </p:sp>
        </mc:Fallback>
      </mc:AlternateContent>
      <p:sp>
        <p:nvSpPr>
          <p:cNvPr id="10" name="Rectangle 9"/>
          <p:cNvSpPr/>
          <p:nvPr/>
        </p:nvSpPr>
        <p:spPr>
          <a:xfrm>
            <a:off x="1048236" y="8343900"/>
            <a:ext cx="16096763" cy="1846659"/>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Vậy tổng số lương (làm tròn đến triệu đồng) của chuyên gia đó sau 10 năm 3 019 triệu đồng hay 3,019 tỉ đồng.</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8"/>
          <a:stretch>
            <a:fillRect/>
          </a:stretch>
        </p:blipFill>
        <p:spPr>
          <a:xfrm>
            <a:off x="-546954" y="1141245"/>
            <a:ext cx="2373584" cy="1816518"/>
          </a:xfrm>
          <a:prstGeom prst="rect">
            <a:avLst/>
          </a:prstGeom>
        </p:spPr>
      </p:pic>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animBg="1"/>
      <p:bldP spid="39"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13084" y="211477"/>
            <a:ext cx="17441820" cy="9808823"/>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32466" y="451313"/>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03388" y="1005087"/>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553200" y="419100"/>
            <a:ext cx="5513147" cy="1066800"/>
            <a:chOff x="248957" y="190500"/>
            <a:chExt cx="5513147" cy="1066800"/>
          </a:xfrm>
        </p:grpSpPr>
        <p:sp>
          <p:nvSpPr>
            <p:cNvPr id="19" name="Rectangle 18"/>
            <p:cNvSpPr/>
            <p:nvPr/>
          </p:nvSpPr>
          <p:spPr>
            <a:xfrm>
              <a:off x="248957" y="190500"/>
              <a:ext cx="551314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513196"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6: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tr54)</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02477" y="3238500"/>
            <a:ext cx="1663033" cy="9046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6" name="TextBox 25"/>
              <p:cNvSpPr txBox="1"/>
              <p:nvPr/>
            </p:nvSpPr>
            <p:spPr>
              <a:xfrm>
                <a:off x="622780" y="1638300"/>
                <a:ext cx="16873075" cy="184665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Cần lấy tổng của bao nhiêu số hạng đầu của cấp số nhân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 6, 18,… </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để được kết quả bằng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728</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622780" y="1638300"/>
                <a:ext cx="16873075" cy="1846659"/>
              </a:xfrm>
              <a:prstGeom prst="rect">
                <a:avLst/>
              </a:prstGeom>
              <a:blipFill>
                <a:blip r:embed="rId13"/>
                <a:stretch>
                  <a:fillRect l="-1192" r="-1192" b="-62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685120" y="4359148"/>
                <a:ext cx="16897745" cy="55087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Cấp số nhân</a:t>
                </a:r>
                <a:r>
                  <a:rPr kumimoji="0" lang="en-US" sz="3800" b="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này</a:t>
                </a: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có số hạng đầu </a:t>
                </a:r>
                <a14:m>
                  <m:oMath xmlns:m="http://schemas.openxmlformats.org/officeDocument/2006/math">
                    <m:sSub>
                      <m:sSubPr>
                        <m:ctrlPr>
                          <a:rPr kumimoji="0" lang="en-US" sz="38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 công bội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q</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Gọi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n</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 số các số hạng đầu cần lấy. Ta có:</a:t>
                </a:r>
              </a:p>
              <a:p>
                <a:pPr lvl="0" algn="just">
                  <a:lnSpc>
                    <a:spcPct val="150000"/>
                  </a:lnSpc>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sSub>
                        <m:sSubPr>
                          <m:ctrlPr>
                            <a:rPr kumimoji="0" lang="en-US" sz="3800" b="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
                            <m:dPr>
                              <m:begChr m:val="["/>
                              <m:endChr m:val="]"/>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Từ</a:t>
                </a:r>
                <a:r>
                  <a:rPr kumimoji="0" lang="en-US" sz="3800" b="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đây ta được </a:t>
                </a:r>
                <a14:m>
                  <m:oMath xmlns:m="http://schemas.openxmlformats.org/officeDocument/2006/math">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=729=</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sup>
                    </m:sSup>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Suy ra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n</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Vậy phải lấy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số hạng đầu của cấp số nhân đã cho để được tổng bằng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685120" y="4359148"/>
                <a:ext cx="16897745" cy="5508752"/>
              </a:xfrm>
              <a:prstGeom prst="rect">
                <a:avLst/>
              </a:prstGeom>
              <a:blipFill>
                <a:blip r:embed="rId14"/>
                <a:stretch>
                  <a:fillRect l="-1190" r="-1190" b="-154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97278" y="-147350"/>
            <a:ext cx="838200" cy="842797"/>
          </a:xfrm>
          <a:prstGeom prst="rect">
            <a:avLst/>
          </a:prstGeom>
        </p:spPr>
      </p:pic>
      <p:pic>
        <p:nvPicPr>
          <p:cNvPr id="9" name="Picture 8"/>
          <p:cNvPicPr>
            <a:picLocks noChangeAspect="1"/>
          </p:cNvPicPr>
          <p:nvPr/>
        </p:nvPicPr>
        <p:blipFill>
          <a:blip r:embed="rId13"/>
          <a:stretch>
            <a:fillRect/>
          </a:stretch>
        </p:blipFill>
        <p:spPr>
          <a:xfrm>
            <a:off x="16031942" y="8833469"/>
            <a:ext cx="1511546" cy="1094702"/>
          </a:xfrm>
          <a:prstGeom prst="rect">
            <a:avLst/>
          </a:prstGeom>
        </p:spPr>
      </p:pic>
      <p:sp>
        <p:nvSpPr>
          <p:cNvPr id="17" name="TextBox 16"/>
          <p:cNvSpPr txBox="1"/>
          <p:nvPr/>
        </p:nvSpPr>
        <p:spPr>
          <a:xfrm>
            <a:off x="6617550" y="758781"/>
            <a:ext cx="4832732" cy="1131079"/>
          </a:xfrm>
          <a:prstGeom prst="rect">
            <a:avLst/>
          </a:prstGeom>
          <a:solidFill>
            <a:schemeClr val="tx2"/>
          </a:solidFill>
          <a:ln w="38100">
            <a:solidFill>
              <a:schemeClr val="bg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VẬN DỤNG</a:t>
            </a:r>
            <a:endParaRPr lang="en-US" sz="45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00" y="2019300"/>
            <a:ext cx="16543832" cy="7478970"/>
          </a:xfrm>
          <a:prstGeom prst="rect">
            <a:avLst/>
          </a:prstGeom>
        </p:spPr>
        <p:txBody>
          <a:bodyPr wrap="square">
            <a:spAutoFit/>
          </a:bodyPr>
          <a:lstStyle/>
          <a:p>
            <a:pPr algn="just">
              <a:lnSpc>
                <a:spcPct val="150000"/>
              </a:lnSpc>
            </a:pPr>
            <a:r>
              <a:rPr lang="vi-VN" sz="4000">
                <a:solidFill>
                  <a:srgbClr val="000000"/>
                </a:solidFill>
              </a:rPr>
              <a:t>Một nhà máy tuyển thêm công nhân vào làm việc trong thời hạn ba năm và đưa ra hai phương án lựa chọn về lương như sau:</a:t>
            </a:r>
          </a:p>
          <a:p>
            <a:pPr algn="just">
              <a:lnSpc>
                <a:spcPct val="150000"/>
              </a:lnSpc>
            </a:pPr>
            <a:r>
              <a:rPr lang="vi-VN" sz="4000">
                <a:solidFill>
                  <a:srgbClr val="000000"/>
                </a:solidFill>
              </a:rPr>
              <a:t>- Phương án 1: Lương tháng khởi điểm là 5 triệu đồng và sau mỗi quý, lương tháng sẽ tăng thêm 500 nghìn đồng.</a:t>
            </a:r>
          </a:p>
          <a:p>
            <a:pPr algn="just">
              <a:lnSpc>
                <a:spcPct val="150000"/>
              </a:lnSpc>
            </a:pPr>
            <a:r>
              <a:rPr lang="vi-VN" sz="4000">
                <a:solidFill>
                  <a:srgbClr val="000000"/>
                </a:solidFill>
              </a:rPr>
              <a:t>- Phương án 2: Lương tháng khởi điểm là 5 triệu đồng và sau mỗi quý, lương tháng sẽ tăng thêm 5%.</a:t>
            </a:r>
          </a:p>
          <a:p>
            <a:pPr algn="just">
              <a:lnSpc>
                <a:spcPct val="150000"/>
              </a:lnSpc>
            </a:pPr>
            <a:r>
              <a:rPr lang="vi-VN" sz="4000">
                <a:solidFill>
                  <a:srgbClr val="000000"/>
                </a:solidFill>
              </a:rPr>
              <a:t>Với phương án nào thì tổng lương nhận được sau ba năm làm việc của người công nhân sẽ lớn </a:t>
            </a:r>
            <a:r>
              <a:rPr lang="vi-VN" sz="4000">
                <a:solidFill>
                  <a:srgbClr val="000000"/>
                </a:solidFill>
              </a:rPr>
              <a:t>hơn</a:t>
            </a:r>
            <a:r>
              <a:rPr lang="vi-VN" sz="4000" smtClean="0">
                <a:solidFill>
                  <a:srgbClr val="000000"/>
                </a:solidFill>
              </a:rPr>
              <a:t>?</a:t>
            </a:r>
            <a:endParaRPr lang="vi-VN" sz="4000">
              <a:solidFill>
                <a:srgbClr val="000000"/>
              </a:solidFill>
            </a:endParaRPr>
          </a:p>
        </p:txBody>
      </p:sp>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3690" y="419100"/>
            <a:ext cx="419392" cy="424799"/>
          </a:xfrm>
          <a:prstGeom prst="rect">
            <a:avLst/>
          </a:prstGeom>
        </p:spPr>
      </p:pic>
      <p:pic>
        <p:nvPicPr>
          <p:cNvPr id="9" name="Picture 8"/>
          <p:cNvPicPr>
            <a:picLocks noChangeAspect="1"/>
          </p:cNvPicPr>
          <p:nvPr/>
        </p:nvPicPr>
        <p:blipFill>
          <a:blip r:embed="rId13"/>
          <a:stretch>
            <a:fillRect/>
          </a:stretch>
        </p:blipFill>
        <p:spPr>
          <a:xfrm>
            <a:off x="15805013" y="445864"/>
            <a:ext cx="1962141" cy="1421035"/>
          </a:xfrm>
          <a:prstGeom prst="rect">
            <a:avLst/>
          </a:prstGeom>
        </p:spPr>
      </p:pic>
      <p:sp>
        <p:nvSpPr>
          <p:cNvPr id="12" name="Oval Callout 11"/>
          <p:cNvSpPr/>
          <p:nvPr/>
        </p:nvSpPr>
        <p:spPr>
          <a:xfrm>
            <a:off x="8458200" y="342900"/>
            <a:ext cx="1600200" cy="95726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62000" y="1426267"/>
                <a:ext cx="16733296" cy="87464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3 năm = 12 quý (mỗi quý gồm 3 tháng).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 </a:t>
                </a: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phương án 1:</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Sau mỗi quý, lương tháng sẽ tăng thêm 500 nghìn đồng hay 0,5 triệu đồng, do đó từ quý thứ hai trở đi, lương sẽ tăng mỗi quý là 0,5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cộng với số hạng đầu u</a:t>
                </a:r>
                <a:r>
                  <a:rPr kumimoji="0" lang="nl-NL"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15 và công sai d = 1,5. Vậy tổng lương nhận được của người công nhân đó sau ba năm hay 12 quý làm việc chính là tổng của 12 số hạng đầu của cấp số cộng trên và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𝑆</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12−1</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2.15+11.1,5</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=279</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(triệu đồng</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62000" y="1426267"/>
                <a:ext cx="16733296" cy="8746433"/>
              </a:xfrm>
              <a:prstGeom prst="rect">
                <a:avLst/>
              </a:prstGeom>
              <a:blipFill>
                <a:blip r:embed="rId14"/>
                <a:stretch>
                  <a:fillRect l="-1093" r="-1093"/>
                </a:stretch>
              </a:blipFill>
            </p:spPr>
            <p:txBody>
              <a:bodyPr/>
              <a:lstStyle/>
              <a:p>
                <a:r>
                  <a:rPr lang="en-US">
                    <a:noFill/>
                  </a:rPr>
                  <a:t> </a:t>
                </a:r>
              </a:p>
            </p:txBody>
          </p:sp>
        </mc:Fallback>
      </mc:AlternateContent>
    </p:spTree>
    <p:extLst>
      <p:ext uri="{BB962C8B-B14F-4D97-AF65-F5344CB8AC3E}">
        <p14:creationId xmlns:p14="http://schemas.microsoft.com/office/powerpoint/2010/main" val="2055095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anim calcmode="lin" valueType="num">
                                      <p:cBhvr>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anim calcmode="lin" valueType="num">
                                      <p:cBhvr>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078304" y="9542890"/>
            <a:ext cx="419392" cy="424799"/>
          </a:xfrm>
          <a:prstGeom prst="rect">
            <a:avLst/>
          </a:prstGeom>
        </p:spPr>
      </p:pic>
      <p:pic>
        <p:nvPicPr>
          <p:cNvPr id="9" name="Picture 8"/>
          <p:cNvPicPr>
            <a:picLocks noChangeAspect="1"/>
          </p:cNvPicPr>
          <p:nvPr/>
        </p:nvPicPr>
        <p:blipFill>
          <a:blip r:embed="rId13"/>
          <a:stretch>
            <a:fillRect/>
          </a:stretch>
        </p:blipFill>
        <p:spPr>
          <a:xfrm>
            <a:off x="16154400" y="294701"/>
            <a:ext cx="1644787" cy="119119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623928" y="410888"/>
                <a:ext cx="17068800" cy="9457012"/>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Theo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phương án 2:</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Sau mỗi quý, lương tháng sẽ tăng thêm 5%, có nghĩa là lương mỗi tháng trong quý tiếp theo bằng 105% lương mỗi tháng quý liền trước đó, tức là lương của quý tiếp theo bằng 105% lương mỗi quý liền trước đó.</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nhân với số hạng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đầu </a:t>
                </a: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    u</a:t>
                </a:r>
                <a:r>
                  <a:rPr lang="en-US" sz="3500" i="1"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5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 15 và công bội q = 1,05. Vậy tổng lương nhận được của người công nhân đó sau ba năm hay 12 quý làm việc chính là tổng của 12 số hạng đầu của cấp số nhân trên và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1−1,05</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≈238,76</m:t>
                    </m:r>
                  </m:oMath>
                </a14:m>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(triệu đồng).</a:t>
                </a:r>
              </a:p>
              <a:p>
                <a:pPr lvl="0">
                  <a:lnSpc>
                    <a:spcPct val="150000"/>
                  </a:lnSpc>
                  <a:defRPr/>
                </a:pP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279 &gt; 238,76, do đó với phương án 1 thì tổng lương nhận được sau ba năm làm việc của người công nhân sẽ lớn hơn.</a:t>
                </a:r>
                <a:endParaRPr lang="en-US" sz="3500">
                  <a:solidFill>
                    <a:prstClr val="black"/>
                  </a:solidFill>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23928" y="410888"/>
                <a:ext cx="17068800" cy="9457012"/>
              </a:xfrm>
              <a:prstGeom prst="rect">
                <a:avLst/>
              </a:prstGeom>
              <a:blipFill>
                <a:blip r:embed="rId14"/>
                <a:stretch>
                  <a:fillRect l="-1036" r="-1071" b="-1353"/>
                </a:stretch>
              </a:blipFill>
            </p:spPr>
            <p:txBody>
              <a:bodyPr/>
              <a:lstStyle/>
              <a:p>
                <a:r>
                  <a:rPr lang="en-US">
                    <a:noFill/>
                  </a:rPr>
                  <a:t> </a:t>
                </a:r>
              </a:p>
            </p:txBody>
          </p:sp>
        </mc:Fallback>
      </mc:AlternateContent>
    </p:spTree>
    <p:extLst>
      <p:ext uri="{BB962C8B-B14F-4D97-AF65-F5344CB8AC3E}">
        <p14:creationId xmlns:p14="http://schemas.microsoft.com/office/powerpoint/2010/main" val="107622612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903319" y="2306544"/>
            <a:ext cx="16033516" cy="35547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500" b="1" kern="0">
                <a:solidFill>
                  <a:schemeClr val="bg1"/>
                </a:solidFill>
                <a:ea typeface="Calibri" panose="020F0502020204030204" pitchFamily="34" charset="0"/>
                <a:cs typeface="Times New Roman" panose="02020603050405020304" pitchFamily="18" charset="0"/>
              </a:rPr>
              <a:t>CHƯƠNG II. DÃY SỐ</a:t>
            </a:r>
            <a:r>
              <a:rPr lang="vi-VN" sz="7500" b="1" kern="0">
                <a:solidFill>
                  <a:schemeClr val="bg1"/>
                </a:solidFill>
                <a:ea typeface="Calibri" panose="020F0502020204030204" pitchFamily="34" charset="0"/>
                <a:cs typeface="Times New Roman" panose="02020603050405020304" pitchFamily="18" charset="0"/>
              </a:rPr>
              <a:t>. </a:t>
            </a:r>
            <a:endParaRPr lang="en-US" sz="7500" b="1" kern="0" smtClean="0">
              <a:solidFill>
                <a:schemeClr val="bg1"/>
              </a:solidFill>
              <a:ea typeface="Calibri" panose="020F0502020204030204" pitchFamily="34" charset="0"/>
              <a:cs typeface="Times New Roman" panose="02020603050405020304" pitchFamily="18" charset="0"/>
            </a:endParaRPr>
          </a:p>
          <a:p>
            <a:pPr algn="ctr">
              <a:lnSpc>
                <a:spcPct val="150000"/>
              </a:lnSpc>
              <a:spcAft>
                <a:spcPts val="0"/>
              </a:spcAft>
            </a:pPr>
            <a:r>
              <a:rPr lang="vi-VN" sz="7500" b="1" kern="0" smtClean="0">
                <a:solidFill>
                  <a:schemeClr val="bg1"/>
                </a:solidFill>
                <a:ea typeface="Calibri" panose="020F0502020204030204" pitchFamily="34" charset="0"/>
                <a:cs typeface="Times New Roman" panose="02020603050405020304" pitchFamily="18" charset="0"/>
              </a:rPr>
              <a:t>CẤP </a:t>
            </a:r>
            <a:r>
              <a:rPr lang="vi-VN" sz="7500" b="1" kern="0">
                <a:solidFill>
                  <a:schemeClr val="bg1"/>
                </a:solidFill>
                <a:ea typeface="Calibri" panose="020F0502020204030204" pitchFamily="34" charset="0"/>
                <a:cs typeface="Times New Roman" panose="02020603050405020304" pitchFamily="18" charset="0"/>
              </a:rPr>
              <a:t>SỐ CỘNG VÀ CẤP SỐ NHÂN</a:t>
            </a:r>
            <a:endParaRPr lang="en-US" sz="75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75612" y="6307106"/>
            <a:ext cx="12936775"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7: CẤP SỐ NHÂN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6" y="354635"/>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854969" y="4195238"/>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7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4296339" y="6261437"/>
                <a:ext cx="2054473" cy="101566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bg1"/>
                        </a:solidFill>
                        <a:latin typeface="Cambria Math" panose="02040503050406030204" pitchFamily="18" charset="0"/>
                        <a:cs typeface="Arial" panose="020B0604020202020204" pitchFamily="34" charset="0"/>
                      </a:rPr>
                      <m:t>𝑞</m:t>
                    </m:r>
                    <m:r>
                      <a:rPr lang="en-US" sz="4000" i="1" smtClean="0">
                        <a:solidFill>
                          <a:schemeClr val="bg1"/>
                        </a:solidFill>
                        <a:latin typeface="Cambria Math" panose="02040503050406030204" pitchFamily="18" charset="0"/>
                        <a:cs typeface="Arial" panose="020B0604020202020204" pitchFamily="34" charset="0"/>
                      </a:rPr>
                      <m:t>=3</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296339" y="6261437"/>
                <a:ext cx="2054473" cy="1015663"/>
              </a:xfrm>
              <a:prstGeom prst="rect">
                <a:avLst/>
              </a:prstGeom>
              <a:blipFill>
                <a:blip r:embed="rId5"/>
                <a:stretch>
                  <a:fillRect l="-10682"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356316" y="8502770"/>
                <a:ext cx="2121799" cy="90159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356316" y="8502770"/>
                <a:ext cx="2121799" cy="901593"/>
              </a:xfrm>
              <a:prstGeom prst="rect">
                <a:avLst/>
              </a:prstGeom>
              <a:blipFill>
                <a:blip r:embed="rId6"/>
                <a:stretch>
                  <a:fillRect l="-1034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265561" y="8043110"/>
                <a:ext cx="2116028" cy="1363258"/>
              </a:xfrm>
              <a:prstGeom prst="rect">
                <a:avLst/>
              </a:prstGeom>
            </p:spPr>
            <p:txBody>
              <a:bodyPr wrap="none">
                <a:spAutoFit/>
              </a:bodyPr>
              <a:lstStyle/>
              <a:p>
                <a:pPr marL="30480" marR="30480" lvl="0" algn="just">
                  <a:lnSpc>
                    <a:spcPct val="250000"/>
                  </a:lnSpc>
                  <a:spcAft>
                    <a:spcPts val="1200"/>
                  </a:spcAft>
                  <a:defRPr/>
                </a:pPr>
                <a:r>
                  <a:rPr lang="nl-NL"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65561" y="8043110"/>
                <a:ext cx="2116028" cy="1363258"/>
              </a:xfrm>
              <a:prstGeom prst="rect">
                <a:avLst/>
              </a:prstGeom>
              <a:blipFill>
                <a:blip r:embed="rId7"/>
                <a:stretch>
                  <a:fillRect l="-8934"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356316" y="6261437"/>
                <a:ext cx="3033774" cy="904415"/>
              </a:xfrm>
              <a:prstGeom prst="rect">
                <a:avLst/>
              </a:prstGeom>
            </p:spPr>
            <p:txBody>
              <a:bodyPr wrap="square">
                <a:spAutoFit/>
              </a:bodyPr>
              <a:lstStyle/>
              <a:p>
                <a:pPr lvl="0" algn="just">
                  <a:lnSpc>
                    <a:spcPct val="150000"/>
                  </a:lnSpc>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356316" y="6261437"/>
                <a:ext cx="3033774" cy="904415"/>
              </a:xfrm>
              <a:prstGeom prst="rect">
                <a:avLst/>
              </a:prstGeom>
              <a:blipFill>
                <a:blip r:embed="rId8"/>
                <a:stretch>
                  <a:fillRect l="-7229" b="-275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924517" y="2400300"/>
                <a:ext cx="13093525" cy="3000821"/>
              </a:xfrm>
              <a:prstGeom prst="rect">
                <a:avLst/>
              </a:prstGeom>
            </p:spPr>
            <p:txBody>
              <a:bodyPr wrap="square">
                <a:spAutoFit/>
              </a:bodyPr>
              <a:lstStyle/>
              <a:p>
                <a:pPr algn="just">
                  <a:lnSpc>
                    <a:spcPct val="150000"/>
                  </a:lnSpc>
                  <a:spcAft>
                    <a:spcPts val="0"/>
                  </a:spcAft>
                </a:pPr>
                <a:r>
                  <a:rPr lang="nl-NL" sz="42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2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Dãy số </a:t>
                </a:r>
                <a14:m>
                  <m:oMath xmlns:m="http://schemas.openxmlformats.org/officeDocument/2006/math">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phải là cấp số nhân không? Nếu phải hãy xác định số công bội ?</a:t>
                </a:r>
              </a:p>
              <a:p>
                <a:pPr algn="just">
                  <a:lnSpc>
                    <a:spcPct val="150000"/>
                  </a:lnSpc>
                  <a:spcAft>
                    <a:spcPts val="0"/>
                  </a:spcAft>
                </a:pPr>
                <a:r>
                  <a:rPr lang="nl-NL"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Biết: </a:t>
                </a:r>
                <a14:m>
                  <m:oMath xmlns:m="http://schemas.openxmlformats.org/officeDocument/2006/math">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924517" y="2400300"/>
                <a:ext cx="13093525" cy="3000821"/>
              </a:xfrm>
              <a:prstGeom prst="rect">
                <a:avLst/>
              </a:prstGeom>
              <a:blipFill>
                <a:blip r:embed="rId9"/>
                <a:stretch>
                  <a:fillRect l="-1816" r="-1769" b="-4472"/>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6366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42218" y="8327482"/>
            <a:ext cx="6469316" cy="138171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49593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5604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037613" y="2705100"/>
                <a:ext cx="14242295" cy="2041456"/>
              </a:xfrm>
              <a:prstGeom prst="rect">
                <a:avLst/>
              </a:prstGeom>
            </p:spPr>
            <p:txBody>
              <a:bodyPr wrap="square">
                <a:spAutoFit/>
              </a:bodyPr>
              <a:lstStyle/>
              <a:p>
                <a:pPr algn="just">
                  <a:lnSpc>
                    <a:spcPct val="150000"/>
                  </a:lnSpc>
                  <a:spcAft>
                    <a:spcPts val="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;0,64</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x để dãy số đã cho theo thứ tự lập thành cấp số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nhân</a:t>
                </a:r>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37613" y="2705100"/>
                <a:ext cx="14242295" cy="2041456"/>
              </a:xfrm>
              <a:prstGeom prst="rect">
                <a:avLst/>
              </a:prstGeom>
              <a:blipFill>
                <a:blip r:embed="rId5"/>
                <a:stretch>
                  <a:fillRect l="-1797" r="-1754" b="-13731"/>
                </a:stretch>
              </a:blipFill>
            </p:spPr>
            <p:txBody>
              <a:bodyPr/>
              <a:lstStyle/>
              <a:p>
                <a:r>
                  <a:rPr lang="en-US">
                    <a:noFill/>
                  </a:rPr>
                  <a:t> </a:t>
                </a:r>
              </a:p>
            </p:txBody>
          </p:sp>
        </mc:Fallback>
      </mc:AlternateContent>
      <p:sp>
        <p:nvSpPr>
          <p:cNvPr id="2" name="Rectangle 1"/>
          <p:cNvSpPr/>
          <p:nvPr/>
        </p:nvSpPr>
        <p:spPr>
          <a:xfrm>
            <a:off x="2112576" y="6410861"/>
            <a:ext cx="5736024" cy="1323439"/>
          </a:xfrm>
          <a:prstGeom prst="rect">
            <a:avLst/>
          </a:prstGeom>
        </p:spPr>
        <p:txBody>
          <a:bodyPr wrap="square">
            <a:spAutoFit/>
          </a:bodyPr>
          <a:lstStyle/>
          <a:p>
            <a:pPr lvl="0" algn="just">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Không có giá trị nào của x</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1858319" y="6410861"/>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858319" y="6410861"/>
                <a:ext cx="3037113" cy="1015663"/>
              </a:xfrm>
              <a:prstGeom prst="rect">
                <a:avLst/>
              </a:prstGeom>
              <a:blipFill>
                <a:blip r:embed="rId6"/>
                <a:stretch>
                  <a:fillRect l="-7028"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284899" y="8452183"/>
                <a:ext cx="3391378"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84899" y="8452183"/>
                <a:ext cx="3391378" cy="1015663"/>
              </a:xfrm>
              <a:prstGeom prst="rect">
                <a:avLst/>
              </a:prstGeom>
              <a:blipFill>
                <a:blip r:embed="rId7"/>
                <a:stretch>
                  <a:fillRect l="-6475"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12326" y="8452184"/>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=0,004</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12326" y="8452184"/>
                <a:ext cx="3037113" cy="1015663"/>
              </a:xfrm>
              <a:prstGeom prst="rect">
                <a:avLst/>
              </a:prstGeom>
              <a:blipFill>
                <a:blip r:embed="rId8"/>
                <a:stretch>
                  <a:fillRect l="-7028"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615216" y="6031878"/>
                <a:ext cx="3402342" cy="1287532"/>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15216" y="6031878"/>
                <a:ext cx="3402342" cy="1287532"/>
              </a:xfrm>
              <a:prstGeom prst="rect">
                <a:avLst/>
              </a:prstGeom>
              <a:blipFill>
                <a:blip r:embed="rId5"/>
                <a:stretch>
                  <a:fillRect l="-6272" b="-80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78938" y="8240663"/>
                <a:ext cx="2919454" cy="1287532"/>
              </a:xfrm>
              <a:prstGeom prst="rect">
                <a:avLst/>
              </a:prstGeom>
            </p:spPr>
            <p:txBody>
              <a:bodyPr wrap="none">
                <a:spAutoFit/>
              </a:bodyPr>
              <a:lstStyle/>
              <a:p>
                <a:pPr algn="just">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78938" y="8240663"/>
                <a:ext cx="2919454" cy="1287532"/>
              </a:xfrm>
              <a:prstGeom prst="rect">
                <a:avLst/>
              </a:prstGeom>
              <a:blipFill>
                <a:blip r:embed="rId6"/>
                <a:stretch>
                  <a:fillRect l="-7531" b="-85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796638" y="7652875"/>
                <a:ext cx="3443635" cy="1939442"/>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796638" y="7652875"/>
                <a:ext cx="3443635" cy="1939442"/>
              </a:xfrm>
              <a:prstGeom prst="rect">
                <a:avLst/>
              </a:prstGeom>
              <a:blipFill>
                <a:blip r:embed="rId7"/>
                <a:stretch>
                  <a:fillRect l="-6195" b="-50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796887" y="5379968"/>
                <a:ext cx="4599324" cy="1939442"/>
              </a:xfrm>
              <a:prstGeom prst="rect">
                <a:avLst/>
              </a:prstGeom>
            </p:spPr>
            <p:txBody>
              <a:bodyPr wrap="square">
                <a:spAutoFit/>
              </a:bodyPr>
              <a:lstStyle/>
              <a:p>
                <a:pPr lvl="0">
                  <a:lnSpc>
                    <a:spcPct val="250000"/>
                  </a:lnSpc>
                  <a:spcAft>
                    <a:spcPts val="80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796887" y="5379968"/>
                <a:ext cx="4599324" cy="1939442"/>
              </a:xfrm>
              <a:prstGeom prst="rect">
                <a:avLst/>
              </a:prstGeom>
              <a:blipFill>
                <a:blip r:embed="rId8"/>
                <a:stretch>
                  <a:fillRect l="-4636" b="-5346"/>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668875"/>
            <a:ext cx="12860630" cy="2169825"/>
          </a:xfrm>
          <a:prstGeom prst="rect">
            <a:avLst/>
          </a:prstGeom>
        </p:spPr>
        <p:txBody>
          <a:bodyPr wrap="square">
            <a:spAutoFit/>
          </a:bodyPr>
          <a:lstStyle/>
          <a:p>
            <a:pPr algn="just">
              <a:lnSpc>
                <a:spcPct val="150000"/>
              </a:lnSpc>
              <a:spcBef>
                <a:spcPts val="300"/>
              </a:spcBef>
              <a:spcAft>
                <a:spcPts val="60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a:t>
            </a: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3.</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500">
                <a:solidFill>
                  <a:schemeClr val="bg1"/>
                </a:solidFill>
                <a:ea typeface="Calibri" panose="020F0502020204030204" pitchFamily="34" charset="0"/>
                <a:cs typeface="Arial" panose="020B0604020202020204" pitchFamily="34" charset="0"/>
              </a:rPr>
              <a:t>Hãy chọn cấp số nhân trong các dãy số được cho sau đây:</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247900"/>
            <a:ext cx="14608230" cy="24739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79833" y="5231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79833" y="7531295"/>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08608" y="75360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44703" y="524421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387939" y="5420261"/>
            <a:ext cx="5978410" cy="1323439"/>
          </a:xfrm>
          <a:prstGeom prst="rect">
            <a:avLst/>
          </a:prstGeom>
        </p:spPr>
        <p:txBody>
          <a:bodyPr wrap="square">
            <a:spAutoFit/>
          </a:bodyPr>
          <a:lstStyle/>
          <a:p>
            <a:pPr lvl="0" algn="just">
              <a:spcAft>
                <a:spcPts val="6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Dãy số này không phải là cấp số nhân</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0595671" y="5420261"/>
                <a:ext cx="5711129" cy="1323439"/>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–1</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95671" y="5420261"/>
                <a:ext cx="5711129" cy="1323439"/>
              </a:xfrm>
              <a:prstGeom prst="rect">
                <a:avLst/>
              </a:prstGeom>
              <a:blipFill>
                <a:blip r:embed="rId5"/>
                <a:stretch>
                  <a:fillRect l="-3735" t="-8295" r="-3842" b="-188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438400" y="7706261"/>
                <a:ext cx="5791200" cy="1323439"/>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tổng quát   </a:t>
                </a:r>
                <a14:m>
                  <m:oMath xmlns:m="http://schemas.openxmlformats.org/officeDocument/2006/math">
                    <m:sSub>
                      <m:sSubPr>
                        <m:ctrlPr>
                          <a:rPr lang="en-US" sz="40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1</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38400" y="7706261"/>
                <a:ext cx="5791200" cy="1323439"/>
              </a:xfrm>
              <a:prstGeom prst="rect">
                <a:avLst/>
              </a:prstGeom>
              <a:blipFill>
                <a:blip r:embed="rId6"/>
                <a:stretch>
                  <a:fillRect l="-3684" t="-8295" r="-36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706616" y="7697347"/>
                <a:ext cx="5600184" cy="1323439"/>
              </a:xfrm>
              <a:prstGeom prst="rect">
                <a:avLst/>
              </a:prstGeom>
            </p:spPr>
            <p:txBody>
              <a:bodyPr wrap="square">
                <a:spAutoFit/>
              </a:bodyPr>
              <a:lstStyle/>
              <a:p>
                <a:pPr lvl="0" algn="just">
                  <a:defRPr/>
                </a:pPr>
                <a:r>
                  <a:rPr lang="pt-BR" sz="4000" smtClean="0">
                    <a:solidFill>
                      <a:prstClr val="white"/>
                    </a:solidFill>
                    <a:latin typeface="Arial" panose="020B0604020202020204" pitchFamily="34" charset="0"/>
                    <a:ea typeface="Calibri" panose="020F0502020204030204" pitchFamily="34" charset="0"/>
                    <a:cs typeface="Arial" panose="020B0604020202020204" pitchFamily="34" charset="0"/>
                  </a:rPr>
                  <a:t>D. Số hạng tổng quát </a:t>
                </a:r>
                <a14:m>
                  <m:oMath xmlns:m="http://schemas.openxmlformats.org/officeDocument/2006/math">
                    <m:sSub>
                      <m:sSub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pt-BR" sz="4000">
                    <a:solidFill>
                      <a:prstClr val="white"/>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 (–1).2</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𝑛</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706616" y="7697347"/>
                <a:ext cx="5600184" cy="1323439"/>
              </a:xfrm>
              <a:prstGeom prst="rect">
                <a:avLst/>
              </a:prstGeom>
              <a:blipFill>
                <a:blip r:embed="rId7"/>
                <a:stretch>
                  <a:fillRect l="-3808" t="-8295" r="-39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723092" y="2390790"/>
                <a:ext cx="13473586" cy="2169825"/>
              </a:xfrm>
              <a:prstGeom prst="rect">
                <a:avLst/>
              </a:prstGeom>
            </p:spPr>
            <p:txBody>
              <a:bodyPr wrap="square">
                <a:spAutoFit/>
              </a:bodyPr>
              <a:lstStyle/>
              <a:p>
                <a:pPr algn="just">
                  <a:lnSpc>
                    <a:spcPct val="150000"/>
                  </a:lnSpc>
                </a:pP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a:t>
                </a: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4</a:t>
                </a:r>
                <a:r>
                  <a:rPr lang="nl-NL"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r>
                      <a:rPr lang="nl-NL" sz="4500" i="1" smtClean="0">
                        <a:solidFill>
                          <a:schemeClr val="bg1"/>
                        </a:solidFill>
                        <a:latin typeface="Cambria Math" panose="02040503050406030204" pitchFamily="18" charset="0"/>
                        <a:ea typeface="Calibri" panose="020F0502020204030204" pitchFamily="34" charset="0"/>
                        <a:cs typeface="Arial" panose="020B0604020202020204" pitchFamily="34" charset="0"/>
                      </a:rPr>
                      <m:t>–1; 1; –1; 1; –1; </m:t>
                    </m:r>
                  </m:oMath>
                </a14:m>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 Khẳng định nào sau đây là đúng?</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723092" y="2390790"/>
                <a:ext cx="13473586" cy="2169825"/>
              </a:xfrm>
              <a:prstGeom prst="rect">
                <a:avLst/>
              </a:prstGeom>
              <a:blipFill>
                <a:blip r:embed="rId8"/>
                <a:stretch>
                  <a:fillRect l="-1900" r="-1900" b="-7303"/>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2362200" y="6081002"/>
                <a:ext cx="6110316"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62200" y="6081002"/>
                <a:ext cx="6110316" cy="1577098"/>
              </a:xfrm>
              <a:prstGeom prst="rect">
                <a:avLst/>
              </a:prstGeom>
              <a:blipFill>
                <a:blip r:embed="rId5"/>
                <a:stretch>
                  <a:fillRect l="-3593" t="-6977" r="-3493" b="-69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752415" y="6057900"/>
                <a:ext cx="5782985"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Số hạng tổng quát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752415" y="6057900"/>
                <a:ext cx="5782985" cy="1577098"/>
              </a:xfrm>
              <a:prstGeom prst="rect">
                <a:avLst/>
              </a:prstGeom>
              <a:blipFill>
                <a:blip r:embed="rId6"/>
                <a:stretch>
                  <a:fillRect l="-3793" t="-6977" r="-3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362200" y="8214602"/>
                <a:ext cx="5867400"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tổng quát</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p>
                        </m:sSup>
                      </m:den>
                    </m:f>
                  </m:oMath>
                </a14:m>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62200" y="8214602"/>
                <a:ext cx="5867400" cy="1577098"/>
              </a:xfrm>
              <a:prstGeom prst="rect">
                <a:avLst/>
              </a:prstGeom>
              <a:blipFill>
                <a:blip r:embed="rId7"/>
                <a:stretch>
                  <a:fillRect l="-3742" t="-6977"/>
                </a:stretch>
              </a:blipFill>
            </p:spPr>
            <p:txBody>
              <a:bodyPr/>
              <a:lstStyle/>
              <a:p>
                <a:r>
                  <a:rPr lang="en-US">
                    <a:noFill/>
                  </a:rPr>
                  <a:t> </a:t>
                </a:r>
              </a:p>
            </p:txBody>
          </p:sp>
        </mc:Fallback>
      </mc:AlternateContent>
      <p:sp>
        <p:nvSpPr>
          <p:cNvPr id="7" name="Rectangle 6"/>
          <p:cNvSpPr/>
          <p:nvPr/>
        </p:nvSpPr>
        <p:spPr>
          <a:xfrm>
            <a:off x="10788261" y="8315861"/>
            <a:ext cx="5670939" cy="1323439"/>
          </a:xfrm>
          <a:prstGeom prst="rect">
            <a:avLst/>
          </a:prstGeom>
        </p:spPr>
        <p:txBody>
          <a:bodyPr wrap="square">
            <a:spAutoFit/>
          </a:bodyPr>
          <a:lstStyle/>
          <a:p>
            <a:pPr lvl="0" algn="jus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Dãy số này là dãy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số </a:t>
            </a:r>
            <a:r>
              <a:rPr lang="en-US" sz="4000" smtClean="0">
                <a:solidFill>
                  <a:prstClr val="white"/>
                </a:solidFill>
                <a:latin typeface="Arial" panose="020B0604020202020204" pitchFamily="34" charset="0"/>
                <a:ea typeface="Calibri" panose="020F0502020204030204" pitchFamily="34" charset="0"/>
                <a:cs typeface="Arial" panose="020B0604020202020204" pitchFamily="34" charset="0"/>
              </a:rPr>
              <a:t>giảm</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874546" y="2705100"/>
                <a:ext cx="13051254" cy="2493183"/>
              </a:xfrm>
              <a:prstGeom prst="rect">
                <a:avLst/>
              </a:prstGeom>
            </p:spPr>
            <p:txBody>
              <a:bodyPr wrap="square">
                <a:spAutoFit/>
              </a:bodyPr>
              <a:lstStyle/>
              <a:p>
                <a:pPr lvl="0" algn="just">
                  <a:lnSpc>
                    <a:spcPct val="150000"/>
                  </a:lnSpc>
                </a:pPr>
                <a:r>
                  <a:rPr kumimoji="0" lang="nl-NL"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500" b="0"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16</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là sai?</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874546" y="2705100"/>
                <a:ext cx="13051254" cy="2493183"/>
              </a:xfrm>
              <a:prstGeom prst="rect">
                <a:avLst/>
              </a:prstGeom>
              <a:blipFill>
                <a:blip r:embed="rId8"/>
                <a:stretch>
                  <a:fillRect l="-1962" r="-1962" b="-10513"/>
                </a:stretch>
              </a:blipFill>
            </p:spPr>
            <p:txBody>
              <a:bodyPr/>
              <a:lstStyle/>
              <a:p>
                <a:r>
                  <a:rPr lang="en-US">
                    <a:noFill/>
                  </a:rPr>
                  <a:t> </a:t>
                </a:r>
              </a:p>
            </p:txBody>
          </p:sp>
        </mc:Fallback>
      </mc:AlternateContent>
    </p:spTree>
    <p:extLst>
      <p:ext uri="{BB962C8B-B14F-4D97-AF65-F5344CB8AC3E}">
        <p14:creationId xmlns:p14="http://schemas.microsoft.com/office/powerpoint/2010/main" val="1245982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3999"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2.15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55911" y="45972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Rectangle 1"/>
              <p:cNvSpPr>
                <a:spLocks noChangeArrowheads="1"/>
              </p:cNvSpPr>
              <p:nvPr/>
            </p:nvSpPr>
            <p:spPr bwMode="auto">
              <a:xfrm>
                <a:off x="971696" y="1714500"/>
                <a:ext cx="16325704" cy="25121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700" smtClean="0">
                    <a:solidFill>
                      <a:srgbClr val="000000"/>
                    </a:solidFill>
                    <a:ea typeface="OpenSans"/>
                    <a:cs typeface="Arial" panose="020B0604020202020204" pitchFamily="34" charset="0"/>
                  </a:rPr>
                  <a:t>Xác định công bội, số hạng thứ 5, số hạng tổng quát và số hạng thứ 100 của mỗi cấp số nhân sau:</a:t>
                </a:r>
              </a:p>
              <a:p>
                <a:pPr algn="ctr" eaLnBrk="1" fontAlgn="auto" hangingPunct="1">
                  <a:spcBef>
                    <a:spcPts val="0"/>
                  </a:spcBef>
                  <a:spcAft>
                    <a:spcPts val="0"/>
                  </a:spcAft>
                </a:pPr>
                <a:r>
                  <a:rPr lang="en-US" altLang="en-US" sz="3700" smtClean="0">
                    <a:solidFill>
                      <a:srgbClr val="000000"/>
                    </a:solidFill>
                    <a:ea typeface="OpenSans"/>
                    <a:cs typeface="Arial" panose="020B0604020202020204" pitchFamily="34" charset="0"/>
                  </a:rPr>
                  <a:t>a</a:t>
                </a:r>
                <a:r>
                  <a:rPr kumimoji="0" lang="en-US" altLang="en-US" sz="3700" b="0" i="0" u="none" strike="noStrike" cap="none" normalizeH="0" baseline="0" smtClean="0">
                    <a:ln>
                      <a:noFill/>
                    </a:ln>
                    <a:solidFill>
                      <a:srgbClr val="000000"/>
                    </a:solidFill>
                    <a:effectLst/>
                    <a:ea typeface="OpenSans"/>
                    <a:cs typeface="Arial" panose="020B0604020202020204" pitchFamily="34" charset="0"/>
                  </a:rPr>
                  <a:t>)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1, </m:t>
                    </m:r>
                    <m:r>
                      <a:rPr lang="en-US" altLang="en-US" sz="3700" i="1" smtClean="0">
                        <a:solidFill>
                          <a:srgbClr val="000000"/>
                        </a:solidFill>
                        <a:latin typeface="Cambria Math" panose="02040503050406030204" pitchFamily="18" charset="0"/>
                        <a:ea typeface="OpenSans"/>
                        <a:cs typeface="Arial" panose="020B0604020202020204" pitchFamily="34" charset="0"/>
                      </a:rPr>
                      <m:t>4</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,16, …;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      </m:t>
                    </m:r>
                  </m:oMath>
                </a14:m>
                <a:r>
                  <a:rPr kumimoji="0" lang="en-US" altLang="en-US" sz="3700" b="0" i="0" u="none" strike="noStrike" cap="none" normalizeH="0" baseline="0" smtClean="0">
                    <a:ln>
                      <a:noFill/>
                    </a:ln>
                    <a:solidFill>
                      <a:srgbClr val="000000"/>
                    </a:solidFill>
                    <a:effectLst/>
                    <a:ea typeface="OpenSans"/>
                    <a:cs typeface="Arial" panose="020B0604020202020204" pitchFamily="34" charset="0"/>
                  </a:rPr>
                  <a:t>                        b)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2, </m:t>
                    </m:r>
                    <m:r>
                      <a:rPr lang="en-US" sz="3700">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r>
                          <a:rPr lang="en-US" sz="3700">
                            <a:solidFill>
                              <a:prstClr val="black"/>
                            </a:solidFill>
                            <a:latin typeface="Cambria Math" panose="02040503050406030204" pitchFamily="18" charset="0"/>
                          </a:rPr>
                          <m:t>1</m:t>
                        </m:r>
                      </m:num>
                      <m:den>
                        <m:r>
                          <a:rPr lang="en-US" sz="3700">
                            <a:solidFill>
                              <a:prstClr val="black"/>
                            </a:solidFill>
                            <a:latin typeface="Cambria Math" panose="02040503050406030204" pitchFamily="18" charset="0"/>
                          </a:rPr>
                          <m:t>2</m:t>
                        </m:r>
                      </m:den>
                    </m:f>
                    <m:r>
                      <a:rPr lang="en-US" sz="3700" b="0" i="1" smtClean="0">
                        <a:solidFill>
                          <a:prstClr val="black"/>
                        </a:solidFill>
                        <a:latin typeface="Cambria Math" panose="02040503050406030204" pitchFamily="18" charset="0"/>
                      </a:rPr>
                      <m:t>,</m:t>
                    </m:r>
                    <m:f>
                      <m:fPr>
                        <m:ctrlPr>
                          <a:rPr lang="en-US" sz="3700" i="1">
                            <a:latin typeface="Cambria Math" panose="02040503050406030204" pitchFamily="18" charset="0"/>
                          </a:rPr>
                        </m:ctrlPr>
                      </m:fPr>
                      <m:num>
                        <m:r>
                          <a:rPr lang="en-US" sz="3700">
                            <a:latin typeface="Cambria Math" panose="02040503050406030204" pitchFamily="18" charset="0"/>
                          </a:rPr>
                          <m:t>1</m:t>
                        </m:r>
                      </m:num>
                      <m:den>
                        <m:r>
                          <a:rPr lang="en-US" sz="3700" b="0" i="1" smtClean="0">
                            <a:latin typeface="Cambria Math" panose="02040503050406030204" pitchFamily="18" charset="0"/>
                          </a:rPr>
                          <m:t>8</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m:t>
                    </m:r>
                  </m:oMath>
                </a14:m>
                <a:endParaRPr kumimoji="0" lang="en-US" altLang="en-US" sz="3700" b="0" i="0" u="none" strike="noStrike" cap="none" normalizeH="0" baseline="0" smtClean="0">
                  <a:ln>
                    <a:noFill/>
                  </a:ln>
                  <a:solidFill>
                    <a:srgbClr val="000000"/>
                  </a:solidFill>
                  <a:effectLst/>
                  <a:ea typeface="OpenSans"/>
                  <a:cs typeface="Arial" panose="020B0604020202020204" pitchFamily="34" charset="0"/>
                </a:endParaRPr>
              </a:p>
            </p:txBody>
          </p:sp>
        </mc:Choice>
        <mc:Fallback>
          <p:sp>
            <p:nvSpPr>
              <p:cNvPr id="18" name="Rectangle 1"/>
              <p:cNvSpPr>
                <a:spLocks noRot="1" noChangeAspect="1" noMove="1" noResize="1" noEditPoints="1" noAdjustHandles="1" noChangeArrowheads="1" noChangeShapeType="1" noTextEdit="1"/>
              </p:cNvSpPr>
              <p:nvPr/>
            </p:nvSpPr>
            <p:spPr bwMode="auto">
              <a:xfrm>
                <a:off x="971696" y="1714500"/>
                <a:ext cx="16325704" cy="2512163"/>
              </a:xfrm>
              <a:prstGeom prst="rect">
                <a:avLst/>
              </a:prstGeom>
              <a:blipFill>
                <a:blip r:embed="rId13"/>
                <a:stretch>
                  <a:fillRect l="-1717" r="-1717" b="-53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6"/>
          <p:cNvSpPr/>
          <p:nvPr/>
        </p:nvSpPr>
        <p:spPr>
          <a:xfrm>
            <a:off x="894813" y="5829300"/>
            <a:ext cx="17240787" cy="3508653"/>
          </a:xfrm>
          <a:prstGeom prst="rect">
            <a:avLst/>
          </a:prstGeom>
        </p:spPr>
        <p:txBody>
          <a:bodyPr wrap="square">
            <a:spAutoFit/>
          </a:bodyPr>
          <a:lstStyle/>
          <a:p>
            <a:pPr algn="just">
              <a:lnSpc>
                <a:spcPct val="150000"/>
              </a:lnSpc>
              <a:spcAft>
                <a:spcPts val="0"/>
              </a:spcAft>
            </a:pPr>
            <a:r>
              <a:rPr lang="en-US" sz="3700" smtClean="0">
                <a:latin typeface="Arial" panose="020B0604020202020204" pitchFamily="34" charset="0"/>
                <a:ea typeface="Times New Roman" panose="02020603050405020304" pitchFamily="18" charset="0"/>
                <a:cs typeface="Arial" panose="020B0604020202020204" pitchFamily="34" charset="0"/>
              </a:rPr>
              <a:t>a) Cấp số nhân đã cho có số hạng đầu u</a:t>
            </a:r>
            <a:r>
              <a:rPr lang="en-US" sz="3700" baseline="-25000">
                <a:effectLst/>
                <a:latin typeface="Arial" panose="020B0604020202020204" pitchFamily="34" charset="0"/>
                <a:ea typeface="Times New Roman" panose="02020603050405020304" pitchFamily="18" charset="0"/>
                <a:cs typeface="Arial" panose="020B0604020202020204" pitchFamily="34" charset="0"/>
              </a:rPr>
              <a:t>1</a:t>
            </a:r>
            <a:r>
              <a:rPr lang="en-US" sz="3700">
                <a:effectLst/>
                <a:latin typeface="Arial" panose="020B0604020202020204" pitchFamily="34" charset="0"/>
                <a:ea typeface="Times New Roman" panose="02020603050405020304" pitchFamily="18" charset="0"/>
                <a:cs typeface="Arial" panose="020B0604020202020204" pitchFamily="34" charset="0"/>
              </a:rPr>
              <a:t> = 1 và công bội là q = 4 : 1 = 4.</a:t>
            </a: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5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5</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5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4</a:t>
            </a:r>
            <a:r>
              <a:rPr lang="nl-NL" sz="3700">
                <a:effectLst/>
                <a:latin typeface="Arial" panose="020B0604020202020204" pitchFamily="34" charset="0"/>
                <a:ea typeface="Times New Roman" panose="02020603050405020304" pitchFamily="18" charset="0"/>
                <a:cs typeface="Arial" panose="020B0604020202020204" pitchFamily="34" charset="0"/>
              </a:rPr>
              <a:t> = 256.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tổng quát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n</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100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100</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100 – 1</a:t>
            </a:r>
            <a:r>
              <a:rPr lang="nl-NL" sz="3700">
                <a:effectLst/>
                <a:latin typeface="Arial" panose="020B0604020202020204" pitchFamily="34" charset="0"/>
                <a:ea typeface="Times New Roman" panose="02020603050405020304" pitchFamily="18" charset="0"/>
                <a:cs typeface="Arial" panose="020B0604020202020204" pitchFamily="34" charset="0"/>
              </a:rPr>
              <a:t> = </a:t>
            </a:r>
            <a:r>
              <a:rPr lang="nl-NL" sz="3700">
                <a:effectLst/>
                <a:latin typeface="Arial" panose="020B0604020202020204" pitchFamily="34" charset="0"/>
                <a:ea typeface="Times New Roman" panose="02020603050405020304" pitchFamily="18" charset="0"/>
                <a:cs typeface="Arial" panose="020B0604020202020204" pitchFamily="34" charset="0"/>
              </a:rPr>
              <a:t>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99</a:t>
            </a:r>
            <a:r>
              <a:rPr lang="nl-NL"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04" y="1867592"/>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09703"/>
            <a:ext cx="838200" cy="842797"/>
          </a:xfrm>
          <a:prstGeom prst="rect">
            <a:avLst/>
          </a:prstGeom>
        </p:spPr>
      </p:pic>
      <p:sp>
        <p:nvSpPr>
          <p:cNvPr id="22" name="Oval Callout 21"/>
          <p:cNvSpPr/>
          <p:nvPr/>
        </p:nvSpPr>
        <p:spPr>
          <a:xfrm>
            <a:off x="8329649" y="1562100"/>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62000" y="3001610"/>
                <a:ext cx="17240787" cy="5513304"/>
              </a:xfrm>
              <a:prstGeom prst="rect">
                <a:avLst/>
              </a:prstGeom>
            </p:spPr>
            <p:txBody>
              <a:bodyPr wrap="square">
                <a:spAutoFit/>
              </a:bodyPr>
              <a:lstStyle/>
              <a:p>
                <a:pPr lvl="0" algn="just">
                  <a:lnSpc>
                    <a:spcPct val="150000"/>
                  </a:lnSpc>
                  <a:defRPr/>
                </a:pP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b) Cấp số nhân đã cho có số hạng đầu u</a:t>
                </a:r>
                <a:r>
                  <a:rPr lang="nl-NL" sz="3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 2 và công bội là: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5 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128</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100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198</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197</m:t>
                            </m:r>
                          </m:sup>
                        </m:sSup>
                      </m:den>
                    </m:f>
                  </m:oMath>
                </a14:m>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62000" y="3001610"/>
                <a:ext cx="17240787" cy="5513304"/>
              </a:xfrm>
              <a:prstGeom prst="rect">
                <a:avLst/>
              </a:prstGeom>
              <a:blipFill>
                <a:blip r:embed="rId13"/>
                <a:stretch>
                  <a:fillRect l="-1096" b="-552"/>
                </a:stretch>
              </a:blipFill>
            </p:spPr>
            <p:txBody>
              <a:bodyPr/>
              <a:lstStyle/>
              <a:p>
                <a:r>
                  <a:rPr lang="en-US">
                    <a:noFill/>
                  </a:rPr>
                  <a:t> </a:t>
                </a:r>
              </a:p>
            </p:txBody>
          </p:sp>
        </mc:Fallback>
      </mc:AlternateContent>
    </p:spTree>
    <p:extLst>
      <p:ext uri="{BB962C8B-B14F-4D97-AF65-F5344CB8AC3E}">
        <p14:creationId xmlns:p14="http://schemas.microsoft.com/office/powerpoint/2010/main" val="3345554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grpSp>
        <p:nvGrpSpPr>
          <p:cNvPr id="15" name="Group 14"/>
          <p:cNvGrpSpPr/>
          <p:nvPr/>
        </p:nvGrpSpPr>
        <p:grpSpPr>
          <a:xfrm>
            <a:off x="855047" y="1028700"/>
            <a:ext cx="5333999" cy="1066800"/>
            <a:chOff x="381000" y="190500"/>
            <a:chExt cx="4724400" cy="1066800"/>
          </a:xfrm>
        </p:grpSpPr>
        <p:sp>
          <p:nvSpPr>
            <p:cNvPr id="16" name="Rectangle 15"/>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2.16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Rectangle 1"/>
              <p:cNvSpPr>
                <a:spLocks noChangeArrowheads="1"/>
              </p:cNvSpPr>
              <p:nvPr/>
            </p:nvSpPr>
            <p:spPr bwMode="auto">
              <a:xfrm>
                <a:off x="855046" y="2422062"/>
                <a:ext cx="16518553" cy="6572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rgbClr val="000000"/>
                    </a:solidFill>
                    <a:effectLst/>
                    <a:ea typeface="OpenSans"/>
                  </a:rPr>
                  <a:t>Viết năm số hạng đầu của mỗi dãy số </a:t>
                </a:r>
                <a:r>
                  <a:rPr lang="nl-NL" sz="4000">
                    <a:ea typeface="Cambria Math" panose="020405030504060302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en-US" sz="4000" b="0" i="0" u="none" strike="noStrike" cap="none" normalizeH="0" baseline="0" smtClean="0">
                    <a:ln>
                      <a:noFill/>
                    </a:ln>
                    <a:solidFill>
                      <a:srgbClr val="000000"/>
                    </a:solidFill>
                    <a:effectLst/>
                    <a:ea typeface="OpenSans"/>
                  </a:rPr>
                  <a:t>sau và xét xem nó có phải là cấp số </a:t>
                </a:r>
                <a:r>
                  <a:rPr kumimoji="0" lang="en-US" altLang="en-US" sz="4000" b="0" i="0" u="none" strike="noStrike" cap="none" normalizeH="0" baseline="0" smtClean="0">
                    <a:ln>
                      <a:noFill/>
                    </a:ln>
                    <a:solidFill>
                      <a:srgbClr val="000000"/>
                    </a:solidFill>
                    <a:effectLst/>
                    <a:ea typeface="OpenSans"/>
                  </a:rPr>
                  <a:t>nhân </a:t>
                </a:r>
                <a:r>
                  <a:rPr kumimoji="0" lang="en-US" altLang="en-US" sz="4000" b="0" i="0" u="none" strike="noStrike" cap="none" normalizeH="0" baseline="0" smtClean="0">
                    <a:ln>
                      <a:noFill/>
                    </a:ln>
                    <a:solidFill>
                      <a:srgbClr val="000000"/>
                    </a:solidFill>
                    <a:effectLst/>
                    <a:ea typeface="OpenSans"/>
                  </a:rPr>
                  <a:t>không. Nếu dãy số đó là cấp số </a:t>
                </a:r>
                <a:r>
                  <a:rPr kumimoji="0" lang="en-US" altLang="en-US" sz="4000" b="0" i="0" u="none" strike="noStrike" cap="none" normalizeH="0" baseline="0" smtClean="0">
                    <a:ln>
                      <a:noFill/>
                    </a:ln>
                    <a:solidFill>
                      <a:srgbClr val="000000"/>
                    </a:solidFill>
                    <a:effectLst/>
                    <a:ea typeface="OpenSans"/>
                  </a:rPr>
                  <a:t>nhân, </a:t>
                </a:r>
                <a:r>
                  <a:rPr kumimoji="0" lang="en-US" altLang="en-US" sz="4000" b="0" i="0" u="none" strike="noStrike" cap="none" normalizeH="0" baseline="0" smtClean="0">
                    <a:ln>
                      <a:noFill/>
                    </a:ln>
                    <a:solidFill>
                      <a:srgbClr val="000000"/>
                    </a:solidFill>
                    <a:effectLst/>
                    <a:ea typeface="OpenSans"/>
                  </a:rPr>
                  <a:t>hãy tìm công</a:t>
                </a:r>
                <a:r>
                  <a:rPr kumimoji="0" lang="en-US" altLang="en-US" sz="4000" b="0" i="0" u="none" strike="noStrike" cap="none" normalizeH="0" smtClean="0">
                    <a:ln>
                      <a:noFill/>
                    </a:ln>
                    <a:solidFill>
                      <a:srgbClr val="000000"/>
                    </a:solidFill>
                    <a:effectLst/>
                    <a:ea typeface="OpenSans"/>
                  </a:rPr>
                  <a:t> </a:t>
                </a:r>
                <a:r>
                  <a:rPr kumimoji="0" lang="en-US" altLang="en-US" sz="4000" b="0" i="0" u="none" strike="noStrike" cap="none" normalizeH="0" baseline="0" smtClean="0">
                    <a:ln>
                      <a:noFill/>
                    </a:ln>
                    <a:solidFill>
                      <a:srgbClr val="000000"/>
                    </a:solidFill>
                    <a:effectLst/>
                    <a:ea typeface="OpenSans"/>
                  </a:rPr>
                  <a:t>bội</a:t>
                </a:r>
                <a:r>
                  <a:rPr kumimoji="0" lang="en-US" altLang="en-US" sz="4000" b="0" i="1" u="none" strike="noStrike" cap="none" normalizeH="0" baseline="0" smtClean="0">
                    <a:ln>
                      <a:noFill/>
                    </a:ln>
                    <a:solidFill>
                      <a:srgbClr val="000000"/>
                    </a:solidFill>
                    <a:effectLst/>
                    <a:ea typeface="OpenSans"/>
                  </a:rPr>
                  <a:t>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Sans"/>
                      </a:rPr>
                      <m:t>𝑞</m:t>
                    </m:r>
                  </m:oMath>
                </a14:m>
                <a:r>
                  <a:rPr kumimoji="0" lang="en-US" altLang="en-US" sz="4000" b="0" i="0" u="none" strike="noStrike" cap="none" normalizeH="0" baseline="0" smtClean="0">
                    <a:ln>
                      <a:noFill/>
                    </a:ln>
                    <a:solidFill>
                      <a:srgbClr val="000000"/>
                    </a:solidFill>
                    <a:effectLst/>
                    <a:ea typeface="OpenSans"/>
                  </a:rPr>
                  <a:t> và viết số hạng tổng quát của nó dưới dạng </a:t>
                </a:r>
                <a14:m>
                  <m:oMath xmlns:m="http://schemas.openxmlformats.org/officeDocument/2006/math">
                    <m:sSub>
                      <m:sSub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bPr>
                      <m:e>
                        <m:r>
                          <a:rPr kumimoji="0" lang="en-US" altLang="en-US" sz="4000" b="0" i="1" u="none" strike="noStrike" cap="none" normalizeH="0" baseline="0" smtClean="0">
                            <a:ln>
                              <a:noFill/>
                            </a:ln>
                            <a:solidFill>
                              <a:srgbClr val="000000"/>
                            </a:solidFill>
                            <a:effectLst/>
                            <a:latin typeface="Cambria Math" panose="02040503050406030204" pitchFamily="18" charset="0"/>
                          </a:rPr>
                          <m:t>𝑢</m:t>
                        </m:r>
                      </m:e>
                      <m:sub>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lang="en-US" altLang="en-US" sz="4000" b="0" i="1" smtClean="0">
                        <a:solidFill>
                          <a:srgbClr val="000000"/>
                        </a:solidFill>
                        <a:latin typeface="Cambria Math" panose="02040503050406030204" pitchFamily="18" charset="0"/>
                      </a:rPr>
                      <m:t>.</m:t>
                    </m:r>
                    <m:sSup>
                      <m:sSupPr>
                        <m:ctrlPr>
                          <a:rPr lang="en-US" altLang="en-US" sz="4000" b="0" i="1" smtClean="0">
                            <a:solidFill>
                              <a:srgbClr val="000000"/>
                            </a:solidFill>
                            <a:latin typeface="Cambria Math" panose="02040503050406030204" pitchFamily="18" charset="0"/>
                          </a:rPr>
                        </m:ctrlPr>
                      </m:sSupPr>
                      <m:e>
                        <m:r>
                          <a:rPr lang="en-US" altLang="en-US" sz="4000" b="0" i="1" smtClean="0">
                            <a:solidFill>
                              <a:srgbClr val="000000"/>
                            </a:solidFill>
                            <a:latin typeface="Cambria Math" panose="02040503050406030204" pitchFamily="18" charset="0"/>
                          </a:rPr>
                          <m:t>𝑞</m:t>
                        </m:r>
                      </m:e>
                      <m:sup>
                        <m:r>
                          <a:rPr lang="en-US" altLang="en-US" sz="4000" b="0" i="1" smtClean="0">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p>
                    </m:sSup>
                  </m:oMath>
                </a14:m>
                <a:endParaRPr kumimoji="0" lang="en-US" altLang="en-US" sz="4000" b="0" i="0" u="none" strike="noStrike" cap="none" normalizeH="0" baseline="0" smtClean="0">
                  <a:ln>
                    <a:noFill/>
                  </a:ln>
                  <a:solidFill>
                    <a:srgbClr val="000000"/>
                  </a:solidFill>
                  <a:effectLst/>
                  <a:ea typeface="OpenSans"/>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a</a:t>
                </a:r>
                <a:r>
                  <a:rPr kumimoji="0" lang="en-US" altLang="en-US" sz="4000" b="0" i="0" u="none" strike="noStrike" cap="none" normalizeH="0" baseline="0" smtClean="0">
                    <a:ln>
                      <a:noFill/>
                    </a:ln>
                    <a:solidFill>
                      <a:srgbClr val="000000"/>
                    </a:solidFill>
                    <a:effectLst/>
                    <a:ea typeface="OpenSans"/>
                  </a:rPr>
                  <a:t>)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=5</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oMath>
                </a14:m>
                <a:r>
                  <a:rPr kumimoji="0" lang="en-US" altLang="en-US" sz="4000" b="0" i="0" u="none" strike="noStrike" cap="none" normalizeH="0" baseline="0" smtClean="0">
                    <a:ln>
                      <a:noFill/>
                    </a:ln>
                    <a:solidFill>
                      <a:srgbClr val="000000"/>
                    </a:solidFill>
                    <a:effectLst/>
                    <a:ea typeface="MJXc-TeX-main-R"/>
                  </a:rPr>
                  <a:t>;</a:t>
                </a:r>
              </a:p>
              <a:p>
                <a:pPr lvl="0" algn="just">
                  <a:lnSpc>
                    <a:spcPct val="150000"/>
                  </a:lnSpc>
                </a:pPr>
                <a:r>
                  <a:rPr kumimoji="0" lang="en-US" altLang="en-US" sz="4000" b="0" i="0" u="none" strike="noStrike" cap="none" normalizeH="0" baseline="0" smtClean="0">
                    <a:ln>
                      <a:noFill/>
                    </a:ln>
                    <a:solidFill>
                      <a:srgbClr val="000000"/>
                    </a:solidFill>
                    <a:effectLst/>
                    <a:ea typeface="OpenSans"/>
                  </a:rPr>
                  <a:t>b)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4000" b="0" i="1" u="none" strike="noStrike" cap="none" normalizeH="0" baseline="0" smtClean="0">
                            <a:ln>
                              <a:noFill/>
                            </a:ln>
                            <a:solidFill>
                              <a:srgbClr val="000000"/>
                            </a:solidFill>
                            <a:effectLst/>
                            <a:latin typeface="Cambria Math" panose="02040503050406030204" pitchFamily="18" charset="0"/>
                          </a:rPr>
                          <m:t>5</m:t>
                        </m:r>
                      </m:e>
                      <m:sup>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p>
                    </m:sSup>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c)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d)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1</m:t>
                        </m:r>
                      </m:sub>
                    </m:sSub>
                    <m:r>
                      <a:rPr lang="en-US" altLang="en-US" sz="4000" i="1">
                        <a:solidFill>
                          <a:srgbClr val="000000"/>
                        </a:solidFill>
                        <a:latin typeface="Cambria Math" panose="02040503050406030204" pitchFamily="18" charset="0"/>
                        <a:ea typeface="MJXc-TeX-main-R"/>
                      </a:rPr>
                      <m:t>=</m:t>
                    </m:r>
                    <m:r>
                      <a:rPr lang="en-US" altLang="en-US" sz="4000" b="0" i="1" smtClean="0">
                        <a:solidFill>
                          <a:srgbClr val="000000"/>
                        </a:solidFill>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𝑢𝑛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5</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−1</m:t>
                        </m:r>
                      </m:sub>
                    </m:sSub>
                  </m:oMath>
                </a14:m>
                <a:r>
                  <a:rPr kumimoji="0" lang="en-US" altLang="en-US" sz="4000" b="0" i="0" u="none" strike="noStrike" cap="none" normalizeH="0" baseline="0" smtClean="0">
                    <a:ln>
                      <a:noFill/>
                    </a:ln>
                    <a:solidFill>
                      <a:srgbClr val="000000"/>
                    </a:solidFill>
                    <a:effectLst/>
                    <a:ea typeface="OpenSans"/>
                  </a:rPr>
                  <a:t>.</a:t>
                </a:r>
                <a:endParaRPr kumimoji="0" lang="en-US" altLang="en-US" sz="4000" b="0" i="0" u="none" strike="noStrike" cap="none" normalizeH="0" baseline="0" smtClean="0">
                  <a:ln>
                    <a:noFill/>
                  </a:ln>
                  <a:solidFill>
                    <a:srgbClr val="000000"/>
                  </a:solidFill>
                  <a:effectLst/>
                  <a:ea typeface="OpenSans"/>
                </a:endParaRPr>
              </a:p>
            </p:txBody>
          </p:sp>
        </mc:Choice>
        <mc:Fallback>
          <p:sp>
            <p:nvSpPr>
              <p:cNvPr id="18" name="Rectangle 1"/>
              <p:cNvSpPr>
                <a:spLocks noRot="1" noChangeAspect="1" noMove="1" noResize="1" noEditPoints="1" noAdjustHandles="1" noChangeArrowheads="1" noChangeShapeType="1" noTextEdit="1"/>
              </p:cNvSpPr>
              <p:nvPr/>
            </p:nvSpPr>
            <p:spPr bwMode="auto">
              <a:xfrm>
                <a:off x="855046" y="2422062"/>
                <a:ext cx="16518553" cy="6572184"/>
              </a:xfrm>
              <a:prstGeom prst="rect">
                <a:avLst/>
              </a:prstGeom>
              <a:blipFill>
                <a:blip r:embed="rId6"/>
                <a:stretch>
                  <a:fillRect l="-1845" r="-1882" b="-17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795777" y="6571695"/>
            <a:ext cx="1981375" cy="3360373"/>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smtClean="0">
                  <a:solidFill>
                    <a:schemeClr val="bg1"/>
                  </a:solidFill>
                  <a:latin typeface="Arial" panose="020B0604020202020204" pitchFamily="34" charset="0"/>
                  <a:cs typeface="Arial" panose="020B0604020202020204" pitchFamily="34" charset="0"/>
                </a:rPr>
                <a:t>NỘI DUNG BÀI HỌC</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9" name="Group 8"/>
          <p:cNvGrpSpPr/>
          <p:nvPr/>
        </p:nvGrpSpPr>
        <p:grpSpPr>
          <a:xfrm>
            <a:off x="2907122" y="3486463"/>
            <a:ext cx="14845172" cy="1173468"/>
            <a:chOff x="3886200" y="3479838"/>
            <a:chExt cx="14845172" cy="1173468"/>
          </a:xfrm>
        </p:grpSpPr>
        <p:sp>
          <p:nvSpPr>
            <p:cNvPr id="24" name="Rectangle 23"/>
            <p:cNvSpPr/>
            <p:nvPr/>
          </p:nvSpPr>
          <p:spPr>
            <a:xfrm>
              <a:off x="5396372" y="3479838"/>
              <a:ext cx="13335000" cy="1005916"/>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Định nghĩa</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grpSp>
        <p:nvGrpSpPr>
          <p:cNvPr id="8" name="Group 7"/>
          <p:cNvGrpSpPr/>
          <p:nvPr/>
        </p:nvGrpSpPr>
        <p:grpSpPr>
          <a:xfrm>
            <a:off x="2907122" y="4862571"/>
            <a:ext cx="6764338" cy="1438602"/>
            <a:chOff x="3866147" y="6394784"/>
            <a:chExt cx="6764338" cy="1438602"/>
          </a:xfrm>
        </p:grpSpPr>
        <p:sp>
          <p:nvSpPr>
            <p:cNvPr id="7" name="Rectangle 6"/>
            <p:cNvSpPr/>
            <p:nvPr/>
          </p:nvSpPr>
          <p:spPr>
            <a:xfrm>
              <a:off x="5380330" y="6394784"/>
              <a:ext cx="5250155"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a:t>
              </a:r>
              <a:endPar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20"/>
          <a:stretch>
            <a:fillRect/>
          </a:stretch>
        </p:blipFill>
        <p:spPr>
          <a:xfrm>
            <a:off x="15922073" y="2053268"/>
            <a:ext cx="1487553" cy="2213040"/>
          </a:xfrm>
          <a:prstGeom prst="rect">
            <a:avLst/>
          </a:prstGeom>
        </p:spPr>
      </p:pic>
      <p:grpSp>
        <p:nvGrpSpPr>
          <p:cNvPr id="28" name="Group 27"/>
          <p:cNvGrpSpPr/>
          <p:nvPr/>
        </p:nvGrpSpPr>
        <p:grpSpPr>
          <a:xfrm>
            <a:off x="2915143" y="6610482"/>
            <a:ext cx="13064128" cy="1438602"/>
            <a:chOff x="3866147" y="6394784"/>
            <a:chExt cx="13064128" cy="1438602"/>
          </a:xfrm>
        </p:grpSpPr>
        <p:sp>
          <p:nvSpPr>
            <p:cNvPr id="29" name="Rectangle 28"/>
            <p:cNvSpPr/>
            <p:nvPr/>
          </p:nvSpPr>
          <p:spPr>
            <a:xfrm>
              <a:off x="5364288" y="6394784"/>
              <a:ext cx="11565987"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Tổng n số hạng đầu của một cấp số nhân</a:t>
              </a:r>
              <a:endPar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0" name="Group 29"/>
            <p:cNvGrpSpPr/>
            <p:nvPr/>
          </p:nvGrpSpPr>
          <p:grpSpPr>
            <a:xfrm>
              <a:off x="3866147" y="6677413"/>
              <a:ext cx="1236936" cy="1155973"/>
              <a:chOff x="2315060" y="3149849"/>
              <a:chExt cx="1236936" cy="1155973"/>
            </a:xfrm>
          </p:grpSpPr>
          <p:pic>
            <p:nvPicPr>
              <p:cNvPr id="31"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32" name="TextBox 31"/>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752600" y="2095500"/>
                <a:ext cx="14478000" cy="6721455"/>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 </a:t>
                </a:r>
              </a:p>
              <a:p>
                <a:pPr marL="571500" lvl="0" indent="-571500" algn="just">
                  <a:lnSpc>
                    <a:spcPct val="150000"/>
                  </a:lnSpc>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5.1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10;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5.3 = 15;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5.4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20;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5.5 = 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2095500"/>
                <a:ext cx="14478000" cy="6721455"/>
              </a:xfrm>
              <a:prstGeom prst="rect">
                <a:avLst/>
              </a:prstGeom>
              <a:blipFill>
                <a:blip r:embed="rId7"/>
                <a:stretch>
                  <a:fillRect l="-1389" r="-1347" b="-1089"/>
                </a:stretch>
              </a:blipFill>
            </p:spPr>
            <p:txBody>
              <a:bodyPr/>
              <a:lstStyle/>
              <a:p>
                <a:r>
                  <a:rPr lang="en-US">
                    <a:noFill/>
                  </a:rPr>
                  <a:t> </a:t>
                </a:r>
              </a:p>
            </p:txBody>
          </p:sp>
        </mc:Fallback>
      </mc:AlternateContent>
    </p:spTree>
    <p:extLst>
      <p:ext uri="{BB962C8B-B14F-4D97-AF65-F5344CB8AC3E}">
        <p14:creationId xmlns:p14="http://schemas.microsoft.com/office/powerpoint/2010/main" val="730243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5" dur="500"/>
                                        <p:tgtEl>
                                          <p:spTgt spid="7">
                                            <p:txEl>
                                              <p:pRg st="4" end="4"/>
                                            </p:txEl>
                                          </p:spTgt>
                                        </p:tgtEl>
                                      </p:cBhvr>
                                    </p:animEffect>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295400" y="1856054"/>
                <a:ext cx="14706600" cy="7707046"/>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625;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Caudex"/>
                    <a:cs typeface="Arial" panose="020B0604020202020204" pitchFamily="34" charset="0"/>
                  </a:rPr>
                  <a:t>Với </a:t>
                </a:r>
                <a:r>
                  <a:rPr lang="nl-NL" sz="3800">
                    <a:solidFill>
                      <a:prstClr val="black"/>
                    </a:solidFill>
                    <a:latin typeface="Arial" panose="020B0604020202020204" pitchFamily="34" charset="0"/>
                    <a:ea typeface="Caudex"/>
                    <a:cs typeface="Arial" panose="020B0604020202020204" pitchFamily="34" charset="0"/>
                  </a:rPr>
                  <a:t>mọi n ≥ 2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công bội q = 5 và số hạng tổng quát là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 + 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95400" y="1856054"/>
                <a:ext cx="14706600" cy="7707046"/>
              </a:xfrm>
              <a:prstGeom prst="rect">
                <a:avLst/>
              </a:prstGeom>
              <a:blipFill>
                <a:blip r:embed="rId7"/>
                <a:stretch>
                  <a:fillRect l="-1368" r="-1327" b="-791"/>
                </a:stretch>
              </a:blipFill>
            </p:spPr>
            <p:txBody>
              <a:bodyPr/>
              <a:lstStyle/>
              <a:p>
                <a:r>
                  <a:rPr lang="en-US">
                    <a:noFill/>
                  </a:rPr>
                  <a:t> </a:t>
                </a:r>
              </a:p>
            </p:txBody>
          </p:sp>
        </mc:Fallback>
      </mc:AlternateContent>
    </p:spTree>
    <p:extLst>
      <p:ext uri="{BB962C8B-B14F-4D97-AF65-F5344CB8AC3E}">
        <p14:creationId xmlns:p14="http://schemas.microsoft.com/office/powerpoint/2010/main" val="84017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0" dur="500"/>
                                        <p:tgtEl>
                                          <p:spTgt spid="7">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3" dur="500"/>
                                        <p:tgtEl>
                                          <p:spTgt spid="7">
                                            <p:txEl>
                                              <p:pRg st="5" end="5"/>
                                            </p:txEl>
                                          </p:spTgt>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338768" y="2421503"/>
                <a:ext cx="14706600" cy="5760423"/>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2.1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3.2 = 6;</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4.6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24;</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5.24 = 120.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8768" y="2421503"/>
                <a:ext cx="14706600" cy="5760423"/>
              </a:xfrm>
              <a:prstGeom prst="rect">
                <a:avLst/>
              </a:prstGeom>
              <a:blipFill>
                <a:blip r:embed="rId7"/>
                <a:stretch>
                  <a:fillRect l="-1368" b="-1481"/>
                </a:stretch>
              </a:blipFill>
            </p:spPr>
            <p:txBody>
              <a:bodyPr/>
              <a:lstStyle/>
              <a:p>
                <a:r>
                  <a:rPr lang="en-US">
                    <a:noFill/>
                  </a:rPr>
                  <a:t> </a:t>
                </a:r>
              </a:p>
            </p:txBody>
          </p:sp>
        </mc:Fallback>
      </mc:AlternateContent>
    </p:spTree>
    <p:extLst>
      <p:ext uri="{BB962C8B-B14F-4D97-AF65-F5344CB8AC3E}">
        <p14:creationId xmlns:p14="http://schemas.microsoft.com/office/powerpoint/2010/main" val="936813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anim calcmode="lin" valueType="num">
                                      <p:cBhvr>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143000" y="2095500"/>
                <a:ext cx="15163800" cy="6637586"/>
              </a:xfrm>
              <a:prstGeom prst="rect">
                <a:avLst/>
              </a:prstGeom>
            </p:spPr>
            <p:txBody>
              <a:bodyPr wrap="square">
                <a:spAutoFit/>
              </a:bodyPr>
              <a:lstStyle/>
              <a:p>
                <a:pPr algn="just">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d) </a:t>
                </a:r>
              </a:p>
              <a:p>
                <a:pPr marL="571500" indent="-571500" algn="just">
                  <a:lnSpc>
                    <a:spcPct val="150000"/>
                  </a:lnSpc>
                  <a:spcAft>
                    <a:spcPts val="0"/>
                  </a:spcAft>
                  <a:buFont typeface="Arial" panose="020B0604020202020204" pitchFamily="34" charset="0"/>
                  <a:buChar char="•"/>
                </a:pPr>
                <a:r>
                  <a:rPr lang="nl-NL" sz="3800" smtClean="0">
                    <a:effectLst/>
                    <a:latin typeface="Arial" panose="020B0604020202020204" pitchFamily="34" charset="0"/>
                    <a:ea typeface="Times New Roman" panose="02020603050405020304" pitchFamily="18" charset="0"/>
                    <a:cs typeface="Arial" panose="020B0604020202020204" pitchFamily="34" charset="0"/>
                  </a:rPr>
                  <a:t>Năm </a:t>
                </a:r>
                <a:r>
                  <a:rPr lang="nl-NL" sz="3800">
                    <a:effectLst/>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5.1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5.5 = 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5.25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125;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5.125 = 625.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effectLst/>
                    <a:latin typeface="Arial" panose="020B0604020202020204" pitchFamily="34" charset="0"/>
                    <a:ea typeface="Times New Roman" panose="02020603050405020304" pitchFamily="18" charset="0"/>
                    <a:cs typeface="Arial" panose="020B0604020202020204" pitchFamily="34" charset="0"/>
                  </a:rPr>
                  <a:t>Ta </a:t>
                </a:r>
                <a:r>
                  <a:rPr lang="nl-NL" sz="380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oMath>
                </a14:m>
                <a:r>
                  <a:rPr lang="nl-NL" sz="3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Vậy dãy số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 công bội q = 5 và có số hạng tổng quát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1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43000" y="2095500"/>
                <a:ext cx="15163800" cy="6637586"/>
              </a:xfrm>
              <a:prstGeom prst="rect">
                <a:avLst/>
              </a:prstGeom>
              <a:blipFill>
                <a:blip r:embed="rId7"/>
                <a:stretch>
                  <a:fillRect l="-1327" r="-1287" b="-1102"/>
                </a:stretch>
              </a:blipFill>
            </p:spPr>
            <p:txBody>
              <a:bodyPr/>
              <a:lstStyle/>
              <a:p>
                <a:r>
                  <a:rPr lang="en-US">
                    <a:noFill/>
                  </a:rPr>
                  <a:t> </a:t>
                </a:r>
              </a:p>
            </p:txBody>
          </p:sp>
        </mc:Fallback>
      </mc:AlternateContent>
    </p:spTree>
    <p:extLst>
      <p:ext uri="{BB962C8B-B14F-4D97-AF65-F5344CB8AC3E}">
        <p14:creationId xmlns:p14="http://schemas.microsoft.com/office/powerpoint/2010/main" val="1325742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wipe(down)">
                                      <p:cBhvr>
                                        <p:cTn id="20" dur="500"/>
                                        <p:tgtEl>
                                          <p:spTgt spid="9">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randombar(horizontal)">
                                      <p:cBhvr>
                                        <p:cTn id="2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
        <p:nvSpPr>
          <p:cNvPr id="3" name="AutoShape 3"/>
          <p:cNvSpPr/>
          <p:nvPr/>
        </p:nvSpPr>
        <p:spPr>
          <a:xfrm>
            <a:off x="152400" y="342900"/>
            <a:ext cx="17830800" cy="9950504"/>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07569">
            <a:off x="17060153" y="-161346"/>
            <a:ext cx="1231526" cy="1238280"/>
          </a:xfrm>
          <a:prstGeom prst="rect">
            <a:avLst/>
          </a:prstGeom>
        </p:spPr>
      </p:pic>
      <p:sp>
        <p:nvSpPr>
          <p:cNvPr id="20" name="Oval Callout 19"/>
          <p:cNvSpPr/>
          <p:nvPr/>
        </p:nvSpPr>
        <p:spPr>
          <a:xfrm>
            <a:off x="8305800" y="3589767"/>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533400" y="1663363"/>
            <a:ext cx="16920118" cy="1846659"/>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ea typeface="Calibri" panose="020F0502020204030204" pitchFamily="34" charset="0"/>
              </a:rPr>
              <a:t>Một cấp số nhân có số hạng thứ 6 bằng 96 và số hạng thứ 3 bằng 12. Tìm số hạng thứ 50 của cấp số nhân </a:t>
            </a:r>
            <a:r>
              <a:rPr lang="en-US" sz="3800">
                <a:solidFill>
                  <a:srgbClr val="000000"/>
                </a:solidFill>
                <a:latin typeface="Arial" panose="020B0604020202020204" pitchFamily="34" charset="0"/>
                <a:ea typeface="Calibri" panose="020F0502020204030204" pitchFamily="34" charset="0"/>
              </a:rPr>
              <a:t>này</a:t>
            </a:r>
            <a:r>
              <a:rPr lang="en-US" sz="3800" smtClean="0">
                <a:solidFill>
                  <a:srgbClr val="000000"/>
                </a:solidFill>
                <a:latin typeface="Arial" panose="020B0604020202020204" pitchFamily="34" charset="0"/>
                <a:ea typeface="Calibri" panose="020F0502020204030204" pitchFamily="34" charset="0"/>
              </a:rPr>
              <a:t>.</a:t>
            </a:r>
            <a:endParaRPr lang="en-US" sz="3800">
              <a:solidFill>
                <a:srgbClr val="000000"/>
              </a:solidFill>
              <a:latin typeface="Arial" panose="020B0604020202020204" pitchFamily="34" charset="0"/>
              <a:ea typeface="Calibri" panose="020F0502020204030204" pitchFamily="34" charset="0"/>
            </a:endParaRPr>
          </a:p>
        </p:txBody>
      </p:sp>
      <p:grpSp>
        <p:nvGrpSpPr>
          <p:cNvPr id="18" name="Group 17"/>
          <p:cNvGrpSpPr/>
          <p:nvPr/>
        </p:nvGrpSpPr>
        <p:grpSpPr>
          <a:xfrm>
            <a:off x="648504" y="571500"/>
            <a:ext cx="5333999" cy="1066800"/>
            <a:chOff x="381000" y="190500"/>
            <a:chExt cx="4724400" cy="1066800"/>
          </a:xfrm>
        </p:grpSpPr>
        <p:sp>
          <p:nvSpPr>
            <p:cNvPr id="23" name="Rectangle 22"/>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2.17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668557" y="4771312"/>
                <a:ext cx="16784961" cy="5096588"/>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cấp số nhân có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và công bội q. Khi đó theo bài ra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6</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6 – 1 </a:t>
                </a:r>
                <a:r>
                  <a:rPr lang="nl-NL" sz="380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96 và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3 – 1</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12.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b>
                        </m:sSub>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sup>
                        </m:sSup>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96</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=8→</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thay vào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 được:</a:t>
                </a:r>
              </a:p>
              <a:p>
                <a:pPr algn="ctr">
                  <a:lnSpc>
                    <a:spcPct val="150000"/>
                  </a:lnSpc>
                  <a:spcAft>
                    <a:spcPts val="0"/>
                  </a:spcAft>
                </a:pP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Vậy số hạng thứ 50 của cấp số nhân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50</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49</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8557" y="4771312"/>
                <a:ext cx="16784961" cy="5096588"/>
              </a:xfrm>
              <a:prstGeom prst="rect">
                <a:avLst/>
              </a:prstGeom>
              <a:blipFill>
                <a:blip r:embed="rId14"/>
                <a:stretch>
                  <a:fillRect l="-1199" r="-1126" b="-1675"/>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anim calcmode="lin" valueType="num">
                                      <p:cBhvr>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35400" y="8801100"/>
            <a:ext cx="1581171" cy="1172879"/>
          </a:xfrm>
          <a:prstGeom prst="rect">
            <a:avLst/>
          </a:prstGeom>
        </p:spPr>
      </p:pic>
      <p:sp>
        <p:nvSpPr>
          <p:cNvPr id="22" name="Oval Callout 21"/>
          <p:cNvSpPr/>
          <p:nvPr/>
        </p:nvSpPr>
        <p:spPr>
          <a:xfrm>
            <a:off x="8321842" y="3238500"/>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072903" y="342900"/>
            <a:ext cx="15614897" cy="2800023"/>
            <a:chOff x="947764" y="342900"/>
            <a:chExt cx="15614897" cy="2800023"/>
          </a:xfrm>
        </p:grpSpPr>
        <p:sp>
          <p:nvSpPr>
            <p:cNvPr id="21" name="Rectangle 20"/>
            <p:cNvSpPr/>
            <p:nvPr/>
          </p:nvSpPr>
          <p:spPr>
            <a:xfrm>
              <a:off x="947764" y="419100"/>
              <a:ext cx="15614897" cy="2723823"/>
            </a:xfrm>
            <a:prstGeom prst="rect">
              <a:avLst/>
            </a:prstGeom>
          </p:spPr>
          <p:txBody>
            <a:bodyPr wrap="square">
              <a:spAutoFit/>
            </a:bodyPr>
            <a:lstStyle/>
            <a:p>
              <a:pPr lvl="0" algn="just">
                <a:lnSpc>
                  <a:spcPct val="150000"/>
                </a:lnSpc>
                <a:defRPr/>
              </a:pPr>
              <a:r>
                <a:rPr lang="en-US" sz="3800" smtClean="0">
                  <a:solidFill>
                    <a:srgbClr val="000000"/>
                  </a:solidFill>
                  <a:latin typeface="Arial" panose="020B0604020202020204" pitchFamily="34" charset="0"/>
                  <a:ea typeface="Calibri" panose="020F0502020204030204" pitchFamily="34" charset="0"/>
                </a:rPr>
                <a:t>                                         Một </a:t>
              </a:r>
              <a:r>
                <a:rPr lang="en-US" sz="3800">
                  <a:solidFill>
                    <a:srgbClr val="000000"/>
                  </a:solidFill>
                  <a:latin typeface="Arial" panose="020B0604020202020204" pitchFamily="34" charset="0"/>
                  <a:ea typeface="Calibri" panose="020F0502020204030204" pitchFamily="34" charset="0"/>
                </a:rPr>
                <a:t>cấp số nhân có số hạng đầu bằng 5 và công bội bằng 2. Hỏi phải lấy tổng của bao nhiêu số hạng đầu của cấp số nhân này để có tổng </a:t>
              </a:r>
              <a:r>
                <a:rPr lang="en-US" sz="3800">
                  <a:solidFill>
                    <a:srgbClr val="000000"/>
                  </a:solidFill>
                  <a:latin typeface="Arial" panose="020B0604020202020204" pitchFamily="34" charset="0"/>
                  <a:ea typeface="Calibri" panose="020F0502020204030204" pitchFamily="34" charset="0"/>
                </a:rPr>
                <a:t>bằng </a:t>
              </a:r>
              <a:r>
                <a:rPr lang="en-US" sz="3800" smtClean="0">
                  <a:solidFill>
                    <a:srgbClr val="000000"/>
                  </a:solidFill>
                  <a:latin typeface="Arial" panose="020B0604020202020204" pitchFamily="34" charset="0"/>
                  <a:ea typeface="Calibri" panose="020F0502020204030204" pitchFamily="34" charset="0"/>
                </a:rPr>
                <a:t>5 115?</a:t>
              </a:r>
              <a:endParaRPr lang="en-US" sz="3800">
                <a:solidFill>
                  <a:srgbClr val="000000"/>
                </a:solidFill>
                <a:latin typeface="Arial" panose="020B0604020202020204" pitchFamily="34" charset="0"/>
                <a:ea typeface="Calibri" panose="020F0502020204030204" pitchFamily="34" charset="0"/>
              </a:endParaRPr>
            </a:p>
          </p:txBody>
        </p:sp>
        <p:grpSp>
          <p:nvGrpSpPr>
            <p:cNvPr id="14" name="Group 13"/>
            <p:cNvGrpSpPr/>
            <p:nvPr/>
          </p:nvGrpSpPr>
          <p:grpSpPr>
            <a:xfrm>
              <a:off x="947764" y="3429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2.18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mc:AlternateContent xmlns:mc="http://schemas.openxmlformats.org/markup-compatibility/2006">
        <mc:Choice xmlns:a14="http://schemas.microsoft.com/office/drawing/2010/main" Requires="a14">
          <p:sp>
            <p:nvSpPr>
              <p:cNvPr id="5" name="Rectangle 4"/>
              <p:cNvSpPr/>
              <p:nvPr/>
            </p:nvSpPr>
            <p:spPr>
              <a:xfrm>
                <a:off x="1117019" y="4305300"/>
                <a:ext cx="16332781" cy="5902578"/>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Cấp số nhân đã cho có số hạng đầu u</a:t>
                </a:r>
                <a:r>
                  <a:rPr lang="en-US" sz="3800" baseline="-25000">
                    <a:effectLst/>
                    <a:latin typeface="Arial" panose="020B0604020202020204" pitchFamily="34" charset="0"/>
                    <a:ea typeface="Times New Roman" panose="02020603050405020304" pitchFamily="18" charset="0"/>
                    <a:cs typeface="Arial" panose="020B0604020202020204" pitchFamily="34" charset="0"/>
                  </a:rPr>
                  <a:t>1</a:t>
                </a:r>
                <a:r>
                  <a:rPr lang="en-US" sz="3800">
                    <a:effectLst/>
                    <a:latin typeface="Arial" panose="020B0604020202020204" pitchFamily="34" charset="0"/>
                    <a:ea typeface="Times New Roman" panose="02020603050405020304" pitchFamily="18" charset="0"/>
                    <a:cs typeface="Arial" panose="020B0604020202020204" pitchFamily="34" charset="0"/>
                  </a:rPr>
                  <a:t> = 5 và công bội q = 2.</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Giả sử tổng của n số hạng đầu bằng 5 115.</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Khi đó ta 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=−5(1−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=5 115</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=−1 023⟺</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=1 024⟺</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=10</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Vậy để có tổng bằng 5 115 thì phải lấy tổng của 10 số hạng đầu của cấp số nhân đã cho.</a:t>
                </a:r>
              </a:p>
            </p:txBody>
          </p:sp>
        </mc:Choice>
        <mc:Fallback>
          <p:sp>
            <p:nvSpPr>
              <p:cNvPr id="5" name="Rectangle 4"/>
              <p:cNvSpPr>
                <a:spLocks noRot="1" noChangeAspect="1" noMove="1" noResize="1" noEditPoints="1" noAdjustHandles="1" noChangeArrowheads="1" noChangeShapeType="1" noTextEdit="1"/>
              </p:cNvSpPr>
              <p:nvPr/>
            </p:nvSpPr>
            <p:spPr>
              <a:xfrm>
                <a:off x="1117019" y="4305300"/>
                <a:ext cx="16332781" cy="5902578"/>
              </a:xfrm>
              <a:prstGeom prst="rect">
                <a:avLst/>
              </a:prstGeom>
              <a:blipFill>
                <a:blip r:embed="rId10"/>
                <a:stretch>
                  <a:fillRect l="-1231" r="-1194" b="-1342"/>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298649" y="4102493"/>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7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sp>
        <p:nvSpPr>
          <p:cNvPr id="18" name="Rectangle 17"/>
          <p:cNvSpPr/>
          <p:nvPr/>
        </p:nvSpPr>
        <p:spPr>
          <a:xfrm>
            <a:off x="1168815" y="3260911"/>
            <a:ext cx="16204785" cy="3939989"/>
          </a:xfrm>
          <a:prstGeom prst="rect">
            <a:avLst/>
          </a:prstGeom>
        </p:spPr>
        <p:txBody>
          <a:bodyPr wrap="square">
            <a:spAutoFit/>
          </a:bodyPr>
          <a:lstStyle/>
          <a:p>
            <a:pPr algn="just">
              <a:lnSpc>
                <a:spcPct val="150000"/>
              </a:lnSpc>
            </a:pPr>
            <a:r>
              <a:rPr lang="vi-VN" sz="4300">
                <a:solidFill>
                  <a:srgbClr val="000000"/>
                </a:solidFill>
                <a:latin typeface="OpenSans"/>
              </a:rPr>
              <a:t>Một công ty xây dựng mua một chiếc máy ủi với giá 3 tỉ đồng. Cứ sau mỗi năm sử dụng, giá trị của chiếc máy ủi này lại giảm 20% so với giá trị của nó trong năm liền trước đó. Tìm giá trị còn lại của chiếc máy ủi đó sau 5 năm sử </a:t>
            </a:r>
            <a:r>
              <a:rPr lang="vi-VN" sz="4300">
                <a:solidFill>
                  <a:srgbClr val="000000"/>
                </a:solidFill>
                <a:latin typeface="OpenSans"/>
              </a:rPr>
              <a:t>dụng</a:t>
            </a:r>
            <a:r>
              <a:rPr lang="vi-VN" sz="4300" smtClean="0">
                <a:solidFill>
                  <a:srgbClr val="000000"/>
                </a:solidFill>
                <a:latin typeface="OpenSans"/>
              </a:rPr>
              <a:t>.</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p:cNvGrpSpPr/>
          <p:nvPr/>
        </p:nvGrpSpPr>
        <p:grpSpPr>
          <a:xfrm>
            <a:off x="1219201" y="1866900"/>
            <a:ext cx="5333999"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48491" y="190500"/>
              <a:ext cx="46359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2.19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p:cNvPicPr>
            <a:picLocks noChangeAspect="1"/>
          </p:cNvPicPr>
          <p:nvPr/>
        </p:nvPicPr>
        <p:blipFill>
          <a:blip r:embed="rId15"/>
          <a:stretch>
            <a:fillRect/>
          </a:stretch>
        </p:blipFill>
        <p:spPr>
          <a:xfrm>
            <a:off x="7467599" y="8187382"/>
            <a:ext cx="3352800" cy="1843852"/>
          </a:xfrm>
          <a:prstGeom prst="rect">
            <a:avLst/>
          </a:prstGeom>
        </p:spPr>
      </p:pic>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sp>
        <p:nvSpPr>
          <p:cNvPr id="17" name="Oval Callout 16"/>
          <p:cNvSpPr/>
          <p:nvPr/>
        </p:nvSpPr>
        <p:spPr>
          <a:xfrm>
            <a:off x="8201759"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15"/>
          <a:stretch>
            <a:fillRect/>
          </a:stretch>
        </p:blipFill>
        <p:spPr>
          <a:xfrm>
            <a:off x="16087432" y="8046097"/>
            <a:ext cx="1947554" cy="2007267"/>
          </a:xfrm>
          <a:prstGeom prst="rect">
            <a:avLst/>
          </a:prstGeom>
        </p:spPr>
      </p:pic>
      <p:sp>
        <p:nvSpPr>
          <p:cNvPr id="4" name="Rectangle 3"/>
          <p:cNvSpPr/>
          <p:nvPr/>
        </p:nvSpPr>
        <p:spPr>
          <a:xfrm>
            <a:off x="1295399" y="2072461"/>
            <a:ext cx="15925801"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Cứ sau mỗi năm sử dụng, giá trị của chiếc máy ủi giảm 20% so với giá trị của nó trong năm liền trước đó, tức là giá trị của chiếc máy ủi năm sau thì bằng 80% giá trị của chiếc máy ủi so với năm liền trước đó.</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1 năm sử dụng là 3.0,8 = 2,4 (tỉ đồng).</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mỗi năm sử dụng lập thành một cấp số nhân với số hạng đầu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2,4 và công bội q = 0,8.</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Vậy giá trị còn lại của chiếc máy ủi sau 5 năm sử dụng là</a:t>
            </a: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5</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.q</a:t>
            </a:r>
            <a:r>
              <a:rPr lang="nl-NL" sz="3800" baseline="30000">
                <a:latin typeface="Arial" panose="020B0604020202020204" pitchFamily="34" charset="0"/>
                <a:ea typeface="Times New Roman" panose="02020603050405020304" pitchFamily="18" charset="0"/>
                <a:cs typeface="Arial" panose="020B0604020202020204" pitchFamily="34" charset="0"/>
              </a:rPr>
              <a:t>5 – 1</a:t>
            </a:r>
            <a:r>
              <a:rPr lang="nl-NL" sz="3800">
                <a:latin typeface="Arial" panose="020B0604020202020204" pitchFamily="34" charset="0"/>
                <a:ea typeface="Times New Roman" panose="02020603050405020304" pitchFamily="18" charset="0"/>
                <a:cs typeface="Arial" panose="020B0604020202020204" pitchFamily="34" charset="0"/>
              </a:rPr>
              <a:t> = 2,4.0,8</a:t>
            </a:r>
            <a:r>
              <a:rPr lang="nl-NL" sz="3800" baseline="30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0,98304 (tỉ đồng) = 983 040 000 (đồng).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up)">
                                      <p:cBhvr>
                                        <p:cTn id="21" dur="500"/>
                                        <p:tgtEl>
                                          <p:spTgt spid="4">
                                            <p:txEl>
                                              <p:pRg st="2" end="2"/>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grpSp>
        <p:nvGrpSpPr>
          <p:cNvPr id="14" name="Group 13"/>
          <p:cNvGrpSpPr/>
          <p:nvPr/>
        </p:nvGrpSpPr>
        <p:grpSpPr>
          <a:xfrm>
            <a:off x="6470997" y="19431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2.20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1802787" y="3543300"/>
            <a:ext cx="15037413" cy="4062651"/>
          </a:xfrm>
          <a:prstGeom prst="rect">
            <a:avLst/>
          </a:prstGeom>
        </p:spPr>
        <p:txBody>
          <a:bodyPr wrap="square">
            <a:spAutoFit/>
          </a:bodyPr>
          <a:lstStyle/>
          <a:p>
            <a:pPr algn="just">
              <a:lnSpc>
                <a:spcPct val="150000"/>
              </a:lnSpc>
            </a:pPr>
            <a:r>
              <a:rPr lang="vi-VN" sz="4300">
                <a:solidFill>
                  <a:srgbClr val="000000"/>
                </a:solidFill>
              </a:rPr>
              <a:t>Vào năm 2020, dân số của một quốc gia là khoảng 97 triệu người và tốc độ tăng trưởng dân số là 0,91%. Nếu tốc độ tăng trưởng dân số này được giữ nguyên hằng năm, hãy ước tính dân số của quốc gia đó vào năm </a:t>
            </a:r>
            <a:r>
              <a:rPr lang="vi-VN" sz="4300">
                <a:solidFill>
                  <a:srgbClr val="000000"/>
                </a:solidFill>
              </a:rPr>
              <a:t>2030</a:t>
            </a:r>
            <a:r>
              <a:rPr lang="vi-VN" sz="4300" smtClean="0">
                <a:solidFill>
                  <a:srgbClr val="000000"/>
                </a:solidFill>
              </a:rPr>
              <a:t>.</a:t>
            </a:r>
            <a:endParaRPr lang="vi-VN" sz="4300">
              <a:solidFill>
                <a:srgbClr val="000000"/>
              </a:solidFill>
            </a:endParaRPr>
          </a:p>
        </p:txBody>
      </p:sp>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6853062" y="4544472"/>
              <a:ext cx="5567538" cy="1513428"/>
            </a:xfrm>
            <a:prstGeom prst="rect">
              <a:avLst/>
            </a:prstGeom>
          </p:spPr>
          <p:txBody>
            <a:bodyPr wrap="square">
              <a:spAutoFit/>
            </a:bodyPr>
            <a:lstStyle/>
            <a:p>
              <a:pPr lvl="0">
                <a:lnSpc>
                  <a:spcPct val="150000"/>
                </a:lnSpc>
              </a:pPr>
              <a:r>
                <a:rPr lang="en-US" sz="7000" b="1" smtClean="0">
                  <a:solidFill>
                    <a:prstClr val="black"/>
                  </a:solidFill>
                  <a:latin typeface="Arial" panose="020B0604020202020204" pitchFamily="34" charset="0"/>
                  <a:ea typeface="Times New Roman" panose="02020603050405020304" pitchFamily="18" charset="0"/>
                </a:rPr>
                <a:t>ĐỊNH NGHĨA</a:t>
              </a:r>
              <a:endParaRPr lang="en-US" sz="70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5562600" y="396186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1</a:t>
              </a:r>
              <a:endParaRPr kumimoji="0" lang="en-US" sz="6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9"/>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sp>
        <p:nvSpPr>
          <p:cNvPr id="6" name="Rectangle 5"/>
          <p:cNvSpPr/>
          <p:nvPr/>
        </p:nvSpPr>
        <p:spPr>
          <a:xfrm>
            <a:off x="1533835" y="2695817"/>
            <a:ext cx="15458765" cy="6070893"/>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dân số của quốc gia đó là N. Vì tốc độ tăng trưởng dân số là 0,91% nên sau một năm, số dân tăng thêm là 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Vậy dân số của quốc gia đó vào năm sau </a:t>
            </a:r>
            <a:r>
              <a:rPr lang="nl-NL" sz="3800">
                <a:latin typeface="Arial" panose="020B0604020202020204" pitchFamily="34" charset="0"/>
                <a:ea typeface="Times New Roman" panose="02020603050405020304" pitchFamily="18" charset="0"/>
                <a:cs typeface="Arial" panose="020B0604020202020204" pitchFamily="34" charset="0"/>
              </a:rPr>
              <a:t>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N </a:t>
            </a:r>
            <a:r>
              <a:rPr lang="nl-NL" sz="3800">
                <a:latin typeface="Arial" panose="020B0604020202020204" pitchFamily="34" charset="0"/>
                <a:ea typeface="Times New Roman" panose="02020603050405020304" pitchFamily="18" charset="0"/>
                <a:cs typeface="Arial" panose="020B0604020202020204" pitchFamily="34" charset="0"/>
              </a:rPr>
              <a:t>+ 0,91%.N = 100,91%.N </a:t>
            </a:r>
            <a:r>
              <a:rPr lang="nl-NL" sz="380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1,0091N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Như vậy, dân số của quốc gia đó sau mỗi năm lập thành một cấp số nhân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và công bội q = 1,0091.</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Theo bài ra ta có: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97 ứng với năm </a:t>
            </a:r>
            <a:r>
              <a:rPr lang="nl-NL" sz="3800">
                <a:latin typeface="Arial" panose="020B0604020202020204" pitchFamily="34" charset="0"/>
                <a:ea typeface="Times New Roman" panose="02020603050405020304" pitchFamily="18" charset="0"/>
                <a:cs typeface="Arial" panose="020B0604020202020204" pitchFamily="34" charset="0"/>
              </a:rPr>
              <a:t>2020</a:t>
            </a:r>
            <a:r>
              <a:rPr lang="nl-NL"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410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anim calcmode="lin" valueType="num">
                                      <p:cBhvr>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sp>
        <p:nvSpPr>
          <p:cNvPr id="6" name="Rectangle 5"/>
          <p:cNvSpPr/>
          <p:nvPr/>
        </p:nvSpPr>
        <p:spPr>
          <a:xfrm>
            <a:off x="1533835" y="2705100"/>
            <a:ext cx="15458765" cy="5509200"/>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Ta có: 2030 – 2020 = 10.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Dân số của quốc gia đó vào năm 2030 chính là dân số của quốc gia sau 10 năm kể từ năm 2020, ứng với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và </a:t>
            </a:r>
            <a:endPar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spcBef>
                <a:spcPts val="600"/>
              </a:spcBef>
              <a:spcAft>
                <a:spcPts val="600"/>
              </a:spcAft>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11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97.1,0091</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10 </a:t>
            </a:r>
            <a:r>
              <a:rPr lang="nl-NL" sz="3800">
                <a:solidFill>
                  <a:prstClr val="black"/>
                </a:solidFill>
                <a:latin typeface="Arial" panose="020B0604020202020204" pitchFamily="34" charset="0"/>
                <a:ea typeface="Caudex"/>
                <a:cs typeface="Arial" panose="020B0604020202020204" pitchFamily="34" charset="0"/>
              </a:rPr>
              <a:t>≈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nếu tốc độ tăng trưởng dân số được giữ nguyên hằng năm thì dân số của quốc gia đó vào năm 2030 xấp xỉ khoảng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332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anim calcmode="lin" valueType="num">
                                      <p:cBhvr>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20042" y="8618173"/>
            <a:ext cx="1981532" cy="1469858"/>
          </a:xfrm>
          <a:prstGeom prst="rect">
            <a:avLst/>
          </a:prstGeom>
        </p:spPr>
      </p:pic>
      <p:grpSp>
        <p:nvGrpSpPr>
          <p:cNvPr id="30" name="Group 29"/>
          <p:cNvGrpSpPr/>
          <p:nvPr/>
        </p:nvGrpSpPr>
        <p:grpSpPr>
          <a:xfrm>
            <a:off x="838201" y="1369191"/>
            <a:ext cx="5333999" cy="1066800"/>
            <a:chOff x="381000" y="190500"/>
            <a:chExt cx="4724400" cy="1066800"/>
          </a:xfrm>
        </p:grpSpPr>
        <p:sp>
          <p:nvSpPr>
            <p:cNvPr id="31" name="Rectangle 3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2.21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809921" y="2781300"/>
            <a:ext cx="16411279" cy="5532925"/>
          </a:xfrm>
          <a:prstGeom prst="rect">
            <a:avLst/>
          </a:prstGeom>
        </p:spPr>
        <p:txBody>
          <a:bodyPr wrap="square">
            <a:spAutoFit/>
          </a:bodyPr>
          <a:lstStyle/>
          <a:p>
            <a:pPr algn="just">
              <a:lnSpc>
                <a:spcPct val="150000"/>
              </a:lnSpc>
            </a:pPr>
            <a:r>
              <a:rPr lang="vi-VN" sz="4000">
                <a:solidFill>
                  <a:srgbClr val="000000"/>
                </a:solidFill>
              </a:rPr>
              <a:t>Một loại thuốc được dùng mỗi ngày một lần. Lúc đầu nồng độ thuốc trong máu của bệnh nhân tăng nhanh, nhưng mỗi liều kế tiếp có tác dụng ít hơn liều trước đó. Lượng thuốc trong máu ở ngày thứ nhất là 50mg, và mỗi ngày sau đó giảm chỉ còn một nửa so với ngày kế trước đó. Tính tổng lượng thuốc (tính bằng mg) trong máu của bệnh nhân sau khi dùng thuốc 10 ngày liên </a:t>
            </a:r>
            <a:r>
              <a:rPr lang="vi-VN" sz="4000">
                <a:solidFill>
                  <a:srgbClr val="000000"/>
                </a:solidFill>
              </a:rPr>
              <a:t>tiếp</a:t>
            </a:r>
            <a:r>
              <a:rPr lang="vi-VN" sz="4000" smtClean="0">
                <a:solidFill>
                  <a:srgbClr val="000000"/>
                </a:solidFill>
              </a:rPr>
              <a:t>.</a:t>
            </a:r>
            <a:endParaRPr lang="en-US" sz="4000"/>
          </a:p>
        </p:txBody>
      </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20042" y="8618173"/>
            <a:ext cx="1981532" cy="1469858"/>
          </a:xfrm>
          <a:prstGeom prst="rect">
            <a:avLst/>
          </a:prstGeom>
        </p:spPr>
      </p:pic>
      <p:sp>
        <p:nvSpPr>
          <p:cNvPr id="10" name="Oval Callout 9"/>
          <p:cNvSpPr/>
          <p:nvPr/>
        </p:nvSpPr>
        <p:spPr>
          <a:xfrm>
            <a:off x="8159917"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36934" y="2132770"/>
                <a:ext cx="16636666" cy="4839530"/>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Lượng thuốc (tính bằng mg) trong máu của bệnh nhân sau mỗi ngày dùng thuốc lập thành một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50 và công bội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Tổng lượng thuốc (tính bằng mg) trong máu của bệnh nhân sau khi dùng thuốc 10 ngày liên tiếp chính bằng tổng của 10 số hạng đầu của cấp số nhân trên </a:t>
                </a:r>
                <a:r>
                  <a:rPr lang="nl-NL" sz="3800">
                    <a:effectLst/>
                    <a:latin typeface="Arial" panose="020B0604020202020204" pitchFamily="34" charset="0"/>
                    <a:ea typeface="Times New Roman" panose="02020603050405020304" pitchFamily="18" charset="0"/>
                    <a:cs typeface="Arial" panose="020B0604020202020204" pitchFamily="34" charset="0"/>
                  </a:rPr>
                  <a:t>và </a:t>
                </a:r>
                <a:r>
                  <a:rPr lang="nl-NL" sz="3800" smtClean="0">
                    <a:effectLst/>
                    <a:latin typeface="Arial" panose="020B0604020202020204" pitchFamily="34" charset="0"/>
                    <a:ea typeface="Times New Roman" panose="02020603050405020304" pitchFamily="18" charset="0"/>
                    <a:cs typeface="Arial" panose="020B0604020202020204" pitchFamily="34" charset="0"/>
                  </a:rPr>
                  <a:t>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36934" y="2132770"/>
                <a:ext cx="16636666" cy="4839530"/>
              </a:xfrm>
              <a:prstGeom prst="rect">
                <a:avLst/>
              </a:prstGeom>
              <a:blipFill>
                <a:blip r:embed="rId10"/>
                <a:stretch>
                  <a:fillRect l="-1209" r="-1209" b="-1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743200" y="5825488"/>
                <a:ext cx="12801600" cy="358521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50</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25575</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256</m:t>
                          </m:r>
                        </m:den>
                      </m:f>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𝑚𝑔</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743200" y="5825488"/>
                <a:ext cx="12801600" cy="358521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51870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anim calcmode="lin" valueType="num">
                                      <p:cBhvr>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smtClean="0">
                  <a:solidFill>
                    <a:schemeClr val="bg1"/>
                  </a:solidFill>
                  <a:latin typeface="Arial" panose="020B0604020202020204" pitchFamily="34" charset="0"/>
                  <a:cs typeface="Arial" panose="020B0604020202020204" pitchFamily="34" charset="0"/>
                </a:rPr>
                <a:t>HƯỚNG DẪN VỀ NHÀ</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Ghi </a:t>
              </a:r>
              <a:r>
                <a:rPr lang="vi-VN" sz="4000">
                  <a:solidFill>
                    <a:srgbClr val="000000"/>
                  </a:solidFill>
                  <a:ea typeface="Calibri" panose="020F0502020204030204" pitchFamily="34" charset="0"/>
                </a:rPr>
                <a:t>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9090" y="3968447"/>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Hoàn </a:t>
              </a:r>
              <a:r>
                <a:rPr lang="vi-VN" sz="4000">
                  <a:solidFill>
                    <a:srgbClr val="000000"/>
                  </a:solidFill>
                  <a:ea typeface="Calibri" panose="020F0502020204030204" pitchFamily="34" charset="0"/>
                </a:rPr>
                <a:t>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001405"/>
            <a:ext cx="5679878" cy="2900420"/>
            <a:chOff x="10049186" y="7218461"/>
            <a:chExt cx="5679878" cy="3328626"/>
          </a:xfrm>
        </p:grpSpPr>
        <p:grpSp>
          <p:nvGrpSpPr>
            <p:cNvPr id="30" name="Group 29"/>
            <p:cNvGrpSpPr/>
            <p:nvPr/>
          </p:nvGrpSpPr>
          <p:grpSpPr>
            <a:xfrm>
              <a:off x="10049186" y="7218461"/>
              <a:ext cx="5679878" cy="3208066"/>
              <a:chOff x="9142651" y="686534"/>
              <a:chExt cx="7944659" cy="5157977"/>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686534"/>
                <a:ext cx="7401084" cy="5157977"/>
              </a:xfrm>
              <a:prstGeom prst="rect">
                <a:avLst/>
              </a:prstGeom>
              <a:solidFill>
                <a:srgbClr val="FFFBEC"/>
              </a:solidFill>
            </p:spPr>
          </p:sp>
        </p:grpSp>
        <p:sp>
          <p:nvSpPr>
            <p:cNvPr id="33" name="Rectangle 32"/>
            <p:cNvSpPr/>
            <p:nvPr/>
          </p:nvSpPr>
          <p:spPr>
            <a:xfrm>
              <a:off x="10690102" y="7262184"/>
              <a:ext cx="4732232" cy="3284903"/>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Chuẩn </a:t>
              </a:r>
              <a:r>
                <a:rPr lang="vi-VN" sz="4000">
                  <a:solidFill>
                    <a:srgbClr val="000000"/>
                  </a:solidFill>
                  <a:ea typeface="Calibri" panose="020F0502020204030204" pitchFamily="34" charset="0"/>
                </a:rPr>
                <a:t>bị bài mới: </a:t>
              </a:r>
              <a:r>
                <a:rPr lang="vi-VN" sz="4000" b="1" i="1" smtClean="0">
                  <a:solidFill>
                    <a:srgbClr val="000000"/>
                  </a:solidFill>
                  <a:ea typeface="Calibri" panose="020F0502020204030204" pitchFamily="34" charset="0"/>
                </a:rPr>
                <a:t>“</a:t>
              </a:r>
              <a:r>
                <a:rPr lang="vi-VN" sz="4000" b="1" i="1">
                  <a:solidFill>
                    <a:srgbClr val="000000"/>
                  </a:solidFill>
                  <a:ea typeface="Calibri" panose="020F0502020204030204" pitchFamily="34" charset="0"/>
                  <a:cs typeface="Arial" panose="020B0604020202020204" pitchFamily="34" charset="0"/>
                </a:rPr>
                <a:t>Bài tập cuối chương</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2"/>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266700"/>
            <a:ext cx="17682942" cy="105156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0822">
            <a:off x="16911189" y="193324"/>
            <a:ext cx="1242100" cy="131376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380316" y="9527283"/>
            <a:ext cx="1510391" cy="604156"/>
          </a:xfrm>
          <a:prstGeom prst="rect">
            <a:avLst/>
          </a:prstGeom>
        </p:spPr>
      </p:pic>
      <p:grpSp>
        <p:nvGrpSpPr>
          <p:cNvPr id="3" name="Group 2"/>
          <p:cNvGrpSpPr/>
          <p:nvPr/>
        </p:nvGrpSpPr>
        <p:grpSpPr>
          <a:xfrm>
            <a:off x="914400" y="667077"/>
            <a:ext cx="13279931" cy="2723823"/>
            <a:chOff x="599279" y="590877"/>
            <a:chExt cx="13279931" cy="2723823"/>
          </a:xfrm>
        </p:grpSpPr>
        <p:pic>
          <p:nvPicPr>
            <p:cNvPr id="13" name="Picture 12"/>
            <p:cNvPicPr>
              <a:picLocks noChangeAspect="1"/>
            </p:cNvPicPr>
            <p:nvPr/>
          </p:nvPicPr>
          <p:blipFill>
            <a:blip r:embed="rId15" cstate="print">
              <a:duotone>
                <a:prstClr val="black"/>
                <a:schemeClr val="tx1">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9279" y="647700"/>
              <a:ext cx="979790" cy="914400"/>
            </a:xfrm>
            <a:prstGeom prst="rect">
              <a:avLst/>
            </a:prstGeom>
          </p:spPr>
        </p:pic>
        <p:sp>
          <p:nvSpPr>
            <p:cNvPr id="14" name="TextBox 13"/>
            <p:cNvSpPr txBox="1"/>
            <p:nvPr/>
          </p:nvSpPr>
          <p:spPr>
            <a:xfrm>
              <a:off x="1600200" y="776005"/>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685800" y="590877"/>
                  <a:ext cx="13193410" cy="2723823"/>
                </a:xfrm>
                <a:prstGeom prst="rect">
                  <a:avLst/>
                </a:prstGeom>
                <a:noFill/>
              </p:spPr>
              <p:txBody>
                <a:bodyPr wrap="square" rtlCol="0">
                  <a:spAutoFit/>
                </a:bodyPr>
                <a:lstStyle/>
                <a:p>
                  <a:pPr>
                    <a:lnSpc>
                      <a:spcPct val="150000"/>
                    </a:lnSpc>
                  </a:pPr>
                  <a:r>
                    <a:rPr lang="en-US" sz="3800" smtClean="0">
                      <a:solidFill>
                        <a:srgbClr val="000000"/>
                      </a:solidFill>
                      <a:latin typeface="Arial" panose="020B0604020202020204" pitchFamily="34" charset="0"/>
                      <a:cs typeface="Arial" panose="020B0604020202020204" pitchFamily="34" charset="0"/>
                    </a:rPr>
                    <a:t>                  Cho </a:t>
                  </a:r>
                  <a:r>
                    <a:rPr lang="en-US" sz="3800" smtClean="0">
                      <a:solidFill>
                        <a:srgbClr val="000000"/>
                      </a:solidFill>
                      <a:latin typeface="Arial" panose="020B0604020202020204" pitchFamily="34" charset="0"/>
                      <a:cs typeface="Arial" panose="020B0604020202020204" pitchFamily="34" charset="0"/>
                    </a:rPr>
                    <a:t>dãy số </a:t>
                  </a:r>
                  <a14:m>
                    <m:oMath xmlns:m="http://schemas.openxmlformats.org/officeDocument/2006/math">
                      <m:d>
                        <m:dPr>
                          <m:ctrlPr>
                            <a:rPr lang="en-US" sz="3800">
                              <a:solidFill>
                                <a:prstClr val="black"/>
                              </a:solidFill>
                              <a:latin typeface="Cambria Math" panose="02040503050406030204" pitchFamily="18" charset="0"/>
                              <a:cs typeface="Arial" panose="020B0604020202020204" pitchFamily="34" charset="0"/>
                            </a:rPr>
                          </m:ctrlPr>
                        </m:dPr>
                        <m:e>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e>
                      </m:d>
                    </m:oMath>
                  </a14:m>
                  <a:r>
                    <a:rPr lang="en-US" sz="3800" smtClean="0">
                      <a:solidFill>
                        <a:srgbClr val="000000"/>
                      </a:solidFill>
                      <a:latin typeface="Arial" panose="020B0604020202020204" pitchFamily="34" charset="0"/>
                      <a:cs typeface="Arial" panose="020B0604020202020204" pitchFamily="34" charset="0"/>
                    </a:rPr>
                    <a:t> với</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r>
                        <a:rPr lang="en-US" sz="3800" b="0" i="0" smtClean="0">
                          <a:solidFill>
                            <a:prstClr val="black"/>
                          </a:solidFill>
                          <a:latin typeface="Cambria Math" panose="02040503050406030204" pitchFamily="18" charset="0"/>
                          <a:cs typeface="Arial" panose="020B0604020202020204" pitchFamily="34" charset="0"/>
                        </a:rPr>
                        <m:t>=3.</m:t>
                      </m:r>
                      <m:sSup>
                        <m:sSupPr>
                          <m:ctrlPr>
                            <a:rPr lang="en-US" sz="3800" b="0" smtClean="0">
                              <a:solidFill>
                                <a:prstClr val="black"/>
                              </a:solidFill>
                              <a:latin typeface="Cambria Math" panose="02040503050406030204" pitchFamily="18" charset="0"/>
                              <a:cs typeface="Arial" panose="020B0604020202020204" pitchFamily="34" charset="0"/>
                            </a:rPr>
                          </m:ctrlPr>
                        </m:sSupPr>
                        <m:e>
                          <m:r>
                            <a:rPr lang="en-US" sz="3800" b="0" i="0" smtClean="0">
                              <a:solidFill>
                                <a:prstClr val="black"/>
                              </a:solidFill>
                              <a:latin typeface="Cambria Math" panose="02040503050406030204" pitchFamily="18" charset="0"/>
                              <a:cs typeface="Arial" panose="020B0604020202020204" pitchFamily="34" charset="0"/>
                            </a:rPr>
                            <m:t>2</m:t>
                          </m:r>
                        </m:e>
                        <m:sup>
                          <m:r>
                            <m:rPr>
                              <m:sty m:val="p"/>
                            </m:rPr>
                            <a:rPr lang="en-US" sz="3800" b="0" i="0" smtClean="0">
                              <a:solidFill>
                                <a:prstClr val="black"/>
                              </a:solidFill>
                              <a:latin typeface="Cambria Math" panose="02040503050406030204" pitchFamily="18" charset="0"/>
                              <a:cs typeface="Arial" panose="020B0604020202020204" pitchFamily="34" charset="0"/>
                            </a:rPr>
                            <m:t>n</m:t>
                          </m:r>
                        </m:sup>
                      </m:sSup>
                    </m:oMath>
                  </a14:m>
                  <a:endParaRPr lang="en-US" sz="3800" smtClean="0">
                    <a:solidFill>
                      <a:srgbClr val="000000"/>
                    </a:solidFill>
                    <a:latin typeface="Arial" panose="020B0604020202020204" pitchFamily="34" charset="0"/>
                    <a:cs typeface="Arial" panose="020B0604020202020204" pitchFamily="34" charset="0"/>
                  </a:endParaRPr>
                </a:p>
                <a:p>
                  <a:pPr>
                    <a:lnSpc>
                      <a:spcPct val="150000"/>
                    </a:lnSpc>
                  </a:pPr>
                  <a:r>
                    <a:rPr lang="en-US" sz="3800" smtClean="0">
                      <a:solidFill>
                        <a:srgbClr val="000000"/>
                      </a:solidFill>
                      <a:latin typeface="Arial" panose="020B0604020202020204" pitchFamily="34" charset="0"/>
                      <a:cs typeface="Arial" panose="020B0604020202020204" pitchFamily="34" charset="0"/>
                    </a:rPr>
                    <a:t>a</a:t>
                  </a:r>
                  <a:r>
                    <a:rPr lang="en-US" sz="3800">
                      <a:solidFill>
                        <a:srgbClr val="000000"/>
                      </a:solidFill>
                      <a:latin typeface="Arial" panose="020B0604020202020204" pitchFamily="34" charset="0"/>
                      <a:cs typeface="Arial" panose="020B0604020202020204" pitchFamily="34" charset="0"/>
                    </a:rPr>
                    <a:t>) Viết năm số hạng đầu của dãy số này.</a:t>
                  </a:r>
                </a:p>
                <a:p>
                  <a:pPr>
                    <a:lnSpc>
                      <a:spcPct val="150000"/>
                    </a:lnSpc>
                  </a:pPr>
                  <a:r>
                    <a:rPr lang="en-US" sz="3800">
                      <a:solidFill>
                        <a:srgbClr val="000000"/>
                      </a:solidFill>
                      <a:latin typeface="Arial" panose="020B0604020202020204" pitchFamily="34" charset="0"/>
                      <a:cs typeface="Arial" panose="020B0604020202020204" pitchFamily="34" charset="0"/>
                    </a:rPr>
                    <a:t>b) Dự đoán hệ thức truy hồi liên hệ giữa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b="0" i="0">
                              <a:solidFill>
                                <a:prstClr val="black"/>
                              </a:solidFill>
                              <a:latin typeface="Cambria Math" panose="02040503050406030204" pitchFamily="18" charset="0"/>
                              <a:cs typeface="Arial" panose="020B0604020202020204" pitchFamily="34" charset="0"/>
                            </a:rPr>
                            <m:t>u</m:t>
                          </m:r>
                        </m:e>
                        <m:sub>
                          <m:r>
                            <m:rPr>
                              <m:sty m:val="p"/>
                            </m:rPr>
                            <a:rPr lang="en-US" sz="3800" b="0" i="0">
                              <a:solidFill>
                                <a:prstClr val="black"/>
                              </a:solidFill>
                              <a:latin typeface="Cambria Math" panose="02040503050406030204" pitchFamily="18" charset="0"/>
                              <a:cs typeface="Arial" panose="020B0604020202020204" pitchFamily="34" charset="0"/>
                            </a:rPr>
                            <m:t>n</m:t>
                          </m:r>
                        </m:sub>
                      </m:sSub>
                    </m:oMath>
                  </a14:m>
                  <a:r>
                    <a:rPr lang="en-US" sz="3800" smtClean="0">
                      <a:solidFill>
                        <a:srgbClr val="000000"/>
                      </a:solidFill>
                      <a:latin typeface="Arial" panose="020B0604020202020204" pitchFamily="34" charset="0"/>
                      <a:cs typeface="Arial" panose="020B0604020202020204" pitchFamily="34" charset="0"/>
                    </a:rPr>
                    <a:t> và</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r>
                            <a:rPr lang="en-US" sz="3800" b="0" i="0" smtClean="0">
                              <a:solidFill>
                                <a:prstClr val="black"/>
                              </a:solidFill>
                              <a:latin typeface="Cambria Math" panose="02040503050406030204" pitchFamily="18" charset="0"/>
                              <a:cs typeface="Arial" panose="020B0604020202020204" pitchFamily="34" charset="0"/>
                            </a:rPr>
                            <m:t>−1</m:t>
                          </m:r>
                        </m:sub>
                      </m:sSub>
                    </m:oMath>
                  </a14:m>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685800" y="590877"/>
                  <a:ext cx="13193410" cy="2723823"/>
                </a:xfrm>
                <a:prstGeom prst="rect">
                  <a:avLst/>
                </a:prstGeom>
                <a:blipFill>
                  <a:blip r:embed="rId17"/>
                  <a:stretch>
                    <a:fillRect l="-1525" b="-4251"/>
                  </a:stretch>
                </a:blipFill>
              </p:spPr>
              <p:txBody>
                <a:bodyPr/>
                <a:lstStyle/>
                <a:p>
                  <a:r>
                    <a:rPr lang="en-US">
                      <a:noFill/>
                    </a:rPr>
                    <a:t> </a:t>
                  </a:r>
                </a:p>
              </p:txBody>
            </p:sp>
          </mc:Fallback>
        </mc:AlternateContent>
      </p:grpSp>
      <p:sp>
        <p:nvSpPr>
          <p:cNvPr id="23" name="Oval Callout 22"/>
          <p:cNvSpPr/>
          <p:nvPr/>
        </p:nvSpPr>
        <p:spPr>
          <a:xfrm>
            <a:off x="8305800" y="3771900"/>
            <a:ext cx="1622047"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18"/>
          <a:stretch>
            <a:fillRect/>
          </a:stretch>
        </p:blipFill>
        <p:spPr>
          <a:xfrm>
            <a:off x="15868841" y="7924747"/>
            <a:ext cx="1993565" cy="211549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33400" y="4943539"/>
                <a:ext cx="17283068" cy="4924361"/>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Năm số hạng đầu của dãy số đã cho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6;</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smtClean="0">
                    <a:effectLst/>
                    <a:latin typeface="Arial" panose="020B0604020202020204" pitchFamily="34" charset="0"/>
                    <a:ea typeface="Times New Roman" panose="02020603050405020304" pitchFamily="18" charset="0"/>
                    <a:cs typeface="Arial" panose="020B0604020202020204" pitchFamily="34" charset="0"/>
                  </a:rPr>
                  <a:t> = 12;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smtClean="0">
                    <a:effectLst/>
                    <a:latin typeface="Arial" panose="020B0604020202020204" pitchFamily="34" charset="0"/>
                    <a:ea typeface="Times New Roman" panose="02020603050405020304" pitchFamily="18" charset="0"/>
                    <a:cs typeface="Arial" panose="020B0604020202020204" pitchFamily="34" charset="0"/>
                  </a:rPr>
                  <a:t> = 24;</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4</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4</a:t>
                </a:r>
                <a:r>
                  <a:rPr lang="nl-NL" sz="3800" smtClean="0">
                    <a:effectLst/>
                    <a:latin typeface="Arial" panose="020B0604020202020204" pitchFamily="34" charset="0"/>
                    <a:ea typeface="Times New Roman" panose="02020603050405020304" pitchFamily="18" charset="0"/>
                    <a:cs typeface="Arial" panose="020B0604020202020204" pitchFamily="34" charset="0"/>
                  </a:rPr>
                  <a:t> = 48;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smtClean="0">
                    <a:effectLst/>
                    <a:latin typeface="Arial" panose="020B0604020202020204" pitchFamily="34" charset="0"/>
                    <a:ea typeface="Times New Roman" panose="02020603050405020304" pitchFamily="18" charset="0"/>
                    <a:cs typeface="Arial" panose="020B0604020202020204" pitchFamily="34" charset="0"/>
                  </a:rPr>
                  <a:t> = 96</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=3.</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smtClean="0">
                    <a:effectLst/>
                    <a:latin typeface="Arial" panose="020B0604020202020204" pitchFamily="34" charset="0"/>
                    <a:ea typeface="Times New Roman" panose="02020603050405020304" pitchFamily="18" charset="0"/>
                    <a:cs typeface="Arial" panose="020B0604020202020204" pitchFamily="34" charset="0"/>
                  </a:rPr>
                  <a:t> suy </a:t>
                </a:r>
                <a:r>
                  <a:rPr lang="nl-NL" sz="3800">
                    <a:effectLst/>
                    <a:latin typeface="Arial" panose="020B0604020202020204" pitchFamily="34" charset="0"/>
                    <a:ea typeface="Times New Roman" panose="02020603050405020304" pitchFamily="18" charset="0"/>
                    <a:cs typeface="Arial" panose="020B0604020202020204" pitchFamily="34" charset="0"/>
                  </a:rPr>
                  <a:t>ra </a:t>
                </a:r>
                <a14:m>
                  <m:oMath xmlns:m="http://schemas.openxmlformats.org/officeDocument/2006/math">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Hệ thức truy hồi liên hệ </a:t>
                </a:r>
                <a:r>
                  <a:rPr lang="nl-NL" sz="3800">
                    <a:effectLst/>
                    <a:latin typeface="Arial" panose="020B0604020202020204" pitchFamily="34" charset="0"/>
                    <a:ea typeface="Times New Roman" panose="02020603050405020304" pitchFamily="18" charset="0"/>
                    <a:cs typeface="Arial" panose="020B0604020202020204" pitchFamily="34" charset="0"/>
                  </a:rPr>
                  <a:t>giữa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và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 1</a:t>
                </a:r>
                <a:r>
                  <a:rPr lang="nl-NL" sz="3800" smtClean="0">
                    <a:effectLst/>
                    <a:latin typeface="Arial" panose="020B0604020202020204" pitchFamily="34" charset="0"/>
                    <a:ea typeface="Times New Roman" panose="02020603050405020304" pitchFamily="18" charset="0"/>
                    <a:cs typeface="Arial" panose="020B0604020202020204" pitchFamily="34" charset="0"/>
                  </a:rPr>
                  <a:t> là</a:t>
                </a:r>
                <a:r>
                  <a:rPr lang="nl-NL" sz="3800">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6, 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a:t>
                </a:r>
                <a:r>
                  <a:rPr lang="nl-NL" sz="3800" smtClean="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 1 </a:t>
                </a:r>
                <a:r>
                  <a:rPr lang="nl-NL" sz="3800" smtClean="0">
                    <a:effectLst/>
                    <a:latin typeface="Arial" panose="020B0604020202020204" pitchFamily="34" charset="0"/>
                    <a:ea typeface="Caudex"/>
                    <a:cs typeface="Arial" panose="020B0604020202020204" pitchFamily="34" charset="0"/>
                  </a:rPr>
                  <a:t>. 2 với n ≥ 2</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 y="4943539"/>
                <a:ext cx="17283068" cy="4924361"/>
              </a:xfrm>
              <a:prstGeom prst="rect">
                <a:avLst/>
              </a:prstGeom>
              <a:blipFill>
                <a:blip r:embed="rId19"/>
                <a:stretch>
                  <a:fillRect l="-1164" r="-247" b="-17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019300"/>
            <a:ext cx="14097000" cy="7757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10838" y="2402001"/>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250202" y="2162251"/>
            <a:ext cx="955198" cy="95519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276600" y="2080243"/>
                <a:ext cx="11894653" cy="7684155"/>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Times New Roman" panose="02020603050405020304" pitchFamily="18" charset="0"/>
                    <a:cs typeface="Arial" panose="020B0604020202020204" pitchFamily="34" charset="0"/>
                  </a:rPr>
                  <a:t>Cấp </a:t>
                </a:r>
                <a:r>
                  <a:rPr lang="nl-NL" sz="4000">
                    <a:latin typeface="Arial" panose="020B0604020202020204" pitchFamily="34" charset="0"/>
                    <a:ea typeface="Times New Roman" panose="02020603050405020304" pitchFamily="18" charset="0"/>
                    <a:cs typeface="Arial" panose="020B0604020202020204" pitchFamily="34" charset="0"/>
                  </a:rPr>
                  <a:t>số nhân là một dãy số (hữu hạn hay vô hạn), trong đó kể từ số hạng thứ hai, mỗi số hạng đều là tích của số hạng đứng ngay trước nó với một số không đổi q. Số q được gọi là công bội của cấp số nhân.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Times New Roman" panose="02020603050405020304" pitchFamily="18" charset="0"/>
                    <a:cs typeface="Arial" panose="020B0604020202020204" pitchFamily="34" charset="0"/>
                  </a:rPr>
                  <a:t>Cấp </a:t>
                </a:r>
                <a:r>
                  <a:rPr lang="nl-NL" sz="4000">
                    <a:effectLst/>
                    <a:latin typeface="Arial" panose="020B0604020202020204" pitchFamily="34" charset="0"/>
                    <a:ea typeface="Times New Roman" panose="02020603050405020304" pitchFamily="18" charset="0"/>
                    <a:cs typeface="Arial" panose="020B0604020202020204" pitchFamily="34" charset="0"/>
                  </a:rPr>
                  <a:t>số nhân </a:t>
                </a:r>
                <a14:m>
                  <m:oMath xmlns:m="http://schemas.openxmlformats.org/officeDocument/2006/math">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công bội q được cho bởi hệ thức truy hồi: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276600" y="2080243"/>
                <a:ext cx="11894653" cy="7684155"/>
              </a:xfrm>
              <a:prstGeom prst="rect">
                <a:avLst/>
              </a:prstGeom>
              <a:blipFill>
                <a:blip r:embed="rId20"/>
                <a:stretch>
                  <a:fillRect l="-1640" r="-1794" b="-952"/>
                </a:stretch>
              </a:blipFill>
            </p:spPr>
            <p:txBody>
              <a:bodyPr/>
              <a:lstStyle/>
              <a:p>
                <a:r>
                  <a:rPr lang="en-US">
                    <a:noFill/>
                  </a:rPr>
                  <a:t> </a:t>
                </a:r>
              </a:p>
            </p:txBody>
          </p:sp>
        </mc:Fallback>
      </mc:AlternateContent>
      <p:sp>
        <p:nvSpPr>
          <p:cNvPr id="24" name="Rectangle 23"/>
          <p:cNvSpPr/>
          <p:nvPr/>
        </p:nvSpPr>
        <p:spPr>
          <a:xfrm>
            <a:off x="7487895" y="4953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3024" y="8844680"/>
            <a:ext cx="1301562" cy="1301562"/>
          </a:xfrm>
          <a:prstGeom prst="rect">
            <a:avLst/>
          </a:prstGeom>
        </p:spPr>
      </p:pic>
      <p:pic>
        <p:nvPicPr>
          <p:cNvPr id="14" name="Picture 13"/>
          <p:cNvPicPr>
            <a:picLocks noChangeAspect="1"/>
          </p:cNvPicPr>
          <p:nvPr/>
        </p:nvPicPr>
        <p:blipFill>
          <a:blip r:embed="rId15"/>
          <a:stretch>
            <a:fillRect/>
          </a:stretch>
        </p:blipFill>
        <p:spPr>
          <a:xfrm>
            <a:off x="16321490" y="9026516"/>
            <a:ext cx="1707028" cy="1170533"/>
          </a:xfrm>
          <a:prstGeom prst="rect">
            <a:avLst/>
          </a:prstGeom>
        </p:spPr>
      </p:pic>
      <p:sp>
        <p:nvSpPr>
          <p:cNvPr id="15" name="TextBox 14"/>
          <p:cNvSpPr txBox="1"/>
          <p:nvPr/>
        </p:nvSpPr>
        <p:spPr>
          <a:xfrm>
            <a:off x="1346565" y="1574021"/>
            <a:ext cx="36661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1447800" y="3049170"/>
            <a:ext cx="16154400"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es-ES" sz="4200" noProof="0" smtClean="0">
                <a:solidFill>
                  <a:srgbClr val="000000"/>
                </a:solidFill>
                <a:latin typeface="Open Sans"/>
              </a:rPr>
              <a:t>Dãy số không đổi a, a, a, … Có phải là một cấp số </a:t>
            </a:r>
            <a:r>
              <a:rPr lang="es-ES" sz="4200" noProof="0" smtClean="0">
                <a:solidFill>
                  <a:srgbClr val="000000"/>
                </a:solidFill>
                <a:latin typeface="Open Sans"/>
              </a:rPr>
              <a:t>nhân </a:t>
            </a:r>
            <a:r>
              <a:rPr lang="es-ES" sz="4200" noProof="0" smtClean="0">
                <a:solidFill>
                  <a:srgbClr val="000000"/>
                </a:solidFill>
                <a:latin typeface="Open Sans"/>
              </a:rPr>
              <a:t>không?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Oval Callout 17"/>
          <p:cNvSpPr/>
          <p:nvPr/>
        </p:nvSpPr>
        <p:spPr>
          <a:xfrm>
            <a:off x="8538601" y="4769299"/>
            <a:ext cx="1770327" cy="983801"/>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410993" y="6258847"/>
            <a:ext cx="16025541" cy="942053"/>
          </a:xfrm>
          <a:prstGeom prst="rect">
            <a:avLst/>
          </a:prstGeom>
        </p:spPr>
        <p:txBody>
          <a:bodyPr wrap="none">
            <a:spAutoFit/>
          </a:bodyPr>
          <a:lstStyle/>
          <a:p>
            <a:pPr>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Dãy số không đổi a, a, a, ... là một cấp số nhân với công bội q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16"/>
          <a:stretch>
            <a:fillRect/>
          </a:stretch>
        </p:blipFill>
        <p:spPr>
          <a:xfrm rot="20821712">
            <a:off x="16413417" y="935105"/>
            <a:ext cx="1262669" cy="1894004"/>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818148" y="952500"/>
            <a:ext cx="5201652" cy="1066800"/>
            <a:chOff x="304800" y="190500"/>
            <a:chExt cx="5201652" cy="1066800"/>
          </a:xfrm>
        </p:grpSpPr>
        <p:sp>
          <p:nvSpPr>
            <p:cNvPr id="15" name="Rectangle 14"/>
            <p:cNvSpPr/>
            <p:nvPr/>
          </p:nvSpPr>
          <p:spPr>
            <a:xfrm>
              <a:off x="304800" y="190500"/>
              <a:ext cx="5201652"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8684" y="190500"/>
              <a:ext cx="5157768" cy="1015663"/>
            </a:xfrm>
            <a:prstGeom prst="rect">
              <a:avLst/>
            </a:prstGeom>
          </p:spPr>
          <p:txBody>
            <a:bodyPr wrap="squar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tr52)</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86015" y="4305300"/>
            <a:ext cx="1663745" cy="8802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a:blip r:embed="rId16"/>
          <a:stretch>
            <a:fillRect/>
          </a:stretch>
        </p:blipFill>
        <p:spPr>
          <a:xfrm>
            <a:off x="16924202" y="9420746"/>
            <a:ext cx="1143000" cy="817366"/>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762000" y="2137708"/>
                <a:ext cx="16281410" cy="1938992"/>
              </a:xfrm>
              <a:prstGeom prst="rect">
                <a:avLst/>
              </a:prstGeom>
            </p:spPr>
            <p:txBody>
              <a:bodyPr wrap="square">
                <a:spAutoFit/>
              </a:bodyPr>
              <a:lstStyle/>
              <a:p>
                <a:pPr lvl="0" algn="just">
                  <a:lnSpc>
                    <a:spcPct val="150000"/>
                  </a:lnSpc>
                  <a:defRPr/>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nhân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có</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bội </a:t>
                </a:r>
                <a14:m>
                  <m:oMath xmlns:m="http://schemas.openxmlformats.org/officeDocument/2006/math">
                    <m:r>
                      <m:rPr>
                        <m:sty m:val="p"/>
                      </m:rP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Hãy viết năm số hạng đầu của cấp số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nhân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762000" y="2137708"/>
                <a:ext cx="16281410" cy="1938992"/>
              </a:xfrm>
              <a:prstGeom prst="rect">
                <a:avLst/>
              </a:prstGeom>
              <a:blipFill>
                <a:blip r:embed="rId17"/>
                <a:stretch>
                  <a:fillRect l="-1310" r="-1310" b="-6918"/>
                </a:stretch>
              </a:blipFill>
            </p:spPr>
            <p:txBody>
              <a:bodyPr/>
              <a:lstStyle/>
              <a:p>
                <a:r>
                  <a:rPr lang="en-US">
                    <a:noFill/>
                  </a:rPr>
                  <a:t> </a:t>
                </a:r>
              </a:p>
            </p:txBody>
          </p:sp>
        </mc:Fallback>
      </mc:AlternateContent>
      <p:sp>
        <p:nvSpPr>
          <p:cNvPr id="19" name="Rectangle 18"/>
          <p:cNvSpPr/>
          <p:nvPr/>
        </p:nvSpPr>
        <p:spPr>
          <a:xfrm>
            <a:off x="761999" y="5524500"/>
            <a:ext cx="10896601" cy="1015663"/>
          </a:xfrm>
          <a:prstGeom prst="rect">
            <a:avLst/>
          </a:prstGeom>
        </p:spPr>
        <p:txBody>
          <a:bodyPr wrap="square">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Năm số hạng đầu của cấp số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nhân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này là:</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624730" y="6869960"/>
                <a:ext cx="1698631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624730" y="6869960"/>
                <a:ext cx="1698631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477698" y="8115300"/>
                <a:ext cx="1478180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1477698" y="8115300"/>
                <a:ext cx="14781802" cy="707886"/>
              </a:xfrm>
              <a:prstGeom prst="rect">
                <a:avLst/>
              </a:prstGeom>
              <a:blipFill>
                <a:blip r:embed="rId1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9" grpId="0"/>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2095</Words>
  <PresentationFormat>Custom</PresentationFormat>
  <Paragraphs>304</Paragraphs>
  <Slides>55</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Open Sans</vt:lpstr>
      <vt:lpstr>Gungsuh</vt:lpstr>
      <vt:lpstr>Malgun Gothic</vt:lpstr>
      <vt:lpstr>Calibri Light</vt:lpstr>
      <vt:lpstr>Calibri</vt:lpstr>
      <vt:lpstr>Caudex</vt:lpstr>
      <vt:lpstr>Arial</vt:lpstr>
      <vt:lpstr>OpenSans</vt:lpstr>
      <vt:lpstr>MJXc-TeX-math-I</vt:lpstr>
      <vt:lpstr>Anton</vt:lpstr>
      <vt:lpstr>Cambria Math</vt:lpstr>
      <vt:lpstr>Times New Roman</vt:lpstr>
      <vt:lpstr>MJXc-TeX-main-R</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2023-07-24T14:31:49Z</dcterms:modified>
  <dc:identifier>DAFWmbQvuZY</dc:identifier>
</cp:coreProperties>
</file>