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53" r:id="rId2"/>
    <p:sldId id="582" r:id="rId3"/>
    <p:sldId id="642" r:id="rId4"/>
    <p:sldId id="689" r:id="rId5"/>
    <p:sldId id="690" r:id="rId6"/>
    <p:sldId id="673" r:id="rId7"/>
    <p:sldId id="691" r:id="rId8"/>
    <p:sldId id="692" r:id="rId9"/>
    <p:sldId id="693" r:id="rId10"/>
    <p:sldId id="694" r:id="rId11"/>
    <p:sldId id="687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418" r:id="rId28"/>
    <p:sldId id="710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653"/>
            <p14:sldId id="582"/>
            <p14:sldId id="642"/>
            <p14:sldId id="689"/>
            <p14:sldId id="690"/>
            <p14:sldId id="673"/>
            <p14:sldId id="691"/>
            <p14:sldId id="692"/>
            <p14:sldId id="693"/>
            <p14:sldId id="694"/>
            <p14:sldId id="687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418"/>
            <p14:sldId id="7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  <a:srgbClr val="CDD2CC"/>
    <a:srgbClr val="FEF1E6"/>
    <a:srgbClr val="E3E6E2"/>
    <a:srgbClr val="7C9B3F"/>
    <a:srgbClr val="708B39"/>
    <a:srgbClr val="32879E"/>
    <a:srgbClr val="667F35"/>
    <a:srgbClr val="BACDD4"/>
    <a:srgbClr val="AAC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2" autoAdjust="0"/>
    <p:restoredTop sz="93685" autoAdjust="0"/>
  </p:normalViewPr>
  <p:slideViewPr>
    <p:cSldViewPr>
      <p:cViewPr>
        <p:scale>
          <a:sx n="100" d="100"/>
          <a:sy n="100" d="100"/>
        </p:scale>
        <p:origin x="-1068" y="-28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11" Type="http://schemas.openxmlformats.org/officeDocument/2006/relationships/image" Target="../media/image41.wmf"/><Relationship Id="rId5" Type="http://schemas.openxmlformats.org/officeDocument/2006/relationships/image" Target="../media/image33.png"/><Relationship Id="rId15" Type="http://schemas.openxmlformats.org/officeDocument/2006/relationships/image" Target="../media/image56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3.png"/><Relationship Id="rId9" Type="http://schemas.openxmlformats.org/officeDocument/2006/relationships/image" Target="../media/image45.png"/><Relationship Id="rId1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5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5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8.emf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6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11" Type="http://schemas.openxmlformats.org/officeDocument/2006/relationships/image" Target="../media/image5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6.png"/><Relationship Id="rId9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wmf"/><Relationship Id="rId18" Type="http://schemas.openxmlformats.org/officeDocument/2006/relationships/image" Target="../media/image8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6" Type="http://schemas.microsoft.com/office/2007/relationships/hdphoto" Target="../media/hdphoto1.wdp"/><Relationship Id="rId11" Type="http://schemas.openxmlformats.org/officeDocument/2006/relationships/image" Target="../media/image79.png"/><Relationship Id="rId5" Type="http://schemas.openxmlformats.org/officeDocument/2006/relationships/image" Target="../media/image8.png"/><Relationship Id="rId15" Type="http://schemas.openxmlformats.org/officeDocument/2006/relationships/image" Target="../media/image52.wmf"/><Relationship Id="rId10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83.png"/><Relationship Id="rId4" Type="http://schemas.openxmlformats.org/officeDocument/2006/relationships/image" Target="../media/image8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11" Type="http://schemas.openxmlformats.org/officeDocument/2006/relationships/image" Target="../media/image55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6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png"/><Relationship Id="rId11" Type="http://schemas.openxmlformats.org/officeDocument/2006/relationships/image" Target="../media/image76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46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png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3.png"/><Relationship Id="rId10" Type="http://schemas.openxmlformats.org/officeDocument/2006/relationships/image" Target="../media/image88.png"/><Relationship Id="rId4" Type="http://schemas.openxmlformats.org/officeDocument/2006/relationships/image" Target="../media/image46.png"/><Relationship Id="rId9" Type="http://schemas.openxmlformats.org/officeDocument/2006/relationships/image" Target="../media/image57.wmf"/><Relationship Id="rId1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3.png"/><Relationship Id="rId4" Type="http://schemas.openxmlformats.org/officeDocument/2006/relationships/image" Target="../media/image46.png"/><Relationship Id="rId9" Type="http://schemas.openxmlformats.org/officeDocument/2006/relationships/image" Target="../media/image95.png"/><Relationship Id="rId1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6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3.png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04.png"/><Relationship Id="rId4" Type="http://schemas.openxmlformats.org/officeDocument/2006/relationships/image" Target="../media/image85.png"/><Relationship Id="rId9" Type="http://schemas.openxmlformats.org/officeDocument/2006/relationships/image" Target="../media/image8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380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png"/><Relationship Id="rId11" Type="http://schemas.openxmlformats.org/officeDocument/2006/relationships/image" Target="../media/image90.png"/><Relationship Id="rId5" Type="http://schemas.openxmlformats.org/officeDocument/2006/relationships/image" Target="../media/image40.png"/><Relationship Id="rId10" Type="http://schemas.openxmlformats.org/officeDocument/2006/relationships/image" Target="NULL"/><Relationship Id="rId4" Type="http://schemas.openxmlformats.org/officeDocument/2006/relationships/image" Target="../media/image390.png"/><Relationship Id="rId9" Type="http://schemas.openxmlformats.org/officeDocument/2006/relationships/oleObject" Target="../embeddings/oleObject2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8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.bin"/><Relationship Id="rId10" Type="http://schemas.openxmlformats.org/officeDocument/2006/relationships/oleObject" Target="../embeddings/oleObject1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9.png"/><Relationship Id="rId9" Type="http://schemas.openxmlformats.org/officeDocument/2006/relationships/image" Target="../media/image13.png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6.wmf"/><Relationship Id="rId10" Type="http://schemas.openxmlformats.org/officeDocument/2006/relationships/image" Target="../media/image25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8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image" Target="../media/image29.wmf"/><Relationship Id="rId5" Type="http://schemas.openxmlformats.org/officeDocument/2006/relationships/image" Target="../media/image33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40.emf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84812" y="2638424"/>
            <a:ext cx="5978059" cy="1233487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699063"/>
            <a:ext cx="1066800" cy="11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0"/>
          <a:stretch/>
        </p:blipFill>
        <p:spPr bwMode="auto">
          <a:xfrm>
            <a:off x="5408612" y="2638425"/>
            <a:ext cx="605425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4" b="13798"/>
          <a:stretch/>
        </p:blipFill>
        <p:spPr bwMode="auto">
          <a:xfrm>
            <a:off x="4728681" y="1720128"/>
            <a:ext cx="6213392" cy="87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242" y="533400"/>
            <a:ext cx="11943137" cy="1905783"/>
            <a:chOff x="84242" y="533400"/>
            <a:chExt cx="11943137" cy="1905783"/>
          </a:xfrm>
        </p:grpSpPr>
        <p:sp>
          <p:nvSpPr>
            <p:cNvPr id="12" name="Rounded Rectangle 11"/>
            <p:cNvSpPr/>
            <p:nvPr/>
          </p:nvSpPr>
          <p:spPr>
            <a:xfrm>
              <a:off x="1021293" y="652043"/>
              <a:ext cx="11006086" cy="168993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33400"/>
              <a:ext cx="1895369" cy="190578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63049" y="980435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54512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08212" y="685800"/>
                  <a:ext cx="97536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Trong mặt phẳng toạ độ, lập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đi qua điểm A(0;b) và có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 pháp tuyến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với a, b là các số cho trước.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mối liên hệ gì với đồ thị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685800"/>
                  <a:ext cx="9753600" cy="16927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63" t="-3249" r="-1188" b="-7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74" y="2549327"/>
            <a:ext cx="1451638" cy="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3049" y="2971800"/>
                <a:ext cx="86317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tổng quát là :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9" y="2971800"/>
                <a:ext cx="8631763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271" t="-11765" r="-28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80118"/>
              </p:ext>
            </p:extLst>
          </p:nvPr>
        </p:nvGraphicFramePr>
        <p:xfrm>
          <a:off x="3415339" y="3485674"/>
          <a:ext cx="3651584" cy="52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52" name="Equation" r:id="rId10" imgW="1409400" imgH="203040" progId="Equation.DSMT4">
                  <p:embed/>
                </p:oleObj>
              </mc:Choice>
              <mc:Fallback>
                <p:oleObj name="Equation" r:id="rId10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339" y="3485674"/>
                        <a:ext cx="3651584" cy="52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81617" y="4628346"/>
                <a:ext cx="108309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tập hợp những điểm M(x;y) thoả mãn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𝒂𝒙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( hay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𝒂𝒙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17" y="4628346"/>
                <a:ext cx="10830982" cy="954107"/>
              </a:xfrm>
              <a:prstGeom prst="rect">
                <a:avLst/>
              </a:prstGeom>
              <a:blipFill rotWithShape="1">
                <a:blip r:embed="rId12"/>
                <a:stretch>
                  <a:fillRect l="-112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3282"/>
              </p:ext>
            </p:extLst>
          </p:nvPr>
        </p:nvGraphicFramePr>
        <p:xfrm>
          <a:off x="4204819" y="4069744"/>
          <a:ext cx="2862104" cy="52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53" name="Equation" r:id="rId13" imgW="1104840" imgH="203040" progId="Equation.DSMT4">
                  <p:embed/>
                </p:oleObj>
              </mc:Choice>
              <mc:Fallback>
                <p:oleObj name="Equation" r:id="rId13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819" y="4069744"/>
                        <a:ext cx="2862104" cy="528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81617" y="5675293"/>
                <a:ext cx="108309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Do đó đồ thị của hàm số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𝒂𝒙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chính là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  :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𝒂𝒙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17" y="5675293"/>
                <a:ext cx="10830982" cy="954107"/>
              </a:xfrm>
              <a:prstGeom prst="rect">
                <a:avLst/>
              </a:prstGeom>
              <a:blipFill rotWithShape="1">
                <a:blip r:embed="rId15"/>
                <a:stretch>
                  <a:fillRect l="-1125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5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89" y="1807021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71166" y="2456845"/>
            <a:ext cx="191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72864" y="133612"/>
            <a:ext cx="10865148" cy="1485376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32012" y="341293"/>
                <a:ext cx="9372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Hãy chỉ ra một vectơ pháp tuyến của đường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                        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3200" b="1" smtClean="0">
                    <a:latin typeface="Arial" pitchFamily="34" charset="0"/>
                    <a:cs typeface="Arial" pitchFamily="34" charset="0"/>
                  </a:rPr>
                  <a:t>∆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3200" b="1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sz="3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341293"/>
                <a:ext cx="937260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366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17117"/>
              </p:ext>
            </p:extLst>
          </p:nvPr>
        </p:nvGraphicFramePr>
        <p:xfrm>
          <a:off x="3690454" y="2518102"/>
          <a:ext cx="16478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28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0454" y="2518102"/>
                        <a:ext cx="16478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109936" y="0"/>
            <a:ext cx="1808493" cy="18184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4212" y="533400"/>
            <a:ext cx="678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37" y="43297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LUYỆN TẬP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72693"/>
              </p:ext>
            </p:extLst>
          </p:nvPr>
        </p:nvGraphicFramePr>
        <p:xfrm>
          <a:off x="3371366" y="3126115"/>
          <a:ext cx="2606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29" name="Equation" r:id="rId9" imgW="1104840" imgH="203040" progId="Equation.DSMT4">
                  <p:embed/>
                </p:oleObj>
              </mc:Choice>
              <mc:Fallback>
                <p:oleObj name="Equation" r:id="rId9" imgW="1104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1366" y="3126115"/>
                        <a:ext cx="260667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71166" y="3657600"/>
                <a:ext cx="8639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Vậy một vectơ pháp tuyến của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∆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66" y="3657600"/>
                <a:ext cx="8639175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48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9412" y="732518"/>
                <a:ext cx="113807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Nhận xét :</a:t>
                </a:r>
                <a:b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Trong mặt phẳng toạ độ, cho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∆: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𝒂𝒙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𝒃𝒚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732518"/>
                <a:ext cx="1138078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91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1813" y="1686624"/>
                <a:ext cx="11274424" cy="109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thì 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thể đưa về dạng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(với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) và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vuông góc với Ox.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1686624"/>
                <a:ext cx="11274424" cy="1097801"/>
              </a:xfrm>
              <a:prstGeom prst="rect">
                <a:avLst/>
              </a:prstGeom>
              <a:blipFill rotWithShape="1">
                <a:blip r:embed="rId5"/>
                <a:stretch>
                  <a:fillRect l="-919" t="-555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1813" y="2895600"/>
                <a:ext cx="11274424" cy="109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thì 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thể đưa về dạng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𝒏𝒙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𝒑</m:t>
                    </m:r>
                  </m:oMath>
                </a14:m>
                <a:r>
                  <a:rPr lang="en-US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(với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)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2895600"/>
                <a:ext cx="11274424" cy="1097801"/>
              </a:xfrm>
              <a:prstGeom prst="rect">
                <a:avLst/>
              </a:prstGeom>
              <a:blipFill rotWithShape="1">
                <a:blip r:embed="rId6"/>
                <a:stretch>
                  <a:fillRect l="-919" t="-555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5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12" y="582613"/>
            <a:ext cx="12004346" cy="1931987"/>
            <a:chOff x="74612" y="811213"/>
            <a:chExt cx="12004346" cy="1931987"/>
          </a:xfrm>
        </p:grpSpPr>
        <p:sp>
          <p:nvSpPr>
            <p:cNvPr id="15" name="Rounded Rectangle 14"/>
            <p:cNvSpPr/>
            <p:nvPr/>
          </p:nvSpPr>
          <p:spPr>
            <a:xfrm>
              <a:off x="2098344" y="914401"/>
              <a:ext cx="9980614" cy="1600200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74544" y="1009650"/>
                  <a:ext cx="971106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Trong Hình 7.2a, nếu một vật thể chuyển động với vectơ vận tốc </a:t>
                  </a:r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bằng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và </a:t>
                  </a:r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đi qua A thì nó di chuyển trên đường nào? 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544" y="1009650"/>
                  <a:ext cx="9711068" cy="13849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18" t="-4405" r="-2260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33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88900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456611" y="2362200"/>
            <a:ext cx="3427413" cy="2895600"/>
            <a:chOff x="8456611" y="2362200"/>
            <a:chExt cx="3427413" cy="2895600"/>
          </a:xfrm>
        </p:grpSpPr>
        <p:sp>
          <p:nvSpPr>
            <p:cNvPr id="33" name="Rounded Rectangle 32"/>
            <p:cNvSpPr/>
            <p:nvPr/>
          </p:nvSpPr>
          <p:spPr>
            <a:xfrm>
              <a:off x="8456611" y="2362200"/>
              <a:ext cx="3398837" cy="2895600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111838" y="2400828"/>
              <a:ext cx="2772186" cy="2740499"/>
              <a:chOff x="9111838" y="2400828"/>
              <a:chExt cx="2772186" cy="2740499"/>
            </a:xfrm>
          </p:grpSpPr>
          <p:pic>
            <p:nvPicPr>
              <p:cNvPr id="71373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1838" y="2400828"/>
                <a:ext cx="2772186" cy="2704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9691893" y="4802773"/>
                <a:ext cx="1203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Hình 7.2a</a:t>
                </a:r>
                <a:endParaRPr lang="vi-VN" sz="1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89" y="244312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88930" y="3110002"/>
            <a:ext cx="76152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vi-VN" sz="2600" b="1">
                <a:latin typeface="Arial" pitchFamily="34" charset="0"/>
                <a:cs typeface="Arial" pitchFamily="34" charset="0"/>
              </a:rPr>
              <a:t>Quan sát Hình 7.2a ta thấy giá của vectơ song song với đường thẳng ∆</a:t>
            </a:r>
            <a:r>
              <a:rPr lang="vi-VN" sz="2600" b="1" baseline="-25000" smtClean="0">
                <a:latin typeface="Arial" pitchFamily="34" charset="0"/>
                <a:cs typeface="Arial" pitchFamily="34" charset="0"/>
              </a:rPr>
              <a:t>2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9481" y="4081671"/>
                <a:ext cx="7239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ên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vật thể chuyển động với vận tốc bằng</a:t>
                </a:r>
                <a:r>
                  <a:rPr lang="vi-VN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và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đi qua A thì nó di chuyển trên đường ∆</a:t>
                </a:r>
                <a:r>
                  <a:rPr lang="vi-VN" sz="2600" b="1" baseline="-2500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1" y="4081671"/>
                <a:ext cx="7239000" cy="892552"/>
              </a:xfrm>
              <a:prstGeom prst="rect">
                <a:avLst/>
              </a:prstGeom>
              <a:blipFill rotWithShape="1">
                <a:blip r:embed="rId10"/>
                <a:stretch>
                  <a:fillRect l="-1516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88900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03212" y="609600"/>
            <a:ext cx="11582400" cy="1464603"/>
          </a:xfrm>
          <a:prstGeom prst="roundRect">
            <a:avLst>
              <a:gd name="adj" fmla="val 3585"/>
            </a:avLst>
          </a:prstGeom>
          <a:solidFill>
            <a:srgbClr val="FDEDD3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5612" y="760216"/>
                <a:ext cx="11201400" cy="1074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itchFamily="2" charset="2"/>
                  <a:buChar char="q"/>
                </a:pPr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30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 được gọi là </a:t>
                </a:r>
                <a:r>
                  <a:rPr lang="en-US" sz="30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30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30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chỉ phương </a:t>
                </a:r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của </a:t>
                </a:r>
                <a:r>
                  <a:rPr lang="vi-VN" sz="30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3000" b="1" smtClean="0">
                    <a:latin typeface="Arial" pitchFamily="34" charset="0"/>
                    <a:cs typeface="Arial" pitchFamily="34" charset="0"/>
                  </a:rPr>
                  <a:t> nếu giá của nó song song hoặc trùng với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sz="30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sz="3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760216"/>
                <a:ext cx="11201400" cy="1074781"/>
              </a:xfrm>
              <a:prstGeom prst="rect">
                <a:avLst/>
              </a:prstGeom>
              <a:blipFill rotWithShape="1">
                <a:blip r:embed="rId4"/>
                <a:stretch>
                  <a:fillRect l="-1143" t="-2273" r="-1252" b="-16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04211" y="2209800"/>
            <a:ext cx="3551237" cy="2514600"/>
            <a:chOff x="8304211" y="2209800"/>
            <a:chExt cx="3551237" cy="2514600"/>
          </a:xfrm>
        </p:grpSpPr>
        <p:sp>
          <p:nvSpPr>
            <p:cNvPr id="27" name="Rounded Rectangle 26"/>
            <p:cNvSpPr/>
            <p:nvPr/>
          </p:nvSpPr>
          <p:spPr>
            <a:xfrm>
              <a:off x="8304211" y="2209800"/>
              <a:ext cx="3551237" cy="2514600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913812" y="2257425"/>
              <a:ext cx="2505075" cy="2272129"/>
              <a:chOff x="8913812" y="2333625"/>
              <a:chExt cx="2505075" cy="2272129"/>
            </a:xfrm>
          </p:grpSpPr>
          <p:pic>
            <p:nvPicPr>
              <p:cNvPr id="71475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3812" y="2333625"/>
                <a:ext cx="2505075" cy="2190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980612" y="4267200"/>
                <a:ext cx="1203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Hình 7.2b</a:t>
                </a:r>
                <a:endParaRPr lang="vi-VN" sz="1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82574" y="2296180"/>
            <a:ext cx="2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 xét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0199" y="2819400"/>
                <a:ext cx="770096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chỉ phương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</a:rPr>
                      <m:t>  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cũng là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chỉ phương của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9" y="2819400"/>
                <a:ext cx="7700963" cy="1292662"/>
              </a:xfrm>
              <a:prstGeom prst="rect">
                <a:avLst/>
              </a:prstGeom>
              <a:blipFill rotWithShape="1">
                <a:blip r:embed="rId6"/>
                <a:stretch>
                  <a:fillRect l="-1188" t="-4245" r="-1425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30199" y="4114800"/>
            <a:ext cx="7700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hoàn toàn xác định nếu biết một điểm và một v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ectơ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chỉ phương của nó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0199" y="5029200"/>
                <a:ext cx="1132681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Hai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6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vuông góc với nhau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chỉ phương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đó và ngược lại.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9" y="5029200"/>
                <a:ext cx="11326813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807"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6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2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88900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242" y="533400"/>
            <a:ext cx="11801370" cy="1905783"/>
            <a:chOff x="84242" y="533400"/>
            <a:chExt cx="11801370" cy="1905783"/>
          </a:xfrm>
        </p:grpSpPr>
        <p:sp>
          <p:nvSpPr>
            <p:cNvPr id="15" name="Rounded Rectangle 14"/>
            <p:cNvSpPr/>
            <p:nvPr/>
          </p:nvSpPr>
          <p:spPr>
            <a:xfrm>
              <a:off x="2055811" y="652043"/>
              <a:ext cx="9829801" cy="168993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33400"/>
              <a:ext cx="1895369" cy="190578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63049" y="980435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54512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055812" y="762000"/>
              <a:ext cx="975360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Trong mặt phẳng toạ độ cho A(3;2) , B(1;-4) </a:t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Hãy chỉ ra hai v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ectơ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chỉ phương của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đường thẳng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AB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10" y="2458228"/>
            <a:ext cx="1596802" cy="38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45130" y="2971800"/>
            <a:ext cx="22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80065"/>
              </p:ext>
            </p:extLst>
          </p:nvPr>
        </p:nvGraphicFramePr>
        <p:xfrm>
          <a:off x="3028155" y="2971800"/>
          <a:ext cx="157956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8" name="Equation" r:id="rId8" imgW="609480" imgH="457200" progId="Equation.DSMT4">
                  <p:embed/>
                </p:oleObj>
              </mc:Choice>
              <mc:Fallback>
                <p:oleObj name="Equation" r:id="rId8" imgW="609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155" y="2971800"/>
                        <a:ext cx="157956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75045"/>
              </p:ext>
            </p:extLst>
          </p:nvPr>
        </p:nvGraphicFramePr>
        <p:xfrm>
          <a:off x="5273386" y="3195310"/>
          <a:ext cx="25019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9" name="Equation" r:id="rId10" imgW="965160" imgH="253800" progId="Equation.DSMT4">
                  <p:embed/>
                </p:oleObj>
              </mc:Choice>
              <mc:Fallback>
                <p:oleObj name="Equation" r:id="rId10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386" y="3195310"/>
                        <a:ext cx="25019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45129" y="4191000"/>
                <a:ext cx="10640483" cy="57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AB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(−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một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29" y="4191000"/>
                <a:ext cx="10640483" cy="576761"/>
              </a:xfrm>
              <a:prstGeom prst="rect">
                <a:avLst/>
              </a:prstGeom>
              <a:blipFill rotWithShape="1">
                <a:blip r:embed="rId12"/>
                <a:stretch>
                  <a:fillRect l="-1145" t="-2128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45130" y="4876800"/>
                <a:ext cx="10782249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Lấy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cũng là một v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của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AB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30" y="4876800"/>
                <a:ext cx="10782249" cy="1143518"/>
              </a:xfrm>
              <a:prstGeom prst="rect">
                <a:avLst/>
              </a:prstGeom>
              <a:blipFill rotWithShape="1">
                <a:blip r:embed="rId13"/>
                <a:stretch>
                  <a:fillRect l="-11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9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88900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10" y="2410603"/>
            <a:ext cx="1596802" cy="38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813" y="2971800"/>
                <a:ext cx="11009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∆ :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có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2971800"/>
                <a:ext cx="1100931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10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09936" y="609600"/>
            <a:ext cx="11928076" cy="1818430"/>
            <a:chOff x="109936" y="609600"/>
            <a:chExt cx="11928076" cy="1818430"/>
          </a:xfrm>
        </p:grpSpPr>
        <p:sp>
          <p:nvSpPr>
            <p:cNvPr id="17" name="Rounded Rectangle 16"/>
            <p:cNvSpPr/>
            <p:nvPr/>
          </p:nvSpPr>
          <p:spPr>
            <a:xfrm>
              <a:off x="1172864" y="743212"/>
              <a:ext cx="10865148" cy="148537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132012" y="950893"/>
                  <a:ext cx="93726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Hãy chỉ ra </a:t>
                  </a:r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một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 chỉ phương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của </a:t>
                  </a:r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đường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thẳng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                         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3200" b="1" smtClean="0">
                      <a:latin typeface="Arial" pitchFamily="34" charset="0"/>
                      <a:cs typeface="Arial" pitchFamily="34" charset="0"/>
                    </a:rPr>
                    <a:t>∆</a:t>
                  </a:r>
                  <a:r>
                    <a:rPr lang="en-US" sz="3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3200" b="1" smtClean="0">
                      <a:latin typeface="Arial" pitchFamily="34" charset="0"/>
                      <a:cs typeface="Arial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950893"/>
                  <a:ext cx="9372600" cy="10156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66" t="-5988" b="-18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09936" y="609600"/>
              <a:ext cx="1808493" cy="181843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84212" y="1143000"/>
              <a:ext cx="6789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837" y="1042571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1813" y="3733800"/>
                <a:ext cx="11009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Do đó có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3733800"/>
                <a:ext cx="11009312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107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1812" y="4495800"/>
                <a:ext cx="1173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Ngoài ra có thể chọn một vectơ chỉ phương khác của ∆ là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acc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495800"/>
                <a:ext cx="117348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039" t="-1411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3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12" y="571957"/>
            <a:ext cx="12004346" cy="2686724"/>
            <a:chOff x="74612" y="811213"/>
            <a:chExt cx="12004346" cy="2686724"/>
          </a:xfrm>
        </p:grpSpPr>
        <p:sp>
          <p:nvSpPr>
            <p:cNvPr id="15" name="Rounded Rectangle 14"/>
            <p:cNvSpPr/>
            <p:nvPr/>
          </p:nvSpPr>
          <p:spPr>
            <a:xfrm>
              <a:off x="2098344" y="820281"/>
              <a:ext cx="9980614" cy="2677655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74544" y="820281"/>
                  <a:ext cx="9711068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Chuyển động của một vật thể được thể hiện trên mặt phẳng Oxy. Vật thể khởi hành từ A(2; 1) và chuyển động thẳng đều với vectơ vận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tốc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a) Hỏi vật thể chuyển động trên đường thẳng nào (chỉ ra điểm đi qua và vectơ chỉ phương của đường thẳng đó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)?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b) Chứng minh rằng, tại thời điểm t (t &gt; 0) tính từ khi khởi hành, vật thể ở vị trí có tọa độ là (2 + 3t; 1 + 4t). 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544" y="820281"/>
                  <a:ext cx="9711068" cy="26776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4" t="-1591" r="-565" b="-4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338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45652"/>
            <a:ext cx="1627187" cy="3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1730" y="3795802"/>
                <a:ext cx="114252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a) Vật thể chuyển động trên đường thẳng đi qua điểm A(2; 1) và nhận vectơ vận tốc</a:t>
                </a:r>
                <a:r>
                  <a:rPr lang="vi-VN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làm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0" y="3795802"/>
                <a:ext cx="11425282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907" t="-5960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1730" y="4713864"/>
                <a:ext cx="114252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) Gọi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). 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0" y="4713864"/>
                <a:ext cx="11425282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907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38883"/>
              </p:ext>
            </p:extLst>
          </p:nvPr>
        </p:nvGraphicFramePr>
        <p:xfrm>
          <a:off x="929458" y="5206307"/>
          <a:ext cx="50038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66" name="Equation" r:id="rId12" imgW="1930320" imgH="253800" progId="Equation.DSMT4">
                  <p:embed/>
                </p:oleObj>
              </mc:Choice>
              <mc:Fallback>
                <p:oleObj name="Equation" r:id="rId12" imgW="1930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458" y="5206307"/>
                        <a:ext cx="50038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38335"/>
              </p:ext>
            </p:extLst>
          </p:nvPr>
        </p:nvGraphicFramePr>
        <p:xfrm>
          <a:off x="5865812" y="5334000"/>
          <a:ext cx="15462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67"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5334000"/>
                        <a:ext cx="15462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4428"/>
              </p:ext>
            </p:extLst>
          </p:nvPr>
        </p:nvGraphicFramePr>
        <p:xfrm>
          <a:off x="7389812" y="5187257"/>
          <a:ext cx="21717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68" name="Equation" r:id="rId16" imgW="838080" imgH="253800" progId="Equation.DSMT4">
                  <p:embed/>
                </p:oleObj>
              </mc:Choice>
              <mc:Fallback>
                <p:oleObj name="Equation" r:id="rId16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5187257"/>
                        <a:ext cx="21717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730" y="5867400"/>
                <a:ext cx="11425282" cy="9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2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cùng phương hay AM song song hoặc trùng 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0" y="5867400"/>
                <a:ext cx="11425282" cy="942309"/>
              </a:xfrm>
              <a:prstGeom prst="rect">
                <a:avLst/>
              </a:prstGeom>
              <a:blipFill rotWithShape="1">
                <a:blip r:embed="rId18"/>
                <a:stretch>
                  <a:fillRect l="-907" t="-649" r="-1281" b="-1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12" y="571957"/>
            <a:ext cx="12004346" cy="2686724"/>
            <a:chOff x="74612" y="811213"/>
            <a:chExt cx="12004346" cy="2686724"/>
          </a:xfrm>
        </p:grpSpPr>
        <p:sp>
          <p:nvSpPr>
            <p:cNvPr id="15" name="Rounded Rectangle 14"/>
            <p:cNvSpPr/>
            <p:nvPr/>
          </p:nvSpPr>
          <p:spPr>
            <a:xfrm>
              <a:off x="2098344" y="820281"/>
              <a:ext cx="9980614" cy="2677655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74544" y="820281"/>
                  <a:ext cx="9711068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Chuyển động của một vật thể được thể hiện trên mặt phẳng Oxy. Vật thể khởi hành từ A(2; 1) và chuyển động thẳng đều với vectơ vận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tốc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a) Hỏi vật thể chuyển động trên đường thẳng nào (chỉ ra điểm đi qua và vectơ chỉ phương của đường thẳng đó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)?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b) Chứng minh rằng, tại thời điểm t (t &gt; 0) tính từ khi khởi hành, vật thể ở vị trí có tọa độ là </a:t>
                  </a:r>
                  <a14:m>
                    <m:oMath xmlns:m="http://schemas.openxmlformats.org/officeDocument/2006/math"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; 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vi-VN" b="1" i="1" smtClean="0">
                          <a:latin typeface="Cambria Math"/>
                          <a:cs typeface="Arial" pitchFamily="34" charset="0"/>
                        </a:rPr>
                        <m:t>). 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544" y="820281"/>
                  <a:ext cx="9711068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04" t="-1591" r="-565" b="-4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33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24582"/>
            <a:ext cx="1627187" cy="3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1730" y="3795802"/>
                <a:ext cx="1184722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Khi đó điểm M thuộc đường thẳng chuyển động của vật thể, tức là đường thẳng đi qua điểm A và nhận vectơ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vận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tốc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làm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0" y="3795802"/>
                <a:ext cx="11847228" cy="892552"/>
              </a:xfrm>
              <a:prstGeom prst="rect">
                <a:avLst/>
              </a:prstGeom>
              <a:blipFill rotWithShape="1">
                <a:blip r:embed="rId9"/>
                <a:stretch>
                  <a:fillRect l="-875" t="-6164" r="-154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1730" y="4800600"/>
                <a:ext cx="1184722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Vậy tại thời điểm t (t &gt; 0) tính từ khi khởi hành, vật thể ở vị trí có tọa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). 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0" y="4800600"/>
                <a:ext cx="11847228" cy="892552"/>
              </a:xfrm>
              <a:prstGeom prst="rect">
                <a:avLst/>
              </a:prstGeom>
              <a:blipFill rotWithShape="1">
                <a:blip r:embed="rId10"/>
                <a:stretch>
                  <a:fillRect l="-875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5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79412" y="745197"/>
            <a:ext cx="11506200" cy="3432496"/>
          </a:xfrm>
          <a:prstGeom prst="roundRect">
            <a:avLst>
              <a:gd name="adj" fmla="val 3585"/>
            </a:avLst>
          </a:prstGeom>
          <a:solidFill>
            <a:srgbClr val="FDEDD3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5612" y="821011"/>
                <a:ext cx="11201400" cy="147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có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Khi đó điểm M(x;y) thuộc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khi và chỉ khi tồn tại số thực t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, hay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821011"/>
                <a:ext cx="11201400" cy="1477264"/>
              </a:xfrm>
              <a:prstGeom prst="rect">
                <a:avLst/>
              </a:prstGeom>
              <a:blipFill rotWithShape="1">
                <a:blip r:embed="rId5"/>
                <a:stretch>
                  <a:fillRect l="-980" t="-4132" r="-1089" b="-7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9012" y="3515380"/>
                <a:ext cx="1043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Hệ (2) được gọi là </a:t>
                </a:r>
                <a:r>
                  <a:rPr lang="en-US" sz="28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8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hương trình tham số</a:t>
                </a:r>
                <a:r>
                  <a:rPr lang="en-US" sz="28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của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3515380"/>
                <a:ext cx="10439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16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22546"/>
              </p:ext>
            </p:extLst>
          </p:nvPr>
        </p:nvGraphicFramePr>
        <p:xfrm>
          <a:off x="3949507" y="2253458"/>
          <a:ext cx="3261111" cy="125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2" name="Equation" r:id="rId8" imgW="1257120" imgH="482400" progId="Equation.DSMT4">
                  <p:embed/>
                </p:oleObj>
              </mc:Choice>
              <mc:Fallback>
                <p:oleObj name="Equation" r:id="rId8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9507" y="2253458"/>
                        <a:ext cx="3261111" cy="125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1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3212" y="838200"/>
            <a:ext cx="11582400" cy="1295400"/>
            <a:chOff x="303212" y="685800"/>
            <a:chExt cx="11582400" cy="1295400"/>
          </a:xfrm>
        </p:grpSpPr>
        <p:sp>
          <p:nvSpPr>
            <p:cNvPr id="19" name="Rounded Rectangle 18"/>
            <p:cNvSpPr/>
            <p:nvPr/>
          </p:nvSpPr>
          <p:spPr>
            <a:xfrm>
              <a:off x="303212" y="685800"/>
              <a:ext cx="11582400" cy="1295400"/>
            </a:xfrm>
            <a:prstGeom prst="roundRect">
              <a:avLst>
                <a:gd name="adj" fmla="val 3585"/>
              </a:avLst>
            </a:prstGeom>
            <a:blipFill>
              <a:blip r:embed="rId3"/>
              <a:stretch>
                <a:fillRect/>
              </a:stretch>
            </a:blip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1812" y="824805"/>
              <a:ext cx="11353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Đường thẳng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là </a:t>
              </a:r>
              <a:r>
                <a:rPr lang="en-US" sz="28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tập hợp điểm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, được xác định bởi tính chất đặc trưng của các điểm thuộc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đường thẳng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đó.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193545" y="107742"/>
            <a:ext cx="3367224" cy="5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96692" y="2743200"/>
            <a:ext cx="8966850" cy="2667000"/>
            <a:chOff x="1896692" y="2743200"/>
            <a:chExt cx="8966850" cy="2667000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1896692" y="2743200"/>
              <a:ext cx="7196672" cy="2667000"/>
            </a:xfrm>
            <a:prstGeom prst="cloudCallout">
              <a:avLst>
                <a:gd name="adj1" fmla="val 15297"/>
                <a:gd name="adj2" fmla="val 12005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altLang="en-US" sz="1800" dirty="0">
                <a:solidFill>
                  <a:schemeClr val="lt1"/>
                </a:solidFill>
                <a:sym typeface="Symbol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9212" y="3200400"/>
              <a:ext cx="57150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Do vậy, ta có thể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đại số hoá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đường thẳng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bằng cách thể hiện tính chất đặc trưng đó bởi điều kiện đại số đối với toạ độ của các điểm tương ứng.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3630" y="3783086"/>
              <a:ext cx="2419912" cy="1511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5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242" y="533400"/>
            <a:ext cx="11933612" cy="1905783"/>
            <a:chOff x="84242" y="533400"/>
            <a:chExt cx="11933612" cy="1905783"/>
          </a:xfrm>
        </p:grpSpPr>
        <p:sp>
          <p:nvSpPr>
            <p:cNvPr id="8" name="Rounded Rectangle 7"/>
            <p:cNvSpPr/>
            <p:nvPr/>
          </p:nvSpPr>
          <p:spPr>
            <a:xfrm>
              <a:off x="2055812" y="699667"/>
              <a:ext cx="9962042" cy="1596641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33400"/>
              <a:ext cx="1895369" cy="1905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63049" y="980435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54512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32010" y="673188"/>
                  <a:ext cx="975360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Lập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 tham số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của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đi qua điểm A(2;-3) và có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 chỉ phương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;−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0" y="673188"/>
                  <a:ext cx="9753602" cy="13849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13" r="-1250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89" y="2481474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07304" y="3081665"/>
                <a:ext cx="8673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 tham số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của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: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04" y="3081665"/>
                <a:ext cx="867330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195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2985"/>
              </p:ext>
            </p:extLst>
          </p:nvPr>
        </p:nvGraphicFramePr>
        <p:xfrm>
          <a:off x="4804459" y="3604885"/>
          <a:ext cx="197643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6" name="Equation" r:id="rId10" imgW="761760" imgH="457200" progId="Equation.DSMT4">
                  <p:embed/>
                </p:oleObj>
              </mc:Choice>
              <mc:Fallback>
                <p:oleObj name="Equation" r:id="rId10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459" y="3604885"/>
                        <a:ext cx="197643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7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9" y="2290192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0837" y="2818618"/>
                <a:ext cx="115347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 d: </a:t>
                </a:r>
                <a:r>
                  <a:rPr lang="vi-VN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3x – 4y – 1 = </a:t>
                </a:r>
                <a:r>
                  <a: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nhận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làm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vectơ pháp tuyến nên đường thẳng d có một vectơ chỉ phương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7" y="2818618"/>
                <a:ext cx="11534775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846" t="-6122" r="-370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64631"/>
              </p:ext>
            </p:extLst>
          </p:nvPr>
        </p:nvGraphicFramePr>
        <p:xfrm>
          <a:off x="4676774" y="5582505"/>
          <a:ext cx="214153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0" name="Equation" r:id="rId7" imgW="825480" imgH="457200" progId="Equation.DSMT4">
                  <p:embed/>
                </p:oleObj>
              </mc:Choice>
              <mc:Fallback>
                <p:oleObj name="Equation" r:id="rId7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4" y="5582505"/>
                        <a:ext cx="214153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09936" y="533400"/>
            <a:ext cx="11928076" cy="1818430"/>
            <a:chOff x="109936" y="609600"/>
            <a:chExt cx="11928076" cy="1818430"/>
          </a:xfrm>
        </p:grpSpPr>
        <p:sp>
          <p:nvSpPr>
            <p:cNvPr id="14" name="Rounded Rectangle 13"/>
            <p:cNvSpPr/>
            <p:nvPr/>
          </p:nvSpPr>
          <p:spPr>
            <a:xfrm>
              <a:off x="1172864" y="743212"/>
              <a:ext cx="10865148" cy="148537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132012" y="800100"/>
                  <a:ext cx="9372600" cy="1437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Lập phương trình tham số của đường thẳng ∆ đi qua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điểm </a:t>
                  </a:r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M(– 1; 2) và song song với đường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thẳng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 – 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 – 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 = </m:t>
                      </m:r>
                      <m:r>
                        <a:rPr lang="vi-VN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800100"/>
                  <a:ext cx="9372600" cy="143757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66" t="-4237" b="-10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09936" y="609600"/>
              <a:ext cx="1808493" cy="18184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84212" y="1143000"/>
              <a:ext cx="6789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837" y="1042571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0412" y="3711170"/>
                <a:ext cx="11125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 ∆ song song với đường thẳng d nên đường thẳng ∆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3711170"/>
                <a:ext cx="11125200" cy="892552"/>
              </a:xfrm>
              <a:prstGeom prst="rect">
                <a:avLst/>
              </a:prstGeom>
              <a:blipFill rotWithShape="1">
                <a:blip r:embed="rId11"/>
                <a:stretch>
                  <a:fillRect l="-986" t="-6164" r="-822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0412" y="4689953"/>
                <a:ext cx="11125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 ∆ đi qua điểm M(– 1; 2) và có vectơ chỉ phương là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nên phương trình tham số của ∆ là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689953"/>
                <a:ext cx="11125200" cy="892552"/>
              </a:xfrm>
              <a:prstGeom prst="rect">
                <a:avLst/>
              </a:prstGeom>
              <a:blipFill rotWithShape="1">
                <a:blip r:embed="rId12"/>
                <a:stretch>
                  <a:fillRect l="-986" t="-612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242" y="533400"/>
            <a:ext cx="11933612" cy="1905783"/>
            <a:chOff x="84242" y="533400"/>
            <a:chExt cx="11933612" cy="1905783"/>
          </a:xfrm>
        </p:grpSpPr>
        <p:sp>
          <p:nvSpPr>
            <p:cNvPr id="8" name="Rounded Rectangle 7"/>
            <p:cNvSpPr/>
            <p:nvPr/>
          </p:nvSpPr>
          <p:spPr>
            <a:xfrm>
              <a:off x="1011768" y="699667"/>
              <a:ext cx="11006086" cy="1596641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33400"/>
              <a:ext cx="1895369" cy="1905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63049" y="980435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54512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132010" y="748605"/>
              <a:ext cx="9753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Lập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 tham số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của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đường thẳng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đi qua hai điểm A(2;3) và B(1;5)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39" y="2410561"/>
            <a:ext cx="1593273" cy="38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0412" y="3058180"/>
            <a:ext cx="204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71446"/>
              </p:ext>
            </p:extLst>
          </p:nvPr>
        </p:nvGraphicFramePr>
        <p:xfrm>
          <a:off x="2544367" y="2988468"/>
          <a:ext cx="135096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2" name="Equation" r:id="rId8" imgW="520560" imgH="457200" progId="Equation.DSMT4">
                  <p:embed/>
                </p:oleObj>
              </mc:Choice>
              <mc:Fallback>
                <p:oleObj name="Equation" r:id="rId8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367" y="2988468"/>
                        <a:ext cx="135096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2812" y="4267200"/>
                <a:ext cx="11353800" cy="10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AB đi qua A(2;3) và có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(−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do đó có 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 tham số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:  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4267200"/>
                <a:ext cx="11353800" cy="1007648"/>
              </a:xfrm>
              <a:prstGeom prst="rect">
                <a:avLst/>
              </a:prstGeom>
              <a:blipFill rotWithShape="1">
                <a:blip r:embed="rId10"/>
                <a:stretch>
                  <a:fillRect l="-1128" t="-1212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6098"/>
              </p:ext>
            </p:extLst>
          </p:nvPr>
        </p:nvGraphicFramePr>
        <p:xfrm>
          <a:off x="4373167" y="3124200"/>
          <a:ext cx="26368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3" name="Equation" r:id="rId11" imgW="1015920" imgH="253800" progId="Equation.DSMT4">
                  <p:embed/>
                </p:oleObj>
              </mc:Choice>
              <mc:Fallback>
                <p:oleObj name="Equation" r:id="rId11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167" y="3124200"/>
                        <a:ext cx="26368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63457"/>
              </p:ext>
            </p:extLst>
          </p:nvPr>
        </p:nvGraphicFramePr>
        <p:xfrm>
          <a:off x="4113212" y="5334000"/>
          <a:ext cx="19113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4" name="Equation" r:id="rId13" imgW="736560" imgH="457200" progId="Equation.DSMT4">
                  <p:embed/>
                </p:oleObj>
              </mc:Choice>
              <mc:Fallback>
                <p:oleObj name="Equation" r:id="rId13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5334000"/>
                        <a:ext cx="19113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9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8244"/>
            <a:ext cx="9066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39" y="2249154"/>
            <a:ext cx="1593273" cy="38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5612" y="2751465"/>
            <a:ext cx="204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875" y="3307695"/>
                <a:ext cx="11353800" cy="10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AB đi qua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có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do đó có 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 tham số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:  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3307695"/>
                <a:ext cx="11353800" cy="1007648"/>
              </a:xfrm>
              <a:prstGeom prst="rect">
                <a:avLst/>
              </a:prstGeom>
              <a:blipFill rotWithShape="1">
                <a:blip r:embed="rId6"/>
                <a:stretch>
                  <a:fillRect l="-1128" t="-1212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09755"/>
              </p:ext>
            </p:extLst>
          </p:nvPr>
        </p:nvGraphicFramePr>
        <p:xfrm>
          <a:off x="2329656" y="2667000"/>
          <a:ext cx="36591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94" name="Equation" r:id="rId7" imgW="1409400" imgH="266400" progId="Equation.DSMT4">
                  <p:embed/>
                </p:oleObj>
              </mc:Choice>
              <mc:Fallback>
                <p:oleObj name="Equation" r:id="rId7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656" y="2667000"/>
                        <a:ext cx="36591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09936" y="533400"/>
            <a:ext cx="11928076" cy="1818430"/>
            <a:chOff x="109936" y="609600"/>
            <a:chExt cx="11928076" cy="1818430"/>
          </a:xfrm>
        </p:grpSpPr>
        <p:sp>
          <p:nvSpPr>
            <p:cNvPr id="19" name="Rounded Rectangle 18"/>
            <p:cNvSpPr/>
            <p:nvPr/>
          </p:nvSpPr>
          <p:spPr>
            <a:xfrm>
              <a:off x="1172864" y="743212"/>
              <a:ext cx="10865148" cy="148537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32012" y="800100"/>
                  <a:ext cx="937260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Lập phương trình tham số và phương trình tổng quát của đường thẳng đi qua hai điểm phân </a:t>
                  </a:r>
                  <a:r>
                    <a:rPr lang="vi-VN" sz="2800" b="1">
                      <a:latin typeface="Arial" pitchFamily="34" charset="0"/>
                      <a:cs typeface="Arial" pitchFamily="34" charset="0"/>
                    </a:rPr>
                    <a:t>biệt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cho trước.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800100"/>
                  <a:ext cx="9372600" cy="138499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66" t="-4405" r="-846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09936" y="609600"/>
              <a:ext cx="1808493" cy="181843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84212" y="1143000"/>
              <a:ext cx="6789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0837" y="1042571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45193"/>
              </p:ext>
            </p:extLst>
          </p:nvPr>
        </p:nvGraphicFramePr>
        <p:xfrm>
          <a:off x="6273651" y="3821044"/>
          <a:ext cx="32289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95" name="Equation" r:id="rId11" imgW="1244520" imgH="482400" progId="Equation.DSMT4">
                  <p:embed/>
                </p:oleObj>
              </mc:Choice>
              <mc:Fallback>
                <p:oleObj name="Equation" r:id="rId11" imgW="1244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651" y="3821044"/>
                        <a:ext cx="322897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23875" y="5060295"/>
            <a:ext cx="512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Khi đó v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ectơ pháp tuyến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là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77920"/>
              </p:ext>
            </p:extLst>
          </p:nvPr>
        </p:nvGraphicFramePr>
        <p:xfrm>
          <a:off x="5555529" y="4992859"/>
          <a:ext cx="6263409" cy="65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96" name="Equation" r:id="rId13" imgW="2654280" imgH="279360" progId="Equation.DSMT4">
                  <p:embed/>
                </p:oleObj>
              </mc:Choice>
              <mc:Fallback>
                <p:oleObj name="Equation" r:id="rId13" imgW="2654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529" y="4992859"/>
                        <a:ext cx="6263409" cy="658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23875" y="5638800"/>
            <a:ext cx="512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tổng quát là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283302"/>
              </p:ext>
            </p:extLst>
          </p:nvPr>
        </p:nvGraphicFramePr>
        <p:xfrm>
          <a:off x="5421313" y="5648325"/>
          <a:ext cx="55737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97" name="Equation" r:id="rId15" imgW="2361960" imgH="228600" progId="Equation.DSMT4">
                  <p:embed/>
                </p:oleObj>
              </mc:Choice>
              <mc:Fallback>
                <p:oleObj name="Equation" r:id="rId15" imgW="236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5648325"/>
                        <a:ext cx="55737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84755"/>
              </p:ext>
            </p:extLst>
          </p:nvPr>
        </p:nvGraphicFramePr>
        <p:xfrm>
          <a:off x="4951412" y="6242050"/>
          <a:ext cx="6292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98" name="Equation" r:id="rId17" imgW="2666880" imgH="228600" progId="Equation.DSMT4">
                  <p:embed/>
                </p:oleObj>
              </mc:Choice>
              <mc:Fallback>
                <p:oleObj name="Equation" r:id="rId17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2" y="6242050"/>
                        <a:ext cx="6292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4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39" y="3295603"/>
            <a:ext cx="1593273" cy="38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9412" y="3809999"/>
            <a:ext cx="1134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lập phương trình đường thẳng đi qua hai điểm A(0; 32) và B(100; 212).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095372"/>
              </p:ext>
            </p:extLst>
          </p:nvPr>
        </p:nvGraphicFramePr>
        <p:xfrm>
          <a:off x="1978024" y="4234067"/>
          <a:ext cx="4957986" cy="54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6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4" y="4234067"/>
                        <a:ext cx="4957986" cy="545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1065212" y="96524"/>
            <a:ext cx="10972800" cy="3103876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32012" y="153412"/>
            <a:ext cx="975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Việc quy đổi nhiệt độ giữa đơn vị độ C (Anders Celsius, 1701 – 1744) và đơn vị độ F (Daniel Fahrenheit, 1686 – 1736) được xác định bởi hai mốc sau: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Nước </a:t>
            </a:r>
            <a:r>
              <a:rPr lang="vi-VN" b="1">
                <a:latin typeface="Arial" pitchFamily="34" charset="0"/>
                <a:cs typeface="Arial" pitchFamily="34" charset="0"/>
              </a:rPr>
              <a:t>đóng băng ở 0 °C, 32 °F;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Nước </a:t>
            </a:r>
            <a:r>
              <a:rPr lang="vi-VN" b="1">
                <a:latin typeface="Arial" pitchFamily="34" charset="0"/>
                <a:cs typeface="Arial" pitchFamily="34" charset="0"/>
              </a:rPr>
              <a:t>sôi ở 100 °C, 212 °F. </a:t>
            </a:r>
          </a:p>
          <a:p>
            <a:r>
              <a:rPr lang="vi-VN" b="1" smtClean="0">
                <a:latin typeface="Arial" pitchFamily="34" charset="0"/>
                <a:cs typeface="Arial" pitchFamily="34" charset="0"/>
              </a:rPr>
              <a:t>Trong </a:t>
            </a:r>
            <a:r>
              <a:rPr lang="vi-VN" b="1">
                <a:latin typeface="Arial" pitchFamily="34" charset="0"/>
                <a:cs typeface="Arial" pitchFamily="34" charset="0"/>
              </a:rPr>
              <a:t>quy đổi đó, nếu a °C tương ứng với b °F thì trên mặt phẳng tọa độ Oxy, điểm M(a; b) thuộc đường thẳng đi qua A(0; 32) và B(100; 212).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Hỏi </a:t>
            </a:r>
            <a:r>
              <a:rPr lang="vi-VN" b="1">
                <a:latin typeface="Arial" pitchFamily="34" charset="0"/>
                <a:cs typeface="Arial" pitchFamily="34" charset="0"/>
              </a:rPr>
              <a:t>0 °F, 100 °F tương ứng với bao nhiêu độ C?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1337"/>
            <a:ext cx="18288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60412" y="42761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0412" y="4800600"/>
                <a:ext cx="9753600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Chọn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một 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AB thì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AB có 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800600"/>
                <a:ext cx="9753600" cy="995144"/>
              </a:xfrm>
              <a:prstGeom prst="rect">
                <a:avLst/>
              </a:prstGeom>
              <a:blipFill rotWithShape="1">
                <a:blip r:embed="rId8"/>
                <a:stretch>
                  <a:fillRect l="-1000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60412" y="583882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tổng quát của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AB 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05006"/>
              </p:ext>
            </p:extLst>
          </p:nvPr>
        </p:nvGraphicFramePr>
        <p:xfrm>
          <a:off x="4113212" y="6392862"/>
          <a:ext cx="3187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7" name="Equation" r:id="rId9" imgW="1485720" imgH="203040" progId="Equation.DSMT4">
                  <p:embed/>
                </p:oleObj>
              </mc:Choice>
              <mc:Fallback>
                <p:oleObj name="Equation" r:id="rId9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6392862"/>
                        <a:ext cx="31877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6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5212" y="96524"/>
            <a:ext cx="10972800" cy="3103876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32012" y="153412"/>
            <a:ext cx="975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Việc quy đổi nhiệt độ giữa đơn vị độ C (Anders Celsius, 1701 – 1744) và đơn vị độ F (Daniel Fahrenheit, 1686 – 1736) được xác định bởi hai mốc sau: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Nước </a:t>
            </a:r>
            <a:r>
              <a:rPr lang="vi-VN" b="1">
                <a:latin typeface="Arial" pitchFamily="34" charset="0"/>
                <a:cs typeface="Arial" pitchFamily="34" charset="0"/>
              </a:rPr>
              <a:t>đóng băng ở 0 °C, 32 °F;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Nước </a:t>
            </a:r>
            <a:r>
              <a:rPr lang="vi-VN" b="1">
                <a:latin typeface="Arial" pitchFamily="34" charset="0"/>
                <a:cs typeface="Arial" pitchFamily="34" charset="0"/>
              </a:rPr>
              <a:t>sôi ở 100 °C, 212 °F. </a:t>
            </a:r>
          </a:p>
          <a:p>
            <a:r>
              <a:rPr lang="vi-VN" b="1" smtClean="0">
                <a:latin typeface="Arial" pitchFamily="34" charset="0"/>
                <a:cs typeface="Arial" pitchFamily="34" charset="0"/>
              </a:rPr>
              <a:t>Trong </a:t>
            </a:r>
            <a:r>
              <a:rPr lang="vi-VN" b="1">
                <a:latin typeface="Arial" pitchFamily="34" charset="0"/>
                <a:cs typeface="Arial" pitchFamily="34" charset="0"/>
              </a:rPr>
              <a:t>quy đổi đó, nếu a °C tương ứng với b °F thì trên mặt phẳng tọa độ Oxy, điểm M(a; b) thuộc đường thẳng đi qua A(0; 32) và B(100; 212).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Hỏi </a:t>
            </a:r>
            <a:r>
              <a:rPr lang="vi-VN" b="1">
                <a:latin typeface="Arial" pitchFamily="34" charset="0"/>
                <a:cs typeface="Arial" pitchFamily="34" charset="0"/>
              </a:rPr>
              <a:t>0 °F, 100 °F tương ứng với bao nhiêu độ C?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1337"/>
            <a:ext cx="18288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31812" y="3962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Để tìm 0 °F, 100 °F tương ứng với bao nhiêu độ C nghĩa là ta tìm hoành độ của các điểm thuộc đường thẳng AB có tung độ lần lượt là 0 và 100. 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81968"/>
              </p:ext>
            </p:extLst>
          </p:nvPr>
        </p:nvGraphicFramePr>
        <p:xfrm>
          <a:off x="3484565" y="3429000"/>
          <a:ext cx="28336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34" name="Equation" r:id="rId5" imgW="1320480" imgH="203040" progId="Equation.DSMT4">
                  <p:embed/>
                </p:oleObj>
              </mc:Choice>
              <mc:Fallback>
                <p:oleObj name="Equation" r:id="rId5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5" y="3429000"/>
                        <a:ext cx="28336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812" y="4987057"/>
                <a:ext cx="731520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>
                    <a:latin typeface="Arial" pitchFamily="34" charset="0"/>
                    <a:cs typeface="Arial" pitchFamily="34" charset="0"/>
                  </a:rPr>
                  <a:t>Tại 0 °F, nghĩa là y = 0 thì </a:t>
                </a:r>
                <a:r>
                  <a:rPr lang="fr-FR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 –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 +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𝟏𝟔𝟎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987057"/>
                <a:ext cx="7315200" cy="506742"/>
              </a:xfrm>
              <a:prstGeom prst="rect">
                <a:avLst/>
              </a:prstGeom>
              <a:blipFill rotWithShape="1">
                <a:blip r:embed="rId7"/>
                <a:stretch>
                  <a:fillRect l="-1250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82791"/>
              </p:ext>
            </p:extLst>
          </p:nvPr>
        </p:nvGraphicFramePr>
        <p:xfrm>
          <a:off x="7389812" y="4871755"/>
          <a:ext cx="26162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35" name="Equation" r:id="rId8" imgW="1218960" imgH="393480" progId="Equation.DSMT4">
                  <p:embed/>
                </p:oleObj>
              </mc:Choice>
              <mc:Fallback>
                <p:oleObj name="Equation" r:id="rId8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4871755"/>
                        <a:ext cx="26162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1812" y="5869558"/>
                <a:ext cx="861060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>
                    <a:latin typeface="Arial" pitchFamily="34" charset="0"/>
                    <a:cs typeface="Arial" pitchFamily="34" charset="0"/>
                  </a:rPr>
                  <a:t>Tại 100 °F, nghĩa là y = 100 thì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 –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𝟏𝟎𝟎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𝟏𝟔𝟎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fr-FR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5869558"/>
                <a:ext cx="8610600" cy="506742"/>
              </a:xfrm>
              <a:prstGeom prst="rect">
                <a:avLst/>
              </a:prstGeom>
              <a:blipFill rotWithShape="1">
                <a:blip r:embed="rId10"/>
                <a:stretch>
                  <a:fillRect l="-1062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33399"/>
              </p:ext>
            </p:extLst>
          </p:nvPr>
        </p:nvGraphicFramePr>
        <p:xfrm>
          <a:off x="8228012" y="5699860"/>
          <a:ext cx="24511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36" name="Equation" r:id="rId11" imgW="1143000" imgH="393480" progId="Equation.DSMT4">
                  <p:embed/>
                </p:oleObj>
              </mc:Choice>
              <mc:Fallback>
                <p:oleObj name="Equation" r:id="rId11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5699860"/>
                        <a:ext cx="24511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3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5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284412" y="1909049"/>
            <a:ext cx="914400" cy="453151"/>
            <a:chOff x="1090259" y="1258918"/>
            <a:chExt cx="914400" cy="453151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090259" y="1258918"/>
              <a:ext cx="228600" cy="453151"/>
            </a:xfrm>
            <a:prstGeom prst="line">
              <a:avLst/>
            </a:prstGeom>
            <a:ln w="19050">
              <a:solidFill>
                <a:srgbClr val="004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11058" y="1258918"/>
              <a:ext cx="693601" cy="0"/>
            </a:xfrm>
            <a:prstGeom prst="line">
              <a:avLst/>
            </a:prstGeom>
            <a:ln w="28575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08212" y="4431793"/>
            <a:ext cx="892250" cy="397688"/>
            <a:chOff x="2157663" y="5012514"/>
            <a:chExt cx="892250" cy="39768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157663" y="5012514"/>
              <a:ext cx="239849" cy="392636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386263" y="5410202"/>
              <a:ext cx="663650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094412" y="609599"/>
            <a:ext cx="5867400" cy="1219201"/>
            <a:chOff x="6627811" y="228599"/>
            <a:chExt cx="5867400" cy="1219201"/>
          </a:xfrm>
        </p:grpSpPr>
        <p:sp>
          <p:nvSpPr>
            <p:cNvPr id="64" name="Rounded Rectangle 63"/>
            <p:cNvSpPr/>
            <p:nvPr/>
          </p:nvSpPr>
          <p:spPr>
            <a:xfrm>
              <a:off x="6627811" y="228599"/>
              <a:ext cx="5867400" cy="1219201"/>
            </a:xfrm>
            <a:prstGeom prst="roundRect">
              <a:avLst>
                <a:gd name="adj" fmla="val 8167"/>
              </a:avLst>
            </a:prstGeom>
            <a:solidFill>
              <a:srgbClr val="D3D8D2"/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780211" y="298450"/>
                  <a:ext cx="5715000" cy="1055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 algn="just">
                    <a:buFont typeface="Wingdings" pitchFamily="2" charset="2"/>
                    <a:buChar char="q"/>
                  </a:pP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khác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0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vi-VN" sz="20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0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pháp tuyến 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của 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nếu giá của nó vuông góc với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endParaRPr lang="vi-VN" sz="20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211" y="298450"/>
                  <a:ext cx="5715000" cy="10550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61" r="-1067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083947" y="3810000"/>
            <a:ext cx="5839765" cy="1085850"/>
            <a:chOff x="7101851" y="5404424"/>
            <a:chExt cx="5839765" cy="1085850"/>
          </a:xfrm>
        </p:grpSpPr>
        <p:sp>
          <p:nvSpPr>
            <p:cNvPr id="68" name="Rounded Rectangle 67"/>
            <p:cNvSpPr/>
            <p:nvPr/>
          </p:nvSpPr>
          <p:spPr>
            <a:xfrm>
              <a:off x="7101851" y="5404424"/>
              <a:ext cx="5839765" cy="1085850"/>
            </a:xfrm>
            <a:prstGeom prst="roundRect">
              <a:avLst>
                <a:gd name="adj" fmla="val 3622"/>
              </a:avLst>
            </a:prstGeom>
            <a:solidFill>
              <a:srgbClr val="C2E2EC"/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7120254" y="5426851"/>
                  <a:ext cx="5630862" cy="1055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 algn="just">
                    <a:buFont typeface="Wingdings" pitchFamily="2" charset="2"/>
                    <a:buChar char="q"/>
                  </a:pP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khác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0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vi-VN" sz="20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0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chỉ phương 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của 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nếu giá của nó song song hoặc trùng với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∆.</m:t>
                      </m:r>
                    </m:oMath>
                  </a14:m>
                  <a:endParaRPr lang="vi-VN" sz="20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254" y="5426851"/>
                  <a:ext cx="5630862" cy="10550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66" r="-1190" b="-98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5231165" y="1117599"/>
            <a:ext cx="852782" cy="800101"/>
            <a:chOff x="1065212" y="5638800"/>
            <a:chExt cx="852782" cy="800101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1065212" y="6429225"/>
              <a:ext cx="457200" cy="1"/>
            </a:xfrm>
            <a:prstGeom prst="line">
              <a:avLst/>
            </a:prstGeom>
            <a:ln w="28575">
              <a:solidFill>
                <a:srgbClr val="0046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522413" y="5638800"/>
              <a:ext cx="1" cy="800101"/>
            </a:xfrm>
            <a:prstGeom prst="line">
              <a:avLst/>
            </a:prstGeom>
            <a:ln w="28575">
              <a:solidFill>
                <a:srgbClr val="0046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511299" y="5650608"/>
              <a:ext cx="406695" cy="1"/>
            </a:xfrm>
            <a:prstGeom prst="line">
              <a:avLst/>
            </a:prstGeom>
            <a:ln w="28575">
              <a:solidFill>
                <a:srgbClr val="0046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158582" y="4295006"/>
            <a:ext cx="871832" cy="533525"/>
            <a:chOff x="1065212" y="5905377"/>
            <a:chExt cx="871832" cy="533525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1065212" y="6429225"/>
              <a:ext cx="457200" cy="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1522415" y="5905377"/>
              <a:ext cx="1" cy="533525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530349" y="5915976"/>
              <a:ext cx="406695" cy="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616278" y="4818624"/>
            <a:ext cx="406695" cy="815922"/>
            <a:chOff x="5322889" y="4691813"/>
            <a:chExt cx="406695" cy="815922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5322889" y="4691813"/>
              <a:ext cx="0" cy="815922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322889" y="5498005"/>
              <a:ext cx="406695" cy="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5687717" y="1904237"/>
            <a:ext cx="406695" cy="800101"/>
            <a:chOff x="1520823" y="5638800"/>
            <a:chExt cx="406695" cy="800101"/>
          </a:xfrm>
        </p:grpSpPr>
        <p:cxnSp>
          <p:nvCxnSpPr>
            <p:cNvPr id="91" name="Straight Connector 90"/>
            <p:cNvCxnSpPr/>
            <p:nvPr/>
          </p:nvCxnSpPr>
          <p:spPr>
            <a:xfrm flipH="1" flipV="1">
              <a:off x="1522413" y="5638800"/>
              <a:ext cx="1" cy="800101"/>
            </a:xfrm>
            <a:prstGeom prst="line">
              <a:avLst/>
            </a:prstGeom>
            <a:ln w="28575">
              <a:solidFill>
                <a:srgbClr val="0046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520823" y="6426733"/>
              <a:ext cx="406695" cy="1"/>
            </a:xfrm>
            <a:prstGeom prst="line">
              <a:avLst/>
            </a:prstGeom>
            <a:ln w="28575">
              <a:solidFill>
                <a:srgbClr val="0046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Hexagon 93"/>
          <p:cNvSpPr/>
          <p:nvPr/>
        </p:nvSpPr>
        <p:spPr>
          <a:xfrm>
            <a:off x="3175433" y="1451849"/>
            <a:ext cx="2071607" cy="914400"/>
          </a:xfrm>
          <a:prstGeom prst="hexagon">
            <a:avLst/>
          </a:prstGeom>
          <a:solidFill>
            <a:srgbClr val="0046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800" b="1" kern="0" smtClean="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vi-VN" sz="1800" b="1" kern="0" smtClean="0">
                <a:solidFill>
                  <a:schemeClr val="bg1"/>
                </a:solidFill>
                <a:latin typeface="Arial" pitchFamily="34" charset="0"/>
              </a:rPr>
              <a:t>hương trình</a:t>
            </a:r>
            <a:r>
              <a:rPr lang="en-US" sz="1800" b="1" kern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1800" b="1" kern="0" smtClean="0">
                <a:solidFill>
                  <a:schemeClr val="bg1"/>
                </a:solidFill>
                <a:latin typeface="Arial" pitchFamily="34" charset="0"/>
              </a:rPr>
              <a:t>Tổng quát</a:t>
            </a:r>
            <a:endParaRPr lang="en-US" sz="1800" b="1" ker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5" name="Hexagon 94"/>
          <p:cNvSpPr/>
          <p:nvPr/>
        </p:nvSpPr>
        <p:spPr>
          <a:xfrm>
            <a:off x="3092449" y="4362450"/>
            <a:ext cx="2071607" cy="914400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vi-VN" sz="1800" b="1" kern="0">
                <a:solidFill>
                  <a:schemeClr val="bg1"/>
                </a:solidFill>
                <a:latin typeface="Arial" pitchFamily="34" charset="0"/>
              </a:rPr>
              <a:t>Phương trình </a:t>
            </a:r>
          </a:p>
          <a:p>
            <a:pPr algn="ctr"/>
            <a:r>
              <a:rPr lang="en-US" sz="1800" b="1" kern="0" smtClean="0">
                <a:solidFill>
                  <a:schemeClr val="bg1"/>
                </a:solidFill>
                <a:latin typeface="Arial" pitchFamily="34" charset="0"/>
              </a:rPr>
              <a:t>Tham số</a:t>
            </a:r>
            <a:endParaRPr lang="vi-VN" sz="1800" b="1" ker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02349" y="2057400"/>
            <a:ext cx="5867400" cy="1150189"/>
            <a:chOff x="6627811" y="228599"/>
            <a:chExt cx="5867400" cy="1150189"/>
          </a:xfrm>
        </p:grpSpPr>
        <p:sp>
          <p:nvSpPr>
            <p:cNvPr id="43" name="Rounded Rectangle 42"/>
            <p:cNvSpPr/>
            <p:nvPr/>
          </p:nvSpPr>
          <p:spPr>
            <a:xfrm>
              <a:off x="6627811" y="228599"/>
              <a:ext cx="5867400" cy="1150189"/>
            </a:xfrm>
            <a:prstGeom prst="roundRect">
              <a:avLst>
                <a:gd name="adj" fmla="val 8167"/>
              </a:avLst>
            </a:prstGeom>
            <a:solidFill>
              <a:srgbClr val="D3D8D2"/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780211" y="298450"/>
                  <a:ext cx="57150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:r>
                    <a:rPr lang="en-US" sz="2000" b="1" smtClean="0">
                      <a:latin typeface="Arial" pitchFamily="34" charset="0"/>
                      <a:cs typeface="Arial" pitchFamily="34" charset="0"/>
                    </a:rPr>
                    <a:t>    P</a:t>
                  </a:r>
                  <a:r>
                    <a:rPr lang="vi-VN" sz="2000" b="1" smtClean="0">
                      <a:latin typeface="Arial" pitchFamily="34" charset="0"/>
                      <a:cs typeface="Arial" pitchFamily="34" charset="0"/>
                    </a:rPr>
                    <a:t>hương 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trình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tổng quát của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0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0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𝒂𝒙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𝒃𝒚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𝒄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oMath>
                    </m:oMathPara>
                  </a14:m>
                  <a:r>
                    <a:rPr lang="en-US" sz="20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0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Trong đó v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ectơ pháp tuyến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có toạ độ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0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211" y="298450"/>
                  <a:ext cx="5715000" cy="1015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66" t="-2395" b="-10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083947" y="5048250"/>
            <a:ext cx="5847702" cy="1504950"/>
            <a:chOff x="6083947" y="5048250"/>
            <a:chExt cx="5847702" cy="1504950"/>
          </a:xfrm>
        </p:grpSpPr>
        <p:sp>
          <p:nvSpPr>
            <p:cNvPr id="87" name="Rounded Rectangle 86"/>
            <p:cNvSpPr/>
            <p:nvPr/>
          </p:nvSpPr>
          <p:spPr>
            <a:xfrm>
              <a:off x="6083947" y="5048250"/>
              <a:ext cx="5847702" cy="1504950"/>
            </a:xfrm>
            <a:prstGeom prst="roundRect">
              <a:avLst>
                <a:gd name="adj" fmla="val 3622"/>
              </a:avLst>
            </a:prstGeom>
            <a:solidFill>
              <a:srgbClr val="C2E2EC"/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6254749" y="5070677"/>
                  <a:ext cx="56769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Đ</a:t>
                  </a:r>
                  <a:r>
                    <a:rPr lang="vi-VN" sz="2000" b="1" smtClean="0">
                      <a:latin typeface="Arial" pitchFamily="34" charset="0"/>
                      <a:cs typeface="Arial" pitchFamily="34" charset="0"/>
                    </a:rPr>
                    <a:t>ường 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thẳng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đi qua điểm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và có v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ectơ chỉ phương</a:t>
                  </a:r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d>
                        <m:dPr>
                          <m:ctrlP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0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000" b="1">
                          <a:latin typeface="Cambria Math"/>
                          <a:cs typeface="Arial" pitchFamily="34" charset="0"/>
                        </a:rPr>
                        <m:t>.</m:t>
                      </m:r>
                    </m:oMath>
                  </a14:m>
                  <a:r>
                    <a:rPr lang="en-US" sz="20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000" b="1" smtClean="0">
                      <a:latin typeface="Arial" pitchFamily="34" charset="0"/>
                      <a:cs typeface="Arial" pitchFamily="34" charset="0"/>
                    </a:rPr>
                    <a:t>Có p</a:t>
                  </a:r>
                  <a:r>
                    <a:rPr lang="vi-VN" sz="2000" b="1" smtClean="0">
                      <a:latin typeface="Arial" pitchFamily="34" charset="0"/>
                      <a:cs typeface="Arial" pitchFamily="34" charset="0"/>
                    </a:rPr>
                    <a:t>hương </a:t>
                  </a:r>
                  <a:r>
                    <a:rPr lang="vi-VN" sz="2000" b="1">
                      <a:latin typeface="Arial" pitchFamily="34" charset="0"/>
                      <a:cs typeface="Arial" pitchFamily="34" charset="0"/>
                    </a:rPr>
                    <a:t>trình tham số </a:t>
                  </a:r>
                  <a:r>
                    <a:rPr lang="en-US" sz="2000" b="1" smtClean="0">
                      <a:latin typeface="Arial" pitchFamily="34" charset="0"/>
                      <a:cs typeface="Arial" pitchFamily="34" charset="0"/>
                    </a:rPr>
                    <a:t>là </a:t>
                  </a:r>
                  <a:endParaRPr lang="vi-VN" sz="20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749" y="5070677"/>
                  <a:ext cx="5676900" cy="10156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74" t="-2410" b="-10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14724746"/>
                    </p:ext>
                  </p:extLst>
                </p:nvPr>
              </p:nvGraphicFramePr>
              <p:xfrm>
                <a:off x="8075612" y="5697402"/>
                <a:ext cx="1289050" cy="777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2950" name="Equation" r:id="rId7" imgW="799920" imgH="482400" progId="Equation.DSMT4">
                        <p:embed/>
                      </p:oleObj>
                    </mc:Choice>
                    <mc:Fallback>
                      <p:oleObj name="Equation" r:id="rId7" imgW="799920" imgH="4824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75612" y="5697402"/>
                              <a:ext cx="1289050" cy="777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92343"/>
                    </p:ext>
                  </p:extLst>
                </p:nvPr>
              </p:nvGraphicFramePr>
              <p:xfrm>
                <a:off x="8075612" y="5697402"/>
                <a:ext cx="1289050" cy="777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6264" name="Equation" r:id="rId9" imgW="799920" imgH="482400" progId="Equation.DSMT4">
                        <p:embed/>
                      </p:oleObj>
                    </mc:Choice>
                    <mc:Fallback>
                      <p:oleObj name="Equation" r:id="rId9" imgW="799920" imgH="48240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75612" y="5697402"/>
                              <a:ext cx="1289050" cy="777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73626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6" y="2127251"/>
            <a:ext cx="25241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00471"/>
            <a:ext cx="4832284" cy="5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9787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51046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51046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24954" y="83738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073749" y="118747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48452" y="98637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30188"/>
            <a:ext cx="121999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039" y="533400"/>
            <a:ext cx="11894974" cy="1703387"/>
            <a:chOff x="143039" y="533400"/>
            <a:chExt cx="11894974" cy="1703387"/>
          </a:xfrm>
        </p:grpSpPr>
        <p:sp>
          <p:nvSpPr>
            <p:cNvPr id="15" name="Rounded Rectangle 14"/>
            <p:cNvSpPr/>
            <p:nvPr/>
          </p:nvSpPr>
          <p:spPr>
            <a:xfrm>
              <a:off x="1979613" y="680594"/>
              <a:ext cx="10058400" cy="145300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32012" y="842273"/>
                  <a:ext cx="9877426" cy="1062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điểm A .</a:t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Tìm tập hợp những điểm M sao 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𝑨𝑴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vuông góc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842273"/>
                  <a:ext cx="9877426" cy="106272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96" t="-5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" y="533400"/>
              <a:ext cx="1703387" cy="170338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433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13" b="25799"/>
            <a:stretch/>
          </p:blipFill>
          <p:spPr bwMode="auto">
            <a:xfrm>
              <a:off x="247070" y="920905"/>
              <a:ext cx="1408692" cy="37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55637" y="990799"/>
              <a:ext cx="6789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79" y="2269741"/>
            <a:ext cx="1536333" cy="36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1412" y="2743200"/>
                <a:ext cx="7010400" cy="9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nên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đường thẳng AM vuông góc với giá của vectơ</a:t>
                </a:r>
                <a:r>
                  <a:rPr lang="en-US" sz="2600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743200"/>
                <a:ext cx="7010400" cy="942309"/>
              </a:xfrm>
              <a:prstGeom prst="rect">
                <a:avLst/>
              </a:prstGeom>
              <a:blipFill rotWithShape="1">
                <a:blip r:embed="rId8"/>
                <a:stretch>
                  <a:fillRect l="-1478" t="-645" r="-2087" b="-1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45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04212" y="2236787"/>
            <a:ext cx="3705226" cy="2182813"/>
            <a:chOff x="8304212" y="2236787"/>
            <a:chExt cx="3705226" cy="2182813"/>
          </a:xfrm>
        </p:grpSpPr>
        <p:sp>
          <p:nvSpPr>
            <p:cNvPr id="10" name="Rounded Rectangle 9"/>
            <p:cNvSpPr/>
            <p:nvPr/>
          </p:nvSpPr>
          <p:spPr>
            <a:xfrm>
              <a:off x="8304212" y="2236787"/>
              <a:ext cx="3705226" cy="2182813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52012" y="39624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7.1a</a:t>
              </a:r>
              <a:endParaRPr lang="vi-VN" sz="1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0451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5212" y="2552747"/>
              <a:ext cx="2933700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49350" y="3802112"/>
                <a:ext cx="6858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Vậy tập hợp các điểm M thỏa mãn yêu cầu bài toán là đường thẳng đi qua điểm A và vuông góc với giá của vectơ</a:t>
                </a:r>
                <a:r>
                  <a:rPr lang="en-US" sz="2600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50" y="3802112"/>
                <a:ext cx="6858000" cy="1292662"/>
              </a:xfrm>
              <a:prstGeom prst="rect">
                <a:avLst/>
              </a:prstGeom>
              <a:blipFill rotWithShape="1">
                <a:blip r:embed="rId11"/>
                <a:stretch>
                  <a:fillRect l="-1600" t="-4245" r="-2844" b="-9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03212" y="745197"/>
            <a:ext cx="11582400" cy="1464603"/>
          </a:xfrm>
          <a:prstGeom prst="roundRect">
            <a:avLst>
              <a:gd name="adj" fmla="val 358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5612" y="895813"/>
                <a:ext cx="11201400" cy="1009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itchFamily="2" charset="2"/>
                  <a:buChar char="q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được gọi là 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pháp tuyến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của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nếu giá của nó vuông góc với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895813"/>
                <a:ext cx="11201400" cy="1009187"/>
              </a:xfrm>
              <a:prstGeom prst="rect">
                <a:avLst/>
              </a:prstGeom>
              <a:blipFill rotWithShape="1">
                <a:blip r:embed="rId4"/>
                <a:stretch>
                  <a:fillRect l="-980" t="-602" r="-1089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150223" y="2276475"/>
            <a:ext cx="3705226" cy="2905125"/>
            <a:chOff x="8150223" y="2276475"/>
            <a:chExt cx="3705226" cy="2905125"/>
          </a:xfrm>
        </p:grpSpPr>
        <p:sp>
          <p:nvSpPr>
            <p:cNvPr id="27" name="Rounded Rectangle 26"/>
            <p:cNvSpPr/>
            <p:nvPr/>
          </p:nvSpPr>
          <p:spPr>
            <a:xfrm>
              <a:off x="8150223" y="2286000"/>
              <a:ext cx="3705226" cy="2895600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55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297" y="2276475"/>
              <a:ext cx="2952750" cy="256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9066212" y="4829175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7.1b</a:t>
              </a:r>
              <a:endParaRPr lang="vi-VN" sz="1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0812" y="2548400"/>
                <a:ext cx="7543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Nhận xét :</a:t>
                </a:r>
                <a:b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+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pháp tuyến của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cũng là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pháp tuyến của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2548400"/>
                <a:ext cx="7543800" cy="1815882"/>
              </a:xfrm>
              <a:prstGeom prst="rect">
                <a:avLst/>
              </a:prstGeom>
              <a:blipFill rotWithShape="1">
                <a:blip r:embed="rId6"/>
                <a:stretch>
                  <a:fillRect l="-1455" t="-3356" r="-808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4824" y="4364282"/>
            <a:ext cx="7113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+ Đ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ường thẳng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 hoàn toàn xác định nếu biết một điểm và một v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ectơ phá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 tuyến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của nó.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2683" y="533400"/>
            <a:ext cx="11984495" cy="1977806"/>
            <a:chOff x="-22683" y="533400"/>
            <a:chExt cx="11984495" cy="1977806"/>
          </a:xfrm>
        </p:grpSpPr>
        <p:sp>
          <p:nvSpPr>
            <p:cNvPr id="12" name="Rounded Rectangle 11"/>
            <p:cNvSpPr/>
            <p:nvPr/>
          </p:nvSpPr>
          <p:spPr>
            <a:xfrm>
              <a:off x="989012" y="631974"/>
              <a:ext cx="10972800" cy="1746598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612" y="657225"/>
              <a:ext cx="99822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mặt phẳng toạ độ, cho tam giác có ba đỉnh là A(3;1), B(4;0), C(5;3) . Hãy chỉ ra một v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ectơ pháp tuyến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của đường trung trực của đoạn thẳng AB và một v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ectơ pháp tuyến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của đường cao kẻ từ A của tam giác ABC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3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-22683" y="533400"/>
              <a:ext cx="2030870" cy="1977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07" y="2500657"/>
            <a:ext cx="1511405" cy="36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0812" y="3048000"/>
                <a:ext cx="7975387" cy="9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Đường trung trực của đoạn thẳng AB vuông góc với AB nên có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3048000"/>
                <a:ext cx="7975387" cy="942309"/>
              </a:xfrm>
              <a:prstGeom prst="rect">
                <a:avLst/>
              </a:prstGeom>
              <a:blipFill rotWithShape="1">
                <a:blip r:embed="rId6"/>
                <a:stretch>
                  <a:fillRect l="-1376" t="-5806" r="-841" b="-1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5028" y="4191000"/>
                <a:ext cx="7975389" cy="9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Đường cao kẻ từ A của tam giác ABC vuông góc với BC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v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8" y="4191000"/>
                <a:ext cx="7975389" cy="942309"/>
              </a:xfrm>
              <a:prstGeom prst="rect">
                <a:avLst/>
              </a:prstGeom>
              <a:blipFill rotWithShape="1">
                <a:blip r:embed="rId7"/>
                <a:stretch>
                  <a:fillRect l="-1300" t="-5844" r="-688" b="-1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2" y="2462915"/>
            <a:ext cx="35433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12" y="574475"/>
            <a:ext cx="11936413" cy="1940125"/>
            <a:chOff x="74612" y="803075"/>
            <a:chExt cx="11936413" cy="1940125"/>
          </a:xfrm>
        </p:grpSpPr>
        <p:sp>
          <p:nvSpPr>
            <p:cNvPr id="15" name="Rounded Rectangle 14"/>
            <p:cNvSpPr/>
            <p:nvPr/>
          </p:nvSpPr>
          <p:spPr>
            <a:xfrm>
              <a:off x="2132012" y="803075"/>
              <a:ext cx="9879013" cy="1940125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84412" y="841053"/>
                  <a:ext cx="95250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Trong mặt phẳng toạ độ, cho </a:t>
                  </a:r>
                  <a:r>
                    <a:rPr lang="vi-VN" sz="27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đi qua điểm </a:t>
                  </a:r>
                  <a14:m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và có v</a:t>
                  </a:r>
                  <a:r>
                    <a:rPr lang="vi-VN" sz="2700" b="1" smtClean="0">
                      <a:latin typeface="Arial" pitchFamily="34" charset="0"/>
                      <a:cs typeface="Arial" pitchFamily="34" charset="0"/>
                    </a:rPr>
                    <a:t>ectơ pháp tuyến</a:t>
                  </a:r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7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. Chứng minh rằng điểm </a:t>
                  </a:r>
                  <a14:m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𝑴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thuộc </a:t>
                  </a:r>
                  <a14:m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khi và chỉ khi :</a:t>
                  </a:r>
                  <a:br>
                    <a:rPr lang="en-US" sz="27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700" b="1" smtClean="0">
                      <a:latin typeface="Arial" pitchFamily="34" charset="0"/>
                      <a:cs typeface="Arial" pitchFamily="34" charset="0"/>
                    </a:rPr>
                    <a:t>                          </a:t>
                  </a:r>
                  <a14:m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d>
                        <m:dPr>
                          <m:ctrlPr>
                            <a:rPr lang="en-US" sz="27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7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7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7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d>
                        <m:dPr>
                          <m:ctrlPr>
                            <a:rPr lang="en-US" sz="27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27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7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7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           (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7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841053"/>
                  <a:ext cx="9525000" cy="17543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16" t="-2778" r="-1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338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89" y="2608858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76436" y="3255581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969937"/>
              </p:ext>
            </p:extLst>
          </p:nvPr>
        </p:nvGraphicFramePr>
        <p:xfrm>
          <a:off x="3249139" y="3198694"/>
          <a:ext cx="2966395" cy="5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6" name="Equation" r:id="rId10" imgW="1384200" imgH="266400" progId="Equation.DSMT4">
                  <p:embed/>
                </p:oleObj>
              </mc:Choice>
              <mc:Fallback>
                <p:oleObj name="Equation" r:id="rId10" imgW="1384200" imgH="26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139" y="3198694"/>
                        <a:ext cx="2966395" cy="5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6436" y="3810000"/>
                <a:ext cx="39655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Vì điểm M(x;y) thuộc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36" y="3810000"/>
                <a:ext cx="3965576" cy="492443"/>
              </a:xfrm>
              <a:prstGeom prst="rect">
                <a:avLst/>
              </a:prstGeom>
              <a:blipFill rotWithShape="1">
                <a:blip r:embed="rId12"/>
                <a:stretch>
                  <a:fillRect l="-261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80333"/>
              </p:ext>
            </p:extLst>
          </p:nvPr>
        </p:nvGraphicFramePr>
        <p:xfrm>
          <a:off x="5846762" y="3748024"/>
          <a:ext cx="16049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7" name="Equation" r:id="rId13" imgW="749160" imgH="228600" progId="Equation.DSMT4">
                  <p:embed/>
                </p:oleObj>
              </mc:Choice>
              <mc:Fallback>
                <p:oleObj name="Equation" r:id="rId13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2" y="3748024"/>
                        <a:ext cx="160496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82492"/>
              </p:ext>
            </p:extLst>
          </p:nvPr>
        </p:nvGraphicFramePr>
        <p:xfrm>
          <a:off x="5846762" y="4386262"/>
          <a:ext cx="1822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8" name="Equation" r:id="rId15" imgW="850680" imgH="228600" progId="Equation.DSMT4">
                  <p:embed/>
                </p:oleObj>
              </mc:Choice>
              <mc:Fallback>
                <p:oleObj name="Equation" r:id="rId15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2" y="4386262"/>
                        <a:ext cx="18224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99241"/>
              </p:ext>
            </p:extLst>
          </p:nvPr>
        </p:nvGraphicFramePr>
        <p:xfrm>
          <a:off x="5846762" y="5029200"/>
          <a:ext cx="37528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9" name="Equation" r:id="rId17" imgW="1752480" imgH="228600" progId="Equation.DSMT4">
                  <p:embed/>
                </p:oleObj>
              </mc:Choice>
              <mc:Fallback>
                <p:oleObj name="Equation" r:id="rId17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2" y="5029200"/>
                        <a:ext cx="37528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995486" y="5562600"/>
            <a:ext cx="9680576" cy="492443"/>
            <a:chOff x="1995486" y="5715000"/>
            <a:chExt cx="9680576" cy="492443"/>
          </a:xfrm>
        </p:grpSpPr>
        <p:sp>
          <p:nvSpPr>
            <p:cNvPr id="30" name="TextBox 29"/>
            <p:cNvSpPr txBox="1"/>
            <p:nvPr/>
          </p:nvSpPr>
          <p:spPr>
            <a:xfrm>
              <a:off x="1995486" y="5715000"/>
              <a:ext cx="65373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Vậy điểm M(x; y) thuộc ∆ khi và chỉ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112149"/>
                </p:ext>
              </p:extLst>
            </p:nvPr>
          </p:nvGraphicFramePr>
          <p:xfrm>
            <a:off x="8304212" y="5716906"/>
            <a:ext cx="33718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90" name="Equation" r:id="rId19" imgW="1574640" imgH="228600" progId="Equation.DSMT4">
                    <p:embed/>
                  </p:oleObj>
                </mc:Choice>
                <mc:Fallback>
                  <p:oleObj name="Equation" r:id="rId19" imgW="1574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4212" y="5716906"/>
                          <a:ext cx="33718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205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3212" y="69844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 xét :</a:t>
            </a:r>
            <a:b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latin typeface="Arial" pitchFamily="34" charset="0"/>
                <a:cs typeface="Arial" pitchFamily="34" charset="0"/>
              </a:rPr>
              <a:t>+ P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(1) tương đương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5319"/>
              </p:ext>
            </p:extLst>
          </p:nvPr>
        </p:nvGraphicFramePr>
        <p:xfrm>
          <a:off x="6853793" y="1127957"/>
          <a:ext cx="3410427" cy="53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61"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793" y="1127957"/>
                        <a:ext cx="3410427" cy="53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17612" y="2362200"/>
            <a:ext cx="10896600" cy="1384995"/>
            <a:chOff x="606424" y="2590800"/>
            <a:chExt cx="10896600" cy="138499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20126"/>
                    </p:ext>
                  </p:extLst>
                </p:nvPr>
              </p:nvGraphicFramePr>
              <p:xfrm>
                <a:off x="2132012" y="2652057"/>
                <a:ext cx="2011362" cy="4905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8762" name="Equation" r:id="rId7" imgW="939600" imgH="228600" progId="Equation.DSMT4">
                        <p:embed/>
                      </p:oleObj>
                    </mc:Choice>
                    <mc:Fallback>
                      <p:oleObj name="Equation" r:id="rId7" imgW="939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2012" y="2652057"/>
                              <a:ext cx="2011362" cy="4905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20126"/>
                    </p:ext>
                  </p:extLst>
                </p:nvPr>
              </p:nvGraphicFramePr>
              <p:xfrm>
                <a:off x="2132012" y="2652057"/>
                <a:ext cx="2011362" cy="4905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8630" name="Equation" r:id="rId9" imgW="939600" imgH="228600" progId="Equation.DSMT4">
                        <p:embed/>
                      </p:oleObj>
                    </mc:Choice>
                    <mc:Fallback>
                      <p:oleObj name="Equation" r:id="rId9" imgW="939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2012" y="2652057"/>
                              <a:ext cx="2011362" cy="4905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6424" y="2590800"/>
                  <a:ext cx="1089660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Nếu đặt                       thì (1) còn được viết dưới dạng</a:t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         và được gọi là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tổng quát của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24" y="2590800"/>
                  <a:ext cx="10896600" cy="13849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119" t="-4405" b="-11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952883"/>
                    </p:ext>
                  </p:extLst>
                </p:nvPr>
              </p:nvGraphicFramePr>
              <p:xfrm>
                <a:off x="4084716" y="3053557"/>
                <a:ext cx="2303304" cy="48021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8763" name="Equation" r:id="rId12" imgW="977760" imgH="203040" progId="Equation.DSMT4">
                        <p:embed/>
                      </p:oleObj>
                    </mc:Choice>
                    <mc:Fallback>
                      <p:oleObj name="Equation" r:id="rId12" imgW="9777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84716" y="3053557"/>
                              <a:ext cx="2303304" cy="480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952883"/>
                    </p:ext>
                  </p:extLst>
                </p:nvPr>
              </p:nvGraphicFramePr>
              <p:xfrm>
                <a:off x="4084716" y="3053557"/>
                <a:ext cx="2303304" cy="48021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8759" name="Equation" r:id="rId14" imgW="977760" imgH="203040" progId="Equation.DSMT4">
                        <p:embed/>
                      </p:oleObj>
                    </mc:Choice>
                    <mc:Fallback>
                      <p:oleObj name="Equation" r:id="rId14" imgW="9777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84716" y="3053557"/>
                              <a:ext cx="2303304" cy="480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6337"/>
              </p:ext>
            </p:extLst>
          </p:nvPr>
        </p:nvGraphicFramePr>
        <p:xfrm>
          <a:off x="6452393" y="1728073"/>
          <a:ext cx="3859213" cy="53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64" name="Equation" r:id="rId16" imgW="1638000" imgH="228600" progId="Equation.DSMT4">
                  <p:embed/>
                </p:oleObj>
              </mc:Choice>
              <mc:Fallback>
                <p:oleObj name="Equation" r:id="rId16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393" y="1728073"/>
                        <a:ext cx="3859213" cy="53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17612" y="4038600"/>
                <a:ext cx="730885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Trong đó v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toạ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4038600"/>
                <a:ext cx="7308851" cy="492443"/>
              </a:xfrm>
              <a:prstGeom prst="rect">
                <a:avLst/>
              </a:prstGeom>
              <a:blipFill rotWithShape="1">
                <a:blip r:embed="rId17"/>
                <a:stretch>
                  <a:fillRect l="-1501"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4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242" y="533400"/>
            <a:ext cx="11943137" cy="1905783"/>
            <a:chOff x="84242" y="533400"/>
            <a:chExt cx="11943137" cy="1905783"/>
          </a:xfrm>
        </p:grpSpPr>
        <p:sp>
          <p:nvSpPr>
            <p:cNvPr id="12" name="Rounded Rectangle 11"/>
            <p:cNvSpPr/>
            <p:nvPr/>
          </p:nvSpPr>
          <p:spPr>
            <a:xfrm>
              <a:off x="1979611" y="652043"/>
              <a:ext cx="10047768" cy="168993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33400"/>
              <a:ext cx="1895369" cy="190578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63049" y="980435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54512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979610" y="749388"/>
                  <a:ext cx="998220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Trong mặt phẳng toạ độ, lập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tổng quát của 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đi qua điểm A(2;1) và nhận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là một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 pháp tuyến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.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0" y="749388"/>
                  <a:ext cx="9982202" cy="13849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83" t="-4405" r="-1222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74" y="2475542"/>
            <a:ext cx="1451638" cy="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7449" y="2997527"/>
                <a:ext cx="86317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p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tổng quát là :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49" y="2997527"/>
                <a:ext cx="8631763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271" t="-11628" r="-28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94651"/>
              </p:ext>
            </p:extLst>
          </p:nvPr>
        </p:nvGraphicFramePr>
        <p:xfrm>
          <a:off x="4456113" y="3549650"/>
          <a:ext cx="337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82" name="Equation" r:id="rId10" imgW="1574640" imgH="228600" progId="Equation.DSMT4">
                  <p:embed/>
                </p:oleObj>
              </mc:Choice>
              <mc:Fallback>
                <p:oleObj name="Equation" r:id="rId10" imgW="157464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3549650"/>
                        <a:ext cx="337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81458"/>
              </p:ext>
            </p:extLst>
          </p:nvPr>
        </p:nvGraphicFramePr>
        <p:xfrm>
          <a:off x="4429126" y="4212695"/>
          <a:ext cx="33988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83" name="Equation" r:id="rId12" imgW="1587240" imgH="203040" progId="Equation.DSMT4">
                  <p:embed/>
                </p:oleObj>
              </mc:Choice>
              <mc:Fallback>
                <p:oleObj name="Equation" r:id="rId12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6" y="4212695"/>
                        <a:ext cx="339883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350217"/>
              </p:ext>
            </p:extLst>
          </p:nvPr>
        </p:nvGraphicFramePr>
        <p:xfrm>
          <a:off x="4810125" y="4821765"/>
          <a:ext cx="30178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84" name="Equation" r:id="rId14" imgW="1409400" imgH="203040" progId="Equation.DSMT4">
                  <p:embed/>
                </p:oleObj>
              </mc:Choice>
              <mc:Fallback>
                <p:oleObj name="Equation" r:id="rId14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821765"/>
                        <a:ext cx="30178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16960"/>
              </p:ext>
            </p:extLst>
          </p:nvPr>
        </p:nvGraphicFramePr>
        <p:xfrm>
          <a:off x="5164138" y="5430837"/>
          <a:ext cx="2663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85" name="Equation" r:id="rId16" imgW="1244520" imgH="203040" progId="Equation.DSMT4">
                  <p:embed/>
                </p:oleObj>
              </mc:Choice>
              <mc:Fallback>
                <p:oleObj name="Equation" r:id="rId16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5430837"/>
                        <a:ext cx="2663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4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6627"/>
            <a:ext cx="9315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74" y="2320727"/>
            <a:ext cx="1451638" cy="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3213" y="2757329"/>
            <a:ext cx="1981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13756"/>
              </p:ext>
            </p:extLst>
          </p:nvPr>
        </p:nvGraphicFramePr>
        <p:xfrm>
          <a:off x="2132012" y="2730500"/>
          <a:ext cx="18208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66" name="Equation" r:id="rId6" imgW="850680" imgH="253800" progId="Equation.DSMT4">
                  <p:embed/>
                </p:oleObj>
              </mc:Choice>
              <mc:Fallback>
                <p:oleObj name="Equation" r:id="rId6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2730500"/>
                        <a:ext cx="18208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56327" y="533400"/>
            <a:ext cx="11881685" cy="1752600"/>
            <a:chOff x="156327" y="57412"/>
            <a:chExt cx="11881685" cy="1752600"/>
          </a:xfrm>
        </p:grpSpPr>
        <p:sp>
          <p:nvSpPr>
            <p:cNvPr id="21" name="Rounded Rectangle 20"/>
            <p:cNvSpPr/>
            <p:nvPr/>
          </p:nvSpPr>
          <p:spPr>
            <a:xfrm>
              <a:off x="1172864" y="191024"/>
              <a:ext cx="10865148" cy="148537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79612" y="286012"/>
              <a:ext cx="10058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Trong mặt phẳng tọa độ, cho tam giác có ba đỉnh A(– 1; 5), B(2; 3), C(6; 1). Lập phương trình tổng quát của đường cao kẻ từ A của tam giác ABC. </a:t>
              </a:r>
            </a:p>
          </p:txBody>
        </p:sp>
        <p:pic>
          <p:nvPicPr>
            <p:cNvPr id="23" name="Picture 3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86"/>
            <a:stretch/>
          </p:blipFill>
          <p:spPr bwMode="auto">
            <a:xfrm>
              <a:off x="156327" y="57412"/>
              <a:ext cx="1715712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06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4" y="2310487"/>
            <a:ext cx="3933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3213" y="3276600"/>
            <a:ext cx="7391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Gọi đường cao kẻ từ đỉnh A của tam giác ABC là đường thẳng ∆, do đó ∆ ⊥ BC.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3213" y="4202597"/>
                <a:ext cx="7391399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Suy ra đường thẳng ∆ đi qua điểm A(– 1; 5) và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nhận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làm vectơ pháp tuyến.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3" y="4202597"/>
                <a:ext cx="7391399" cy="978281"/>
              </a:xfrm>
              <a:prstGeom prst="rect">
                <a:avLst/>
              </a:prstGeom>
              <a:blipFill rotWithShape="1">
                <a:blip r:embed="rId10"/>
                <a:stretch>
                  <a:fillRect l="-1485" t="-5590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3212" y="5180878"/>
            <a:ext cx="967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Vậy phương trình tổng quát của đường thẳng ∆ là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01073"/>
              </p:ext>
            </p:extLst>
          </p:nvPr>
        </p:nvGraphicFramePr>
        <p:xfrm>
          <a:off x="3436708" y="5715000"/>
          <a:ext cx="3319622" cy="48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67" name="Equation" r:id="rId11" imgW="1409400" imgH="203040" progId="Equation.DSMT4">
                  <p:embed/>
                </p:oleObj>
              </mc:Choice>
              <mc:Fallback>
                <p:oleObj name="Equation" r:id="rId11" imgW="140940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708" y="5715000"/>
                        <a:ext cx="3319622" cy="48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34632"/>
              </p:ext>
            </p:extLst>
          </p:nvPr>
        </p:nvGraphicFramePr>
        <p:xfrm>
          <a:off x="4093458" y="6248400"/>
          <a:ext cx="2631598" cy="48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68" name="Equation" r:id="rId13" imgW="1117440" imgH="203040" progId="Equation.DSMT4">
                  <p:embed/>
                </p:oleObj>
              </mc:Choice>
              <mc:Fallback>
                <p:oleObj name="Equation" r:id="rId13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458" y="6248400"/>
                        <a:ext cx="2631598" cy="48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9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32388</TotalTime>
  <Words>2262</Words>
  <Application>Microsoft Office PowerPoint</Application>
  <PresentationFormat>Custom</PresentationFormat>
  <Paragraphs>146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1912</cp:revision>
  <dcterms:created xsi:type="dcterms:W3CDTF">2021-08-04T05:24:17Z</dcterms:created>
  <dcterms:modified xsi:type="dcterms:W3CDTF">2023-09-03T03:31:38Z</dcterms:modified>
</cp:coreProperties>
</file>